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48"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9" roundtripDataSignature="AMtx7mhVYZChEruxg3UtL/qoQivNUasl2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3.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customschemas.google.com/relationships/presentationmetadata" Target="metadata"/><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1" name="Google Shape;161;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8" name="Google Shape;248;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8" name="Google Shape;258;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8" name="Google Shape;268;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7" name="Google Shape;277;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5" name="Shape 295"/>
        <p:cNvGrpSpPr/>
        <p:nvPr/>
      </p:nvGrpSpPr>
      <p:grpSpPr>
        <a:xfrm>
          <a:off x="0" y="0"/>
          <a:ext cx="0" cy="0"/>
          <a:chOff x="0" y="0"/>
          <a:chExt cx="0" cy="0"/>
        </a:xfrm>
      </p:grpSpPr>
      <p:sp>
        <p:nvSpPr>
          <p:cNvPr id="296" name="Google Shape;296;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7" name="Google Shape;297;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6" name="Google Shape;306;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5" name="Google Shape;315;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3" name="Shape 323"/>
        <p:cNvGrpSpPr/>
        <p:nvPr/>
      </p:nvGrpSpPr>
      <p:grpSpPr>
        <a:xfrm>
          <a:off x="0" y="0"/>
          <a:ext cx="0" cy="0"/>
          <a:chOff x="0" y="0"/>
          <a:chExt cx="0" cy="0"/>
        </a:xfrm>
      </p:grpSpPr>
      <p:sp>
        <p:nvSpPr>
          <p:cNvPr id="324" name="Google Shape;324;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5" name="Google Shape;325;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5" name="Google Shape;335;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2" name="Shape 342"/>
        <p:cNvGrpSpPr/>
        <p:nvPr/>
      </p:nvGrpSpPr>
      <p:grpSpPr>
        <a:xfrm>
          <a:off x="0" y="0"/>
          <a:ext cx="0" cy="0"/>
          <a:chOff x="0" y="0"/>
          <a:chExt cx="0" cy="0"/>
        </a:xfrm>
      </p:grpSpPr>
      <p:sp>
        <p:nvSpPr>
          <p:cNvPr id="343" name="Google Shape;343;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4" name="Google Shape;344;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0" name="Google Shape;170;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1" name="Shape 351"/>
        <p:cNvGrpSpPr/>
        <p:nvPr/>
      </p:nvGrpSpPr>
      <p:grpSpPr>
        <a:xfrm>
          <a:off x="0" y="0"/>
          <a:ext cx="0" cy="0"/>
          <a:chOff x="0" y="0"/>
          <a:chExt cx="0" cy="0"/>
        </a:xfrm>
      </p:grpSpPr>
      <p:sp>
        <p:nvSpPr>
          <p:cNvPr id="352" name="Google Shape;352;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3" name="Google Shape;353;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0" name="Shape 360"/>
        <p:cNvGrpSpPr/>
        <p:nvPr/>
      </p:nvGrpSpPr>
      <p:grpSpPr>
        <a:xfrm>
          <a:off x="0" y="0"/>
          <a:ext cx="0" cy="0"/>
          <a:chOff x="0" y="0"/>
          <a:chExt cx="0" cy="0"/>
        </a:xfrm>
      </p:grpSpPr>
      <p:sp>
        <p:nvSpPr>
          <p:cNvPr id="361" name="Google Shape;361;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2" name="Google Shape;362;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9" name="Shape 369"/>
        <p:cNvGrpSpPr/>
        <p:nvPr/>
      </p:nvGrpSpPr>
      <p:grpSpPr>
        <a:xfrm>
          <a:off x="0" y="0"/>
          <a:ext cx="0" cy="0"/>
          <a:chOff x="0" y="0"/>
          <a:chExt cx="0" cy="0"/>
        </a:xfrm>
      </p:grpSpPr>
      <p:sp>
        <p:nvSpPr>
          <p:cNvPr id="370" name="Google Shape;370;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1" name="Google Shape;371;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3" name="Shape 383"/>
        <p:cNvGrpSpPr/>
        <p:nvPr/>
      </p:nvGrpSpPr>
      <p:grpSpPr>
        <a:xfrm>
          <a:off x="0" y="0"/>
          <a:ext cx="0" cy="0"/>
          <a:chOff x="0" y="0"/>
          <a:chExt cx="0" cy="0"/>
        </a:xfrm>
      </p:grpSpPr>
      <p:sp>
        <p:nvSpPr>
          <p:cNvPr id="384" name="Google Shape;384;p2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5" name="Google Shape;385;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9" name="Google Shape;179;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9" name="Google Shape;189;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9" name="Google Shape;199;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9" name="Google Shape;209;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0" name="Google Shape;210;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0" name="Google Shape;220;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0" name="Google Shape;230;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9" name="Google Shape;239;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5"/>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5"/>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spd="slow">
    <p:wipe dir="l"/>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4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46"/>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4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4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4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spd="slow">
    <p:wipe dir="l"/>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47"/>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47"/>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4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4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4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spd="slow">
    <p:wipe dir="l"/>
  </p:transition>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0" name="Shape 90"/>
        <p:cNvGrpSpPr/>
        <p:nvPr/>
      </p:nvGrpSpPr>
      <p:grpSpPr>
        <a:xfrm>
          <a:off x="0" y="0"/>
          <a:ext cx="0" cy="0"/>
          <a:chOff x="0" y="0"/>
          <a:chExt cx="0" cy="0"/>
        </a:xfrm>
      </p:grpSpPr>
      <p:sp>
        <p:nvSpPr>
          <p:cNvPr id="91" name="Google Shape;91;p2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2" name="Google Shape;92;p2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3" name="Google Shape;93;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6" name="Shape 96"/>
        <p:cNvGrpSpPr/>
        <p:nvPr/>
      </p:nvGrpSpPr>
      <p:grpSpPr>
        <a:xfrm>
          <a:off x="0" y="0"/>
          <a:ext cx="0" cy="0"/>
          <a:chOff x="0" y="0"/>
          <a:chExt cx="0" cy="0"/>
        </a:xfrm>
      </p:grpSpPr>
      <p:sp>
        <p:nvSpPr>
          <p:cNvPr id="97" name="Google Shape;97;p28"/>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8" name="Google Shape;98;p28"/>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99" name="Google Shape;99;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0" name="Google Shape;100;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02" name="Shape 102"/>
        <p:cNvGrpSpPr/>
        <p:nvPr/>
      </p:nvGrpSpPr>
      <p:grpSpPr>
        <a:xfrm>
          <a:off x="0" y="0"/>
          <a:ext cx="0" cy="0"/>
          <a:chOff x="0" y="0"/>
          <a:chExt cx="0" cy="0"/>
        </a:xfrm>
      </p:grpSpPr>
      <p:sp>
        <p:nvSpPr>
          <p:cNvPr id="103" name="Google Shape;103;p29"/>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4" name="Google Shape;104;p29"/>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105" name="Google Shape;105;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7" name="Google Shape;107;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08" name="Shape 108"/>
        <p:cNvGrpSpPr/>
        <p:nvPr/>
      </p:nvGrpSpPr>
      <p:grpSpPr>
        <a:xfrm>
          <a:off x="0" y="0"/>
          <a:ext cx="0" cy="0"/>
          <a:chOff x="0" y="0"/>
          <a:chExt cx="0" cy="0"/>
        </a:xfrm>
      </p:grpSpPr>
      <p:sp>
        <p:nvSpPr>
          <p:cNvPr id="109" name="Google Shape;109;p3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0" name="Google Shape;110;p30"/>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1" name="Google Shape;111;p30"/>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2" name="Google Shape;112;p3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4" name="Google Shape;114;p3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15" name="Shape 115"/>
        <p:cNvGrpSpPr/>
        <p:nvPr/>
      </p:nvGrpSpPr>
      <p:grpSpPr>
        <a:xfrm>
          <a:off x="0" y="0"/>
          <a:ext cx="0" cy="0"/>
          <a:chOff x="0" y="0"/>
          <a:chExt cx="0" cy="0"/>
        </a:xfrm>
      </p:grpSpPr>
      <p:sp>
        <p:nvSpPr>
          <p:cNvPr id="116" name="Google Shape;116;p31"/>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7" name="Google Shape;117;p31"/>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18" name="Google Shape;118;p31"/>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9" name="Google Shape;119;p31"/>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20" name="Google Shape;120;p31"/>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1" name="Google Shape;121;p3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2" name="Google Shape;122;p3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3" name="Google Shape;123;p3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24" name="Shape 124"/>
        <p:cNvGrpSpPr/>
        <p:nvPr/>
      </p:nvGrpSpPr>
      <p:grpSpPr>
        <a:xfrm>
          <a:off x="0" y="0"/>
          <a:ext cx="0" cy="0"/>
          <a:chOff x="0" y="0"/>
          <a:chExt cx="0" cy="0"/>
        </a:xfrm>
      </p:grpSpPr>
      <p:sp>
        <p:nvSpPr>
          <p:cNvPr id="125" name="Google Shape;125;p3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6" name="Google Shape;126;p3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7" name="Google Shape;127;p3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8" name="Google Shape;128;p3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9" name="Shape 129"/>
        <p:cNvGrpSpPr/>
        <p:nvPr/>
      </p:nvGrpSpPr>
      <p:grpSpPr>
        <a:xfrm>
          <a:off x="0" y="0"/>
          <a:ext cx="0" cy="0"/>
          <a:chOff x="0" y="0"/>
          <a:chExt cx="0" cy="0"/>
        </a:xfrm>
      </p:grpSpPr>
      <p:sp>
        <p:nvSpPr>
          <p:cNvPr id="130" name="Google Shape;130;p3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1" name="Google Shape;131;p3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2" name="Google Shape;132;p3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33" name="Shape 133"/>
        <p:cNvGrpSpPr/>
        <p:nvPr/>
      </p:nvGrpSpPr>
      <p:grpSpPr>
        <a:xfrm>
          <a:off x="0" y="0"/>
          <a:ext cx="0" cy="0"/>
          <a:chOff x="0" y="0"/>
          <a:chExt cx="0" cy="0"/>
        </a:xfrm>
      </p:grpSpPr>
      <p:sp>
        <p:nvSpPr>
          <p:cNvPr id="134" name="Google Shape;134;p34"/>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5" name="Google Shape;135;p34"/>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136" name="Google Shape;136;p34"/>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37" name="Google Shape;137;p3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8" name="Google Shape;138;p3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9" name="Google Shape;139;p3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3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3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spd="slow">
    <p:wipe dir="l"/>
  </p:transition>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40" name="Shape 140"/>
        <p:cNvGrpSpPr/>
        <p:nvPr/>
      </p:nvGrpSpPr>
      <p:grpSpPr>
        <a:xfrm>
          <a:off x="0" y="0"/>
          <a:ext cx="0" cy="0"/>
          <a:chOff x="0" y="0"/>
          <a:chExt cx="0" cy="0"/>
        </a:xfrm>
      </p:grpSpPr>
      <p:sp>
        <p:nvSpPr>
          <p:cNvPr id="141" name="Google Shape;141;p3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2" name="Google Shape;142;p35"/>
          <p:cNvSpPr/>
          <p:nvPr>
            <p:ph idx="2" type="pic"/>
          </p:nvPr>
        </p:nvSpPr>
        <p:spPr>
          <a:xfrm>
            <a:off x="5183188" y="987425"/>
            <a:ext cx="6172200" cy="4873625"/>
          </a:xfrm>
          <a:prstGeom prst="rect">
            <a:avLst/>
          </a:prstGeom>
          <a:noFill/>
          <a:ln>
            <a:noFill/>
          </a:ln>
        </p:spPr>
      </p:sp>
      <p:sp>
        <p:nvSpPr>
          <p:cNvPr id="143" name="Google Shape;143;p35"/>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44" name="Google Shape;144;p3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5" name="Google Shape;145;p3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6" name="Google Shape;146;p3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47" name="Shape 147"/>
        <p:cNvGrpSpPr/>
        <p:nvPr/>
      </p:nvGrpSpPr>
      <p:grpSpPr>
        <a:xfrm>
          <a:off x="0" y="0"/>
          <a:ext cx="0" cy="0"/>
          <a:chOff x="0" y="0"/>
          <a:chExt cx="0" cy="0"/>
        </a:xfrm>
      </p:grpSpPr>
      <p:sp>
        <p:nvSpPr>
          <p:cNvPr id="148" name="Google Shape;148;p3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9" name="Google Shape;149;p36"/>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0" name="Google Shape;150;p3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1" name="Google Shape;151;p3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2" name="Google Shape;152;p3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53" name="Shape 153"/>
        <p:cNvGrpSpPr/>
        <p:nvPr/>
      </p:nvGrpSpPr>
      <p:grpSpPr>
        <a:xfrm>
          <a:off x="0" y="0"/>
          <a:ext cx="0" cy="0"/>
          <a:chOff x="0" y="0"/>
          <a:chExt cx="0" cy="0"/>
        </a:xfrm>
      </p:grpSpPr>
      <p:sp>
        <p:nvSpPr>
          <p:cNvPr id="154" name="Google Shape;154;p37"/>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5" name="Google Shape;155;p37"/>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6" name="Google Shape;156;p3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7" name="Google Shape;157;p3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8" name="Google Shape;158;p3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39"/>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39"/>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3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3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3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spd="slow">
    <p:wipe dir="l"/>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4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40"/>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40"/>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4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4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4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spd="slow">
    <p:wipe dir="l"/>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41"/>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41"/>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41"/>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41"/>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41"/>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4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4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4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spd="slow">
    <p:wipe dir="l"/>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4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4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4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4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spd="slow">
    <p:wipe dir="l"/>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4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4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4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spd="slow">
    <p:wipe dir="l"/>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44"/>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44"/>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44"/>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4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4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4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spd="slow">
    <p:wipe dir="l"/>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4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45"/>
          <p:cNvSpPr/>
          <p:nvPr>
            <p:ph idx="2" type="pic"/>
          </p:nvPr>
        </p:nvSpPr>
        <p:spPr>
          <a:xfrm>
            <a:off x="5183188" y="987425"/>
            <a:ext cx="6172200" cy="4873625"/>
          </a:xfrm>
          <a:prstGeom prst="rect">
            <a:avLst/>
          </a:prstGeom>
          <a:noFill/>
          <a:ln>
            <a:noFill/>
          </a:ln>
        </p:spPr>
      </p:sp>
      <p:sp>
        <p:nvSpPr>
          <p:cNvPr id="68" name="Google Shape;68;p45"/>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4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4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4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ransition spd="slow">
    <p:wipe dir="l"/>
  </p:transition>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2.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2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dir="l"/>
  </p:transition>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4" name="Shape 84"/>
        <p:cNvGrpSpPr/>
        <p:nvPr/>
      </p:nvGrpSpPr>
      <p:grpSpPr>
        <a:xfrm>
          <a:off x="0" y="0"/>
          <a:ext cx="0" cy="0"/>
          <a:chOff x="0" y="0"/>
          <a:chExt cx="0" cy="0"/>
        </a:xfrm>
      </p:grpSpPr>
      <p:sp>
        <p:nvSpPr>
          <p:cNvPr id="85" name="Google Shape;85;p2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6" name="Google Shape;86;p2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7" name="Google Shape;87;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8" name="Google Shape;88;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9" name="Google Shape;89;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 Id="rId3"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 Id="rId3" Type="http://schemas.openxmlformats.org/officeDocument/2006/relationships/image" Target="../media/image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2" name="Shape 162"/>
        <p:cNvGrpSpPr/>
        <p:nvPr/>
      </p:nvGrpSpPr>
      <p:grpSpPr>
        <a:xfrm>
          <a:off x="0" y="0"/>
          <a:ext cx="0" cy="0"/>
          <a:chOff x="0" y="0"/>
          <a:chExt cx="0" cy="0"/>
        </a:xfrm>
      </p:grpSpPr>
      <p:sp>
        <p:nvSpPr>
          <p:cNvPr id="163" name="Google Shape;163;p1"/>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Calibri"/>
              <a:ea typeface="Calibri"/>
              <a:cs typeface="Calibri"/>
              <a:sym typeface="Calibri"/>
            </a:endParaRPr>
          </a:p>
        </p:txBody>
      </p:sp>
      <p:sp>
        <p:nvSpPr>
          <p:cNvPr id="164" name="Google Shape;164;p1"/>
          <p:cNvSpPr txBox="1"/>
          <p:nvPr>
            <p:ph type="ctrTitle"/>
          </p:nvPr>
        </p:nvSpPr>
        <p:spPr>
          <a:xfrm>
            <a:off x="1094095" y="851517"/>
            <a:ext cx="5238466" cy="2991416"/>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Calibri"/>
              <a:buNone/>
            </a:pPr>
            <a:r>
              <a:rPr lang="en-US" sz="4400">
                <a:latin typeface="Calibri"/>
                <a:ea typeface="Calibri"/>
                <a:cs typeface="Calibri"/>
                <a:sym typeface="Calibri"/>
              </a:rPr>
              <a:t>SPAU 328</a:t>
            </a:r>
            <a:br>
              <a:rPr lang="en-US" sz="4400">
                <a:latin typeface="Calibri"/>
                <a:ea typeface="Calibri"/>
                <a:cs typeface="Calibri"/>
                <a:sym typeface="Calibri"/>
              </a:rPr>
            </a:br>
            <a:r>
              <a:rPr lang="en-US" sz="2800">
                <a:latin typeface="Calibri"/>
                <a:ea typeface="Calibri"/>
                <a:cs typeface="Calibri"/>
                <a:sym typeface="Calibri"/>
              </a:rPr>
              <a:t>Principles of Evaluation, Diagnosis, and Report Writing in ComD</a:t>
            </a:r>
            <a:endParaRPr sz="2800">
              <a:latin typeface="Calibri"/>
              <a:ea typeface="Calibri"/>
              <a:cs typeface="Calibri"/>
              <a:sym typeface="Calibri"/>
            </a:endParaRPr>
          </a:p>
        </p:txBody>
      </p:sp>
      <p:sp>
        <p:nvSpPr>
          <p:cNvPr id="165" name="Google Shape;165;p1"/>
          <p:cNvSpPr txBox="1"/>
          <p:nvPr>
            <p:ph idx="1" type="subTitle"/>
          </p:nvPr>
        </p:nvSpPr>
        <p:spPr>
          <a:xfrm>
            <a:off x="1094096" y="3842932"/>
            <a:ext cx="4167115" cy="2163551"/>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275410"/>
              </a:buClr>
              <a:buSzPts val="2400"/>
              <a:buNone/>
            </a:pPr>
            <a:r>
              <a:rPr i="1" lang="en-US">
                <a:solidFill>
                  <a:srgbClr val="275410"/>
                </a:solidFill>
              </a:rPr>
              <a:t>Dina Budeiri MSc </a:t>
            </a:r>
            <a:endParaRPr/>
          </a:p>
        </p:txBody>
      </p:sp>
      <p:sp>
        <p:nvSpPr>
          <p:cNvPr id="166" name="Google Shape;166;p1"/>
          <p:cNvSpPr/>
          <p:nvPr/>
        </p:nvSpPr>
        <p:spPr>
          <a:xfrm>
            <a:off x="5510370" y="851518"/>
            <a:ext cx="6184806" cy="5154967"/>
          </a:xfrm>
          <a:custGeom>
            <a:rect b="b" l="l" r="r" t="t"/>
            <a:pathLst>
              <a:path extrusionOk="0" h="5154967" w="6184806">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0"/>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3"/>
                  <a:pt x="2445216" y="109243"/>
                </a:cubicBezTo>
                <a:cubicBezTo>
                  <a:pt x="1625714" y="109243"/>
                  <a:pt x="1625714" y="109243"/>
                  <a:pt x="1625714" y="109243"/>
                </a:cubicBezTo>
                <a:cubicBezTo>
                  <a:pt x="1572615" y="109243"/>
                  <a:pt x="1524825" y="137459"/>
                  <a:pt x="1498276" y="183309"/>
                </a:cubicBezTo>
                <a:cubicBezTo>
                  <a:pt x="1089410" y="890450"/>
                  <a:pt x="1089410" y="890450"/>
                  <a:pt x="1089410" y="890450"/>
                </a:cubicBezTo>
                <a:cubicBezTo>
                  <a:pt x="1062860" y="934537"/>
                  <a:pt x="1062860" y="990967"/>
                  <a:pt x="1089410" y="1035054"/>
                </a:cubicBezTo>
                <a:cubicBezTo>
                  <a:pt x="1498276" y="1742196"/>
                  <a:pt x="1498276" y="1742196"/>
                  <a:pt x="1498276" y="1742196"/>
                </a:cubicBezTo>
                <a:cubicBezTo>
                  <a:pt x="1511551" y="1765121"/>
                  <a:pt x="1530135" y="1783637"/>
                  <a:pt x="1552039" y="1796422"/>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rgbClr val="7F7F7F">
              <a:alpha val="1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Calibri"/>
              <a:ea typeface="Calibri"/>
              <a:cs typeface="Calibri"/>
              <a:sym typeface="Calibri"/>
            </a:endParaRPr>
          </a:p>
        </p:txBody>
      </p:sp>
      <p:pic>
        <p:nvPicPr>
          <p:cNvPr descr="C:\Users\ghada\Desktop\birzeit\عمل.JPG" id="167" name="Google Shape;167;p1"/>
          <p:cNvPicPr preferRelativeResize="0"/>
          <p:nvPr/>
        </p:nvPicPr>
        <p:blipFill rotWithShape="1">
          <a:blip r:embed="rId3">
            <a:alphaModFix/>
          </a:blip>
          <a:srcRect b="0" l="0" r="0" t="0"/>
          <a:stretch/>
        </p:blipFill>
        <p:spPr>
          <a:xfrm>
            <a:off x="7531503" y="2906829"/>
            <a:ext cx="3217333" cy="1662288"/>
          </a:xfrm>
          <a:prstGeom prst="rect">
            <a:avLst/>
          </a:prstGeom>
          <a:noFill/>
          <a:ln>
            <a:noFill/>
          </a:ln>
        </p:spPr>
      </p:pic>
    </p:spTree>
  </p:cSld>
  <p:clrMapOvr>
    <a:masterClrMapping/>
  </p:clrMapOvr>
  <p:transition spd="slow">
    <p:wipe dir="l"/>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49" name="Shape 249"/>
        <p:cNvGrpSpPr/>
        <p:nvPr/>
      </p:nvGrpSpPr>
      <p:grpSpPr>
        <a:xfrm>
          <a:off x="0" y="0"/>
          <a:ext cx="0" cy="0"/>
          <a:chOff x="0" y="0"/>
          <a:chExt cx="0" cy="0"/>
        </a:xfrm>
      </p:grpSpPr>
      <p:sp>
        <p:nvSpPr>
          <p:cNvPr id="250" name="Google Shape;250;p10"/>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1" name="Google Shape;251;p10"/>
          <p:cNvSpPr/>
          <p:nvPr/>
        </p:nvSpPr>
        <p:spPr>
          <a:xfrm>
            <a:off x="1" y="0"/>
            <a:ext cx="6095999" cy="6858000"/>
          </a:xfrm>
          <a:prstGeom prst="rect">
            <a:avLst/>
          </a:pr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2" name="Google Shape;252;p10"/>
          <p:cNvSpPr/>
          <p:nvPr/>
        </p:nvSpPr>
        <p:spPr>
          <a:xfrm>
            <a:off x="1371600" y="1371601"/>
            <a:ext cx="3354572" cy="4114799"/>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3" name="Google Shape;253;p10"/>
          <p:cNvSpPr txBox="1"/>
          <p:nvPr>
            <p:ph type="title"/>
          </p:nvPr>
        </p:nvSpPr>
        <p:spPr>
          <a:xfrm>
            <a:off x="1798115" y="1808855"/>
            <a:ext cx="2552956" cy="324029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000"/>
              <a:buFont typeface="Calibri"/>
              <a:buNone/>
            </a:pPr>
            <a:r>
              <a:rPr b="1" lang="en-US" sz="4000"/>
              <a:t>Long-Term Goals </a:t>
            </a:r>
            <a:br>
              <a:rPr b="1" lang="en-US" sz="3200"/>
            </a:br>
            <a:endParaRPr b="1" sz="3200"/>
          </a:p>
        </p:txBody>
      </p:sp>
      <p:sp>
        <p:nvSpPr>
          <p:cNvPr id="254" name="Google Shape;254;p10"/>
          <p:cNvSpPr txBox="1"/>
          <p:nvPr>
            <p:ph idx="1" type="body"/>
          </p:nvPr>
        </p:nvSpPr>
        <p:spPr>
          <a:xfrm>
            <a:off x="6958856" y="871442"/>
            <a:ext cx="4877544" cy="5115116"/>
          </a:xfrm>
          <a:prstGeom prst="rect">
            <a:avLst/>
          </a:prstGeom>
          <a:noFill/>
          <a:ln>
            <a:noFill/>
          </a:ln>
        </p:spPr>
        <p:txBody>
          <a:bodyPr anchorCtr="0" anchor="ctr"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200"/>
              <a:buChar char="•"/>
            </a:pPr>
            <a:r>
              <a:rPr lang="en-US" sz="2200"/>
              <a:t>Long-term goals involve results that will </a:t>
            </a:r>
            <a:r>
              <a:rPr b="1" lang="en-US" sz="2200"/>
              <a:t>take weeks, months or years </a:t>
            </a:r>
            <a:r>
              <a:rPr lang="en-US" sz="2200"/>
              <a:t>to achieve. These might include goals such as </a:t>
            </a:r>
            <a:r>
              <a:rPr b="1" lang="en-US" sz="2200"/>
              <a:t>raising scores on a standardized achievement test</a:t>
            </a:r>
            <a:r>
              <a:rPr lang="en-US" sz="2200"/>
              <a:t>, </a:t>
            </a:r>
            <a:r>
              <a:rPr b="1" lang="en-US" sz="2200"/>
              <a:t>improving expressive language skills </a:t>
            </a:r>
            <a:r>
              <a:rPr lang="en-US" sz="2200"/>
              <a:t>at a level corresponding with age and grade level, or successfully </a:t>
            </a:r>
            <a:r>
              <a:rPr b="1" lang="en-US" sz="2200"/>
              <a:t>completing a multi-year therapy program</a:t>
            </a:r>
            <a:r>
              <a:rPr lang="en-US" sz="2200"/>
              <a:t>. </a:t>
            </a:r>
            <a:endParaRPr/>
          </a:p>
          <a:p>
            <a:pPr indent="-88900" lvl="0" marL="228600" rtl="0" algn="l">
              <a:lnSpc>
                <a:spcPct val="90000"/>
              </a:lnSpc>
              <a:spcBef>
                <a:spcPts val="1000"/>
              </a:spcBef>
              <a:spcAft>
                <a:spcPts val="0"/>
              </a:spcAft>
              <a:buClr>
                <a:schemeClr val="dk1"/>
              </a:buClr>
              <a:buSzPts val="2200"/>
              <a:buNone/>
            </a:pPr>
            <a:r>
              <a:t/>
            </a:r>
            <a:endParaRPr sz="2200"/>
          </a:p>
          <a:p>
            <a:pPr indent="-228600" lvl="0" marL="228600" rtl="0" algn="l">
              <a:lnSpc>
                <a:spcPct val="90000"/>
              </a:lnSpc>
              <a:spcBef>
                <a:spcPts val="1000"/>
              </a:spcBef>
              <a:spcAft>
                <a:spcPts val="0"/>
              </a:spcAft>
              <a:buClr>
                <a:schemeClr val="dk1"/>
              </a:buClr>
              <a:buSzPts val="2200"/>
              <a:buChar char="•"/>
            </a:pPr>
            <a:r>
              <a:rPr lang="en-US" sz="2200"/>
              <a:t>Example:</a:t>
            </a:r>
            <a:br>
              <a:rPr lang="en-US" sz="2200"/>
            </a:br>
            <a:r>
              <a:rPr lang="en-US" sz="2200"/>
              <a:t>Omar will increase his speech intelligibility by producing targeted sounds correctly. Targeted sounds include: /s, l, r/, and /s/ clusters.</a:t>
            </a:r>
            <a:endParaRPr/>
          </a:p>
          <a:p>
            <a:pPr indent="-101600" lvl="0" marL="228600" rtl="0" algn="l">
              <a:lnSpc>
                <a:spcPct val="90000"/>
              </a:lnSpc>
              <a:spcBef>
                <a:spcPts val="1000"/>
              </a:spcBef>
              <a:spcAft>
                <a:spcPts val="0"/>
              </a:spcAft>
              <a:buClr>
                <a:schemeClr val="dk1"/>
              </a:buClr>
              <a:buSzPts val="2000"/>
              <a:buNone/>
            </a:pPr>
            <a:r>
              <a:t/>
            </a:r>
            <a:endParaRPr sz="2000">
              <a:solidFill>
                <a:srgbClr val="595959"/>
              </a:solidFill>
            </a:endParaRPr>
          </a:p>
        </p:txBody>
      </p:sp>
      <p:sp>
        <p:nvSpPr>
          <p:cNvPr id="255" name="Google Shape;255;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59" name="Shape 259"/>
        <p:cNvGrpSpPr/>
        <p:nvPr/>
      </p:nvGrpSpPr>
      <p:grpSpPr>
        <a:xfrm>
          <a:off x="0" y="0"/>
          <a:ext cx="0" cy="0"/>
          <a:chOff x="0" y="0"/>
          <a:chExt cx="0" cy="0"/>
        </a:xfrm>
      </p:grpSpPr>
      <p:sp>
        <p:nvSpPr>
          <p:cNvPr id="260" name="Google Shape;260;p11"/>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61" name="Google Shape;261;p11"/>
          <p:cNvSpPr/>
          <p:nvPr/>
        </p:nvSpPr>
        <p:spPr>
          <a:xfrm>
            <a:off x="1" y="0"/>
            <a:ext cx="6095999" cy="6858000"/>
          </a:xfrm>
          <a:prstGeom prst="rect">
            <a:avLst/>
          </a:pr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62" name="Google Shape;262;p11"/>
          <p:cNvSpPr/>
          <p:nvPr/>
        </p:nvSpPr>
        <p:spPr>
          <a:xfrm>
            <a:off x="1371600" y="1371601"/>
            <a:ext cx="3354572" cy="4114799"/>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63" name="Google Shape;263;p11"/>
          <p:cNvSpPr txBox="1"/>
          <p:nvPr>
            <p:ph type="title"/>
          </p:nvPr>
        </p:nvSpPr>
        <p:spPr>
          <a:xfrm>
            <a:off x="1798115" y="1808855"/>
            <a:ext cx="2552956" cy="324029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000"/>
              <a:buFont typeface="Calibri"/>
              <a:buNone/>
            </a:pPr>
            <a:r>
              <a:rPr b="1" lang="en-US" sz="4000"/>
              <a:t>Short-Term Goals </a:t>
            </a:r>
            <a:br>
              <a:rPr b="1" lang="en-US" sz="4000"/>
            </a:br>
            <a:endParaRPr b="1" sz="4000">
              <a:solidFill>
                <a:srgbClr val="595959"/>
              </a:solidFill>
            </a:endParaRPr>
          </a:p>
        </p:txBody>
      </p:sp>
      <p:sp>
        <p:nvSpPr>
          <p:cNvPr id="264" name="Google Shape;264;p11"/>
          <p:cNvSpPr txBox="1"/>
          <p:nvPr>
            <p:ph idx="1" type="body"/>
          </p:nvPr>
        </p:nvSpPr>
        <p:spPr>
          <a:xfrm>
            <a:off x="6958856" y="871442"/>
            <a:ext cx="4363748" cy="5115116"/>
          </a:xfrm>
          <a:prstGeom prst="rect">
            <a:avLst/>
          </a:prstGeom>
          <a:noFill/>
          <a:ln>
            <a:noFill/>
          </a:ln>
        </p:spPr>
        <p:txBody>
          <a:bodyPr anchorCtr="0" anchor="ctr" bIns="45700" lIns="91425" spcFirstLastPara="1" rIns="91425" wrap="square" tIns="45700">
            <a:normAutofit fontScale="92500" lnSpcReduction="10000"/>
          </a:bodyPr>
          <a:lstStyle/>
          <a:p>
            <a:pPr indent="-228600" lvl="0" marL="228600" rtl="0" algn="l">
              <a:lnSpc>
                <a:spcPct val="90000"/>
              </a:lnSpc>
              <a:spcBef>
                <a:spcPts val="0"/>
              </a:spcBef>
              <a:spcAft>
                <a:spcPts val="0"/>
              </a:spcAft>
              <a:buClr>
                <a:schemeClr val="dk1"/>
              </a:buClr>
              <a:buSzPct val="100000"/>
              <a:buChar char="•"/>
            </a:pPr>
            <a:r>
              <a:rPr lang="en-US" sz="2400"/>
              <a:t>A short-term goal is a </a:t>
            </a:r>
            <a:r>
              <a:rPr b="1" lang="en-US" sz="2400"/>
              <a:t>specific objective the client must master before he or she is able to achieve the long-term goal(s)</a:t>
            </a:r>
            <a:r>
              <a:rPr lang="en-US" sz="2400"/>
              <a:t>. Short- term goals focus on specific targets, units, tasks, or </a:t>
            </a:r>
            <a:r>
              <a:rPr b="1" lang="en-US" sz="2400"/>
              <a:t>steps</a:t>
            </a:r>
            <a:r>
              <a:rPr lang="en-US" sz="2400"/>
              <a:t> and are usually achieved in a </a:t>
            </a:r>
            <a:r>
              <a:rPr b="1" lang="en-US" sz="2400"/>
              <a:t>short time </a:t>
            </a:r>
            <a:r>
              <a:rPr lang="en-US" sz="2400"/>
              <a:t>period. The short-term goals a client is working on will usually </a:t>
            </a:r>
            <a:r>
              <a:rPr b="1" lang="en-US" sz="2400"/>
              <a:t>change quickly </a:t>
            </a:r>
            <a:r>
              <a:rPr lang="en-US" sz="2400"/>
              <a:t>as he or she masters those and </a:t>
            </a:r>
            <a:r>
              <a:rPr b="1" lang="en-US" sz="2400"/>
              <a:t>new short-term </a:t>
            </a:r>
            <a:r>
              <a:rPr lang="en-US" sz="2400"/>
              <a:t>goals are </a:t>
            </a:r>
            <a:r>
              <a:rPr b="1" lang="en-US" sz="2400"/>
              <a:t>established</a:t>
            </a:r>
            <a:r>
              <a:rPr lang="en-US" sz="2400"/>
              <a:t>. </a:t>
            </a:r>
            <a:endParaRPr/>
          </a:p>
          <a:p>
            <a:pPr indent="-87629" lvl="0" marL="228600" rtl="0" algn="l">
              <a:lnSpc>
                <a:spcPct val="90000"/>
              </a:lnSpc>
              <a:spcBef>
                <a:spcPts val="1000"/>
              </a:spcBef>
              <a:spcAft>
                <a:spcPts val="0"/>
              </a:spcAft>
              <a:buClr>
                <a:schemeClr val="dk1"/>
              </a:buClr>
              <a:buSzPct val="100000"/>
              <a:buNone/>
            </a:pPr>
            <a:r>
              <a:t/>
            </a:r>
            <a:endParaRPr sz="2400"/>
          </a:p>
          <a:p>
            <a:pPr indent="-228600" lvl="0" marL="228600" rtl="0" algn="l">
              <a:lnSpc>
                <a:spcPct val="90000"/>
              </a:lnSpc>
              <a:spcBef>
                <a:spcPts val="1000"/>
              </a:spcBef>
              <a:spcAft>
                <a:spcPts val="0"/>
              </a:spcAft>
              <a:buClr>
                <a:schemeClr val="dk1"/>
              </a:buClr>
              <a:buSzPct val="100000"/>
              <a:buChar char="•"/>
            </a:pPr>
            <a:r>
              <a:rPr lang="en-US" sz="2400"/>
              <a:t>Example: Omar will produce /s/clusters at the word level when given visual cues with 80% accuracy. </a:t>
            </a:r>
            <a:endParaRPr/>
          </a:p>
          <a:p>
            <a:pPr indent="-111125" lvl="0" marL="228600" rtl="0" algn="l">
              <a:lnSpc>
                <a:spcPct val="90000"/>
              </a:lnSpc>
              <a:spcBef>
                <a:spcPts val="1000"/>
              </a:spcBef>
              <a:spcAft>
                <a:spcPts val="0"/>
              </a:spcAft>
              <a:buClr>
                <a:schemeClr val="dk1"/>
              </a:buClr>
              <a:buSzPct val="100000"/>
              <a:buNone/>
            </a:pPr>
            <a:r>
              <a:t/>
            </a:r>
            <a:endParaRPr sz="2000">
              <a:solidFill>
                <a:srgbClr val="595959"/>
              </a:solidFill>
            </a:endParaRPr>
          </a:p>
        </p:txBody>
      </p:sp>
      <p:sp>
        <p:nvSpPr>
          <p:cNvPr id="265" name="Google Shape;265;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69" name="Shape 269"/>
        <p:cNvGrpSpPr/>
        <p:nvPr/>
      </p:nvGrpSpPr>
      <p:grpSpPr>
        <a:xfrm>
          <a:off x="0" y="0"/>
          <a:ext cx="0" cy="0"/>
          <a:chOff x="0" y="0"/>
          <a:chExt cx="0" cy="0"/>
        </a:xfrm>
      </p:grpSpPr>
      <p:sp>
        <p:nvSpPr>
          <p:cNvPr id="270" name="Google Shape;270;p12"/>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71" name="Google Shape;271;p12"/>
          <p:cNvSpPr txBox="1"/>
          <p:nvPr>
            <p:ph type="title"/>
          </p:nvPr>
        </p:nvSpPr>
        <p:spPr>
          <a:xfrm>
            <a:off x="1147602" y="1409956"/>
            <a:ext cx="3694421" cy="403808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t>General Guidelines For writing Goals </a:t>
            </a:r>
            <a:br>
              <a:rPr b="1" lang="en-US"/>
            </a:br>
            <a:endParaRPr b="1">
              <a:solidFill>
                <a:srgbClr val="595959"/>
              </a:solidFill>
            </a:endParaRPr>
          </a:p>
        </p:txBody>
      </p:sp>
      <p:sp>
        <p:nvSpPr>
          <p:cNvPr id="272" name="Google Shape;272;p12"/>
          <p:cNvSpPr/>
          <p:nvPr/>
        </p:nvSpPr>
        <p:spPr>
          <a:xfrm>
            <a:off x="6096000" y="0"/>
            <a:ext cx="6096000" cy="6858000"/>
          </a:xfrm>
          <a:prstGeom prst="rect">
            <a:avLst/>
          </a:pr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73" name="Google Shape;273;p12"/>
          <p:cNvSpPr txBox="1"/>
          <p:nvPr>
            <p:ph idx="1" type="body"/>
          </p:nvPr>
        </p:nvSpPr>
        <p:spPr>
          <a:xfrm>
            <a:off x="6996081" y="851497"/>
            <a:ext cx="4389193" cy="5155007"/>
          </a:xfrm>
          <a:prstGeom prst="rect">
            <a:avLst/>
          </a:prstGeom>
          <a:noFill/>
          <a:ln>
            <a:noFill/>
          </a:ln>
        </p:spPr>
        <p:txBody>
          <a:bodyPr anchorCtr="0" anchor="ctr"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400"/>
              <a:buChar char="•"/>
            </a:pPr>
            <a:r>
              <a:rPr lang="en-US" sz="2400"/>
              <a:t>A </a:t>
            </a:r>
            <a:r>
              <a:rPr b="1" lang="en-US" sz="2400"/>
              <a:t>well-written goal</a:t>
            </a:r>
            <a:r>
              <a:rPr lang="en-US" sz="2400"/>
              <a:t> must be </a:t>
            </a:r>
            <a:r>
              <a:rPr b="1" lang="en-US" sz="2400"/>
              <a:t>measurable</a:t>
            </a:r>
            <a:r>
              <a:rPr lang="en-US" sz="2400"/>
              <a:t>. The goal must be stated in such a way that the </a:t>
            </a:r>
            <a:r>
              <a:rPr b="1" lang="en-US" sz="2400"/>
              <a:t>clinician can assess whether or not</a:t>
            </a:r>
            <a:r>
              <a:rPr lang="en-US" sz="2400"/>
              <a:t> the client has performed the goal. </a:t>
            </a:r>
            <a:endParaRPr/>
          </a:p>
          <a:p>
            <a:pPr indent="-228600" lvl="0" marL="228600" rtl="0" algn="l">
              <a:lnSpc>
                <a:spcPct val="90000"/>
              </a:lnSpc>
              <a:spcBef>
                <a:spcPts val="1000"/>
              </a:spcBef>
              <a:spcAft>
                <a:spcPts val="0"/>
              </a:spcAft>
              <a:buClr>
                <a:schemeClr val="dk1"/>
              </a:buClr>
              <a:buSzPts val="2400"/>
              <a:buChar char="•"/>
            </a:pPr>
            <a:r>
              <a:rPr lang="en-US" sz="2400"/>
              <a:t>A well-written goal must pass </a:t>
            </a:r>
            <a:r>
              <a:rPr b="1" lang="en-US" sz="2400"/>
              <a:t>The Dead Man Rule</a:t>
            </a:r>
            <a:r>
              <a:rPr lang="en-US" sz="2400"/>
              <a:t>. If a dead man could do it, it’s not an effective goal. For example, “Sit in a chair” is not a good goal; a dead man could do that. “Attend to a task for 3 minutes without getting up from the chair,” however, is a goal a dead man could not do.  </a:t>
            </a:r>
            <a:endParaRPr/>
          </a:p>
        </p:txBody>
      </p:sp>
      <p:sp>
        <p:nvSpPr>
          <p:cNvPr id="274" name="Google Shape;274;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8" name="Shape 278"/>
        <p:cNvGrpSpPr/>
        <p:nvPr/>
      </p:nvGrpSpPr>
      <p:grpSpPr>
        <a:xfrm>
          <a:off x="0" y="0"/>
          <a:ext cx="0" cy="0"/>
          <a:chOff x="0" y="0"/>
          <a:chExt cx="0" cy="0"/>
        </a:xfrm>
      </p:grpSpPr>
      <p:sp>
        <p:nvSpPr>
          <p:cNvPr id="279" name="Google Shape;279;p13"/>
          <p:cNvSpPr/>
          <p:nvPr/>
        </p:nvSpPr>
        <p:spPr>
          <a:xfrm>
            <a:off x="-1"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80" name="Google Shape;280;p13"/>
          <p:cNvSpPr txBox="1"/>
          <p:nvPr>
            <p:ph type="title"/>
          </p:nvPr>
        </p:nvSpPr>
        <p:spPr>
          <a:xfrm>
            <a:off x="838200" y="557188"/>
            <a:ext cx="10515600" cy="1133499"/>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5200"/>
              <a:buFont typeface="Calibri"/>
              <a:buNone/>
            </a:pPr>
            <a:r>
              <a:rPr b="1" lang="en-US" sz="5200"/>
              <a:t>How to Format Short-Term Goals</a:t>
            </a:r>
            <a:endParaRPr/>
          </a:p>
        </p:txBody>
      </p:sp>
      <p:grpSp>
        <p:nvGrpSpPr>
          <p:cNvPr id="281" name="Google Shape;281;p13"/>
          <p:cNvGrpSpPr/>
          <p:nvPr/>
        </p:nvGrpSpPr>
        <p:grpSpPr>
          <a:xfrm>
            <a:off x="674900" y="1848006"/>
            <a:ext cx="10515600" cy="4351005"/>
            <a:chOff x="0" y="769"/>
            <a:chExt cx="10515600" cy="4351005"/>
          </a:xfrm>
        </p:grpSpPr>
        <p:sp>
          <p:nvSpPr>
            <p:cNvPr id="282" name="Google Shape;282;p13"/>
            <p:cNvSpPr/>
            <p:nvPr/>
          </p:nvSpPr>
          <p:spPr>
            <a:xfrm>
              <a:off x="0" y="3276390"/>
              <a:ext cx="10515600" cy="1075384"/>
            </a:xfrm>
            <a:prstGeom prst="rect">
              <a:avLst/>
            </a:prstGeom>
            <a:solidFill>
              <a:srgbClr val="BBD6EE"/>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 name="Google Shape;283;p13"/>
            <p:cNvSpPr txBox="1"/>
            <p:nvPr/>
          </p:nvSpPr>
          <p:spPr>
            <a:xfrm>
              <a:off x="0" y="3276390"/>
              <a:ext cx="10515600" cy="1075384"/>
            </a:xfrm>
            <a:prstGeom prst="rect">
              <a:avLst/>
            </a:prstGeom>
            <a:noFill/>
            <a:ln>
              <a:noFill/>
            </a:ln>
          </p:spPr>
          <p:txBody>
            <a:bodyPr anchorCtr="0" anchor="ctr" bIns="142225" lIns="142225" spcFirstLastPara="1" rIns="142225" wrap="square" tIns="142225">
              <a:noAutofit/>
            </a:bodyPr>
            <a:lstStyle/>
            <a:p>
              <a:pPr indent="0" lvl="0" marL="0" marR="0" rtl="0" algn="ctr">
                <a:lnSpc>
                  <a:spcPct val="90000"/>
                </a:lnSpc>
                <a:spcBef>
                  <a:spcPts val="0"/>
                </a:spcBef>
                <a:spcAft>
                  <a:spcPts val="0"/>
                </a:spcAft>
                <a:buNone/>
              </a:pPr>
              <a:r>
                <a:rPr b="0" i="0" lang="en-US" sz="2000" u="none" cap="none" strike="noStrike">
                  <a:solidFill>
                    <a:schemeClr val="lt1"/>
                  </a:solidFill>
                  <a:latin typeface="Calibri"/>
                  <a:ea typeface="Calibri"/>
                  <a:cs typeface="Calibri"/>
                  <a:sym typeface="Calibri"/>
                </a:rPr>
                <a:t>Important: Please note that all goals begin with the client’s name and a future tense verb (Jane will + verb).  </a:t>
              </a:r>
              <a:endParaRPr/>
            </a:p>
          </p:txBody>
        </p:sp>
        <p:sp>
          <p:nvSpPr>
            <p:cNvPr id="284" name="Google Shape;284;p13"/>
            <p:cNvSpPr/>
            <p:nvPr/>
          </p:nvSpPr>
          <p:spPr>
            <a:xfrm rot="10800000">
              <a:off x="0" y="1638579"/>
              <a:ext cx="10515600" cy="1653941"/>
            </a:xfrm>
            <a:prstGeom prst="upArrowCallout">
              <a:avLst>
                <a:gd fmla="val 25000" name="adj1"/>
                <a:gd fmla="val 25000" name="adj2"/>
                <a:gd fmla="val 25000" name="adj3"/>
                <a:gd fmla="val 64977" name="adj4"/>
              </a:avLst>
            </a:prstGeom>
            <a:solidFill>
              <a:srgbClr val="A8D08C"/>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13"/>
            <p:cNvSpPr txBox="1"/>
            <p:nvPr/>
          </p:nvSpPr>
          <p:spPr>
            <a:xfrm>
              <a:off x="0" y="1638579"/>
              <a:ext cx="10515600" cy="580533"/>
            </a:xfrm>
            <a:prstGeom prst="rect">
              <a:avLst/>
            </a:prstGeom>
            <a:noFill/>
            <a:ln>
              <a:noFill/>
            </a:ln>
          </p:spPr>
          <p:txBody>
            <a:bodyPr anchorCtr="0" anchor="ctr" bIns="142225" lIns="142225" spcFirstLastPara="1" rIns="142225" wrap="square" tIns="142225">
              <a:noAutofit/>
            </a:bodyPr>
            <a:lstStyle/>
            <a:p>
              <a:pPr indent="0" lvl="0" marL="0" marR="0" rtl="0" algn="ctr">
                <a:lnSpc>
                  <a:spcPct val="90000"/>
                </a:lnSpc>
                <a:spcBef>
                  <a:spcPts val="0"/>
                </a:spcBef>
                <a:spcAft>
                  <a:spcPts val="0"/>
                </a:spcAft>
                <a:buNone/>
              </a:pPr>
              <a:r>
                <a:rPr b="1" i="0" lang="en-US" sz="2000" u="none" cap="none" strike="noStrike">
                  <a:solidFill>
                    <a:schemeClr val="lt1"/>
                  </a:solidFill>
                  <a:latin typeface="Calibri"/>
                  <a:ea typeface="Calibri"/>
                  <a:cs typeface="Calibri"/>
                  <a:sym typeface="Calibri"/>
                </a:rPr>
                <a:t>Well-written goals </a:t>
              </a:r>
              <a:r>
                <a:rPr b="0" i="0" lang="en-US" sz="2000" u="none" cap="none" strike="noStrike">
                  <a:solidFill>
                    <a:schemeClr val="lt1"/>
                  </a:solidFill>
                  <a:latin typeface="Calibri"/>
                  <a:ea typeface="Calibri"/>
                  <a:cs typeface="Calibri"/>
                  <a:sym typeface="Calibri"/>
                </a:rPr>
                <a:t>(have identical interpretations) contain </a:t>
              </a:r>
              <a:r>
                <a:rPr b="1" i="0" lang="en-US" sz="2000" u="none" cap="none" strike="noStrike">
                  <a:solidFill>
                    <a:schemeClr val="lt1"/>
                  </a:solidFill>
                  <a:latin typeface="Calibri"/>
                  <a:ea typeface="Calibri"/>
                  <a:cs typeface="Calibri"/>
                  <a:sym typeface="Calibri"/>
                </a:rPr>
                <a:t>three components</a:t>
              </a:r>
              <a:r>
                <a:rPr b="0" i="0" lang="en-US" sz="2000" u="none" cap="none" strike="noStrike">
                  <a:solidFill>
                    <a:schemeClr val="lt1"/>
                  </a:solidFill>
                  <a:latin typeface="Calibri"/>
                  <a:ea typeface="Calibri"/>
                  <a:cs typeface="Calibri"/>
                  <a:sym typeface="Calibri"/>
                </a:rPr>
                <a:t>: </a:t>
              </a:r>
              <a:endParaRPr/>
            </a:p>
          </p:txBody>
        </p:sp>
        <p:sp>
          <p:nvSpPr>
            <p:cNvPr id="286" name="Google Shape;286;p13"/>
            <p:cNvSpPr/>
            <p:nvPr/>
          </p:nvSpPr>
          <p:spPr>
            <a:xfrm>
              <a:off x="5134" y="2219113"/>
              <a:ext cx="3501776" cy="494528"/>
            </a:xfrm>
            <a:prstGeom prst="rect">
              <a:avLst/>
            </a:prstGeom>
            <a:solidFill>
              <a:srgbClr val="CCD3EA">
                <a:alpha val="89803"/>
              </a:srgbClr>
            </a:solidFill>
            <a:ln cap="flat" cmpd="sng" w="12700">
              <a:solidFill>
                <a:srgbClr val="CCD3EA">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13"/>
            <p:cNvSpPr txBox="1"/>
            <p:nvPr/>
          </p:nvSpPr>
          <p:spPr>
            <a:xfrm>
              <a:off x="5134" y="2219113"/>
              <a:ext cx="3501776" cy="494528"/>
            </a:xfrm>
            <a:prstGeom prst="rect">
              <a:avLst/>
            </a:prstGeom>
            <a:noFill/>
            <a:ln>
              <a:noFill/>
            </a:ln>
          </p:spPr>
          <p:txBody>
            <a:bodyPr anchorCtr="0" anchor="ctr" bIns="36825" lIns="206225" spcFirstLastPara="1" rIns="206225" wrap="square" tIns="36825">
              <a:noAutofit/>
            </a:bodyPr>
            <a:lstStyle/>
            <a:p>
              <a:pPr indent="0" lvl="0" marL="0" marR="0" rtl="0" algn="ctr">
                <a:lnSpc>
                  <a:spcPct val="90000"/>
                </a:lnSpc>
                <a:spcBef>
                  <a:spcPts val="0"/>
                </a:spcBef>
                <a:spcAft>
                  <a:spcPts val="0"/>
                </a:spcAft>
                <a:buNone/>
              </a:pPr>
              <a:r>
                <a:rPr b="0" i="0" lang="en-US" sz="2900" u="none" cap="none" strike="noStrike">
                  <a:solidFill>
                    <a:schemeClr val="dk1"/>
                  </a:solidFill>
                  <a:latin typeface="Calibri"/>
                  <a:ea typeface="Calibri"/>
                  <a:cs typeface="Calibri"/>
                  <a:sym typeface="Calibri"/>
                </a:rPr>
                <a:t>Performance </a:t>
              </a:r>
              <a:endParaRPr/>
            </a:p>
          </p:txBody>
        </p:sp>
        <p:sp>
          <p:nvSpPr>
            <p:cNvPr id="288" name="Google Shape;288;p13"/>
            <p:cNvSpPr/>
            <p:nvPr/>
          </p:nvSpPr>
          <p:spPr>
            <a:xfrm>
              <a:off x="3506911" y="2219113"/>
              <a:ext cx="3501776" cy="494528"/>
            </a:xfrm>
            <a:prstGeom prst="rect">
              <a:avLst/>
            </a:prstGeom>
            <a:solidFill>
              <a:srgbClr val="CBE5DE">
                <a:alpha val="89803"/>
              </a:srgbClr>
            </a:solidFill>
            <a:ln cap="flat" cmpd="sng" w="12700">
              <a:solidFill>
                <a:srgbClr val="CCD3EA">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 name="Google Shape;289;p13"/>
            <p:cNvSpPr txBox="1"/>
            <p:nvPr/>
          </p:nvSpPr>
          <p:spPr>
            <a:xfrm>
              <a:off x="3506911" y="2219113"/>
              <a:ext cx="3501776" cy="494528"/>
            </a:xfrm>
            <a:prstGeom prst="rect">
              <a:avLst/>
            </a:prstGeom>
            <a:noFill/>
            <a:ln>
              <a:noFill/>
            </a:ln>
          </p:spPr>
          <p:txBody>
            <a:bodyPr anchorCtr="0" anchor="ctr" bIns="36825" lIns="206225" spcFirstLastPara="1" rIns="206225" wrap="square" tIns="36825">
              <a:noAutofit/>
            </a:bodyPr>
            <a:lstStyle/>
            <a:p>
              <a:pPr indent="0" lvl="0" marL="0" marR="0" rtl="0" algn="ctr">
                <a:lnSpc>
                  <a:spcPct val="90000"/>
                </a:lnSpc>
                <a:spcBef>
                  <a:spcPts val="0"/>
                </a:spcBef>
                <a:spcAft>
                  <a:spcPts val="0"/>
                </a:spcAft>
                <a:buNone/>
              </a:pPr>
              <a:r>
                <a:rPr b="0" i="0" lang="en-US" sz="2900" u="none" cap="none" strike="noStrike">
                  <a:solidFill>
                    <a:schemeClr val="dk1"/>
                  </a:solidFill>
                  <a:latin typeface="Calibri"/>
                  <a:ea typeface="Calibri"/>
                  <a:cs typeface="Calibri"/>
                  <a:sym typeface="Calibri"/>
                </a:rPr>
                <a:t>Condition</a:t>
              </a:r>
              <a:endParaRPr/>
            </a:p>
          </p:txBody>
        </p:sp>
        <p:sp>
          <p:nvSpPr>
            <p:cNvPr id="290" name="Google Shape;290;p13"/>
            <p:cNvSpPr/>
            <p:nvPr/>
          </p:nvSpPr>
          <p:spPr>
            <a:xfrm>
              <a:off x="7008688" y="2219113"/>
              <a:ext cx="3501776" cy="494528"/>
            </a:xfrm>
            <a:prstGeom prst="rect">
              <a:avLst/>
            </a:prstGeom>
            <a:solidFill>
              <a:srgbClr val="D2E2CB">
                <a:alpha val="89803"/>
              </a:srgbClr>
            </a:solidFill>
            <a:ln cap="flat" cmpd="sng" w="12700">
              <a:solidFill>
                <a:srgbClr val="CCD3EA">
                  <a:alpha val="89803"/>
                </a:srgbClr>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 name="Google Shape;291;p13"/>
            <p:cNvSpPr txBox="1"/>
            <p:nvPr/>
          </p:nvSpPr>
          <p:spPr>
            <a:xfrm>
              <a:off x="7008688" y="2219113"/>
              <a:ext cx="3501776" cy="494528"/>
            </a:xfrm>
            <a:prstGeom prst="rect">
              <a:avLst/>
            </a:prstGeom>
            <a:noFill/>
            <a:ln>
              <a:noFill/>
            </a:ln>
          </p:spPr>
          <p:txBody>
            <a:bodyPr anchorCtr="0" anchor="ctr" bIns="36825" lIns="206225" spcFirstLastPara="1" rIns="206225" wrap="square" tIns="36825">
              <a:noAutofit/>
            </a:bodyPr>
            <a:lstStyle/>
            <a:p>
              <a:pPr indent="0" lvl="0" marL="0" marR="0" rtl="0" algn="ctr">
                <a:lnSpc>
                  <a:spcPct val="90000"/>
                </a:lnSpc>
                <a:spcBef>
                  <a:spcPts val="0"/>
                </a:spcBef>
                <a:spcAft>
                  <a:spcPts val="0"/>
                </a:spcAft>
                <a:buNone/>
              </a:pPr>
              <a:r>
                <a:rPr b="0" i="0" lang="en-US" sz="2900" u="none" cap="none" strike="noStrike">
                  <a:solidFill>
                    <a:schemeClr val="dk1"/>
                  </a:solidFill>
                  <a:latin typeface="Calibri"/>
                  <a:ea typeface="Calibri"/>
                  <a:cs typeface="Calibri"/>
                  <a:sym typeface="Calibri"/>
                </a:rPr>
                <a:t>Criterion </a:t>
              </a:r>
              <a:endParaRPr/>
            </a:p>
          </p:txBody>
        </p:sp>
        <p:sp>
          <p:nvSpPr>
            <p:cNvPr id="292" name="Google Shape;292;p13"/>
            <p:cNvSpPr/>
            <p:nvPr/>
          </p:nvSpPr>
          <p:spPr>
            <a:xfrm rot="10800000">
              <a:off x="0" y="769"/>
              <a:ext cx="10515600" cy="1653941"/>
            </a:xfrm>
            <a:prstGeom prst="upArrowCallout">
              <a:avLst>
                <a:gd fmla="val 25000" name="adj1"/>
                <a:gd fmla="val 25000" name="adj2"/>
                <a:gd fmla="val 25000" name="adj3"/>
                <a:gd fmla="val 64977" name="adj4"/>
              </a:avLst>
            </a:prstGeom>
            <a:solidFill>
              <a:srgbClr val="F4B081"/>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 name="Google Shape;293;p13"/>
            <p:cNvSpPr txBox="1"/>
            <p:nvPr/>
          </p:nvSpPr>
          <p:spPr>
            <a:xfrm>
              <a:off x="0" y="769"/>
              <a:ext cx="10515600" cy="1074681"/>
            </a:xfrm>
            <a:prstGeom prst="rect">
              <a:avLst/>
            </a:prstGeom>
            <a:noFill/>
            <a:ln>
              <a:noFill/>
            </a:ln>
          </p:spPr>
          <p:txBody>
            <a:bodyPr anchorCtr="0" anchor="ctr" bIns="142225" lIns="142225" spcFirstLastPara="1" rIns="142225" wrap="square" tIns="142225">
              <a:noAutofit/>
            </a:bodyPr>
            <a:lstStyle/>
            <a:p>
              <a:pPr indent="0" lvl="0" marL="0" marR="0" rtl="0" algn="ctr">
                <a:lnSpc>
                  <a:spcPct val="90000"/>
                </a:lnSpc>
                <a:spcBef>
                  <a:spcPts val="0"/>
                </a:spcBef>
                <a:spcAft>
                  <a:spcPts val="0"/>
                </a:spcAft>
                <a:buNone/>
              </a:pPr>
              <a:r>
                <a:rPr b="0" i="0" lang="en-US" sz="2000" u="none" cap="none" strike="noStrike">
                  <a:solidFill>
                    <a:schemeClr val="lt1"/>
                  </a:solidFill>
                  <a:latin typeface="Calibri"/>
                  <a:ea typeface="Calibri"/>
                  <a:cs typeface="Calibri"/>
                  <a:sym typeface="Calibri"/>
                </a:rPr>
                <a:t>For an </a:t>
              </a:r>
              <a:r>
                <a:rPr b="1" i="0" lang="en-US" sz="2000" u="none" cap="none" strike="noStrike">
                  <a:solidFill>
                    <a:schemeClr val="lt1"/>
                  </a:solidFill>
                  <a:latin typeface="Calibri"/>
                  <a:ea typeface="Calibri"/>
                  <a:cs typeface="Calibri"/>
                  <a:sym typeface="Calibri"/>
                </a:rPr>
                <a:t>objective</a:t>
              </a:r>
              <a:r>
                <a:rPr b="0" i="0" lang="en-US" sz="2000" u="none" cap="none" strike="noStrike">
                  <a:solidFill>
                    <a:schemeClr val="lt1"/>
                  </a:solidFill>
                  <a:latin typeface="Calibri"/>
                  <a:ea typeface="Calibri"/>
                  <a:cs typeface="Calibri"/>
                  <a:sym typeface="Calibri"/>
                </a:rPr>
                <a:t> to be </a:t>
              </a:r>
              <a:r>
                <a:rPr b="1" i="0" lang="en-US" sz="2000" u="none" cap="none" strike="noStrike">
                  <a:solidFill>
                    <a:schemeClr val="lt1"/>
                  </a:solidFill>
                  <a:latin typeface="Calibri"/>
                  <a:ea typeface="Calibri"/>
                  <a:cs typeface="Calibri"/>
                  <a:sym typeface="Calibri"/>
                </a:rPr>
                <a:t>meaningful</a:t>
              </a:r>
              <a:r>
                <a:rPr b="0" i="0" lang="en-US" sz="2000" u="none" cap="none" strike="noStrike">
                  <a:solidFill>
                    <a:schemeClr val="lt1"/>
                  </a:solidFill>
                  <a:latin typeface="Calibri"/>
                  <a:ea typeface="Calibri"/>
                  <a:cs typeface="Calibri"/>
                  <a:sym typeface="Calibri"/>
                </a:rPr>
                <a:t>, the </a:t>
              </a:r>
              <a:r>
                <a:rPr b="1" i="0" lang="en-US" sz="2000" u="none" cap="none" strike="noStrike">
                  <a:solidFill>
                    <a:schemeClr val="lt1"/>
                  </a:solidFill>
                  <a:latin typeface="Calibri"/>
                  <a:ea typeface="Calibri"/>
                  <a:cs typeface="Calibri"/>
                  <a:sym typeface="Calibri"/>
                </a:rPr>
                <a:t>primary reader </a:t>
              </a:r>
              <a:r>
                <a:rPr b="0" i="0" lang="en-US" sz="2000" u="none" cap="none" strike="noStrike">
                  <a:solidFill>
                    <a:schemeClr val="lt1"/>
                  </a:solidFill>
                  <a:latin typeface="Calibri"/>
                  <a:ea typeface="Calibri"/>
                  <a:cs typeface="Calibri"/>
                  <a:sym typeface="Calibri"/>
                </a:rPr>
                <a:t>and the </a:t>
              </a:r>
              <a:r>
                <a:rPr b="1" i="0" lang="en-US" sz="2000" u="none" cap="none" strike="noStrike">
                  <a:solidFill>
                    <a:schemeClr val="lt1"/>
                  </a:solidFill>
                  <a:latin typeface="Calibri"/>
                  <a:ea typeface="Calibri"/>
                  <a:cs typeface="Calibri"/>
                  <a:sym typeface="Calibri"/>
                </a:rPr>
                <a:t>writer</a:t>
              </a:r>
              <a:r>
                <a:rPr b="0" i="0" lang="en-US" sz="2000" u="none" cap="none" strike="noStrike">
                  <a:solidFill>
                    <a:schemeClr val="lt1"/>
                  </a:solidFill>
                  <a:latin typeface="Calibri"/>
                  <a:ea typeface="Calibri"/>
                  <a:cs typeface="Calibri"/>
                  <a:sym typeface="Calibri"/>
                </a:rPr>
                <a:t> must have </a:t>
              </a:r>
              <a:r>
                <a:rPr b="1" i="0" lang="en-US" sz="2000" u="none" cap="none" strike="noStrike">
                  <a:solidFill>
                    <a:schemeClr val="lt1"/>
                  </a:solidFill>
                  <a:latin typeface="Calibri"/>
                  <a:ea typeface="Calibri"/>
                  <a:cs typeface="Calibri"/>
                  <a:sym typeface="Calibri"/>
                </a:rPr>
                <a:t>identical interpretations </a:t>
              </a:r>
              <a:r>
                <a:rPr b="0" i="0" lang="en-US" sz="2000" u="none" cap="none" strike="noStrike">
                  <a:solidFill>
                    <a:schemeClr val="lt1"/>
                  </a:solidFill>
                  <a:latin typeface="Calibri"/>
                  <a:ea typeface="Calibri"/>
                  <a:cs typeface="Calibri"/>
                  <a:sym typeface="Calibri"/>
                </a:rPr>
                <a:t>of a clients performance. </a:t>
              </a:r>
              <a:endParaRPr/>
            </a:p>
          </p:txBody>
        </p:sp>
      </p:grpSp>
      <p:sp>
        <p:nvSpPr>
          <p:cNvPr id="294" name="Google Shape;294;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98" name="Shape 298"/>
        <p:cNvGrpSpPr/>
        <p:nvPr/>
      </p:nvGrpSpPr>
      <p:grpSpPr>
        <a:xfrm>
          <a:off x="0" y="0"/>
          <a:ext cx="0" cy="0"/>
          <a:chOff x="0" y="0"/>
          <a:chExt cx="0" cy="0"/>
        </a:xfrm>
      </p:grpSpPr>
      <p:sp>
        <p:nvSpPr>
          <p:cNvPr id="299" name="Google Shape;299;p14"/>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00" name="Google Shape;300;p14"/>
          <p:cNvSpPr txBox="1"/>
          <p:nvPr>
            <p:ph type="title"/>
          </p:nvPr>
        </p:nvSpPr>
        <p:spPr>
          <a:xfrm>
            <a:off x="1147602" y="1409956"/>
            <a:ext cx="3694421" cy="403808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t>Performance </a:t>
            </a:r>
            <a:endParaRPr b="1"/>
          </a:p>
        </p:txBody>
      </p:sp>
      <p:sp>
        <p:nvSpPr>
          <p:cNvPr id="301" name="Google Shape;301;p14"/>
          <p:cNvSpPr/>
          <p:nvPr/>
        </p:nvSpPr>
        <p:spPr>
          <a:xfrm>
            <a:off x="6096000" y="0"/>
            <a:ext cx="6096000" cy="6858000"/>
          </a:xfrm>
          <a:prstGeom prst="rect">
            <a:avLst/>
          </a:pr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02" name="Google Shape;302;p14"/>
          <p:cNvSpPr txBox="1"/>
          <p:nvPr>
            <p:ph idx="1" type="body"/>
          </p:nvPr>
        </p:nvSpPr>
        <p:spPr>
          <a:xfrm>
            <a:off x="6996081" y="851497"/>
            <a:ext cx="4389193" cy="5155007"/>
          </a:xfrm>
          <a:prstGeom prst="rect">
            <a:avLst/>
          </a:prstGeom>
          <a:noFill/>
          <a:ln>
            <a:noFill/>
          </a:ln>
        </p:spPr>
        <p:txBody>
          <a:bodyPr anchorCtr="0" anchor="ctr"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400"/>
              <a:buChar char="•"/>
            </a:pPr>
            <a:r>
              <a:rPr lang="en-US" sz="2400"/>
              <a:t>Performance refers to </a:t>
            </a:r>
            <a:r>
              <a:rPr b="1" lang="en-US" sz="2400"/>
              <a:t>what you expect the client to do </a:t>
            </a:r>
            <a:r>
              <a:rPr lang="en-US" sz="2400"/>
              <a:t>or perform in order to demonstrate mastery of the objective. </a:t>
            </a:r>
            <a:endParaRPr/>
          </a:p>
          <a:p>
            <a:pPr indent="-228600" lvl="0" marL="228600" rtl="0" algn="l">
              <a:lnSpc>
                <a:spcPct val="90000"/>
              </a:lnSpc>
              <a:spcBef>
                <a:spcPts val="1000"/>
              </a:spcBef>
              <a:spcAft>
                <a:spcPts val="0"/>
              </a:spcAft>
              <a:buClr>
                <a:schemeClr val="dk1"/>
              </a:buClr>
              <a:buSzPts val="2400"/>
              <a:buChar char="•"/>
            </a:pPr>
            <a:r>
              <a:rPr lang="en-US" sz="2400"/>
              <a:t>Ex.: Abed will produce voiceless consonants </a:t>
            </a:r>
            <a:endParaRPr/>
          </a:p>
          <a:p>
            <a:pPr indent="-228600" lvl="0" marL="228600" rtl="0" algn="l">
              <a:lnSpc>
                <a:spcPct val="90000"/>
              </a:lnSpc>
              <a:spcBef>
                <a:spcPts val="1000"/>
              </a:spcBef>
              <a:spcAft>
                <a:spcPts val="0"/>
              </a:spcAft>
              <a:buClr>
                <a:schemeClr val="dk1"/>
              </a:buClr>
              <a:buSzPts val="2400"/>
              <a:buChar char="•"/>
            </a:pPr>
            <a:r>
              <a:rPr lang="en-US" sz="2400"/>
              <a:t>A question like” Can I count it” could assess whether performance is addressed. </a:t>
            </a:r>
            <a:endParaRPr/>
          </a:p>
          <a:p>
            <a:pPr indent="-101600" lvl="0" marL="228600" rtl="0" algn="l">
              <a:lnSpc>
                <a:spcPct val="90000"/>
              </a:lnSpc>
              <a:spcBef>
                <a:spcPts val="1000"/>
              </a:spcBef>
              <a:spcAft>
                <a:spcPts val="0"/>
              </a:spcAft>
              <a:buClr>
                <a:schemeClr val="dk1"/>
              </a:buClr>
              <a:buSzPts val="2000"/>
              <a:buNone/>
            </a:pPr>
            <a:r>
              <a:t/>
            </a:r>
            <a:endParaRPr sz="2000">
              <a:solidFill>
                <a:srgbClr val="595959"/>
              </a:solidFill>
            </a:endParaRPr>
          </a:p>
        </p:txBody>
      </p:sp>
      <p:sp>
        <p:nvSpPr>
          <p:cNvPr id="303" name="Google Shape;303;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07" name="Shape 307"/>
        <p:cNvGrpSpPr/>
        <p:nvPr/>
      </p:nvGrpSpPr>
      <p:grpSpPr>
        <a:xfrm>
          <a:off x="0" y="0"/>
          <a:ext cx="0" cy="0"/>
          <a:chOff x="0" y="0"/>
          <a:chExt cx="0" cy="0"/>
        </a:xfrm>
      </p:grpSpPr>
      <p:sp>
        <p:nvSpPr>
          <p:cNvPr id="308" name="Google Shape;308;p15"/>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09" name="Google Shape;309;p15"/>
          <p:cNvSpPr txBox="1"/>
          <p:nvPr>
            <p:ph type="title"/>
          </p:nvPr>
        </p:nvSpPr>
        <p:spPr>
          <a:xfrm>
            <a:off x="1147602" y="1409956"/>
            <a:ext cx="3694421" cy="403808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t>Performance </a:t>
            </a:r>
            <a:endParaRPr b="1"/>
          </a:p>
        </p:txBody>
      </p:sp>
      <p:sp>
        <p:nvSpPr>
          <p:cNvPr id="310" name="Google Shape;310;p15"/>
          <p:cNvSpPr/>
          <p:nvPr/>
        </p:nvSpPr>
        <p:spPr>
          <a:xfrm>
            <a:off x="6096000" y="0"/>
            <a:ext cx="6096000" cy="6858000"/>
          </a:xfrm>
          <a:prstGeom prst="rect">
            <a:avLst/>
          </a:pr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11" name="Google Shape;311;p15"/>
          <p:cNvSpPr txBox="1"/>
          <p:nvPr>
            <p:ph idx="1" type="body"/>
          </p:nvPr>
        </p:nvSpPr>
        <p:spPr>
          <a:xfrm>
            <a:off x="6996081" y="851497"/>
            <a:ext cx="4389193" cy="5155007"/>
          </a:xfrm>
          <a:prstGeom prst="rect">
            <a:avLst/>
          </a:prstGeom>
          <a:noFill/>
          <a:ln>
            <a:noFill/>
          </a:ln>
        </p:spPr>
        <p:txBody>
          <a:bodyPr anchorCtr="0" anchor="ctr" bIns="45700" lIns="91425" spcFirstLastPara="1" rIns="91425" wrap="square" tIns="45700">
            <a:normAutofit lnSpcReduction="10000"/>
          </a:bodyPr>
          <a:lstStyle/>
          <a:p>
            <a:pPr indent="-228600" lvl="0" marL="228600" rtl="0" algn="l">
              <a:lnSpc>
                <a:spcPct val="90000"/>
              </a:lnSpc>
              <a:spcBef>
                <a:spcPts val="0"/>
              </a:spcBef>
              <a:spcAft>
                <a:spcPts val="0"/>
              </a:spcAft>
              <a:buClr>
                <a:schemeClr val="dk1"/>
              </a:buClr>
              <a:buSzPts val="2400"/>
              <a:buChar char="•"/>
            </a:pPr>
            <a:r>
              <a:rPr lang="en-US" sz="2400"/>
              <a:t>The </a:t>
            </a:r>
            <a:r>
              <a:rPr b="1" lang="en-US" sz="2400"/>
              <a:t>verb</a:t>
            </a:r>
            <a:r>
              <a:rPr lang="en-US" sz="2400"/>
              <a:t> used should be </a:t>
            </a:r>
            <a:r>
              <a:rPr b="1" lang="en-US" sz="2400"/>
              <a:t>concrete</a:t>
            </a:r>
            <a:r>
              <a:rPr lang="en-US" sz="2400"/>
              <a:t> and one that </a:t>
            </a:r>
            <a:r>
              <a:rPr b="1" lang="en-US" sz="2400"/>
              <a:t>can be evaluated </a:t>
            </a:r>
            <a:r>
              <a:rPr lang="en-US" sz="2400"/>
              <a:t>by the clinician (Examples of appropriate verbs include name, read orally, repeat orally, state, write, match, count, demand, draw, say, reach, remove, etc.) </a:t>
            </a:r>
            <a:endParaRPr/>
          </a:p>
          <a:p>
            <a:pPr indent="-228600" lvl="0" marL="228600" rtl="0" algn="l">
              <a:lnSpc>
                <a:spcPct val="90000"/>
              </a:lnSpc>
              <a:spcBef>
                <a:spcPts val="1000"/>
              </a:spcBef>
              <a:spcAft>
                <a:spcPts val="0"/>
              </a:spcAft>
              <a:buClr>
                <a:schemeClr val="dk1"/>
              </a:buClr>
              <a:buSzPts val="2400"/>
              <a:buChar char="•"/>
            </a:pPr>
            <a:r>
              <a:rPr lang="en-US" sz="2400"/>
              <a:t>The </a:t>
            </a:r>
            <a:r>
              <a:rPr b="1" lang="en-US" sz="2400"/>
              <a:t>verb</a:t>
            </a:r>
            <a:r>
              <a:rPr lang="en-US" sz="2400"/>
              <a:t> should </a:t>
            </a:r>
            <a:r>
              <a:rPr b="1" lang="en-US" sz="2400"/>
              <a:t>not</a:t>
            </a:r>
            <a:r>
              <a:rPr lang="en-US" sz="2400"/>
              <a:t> be one that could </a:t>
            </a:r>
            <a:r>
              <a:rPr b="1" lang="en-US" sz="2400"/>
              <a:t>be interpreted differently </a:t>
            </a:r>
            <a:r>
              <a:rPr lang="en-US" sz="2400"/>
              <a:t>by different people (Examples of inappropriate verbs include know, understand, appreciate, enjoy, learn, believe) </a:t>
            </a:r>
            <a:endParaRPr/>
          </a:p>
          <a:p>
            <a:pPr indent="-101600" lvl="0" marL="228600" rtl="0" algn="l">
              <a:lnSpc>
                <a:spcPct val="90000"/>
              </a:lnSpc>
              <a:spcBef>
                <a:spcPts val="1000"/>
              </a:spcBef>
              <a:spcAft>
                <a:spcPts val="0"/>
              </a:spcAft>
              <a:buClr>
                <a:schemeClr val="dk1"/>
              </a:buClr>
              <a:buSzPts val="2000"/>
              <a:buNone/>
            </a:pPr>
            <a:r>
              <a:t/>
            </a:r>
            <a:endParaRPr sz="2000">
              <a:solidFill>
                <a:srgbClr val="595959"/>
              </a:solidFill>
            </a:endParaRPr>
          </a:p>
        </p:txBody>
      </p:sp>
      <p:sp>
        <p:nvSpPr>
          <p:cNvPr id="312" name="Google Shape;312;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316" name="Shape 316"/>
        <p:cNvGrpSpPr/>
        <p:nvPr/>
      </p:nvGrpSpPr>
      <p:grpSpPr>
        <a:xfrm>
          <a:off x="0" y="0"/>
          <a:ext cx="0" cy="0"/>
          <a:chOff x="0" y="0"/>
          <a:chExt cx="0" cy="0"/>
        </a:xfrm>
      </p:grpSpPr>
      <p:sp>
        <p:nvSpPr>
          <p:cNvPr id="317" name="Google Shape;317;p16"/>
          <p:cNvSpPr/>
          <p:nvPr/>
        </p:nvSpPr>
        <p:spPr>
          <a:xfrm>
            <a:off x="0" y="0"/>
            <a:ext cx="12192000" cy="6858000"/>
          </a:xfrm>
          <a:prstGeom prst="rect">
            <a:avLst/>
          </a:prstGeom>
          <a:solidFill>
            <a:srgbClr val="7671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18" name="Google Shape;318;p16"/>
          <p:cNvSpPr txBox="1"/>
          <p:nvPr>
            <p:ph type="title"/>
          </p:nvPr>
        </p:nvSpPr>
        <p:spPr>
          <a:xfrm>
            <a:off x="9093496" y="618681"/>
            <a:ext cx="2613872" cy="4794567"/>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FFFF"/>
              </a:buClr>
              <a:buSzPts val="3600"/>
              <a:buFont typeface="Calibri"/>
              <a:buNone/>
            </a:pPr>
            <a:r>
              <a:rPr b="1" lang="en-US" sz="3600">
                <a:solidFill>
                  <a:srgbClr val="FFFFFF"/>
                </a:solidFill>
              </a:rPr>
              <a:t>Verbs to use</a:t>
            </a:r>
            <a:endParaRPr/>
          </a:p>
        </p:txBody>
      </p:sp>
      <p:sp>
        <p:nvSpPr>
          <p:cNvPr id="319" name="Google Shape;319;p16"/>
          <p:cNvSpPr/>
          <p:nvPr/>
        </p:nvSpPr>
        <p:spPr>
          <a:xfrm>
            <a:off x="493354" y="484632"/>
            <a:ext cx="8129016" cy="5724144"/>
          </a:xfrm>
          <a:prstGeom prst="roundRect">
            <a:avLst>
              <a:gd fmla="val 0" name="adj"/>
            </a:avLst>
          </a:prstGeom>
          <a:solidFill>
            <a:srgbClr val="FFFFFF"/>
          </a:solidFill>
          <a:ln cap="flat" cmpd="sng" w="9525">
            <a:solidFill>
              <a:srgbClr val="C8CACA"/>
            </a:solidFill>
            <a:prstDash val="solid"/>
            <a:miter lim="800000"/>
            <a:headEnd len="sm" w="sm" type="none"/>
            <a:tailEnd len="sm" w="sm" type="none"/>
          </a:ln>
          <a:effectLst>
            <a:outerShdw blurRad="57150" rotWithShape="0" algn="t" dir="5400000" dist="19050">
              <a:srgbClr val="000000">
                <a:alpha val="62745"/>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20" name="Google Shape;320;p1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50800" lvl="0" marL="228600" rtl="0" algn="l">
              <a:lnSpc>
                <a:spcPct val="90000"/>
              </a:lnSpc>
              <a:spcBef>
                <a:spcPts val="0"/>
              </a:spcBef>
              <a:spcAft>
                <a:spcPts val="0"/>
              </a:spcAft>
              <a:buClr>
                <a:schemeClr val="dk1"/>
              </a:buClr>
              <a:buSzPts val="2800"/>
              <a:buNone/>
            </a:pPr>
            <a:r>
              <a:t/>
            </a:r>
            <a:endParaRPr/>
          </a:p>
        </p:txBody>
      </p:sp>
      <p:pic>
        <p:nvPicPr>
          <p:cNvPr descr="page97image4944" id="321" name="Google Shape;321;p16"/>
          <p:cNvPicPr preferRelativeResize="0"/>
          <p:nvPr/>
        </p:nvPicPr>
        <p:blipFill rotWithShape="1">
          <a:blip r:embed="rId3">
            <a:alphaModFix/>
          </a:blip>
          <a:srcRect b="0" l="0" r="0" t="0"/>
          <a:stretch/>
        </p:blipFill>
        <p:spPr>
          <a:xfrm>
            <a:off x="1054100" y="944155"/>
            <a:ext cx="7145867" cy="4805098"/>
          </a:xfrm>
          <a:prstGeom prst="rect">
            <a:avLst/>
          </a:prstGeom>
          <a:noFill/>
          <a:ln>
            <a:noFill/>
          </a:ln>
        </p:spPr>
      </p:pic>
      <p:sp>
        <p:nvSpPr>
          <p:cNvPr id="322" name="Google Shape;322;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326" name="Shape 326"/>
        <p:cNvGrpSpPr/>
        <p:nvPr/>
      </p:nvGrpSpPr>
      <p:grpSpPr>
        <a:xfrm>
          <a:off x="0" y="0"/>
          <a:ext cx="0" cy="0"/>
          <a:chOff x="0" y="0"/>
          <a:chExt cx="0" cy="0"/>
        </a:xfrm>
      </p:grpSpPr>
      <p:sp>
        <p:nvSpPr>
          <p:cNvPr id="327" name="Google Shape;327;p17"/>
          <p:cNvSpPr/>
          <p:nvPr/>
        </p:nvSpPr>
        <p:spPr>
          <a:xfrm>
            <a:off x="0" y="0"/>
            <a:ext cx="12192000" cy="6858000"/>
          </a:xfrm>
          <a:prstGeom prst="rect">
            <a:avLst/>
          </a:prstGeom>
          <a:solidFill>
            <a:srgbClr val="76717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28" name="Google Shape;328;p17"/>
          <p:cNvSpPr txBox="1"/>
          <p:nvPr>
            <p:ph type="title"/>
          </p:nvPr>
        </p:nvSpPr>
        <p:spPr>
          <a:xfrm>
            <a:off x="9093495" y="618681"/>
            <a:ext cx="2912237" cy="4794567"/>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FFFFFF"/>
              </a:buClr>
              <a:buSzPts val="3600"/>
              <a:buFont typeface="Calibri"/>
              <a:buNone/>
            </a:pPr>
            <a:r>
              <a:rPr b="1" lang="en-US" sz="3600">
                <a:solidFill>
                  <a:srgbClr val="FFFFFF"/>
                </a:solidFill>
              </a:rPr>
              <a:t>Verbs to avoid</a:t>
            </a:r>
            <a:endParaRPr b="1" sz="3600">
              <a:solidFill>
                <a:srgbClr val="FFFFFF"/>
              </a:solidFill>
            </a:endParaRPr>
          </a:p>
        </p:txBody>
      </p:sp>
      <p:sp>
        <p:nvSpPr>
          <p:cNvPr id="329" name="Google Shape;329;p17"/>
          <p:cNvSpPr/>
          <p:nvPr/>
        </p:nvSpPr>
        <p:spPr>
          <a:xfrm>
            <a:off x="493354" y="484632"/>
            <a:ext cx="8129016" cy="5724144"/>
          </a:xfrm>
          <a:prstGeom prst="roundRect">
            <a:avLst>
              <a:gd fmla="val 0" name="adj"/>
            </a:avLst>
          </a:prstGeom>
          <a:solidFill>
            <a:srgbClr val="FFFFFF"/>
          </a:solidFill>
          <a:ln cap="flat" cmpd="sng" w="9525">
            <a:solidFill>
              <a:srgbClr val="C8CACA"/>
            </a:solidFill>
            <a:prstDash val="solid"/>
            <a:miter lim="800000"/>
            <a:headEnd len="sm" w="sm" type="none"/>
            <a:tailEnd len="sm" w="sm" type="none"/>
          </a:ln>
          <a:effectLst>
            <a:outerShdw blurRad="57150" rotWithShape="0" algn="t" dir="5400000" dist="19050">
              <a:srgbClr val="000000">
                <a:alpha val="62745"/>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30" name="Google Shape;330;p1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50800" lvl="0" marL="228600" rtl="0" algn="l">
              <a:lnSpc>
                <a:spcPct val="90000"/>
              </a:lnSpc>
              <a:spcBef>
                <a:spcPts val="0"/>
              </a:spcBef>
              <a:spcAft>
                <a:spcPts val="0"/>
              </a:spcAft>
              <a:buClr>
                <a:schemeClr val="dk1"/>
              </a:buClr>
              <a:buSzPts val="2800"/>
              <a:buNone/>
            </a:pPr>
            <a:r>
              <a:t/>
            </a:r>
            <a:endParaRPr/>
          </a:p>
        </p:txBody>
      </p:sp>
      <p:pic>
        <p:nvPicPr>
          <p:cNvPr descr="page99image1448" id="331" name="Google Shape;331;p17"/>
          <p:cNvPicPr preferRelativeResize="0"/>
          <p:nvPr/>
        </p:nvPicPr>
        <p:blipFill rotWithShape="1">
          <a:blip r:embed="rId3">
            <a:alphaModFix/>
          </a:blip>
          <a:srcRect b="0" l="0" r="0" t="0"/>
          <a:stretch/>
        </p:blipFill>
        <p:spPr>
          <a:xfrm>
            <a:off x="1129691" y="1759673"/>
            <a:ext cx="7042467" cy="3326462"/>
          </a:xfrm>
          <a:prstGeom prst="rect">
            <a:avLst/>
          </a:prstGeom>
          <a:noFill/>
          <a:ln>
            <a:noFill/>
          </a:ln>
        </p:spPr>
      </p:pic>
      <p:sp>
        <p:nvSpPr>
          <p:cNvPr id="332" name="Google Shape;332;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36" name="Shape 336"/>
        <p:cNvGrpSpPr/>
        <p:nvPr/>
      </p:nvGrpSpPr>
      <p:grpSpPr>
        <a:xfrm>
          <a:off x="0" y="0"/>
          <a:ext cx="0" cy="0"/>
          <a:chOff x="0" y="0"/>
          <a:chExt cx="0" cy="0"/>
        </a:xfrm>
      </p:grpSpPr>
      <p:sp>
        <p:nvSpPr>
          <p:cNvPr id="337" name="Google Shape;337;p18"/>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38" name="Google Shape;338;p18"/>
          <p:cNvSpPr txBox="1"/>
          <p:nvPr>
            <p:ph type="title"/>
          </p:nvPr>
        </p:nvSpPr>
        <p:spPr>
          <a:xfrm>
            <a:off x="1147602" y="1409956"/>
            <a:ext cx="3694421" cy="403808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t>Overt and Covert Verbs </a:t>
            </a:r>
            <a:br>
              <a:rPr b="1" lang="en-US" sz="3600"/>
            </a:br>
            <a:endParaRPr b="1" sz="3600">
              <a:solidFill>
                <a:srgbClr val="595959"/>
              </a:solidFill>
            </a:endParaRPr>
          </a:p>
        </p:txBody>
      </p:sp>
      <p:sp>
        <p:nvSpPr>
          <p:cNvPr id="339" name="Google Shape;339;p18"/>
          <p:cNvSpPr/>
          <p:nvPr/>
        </p:nvSpPr>
        <p:spPr>
          <a:xfrm>
            <a:off x="6096000" y="0"/>
            <a:ext cx="6096000" cy="6858000"/>
          </a:xfrm>
          <a:prstGeom prst="rect">
            <a:avLst/>
          </a:pr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40" name="Google Shape;340;p18"/>
          <p:cNvSpPr txBox="1"/>
          <p:nvPr>
            <p:ph idx="1" type="body"/>
          </p:nvPr>
        </p:nvSpPr>
        <p:spPr>
          <a:xfrm>
            <a:off x="6996081" y="851497"/>
            <a:ext cx="4389193" cy="5155007"/>
          </a:xfrm>
          <a:prstGeom prst="rect">
            <a:avLst/>
          </a:prstGeom>
          <a:noFill/>
          <a:ln>
            <a:noFill/>
          </a:ln>
        </p:spPr>
        <p:txBody>
          <a:bodyPr anchorCtr="0" anchor="ctr"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400"/>
              <a:buChar char="•"/>
            </a:pPr>
            <a:r>
              <a:rPr b="1" i="1" lang="en-US" sz="2400"/>
              <a:t>Overt verbs </a:t>
            </a:r>
            <a:r>
              <a:rPr lang="en-US" sz="2400"/>
              <a:t>refers to </a:t>
            </a:r>
            <a:r>
              <a:rPr b="1" lang="en-US" sz="2400"/>
              <a:t>performance</a:t>
            </a:r>
            <a:r>
              <a:rPr lang="en-US" sz="2400"/>
              <a:t> that is directly </a:t>
            </a:r>
            <a:r>
              <a:rPr b="1" lang="en-US" sz="2400"/>
              <a:t>observable</a:t>
            </a:r>
            <a:r>
              <a:rPr lang="en-US" sz="2400"/>
              <a:t> through vision or audition. </a:t>
            </a:r>
            <a:endParaRPr/>
          </a:p>
          <a:p>
            <a:pPr indent="-228600" lvl="0" marL="228600" rtl="0" algn="l">
              <a:lnSpc>
                <a:spcPct val="90000"/>
              </a:lnSpc>
              <a:spcBef>
                <a:spcPts val="1000"/>
              </a:spcBef>
              <a:spcAft>
                <a:spcPts val="0"/>
              </a:spcAft>
              <a:buClr>
                <a:schemeClr val="dk1"/>
              </a:buClr>
              <a:buSzPts val="2400"/>
              <a:buChar char="•"/>
            </a:pPr>
            <a:r>
              <a:rPr b="1" i="1" lang="en-US" sz="2400"/>
              <a:t>Covert verbs </a:t>
            </a:r>
            <a:r>
              <a:rPr lang="en-US" sz="2400"/>
              <a:t>refer to </a:t>
            </a:r>
            <a:r>
              <a:rPr b="1" lang="en-US" sz="2400"/>
              <a:t>performance</a:t>
            </a:r>
            <a:r>
              <a:rPr lang="en-US" sz="2400"/>
              <a:t> that </a:t>
            </a:r>
            <a:r>
              <a:rPr b="1" lang="en-US" sz="2400"/>
              <a:t>cannot be </a:t>
            </a:r>
            <a:r>
              <a:rPr lang="en-US" sz="2400"/>
              <a:t>directly </a:t>
            </a:r>
            <a:r>
              <a:rPr b="1" lang="en-US" sz="2400"/>
              <a:t>observed</a:t>
            </a:r>
            <a:r>
              <a:rPr lang="en-US" sz="2400"/>
              <a:t>. </a:t>
            </a:r>
            <a:endParaRPr/>
          </a:p>
          <a:p>
            <a:pPr indent="-101600" lvl="0" marL="228600" rtl="0" algn="l">
              <a:lnSpc>
                <a:spcPct val="90000"/>
              </a:lnSpc>
              <a:spcBef>
                <a:spcPts val="1000"/>
              </a:spcBef>
              <a:spcAft>
                <a:spcPts val="0"/>
              </a:spcAft>
              <a:buClr>
                <a:schemeClr val="dk1"/>
              </a:buClr>
              <a:buSzPts val="2000"/>
              <a:buNone/>
            </a:pPr>
            <a:r>
              <a:t/>
            </a:r>
            <a:endParaRPr sz="2000">
              <a:solidFill>
                <a:srgbClr val="595959"/>
              </a:solidFill>
            </a:endParaRPr>
          </a:p>
        </p:txBody>
      </p:sp>
      <p:sp>
        <p:nvSpPr>
          <p:cNvPr id="341" name="Google Shape;341;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45" name="Shape 345"/>
        <p:cNvGrpSpPr/>
        <p:nvPr/>
      </p:nvGrpSpPr>
      <p:grpSpPr>
        <a:xfrm>
          <a:off x="0" y="0"/>
          <a:ext cx="0" cy="0"/>
          <a:chOff x="0" y="0"/>
          <a:chExt cx="0" cy="0"/>
        </a:xfrm>
      </p:grpSpPr>
      <p:sp>
        <p:nvSpPr>
          <p:cNvPr id="346" name="Google Shape;346;p19"/>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47" name="Google Shape;347;p19"/>
          <p:cNvSpPr txBox="1"/>
          <p:nvPr>
            <p:ph type="title"/>
          </p:nvPr>
        </p:nvSpPr>
        <p:spPr>
          <a:xfrm>
            <a:off x="1147602" y="1409956"/>
            <a:ext cx="3694421" cy="403808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t>Performance Examples </a:t>
            </a:r>
            <a:br>
              <a:rPr lang="en-US" sz="3600"/>
            </a:br>
            <a:endParaRPr b="1" sz="3600">
              <a:solidFill>
                <a:srgbClr val="595959"/>
              </a:solidFill>
            </a:endParaRPr>
          </a:p>
        </p:txBody>
      </p:sp>
      <p:sp>
        <p:nvSpPr>
          <p:cNvPr id="348" name="Google Shape;348;p19"/>
          <p:cNvSpPr/>
          <p:nvPr/>
        </p:nvSpPr>
        <p:spPr>
          <a:xfrm>
            <a:off x="6096000" y="0"/>
            <a:ext cx="6096000" cy="6858000"/>
          </a:xfrm>
          <a:prstGeom prst="rect">
            <a:avLst/>
          </a:pr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49" name="Google Shape;349;p19"/>
          <p:cNvSpPr txBox="1"/>
          <p:nvPr>
            <p:ph idx="1" type="body"/>
          </p:nvPr>
        </p:nvSpPr>
        <p:spPr>
          <a:xfrm>
            <a:off x="6996081" y="118533"/>
            <a:ext cx="4389193" cy="6451600"/>
          </a:xfrm>
          <a:prstGeom prst="rect">
            <a:avLst/>
          </a:prstGeom>
          <a:noFill/>
          <a:ln>
            <a:noFill/>
          </a:ln>
        </p:spPr>
        <p:txBody>
          <a:bodyPr anchorCtr="0" anchor="ctr"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000"/>
              <a:buChar char="•"/>
            </a:pPr>
            <a:r>
              <a:rPr b="1" lang="en-US" sz="2000"/>
              <a:t>Articulation</a:t>
            </a:r>
            <a:r>
              <a:rPr lang="en-US" sz="2000"/>
              <a:t>: correctly produce the /r/ phoneme </a:t>
            </a:r>
            <a:endParaRPr/>
          </a:p>
          <a:p>
            <a:pPr indent="-228600" lvl="0" marL="228600" rtl="0" algn="l">
              <a:lnSpc>
                <a:spcPct val="90000"/>
              </a:lnSpc>
              <a:spcBef>
                <a:spcPts val="1000"/>
              </a:spcBef>
              <a:spcAft>
                <a:spcPts val="0"/>
              </a:spcAft>
              <a:buClr>
                <a:schemeClr val="dk1"/>
              </a:buClr>
              <a:buSzPts val="2000"/>
              <a:buChar char="•"/>
            </a:pPr>
            <a:r>
              <a:rPr b="1" lang="en-US" sz="2000"/>
              <a:t>Phonology</a:t>
            </a:r>
            <a:r>
              <a:rPr lang="en-US" sz="2000"/>
              <a:t>: correctly imitate the consonant cluster /sk/ </a:t>
            </a:r>
            <a:endParaRPr/>
          </a:p>
          <a:p>
            <a:pPr indent="-228600" lvl="0" marL="228600" rtl="0" algn="l">
              <a:lnSpc>
                <a:spcPct val="90000"/>
              </a:lnSpc>
              <a:spcBef>
                <a:spcPts val="1000"/>
              </a:spcBef>
              <a:spcAft>
                <a:spcPts val="0"/>
              </a:spcAft>
              <a:buClr>
                <a:schemeClr val="dk1"/>
              </a:buClr>
              <a:buSzPts val="2000"/>
              <a:buChar char="•"/>
            </a:pPr>
            <a:r>
              <a:rPr b="1" lang="en-US" sz="2000"/>
              <a:t>Language</a:t>
            </a:r>
            <a:r>
              <a:rPr lang="en-US" sz="2000"/>
              <a:t>: identify (point to) pics. receptively </a:t>
            </a:r>
            <a:endParaRPr/>
          </a:p>
          <a:p>
            <a:pPr indent="-228600" lvl="0" marL="228600" rtl="0" algn="l">
              <a:lnSpc>
                <a:spcPct val="90000"/>
              </a:lnSpc>
              <a:spcBef>
                <a:spcPts val="1000"/>
              </a:spcBef>
              <a:spcAft>
                <a:spcPts val="0"/>
              </a:spcAft>
              <a:buClr>
                <a:schemeClr val="dk1"/>
              </a:buClr>
              <a:buSzPts val="2000"/>
              <a:buChar char="•"/>
            </a:pPr>
            <a:r>
              <a:rPr b="1" lang="en-US" sz="2000"/>
              <a:t>Voice</a:t>
            </a:r>
            <a:r>
              <a:rPr lang="en-US" sz="2000"/>
              <a:t>: produce easy onset of voice </a:t>
            </a:r>
            <a:endParaRPr/>
          </a:p>
          <a:p>
            <a:pPr indent="-228600" lvl="0" marL="228600" rtl="0" algn="l">
              <a:lnSpc>
                <a:spcPct val="90000"/>
              </a:lnSpc>
              <a:spcBef>
                <a:spcPts val="1000"/>
              </a:spcBef>
              <a:spcAft>
                <a:spcPts val="0"/>
              </a:spcAft>
              <a:buClr>
                <a:schemeClr val="dk1"/>
              </a:buClr>
              <a:buSzPts val="2000"/>
              <a:buChar char="•"/>
            </a:pPr>
            <a:r>
              <a:rPr b="1" lang="en-US" sz="2000"/>
              <a:t>Fluency</a:t>
            </a:r>
            <a:r>
              <a:rPr lang="en-US" sz="2000"/>
              <a:t>: use pullouts</a:t>
            </a:r>
            <a:endParaRPr/>
          </a:p>
          <a:p>
            <a:pPr indent="-228600" lvl="0" marL="228600" rtl="0" algn="l">
              <a:lnSpc>
                <a:spcPct val="90000"/>
              </a:lnSpc>
              <a:spcBef>
                <a:spcPts val="1000"/>
              </a:spcBef>
              <a:spcAft>
                <a:spcPts val="0"/>
              </a:spcAft>
              <a:buClr>
                <a:schemeClr val="dk1"/>
              </a:buClr>
              <a:buSzPts val="2000"/>
              <a:buChar char="•"/>
            </a:pPr>
            <a:r>
              <a:rPr b="1" lang="en-US" sz="2000"/>
              <a:t>Pragmatics</a:t>
            </a:r>
            <a:r>
              <a:rPr lang="en-US" sz="2000"/>
              <a:t>: take turns</a:t>
            </a:r>
            <a:endParaRPr/>
          </a:p>
          <a:p>
            <a:pPr indent="-228600" lvl="0" marL="228600" rtl="0" algn="l">
              <a:lnSpc>
                <a:spcPct val="90000"/>
              </a:lnSpc>
              <a:spcBef>
                <a:spcPts val="1000"/>
              </a:spcBef>
              <a:spcAft>
                <a:spcPts val="0"/>
              </a:spcAft>
              <a:buClr>
                <a:schemeClr val="dk1"/>
              </a:buClr>
              <a:buSzPts val="2000"/>
              <a:buChar char="•"/>
            </a:pPr>
            <a:r>
              <a:rPr b="1" lang="en-US" sz="2000"/>
              <a:t>Problem in behaviour</a:t>
            </a:r>
            <a:r>
              <a:rPr lang="en-US" sz="2000"/>
              <a:t>: sit without kicking </a:t>
            </a:r>
            <a:endParaRPr/>
          </a:p>
          <a:p>
            <a:pPr indent="-228600" lvl="0" marL="228600" rtl="0" algn="l">
              <a:lnSpc>
                <a:spcPct val="90000"/>
              </a:lnSpc>
              <a:spcBef>
                <a:spcPts val="1000"/>
              </a:spcBef>
              <a:spcAft>
                <a:spcPts val="0"/>
              </a:spcAft>
              <a:buClr>
                <a:schemeClr val="dk1"/>
              </a:buClr>
              <a:buSzPts val="2000"/>
              <a:buChar char="•"/>
            </a:pPr>
            <a:r>
              <a:rPr b="1" lang="en-US" sz="2000"/>
              <a:t>Phonological awareness</a:t>
            </a:r>
            <a:r>
              <a:rPr lang="en-US" sz="2000"/>
              <a:t>: provide a rhyming word </a:t>
            </a:r>
            <a:endParaRPr/>
          </a:p>
          <a:p>
            <a:pPr indent="-228600" lvl="0" marL="228600" rtl="0" algn="l">
              <a:lnSpc>
                <a:spcPct val="90000"/>
              </a:lnSpc>
              <a:spcBef>
                <a:spcPts val="1000"/>
              </a:spcBef>
              <a:spcAft>
                <a:spcPts val="0"/>
              </a:spcAft>
              <a:buClr>
                <a:schemeClr val="dk1"/>
              </a:buClr>
              <a:buSzPts val="2000"/>
              <a:buChar char="•"/>
            </a:pPr>
            <a:r>
              <a:rPr b="1" lang="en-US" sz="2000"/>
              <a:t>Dysphagia</a:t>
            </a:r>
            <a:r>
              <a:rPr lang="en-US" sz="2000"/>
              <a:t>: swallow a nectar-consistency liquid </a:t>
            </a:r>
            <a:endParaRPr/>
          </a:p>
          <a:p>
            <a:pPr indent="-228600" lvl="0" marL="228600" rtl="0" algn="l">
              <a:lnSpc>
                <a:spcPct val="90000"/>
              </a:lnSpc>
              <a:spcBef>
                <a:spcPts val="1000"/>
              </a:spcBef>
              <a:spcAft>
                <a:spcPts val="0"/>
              </a:spcAft>
              <a:buClr>
                <a:schemeClr val="dk1"/>
              </a:buClr>
              <a:buSzPts val="2000"/>
              <a:buChar char="•"/>
            </a:pPr>
            <a:r>
              <a:rPr b="1" lang="en-US" sz="2000"/>
              <a:t>AAC</a:t>
            </a:r>
            <a:r>
              <a:rPr lang="en-US" sz="2000"/>
              <a:t>: use eye gaze to request an activity </a:t>
            </a:r>
            <a:endParaRPr/>
          </a:p>
        </p:txBody>
      </p:sp>
      <p:sp>
        <p:nvSpPr>
          <p:cNvPr id="350" name="Google Shape;350;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71" name="Shape 171"/>
        <p:cNvGrpSpPr/>
        <p:nvPr/>
      </p:nvGrpSpPr>
      <p:grpSpPr>
        <a:xfrm>
          <a:off x="0" y="0"/>
          <a:ext cx="0" cy="0"/>
          <a:chOff x="0" y="0"/>
          <a:chExt cx="0" cy="0"/>
        </a:xfrm>
      </p:grpSpPr>
      <p:sp>
        <p:nvSpPr>
          <p:cNvPr id="172" name="Google Shape;172;p2"/>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3" name="Google Shape;173;p2"/>
          <p:cNvSpPr/>
          <p:nvPr/>
        </p:nvSpPr>
        <p:spPr>
          <a:xfrm>
            <a:off x="685800" y="685800"/>
            <a:ext cx="10820400" cy="5486400"/>
          </a:xfrm>
          <a:prstGeom prst="rect">
            <a:avLst/>
          </a:pr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2"/>
              </a:solidFill>
              <a:latin typeface="Calibri"/>
              <a:ea typeface="Calibri"/>
              <a:cs typeface="Calibri"/>
              <a:sym typeface="Calibri"/>
            </a:endParaRPr>
          </a:p>
        </p:txBody>
      </p:sp>
      <p:sp>
        <p:nvSpPr>
          <p:cNvPr id="174" name="Google Shape;174;p2"/>
          <p:cNvSpPr txBox="1"/>
          <p:nvPr>
            <p:ph type="title"/>
          </p:nvPr>
        </p:nvSpPr>
        <p:spPr>
          <a:xfrm>
            <a:off x="1467683" y="1772450"/>
            <a:ext cx="4561369" cy="2346229"/>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4000"/>
              <a:buFont typeface="Calibri"/>
              <a:buNone/>
            </a:pPr>
            <a:r>
              <a:rPr b="1" lang="en-US" sz="4000">
                <a:latin typeface="Calibri"/>
                <a:ea typeface="Calibri"/>
                <a:cs typeface="Calibri"/>
                <a:sym typeface="Calibri"/>
              </a:rPr>
              <a:t>Writing Goals and Objectives</a:t>
            </a:r>
            <a:endParaRPr/>
          </a:p>
        </p:txBody>
      </p:sp>
      <p:pic>
        <p:nvPicPr>
          <p:cNvPr descr="Pencil" id="175" name="Google Shape;175;p2"/>
          <p:cNvPicPr preferRelativeResize="0"/>
          <p:nvPr/>
        </p:nvPicPr>
        <p:blipFill rotWithShape="1">
          <a:blip r:embed="rId3">
            <a:alphaModFix/>
          </a:blip>
          <a:srcRect b="0" l="0" r="0" t="0"/>
          <a:stretch/>
        </p:blipFill>
        <p:spPr>
          <a:xfrm>
            <a:off x="6810935" y="1419785"/>
            <a:ext cx="4018430" cy="4018430"/>
          </a:xfrm>
          <a:prstGeom prst="rect">
            <a:avLst/>
          </a:prstGeom>
          <a:noFill/>
          <a:ln>
            <a:noFill/>
          </a:ln>
        </p:spPr>
      </p:pic>
      <p:sp>
        <p:nvSpPr>
          <p:cNvPr id="176" name="Google Shape;176;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54" name="Shape 354"/>
        <p:cNvGrpSpPr/>
        <p:nvPr/>
      </p:nvGrpSpPr>
      <p:grpSpPr>
        <a:xfrm>
          <a:off x="0" y="0"/>
          <a:ext cx="0" cy="0"/>
          <a:chOff x="0" y="0"/>
          <a:chExt cx="0" cy="0"/>
        </a:xfrm>
      </p:grpSpPr>
      <p:sp>
        <p:nvSpPr>
          <p:cNvPr id="355" name="Google Shape;355;p20"/>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56" name="Google Shape;356;p20"/>
          <p:cNvSpPr txBox="1"/>
          <p:nvPr>
            <p:ph type="title"/>
          </p:nvPr>
        </p:nvSpPr>
        <p:spPr>
          <a:xfrm>
            <a:off x="1147602" y="1409956"/>
            <a:ext cx="3694421" cy="403808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t>Condition </a:t>
            </a:r>
            <a:br>
              <a:rPr b="1" lang="en-US"/>
            </a:br>
            <a:endParaRPr b="1">
              <a:solidFill>
                <a:srgbClr val="595959"/>
              </a:solidFill>
            </a:endParaRPr>
          </a:p>
        </p:txBody>
      </p:sp>
      <p:sp>
        <p:nvSpPr>
          <p:cNvPr id="357" name="Google Shape;357;p20"/>
          <p:cNvSpPr/>
          <p:nvPr/>
        </p:nvSpPr>
        <p:spPr>
          <a:xfrm>
            <a:off x="6096000" y="0"/>
            <a:ext cx="6096000" cy="6858000"/>
          </a:xfrm>
          <a:prstGeom prst="rect">
            <a:avLst/>
          </a:pr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58" name="Google Shape;358;p20"/>
          <p:cNvSpPr txBox="1"/>
          <p:nvPr>
            <p:ph idx="1" type="body"/>
          </p:nvPr>
        </p:nvSpPr>
        <p:spPr>
          <a:xfrm>
            <a:off x="6996081" y="851497"/>
            <a:ext cx="4389193" cy="5155007"/>
          </a:xfrm>
          <a:prstGeom prst="rect">
            <a:avLst/>
          </a:prstGeom>
          <a:noFill/>
          <a:ln>
            <a:noFill/>
          </a:ln>
        </p:spPr>
        <p:txBody>
          <a:bodyPr anchorCtr="0" anchor="ctr"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400"/>
              <a:buChar char="•"/>
            </a:pPr>
            <a:r>
              <a:rPr lang="en-US" sz="2400"/>
              <a:t>This part of the goal refers to the </a:t>
            </a:r>
            <a:r>
              <a:rPr b="1" lang="en-US" sz="2400"/>
              <a:t>condition under which the performance is to be done</a:t>
            </a:r>
            <a:r>
              <a:rPr lang="en-US" sz="2400"/>
              <a:t>. </a:t>
            </a:r>
            <a:endParaRPr/>
          </a:p>
          <a:p>
            <a:pPr indent="-228600" lvl="0" marL="228600" rtl="0" algn="l">
              <a:lnSpc>
                <a:spcPct val="90000"/>
              </a:lnSpc>
              <a:spcBef>
                <a:spcPts val="1000"/>
              </a:spcBef>
              <a:spcAft>
                <a:spcPts val="0"/>
              </a:spcAft>
              <a:buClr>
                <a:schemeClr val="dk1"/>
              </a:buClr>
              <a:buSzPts val="2400"/>
              <a:buChar char="•"/>
            </a:pPr>
            <a:r>
              <a:rPr lang="en-US" sz="2400"/>
              <a:t>Ex.: Abed will produce voiceless consonants when preceding vowels </a:t>
            </a:r>
            <a:endParaRPr/>
          </a:p>
          <a:p>
            <a:pPr indent="-228600" lvl="0" marL="228600" rtl="0" algn="l">
              <a:lnSpc>
                <a:spcPct val="90000"/>
              </a:lnSpc>
              <a:spcBef>
                <a:spcPts val="1000"/>
              </a:spcBef>
              <a:spcAft>
                <a:spcPts val="0"/>
              </a:spcAft>
              <a:buClr>
                <a:schemeClr val="dk1"/>
              </a:buClr>
              <a:buSzPts val="2400"/>
              <a:buChar char="•"/>
            </a:pPr>
            <a:r>
              <a:rPr lang="en-US" sz="2400"/>
              <a:t>Other examples of conditions include while producing /a/, in disyllabic words, during conversation, during reading, when telling a story, without prompts, within a 2 second period, while talking on the telephone, in every therapy session) </a:t>
            </a:r>
            <a:endParaRPr/>
          </a:p>
        </p:txBody>
      </p:sp>
      <p:sp>
        <p:nvSpPr>
          <p:cNvPr id="359" name="Google Shape;359;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63" name="Shape 363"/>
        <p:cNvGrpSpPr/>
        <p:nvPr/>
      </p:nvGrpSpPr>
      <p:grpSpPr>
        <a:xfrm>
          <a:off x="0" y="0"/>
          <a:ext cx="0" cy="0"/>
          <a:chOff x="0" y="0"/>
          <a:chExt cx="0" cy="0"/>
        </a:xfrm>
      </p:grpSpPr>
      <p:sp>
        <p:nvSpPr>
          <p:cNvPr id="364" name="Google Shape;364;p21"/>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65" name="Google Shape;365;p21"/>
          <p:cNvSpPr txBox="1"/>
          <p:nvPr>
            <p:ph type="title"/>
          </p:nvPr>
        </p:nvSpPr>
        <p:spPr>
          <a:xfrm>
            <a:off x="1147602" y="1409956"/>
            <a:ext cx="3694421" cy="403808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t>Criterion </a:t>
            </a:r>
            <a:br>
              <a:rPr b="1" lang="en-US"/>
            </a:br>
            <a:endParaRPr b="1">
              <a:solidFill>
                <a:srgbClr val="595959"/>
              </a:solidFill>
            </a:endParaRPr>
          </a:p>
        </p:txBody>
      </p:sp>
      <p:sp>
        <p:nvSpPr>
          <p:cNvPr id="366" name="Google Shape;366;p21"/>
          <p:cNvSpPr/>
          <p:nvPr/>
        </p:nvSpPr>
        <p:spPr>
          <a:xfrm>
            <a:off x="6096000" y="0"/>
            <a:ext cx="6096000" cy="6858000"/>
          </a:xfrm>
          <a:prstGeom prst="rect">
            <a:avLst/>
          </a:pr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67" name="Google Shape;367;p21"/>
          <p:cNvSpPr txBox="1"/>
          <p:nvPr>
            <p:ph idx="1" type="body"/>
          </p:nvPr>
        </p:nvSpPr>
        <p:spPr>
          <a:xfrm>
            <a:off x="6996081" y="851497"/>
            <a:ext cx="4389193" cy="5155007"/>
          </a:xfrm>
          <a:prstGeom prst="rect">
            <a:avLst/>
          </a:prstGeom>
          <a:noFill/>
          <a:ln>
            <a:noFill/>
          </a:ln>
        </p:spPr>
        <p:txBody>
          <a:bodyPr anchorCtr="0" anchor="ctr"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400"/>
              <a:buChar char="•"/>
            </a:pPr>
            <a:r>
              <a:rPr lang="en-US" sz="2400"/>
              <a:t>This part of the goal refers to </a:t>
            </a:r>
            <a:r>
              <a:rPr b="1" lang="en-US" sz="2400"/>
              <a:t>how well the client is expected to perform the goal </a:t>
            </a:r>
            <a:r>
              <a:rPr lang="en-US" sz="2400"/>
              <a:t>(for example,90% of the time, in 8 out of 10 attempts, for three consecutive trials, in two consecutive sessions) </a:t>
            </a:r>
            <a:endParaRPr/>
          </a:p>
          <a:p>
            <a:pPr indent="-228600" lvl="0" marL="228600" rtl="0" algn="l">
              <a:lnSpc>
                <a:spcPct val="90000"/>
              </a:lnSpc>
              <a:spcBef>
                <a:spcPts val="1000"/>
              </a:spcBef>
              <a:spcAft>
                <a:spcPts val="0"/>
              </a:spcAft>
              <a:buClr>
                <a:schemeClr val="dk1"/>
              </a:buClr>
              <a:buSzPts val="2400"/>
              <a:buChar char="•"/>
            </a:pPr>
            <a:r>
              <a:rPr lang="en-US" sz="2400"/>
              <a:t>Ex.: Jane will produce voiceless consonants when preceding vowels in 90% of the appropriate contexts </a:t>
            </a:r>
            <a:endParaRPr/>
          </a:p>
          <a:p>
            <a:pPr indent="-228600" lvl="0" marL="228600" rtl="0" algn="l">
              <a:lnSpc>
                <a:spcPct val="90000"/>
              </a:lnSpc>
              <a:spcBef>
                <a:spcPts val="1000"/>
              </a:spcBef>
              <a:spcAft>
                <a:spcPts val="0"/>
              </a:spcAft>
              <a:buClr>
                <a:schemeClr val="dk1"/>
              </a:buClr>
              <a:buSzPts val="2400"/>
              <a:buChar char="•"/>
            </a:pPr>
            <a:r>
              <a:rPr lang="en-US" sz="2400"/>
              <a:t>A criterion </a:t>
            </a:r>
            <a:r>
              <a:rPr b="1" lang="en-US" sz="2400"/>
              <a:t>of 90% is usually used </a:t>
            </a:r>
            <a:r>
              <a:rPr lang="en-US" sz="2400"/>
              <a:t>in speech language therapy. In the case of </a:t>
            </a:r>
            <a:r>
              <a:rPr b="1" lang="en-US" sz="2400"/>
              <a:t>mentally challenged </a:t>
            </a:r>
            <a:r>
              <a:rPr lang="en-US" sz="2400"/>
              <a:t>or </a:t>
            </a:r>
            <a:r>
              <a:rPr b="1" lang="en-US" sz="2400"/>
              <a:t>very young </a:t>
            </a:r>
            <a:r>
              <a:rPr lang="en-US" sz="2400"/>
              <a:t>clients, a criterion of </a:t>
            </a:r>
            <a:r>
              <a:rPr b="1" lang="en-US" sz="2400"/>
              <a:t>80%</a:t>
            </a:r>
            <a:r>
              <a:rPr lang="en-US" sz="2400"/>
              <a:t> is often used. </a:t>
            </a:r>
            <a:endParaRPr/>
          </a:p>
        </p:txBody>
      </p:sp>
      <p:sp>
        <p:nvSpPr>
          <p:cNvPr id="368" name="Google Shape;368;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72" name="Shape 372"/>
        <p:cNvGrpSpPr/>
        <p:nvPr/>
      </p:nvGrpSpPr>
      <p:grpSpPr>
        <a:xfrm>
          <a:off x="0" y="0"/>
          <a:ext cx="0" cy="0"/>
          <a:chOff x="0" y="0"/>
          <a:chExt cx="0" cy="0"/>
        </a:xfrm>
      </p:grpSpPr>
      <p:sp>
        <p:nvSpPr>
          <p:cNvPr id="373" name="Google Shape;373;p22"/>
          <p:cNvSpPr/>
          <p:nvPr/>
        </p:nvSpPr>
        <p:spPr>
          <a:xfrm>
            <a:off x="0" y="1"/>
            <a:ext cx="12191695"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74" name="Google Shape;374;p22"/>
          <p:cNvSpPr/>
          <p:nvPr/>
        </p:nvSpPr>
        <p:spPr>
          <a:xfrm>
            <a:off x="305" y="0"/>
            <a:ext cx="12191695"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800" u="none" cap="none" strike="noStrike">
              <a:solidFill>
                <a:schemeClr val="lt1"/>
              </a:solidFill>
              <a:latin typeface="Calibri"/>
              <a:ea typeface="Calibri"/>
              <a:cs typeface="Calibri"/>
              <a:sym typeface="Calibri"/>
            </a:endParaRPr>
          </a:p>
        </p:txBody>
      </p:sp>
      <p:grpSp>
        <p:nvGrpSpPr>
          <p:cNvPr id="375" name="Google Shape;375;p22"/>
          <p:cNvGrpSpPr/>
          <p:nvPr/>
        </p:nvGrpSpPr>
        <p:grpSpPr>
          <a:xfrm>
            <a:off x="-21863" y="508838"/>
            <a:ext cx="5217958" cy="6239661"/>
            <a:chOff x="-19221" y="251144"/>
            <a:chExt cx="5217958" cy="6239661"/>
          </a:xfrm>
        </p:grpSpPr>
        <p:sp>
          <p:nvSpPr>
            <p:cNvPr id="376" name="Google Shape;376;p22"/>
            <p:cNvSpPr/>
            <p:nvPr/>
          </p:nvSpPr>
          <p:spPr>
            <a:xfrm>
              <a:off x="-19221" y="251144"/>
              <a:ext cx="5187198" cy="6239661"/>
            </a:xfrm>
            <a:custGeom>
              <a:rect b="b" l="l" r="r" t="t"/>
              <a:pathLst>
                <a:path extrusionOk="0" h="6239661" w="5187198">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0">
                  <a:srgbClr val="FFFFFF">
                    <a:alpha val="9803"/>
                  </a:srgbClr>
                </a:gs>
                <a:gs pos="2000">
                  <a:srgbClr val="FFFFFF">
                    <a:alpha val="9803"/>
                  </a:srgbClr>
                </a:gs>
                <a:gs pos="16000">
                  <a:srgbClr val="70AD47">
                    <a:alpha val="9803"/>
                  </a:srgbClr>
                </a:gs>
                <a:gs pos="85000">
                  <a:srgbClr val="5B9BD5">
                    <a:alpha val="9803"/>
                  </a:srgbClr>
                </a:gs>
                <a:gs pos="100000">
                  <a:srgbClr val="FFFFFF">
                    <a:alpha val="9803"/>
                  </a:srgbClr>
                </a:gs>
              </a:gsLst>
              <a:lin ang="120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77" name="Google Shape;377;p22"/>
            <p:cNvSpPr/>
            <p:nvPr/>
          </p:nvSpPr>
          <p:spPr>
            <a:xfrm>
              <a:off x="-19220" y="297400"/>
              <a:ext cx="5215811" cy="6107388"/>
            </a:xfrm>
            <a:custGeom>
              <a:rect b="b" l="l" r="r" t="t"/>
              <a:pathLst>
                <a:path extrusionOk="0" h="6107388" w="5215811">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0">
                  <a:srgbClr val="FFFFFF">
                    <a:alpha val="9803"/>
                  </a:srgbClr>
                </a:gs>
                <a:gs pos="2000">
                  <a:srgbClr val="FFFFFF">
                    <a:alpha val="9803"/>
                  </a:srgbClr>
                </a:gs>
                <a:gs pos="16000">
                  <a:srgbClr val="70AD47">
                    <a:alpha val="9803"/>
                  </a:srgbClr>
                </a:gs>
                <a:gs pos="85000">
                  <a:srgbClr val="5B9BD5">
                    <a:alpha val="9803"/>
                  </a:srgbClr>
                </a:gs>
                <a:gs pos="100000">
                  <a:srgbClr val="FFFFFF">
                    <a:alpha val="9803"/>
                  </a:srgbClr>
                </a:gs>
              </a:gsLst>
              <a:lin ang="120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78" name="Google Shape;378;p22"/>
            <p:cNvSpPr/>
            <p:nvPr/>
          </p:nvSpPr>
          <p:spPr>
            <a:xfrm>
              <a:off x="-19221" y="319367"/>
              <a:ext cx="5217956" cy="6100079"/>
            </a:xfrm>
            <a:custGeom>
              <a:rect b="b" l="l" r="r" t="t"/>
              <a:pathLst>
                <a:path extrusionOk="0" h="6100079" w="5217956">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0">
                  <a:srgbClr val="FFFFFF">
                    <a:alpha val="9803"/>
                  </a:srgbClr>
                </a:gs>
                <a:gs pos="2000">
                  <a:srgbClr val="FFFFFF">
                    <a:alpha val="9803"/>
                  </a:srgbClr>
                </a:gs>
                <a:gs pos="16000">
                  <a:srgbClr val="70AD47">
                    <a:alpha val="9803"/>
                  </a:srgbClr>
                </a:gs>
                <a:gs pos="85000">
                  <a:srgbClr val="5B9BD5">
                    <a:alpha val="9803"/>
                  </a:srgbClr>
                </a:gs>
                <a:gs pos="100000">
                  <a:srgbClr val="FFFFFF">
                    <a:alpha val="9803"/>
                  </a:srgbClr>
                </a:gs>
              </a:gsLst>
              <a:lin ang="120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79" name="Google Shape;379;p22"/>
            <p:cNvSpPr/>
            <p:nvPr/>
          </p:nvSpPr>
          <p:spPr>
            <a:xfrm>
              <a:off x="-19220" y="319367"/>
              <a:ext cx="5217957" cy="6100079"/>
            </a:xfrm>
            <a:custGeom>
              <a:rect b="b" l="l" r="r" t="t"/>
              <a:pathLst>
                <a:path extrusionOk="0" h="6100079" w="5217957">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0">
                  <a:srgbClr val="FFFFFF">
                    <a:alpha val="9803"/>
                  </a:srgbClr>
                </a:gs>
                <a:gs pos="2000">
                  <a:srgbClr val="FFFFFF">
                    <a:alpha val="9803"/>
                  </a:srgbClr>
                </a:gs>
                <a:gs pos="16000">
                  <a:srgbClr val="70AD47">
                    <a:alpha val="9803"/>
                  </a:srgbClr>
                </a:gs>
                <a:gs pos="85000">
                  <a:srgbClr val="5B9BD5">
                    <a:alpha val="9803"/>
                  </a:srgbClr>
                </a:gs>
                <a:gs pos="100000">
                  <a:srgbClr val="FFFFFF">
                    <a:alpha val="9803"/>
                  </a:srgbClr>
                </a:gs>
              </a:gsLst>
              <a:lin ang="120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
        <p:nvSpPr>
          <p:cNvPr id="380" name="Google Shape;380;p22"/>
          <p:cNvSpPr txBox="1"/>
          <p:nvPr>
            <p:ph type="title"/>
          </p:nvPr>
        </p:nvSpPr>
        <p:spPr>
          <a:xfrm>
            <a:off x="301413" y="1319979"/>
            <a:ext cx="3855720" cy="4371974"/>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t>Samples of Well-Written Goals </a:t>
            </a:r>
            <a:br>
              <a:rPr b="1" lang="en-US" sz="3600">
                <a:solidFill>
                  <a:schemeClr val="dk2"/>
                </a:solidFill>
              </a:rPr>
            </a:br>
            <a:endParaRPr b="1" sz="3600">
              <a:solidFill>
                <a:schemeClr val="dk2"/>
              </a:solidFill>
            </a:endParaRPr>
          </a:p>
        </p:txBody>
      </p:sp>
      <p:sp>
        <p:nvSpPr>
          <p:cNvPr id="381" name="Google Shape;381;p22"/>
          <p:cNvSpPr txBox="1"/>
          <p:nvPr>
            <p:ph idx="1" type="body"/>
          </p:nvPr>
        </p:nvSpPr>
        <p:spPr>
          <a:xfrm>
            <a:off x="5491349" y="577061"/>
            <a:ext cx="6400800" cy="5857810"/>
          </a:xfrm>
          <a:prstGeom prst="rect">
            <a:avLst/>
          </a:prstGeom>
          <a:noFill/>
          <a:ln>
            <a:noFill/>
          </a:ln>
        </p:spPr>
        <p:txBody>
          <a:bodyPr anchorCtr="0" anchor="ctr" bIns="45700" lIns="91425" spcFirstLastPara="1" rIns="91425" wrap="square" tIns="45700">
            <a:normAutofit fontScale="92500"/>
          </a:bodyPr>
          <a:lstStyle/>
          <a:p>
            <a:pPr indent="-228600" lvl="0" marL="228600" rtl="0" algn="l">
              <a:lnSpc>
                <a:spcPct val="90000"/>
              </a:lnSpc>
              <a:spcBef>
                <a:spcPts val="0"/>
              </a:spcBef>
              <a:spcAft>
                <a:spcPts val="0"/>
              </a:spcAft>
              <a:buClr>
                <a:schemeClr val="dk1"/>
              </a:buClr>
              <a:buSzPct val="100000"/>
              <a:buChar char="•"/>
            </a:pPr>
            <a:r>
              <a:rPr b="1" lang="en-US" sz="2400"/>
              <a:t>Articulation</a:t>
            </a:r>
            <a:r>
              <a:rPr lang="en-US" sz="2400"/>
              <a:t> </a:t>
            </a:r>
            <a:endParaRPr/>
          </a:p>
          <a:p>
            <a:pPr indent="0" lvl="0" marL="0" rtl="0" algn="l">
              <a:lnSpc>
                <a:spcPct val="90000"/>
              </a:lnSpc>
              <a:spcBef>
                <a:spcPts val="1000"/>
              </a:spcBef>
              <a:spcAft>
                <a:spcPts val="0"/>
              </a:spcAft>
              <a:buClr>
                <a:schemeClr val="dk1"/>
              </a:buClr>
              <a:buSzPct val="100000"/>
              <a:buNone/>
            </a:pPr>
            <a:r>
              <a:rPr lang="en-US" sz="2400"/>
              <a:t>- John will correctly imitate /s/ in isolation in 8 out of 10 attempts.</a:t>
            </a:r>
            <a:br>
              <a:rPr lang="en-US" sz="2400"/>
            </a:br>
            <a:r>
              <a:rPr lang="en-US" sz="2400"/>
              <a:t>- John will accurately self-correct 90% of the incorrect /s/ productions during reading. </a:t>
            </a:r>
            <a:endParaRPr/>
          </a:p>
          <a:p>
            <a:pPr indent="-228600" lvl="0" marL="228600" rtl="0" algn="l">
              <a:lnSpc>
                <a:spcPct val="90000"/>
              </a:lnSpc>
              <a:spcBef>
                <a:spcPts val="1000"/>
              </a:spcBef>
              <a:spcAft>
                <a:spcPts val="0"/>
              </a:spcAft>
              <a:buClr>
                <a:schemeClr val="dk1"/>
              </a:buClr>
              <a:buSzPct val="100000"/>
              <a:buChar char="•"/>
            </a:pPr>
            <a:r>
              <a:rPr b="1" lang="en-US" sz="2400"/>
              <a:t>Phonology</a:t>
            </a:r>
            <a:r>
              <a:rPr lang="en-US" sz="2400"/>
              <a:t> </a:t>
            </a:r>
            <a:endParaRPr/>
          </a:p>
          <a:p>
            <a:pPr indent="0" lvl="0" marL="0" rtl="0" algn="l">
              <a:lnSpc>
                <a:spcPct val="90000"/>
              </a:lnSpc>
              <a:spcBef>
                <a:spcPts val="1000"/>
              </a:spcBef>
              <a:spcAft>
                <a:spcPts val="0"/>
              </a:spcAft>
              <a:buClr>
                <a:schemeClr val="dk1"/>
              </a:buClr>
              <a:buSzPct val="100000"/>
              <a:buNone/>
            </a:pPr>
            <a:r>
              <a:rPr lang="en-US" sz="2400"/>
              <a:t>- John will produce liquids in 90% of the appropriate contexts. </a:t>
            </a:r>
            <a:endParaRPr/>
          </a:p>
          <a:p>
            <a:pPr indent="0" lvl="0" marL="0" rtl="0" algn="l">
              <a:lnSpc>
                <a:spcPct val="90000"/>
              </a:lnSpc>
              <a:spcBef>
                <a:spcPts val="1000"/>
              </a:spcBef>
              <a:spcAft>
                <a:spcPts val="0"/>
              </a:spcAft>
              <a:buClr>
                <a:schemeClr val="dk1"/>
              </a:buClr>
              <a:buSzPct val="100000"/>
              <a:buNone/>
            </a:pPr>
            <a:r>
              <a:rPr lang="en-US" sz="2400"/>
              <a:t>-John will close syllables on spontaneously produced monosyllabic target words in 90% of his attempts. </a:t>
            </a:r>
            <a:endParaRPr/>
          </a:p>
          <a:p>
            <a:pPr indent="-228600" lvl="0" marL="228600" rtl="0" algn="l">
              <a:lnSpc>
                <a:spcPct val="90000"/>
              </a:lnSpc>
              <a:spcBef>
                <a:spcPts val="1000"/>
              </a:spcBef>
              <a:spcAft>
                <a:spcPts val="0"/>
              </a:spcAft>
              <a:buClr>
                <a:schemeClr val="dk1"/>
              </a:buClr>
              <a:buSzPct val="100000"/>
              <a:buChar char="•"/>
            </a:pPr>
            <a:r>
              <a:rPr b="1" lang="en-US" sz="2400"/>
              <a:t>Language</a:t>
            </a:r>
            <a:r>
              <a:rPr lang="en-US" sz="2400"/>
              <a:t> </a:t>
            </a:r>
            <a:endParaRPr/>
          </a:p>
          <a:p>
            <a:pPr indent="0" lvl="0" marL="0" rtl="0" algn="l">
              <a:lnSpc>
                <a:spcPct val="90000"/>
              </a:lnSpc>
              <a:spcBef>
                <a:spcPts val="1000"/>
              </a:spcBef>
              <a:spcAft>
                <a:spcPts val="0"/>
              </a:spcAft>
              <a:buClr>
                <a:schemeClr val="dk1"/>
              </a:buClr>
              <a:buSzPct val="100000"/>
              <a:buNone/>
            </a:pPr>
            <a:r>
              <a:rPr lang="en-US" sz="2400"/>
              <a:t>-  John will spontaneously name 20 of 25 pictures from his surrounding. </a:t>
            </a:r>
            <a:endParaRPr/>
          </a:p>
          <a:p>
            <a:pPr indent="0" lvl="0" marL="0" rtl="0" algn="l">
              <a:lnSpc>
                <a:spcPct val="90000"/>
              </a:lnSpc>
              <a:spcBef>
                <a:spcPts val="1000"/>
              </a:spcBef>
              <a:spcAft>
                <a:spcPts val="0"/>
              </a:spcAft>
              <a:buClr>
                <a:schemeClr val="dk1"/>
              </a:buClr>
              <a:buSzPct val="100000"/>
              <a:buNone/>
            </a:pPr>
            <a:r>
              <a:rPr lang="en-US" sz="2400"/>
              <a:t>-  John will appropriately use the pronouns “he” and “she” during conversation in 90% of his attempts. </a:t>
            </a:r>
            <a:endParaRPr/>
          </a:p>
          <a:p>
            <a:pPr indent="-122872" lvl="0" marL="228600" rtl="0" algn="l">
              <a:lnSpc>
                <a:spcPct val="90000"/>
              </a:lnSpc>
              <a:spcBef>
                <a:spcPts val="1000"/>
              </a:spcBef>
              <a:spcAft>
                <a:spcPts val="0"/>
              </a:spcAft>
              <a:buClr>
                <a:schemeClr val="dk1"/>
              </a:buClr>
              <a:buSzPct val="100000"/>
              <a:buNone/>
            </a:pPr>
            <a:r>
              <a:t/>
            </a:r>
            <a:endParaRPr sz="1800">
              <a:solidFill>
                <a:schemeClr val="dk2"/>
              </a:solidFill>
            </a:endParaRPr>
          </a:p>
        </p:txBody>
      </p:sp>
      <p:sp>
        <p:nvSpPr>
          <p:cNvPr id="382" name="Google Shape;382;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86" name="Shape 386"/>
        <p:cNvGrpSpPr/>
        <p:nvPr/>
      </p:nvGrpSpPr>
      <p:grpSpPr>
        <a:xfrm>
          <a:off x="0" y="0"/>
          <a:ext cx="0" cy="0"/>
          <a:chOff x="0" y="0"/>
          <a:chExt cx="0" cy="0"/>
        </a:xfrm>
      </p:grpSpPr>
      <p:sp>
        <p:nvSpPr>
          <p:cNvPr id="387" name="Google Shape;387;p23"/>
          <p:cNvSpPr/>
          <p:nvPr/>
        </p:nvSpPr>
        <p:spPr>
          <a:xfrm>
            <a:off x="0" y="1"/>
            <a:ext cx="12191695"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88" name="Google Shape;388;p23"/>
          <p:cNvSpPr/>
          <p:nvPr/>
        </p:nvSpPr>
        <p:spPr>
          <a:xfrm>
            <a:off x="305" y="0"/>
            <a:ext cx="12191695"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800" u="none" cap="none" strike="noStrike">
              <a:solidFill>
                <a:schemeClr val="lt1"/>
              </a:solidFill>
              <a:latin typeface="Calibri"/>
              <a:ea typeface="Calibri"/>
              <a:cs typeface="Calibri"/>
              <a:sym typeface="Calibri"/>
            </a:endParaRPr>
          </a:p>
        </p:txBody>
      </p:sp>
      <p:grpSp>
        <p:nvGrpSpPr>
          <p:cNvPr id="389" name="Google Shape;389;p23"/>
          <p:cNvGrpSpPr/>
          <p:nvPr/>
        </p:nvGrpSpPr>
        <p:grpSpPr>
          <a:xfrm>
            <a:off x="-21863" y="508838"/>
            <a:ext cx="5217958" cy="6239661"/>
            <a:chOff x="-19221" y="251144"/>
            <a:chExt cx="5217958" cy="6239661"/>
          </a:xfrm>
        </p:grpSpPr>
        <p:sp>
          <p:nvSpPr>
            <p:cNvPr id="390" name="Google Shape;390;p23"/>
            <p:cNvSpPr/>
            <p:nvPr/>
          </p:nvSpPr>
          <p:spPr>
            <a:xfrm>
              <a:off x="-19221" y="251144"/>
              <a:ext cx="5187198" cy="6239661"/>
            </a:xfrm>
            <a:custGeom>
              <a:rect b="b" l="l" r="r" t="t"/>
              <a:pathLst>
                <a:path extrusionOk="0" h="6239661" w="5187198">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0">
                  <a:srgbClr val="FFFFFF">
                    <a:alpha val="9803"/>
                  </a:srgbClr>
                </a:gs>
                <a:gs pos="2000">
                  <a:srgbClr val="FFFFFF">
                    <a:alpha val="9803"/>
                  </a:srgbClr>
                </a:gs>
                <a:gs pos="16000">
                  <a:srgbClr val="70AD47">
                    <a:alpha val="9803"/>
                  </a:srgbClr>
                </a:gs>
                <a:gs pos="85000">
                  <a:srgbClr val="5B9BD5">
                    <a:alpha val="9803"/>
                  </a:srgbClr>
                </a:gs>
                <a:gs pos="100000">
                  <a:srgbClr val="FFFFFF">
                    <a:alpha val="9803"/>
                  </a:srgbClr>
                </a:gs>
              </a:gsLst>
              <a:lin ang="120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91" name="Google Shape;391;p23"/>
            <p:cNvSpPr/>
            <p:nvPr/>
          </p:nvSpPr>
          <p:spPr>
            <a:xfrm>
              <a:off x="-19220" y="297400"/>
              <a:ext cx="5215811" cy="6107388"/>
            </a:xfrm>
            <a:custGeom>
              <a:rect b="b" l="l" r="r" t="t"/>
              <a:pathLst>
                <a:path extrusionOk="0" h="6107388" w="5215811">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0">
                  <a:srgbClr val="FFFFFF">
                    <a:alpha val="9803"/>
                  </a:srgbClr>
                </a:gs>
                <a:gs pos="2000">
                  <a:srgbClr val="FFFFFF">
                    <a:alpha val="9803"/>
                  </a:srgbClr>
                </a:gs>
                <a:gs pos="16000">
                  <a:srgbClr val="70AD47">
                    <a:alpha val="9803"/>
                  </a:srgbClr>
                </a:gs>
                <a:gs pos="85000">
                  <a:srgbClr val="5B9BD5">
                    <a:alpha val="9803"/>
                  </a:srgbClr>
                </a:gs>
                <a:gs pos="100000">
                  <a:srgbClr val="FFFFFF">
                    <a:alpha val="9803"/>
                  </a:srgbClr>
                </a:gs>
              </a:gsLst>
              <a:lin ang="120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92" name="Google Shape;392;p23"/>
            <p:cNvSpPr/>
            <p:nvPr/>
          </p:nvSpPr>
          <p:spPr>
            <a:xfrm>
              <a:off x="-19221" y="319367"/>
              <a:ext cx="5217956" cy="6100079"/>
            </a:xfrm>
            <a:custGeom>
              <a:rect b="b" l="l" r="r" t="t"/>
              <a:pathLst>
                <a:path extrusionOk="0" h="6100079" w="5217956">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0">
                  <a:srgbClr val="FFFFFF">
                    <a:alpha val="9803"/>
                  </a:srgbClr>
                </a:gs>
                <a:gs pos="2000">
                  <a:srgbClr val="FFFFFF">
                    <a:alpha val="9803"/>
                  </a:srgbClr>
                </a:gs>
                <a:gs pos="16000">
                  <a:srgbClr val="70AD47">
                    <a:alpha val="9803"/>
                  </a:srgbClr>
                </a:gs>
                <a:gs pos="85000">
                  <a:srgbClr val="5B9BD5">
                    <a:alpha val="9803"/>
                  </a:srgbClr>
                </a:gs>
                <a:gs pos="100000">
                  <a:srgbClr val="FFFFFF">
                    <a:alpha val="9803"/>
                  </a:srgbClr>
                </a:gs>
              </a:gsLst>
              <a:lin ang="120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93" name="Google Shape;393;p23"/>
            <p:cNvSpPr/>
            <p:nvPr/>
          </p:nvSpPr>
          <p:spPr>
            <a:xfrm>
              <a:off x="-19220" y="319367"/>
              <a:ext cx="5217957" cy="6100079"/>
            </a:xfrm>
            <a:custGeom>
              <a:rect b="b" l="l" r="r" t="t"/>
              <a:pathLst>
                <a:path extrusionOk="0" h="6100079" w="5217957">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0">
                  <a:srgbClr val="FFFFFF">
                    <a:alpha val="9803"/>
                  </a:srgbClr>
                </a:gs>
                <a:gs pos="2000">
                  <a:srgbClr val="FFFFFF">
                    <a:alpha val="9803"/>
                  </a:srgbClr>
                </a:gs>
                <a:gs pos="16000">
                  <a:srgbClr val="70AD47">
                    <a:alpha val="9803"/>
                  </a:srgbClr>
                </a:gs>
                <a:gs pos="85000">
                  <a:srgbClr val="5B9BD5">
                    <a:alpha val="9803"/>
                  </a:srgbClr>
                </a:gs>
                <a:gs pos="100000">
                  <a:srgbClr val="FFFFFF">
                    <a:alpha val="9803"/>
                  </a:srgbClr>
                </a:gs>
              </a:gsLst>
              <a:lin ang="120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
        <p:nvSpPr>
          <p:cNvPr id="394" name="Google Shape;394;p23"/>
          <p:cNvSpPr txBox="1"/>
          <p:nvPr>
            <p:ph type="title"/>
          </p:nvPr>
        </p:nvSpPr>
        <p:spPr>
          <a:xfrm>
            <a:off x="301413" y="1319979"/>
            <a:ext cx="3855720" cy="4371974"/>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t>Samples of Well-Written Goals </a:t>
            </a:r>
            <a:br>
              <a:rPr b="1" lang="en-US" sz="3600">
                <a:solidFill>
                  <a:schemeClr val="dk2"/>
                </a:solidFill>
              </a:rPr>
            </a:br>
            <a:endParaRPr b="1" sz="3600">
              <a:solidFill>
                <a:schemeClr val="dk2"/>
              </a:solidFill>
            </a:endParaRPr>
          </a:p>
        </p:txBody>
      </p:sp>
      <p:sp>
        <p:nvSpPr>
          <p:cNvPr id="395" name="Google Shape;395;p23"/>
          <p:cNvSpPr txBox="1"/>
          <p:nvPr>
            <p:ph idx="1" type="body"/>
          </p:nvPr>
        </p:nvSpPr>
        <p:spPr>
          <a:xfrm>
            <a:off x="5466443" y="128430"/>
            <a:ext cx="6277318" cy="6755072"/>
          </a:xfrm>
          <a:prstGeom prst="rect">
            <a:avLst/>
          </a:prstGeom>
          <a:noFill/>
          <a:ln>
            <a:noFill/>
          </a:ln>
        </p:spPr>
        <p:txBody>
          <a:bodyPr anchorCtr="0" anchor="ctr" bIns="45700" lIns="91425" spcFirstLastPara="1" rIns="91425" wrap="square" tIns="45700">
            <a:normAutofit fontScale="47500" lnSpcReduction="20000"/>
          </a:bodyPr>
          <a:lstStyle/>
          <a:p>
            <a:pPr indent="-228600" lvl="0" marL="228600" rtl="0" algn="l">
              <a:lnSpc>
                <a:spcPct val="90000"/>
              </a:lnSpc>
              <a:spcBef>
                <a:spcPts val="0"/>
              </a:spcBef>
              <a:spcAft>
                <a:spcPts val="0"/>
              </a:spcAft>
              <a:buClr>
                <a:schemeClr val="dk1"/>
              </a:buClr>
              <a:buSzPct val="100000"/>
              <a:buChar char="•"/>
            </a:pPr>
            <a:r>
              <a:rPr b="1" lang="en-US" sz="4400"/>
              <a:t>Voice</a:t>
            </a:r>
            <a:endParaRPr/>
          </a:p>
          <a:p>
            <a:pPr indent="0" lvl="0" marL="0" rtl="0" algn="l">
              <a:lnSpc>
                <a:spcPct val="90000"/>
              </a:lnSpc>
              <a:spcBef>
                <a:spcPts val="1000"/>
              </a:spcBef>
              <a:spcAft>
                <a:spcPts val="0"/>
              </a:spcAft>
              <a:buClr>
                <a:schemeClr val="dk1"/>
              </a:buClr>
              <a:buSzPct val="100000"/>
              <a:buNone/>
            </a:pPr>
            <a:r>
              <a:rPr lang="en-US" sz="4400"/>
              <a:t>- John will produce appropriate oral resonance on v-c combinations in 90% of his attempts. </a:t>
            </a:r>
            <a:endParaRPr/>
          </a:p>
          <a:p>
            <a:pPr indent="0" lvl="0" marL="0" rtl="0" algn="l">
              <a:lnSpc>
                <a:spcPct val="90000"/>
              </a:lnSpc>
              <a:spcBef>
                <a:spcPts val="1000"/>
              </a:spcBef>
              <a:spcAft>
                <a:spcPts val="0"/>
              </a:spcAft>
              <a:buClr>
                <a:schemeClr val="dk1"/>
              </a:buClr>
              <a:buSzPct val="100000"/>
              <a:buNone/>
            </a:pPr>
            <a:r>
              <a:rPr lang="en-US" sz="4400"/>
              <a:t>- John will use appropriate pitch while producing /a/ in 8 out of 10 trials. </a:t>
            </a:r>
            <a:endParaRPr/>
          </a:p>
          <a:p>
            <a:pPr indent="-228600" lvl="0" marL="228600" rtl="0" algn="l">
              <a:lnSpc>
                <a:spcPct val="90000"/>
              </a:lnSpc>
              <a:spcBef>
                <a:spcPts val="1000"/>
              </a:spcBef>
              <a:spcAft>
                <a:spcPts val="0"/>
              </a:spcAft>
              <a:buClr>
                <a:schemeClr val="dk1"/>
              </a:buClr>
              <a:buSzPct val="100000"/>
              <a:buChar char="•"/>
            </a:pPr>
            <a:r>
              <a:rPr b="1" lang="en-US" sz="4400"/>
              <a:t>Fluency</a:t>
            </a:r>
            <a:r>
              <a:rPr lang="en-US" sz="4400"/>
              <a:t> </a:t>
            </a:r>
            <a:endParaRPr/>
          </a:p>
          <a:p>
            <a:pPr indent="0" lvl="0" marL="0" rtl="0" algn="l">
              <a:lnSpc>
                <a:spcPct val="90000"/>
              </a:lnSpc>
              <a:spcBef>
                <a:spcPts val="1000"/>
              </a:spcBef>
              <a:spcAft>
                <a:spcPts val="0"/>
              </a:spcAft>
              <a:buClr>
                <a:schemeClr val="dk1"/>
              </a:buClr>
              <a:buSzPct val="100000"/>
              <a:buNone/>
            </a:pPr>
            <a:r>
              <a:rPr lang="en-US" sz="4400"/>
              <a:t>- John will speak with less than 0.5 stuttered words per minute during 5 minutes of spontaneous conversation with the clinician. </a:t>
            </a:r>
            <a:endParaRPr/>
          </a:p>
          <a:p>
            <a:pPr indent="0" lvl="0" marL="0" rtl="0" algn="l">
              <a:lnSpc>
                <a:spcPct val="90000"/>
              </a:lnSpc>
              <a:spcBef>
                <a:spcPts val="1000"/>
              </a:spcBef>
              <a:spcAft>
                <a:spcPts val="0"/>
              </a:spcAft>
              <a:buClr>
                <a:schemeClr val="dk1"/>
              </a:buClr>
              <a:buSzPct val="100000"/>
              <a:buNone/>
            </a:pPr>
            <a:r>
              <a:rPr lang="en-US" sz="4400"/>
              <a:t>- John will use pull-outs during all episodes of blocking while speaking on the telephone for 5 minutes. </a:t>
            </a:r>
            <a:endParaRPr/>
          </a:p>
          <a:p>
            <a:pPr indent="-228600" lvl="0" marL="228600" rtl="0" algn="l">
              <a:lnSpc>
                <a:spcPct val="90000"/>
              </a:lnSpc>
              <a:spcBef>
                <a:spcPts val="1000"/>
              </a:spcBef>
              <a:spcAft>
                <a:spcPts val="0"/>
              </a:spcAft>
              <a:buClr>
                <a:schemeClr val="dk1"/>
              </a:buClr>
              <a:buSzPct val="100000"/>
              <a:buChar char="•"/>
            </a:pPr>
            <a:r>
              <a:rPr b="1" lang="en-US" sz="4400"/>
              <a:t>Pragmatics</a:t>
            </a:r>
            <a:r>
              <a:rPr lang="en-US" sz="4400"/>
              <a:t> </a:t>
            </a:r>
            <a:endParaRPr/>
          </a:p>
          <a:p>
            <a:pPr indent="0" lvl="0" marL="0" rtl="0" algn="l">
              <a:lnSpc>
                <a:spcPct val="90000"/>
              </a:lnSpc>
              <a:spcBef>
                <a:spcPts val="1000"/>
              </a:spcBef>
              <a:spcAft>
                <a:spcPts val="0"/>
              </a:spcAft>
              <a:buClr>
                <a:schemeClr val="dk1"/>
              </a:buClr>
              <a:buSzPct val="100000"/>
              <a:buNone/>
            </a:pPr>
            <a:r>
              <a:rPr lang="en-US" sz="4400"/>
              <a:t>- John will request (by pointing or using eye gaze) an object that is out of reach twice during a 10- minute period. </a:t>
            </a:r>
            <a:endParaRPr/>
          </a:p>
          <a:p>
            <a:pPr indent="0" lvl="0" marL="0" rtl="0" algn="l">
              <a:lnSpc>
                <a:spcPct val="90000"/>
              </a:lnSpc>
              <a:spcBef>
                <a:spcPts val="1000"/>
              </a:spcBef>
              <a:spcAft>
                <a:spcPts val="0"/>
              </a:spcAft>
              <a:buClr>
                <a:schemeClr val="dk1"/>
              </a:buClr>
              <a:buSzPct val="100000"/>
              <a:buNone/>
            </a:pPr>
            <a:r>
              <a:rPr lang="en-US" sz="4400"/>
              <a:t>- John will take 3 consecutive turns when a familiar joint action routine is initiated by the clinician. </a:t>
            </a:r>
            <a:endParaRPr/>
          </a:p>
          <a:p>
            <a:pPr indent="-228600" lvl="0" marL="228600" rtl="0" algn="l">
              <a:lnSpc>
                <a:spcPct val="90000"/>
              </a:lnSpc>
              <a:spcBef>
                <a:spcPts val="1000"/>
              </a:spcBef>
              <a:spcAft>
                <a:spcPts val="0"/>
              </a:spcAft>
              <a:buClr>
                <a:schemeClr val="dk1"/>
              </a:buClr>
              <a:buSzPct val="100000"/>
              <a:buChar char="•"/>
            </a:pPr>
            <a:r>
              <a:rPr b="1" lang="en-US" sz="4400"/>
              <a:t>Behavioral</a:t>
            </a:r>
            <a:r>
              <a:rPr lang="en-US" sz="4400"/>
              <a:t> </a:t>
            </a:r>
            <a:endParaRPr/>
          </a:p>
          <a:p>
            <a:pPr indent="0" lvl="0" marL="0" rtl="0" algn="l">
              <a:lnSpc>
                <a:spcPct val="90000"/>
              </a:lnSpc>
              <a:spcBef>
                <a:spcPts val="1000"/>
              </a:spcBef>
              <a:spcAft>
                <a:spcPts val="0"/>
              </a:spcAft>
              <a:buClr>
                <a:schemeClr val="dk1"/>
              </a:buClr>
              <a:buSzPct val="100000"/>
              <a:buNone/>
            </a:pPr>
            <a:r>
              <a:rPr lang="en-US" sz="4400"/>
              <a:t>- John will sit without kicking for 5 minutes after the removal of constraints (clinician’s hands on client’s knees). </a:t>
            </a:r>
            <a:endParaRPr/>
          </a:p>
          <a:p>
            <a:pPr indent="0" lvl="0" marL="0" rtl="0" algn="l">
              <a:lnSpc>
                <a:spcPct val="90000"/>
              </a:lnSpc>
              <a:spcBef>
                <a:spcPts val="1000"/>
              </a:spcBef>
              <a:spcAft>
                <a:spcPts val="0"/>
              </a:spcAft>
              <a:buClr>
                <a:schemeClr val="dk1"/>
              </a:buClr>
              <a:buSzPct val="100000"/>
              <a:buNone/>
            </a:pPr>
            <a:r>
              <a:rPr lang="en-US" sz="4400"/>
              <a:t>- John will follow 8 out 10 directions within 2 seconds of initial presentation. </a:t>
            </a:r>
            <a:endParaRPr/>
          </a:p>
          <a:p>
            <a:pPr indent="-174307" lvl="0" marL="228600" rtl="0" algn="l">
              <a:lnSpc>
                <a:spcPct val="90000"/>
              </a:lnSpc>
              <a:spcBef>
                <a:spcPts val="1000"/>
              </a:spcBef>
              <a:spcAft>
                <a:spcPts val="0"/>
              </a:spcAft>
              <a:buClr>
                <a:schemeClr val="dk1"/>
              </a:buClr>
              <a:buSzPct val="100000"/>
              <a:buNone/>
            </a:pPr>
            <a:r>
              <a:t/>
            </a:r>
            <a:endParaRPr sz="1800">
              <a:solidFill>
                <a:schemeClr val="dk2"/>
              </a:solidFill>
            </a:endParaRPr>
          </a:p>
        </p:txBody>
      </p:sp>
      <p:sp>
        <p:nvSpPr>
          <p:cNvPr id="396" name="Google Shape;396;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0" name="Shape 180"/>
        <p:cNvGrpSpPr/>
        <p:nvPr/>
      </p:nvGrpSpPr>
      <p:grpSpPr>
        <a:xfrm>
          <a:off x="0" y="0"/>
          <a:ext cx="0" cy="0"/>
          <a:chOff x="0" y="0"/>
          <a:chExt cx="0" cy="0"/>
        </a:xfrm>
      </p:grpSpPr>
      <p:sp>
        <p:nvSpPr>
          <p:cNvPr id="181" name="Google Shape;181;p3"/>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descr="Footer" id="182" name="Google Shape;182;p3"/>
          <p:cNvPicPr preferRelativeResize="0"/>
          <p:nvPr/>
        </p:nvPicPr>
        <p:blipFill rotWithShape="1">
          <a:blip r:embed="rId3">
            <a:alphaModFix/>
          </a:blip>
          <a:srcRect b="0" l="0" r="0" t="0"/>
          <a:stretch/>
        </p:blipFill>
        <p:spPr>
          <a:xfrm>
            <a:off x="871443" y="1919377"/>
            <a:ext cx="3019248" cy="3019248"/>
          </a:xfrm>
          <a:prstGeom prst="rect">
            <a:avLst/>
          </a:prstGeom>
          <a:noFill/>
          <a:ln>
            <a:noFill/>
          </a:ln>
        </p:spPr>
      </p:pic>
      <p:sp>
        <p:nvSpPr>
          <p:cNvPr id="183" name="Google Shape;183;p3"/>
          <p:cNvSpPr/>
          <p:nvPr/>
        </p:nvSpPr>
        <p:spPr>
          <a:xfrm>
            <a:off x="4768703" y="1"/>
            <a:ext cx="7423298" cy="6858000"/>
          </a:xfrm>
          <a:prstGeom prst="rect">
            <a:avLst/>
          </a:pr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2F2F2"/>
              </a:solidFill>
              <a:latin typeface="Calibri"/>
              <a:ea typeface="Calibri"/>
              <a:cs typeface="Calibri"/>
              <a:sym typeface="Calibri"/>
            </a:endParaRPr>
          </a:p>
        </p:txBody>
      </p:sp>
      <p:sp>
        <p:nvSpPr>
          <p:cNvPr id="184" name="Google Shape;184;p3"/>
          <p:cNvSpPr txBox="1"/>
          <p:nvPr>
            <p:ph type="title"/>
          </p:nvPr>
        </p:nvSpPr>
        <p:spPr>
          <a:xfrm>
            <a:off x="5653287" y="871442"/>
            <a:ext cx="5667269" cy="1289024"/>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3600"/>
              <a:buFont typeface="Calibri"/>
              <a:buNone/>
            </a:pPr>
            <a:r>
              <a:rPr b="1" lang="en-US" sz="3600"/>
              <a:t>SOAP Notes </a:t>
            </a:r>
            <a:endParaRPr/>
          </a:p>
        </p:txBody>
      </p:sp>
      <p:sp>
        <p:nvSpPr>
          <p:cNvPr id="185" name="Google Shape;185;p3"/>
          <p:cNvSpPr txBox="1"/>
          <p:nvPr>
            <p:ph idx="1" type="body"/>
          </p:nvPr>
        </p:nvSpPr>
        <p:spPr>
          <a:xfrm>
            <a:off x="5653287" y="2447337"/>
            <a:ext cx="6079534" cy="353922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400"/>
              <a:buChar char="•"/>
            </a:pPr>
            <a:r>
              <a:rPr lang="en-US" sz="2400"/>
              <a:t>Four kinds of information are part of the medical record: </a:t>
            </a:r>
            <a:endParaRPr/>
          </a:p>
          <a:p>
            <a:pPr indent="-228600" lvl="1" marL="685800" rtl="0" algn="l">
              <a:lnSpc>
                <a:spcPct val="90000"/>
              </a:lnSpc>
              <a:spcBef>
                <a:spcPts val="500"/>
              </a:spcBef>
              <a:spcAft>
                <a:spcPts val="0"/>
              </a:spcAft>
              <a:buClr>
                <a:schemeClr val="dk1"/>
              </a:buClr>
              <a:buSzPts val="2400"/>
              <a:buChar char="•"/>
            </a:pPr>
            <a:r>
              <a:rPr lang="en-US"/>
              <a:t>Subjective</a:t>
            </a:r>
            <a:endParaRPr/>
          </a:p>
          <a:p>
            <a:pPr indent="-228600" lvl="1" marL="685800" rtl="0" algn="l">
              <a:lnSpc>
                <a:spcPct val="90000"/>
              </a:lnSpc>
              <a:spcBef>
                <a:spcPts val="500"/>
              </a:spcBef>
              <a:spcAft>
                <a:spcPts val="0"/>
              </a:spcAft>
              <a:buClr>
                <a:schemeClr val="dk1"/>
              </a:buClr>
              <a:buSzPts val="2400"/>
              <a:buChar char="•"/>
            </a:pPr>
            <a:r>
              <a:rPr lang="en-US"/>
              <a:t>Objective</a:t>
            </a:r>
            <a:endParaRPr/>
          </a:p>
          <a:p>
            <a:pPr indent="-228600" lvl="1" marL="685800" rtl="0" algn="l">
              <a:lnSpc>
                <a:spcPct val="90000"/>
              </a:lnSpc>
              <a:spcBef>
                <a:spcPts val="500"/>
              </a:spcBef>
              <a:spcAft>
                <a:spcPts val="0"/>
              </a:spcAft>
              <a:buClr>
                <a:schemeClr val="dk1"/>
              </a:buClr>
              <a:buSzPts val="2400"/>
              <a:buChar char="•"/>
            </a:pPr>
            <a:r>
              <a:rPr lang="en-US"/>
              <a:t>Assessment</a:t>
            </a:r>
            <a:endParaRPr/>
          </a:p>
          <a:p>
            <a:pPr indent="-228600" lvl="1" marL="685800" rtl="0" algn="l">
              <a:lnSpc>
                <a:spcPct val="90000"/>
              </a:lnSpc>
              <a:spcBef>
                <a:spcPts val="500"/>
              </a:spcBef>
              <a:spcAft>
                <a:spcPts val="0"/>
              </a:spcAft>
              <a:buClr>
                <a:schemeClr val="dk1"/>
              </a:buClr>
              <a:buSzPts val="2400"/>
              <a:buChar char="•"/>
            </a:pPr>
            <a:r>
              <a:rPr lang="en-US"/>
              <a:t>Plan </a:t>
            </a:r>
            <a:endParaRPr/>
          </a:p>
          <a:p>
            <a:pPr indent="-76200" lvl="1" marL="685800" rtl="0" algn="l">
              <a:lnSpc>
                <a:spcPct val="90000"/>
              </a:lnSpc>
              <a:spcBef>
                <a:spcPts val="500"/>
              </a:spcBef>
              <a:spcAft>
                <a:spcPts val="0"/>
              </a:spcAft>
              <a:buClr>
                <a:schemeClr val="dk1"/>
              </a:buClr>
              <a:buSzPts val="2400"/>
              <a:buNone/>
            </a:pPr>
            <a:r>
              <a:t/>
            </a:r>
            <a:endParaRPr/>
          </a:p>
          <a:p>
            <a:pPr indent="-228600" lvl="0" marL="228600" rtl="0" algn="l">
              <a:lnSpc>
                <a:spcPct val="90000"/>
              </a:lnSpc>
              <a:spcBef>
                <a:spcPts val="1000"/>
              </a:spcBef>
              <a:spcAft>
                <a:spcPts val="0"/>
              </a:spcAft>
              <a:buClr>
                <a:schemeClr val="dk1"/>
              </a:buClr>
              <a:buSzPts val="2400"/>
              <a:buChar char="•"/>
            </a:pPr>
            <a:r>
              <a:rPr lang="en-US" sz="2400"/>
              <a:t>Each type of information is important for understanding the patient/client </a:t>
            </a:r>
            <a:endParaRPr/>
          </a:p>
          <a:p>
            <a:pPr indent="-101600" lvl="0" marL="228600" rtl="0" algn="l">
              <a:lnSpc>
                <a:spcPct val="90000"/>
              </a:lnSpc>
              <a:spcBef>
                <a:spcPts val="1000"/>
              </a:spcBef>
              <a:spcAft>
                <a:spcPts val="0"/>
              </a:spcAft>
              <a:buClr>
                <a:schemeClr val="dk1"/>
              </a:buClr>
              <a:buSzPts val="2000"/>
              <a:buNone/>
            </a:pPr>
            <a:r>
              <a:t/>
            </a:r>
            <a:endParaRPr sz="2000">
              <a:solidFill>
                <a:srgbClr val="595959"/>
              </a:solidFill>
            </a:endParaRPr>
          </a:p>
        </p:txBody>
      </p:sp>
      <p:sp>
        <p:nvSpPr>
          <p:cNvPr id="186" name="Google Shape;186;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0" name="Shape 190"/>
        <p:cNvGrpSpPr/>
        <p:nvPr/>
      </p:nvGrpSpPr>
      <p:grpSpPr>
        <a:xfrm>
          <a:off x="0" y="0"/>
          <a:ext cx="0" cy="0"/>
          <a:chOff x="0" y="0"/>
          <a:chExt cx="0" cy="0"/>
        </a:xfrm>
      </p:grpSpPr>
      <p:sp>
        <p:nvSpPr>
          <p:cNvPr id="191" name="Google Shape;191;p4"/>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92" name="Google Shape;192;p4"/>
          <p:cNvSpPr/>
          <p:nvPr/>
        </p:nvSpPr>
        <p:spPr>
          <a:xfrm>
            <a:off x="1" y="0"/>
            <a:ext cx="6095999" cy="6858000"/>
          </a:xfrm>
          <a:prstGeom prst="rect">
            <a:avLst/>
          </a:pr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93" name="Google Shape;193;p4"/>
          <p:cNvSpPr/>
          <p:nvPr/>
        </p:nvSpPr>
        <p:spPr>
          <a:xfrm>
            <a:off x="1371600" y="1371601"/>
            <a:ext cx="3354572" cy="4114799"/>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94" name="Google Shape;194;p4"/>
          <p:cNvSpPr txBox="1"/>
          <p:nvPr>
            <p:ph type="title"/>
          </p:nvPr>
        </p:nvSpPr>
        <p:spPr>
          <a:xfrm>
            <a:off x="1798115" y="1808855"/>
            <a:ext cx="2552956" cy="324029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200"/>
              <a:buFont typeface="Calibri"/>
              <a:buNone/>
            </a:pPr>
            <a:r>
              <a:rPr b="1" lang="en-US" sz="3200"/>
              <a:t>S: Subjective </a:t>
            </a:r>
            <a:endParaRPr/>
          </a:p>
        </p:txBody>
      </p:sp>
      <p:sp>
        <p:nvSpPr>
          <p:cNvPr id="195" name="Google Shape;195;p4"/>
          <p:cNvSpPr txBox="1"/>
          <p:nvPr>
            <p:ph idx="1" type="body"/>
          </p:nvPr>
        </p:nvSpPr>
        <p:spPr>
          <a:xfrm>
            <a:off x="6958856" y="871442"/>
            <a:ext cx="4363748" cy="5115116"/>
          </a:xfrm>
          <a:prstGeom prst="rect">
            <a:avLst/>
          </a:prstGeom>
          <a:noFill/>
          <a:ln>
            <a:noFill/>
          </a:ln>
        </p:spPr>
        <p:txBody>
          <a:bodyPr anchorCtr="0" anchor="ctr"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000"/>
              <a:buChar char="•"/>
            </a:pPr>
            <a:r>
              <a:rPr lang="en-US" sz="2000"/>
              <a:t>Subjective information is any that is reported to the clinician about the patient OR behavior the clinician observes that impacts the outcome of a session </a:t>
            </a:r>
            <a:endParaRPr/>
          </a:p>
          <a:p>
            <a:pPr indent="-228600" lvl="0" marL="228600" rtl="0" algn="l">
              <a:lnSpc>
                <a:spcPct val="90000"/>
              </a:lnSpc>
              <a:spcBef>
                <a:spcPts val="1000"/>
              </a:spcBef>
              <a:spcAft>
                <a:spcPts val="0"/>
              </a:spcAft>
              <a:buClr>
                <a:schemeClr val="dk1"/>
              </a:buClr>
              <a:buSzPts val="2000"/>
              <a:buChar char="•"/>
            </a:pPr>
            <a:r>
              <a:rPr lang="en-US" sz="2000"/>
              <a:t>May be reported by client/patient, caregivers, or family members</a:t>
            </a:r>
            <a:endParaRPr/>
          </a:p>
          <a:p>
            <a:pPr indent="-228600" lvl="0" marL="228600" rtl="0" algn="l">
              <a:lnSpc>
                <a:spcPct val="90000"/>
              </a:lnSpc>
              <a:spcBef>
                <a:spcPts val="1000"/>
              </a:spcBef>
              <a:spcAft>
                <a:spcPts val="0"/>
              </a:spcAft>
              <a:buClr>
                <a:schemeClr val="dk1"/>
              </a:buClr>
              <a:buSzPts val="2000"/>
              <a:buChar char="•"/>
            </a:pPr>
            <a:r>
              <a:rPr lang="en-US" sz="2000"/>
              <a:t>Usually, cannot be confirmed by clinician</a:t>
            </a:r>
            <a:br>
              <a:rPr lang="en-US" sz="2000"/>
            </a:br>
            <a:r>
              <a:rPr lang="en-US" sz="2000"/>
              <a:t>Ex: “Miral had a cold all week and that affected her performance” </a:t>
            </a:r>
            <a:endParaRPr/>
          </a:p>
          <a:p>
            <a:pPr indent="-101600" lvl="0" marL="228600" rtl="0" algn="l">
              <a:lnSpc>
                <a:spcPct val="90000"/>
              </a:lnSpc>
              <a:spcBef>
                <a:spcPts val="1000"/>
              </a:spcBef>
              <a:spcAft>
                <a:spcPts val="0"/>
              </a:spcAft>
              <a:buClr>
                <a:schemeClr val="dk1"/>
              </a:buClr>
              <a:buSzPts val="2000"/>
              <a:buNone/>
            </a:pPr>
            <a:r>
              <a:t/>
            </a:r>
            <a:endParaRPr sz="2000">
              <a:solidFill>
                <a:srgbClr val="595959"/>
              </a:solidFill>
            </a:endParaRPr>
          </a:p>
        </p:txBody>
      </p:sp>
      <p:sp>
        <p:nvSpPr>
          <p:cNvPr id="196" name="Google Shape;196;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00" name="Shape 200"/>
        <p:cNvGrpSpPr/>
        <p:nvPr/>
      </p:nvGrpSpPr>
      <p:grpSpPr>
        <a:xfrm>
          <a:off x="0" y="0"/>
          <a:ext cx="0" cy="0"/>
          <a:chOff x="0" y="0"/>
          <a:chExt cx="0" cy="0"/>
        </a:xfrm>
      </p:grpSpPr>
      <p:sp>
        <p:nvSpPr>
          <p:cNvPr id="201" name="Google Shape;201;p5"/>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02" name="Google Shape;202;p5"/>
          <p:cNvSpPr/>
          <p:nvPr/>
        </p:nvSpPr>
        <p:spPr>
          <a:xfrm>
            <a:off x="1" y="0"/>
            <a:ext cx="6095999" cy="6858000"/>
          </a:xfrm>
          <a:prstGeom prst="rect">
            <a:avLst/>
          </a:pr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03" name="Google Shape;203;p5"/>
          <p:cNvSpPr/>
          <p:nvPr/>
        </p:nvSpPr>
        <p:spPr>
          <a:xfrm>
            <a:off x="1371600" y="1371601"/>
            <a:ext cx="3354572" cy="4114799"/>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04" name="Google Shape;204;p5"/>
          <p:cNvSpPr txBox="1"/>
          <p:nvPr>
            <p:ph type="title"/>
          </p:nvPr>
        </p:nvSpPr>
        <p:spPr>
          <a:xfrm>
            <a:off x="1798115" y="1808855"/>
            <a:ext cx="2552956" cy="324029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200"/>
              <a:buFont typeface="Calibri"/>
              <a:buNone/>
            </a:pPr>
            <a:r>
              <a:rPr b="1" lang="en-US" sz="3200"/>
              <a:t>O: Objective </a:t>
            </a:r>
            <a:endParaRPr b="1" sz="3200"/>
          </a:p>
        </p:txBody>
      </p:sp>
      <p:sp>
        <p:nvSpPr>
          <p:cNvPr id="205" name="Google Shape;205;p5"/>
          <p:cNvSpPr txBox="1"/>
          <p:nvPr>
            <p:ph idx="1" type="body"/>
          </p:nvPr>
        </p:nvSpPr>
        <p:spPr>
          <a:xfrm>
            <a:off x="6958856" y="871442"/>
            <a:ext cx="4363748" cy="5115116"/>
          </a:xfrm>
          <a:prstGeom prst="rect">
            <a:avLst/>
          </a:prstGeom>
          <a:noFill/>
          <a:ln>
            <a:noFill/>
          </a:ln>
        </p:spPr>
        <p:txBody>
          <a:bodyPr anchorCtr="0" anchor="ctr"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000"/>
              <a:buChar char="•"/>
            </a:pPr>
            <a:r>
              <a:rPr lang="en-US" sz="2000"/>
              <a:t>Objective information is the record of what was actually done during the therapy session, including what the client achieved. </a:t>
            </a:r>
            <a:endParaRPr/>
          </a:p>
          <a:p>
            <a:pPr indent="-228600" lvl="0" marL="228600" rtl="0" algn="l">
              <a:lnSpc>
                <a:spcPct val="90000"/>
              </a:lnSpc>
              <a:spcBef>
                <a:spcPts val="1000"/>
              </a:spcBef>
              <a:spcAft>
                <a:spcPts val="0"/>
              </a:spcAft>
              <a:buClr>
                <a:schemeClr val="dk1"/>
              </a:buClr>
              <a:buSzPts val="2000"/>
              <a:buChar char="•"/>
            </a:pPr>
            <a:r>
              <a:rPr lang="en-US" sz="2000"/>
              <a:t>Data and activities ONLY – no interpretation</a:t>
            </a:r>
            <a:br>
              <a:rPr lang="en-US" sz="2000"/>
            </a:br>
            <a:endParaRPr sz="2000"/>
          </a:p>
          <a:p>
            <a:pPr indent="-228600" lvl="0" marL="228600" rtl="0" algn="l">
              <a:lnSpc>
                <a:spcPct val="90000"/>
              </a:lnSpc>
              <a:spcBef>
                <a:spcPts val="1000"/>
              </a:spcBef>
              <a:spcAft>
                <a:spcPts val="0"/>
              </a:spcAft>
              <a:buClr>
                <a:schemeClr val="dk1"/>
              </a:buClr>
              <a:buSzPts val="2000"/>
              <a:buChar char="•"/>
            </a:pPr>
            <a:r>
              <a:rPr lang="en-US" sz="2000"/>
              <a:t>Ex: “The clinician supplied a picture book with no words. Miral created a story based on the picture. Miral generated 9 sentences using correct chronological transitions (first, then, next, so).” </a:t>
            </a:r>
            <a:endParaRPr/>
          </a:p>
          <a:p>
            <a:pPr indent="-101600" lvl="0" marL="228600" rtl="0" algn="l">
              <a:lnSpc>
                <a:spcPct val="90000"/>
              </a:lnSpc>
              <a:spcBef>
                <a:spcPts val="1000"/>
              </a:spcBef>
              <a:spcAft>
                <a:spcPts val="0"/>
              </a:spcAft>
              <a:buClr>
                <a:schemeClr val="dk1"/>
              </a:buClr>
              <a:buSzPts val="2000"/>
              <a:buNone/>
            </a:pPr>
            <a:r>
              <a:t/>
            </a:r>
            <a:endParaRPr sz="2000">
              <a:solidFill>
                <a:srgbClr val="595959"/>
              </a:solidFill>
            </a:endParaRPr>
          </a:p>
        </p:txBody>
      </p:sp>
      <p:sp>
        <p:nvSpPr>
          <p:cNvPr id="206" name="Google Shape;206;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11" name="Shape 211"/>
        <p:cNvGrpSpPr/>
        <p:nvPr/>
      </p:nvGrpSpPr>
      <p:grpSpPr>
        <a:xfrm>
          <a:off x="0" y="0"/>
          <a:ext cx="0" cy="0"/>
          <a:chOff x="0" y="0"/>
          <a:chExt cx="0" cy="0"/>
        </a:xfrm>
      </p:grpSpPr>
      <p:sp>
        <p:nvSpPr>
          <p:cNvPr id="212" name="Google Shape;212;p6"/>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3" name="Google Shape;213;p6"/>
          <p:cNvSpPr/>
          <p:nvPr/>
        </p:nvSpPr>
        <p:spPr>
          <a:xfrm>
            <a:off x="1" y="0"/>
            <a:ext cx="6095999" cy="6858000"/>
          </a:xfrm>
          <a:prstGeom prst="rect">
            <a:avLst/>
          </a:pr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4" name="Google Shape;214;p6"/>
          <p:cNvSpPr/>
          <p:nvPr/>
        </p:nvSpPr>
        <p:spPr>
          <a:xfrm>
            <a:off x="1371600" y="1371601"/>
            <a:ext cx="3354572" cy="4114799"/>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5" name="Google Shape;215;p6"/>
          <p:cNvSpPr txBox="1"/>
          <p:nvPr>
            <p:ph type="title"/>
          </p:nvPr>
        </p:nvSpPr>
        <p:spPr>
          <a:xfrm>
            <a:off x="1798115" y="1808855"/>
            <a:ext cx="2552956" cy="324029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200"/>
              <a:buFont typeface="Calibri"/>
              <a:buNone/>
            </a:pPr>
            <a:r>
              <a:rPr b="1" lang="en-US" sz="3200"/>
              <a:t>A: Assessment </a:t>
            </a:r>
            <a:endParaRPr b="1" sz="3200">
              <a:solidFill>
                <a:srgbClr val="595959"/>
              </a:solidFill>
            </a:endParaRPr>
          </a:p>
        </p:txBody>
      </p:sp>
      <p:sp>
        <p:nvSpPr>
          <p:cNvPr id="216" name="Google Shape;216;p6"/>
          <p:cNvSpPr txBox="1"/>
          <p:nvPr>
            <p:ph idx="1" type="body"/>
          </p:nvPr>
        </p:nvSpPr>
        <p:spPr>
          <a:xfrm>
            <a:off x="6958856" y="871442"/>
            <a:ext cx="4363748" cy="5115116"/>
          </a:xfrm>
          <a:prstGeom prst="rect">
            <a:avLst/>
          </a:prstGeom>
          <a:noFill/>
          <a:ln>
            <a:noFill/>
          </a:ln>
        </p:spPr>
        <p:txBody>
          <a:bodyPr anchorCtr="0" anchor="ctr"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400"/>
              <a:buChar char="•"/>
            </a:pPr>
            <a:r>
              <a:rPr lang="en-US" sz="2400"/>
              <a:t>In the assessment section, the clinician provides comment on client’s progress within the session. Performance goals are specified and new problems may be noted. </a:t>
            </a:r>
            <a:endParaRPr/>
          </a:p>
          <a:p>
            <a:pPr indent="-228600" lvl="0" marL="228600" rtl="0" algn="l">
              <a:lnSpc>
                <a:spcPct val="90000"/>
              </a:lnSpc>
              <a:spcBef>
                <a:spcPts val="1000"/>
              </a:spcBef>
              <a:spcAft>
                <a:spcPts val="0"/>
              </a:spcAft>
              <a:buClr>
                <a:schemeClr val="dk1"/>
              </a:buClr>
              <a:buSzPts val="2400"/>
              <a:buChar char="•"/>
            </a:pPr>
            <a:r>
              <a:rPr lang="en-US" sz="2400"/>
              <a:t>Ex: “Miral demonstrated mastery in using transition words between chronological events. She used few descriptions in her narrative.” </a:t>
            </a:r>
            <a:endParaRPr/>
          </a:p>
        </p:txBody>
      </p:sp>
      <p:sp>
        <p:nvSpPr>
          <p:cNvPr id="217" name="Google Shape;217;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21" name="Shape 221"/>
        <p:cNvGrpSpPr/>
        <p:nvPr/>
      </p:nvGrpSpPr>
      <p:grpSpPr>
        <a:xfrm>
          <a:off x="0" y="0"/>
          <a:ext cx="0" cy="0"/>
          <a:chOff x="0" y="0"/>
          <a:chExt cx="0" cy="0"/>
        </a:xfrm>
      </p:grpSpPr>
      <p:sp>
        <p:nvSpPr>
          <p:cNvPr id="222" name="Google Shape;222;p7"/>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3" name="Google Shape;223;p7"/>
          <p:cNvSpPr/>
          <p:nvPr/>
        </p:nvSpPr>
        <p:spPr>
          <a:xfrm>
            <a:off x="1" y="0"/>
            <a:ext cx="6095999" cy="6858000"/>
          </a:xfrm>
          <a:prstGeom prst="rect">
            <a:avLst/>
          </a:pr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4" name="Google Shape;224;p7"/>
          <p:cNvSpPr/>
          <p:nvPr/>
        </p:nvSpPr>
        <p:spPr>
          <a:xfrm>
            <a:off x="1371600" y="1371601"/>
            <a:ext cx="3354572" cy="4114799"/>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5" name="Google Shape;225;p7"/>
          <p:cNvSpPr txBox="1"/>
          <p:nvPr>
            <p:ph type="title"/>
          </p:nvPr>
        </p:nvSpPr>
        <p:spPr>
          <a:xfrm>
            <a:off x="1798115" y="1808855"/>
            <a:ext cx="2552956" cy="324029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000"/>
              <a:buFont typeface="Calibri"/>
              <a:buNone/>
            </a:pPr>
            <a:r>
              <a:rPr b="1" lang="en-US" sz="4000"/>
              <a:t>P: Plan </a:t>
            </a:r>
            <a:br>
              <a:rPr b="1" lang="en-US" sz="4000"/>
            </a:br>
            <a:endParaRPr b="1" sz="4000"/>
          </a:p>
        </p:txBody>
      </p:sp>
      <p:sp>
        <p:nvSpPr>
          <p:cNvPr id="226" name="Google Shape;226;p7"/>
          <p:cNvSpPr txBox="1"/>
          <p:nvPr>
            <p:ph idx="1" type="body"/>
          </p:nvPr>
        </p:nvSpPr>
        <p:spPr>
          <a:xfrm>
            <a:off x="6958856" y="871442"/>
            <a:ext cx="4363748" cy="5115116"/>
          </a:xfrm>
          <a:prstGeom prst="rect">
            <a:avLst/>
          </a:prstGeom>
          <a:noFill/>
          <a:ln>
            <a:noFill/>
          </a:ln>
        </p:spPr>
        <p:txBody>
          <a:bodyPr anchorCtr="0" anchor="ctr"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400"/>
              <a:buChar char="•"/>
            </a:pPr>
            <a:r>
              <a:rPr lang="en-US" sz="2400"/>
              <a:t>The plan section is where the clinician makes specific recommendations for what the client should do next </a:t>
            </a:r>
            <a:endParaRPr/>
          </a:p>
          <a:p>
            <a:pPr indent="-228600" lvl="0" marL="228600" rtl="0" algn="l">
              <a:lnSpc>
                <a:spcPct val="90000"/>
              </a:lnSpc>
              <a:spcBef>
                <a:spcPts val="1000"/>
              </a:spcBef>
              <a:spcAft>
                <a:spcPts val="0"/>
              </a:spcAft>
              <a:buClr>
                <a:schemeClr val="dk1"/>
              </a:buClr>
              <a:buSzPts val="2400"/>
              <a:buChar char="•"/>
            </a:pPr>
            <a:r>
              <a:rPr lang="en-US" sz="2400"/>
              <a:t>Use the future tense </a:t>
            </a:r>
            <a:br>
              <a:rPr lang="en-US" sz="2400"/>
            </a:br>
            <a:r>
              <a:rPr lang="en-US" sz="2400"/>
              <a:t>Ex: “Miral will start using more descriptive words and more complex sentences.”</a:t>
            </a:r>
            <a:endParaRPr/>
          </a:p>
          <a:p>
            <a:pPr indent="-101600" lvl="0" marL="228600" rtl="0" algn="l">
              <a:lnSpc>
                <a:spcPct val="90000"/>
              </a:lnSpc>
              <a:spcBef>
                <a:spcPts val="1000"/>
              </a:spcBef>
              <a:spcAft>
                <a:spcPts val="0"/>
              </a:spcAft>
              <a:buClr>
                <a:schemeClr val="dk1"/>
              </a:buClr>
              <a:buSzPts val="2000"/>
              <a:buNone/>
            </a:pPr>
            <a:r>
              <a:t/>
            </a:r>
            <a:endParaRPr sz="2000">
              <a:solidFill>
                <a:srgbClr val="595959"/>
              </a:solidFill>
            </a:endParaRPr>
          </a:p>
        </p:txBody>
      </p:sp>
      <p:sp>
        <p:nvSpPr>
          <p:cNvPr id="227" name="Google Shape;227;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31" name="Shape 231"/>
        <p:cNvGrpSpPr/>
        <p:nvPr/>
      </p:nvGrpSpPr>
      <p:grpSpPr>
        <a:xfrm>
          <a:off x="0" y="0"/>
          <a:ext cx="0" cy="0"/>
          <a:chOff x="0" y="0"/>
          <a:chExt cx="0" cy="0"/>
        </a:xfrm>
      </p:grpSpPr>
      <p:sp>
        <p:nvSpPr>
          <p:cNvPr id="232" name="Google Shape;232;p8"/>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33" name="Google Shape;233;p8"/>
          <p:cNvSpPr txBox="1"/>
          <p:nvPr>
            <p:ph type="title"/>
          </p:nvPr>
        </p:nvSpPr>
        <p:spPr>
          <a:xfrm>
            <a:off x="1147602" y="1409956"/>
            <a:ext cx="3694421" cy="403808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t>Technology changes everything </a:t>
            </a:r>
            <a:br>
              <a:rPr b="1" lang="en-US"/>
            </a:br>
            <a:endParaRPr b="1">
              <a:solidFill>
                <a:srgbClr val="595959"/>
              </a:solidFill>
            </a:endParaRPr>
          </a:p>
        </p:txBody>
      </p:sp>
      <p:sp>
        <p:nvSpPr>
          <p:cNvPr id="234" name="Google Shape;234;p8"/>
          <p:cNvSpPr/>
          <p:nvPr/>
        </p:nvSpPr>
        <p:spPr>
          <a:xfrm>
            <a:off x="6096000" y="0"/>
            <a:ext cx="6096000" cy="6858000"/>
          </a:xfrm>
          <a:prstGeom prst="rect">
            <a:avLst/>
          </a:pr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35" name="Google Shape;235;p8"/>
          <p:cNvSpPr txBox="1"/>
          <p:nvPr>
            <p:ph idx="1" type="body"/>
          </p:nvPr>
        </p:nvSpPr>
        <p:spPr>
          <a:xfrm>
            <a:off x="6996081" y="851497"/>
            <a:ext cx="4389193" cy="5155007"/>
          </a:xfrm>
          <a:prstGeom prst="rect">
            <a:avLst/>
          </a:prstGeom>
          <a:noFill/>
          <a:ln>
            <a:noFill/>
          </a:ln>
        </p:spPr>
        <p:txBody>
          <a:bodyPr anchorCtr="0" anchor="ctr"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000"/>
              <a:buChar char="•"/>
            </a:pPr>
            <a:r>
              <a:rPr lang="en-US" sz="2000"/>
              <a:t>The advent of technology has changed the classic SOAP note. Clinicians do not need to write the whole thing out. Instead, the Subjective, Objective, and Assessment sections are often entered through checkboxes and/or short phrases. </a:t>
            </a:r>
            <a:endParaRPr/>
          </a:p>
          <a:p>
            <a:pPr indent="-101600" lvl="0" marL="228600" rtl="0" algn="l">
              <a:lnSpc>
                <a:spcPct val="90000"/>
              </a:lnSpc>
              <a:spcBef>
                <a:spcPts val="1000"/>
              </a:spcBef>
              <a:spcAft>
                <a:spcPts val="0"/>
              </a:spcAft>
              <a:buClr>
                <a:schemeClr val="dk1"/>
              </a:buClr>
              <a:buSzPts val="2000"/>
              <a:buNone/>
            </a:pPr>
            <a:r>
              <a:t/>
            </a:r>
            <a:endParaRPr sz="2000"/>
          </a:p>
          <a:p>
            <a:pPr indent="-228600" lvl="0" marL="228600" rtl="0" algn="l">
              <a:lnSpc>
                <a:spcPct val="90000"/>
              </a:lnSpc>
              <a:spcBef>
                <a:spcPts val="1000"/>
              </a:spcBef>
              <a:spcAft>
                <a:spcPts val="0"/>
              </a:spcAft>
              <a:buClr>
                <a:schemeClr val="dk1"/>
              </a:buClr>
              <a:buSzPts val="2000"/>
              <a:buChar char="•"/>
            </a:pPr>
            <a:r>
              <a:rPr lang="en-US" sz="2000"/>
              <a:t>The writing task falls mostly on writing long and short term goals. The clinician must understand that the other forms of information exist. They are just represented differently. </a:t>
            </a:r>
            <a:endParaRPr/>
          </a:p>
          <a:p>
            <a:pPr indent="-101600" lvl="0" marL="228600" rtl="0" algn="l">
              <a:lnSpc>
                <a:spcPct val="90000"/>
              </a:lnSpc>
              <a:spcBef>
                <a:spcPts val="1000"/>
              </a:spcBef>
              <a:spcAft>
                <a:spcPts val="0"/>
              </a:spcAft>
              <a:buClr>
                <a:schemeClr val="dk1"/>
              </a:buClr>
              <a:buSzPts val="2000"/>
              <a:buNone/>
            </a:pPr>
            <a:r>
              <a:t/>
            </a:r>
            <a:endParaRPr sz="2000">
              <a:solidFill>
                <a:srgbClr val="595959"/>
              </a:solidFill>
            </a:endParaRPr>
          </a:p>
        </p:txBody>
      </p:sp>
      <p:sp>
        <p:nvSpPr>
          <p:cNvPr id="236" name="Google Shape;236;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40" name="Shape 240"/>
        <p:cNvGrpSpPr/>
        <p:nvPr/>
      </p:nvGrpSpPr>
      <p:grpSpPr>
        <a:xfrm>
          <a:off x="0" y="0"/>
          <a:ext cx="0" cy="0"/>
          <a:chOff x="0" y="0"/>
          <a:chExt cx="0" cy="0"/>
        </a:xfrm>
      </p:grpSpPr>
      <p:sp>
        <p:nvSpPr>
          <p:cNvPr id="241" name="Google Shape;241;p9"/>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2" name="Google Shape;242;p9"/>
          <p:cNvSpPr txBox="1"/>
          <p:nvPr>
            <p:ph type="title"/>
          </p:nvPr>
        </p:nvSpPr>
        <p:spPr>
          <a:xfrm>
            <a:off x="1147602" y="1409956"/>
            <a:ext cx="3694421" cy="403808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b="1" lang="en-US"/>
              <a:t>What are clinical goals? </a:t>
            </a:r>
            <a:br>
              <a:rPr lang="en-US" sz="3600"/>
            </a:br>
            <a:endParaRPr b="1" sz="3600">
              <a:solidFill>
                <a:srgbClr val="595959"/>
              </a:solidFill>
            </a:endParaRPr>
          </a:p>
        </p:txBody>
      </p:sp>
      <p:sp>
        <p:nvSpPr>
          <p:cNvPr id="243" name="Google Shape;243;p9"/>
          <p:cNvSpPr/>
          <p:nvPr/>
        </p:nvSpPr>
        <p:spPr>
          <a:xfrm>
            <a:off x="6096000" y="0"/>
            <a:ext cx="6096000" cy="6858000"/>
          </a:xfrm>
          <a:prstGeom prst="rect">
            <a:avLst/>
          </a:prstGeom>
          <a:solidFill>
            <a:srgbClr val="FBE4D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4" name="Google Shape;244;p9"/>
          <p:cNvSpPr txBox="1"/>
          <p:nvPr>
            <p:ph idx="1" type="body"/>
          </p:nvPr>
        </p:nvSpPr>
        <p:spPr>
          <a:xfrm>
            <a:off x="6996081" y="851497"/>
            <a:ext cx="4389193" cy="5155007"/>
          </a:xfrm>
          <a:prstGeom prst="rect">
            <a:avLst/>
          </a:prstGeom>
          <a:noFill/>
          <a:ln>
            <a:noFill/>
          </a:ln>
        </p:spPr>
        <p:txBody>
          <a:bodyPr anchorCtr="0" anchor="ctr"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3200"/>
              <a:buChar char="•"/>
            </a:pPr>
            <a:r>
              <a:rPr lang="en-US" sz="3200"/>
              <a:t>In a clinical setting, goals (or objectives) refer to the </a:t>
            </a:r>
            <a:r>
              <a:rPr b="1" lang="en-US" sz="3200"/>
              <a:t>outcomes desired </a:t>
            </a:r>
            <a:r>
              <a:rPr lang="en-US" sz="3200"/>
              <a:t>for the client. They may be classified as </a:t>
            </a:r>
            <a:r>
              <a:rPr b="1" lang="en-US" sz="3200"/>
              <a:t>long-term </a:t>
            </a:r>
            <a:r>
              <a:rPr lang="en-US" sz="3200"/>
              <a:t>or </a:t>
            </a:r>
            <a:r>
              <a:rPr b="1" lang="en-US" sz="3200"/>
              <a:t>short-term</a:t>
            </a:r>
            <a:r>
              <a:rPr lang="en-US" sz="2000"/>
              <a:t>. </a:t>
            </a:r>
            <a:endParaRPr/>
          </a:p>
          <a:p>
            <a:pPr indent="-101600" lvl="0" marL="228600" rtl="0" algn="l">
              <a:lnSpc>
                <a:spcPct val="90000"/>
              </a:lnSpc>
              <a:spcBef>
                <a:spcPts val="1000"/>
              </a:spcBef>
              <a:spcAft>
                <a:spcPts val="0"/>
              </a:spcAft>
              <a:buClr>
                <a:schemeClr val="dk1"/>
              </a:buClr>
              <a:buSzPts val="2000"/>
              <a:buNone/>
            </a:pPr>
            <a:r>
              <a:t/>
            </a:r>
            <a:endParaRPr sz="2000">
              <a:solidFill>
                <a:srgbClr val="595959"/>
              </a:solidFill>
            </a:endParaRPr>
          </a:p>
        </p:txBody>
      </p:sp>
      <p:sp>
        <p:nvSpPr>
          <p:cNvPr id="245" name="Google Shape;245;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Office Theme">
  <a:themeElements>
    <a:clrScheme name="Yellow Orange">
      <a:dk1>
        <a:srgbClr val="000000"/>
      </a:dk1>
      <a:lt1>
        <a:srgbClr val="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2020-09-05T17:15:58Z</dcterms:created>
  <dc:creator>Dina Budeiri</dc:creator>
</cp:coreProperties>
</file>