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AE9A9EF-3F42-4127-8EAB-11623FF4B1ED}"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144B45-C6A3-4EFD-8069-AD320A212A9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361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E9A9EF-3F42-4127-8EAB-11623FF4B1ED}"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88238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E9A9EF-3F42-4127-8EAB-11623FF4B1ED}"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144B45-C6A3-4EFD-8069-AD320A212A94}"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9093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E9A9EF-3F42-4127-8EAB-11623FF4B1ED}"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652967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AE9A9EF-3F42-4127-8EAB-11623FF4B1ED}"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144B45-C6A3-4EFD-8069-AD320A212A9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3593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E9A9EF-3F42-4127-8EAB-11623FF4B1ED}"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1660399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E9A9EF-3F42-4127-8EAB-11623FF4B1ED}"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1885801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E9A9EF-3F42-4127-8EAB-11623FF4B1ED}"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4077026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9A9EF-3F42-4127-8EAB-11623FF4B1ED}"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1554786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AE9A9EF-3F42-4127-8EAB-11623FF4B1ED}"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144B45-C6A3-4EFD-8069-AD320A212A94}" type="slidenum">
              <a:rPr lang="en-US" smtClean="0"/>
              <a:t>‹#›</a:t>
            </a:fld>
            <a:endParaRPr lang="en-US"/>
          </a:p>
        </p:txBody>
      </p:sp>
    </p:spTree>
    <p:extLst>
      <p:ext uri="{BB962C8B-B14F-4D97-AF65-F5344CB8AC3E}">
        <p14:creationId xmlns:p14="http://schemas.microsoft.com/office/powerpoint/2010/main" val="123184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E9A9EF-3F42-4127-8EAB-11623FF4B1ED}"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144B45-C6A3-4EFD-8069-AD320A212A9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3822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AE9A9EF-3F42-4127-8EAB-11623FF4B1ED}" type="datetimeFigureOut">
              <a:rPr lang="en-US" smtClean="0"/>
              <a:t>3/9/2021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8144B45-C6A3-4EFD-8069-AD320A212A94}"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0040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محاسبة الضرائب – الفصل الرابع</a:t>
            </a:r>
            <a:endParaRPr lang="en-US" dirty="0"/>
          </a:p>
        </p:txBody>
      </p:sp>
      <p:sp>
        <p:nvSpPr>
          <p:cNvPr id="3" name="Subtitle 2"/>
          <p:cNvSpPr>
            <a:spLocks noGrp="1"/>
          </p:cNvSpPr>
          <p:nvPr>
            <p:ph type="subTitle" idx="1"/>
          </p:nvPr>
        </p:nvSpPr>
        <p:spPr/>
        <p:txBody>
          <a:bodyPr>
            <a:normAutofit/>
          </a:bodyPr>
          <a:lstStyle/>
          <a:p>
            <a:r>
              <a:rPr lang="en-US" sz="4400" dirty="0" smtClean="0"/>
              <a:t>Acc.332</a:t>
            </a:r>
            <a:endParaRPr lang="en-US" sz="4400" dirty="0"/>
          </a:p>
        </p:txBody>
      </p:sp>
      <p:sp>
        <p:nvSpPr>
          <p:cNvPr id="4" name="Slide Number Placeholder 3"/>
          <p:cNvSpPr>
            <a:spLocks noGrp="1"/>
          </p:cNvSpPr>
          <p:nvPr>
            <p:ph type="sldNum" sz="quarter" idx="12"/>
          </p:nvPr>
        </p:nvSpPr>
        <p:spPr/>
        <p:txBody>
          <a:bodyPr/>
          <a:lstStyle/>
          <a:p>
            <a:fld id="{B371E4B3-59CC-4D77-8EDC-4569EE0FCC46}" type="slidenum">
              <a:rPr lang="en-US" smtClean="0"/>
              <a:t>1</a:t>
            </a:fld>
            <a:endParaRPr lang="en-US"/>
          </a:p>
        </p:txBody>
      </p:sp>
    </p:spTree>
    <p:extLst>
      <p:ext uri="{BB962C8B-B14F-4D97-AF65-F5344CB8AC3E}">
        <p14:creationId xmlns:p14="http://schemas.microsoft.com/office/powerpoint/2010/main" val="3344212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247286"/>
            <a:ext cx="9720072" cy="786384"/>
          </a:xfrm>
        </p:spPr>
        <p:txBody>
          <a:bodyPr>
            <a:normAutofit/>
          </a:bodyPr>
          <a:lstStyle/>
          <a:p>
            <a:pPr algn="r" rtl="1"/>
            <a:r>
              <a:rPr lang="ar-SA" sz="1800" b="1" dirty="0" smtClean="0">
                <a:solidFill>
                  <a:srgbClr val="C00000"/>
                </a:solidFill>
              </a:rPr>
              <a:t>يتبع -تعليمات </a:t>
            </a:r>
            <a:r>
              <a:rPr lang="ar-SA" sz="1800" b="1" dirty="0">
                <a:solidFill>
                  <a:srgbClr val="C00000"/>
                </a:solidFill>
              </a:rPr>
              <a:t>رقم (7) لسنة 2012م بشأن المعالجة الضريبية لمخصصات الأخطار السارية والادعاءات تحت التسوية المبلغ عنها لشركات التامين</a:t>
            </a:r>
            <a:endParaRPr lang="en-US" sz="1800" dirty="0"/>
          </a:p>
        </p:txBody>
      </p:sp>
      <p:sp>
        <p:nvSpPr>
          <p:cNvPr id="3" name="Content Placeholder 2"/>
          <p:cNvSpPr>
            <a:spLocks noGrp="1"/>
          </p:cNvSpPr>
          <p:nvPr>
            <p:ph idx="1"/>
          </p:nvPr>
        </p:nvSpPr>
        <p:spPr>
          <a:xfrm>
            <a:off x="1024128" y="1033670"/>
            <a:ext cx="10077881" cy="5387008"/>
          </a:xfrm>
        </p:spPr>
        <p:txBody>
          <a:bodyPr>
            <a:normAutofit/>
          </a:bodyPr>
          <a:lstStyle/>
          <a:p>
            <a:pPr marL="457200" indent="-457200" algn="r" rtl="1">
              <a:buFont typeface="+mj-lt"/>
              <a:buAutoNum type="arabicPeriod"/>
            </a:pPr>
            <a:r>
              <a:rPr lang="ar-SA" dirty="0" smtClean="0"/>
              <a:t>عند </a:t>
            </a:r>
            <a:r>
              <a:rPr lang="ar-SA" dirty="0"/>
              <a:t>احتساب الدخل الخاضع للضريبة للشركات المنصوص عليها في المادة (2) من هذه التعليمات يجب مراعاة الآتي: </a:t>
            </a:r>
            <a:endParaRPr lang="ar-SA" dirty="0" smtClean="0"/>
          </a:p>
          <a:p>
            <a:pPr marL="960120" lvl="3" indent="-457200" algn="r" rtl="1">
              <a:buFont typeface="+mj-lt"/>
              <a:buAutoNum type="arabicPeriod"/>
            </a:pPr>
            <a:r>
              <a:rPr lang="ar-SA" b="1" dirty="0" smtClean="0">
                <a:solidFill>
                  <a:srgbClr val="C00000"/>
                </a:solidFill>
              </a:rPr>
              <a:t>تعني </a:t>
            </a:r>
            <a:r>
              <a:rPr lang="ar-SA" b="1" dirty="0">
                <a:solidFill>
                  <a:srgbClr val="C00000"/>
                </a:solidFill>
              </a:rPr>
              <a:t>عبارة (صافي مخصص) لغايات هذه المادة والمادة (5) من هذه التعليمات المخصص مطروحاً منه حصة معيدي التامين </a:t>
            </a:r>
            <a:r>
              <a:rPr lang="ar-SA" b="1" dirty="0" smtClean="0">
                <a:solidFill>
                  <a:srgbClr val="C00000"/>
                </a:solidFill>
              </a:rPr>
              <a:t>.</a:t>
            </a:r>
          </a:p>
          <a:p>
            <a:pPr marL="960120" lvl="3" indent="-457200" algn="r" rtl="1">
              <a:buFont typeface="+mj-lt"/>
              <a:buAutoNum type="arabicPeriod"/>
            </a:pPr>
            <a:r>
              <a:rPr lang="ar-SA" b="1" dirty="0" smtClean="0">
                <a:solidFill>
                  <a:srgbClr val="C00000"/>
                </a:solidFill>
              </a:rPr>
              <a:t> </a:t>
            </a:r>
            <a:r>
              <a:rPr lang="ar-SA" b="1" dirty="0">
                <a:solidFill>
                  <a:srgbClr val="C00000"/>
                </a:solidFill>
              </a:rPr>
              <a:t>يضاف إلى هذا الدخل صافي مخصص الأخطار السارية، وصافي مخصص ادعاءات تحت التسوية التي تم تنزيلها من الدخل خلال الفترة الضريبية السابقة</a:t>
            </a:r>
            <a:r>
              <a:rPr lang="ar-SA" b="1" dirty="0" smtClean="0">
                <a:solidFill>
                  <a:srgbClr val="C00000"/>
                </a:solidFill>
              </a:rPr>
              <a:t>.</a:t>
            </a:r>
          </a:p>
          <a:p>
            <a:pPr marL="960120" lvl="3" indent="-457200" algn="r" rtl="1">
              <a:buFont typeface="+mj-lt"/>
              <a:buAutoNum type="arabicPeriod"/>
            </a:pPr>
            <a:r>
              <a:rPr lang="ar-SA" b="1" dirty="0" smtClean="0">
                <a:solidFill>
                  <a:srgbClr val="C00000"/>
                </a:solidFill>
              </a:rPr>
              <a:t> </a:t>
            </a:r>
            <a:r>
              <a:rPr lang="ar-SA" b="1" dirty="0">
                <a:solidFill>
                  <a:srgbClr val="C00000"/>
                </a:solidFill>
              </a:rPr>
              <a:t>ينزل من هذا الدخل صافي مخصص الأخطار السارية، وصافي مخصص ادعاءات تحت التسوية التي تم تكوينهما في نهاية الفترة الضريبية </a:t>
            </a:r>
            <a:r>
              <a:rPr lang="ar-SA" b="1" dirty="0" smtClean="0">
                <a:solidFill>
                  <a:srgbClr val="C00000"/>
                </a:solidFill>
              </a:rPr>
              <a:t>الحالية.</a:t>
            </a:r>
          </a:p>
          <a:p>
            <a:pPr marL="960120" lvl="3" indent="-457200" algn="r" rtl="1">
              <a:buFont typeface="+mj-lt"/>
              <a:buAutoNum type="arabicPeriod"/>
            </a:pPr>
            <a:r>
              <a:rPr lang="ar-SA" b="1" dirty="0" smtClean="0">
                <a:solidFill>
                  <a:srgbClr val="C00000"/>
                </a:solidFill>
              </a:rPr>
              <a:t> </a:t>
            </a:r>
            <a:r>
              <a:rPr lang="ar-SA" b="1" dirty="0">
                <a:solidFill>
                  <a:srgbClr val="C00000"/>
                </a:solidFill>
              </a:rPr>
              <a:t>لا يجوز أن يزيد صافي هذه المخصصات عن المخصصات المعلنة في حسابات شركة التامين . </a:t>
            </a:r>
            <a:endParaRPr lang="ar-SA" b="1" dirty="0" smtClean="0">
              <a:solidFill>
                <a:srgbClr val="C00000"/>
              </a:solidFill>
            </a:endParaRPr>
          </a:p>
          <a:p>
            <a:pPr marL="457200" indent="-457200" algn="r" rtl="1">
              <a:buFont typeface="+mj-lt"/>
              <a:buAutoNum type="arabicPeriod"/>
            </a:pPr>
            <a:r>
              <a:rPr lang="ar-SA" dirty="0"/>
              <a:t>تحسب المخصصات المشار إليها في هذه التعليمات لكل فرع من فروع التأمين على حده</a:t>
            </a:r>
            <a:r>
              <a:rPr lang="ar-SA" dirty="0" smtClean="0"/>
              <a:t>.	</a:t>
            </a:r>
          </a:p>
          <a:p>
            <a:pPr marL="457200" indent="-457200" algn="r" rtl="1">
              <a:buFont typeface="+mj-lt"/>
              <a:buAutoNum type="arabicPeriod"/>
            </a:pPr>
            <a:r>
              <a:rPr lang="ar-SA" dirty="0"/>
              <a:t>لغايات تطبيق أحكام هذه التعليمات تلتزم شركات التأمين بتقديم كشوف تفصيلية يمكن من خلالها تدقيق المخصصات المشار إليها في هذه التعليمات. </a:t>
            </a:r>
            <a:endParaRPr lang="en-US" dirty="0"/>
          </a:p>
          <a:p>
            <a:pPr marL="457200" indent="-457200" algn="r" rtl="1">
              <a:buFont typeface="+mj-lt"/>
              <a:buAutoNum type="arabicPeriod"/>
            </a:pPr>
            <a:endParaRPr lang="en-US" dirty="0"/>
          </a:p>
          <a:p>
            <a:endParaRPr lang="en-US" dirty="0"/>
          </a:p>
        </p:txBody>
      </p:sp>
      <p:sp>
        <p:nvSpPr>
          <p:cNvPr id="4" name="Slide Number Placeholder 3"/>
          <p:cNvSpPr>
            <a:spLocks noGrp="1"/>
          </p:cNvSpPr>
          <p:nvPr>
            <p:ph type="sldNum" sz="quarter" idx="12"/>
          </p:nvPr>
        </p:nvSpPr>
        <p:spPr/>
        <p:txBody>
          <a:bodyPr/>
          <a:lstStyle/>
          <a:p>
            <a:fld id="{B371E4B3-59CC-4D77-8EDC-4569EE0FCC46}" type="slidenum">
              <a:rPr lang="en-US" smtClean="0"/>
              <a:t>10</a:t>
            </a:fld>
            <a:endParaRPr lang="en-US"/>
          </a:p>
        </p:txBody>
      </p:sp>
    </p:spTree>
    <p:extLst>
      <p:ext uri="{BB962C8B-B14F-4D97-AF65-F5344CB8AC3E}">
        <p14:creationId xmlns:p14="http://schemas.microsoft.com/office/powerpoint/2010/main" val="329052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498149"/>
          </a:xfrm>
        </p:spPr>
        <p:txBody>
          <a:bodyPr>
            <a:normAutofit/>
          </a:bodyPr>
          <a:lstStyle/>
          <a:p>
            <a:pPr algn="r" rtl="1"/>
            <a:r>
              <a:rPr lang="ar-SA" sz="1800" b="1" dirty="0">
                <a:solidFill>
                  <a:srgbClr val="C00000"/>
                </a:solidFill>
              </a:rPr>
              <a:t>تعليمات رقم (14) لسنة 2012م بشأن مخصصات الديون المشكوك في تحصيلها </a:t>
            </a:r>
            <a:endParaRPr lang="en-US" sz="1800" b="1" dirty="0">
              <a:solidFill>
                <a:srgbClr val="C00000"/>
              </a:solidFill>
            </a:endParaRPr>
          </a:p>
        </p:txBody>
      </p:sp>
      <p:sp>
        <p:nvSpPr>
          <p:cNvPr id="3" name="Content Placeholder 2"/>
          <p:cNvSpPr>
            <a:spLocks noGrp="1"/>
          </p:cNvSpPr>
          <p:nvPr>
            <p:ph idx="1"/>
          </p:nvPr>
        </p:nvSpPr>
        <p:spPr>
          <a:xfrm>
            <a:off x="298174" y="1252330"/>
            <a:ext cx="11390243" cy="5057030"/>
          </a:xfrm>
        </p:spPr>
        <p:txBody>
          <a:bodyPr>
            <a:noAutofit/>
          </a:bodyPr>
          <a:lstStyle/>
          <a:p>
            <a:pPr marL="457200" indent="-457200" algn="r" rtl="1">
              <a:buFont typeface="+mj-lt"/>
              <a:buAutoNum type="arabicPeriod"/>
            </a:pPr>
            <a:r>
              <a:rPr lang="ar-SA" sz="1500" dirty="0"/>
              <a:t>تقبل لغايات الضريبة مخصصات التسهيلات الائتمانية غير العاملة التي يكونها البنك ومؤسسات الإقراض المتخصصة وفقاً للتعليمات الصادرة عن سلطة النقد الفلسطينية</a:t>
            </a:r>
            <a:r>
              <a:rPr lang="ar-SA" sz="1500" dirty="0" smtClean="0"/>
              <a:t>.</a:t>
            </a:r>
          </a:p>
          <a:p>
            <a:pPr marL="457200" indent="-457200" algn="r" rtl="1">
              <a:buFont typeface="+mj-lt"/>
              <a:buAutoNum type="arabicPeriod"/>
            </a:pPr>
            <a:r>
              <a:rPr lang="ar-SA" sz="1500" dirty="0"/>
              <a:t>لا يقبل لغايات الضريبة المخصصات </a:t>
            </a:r>
            <a:r>
              <a:rPr lang="ar-SA" sz="1500" dirty="0" smtClean="0"/>
              <a:t>الآتية:</a:t>
            </a:r>
          </a:p>
          <a:p>
            <a:pPr marL="960120" lvl="3" indent="-457200" algn="r" rtl="1">
              <a:buFont typeface="+mj-lt"/>
              <a:buAutoNum type="arabicPeriod"/>
            </a:pPr>
            <a:r>
              <a:rPr lang="ar-SA" sz="1500" b="1" dirty="0" smtClean="0">
                <a:solidFill>
                  <a:srgbClr val="C00000"/>
                </a:solidFill>
              </a:rPr>
              <a:t> </a:t>
            </a:r>
            <a:r>
              <a:rPr lang="ar-SA" sz="1500" b="1" dirty="0">
                <a:solidFill>
                  <a:srgbClr val="C00000"/>
                </a:solidFill>
              </a:rPr>
              <a:t>مخصصات التسهيلات الائتمانية غير العاملة التي لم يتم تخصيصها لكل عميل على حده. </a:t>
            </a:r>
          </a:p>
          <a:p>
            <a:pPr marL="960120" lvl="3" indent="-457200" algn="r" rtl="1">
              <a:buFont typeface="+mj-lt"/>
              <a:buAutoNum type="arabicPeriod"/>
            </a:pPr>
            <a:r>
              <a:rPr lang="ar-SA" sz="1500" b="1" dirty="0" smtClean="0">
                <a:solidFill>
                  <a:srgbClr val="C00000"/>
                </a:solidFill>
              </a:rPr>
              <a:t> </a:t>
            </a:r>
            <a:r>
              <a:rPr lang="ar-SA" sz="1500" b="1" dirty="0">
                <a:solidFill>
                  <a:srgbClr val="C00000"/>
                </a:solidFill>
              </a:rPr>
              <a:t>المخصص العام المتعلق بالتسهيلات الائتمانية. </a:t>
            </a:r>
            <a:endParaRPr lang="ar-SA" sz="1500" b="1" dirty="0" smtClean="0">
              <a:solidFill>
                <a:srgbClr val="C00000"/>
              </a:solidFill>
            </a:endParaRPr>
          </a:p>
          <a:p>
            <a:pPr marL="960120" lvl="3" indent="-457200" algn="r" rtl="1">
              <a:buFont typeface="+mj-lt"/>
              <a:buAutoNum type="arabicPeriod"/>
            </a:pPr>
            <a:r>
              <a:rPr lang="ar-SA" sz="1500" b="1" dirty="0" smtClean="0">
                <a:solidFill>
                  <a:srgbClr val="C00000"/>
                </a:solidFill>
              </a:rPr>
              <a:t> </a:t>
            </a:r>
            <a:r>
              <a:rPr lang="ar-SA" sz="1500" b="1" dirty="0">
                <a:solidFill>
                  <a:srgbClr val="C00000"/>
                </a:solidFill>
              </a:rPr>
              <a:t>مخصصات التسهيلات الائتمانية دون النموذجية التي يقل تعثرها عن (181) يوم وذلك حسب تعليمات سلطة النقد</a:t>
            </a:r>
            <a:r>
              <a:rPr lang="ar-SA" sz="1500" b="1" dirty="0" smtClean="0">
                <a:solidFill>
                  <a:srgbClr val="C00000"/>
                </a:solidFill>
              </a:rPr>
              <a:t>.</a:t>
            </a:r>
          </a:p>
          <a:p>
            <a:pPr marL="960120" lvl="3" indent="-457200" algn="r" rtl="1">
              <a:buFont typeface="+mj-lt"/>
              <a:buAutoNum type="arabicPeriod"/>
            </a:pPr>
            <a:r>
              <a:rPr lang="ar-SA" sz="1500" b="1" dirty="0" smtClean="0">
                <a:solidFill>
                  <a:srgbClr val="C00000"/>
                </a:solidFill>
              </a:rPr>
              <a:t> </a:t>
            </a:r>
            <a:r>
              <a:rPr lang="ar-SA" sz="1500" b="1" dirty="0">
                <a:solidFill>
                  <a:srgbClr val="C00000"/>
                </a:solidFill>
              </a:rPr>
              <a:t>المخصصات مقابل التسهيلات الائتمانية المتعثرة المباعة. </a:t>
            </a:r>
            <a:endParaRPr lang="ar-SA" sz="1500" b="1" dirty="0" smtClean="0">
              <a:solidFill>
                <a:srgbClr val="C00000"/>
              </a:solidFill>
            </a:endParaRPr>
          </a:p>
          <a:p>
            <a:pPr marL="457200" indent="-457200" algn="r" rtl="1">
              <a:buFont typeface="+mj-lt"/>
              <a:buAutoNum type="arabicPeriod"/>
            </a:pPr>
            <a:r>
              <a:rPr lang="ar-SA" sz="1500" dirty="0" smtClean="0"/>
              <a:t>تتم </a:t>
            </a:r>
            <a:r>
              <a:rPr lang="ar-SA" sz="1500" dirty="0"/>
              <a:t>معالجة الديون المعدومة المقبولة ضريبياً والتي تم قبول مخصصاتها ضريبياً بحيث تعالج الفروقات فيما بينهما ضمن قائمة الدخل في الفترة الضريبية التي اعتبر فيها الدين معدوماً </a:t>
            </a:r>
          </a:p>
          <a:p>
            <a:pPr marL="457200" indent="-457200" algn="r" rtl="1">
              <a:buFont typeface="+mj-lt"/>
              <a:buAutoNum type="arabicPeriod"/>
            </a:pPr>
            <a:r>
              <a:rPr lang="ar-SA" sz="1500" dirty="0" smtClean="0"/>
              <a:t>تتم </a:t>
            </a:r>
            <a:r>
              <a:rPr lang="ar-SA" sz="1500" dirty="0"/>
              <a:t>معالجة الديون المعدومة المقبولة ضريبياً التي لم يتم تكوين مخصصات لها ضمن قائمة الدخل في الفترة الضريبية التي اعتبر فيها الدين معدوماً. </a:t>
            </a:r>
            <a:endParaRPr lang="ar-SA" sz="1500" dirty="0" smtClean="0"/>
          </a:p>
          <a:p>
            <a:pPr marL="457200" indent="-457200" algn="r" rtl="1">
              <a:buFont typeface="+mj-lt"/>
              <a:buAutoNum type="arabicPeriod"/>
            </a:pPr>
            <a:r>
              <a:rPr lang="ar-SA" sz="1500" dirty="0" smtClean="0"/>
              <a:t>تتم </a:t>
            </a:r>
            <a:r>
              <a:rPr lang="ar-SA" sz="1500" dirty="0"/>
              <a:t>عملية تكوين مخصصات التسهيلات الائتمانية غير العاملة لكل دين على حده. </a:t>
            </a:r>
            <a:endParaRPr lang="ar-SA" sz="1500" dirty="0" smtClean="0"/>
          </a:p>
          <a:p>
            <a:pPr marL="457200" indent="-457200" algn="r" rtl="1">
              <a:buFont typeface="+mj-lt"/>
              <a:buAutoNum type="arabicPeriod"/>
            </a:pPr>
            <a:r>
              <a:rPr lang="ar-SA" sz="1500" dirty="0"/>
              <a:t>تخضع للضريبة مخصصات التسهيلات الائتمانية غير العاملة المقبولة ضريبياً إذا تم إلغاؤها أو تخفيضها في أية سنة وذلك في الفترة الضريبية التي تم فيها الإلغاء أو التخفيض وبحدود مبلغ التخفيض. </a:t>
            </a:r>
          </a:p>
          <a:p>
            <a:pPr marL="457200" indent="-457200" algn="r" rtl="1">
              <a:buFont typeface="+mj-lt"/>
              <a:buAutoNum type="arabicPeriod"/>
            </a:pPr>
            <a:r>
              <a:rPr lang="ar-SA" sz="1500" dirty="0" smtClean="0"/>
              <a:t> </a:t>
            </a:r>
            <a:r>
              <a:rPr lang="ar-SA" sz="1500" dirty="0"/>
              <a:t>لا تخضع للضريبة مخصصات التسهيلات الائتمانية التي لم تقبل ضريبيا وتم تحصيلها في فترات ضريبية لاحقة. </a:t>
            </a:r>
            <a:endParaRPr lang="ar-SA" sz="1500" dirty="0" smtClean="0"/>
          </a:p>
          <a:p>
            <a:pPr marL="457200" indent="-457200" algn="r" rtl="1">
              <a:buFont typeface="+mj-lt"/>
              <a:buAutoNum type="arabicPeriod"/>
            </a:pPr>
            <a:r>
              <a:rPr lang="ar-SA" sz="1500" dirty="0" smtClean="0"/>
              <a:t>يشترط لقبول </a:t>
            </a:r>
            <a:r>
              <a:rPr lang="ar-SA" sz="1500" dirty="0"/>
              <a:t>المخصصات المشار إليها </a:t>
            </a:r>
            <a:r>
              <a:rPr lang="ar-SA" sz="1500" dirty="0" smtClean="0"/>
              <a:t>في 2 أعلاه ما يلي:</a:t>
            </a:r>
          </a:p>
          <a:p>
            <a:pPr marL="1143000" lvl="4" indent="-457200" algn="r" rtl="1">
              <a:buFont typeface="+mj-lt"/>
              <a:buAutoNum type="arabicPeriod"/>
            </a:pPr>
            <a:r>
              <a:rPr lang="ar-SA" sz="1500" b="1" dirty="0" smtClean="0">
                <a:solidFill>
                  <a:srgbClr val="C00000"/>
                </a:solidFill>
              </a:rPr>
              <a:t>أن </a:t>
            </a:r>
            <a:r>
              <a:rPr lang="ar-SA" sz="1500" b="1" dirty="0">
                <a:solidFill>
                  <a:srgbClr val="C00000"/>
                </a:solidFill>
              </a:rPr>
              <a:t>لا تتضمن مخصصات التسهيلات الائتمانية أية فوائد معلقة. </a:t>
            </a:r>
            <a:endParaRPr lang="ar-SA" sz="1500" b="1" dirty="0" smtClean="0">
              <a:solidFill>
                <a:srgbClr val="C00000"/>
              </a:solidFill>
            </a:endParaRPr>
          </a:p>
          <a:p>
            <a:pPr marL="1143000" lvl="4" indent="-457200" algn="r" rtl="1">
              <a:buFont typeface="+mj-lt"/>
              <a:buAutoNum type="arabicPeriod"/>
            </a:pPr>
            <a:r>
              <a:rPr lang="ar-SA" sz="1500" b="1" dirty="0" smtClean="0">
                <a:solidFill>
                  <a:srgbClr val="C00000"/>
                </a:solidFill>
              </a:rPr>
              <a:t> </a:t>
            </a:r>
            <a:r>
              <a:rPr lang="ar-SA" sz="1500" b="1" dirty="0">
                <a:solidFill>
                  <a:srgbClr val="C00000"/>
                </a:solidFill>
              </a:rPr>
              <a:t>أن لا تتضمن مخصصات التسهيلات الائتمانية أية مخصصات مقابل كل دين عامل</a:t>
            </a:r>
            <a:r>
              <a:rPr lang="ar-SA" sz="1500" dirty="0"/>
              <a:t>. </a:t>
            </a:r>
            <a:endParaRPr lang="ar-SA" sz="1500" dirty="0" smtClean="0"/>
          </a:p>
          <a:p>
            <a:pPr marL="457200" indent="-457200" algn="r" rtl="1">
              <a:buFont typeface="+mj-lt"/>
              <a:buAutoNum type="arabicPeriod"/>
            </a:pPr>
            <a:r>
              <a:rPr lang="ar-SA" sz="1500" dirty="0"/>
              <a:t>يلتزم البنك وشركات الإقراض بإبراز كافة التفاصيل المتعلقة بمخصصات التسهيلات الائتمانية المتعثرة وفقاً لمتطلبات الدائرة وعلى أن يقدم كشفا مصادقاً عليه من المدقق القانوني ولكل عميل على حده. </a:t>
            </a:r>
            <a:endParaRPr lang="en-US" sz="1500" dirty="0"/>
          </a:p>
        </p:txBody>
      </p:sp>
      <p:sp>
        <p:nvSpPr>
          <p:cNvPr id="4" name="Slide Number Placeholder 3"/>
          <p:cNvSpPr>
            <a:spLocks noGrp="1"/>
          </p:cNvSpPr>
          <p:nvPr>
            <p:ph type="sldNum" sz="quarter" idx="12"/>
          </p:nvPr>
        </p:nvSpPr>
        <p:spPr/>
        <p:txBody>
          <a:bodyPr/>
          <a:lstStyle/>
          <a:p>
            <a:fld id="{B371E4B3-59CC-4D77-8EDC-4569EE0FCC46}" type="slidenum">
              <a:rPr lang="en-US" smtClean="0"/>
              <a:t>11</a:t>
            </a:fld>
            <a:endParaRPr lang="en-US"/>
          </a:p>
        </p:txBody>
      </p:sp>
    </p:spTree>
    <p:extLst>
      <p:ext uri="{BB962C8B-B14F-4D97-AF65-F5344CB8AC3E}">
        <p14:creationId xmlns:p14="http://schemas.microsoft.com/office/powerpoint/2010/main" val="117527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1000"/>
                                        <p:tgtEl>
                                          <p:spTgt spid="3">
                                            <p:txEl>
                                              <p:pRg st="8" end="8"/>
                                            </p:txEl>
                                          </p:spTgt>
                                        </p:tgtEl>
                                      </p:cBhvr>
                                    </p:animEffect>
                                    <p:anim calcmode="lin" valueType="num">
                                      <p:cBhvr>
                                        <p:cTn id="6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Effect transition="in" filter="fade">
                                      <p:cBhvr>
                                        <p:cTn id="68" dur="1000"/>
                                        <p:tgtEl>
                                          <p:spTgt spid="3">
                                            <p:txEl>
                                              <p:pRg st="9" end="9"/>
                                            </p:txEl>
                                          </p:spTgt>
                                        </p:tgtEl>
                                      </p:cBhvr>
                                    </p:animEffect>
                                    <p:anim calcmode="lin" valueType="num">
                                      <p:cBhvr>
                                        <p:cTn id="6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3">
                                            <p:txEl>
                                              <p:pRg st="10" end="10"/>
                                            </p:txEl>
                                          </p:spTgt>
                                        </p:tgtEl>
                                        <p:attrNameLst>
                                          <p:attrName>style.visibility</p:attrName>
                                        </p:attrNameLst>
                                      </p:cBhvr>
                                      <p:to>
                                        <p:strVal val="visible"/>
                                      </p:to>
                                    </p:set>
                                    <p:animEffect transition="in" filter="fade">
                                      <p:cBhvr>
                                        <p:cTn id="75" dur="1000"/>
                                        <p:tgtEl>
                                          <p:spTgt spid="3">
                                            <p:txEl>
                                              <p:pRg st="10" end="10"/>
                                            </p:txEl>
                                          </p:spTgt>
                                        </p:tgtEl>
                                      </p:cBhvr>
                                    </p:animEffect>
                                    <p:anim calcmode="lin" valueType="num">
                                      <p:cBhvr>
                                        <p:cTn id="7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3">
                                            <p:txEl>
                                              <p:pRg st="11" end="11"/>
                                            </p:txEl>
                                          </p:spTgt>
                                        </p:tgtEl>
                                        <p:attrNameLst>
                                          <p:attrName>style.visibility</p:attrName>
                                        </p:attrNameLst>
                                      </p:cBhvr>
                                      <p:to>
                                        <p:strVal val="visible"/>
                                      </p:to>
                                    </p:set>
                                    <p:animEffect transition="in" filter="fade">
                                      <p:cBhvr>
                                        <p:cTn id="82" dur="1000"/>
                                        <p:tgtEl>
                                          <p:spTgt spid="3">
                                            <p:txEl>
                                              <p:pRg st="11" end="11"/>
                                            </p:txEl>
                                          </p:spTgt>
                                        </p:tgtEl>
                                      </p:cBhvr>
                                    </p:animEffect>
                                    <p:anim calcmode="lin" valueType="num">
                                      <p:cBhvr>
                                        <p:cTn id="8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3">
                                            <p:txEl>
                                              <p:pRg st="12" end="12"/>
                                            </p:txEl>
                                          </p:spTgt>
                                        </p:tgtEl>
                                        <p:attrNameLst>
                                          <p:attrName>style.visibility</p:attrName>
                                        </p:attrNameLst>
                                      </p:cBhvr>
                                      <p:to>
                                        <p:strVal val="visible"/>
                                      </p:to>
                                    </p:set>
                                    <p:animEffect transition="in" filter="fade">
                                      <p:cBhvr>
                                        <p:cTn id="87" dur="1000"/>
                                        <p:tgtEl>
                                          <p:spTgt spid="3">
                                            <p:txEl>
                                              <p:pRg st="12" end="12"/>
                                            </p:txEl>
                                          </p:spTgt>
                                        </p:tgtEl>
                                      </p:cBhvr>
                                    </p:animEffect>
                                    <p:anim calcmode="lin" valueType="num">
                                      <p:cBhvr>
                                        <p:cTn id="88"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9"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3">
                                            <p:txEl>
                                              <p:pRg st="13" end="13"/>
                                            </p:txEl>
                                          </p:spTgt>
                                        </p:tgtEl>
                                        <p:attrNameLst>
                                          <p:attrName>style.visibility</p:attrName>
                                        </p:attrNameLst>
                                      </p:cBhvr>
                                      <p:to>
                                        <p:strVal val="visible"/>
                                      </p:to>
                                    </p:set>
                                    <p:animEffect transition="in" filter="fade">
                                      <p:cBhvr>
                                        <p:cTn id="92" dur="1000"/>
                                        <p:tgtEl>
                                          <p:spTgt spid="3">
                                            <p:txEl>
                                              <p:pRg st="13" end="13"/>
                                            </p:txEl>
                                          </p:spTgt>
                                        </p:tgtEl>
                                      </p:cBhvr>
                                    </p:animEffect>
                                    <p:anim calcmode="lin" valueType="num">
                                      <p:cBhvr>
                                        <p:cTn id="93"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4"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42" presetClass="entr" presetSubtype="0" fill="hold" grpId="0" nodeType="clickEffect">
                                  <p:stCondLst>
                                    <p:cond delay="0"/>
                                  </p:stCondLst>
                                  <p:childTnLst>
                                    <p:set>
                                      <p:cBhvr>
                                        <p:cTn id="98" dur="1" fill="hold">
                                          <p:stCondLst>
                                            <p:cond delay="0"/>
                                          </p:stCondLst>
                                        </p:cTn>
                                        <p:tgtEl>
                                          <p:spTgt spid="3">
                                            <p:txEl>
                                              <p:pRg st="14" end="14"/>
                                            </p:txEl>
                                          </p:spTgt>
                                        </p:tgtEl>
                                        <p:attrNameLst>
                                          <p:attrName>style.visibility</p:attrName>
                                        </p:attrNameLst>
                                      </p:cBhvr>
                                      <p:to>
                                        <p:strVal val="visible"/>
                                      </p:to>
                                    </p:set>
                                    <p:animEffect transition="in" filter="fade">
                                      <p:cBhvr>
                                        <p:cTn id="99" dur="1000"/>
                                        <p:tgtEl>
                                          <p:spTgt spid="3">
                                            <p:txEl>
                                              <p:pRg st="14" end="14"/>
                                            </p:txEl>
                                          </p:spTgt>
                                        </p:tgtEl>
                                      </p:cBhvr>
                                    </p:animEffect>
                                    <p:anim calcmode="lin" valueType="num">
                                      <p:cBhvr>
                                        <p:cTn id="100"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1"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498149"/>
          </a:xfrm>
        </p:spPr>
        <p:txBody>
          <a:bodyPr>
            <a:normAutofit/>
          </a:bodyPr>
          <a:lstStyle/>
          <a:p>
            <a:pPr algn="r" rtl="1"/>
            <a:r>
              <a:rPr lang="ar-SA" sz="1800" b="1" dirty="0">
                <a:solidFill>
                  <a:srgbClr val="C00000"/>
                </a:solidFill>
              </a:rPr>
              <a:t>تعليمات رقم (1)لسنة 2012م بشأن المصاريف والنفقات المتعلقة بالدخل المعفي </a:t>
            </a:r>
            <a:endParaRPr lang="en-US" sz="1800" b="1" dirty="0">
              <a:solidFill>
                <a:srgbClr val="C00000"/>
              </a:solidFill>
            </a:endParaRPr>
          </a:p>
        </p:txBody>
      </p:sp>
      <p:sp>
        <p:nvSpPr>
          <p:cNvPr id="3" name="Content Placeholder 2"/>
          <p:cNvSpPr>
            <a:spLocks noGrp="1"/>
          </p:cNvSpPr>
          <p:nvPr>
            <p:ph idx="1"/>
          </p:nvPr>
        </p:nvSpPr>
        <p:spPr>
          <a:xfrm>
            <a:off x="298174" y="1172817"/>
            <a:ext cx="11390243" cy="5136543"/>
          </a:xfrm>
        </p:spPr>
        <p:txBody>
          <a:bodyPr>
            <a:normAutofit fontScale="62500" lnSpcReduction="20000"/>
          </a:bodyPr>
          <a:lstStyle/>
          <a:p>
            <a:pPr marL="457200" indent="-457200" algn="r" rtl="1">
              <a:buFont typeface="+mj-lt"/>
              <a:buAutoNum type="arabicPeriod"/>
            </a:pPr>
            <a:r>
              <a:rPr lang="ar-SA" dirty="0"/>
              <a:t>يكون للعبارات الآتية حيثما وردت في هذه التعليمات المعاني المخصصة لها أدناه ما لم تدل القرينة على غير ذلك</a:t>
            </a:r>
            <a:r>
              <a:rPr lang="ar-SA" dirty="0" smtClean="0"/>
              <a:t>:</a:t>
            </a:r>
          </a:p>
          <a:p>
            <a:pPr marL="813816" lvl="2" indent="-457200" algn="r" rtl="1">
              <a:buFont typeface="+mj-lt"/>
              <a:buAutoNum type="arabicPeriod"/>
            </a:pPr>
            <a:r>
              <a:rPr lang="ar-SA" dirty="0" smtClean="0"/>
              <a:t> </a:t>
            </a:r>
            <a:r>
              <a:rPr lang="ar-SA" sz="2000" b="1" dirty="0">
                <a:solidFill>
                  <a:srgbClr val="0070C0"/>
                </a:solidFill>
              </a:rPr>
              <a:t>القانون: </a:t>
            </a:r>
            <a:r>
              <a:rPr lang="ar-SA" sz="2000" b="1" dirty="0">
                <a:solidFill>
                  <a:srgbClr val="C00000"/>
                </a:solidFill>
              </a:rPr>
              <a:t>القرار بقانون ضريبة الدخل رقم (8) لسنة 2011م. </a:t>
            </a:r>
            <a:endParaRPr lang="ar-SA" sz="2000" b="1" dirty="0" smtClean="0">
              <a:solidFill>
                <a:srgbClr val="C00000"/>
              </a:solidFill>
            </a:endParaRPr>
          </a:p>
          <a:p>
            <a:pPr marL="813816" lvl="2" indent="-457200" algn="r" rtl="1">
              <a:buFont typeface="+mj-lt"/>
              <a:buAutoNum type="arabicPeriod"/>
            </a:pPr>
            <a:r>
              <a:rPr lang="ar-SA" sz="2000" b="1" dirty="0" smtClean="0">
                <a:solidFill>
                  <a:srgbClr val="0070C0"/>
                </a:solidFill>
              </a:rPr>
              <a:t>الدخل </a:t>
            </a:r>
            <a:r>
              <a:rPr lang="ar-SA" sz="2000" b="1" dirty="0">
                <a:solidFill>
                  <a:srgbClr val="0070C0"/>
                </a:solidFill>
              </a:rPr>
              <a:t>الإجمالي : </a:t>
            </a:r>
            <a:r>
              <a:rPr lang="ar-SA" sz="2000" b="1" dirty="0">
                <a:solidFill>
                  <a:srgbClr val="C00000"/>
                </a:solidFill>
              </a:rPr>
              <a:t>دخل </a:t>
            </a:r>
            <a:r>
              <a:rPr lang="ar-SA" sz="2000" b="1" dirty="0" smtClean="0">
                <a:solidFill>
                  <a:srgbClr val="C00000"/>
                </a:solidFill>
              </a:rPr>
              <a:t>المكلف القائم من جميع مصادر الدخل الخاضعة للضريبة. </a:t>
            </a:r>
          </a:p>
          <a:p>
            <a:pPr marL="813816" lvl="2" indent="-457200" algn="r" rtl="1">
              <a:buFont typeface="+mj-lt"/>
              <a:buAutoNum type="arabicPeriod"/>
            </a:pPr>
            <a:r>
              <a:rPr lang="ar-SA" sz="2000" b="1" dirty="0" smtClean="0">
                <a:solidFill>
                  <a:srgbClr val="0070C0"/>
                </a:solidFill>
              </a:rPr>
              <a:t>الدخل المعفي : </a:t>
            </a:r>
            <a:r>
              <a:rPr lang="ar-SA" sz="2000" b="1" dirty="0" smtClean="0">
                <a:solidFill>
                  <a:srgbClr val="C00000"/>
                </a:solidFill>
              </a:rPr>
              <a:t>الدخل الذي لا يدخل ضمن الدخل الإجمالي للمكلف خلال الفترة الضريبية. </a:t>
            </a:r>
          </a:p>
          <a:p>
            <a:pPr marL="813816" lvl="2" indent="-457200" algn="r" rtl="1">
              <a:buFont typeface="+mj-lt"/>
              <a:buAutoNum type="arabicPeriod"/>
            </a:pPr>
            <a:r>
              <a:rPr lang="ar-SA" sz="2000" b="1" dirty="0" smtClean="0">
                <a:solidFill>
                  <a:srgbClr val="0070C0"/>
                </a:solidFill>
              </a:rPr>
              <a:t>مجموع الدخول: </a:t>
            </a:r>
            <a:r>
              <a:rPr lang="ar-SA" sz="2000" b="1" dirty="0" smtClean="0">
                <a:solidFill>
                  <a:srgbClr val="C00000"/>
                </a:solidFill>
              </a:rPr>
              <a:t>الدخل الإجمالي إضافة إلى الدخول المعفاة خلال الفترة الضريبية. </a:t>
            </a:r>
          </a:p>
          <a:p>
            <a:pPr marL="813816" lvl="2" indent="-457200" algn="r" rtl="1">
              <a:buFont typeface="+mj-lt"/>
              <a:buAutoNum type="arabicPeriod"/>
            </a:pPr>
            <a:r>
              <a:rPr lang="ar-SA" sz="2000" b="1" dirty="0" smtClean="0">
                <a:solidFill>
                  <a:srgbClr val="0070C0"/>
                </a:solidFill>
              </a:rPr>
              <a:t>المبيعات </a:t>
            </a:r>
            <a:r>
              <a:rPr lang="ar-SA" sz="2000" b="1" dirty="0">
                <a:solidFill>
                  <a:srgbClr val="0070C0"/>
                </a:solidFill>
              </a:rPr>
              <a:t>أو الإيرادات الكلية : </a:t>
            </a:r>
            <a:r>
              <a:rPr lang="ar-SA" sz="2000" b="1" dirty="0">
                <a:solidFill>
                  <a:srgbClr val="C00000"/>
                </a:solidFill>
              </a:rPr>
              <a:t>إجمالي المبيعات و/ أو إيرادات المكلف الخاضعة والمعفاة من الضريبة خلال الفترة الضريبية. </a:t>
            </a:r>
            <a:endParaRPr lang="ar-SA" sz="2000" b="1" dirty="0" smtClean="0">
              <a:solidFill>
                <a:srgbClr val="C00000"/>
              </a:solidFill>
            </a:endParaRPr>
          </a:p>
          <a:p>
            <a:pPr marL="813816" lvl="2" indent="-457200" algn="r" rtl="1">
              <a:buFont typeface="+mj-lt"/>
              <a:buAutoNum type="arabicPeriod"/>
            </a:pPr>
            <a:r>
              <a:rPr lang="ar-SA" sz="2000" b="1" dirty="0" smtClean="0">
                <a:solidFill>
                  <a:srgbClr val="0070C0"/>
                </a:solidFill>
              </a:rPr>
              <a:t>المصاريف </a:t>
            </a:r>
            <a:r>
              <a:rPr lang="ar-SA" sz="2000" b="1" dirty="0">
                <a:solidFill>
                  <a:srgbClr val="0070C0"/>
                </a:solidFill>
              </a:rPr>
              <a:t>الكلية : </a:t>
            </a:r>
            <a:r>
              <a:rPr lang="ar-SA" sz="2000" b="1" dirty="0">
                <a:solidFill>
                  <a:srgbClr val="C00000"/>
                </a:solidFill>
              </a:rPr>
              <a:t>إجمالي مصاريف المكلف المطالب بها خلال الفترة الضريبية</a:t>
            </a:r>
            <a:r>
              <a:rPr lang="ar-SA" sz="2000" b="1" dirty="0" smtClean="0">
                <a:solidFill>
                  <a:srgbClr val="C00000"/>
                </a:solidFill>
              </a:rPr>
              <a:t>.</a:t>
            </a:r>
          </a:p>
          <a:p>
            <a:pPr marL="813816" lvl="2" indent="-457200" algn="r" rtl="1">
              <a:buFont typeface="+mj-lt"/>
              <a:buAutoNum type="arabicPeriod"/>
            </a:pPr>
            <a:r>
              <a:rPr lang="ar-SA" sz="2000" b="1" dirty="0" smtClean="0">
                <a:solidFill>
                  <a:srgbClr val="0070C0"/>
                </a:solidFill>
              </a:rPr>
              <a:t> </a:t>
            </a:r>
            <a:r>
              <a:rPr lang="ar-SA" sz="2000" b="1" dirty="0">
                <a:solidFill>
                  <a:srgbClr val="0070C0"/>
                </a:solidFill>
              </a:rPr>
              <a:t>المصاريف المقبولة ضريبياً : </a:t>
            </a:r>
            <a:r>
              <a:rPr lang="ar-SA" sz="2000" b="1" dirty="0">
                <a:solidFill>
                  <a:srgbClr val="C00000"/>
                </a:solidFill>
              </a:rPr>
              <a:t>المصاريف المقبولة وفقاً لأحكام القانون التي أنفقت أو استحقت كلياً وحصراً في سبيل إنتاج الدخل الإجمالي خلال الفترة الضريبية. </a:t>
            </a:r>
            <a:endParaRPr lang="ar-SA" sz="2000" b="1" dirty="0" smtClean="0">
              <a:solidFill>
                <a:srgbClr val="C00000"/>
              </a:solidFill>
            </a:endParaRPr>
          </a:p>
          <a:p>
            <a:pPr marL="813816" lvl="2" indent="-457200" algn="r" rtl="1">
              <a:buFont typeface="+mj-lt"/>
              <a:buAutoNum type="arabicPeriod"/>
            </a:pPr>
            <a:r>
              <a:rPr lang="ar-SA" sz="2000" b="1" dirty="0" smtClean="0">
                <a:solidFill>
                  <a:srgbClr val="0070C0"/>
                </a:solidFill>
              </a:rPr>
              <a:t>المصاريف </a:t>
            </a:r>
            <a:r>
              <a:rPr lang="ar-SA" sz="2000" b="1" dirty="0">
                <a:solidFill>
                  <a:srgbClr val="0070C0"/>
                </a:solidFill>
              </a:rPr>
              <a:t>المشتركة: </a:t>
            </a:r>
            <a:r>
              <a:rPr lang="ar-SA" sz="2000" b="1" dirty="0">
                <a:solidFill>
                  <a:srgbClr val="C00000"/>
                </a:solidFill>
              </a:rPr>
              <a:t>المصاريف المتعلقة بالدخول الخاضعة و المعفاة التي لا تدخل ضمن التكلفة المباشرة لنشاط الأعمال. </a:t>
            </a:r>
            <a:endParaRPr lang="ar-SA" sz="2000" b="1" dirty="0" smtClean="0">
              <a:solidFill>
                <a:srgbClr val="C00000"/>
              </a:solidFill>
            </a:endParaRPr>
          </a:p>
          <a:p>
            <a:pPr marL="457200" indent="-457200" algn="r" rtl="1">
              <a:buFont typeface="+mj-lt"/>
              <a:buAutoNum type="arabicPeriod"/>
            </a:pPr>
            <a:r>
              <a:rPr lang="ar-SA" dirty="0"/>
              <a:t>لا يجوز أن تزيد المصاريف التي تم ردها في أي حال من الأحوال عن المصاريف المقبولة ضريبياً وفقاً لأحكام القانون. </a:t>
            </a:r>
            <a:endParaRPr lang="en-US" dirty="0"/>
          </a:p>
          <a:p>
            <a:pPr marL="457200" indent="-457200" algn="r" rtl="1">
              <a:buFont typeface="+mj-lt"/>
              <a:buAutoNum type="arabicPeriod"/>
            </a:pPr>
            <a:r>
              <a:rPr lang="ar-SA" dirty="0"/>
              <a:t>تحدد النفقات والمصاريف المتعلقة بأرباح الأسهم وحصص الأرباح الموزعة من قبل الشخص المقيم والمعفاة من الضريبة وفقاً لأحكام المادة (7/14) من القانون بنسبة (%20) من قيمتها الموزعة، أو بمعدل قيمة الاستثمارات بالأسهم السنوية مضروبا بمعدل الفائدة المعتمدة من قبل سلطة النقد خلال فترة ضريبية أيهما أكثر، على أن ترد لأرباح الشخص المستفيد</a:t>
            </a:r>
            <a:endParaRPr lang="en-US" dirty="0"/>
          </a:p>
          <a:p>
            <a:pPr marL="457200" indent="-457200" algn="r" rtl="1">
              <a:buFont typeface="+mj-lt"/>
              <a:buAutoNum type="arabicPeriod"/>
            </a:pPr>
            <a:r>
              <a:rPr lang="ar-SA" dirty="0"/>
              <a:t>يلتزم الشخص الذي يمارس نشاط أعمال مُعفى من الضريبة وفقاً لقانون ضريبة الدخل أو بموجب أي قانون أخر ، تنظيم سجلات ومستندات مستقلة لذلك النشاط طوال فترة </a:t>
            </a:r>
            <a:r>
              <a:rPr lang="ar-SA" dirty="0" smtClean="0"/>
              <a:t>الإعفاء.</a:t>
            </a:r>
            <a:endParaRPr lang="en-US" dirty="0" smtClean="0"/>
          </a:p>
          <a:p>
            <a:pPr marL="457200" indent="-457200" algn="r" rtl="1">
              <a:buFont typeface="+mj-lt"/>
              <a:buAutoNum type="arabicPeriod"/>
            </a:pPr>
            <a:r>
              <a:rPr lang="ar-SA" dirty="0" smtClean="0"/>
              <a:t>يتم </a:t>
            </a:r>
            <a:r>
              <a:rPr lang="ar-SA" dirty="0"/>
              <a:t>تحديد النفقات والمصاريف وفقاً للآتي: </a:t>
            </a:r>
            <a:endParaRPr lang="en-US" dirty="0" smtClean="0"/>
          </a:p>
          <a:p>
            <a:pPr marL="813816" lvl="2" indent="-457200" algn="r" rtl="1">
              <a:buFont typeface="+mj-lt"/>
              <a:buAutoNum type="arabicPeriod"/>
            </a:pPr>
            <a:r>
              <a:rPr lang="ar-SA" sz="2000" b="1" dirty="0" smtClean="0">
                <a:solidFill>
                  <a:srgbClr val="C00000"/>
                </a:solidFill>
              </a:rPr>
              <a:t>يتم </a:t>
            </a:r>
            <a:r>
              <a:rPr lang="ar-SA" sz="2000" b="1" dirty="0">
                <a:solidFill>
                  <a:srgbClr val="C00000"/>
                </a:solidFill>
              </a:rPr>
              <a:t>استبعاد نفقات ومصاريف الدخل المعفى بالكامل من نفقات ومصاريف المكلف </a:t>
            </a:r>
            <a:r>
              <a:rPr lang="ar-SA" sz="2000" b="1" dirty="0" smtClean="0">
                <a:solidFill>
                  <a:srgbClr val="C00000"/>
                </a:solidFill>
              </a:rPr>
              <a:t>الكلية.</a:t>
            </a:r>
            <a:endParaRPr lang="en-US" sz="2000" b="1" dirty="0" smtClean="0">
              <a:solidFill>
                <a:srgbClr val="C00000"/>
              </a:solidFill>
            </a:endParaRPr>
          </a:p>
          <a:p>
            <a:pPr marL="969264" lvl="6" indent="0" algn="r" rtl="1">
              <a:buNone/>
            </a:pPr>
            <a:r>
              <a:rPr lang="ar-SA" sz="2000" b="1" dirty="0" smtClean="0">
                <a:solidFill>
                  <a:srgbClr val="C00000"/>
                </a:solidFill>
              </a:rPr>
              <a:t>حال </a:t>
            </a:r>
            <a:r>
              <a:rPr lang="ar-SA" sz="2000" b="1" dirty="0">
                <a:solidFill>
                  <a:srgbClr val="C00000"/>
                </a:solidFill>
              </a:rPr>
              <a:t>عدم فصل نفقات ومصاريف الدخل المعفى من الضريبة عن النفقات والمصاريف الكلية يتم احتساب نفقات ومصاريف النشاط المعفي من الضريبة حسب المعادلة الآتية: </a:t>
            </a:r>
            <a:endParaRPr lang="en-US" sz="2000" b="1" dirty="0">
              <a:solidFill>
                <a:srgbClr val="0070C0"/>
              </a:solidFill>
            </a:endParaRPr>
          </a:p>
          <a:p>
            <a:pPr marL="969264" lvl="6" indent="0" algn="r" rtl="1">
              <a:buNone/>
            </a:pPr>
            <a:r>
              <a:rPr lang="en-US" sz="2000" b="1" dirty="0">
                <a:solidFill>
                  <a:srgbClr val="0070C0"/>
                </a:solidFill>
              </a:rPr>
              <a:t>)</a:t>
            </a:r>
            <a:r>
              <a:rPr lang="ar-SA" sz="2000" b="1" dirty="0">
                <a:solidFill>
                  <a:srgbClr val="0070C0"/>
                </a:solidFill>
              </a:rPr>
              <a:t>إيراد النشاط المعفي </a:t>
            </a:r>
            <a:r>
              <a:rPr lang="en-US" sz="2000" b="1" dirty="0" smtClean="0">
                <a:solidFill>
                  <a:srgbClr val="0070C0"/>
                </a:solidFill>
              </a:rPr>
              <a:t>/</a:t>
            </a:r>
            <a:r>
              <a:rPr lang="ar-SA" sz="2000" b="1" dirty="0" smtClean="0">
                <a:solidFill>
                  <a:srgbClr val="0070C0"/>
                </a:solidFill>
              </a:rPr>
              <a:t> </a:t>
            </a:r>
            <a:r>
              <a:rPr lang="ar-SA" sz="2000" b="1" dirty="0">
                <a:solidFill>
                  <a:srgbClr val="0070C0"/>
                </a:solidFill>
              </a:rPr>
              <a:t>الإيرادات </a:t>
            </a:r>
            <a:r>
              <a:rPr lang="ar-SA" sz="2000" b="1" dirty="0" smtClean="0">
                <a:solidFill>
                  <a:srgbClr val="0070C0"/>
                </a:solidFill>
              </a:rPr>
              <a:t>الكلية</a:t>
            </a:r>
            <a:r>
              <a:rPr lang="en-US" sz="2000" b="1" dirty="0" smtClean="0">
                <a:solidFill>
                  <a:srgbClr val="0070C0"/>
                </a:solidFill>
              </a:rPr>
              <a:t>* (</a:t>
            </a:r>
            <a:r>
              <a:rPr lang="ar-SA" sz="2000" b="1" dirty="0" smtClean="0">
                <a:solidFill>
                  <a:srgbClr val="0070C0"/>
                </a:solidFill>
              </a:rPr>
              <a:t> </a:t>
            </a:r>
            <a:r>
              <a:rPr lang="en-US" sz="2000" b="1" dirty="0" smtClean="0">
                <a:solidFill>
                  <a:srgbClr val="0070C0"/>
                </a:solidFill>
              </a:rPr>
              <a:t> </a:t>
            </a:r>
            <a:r>
              <a:rPr lang="ar-SA" sz="2000" b="1" dirty="0" smtClean="0">
                <a:solidFill>
                  <a:srgbClr val="0070C0"/>
                </a:solidFill>
              </a:rPr>
              <a:t>لمصاريف </a:t>
            </a:r>
            <a:r>
              <a:rPr lang="ar-SA" sz="2000" b="1" dirty="0">
                <a:solidFill>
                  <a:srgbClr val="0070C0"/>
                </a:solidFill>
              </a:rPr>
              <a:t>المقبولة </a:t>
            </a:r>
            <a:r>
              <a:rPr lang="ar-SA" sz="2000" b="1" dirty="0" smtClean="0">
                <a:solidFill>
                  <a:srgbClr val="0070C0"/>
                </a:solidFill>
              </a:rPr>
              <a:t>ضريبيا </a:t>
            </a:r>
            <a:endParaRPr lang="en-US" sz="2000" b="1" dirty="0" smtClean="0">
              <a:solidFill>
                <a:srgbClr val="0070C0"/>
              </a:solidFill>
            </a:endParaRPr>
          </a:p>
          <a:p>
            <a:pPr marL="813816" lvl="2" indent="-457200" algn="r" rtl="1">
              <a:buFont typeface="+mj-lt"/>
              <a:buAutoNum type="arabicPeriod"/>
            </a:pPr>
            <a:r>
              <a:rPr lang="ar-SA" sz="2000" b="1" dirty="0">
                <a:solidFill>
                  <a:srgbClr val="C00000"/>
                </a:solidFill>
              </a:rPr>
              <a:t> حال وجود مصاريف مشتركة يتعلق جزء منها بالنشاط المعفى بحيث لا يمكن فصلها يتم رد ما يخص الدخل المعفى منها حسب المعادلة الآتية</a:t>
            </a:r>
            <a:r>
              <a:rPr lang="ar-SA" sz="2000" b="1" dirty="0" smtClean="0">
                <a:solidFill>
                  <a:srgbClr val="C00000"/>
                </a:solidFill>
              </a:rPr>
              <a:t>:</a:t>
            </a:r>
          </a:p>
          <a:p>
            <a:pPr marL="969264" lvl="6" indent="0" algn="r" rtl="1">
              <a:buNone/>
            </a:pPr>
            <a:r>
              <a:rPr lang="ar-SA" sz="2000" b="1" dirty="0">
                <a:solidFill>
                  <a:srgbClr val="0070C0"/>
                </a:solidFill>
              </a:rPr>
              <a:t>	</a:t>
            </a:r>
            <a:r>
              <a:rPr lang="ar-SA" sz="2000" b="1" dirty="0" smtClean="0">
                <a:solidFill>
                  <a:srgbClr val="0070C0"/>
                </a:solidFill>
              </a:rPr>
              <a:t>(( </a:t>
            </a:r>
            <a:r>
              <a:rPr lang="ar-SA" sz="2000" b="1" dirty="0">
                <a:solidFill>
                  <a:srgbClr val="0070C0"/>
                </a:solidFill>
              </a:rPr>
              <a:t>نسبة (المبيعات أو الإيرادات للنشاط المعفي) </a:t>
            </a:r>
            <a:r>
              <a:rPr lang="ar-SA" sz="2000" b="1" dirty="0" smtClean="0">
                <a:solidFill>
                  <a:srgbClr val="0070C0"/>
                </a:solidFill>
              </a:rPr>
              <a:t>الى المبيعات الكلية + </a:t>
            </a:r>
            <a:r>
              <a:rPr lang="ar-SA" sz="2000" b="1" dirty="0">
                <a:solidFill>
                  <a:srgbClr val="0070C0"/>
                </a:solidFill>
              </a:rPr>
              <a:t>نسبة (مصاريف النشاط المعفي) إلى المصاريف </a:t>
            </a:r>
            <a:r>
              <a:rPr lang="ar-SA" sz="2000" b="1" dirty="0" smtClean="0">
                <a:solidFill>
                  <a:srgbClr val="0070C0"/>
                </a:solidFill>
              </a:rPr>
              <a:t>الكلية) </a:t>
            </a:r>
            <a:r>
              <a:rPr lang="en-US" sz="2000" b="1" dirty="0" smtClean="0">
                <a:solidFill>
                  <a:srgbClr val="0070C0"/>
                </a:solidFill>
              </a:rPr>
              <a:t>/ </a:t>
            </a:r>
            <a:r>
              <a:rPr lang="ar-SA" sz="2000" b="1" dirty="0" smtClean="0">
                <a:solidFill>
                  <a:srgbClr val="0070C0"/>
                </a:solidFill>
              </a:rPr>
              <a:t> 2 ) * </a:t>
            </a:r>
            <a:r>
              <a:rPr lang="ar-SA" sz="2000" b="1" dirty="0">
                <a:solidFill>
                  <a:srgbClr val="0070C0"/>
                </a:solidFill>
              </a:rPr>
              <a:t>المصاريف </a:t>
            </a:r>
            <a:r>
              <a:rPr lang="ar-SA" sz="2000" b="1" dirty="0" smtClean="0">
                <a:solidFill>
                  <a:srgbClr val="0070C0"/>
                </a:solidFill>
              </a:rPr>
              <a:t>المشتركة</a:t>
            </a:r>
          </a:p>
          <a:p>
            <a:pPr marL="342900" indent="-342900" algn="r" rtl="1">
              <a:buFont typeface="+mj-lt"/>
              <a:buAutoNum type="arabicPeriod"/>
            </a:pPr>
            <a:r>
              <a:rPr lang="ar-SA" dirty="0"/>
              <a:t>يتم رد مصاريف الدخول الخاضعة للضريبة المقطوعة وفقاً للمعادلة الآتية </a:t>
            </a:r>
            <a:r>
              <a:rPr lang="ar-SA" dirty="0" smtClean="0"/>
              <a:t>:</a:t>
            </a:r>
          </a:p>
          <a:p>
            <a:pPr marL="969264" lvl="6" indent="0" algn="r" rtl="1">
              <a:buNone/>
            </a:pPr>
            <a:r>
              <a:rPr lang="ar-SA" sz="2000" b="1" dirty="0">
                <a:solidFill>
                  <a:srgbClr val="0070C0"/>
                </a:solidFill>
              </a:rPr>
              <a:t> الدخل الخاضع للضريبة المقطوعة </a:t>
            </a:r>
            <a:r>
              <a:rPr lang="en-US" sz="2000" b="1" dirty="0">
                <a:solidFill>
                  <a:srgbClr val="0070C0"/>
                </a:solidFill>
              </a:rPr>
              <a:t>x</a:t>
            </a:r>
            <a:r>
              <a:rPr lang="ar-SA" sz="2000" b="1" dirty="0">
                <a:solidFill>
                  <a:srgbClr val="0070C0"/>
                </a:solidFill>
              </a:rPr>
              <a:t> المصاريف المقبولة ضريبيا </a:t>
            </a:r>
            <a:r>
              <a:rPr lang="en-US" sz="2000" b="1" dirty="0" smtClean="0">
                <a:solidFill>
                  <a:srgbClr val="0070C0"/>
                </a:solidFill>
              </a:rPr>
              <a:t>/ </a:t>
            </a:r>
            <a:r>
              <a:rPr lang="ar-SA" sz="2000" b="1" dirty="0" smtClean="0">
                <a:solidFill>
                  <a:srgbClr val="0070C0"/>
                </a:solidFill>
              </a:rPr>
              <a:t> </a:t>
            </a:r>
            <a:r>
              <a:rPr lang="ar-SA" sz="2000" b="1" dirty="0">
                <a:solidFill>
                  <a:srgbClr val="0070C0"/>
                </a:solidFill>
              </a:rPr>
              <a:t>مجموع الدخول الخاضعة </a:t>
            </a:r>
            <a:endParaRPr lang="en-US" sz="2000" b="1" dirty="0">
              <a:solidFill>
                <a:srgbClr val="0070C0"/>
              </a:solidFill>
            </a:endParaRPr>
          </a:p>
          <a:p>
            <a:pPr marL="342900" indent="-342900" algn="r" rtl="1">
              <a:buFont typeface="+mj-lt"/>
              <a:buAutoNum type="arabicPeriod"/>
            </a:pPr>
            <a:endParaRPr lang="en-US" sz="2300" b="1" dirty="0">
              <a:solidFill>
                <a:srgbClr val="0070C0"/>
              </a:solidFill>
            </a:endParaRPr>
          </a:p>
        </p:txBody>
      </p:sp>
      <p:sp>
        <p:nvSpPr>
          <p:cNvPr id="4" name="Slide Number Placeholder 3"/>
          <p:cNvSpPr>
            <a:spLocks noGrp="1"/>
          </p:cNvSpPr>
          <p:nvPr>
            <p:ph type="sldNum" sz="quarter" idx="12"/>
          </p:nvPr>
        </p:nvSpPr>
        <p:spPr/>
        <p:txBody>
          <a:bodyPr/>
          <a:lstStyle/>
          <a:p>
            <a:fld id="{B371E4B3-59CC-4D77-8EDC-4569EE0FCC46}" type="slidenum">
              <a:rPr lang="en-US" smtClean="0"/>
              <a:t>12</a:t>
            </a:fld>
            <a:endParaRPr lang="en-US"/>
          </a:p>
        </p:txBody>
      </p:sp>
    </p:spTree>
    <p:extLst>
      <p:ext uri="{BB962C8B-B14F-4D97-AF65-F5344CB8AC3E}">
        <p14:creationId xmlns:p14="http://schemas.microsoft.com/office/powerpoint/2010/main" val="256639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1000"/>
                                        <p:tgtEl>
                                          <p:spTgt spid="3">
                                            <p:txEl>
                                              <p:pRg st="10" end="10"/>
                                            </p:txEl>
                                          </p:spTgt>
                                        </p:tgtEl>
                                      </p:cBhvr>
                                    </p:animEffect>
                                    <p:anim calcmode="lin" valueType="num">
                                      <p:cBhvr>
                                        <p:cTn id="6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fade">
                                      <p:cBhvr>
                                        <p:cTn id="74" dur="1000"/>
                                        <p:tgtEl>
                                          <p:spTgt spid="3">
                                            <p:txEl>
                                              <p:pRg st="11" end="11"/>
                                            </p:txEl>
                                          </p:spTgt>
                                        </p:tgtEl>
                                      </p:cBhvr>
                                    </p:animEffect>
                                    <p:anim calcmode="lin" valueType="num">
                                      <p:cBhvr>
                                        <p:cTn id="7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3">
                                            <p:txEl>
                                              <p:pRg st="12" end="12"/>
                                            </p:txEl>
                                          </p:spTgt>
                                        </p:tgtEl>
                                        <p:attrNameLst>
                                          <p:attrName>style.visibility</p:attrName>
                                        </p:attrNameLst>
                                      </p:cBhvr>
                                      <p:to>
                                        <p:strVal val="visible"/>
                                      </p:to>
                                    </p:set>
                                    <p:animEffect transition="in" filter="fade">
                                      <p:cBhvr>
                                        <p:cTn id="81" dur="1000"/>
                                        <p:tgtEl>
                                          <p:spTgt spid="3">
                                            <p:txEl>
                                              <p:pRg st="12" end="12"/>
                                            </p:txEl>
                                          </p:spTgt>
                                        </p:tgtEl>
                                      </p:cBhvr>
                                    </p:animEffect>
                                    <p:anim calcmode="lin" valueType="num">
                                      <p:cBhvr>
                                        <p:cTn id="8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3"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3">
                                            <p:txEl>
                                              <p:pRg st="13" end="13"/>
                                            </p:txEl>
                                          </p:spTgt>
                                        </p:tgtEl>
                                        <p:attrNameLst>
                                          <p:attrName>style.visibility</p:attrName>
                                        </p:attrNameLst>
                                      </p:cBhvr>
                                      <p:to>
                                        <p:strVal val="visible"/>
                                      </p:to>
                                    </p:set>
                                    <p:animEffect transition="in" filter="fade">
                                      <p:cBhvr>
                                        <p:cTn id="86" dur="1000"/>
                                        <p:tgtEl>
                                          <p:spTgt spid="3">
                                            <p:txEl>
                                              <p:pRg st="13" end="13"/>
                                            </p:txEl>
                                          </p:spTgt>
                                        </p:tgtEl>
                                      </p:cBhvr>
                                    </p:animEffect>
                                    <p:anim calcmode="lin" valueType="num">
                                      <p:cBhvr>
                                        <p:cTn id="87"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8"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Effect transition="in" filter="fade">
                                      <p:cBhvr>
                                        <p:cTn id="91" dur="1000"/>
                                        <p:tgtEl>
                                          <p:spTgt spid="3">
                                            <p:txEl>
                                              <p:pRg st="14" end="14"/>
                                            </p:txEl>
                                          </p:spTgt>
                                        </p:tgtEl>
                                      </p:cBhvr>
                                    </p:animEffect>
                                    <p:anim calcmode="lin" valueType="num">
                                      <p:cBhvr>
                                        <p:cTn id="92"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4" end="14"/>
                                            </p:txEl>
                                          </p:spTgt>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3">
                                            <p:txEl>
                                              <p:pRg st="15" end="15"/>
                                            </p:txEl>
                                          </p:spTgt>
                                        </p:tgtEl>
                                        <p:attrNameLst>
                                          <p:attrName>style.visibility</p:attrName>
                                        </p:attrNameLst>
                                      </p:cBhvr>
                                      <p:to>
                                        <p:strVal val="visible"/>
                                      </p:to>
                                    </p:set>
                                    <p:animEffect transition="in" filter="fade">
                                      <p:cBhvr>
                                        <p:cTn id="96" dur="1000"/>
                                        <p:tgtEl>
                                          <p:spTgt spid="3">
                                            <p:txEl>
                                              <p:pRg st="15" end="15"/>
                                            </p:txEl>
                                          </p:spTgt>
                                        </p:tgtEl>
                                      </p:cBhvr>
                                    </p:animEffect>
                                    <p:anim calcmode="lin" valueType="num">
                                      <p:cBhvr>
                                        <p:cTn id="97"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98" dur="1000" fill="hold"/>
                                        <p:tgtEl>
                                          <p:spTgt spid="3">
                                            <p:txEl>
                                              <p:pRg st="15" end="15"/>
                                            </p:txEl>
                                          </p:spTgt>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3">
                                            <p:txEl>
                                              <p:pRg st="16" end="16"/>
                                            </p:txEl>
                                          </p:spTgt>
                                        </p:tgtEl>
                                        <p:attrNameLst>
                                          <p:attrName>style.visibility</p:attrName>
                                        </p:attrNameLst>
                                      </p:cBhvr>
                                      <p:to>
                                        <p:strVal val="visible"/>
                                      </p:to>
                                    </p:set>
                                    <p:animEffect transition="in" filter="fade">
                                      <p:cBhvr>
                                        <p:cTn id="101" dur="1000"/>
                                        <p:tgtEl>
                                          <p:spTgt spid="3">
                                            <p:txEl>
                                              <p:pRg st="16" end="16"/>
                                            </p:txEl>
                                          </p:spTgt>
                                        </p:tgtEl>
                                      </p:cBhvr>
                                    </p:animEffect>
                                    <p:anim calcmode="lin" valueType="num">
                                      <p:cBhvr>
                                        <p:cTn id="102"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103" dur="1000" fill="hold"/>
                                        <p:tgtEl>
                                          <p:spTgt spid="3">
                                            <p:txEl>
                                              <p:pRg st="16" end="16"/>
                                            </p:txEl>
                                          </p:spTgt>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3">
                                            <p:txEl>
                                              <p:pRg st="17" end="17"/>
                                            </p:txEl>
                                          </p:spTgt>
                                        </p:tgtEl>
                                        <p:attrNameLst>
                                          <p:attrName>style.visibility</p:attrName>
                                        </p:attrNameLst>
                                      </p:cBhvr>
                                      <p:to>
                                        <p:strVal val="visible"/>
                                      </p:to>
                                    </p:set>
                                    <p:animEffect transition="in" filter="fade">
                                      <p:cBhvr>
                                        <p:cTn id="106" dur="1000"/>
                                        <p:tgtEl>
                                          <p:spTgt spid="3">
                                            <p:txEl>
                                              <p:pRg st="17" end="17"/>
                                            </p:txEl>
                                          </p:spTgt>
                                        </p:tgtEl>
                                      </p:cBhvr>
                                    </p:animEffect>
                                    <p:anim calcmode="lin" valueType="num">
                                      <p:cBhvr>
                                        <p:cTn id="107"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08"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42" presetClass="entr" presetSubtype="0" fill="hold" grpId="0" nodeType="clickEffect">
                                  <p:stCondLst>
                                    <p:cond delay="0"/>
                                  </p:stCondLst>
                                  <p:childTnLst>
                                    <p:set>
                                      <p:cBhvr>
                                        <p:cTn id="112" dur="1" fill="hold">
                                          <p:stCondLst>
                                            <p:cond delay="0"/>
                                          </p:stCondLst>
                                        </p:cTn>
                                        <p:tgtEl>
                                          <p:spTgt spid="3">
                                            <p:txEl>
                                              <p:pRg st="18" end="18"/>
                                            </p:txEl>
                                          </p:spTgt>
                                        </p:tgtEl>
                                        <p:attrNameLst>
                                          <p:attrName>style.visibility</p:attrName>
                                        </p:attrNameLst>
                                      </p:cBhvr>
                                      <p:to>
                                        <p:strVal val="visible"/>
                                      </p:to>
                                    </p:set>
                                    <p:animEffect transition="in" filter="fade">
                                      <p:cBhvr>
                                        <p:cTn id="113" dur="1000"/>
                                        <p:tgtEl>
                                          <p:spTgt spid="3">
                                            <p:txEl>
                                              <p:pRg st="18" end="18"/>
                                            </p:txEl>
                                          </p:spTgt>
                                        </p:tgtEl>
                                      </p:cBhvr>
                                    </p:animEffect>
                                    <p:anim calcmode="lin" valueType="num">
                                      <p:cBhvr>
                                        <p:cTn id="114"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115" dur="1000" fill="hold"/>
                                        <p:tgtEl>
                                          <p:spTgt spid="3">
                                            <p:txEl>
                                              <p:pRg st="18" end="18"/>
                                            </p:txEl>
                                          </p:spTgt>
                                        </p:tgtEl>
                                        <p:attrNameLst>
                                          <p:attrName>ppt_y</p:attrName>
                                        </p:attrNameLst>
                                      </p:cBhvr>
                                      <p:tavLst>
                                        <p:tav tm="0">
                                          <p:val>
                                            <p:strVal val="#ppt_y+.1"/>
                                          </p:val>
                                        </p:tav>
                                        <p:tav tm="100000">
                                          <p:val>
                                            <p:strVal val="#ppt_y"/>
                                          </p:val>
                                        </p:tav>
                                      </p:tavLst>
                                    </p:anim>
                                  </p:childTnLst>
                                </p:cTn>
                              </p:par>
                              <p:par>
                                <p:cTn id="116" presetID="42" presetClass="entr" presetSubtype="0" fill="hold" grpId="0" nodeType="withEffect">
                                  <p:stCondLst>
                                    <p:cond delay="0"/>
                                  </p:stCondLst>
                                  <p:childTnLst>
                                    <p:set>
                                      <p:cBhvr>
                                        <p:cTn id="117" dur="1" fill="hold">
                                          <p:stCondLst>
                                            <p:cond delay="0"/>
                                          </p:stCondLst>
                                        </p:cTn>
                                        <p:tgtEl>
                                          <p:spTgt spid="3">
                                            <p:txEl>
                                              <p:pRg st="19" end="19"/>
                                            </p:txEl>
                                          </p:spTgt>
                                        </p:tgtEl>
                                        <p:attrNameLst>
                                          <p:attrName>style.visibility</p:attrName>
                                        </p:attrNameLst>
                                      </p:cBhvr>
                                      <p:to>
                                        <p:strVal val="visible"/>
                                      </p:to>
                                    </p:set>
                                    <p:animEffect transition="in" filter="fade">
                                      <p:cBhvr>
                                        <p:cTn id="118" dur="1000"/>
                                        <p:tgtEl>
                                          <p:spTgt spid="3">
                                            <p:txEl>
                                              <p:pRg st="19" end="19"/>
                                            </p:txEl>
                                          </p:spTgt>
                                        </p:tgtEl>
                                      </p:cBhvr>
                                    </p:animEffect>
                                    <p:anim calcmode="lin" valueType="num">
                                      <p:cBhvr>
                                        <p:cTn id="119" dur="1000" fill="hold"/>
                                        <p:tgtEl>
                                          <p:spTgt spid="3">
                                            <p:txEl>
                                              <p:pRg st="19" end="19"/>
                                            </p:txEl>
                                          </p:spTgt>
                                        </p:tgtEl>
                                        <p:attrNameLst>
                                          <p:attrName>ppt_x</p:attrName>
                                        </p:attrNameLst>
                                      </p:cBhvr>
                                      <p:tavLst>
                                        <p:tav tm="0">
                                          <p:val>
                                            <p:strVal val="#ppt_x"/>
                                          </p:val>
                                        </p:tav>
                                        <p:tav tm="100000">
                                          <p:val>
                                            <p:strVal val="#ppt_x"/>
                                          </p:val>
                                        </p:tav>
                                      </p:tavLst>
                                    </p:anim>
                                    <p:anim calcmode="lin" valueType="num">
                                      <p:cBhvr>
                                        <p:cTn id="120" dur="1000" fill="hold"/>
                                        <p:tgtEl>
                                          <p:spTgt spid="3">
                                            <p:txEl>
                                              <p:pRg st="19" end="1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91472" y="301657"/>
            <a:ext cx="9958631" cy="688157"/>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r" rtl="1"/>
            <a:r>
              <a:rPr lang="ar-SA" sz="3200" b="1" dirty="0" smtClean="0">
                <a:solidFill>
                  <a:srgbClr val="C00000"/>
                </a:solidFill>
              </a:rPr>
              <a:t>الفصل الرابع :- الإعفاءات والتنزيلات لضريبة الدخل</a:t>
            </a:r>
            <a:endParaRPr lang="en-US" sz="3200" b="1" dirty="0">
              <a:solidFill>
                <a:srgbClr val="C00000"/>
              </a:solidFill>
            </a:endParaRPr>
          </a:p>
        </p:txBody>
      </p:sp>
      <p:sp>
        <p:nvSpPr>
          <p:cNvPr id="5" name="Content Placeholder 2"/>
          <p:cNvSpPr txBox="1">
            <a:spLocks/>
          </p:cNvSpPr>
          <p:nvPr/>
        </p:nvSpPr>
        <p:spPr>
          <a:xfrm>
            <a:off x="734503" y="854766"/>
            <a:ext cx="10515600" cy="1202634"/>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lgn="r" rtl="1">
              <a:lnSpc>
                <a:spcPct val="100000"/>
              </a:lnSpc>
              <a:spcBef>
                <a:spcPts val="0"/>
              </a:spcBef>
              <a:spcAft>
                <a:spcPts val="0"/>
              </a:spcAft>
            </a:pPr>
            <a:r>
              <a:rPr lang="ar-SA" sz="2900" b="1" dirty="0" smtClean="0">
                <a:solidFill>
                  <a:schemeClr val="accent2"/>
                </a:solidFill>
              </a:rPr>
              <a:t>الإعفاءات الضريبية:-</a:t>
            </a:r>
          </a:p>
          <a:p>
            <a:pPr algn="r" rtl="1">
              <a:lnSpc>
                <a:spcPct val="100000"/>
              </a:lnSpc>
              <a:spcBef>
                <a:spcPts val="0"/>
              </a:spcBef>
              <a:spcAft>
                <a:spcPts val="0"/>
              </a:spcAft>
            </a:pPr>
            <a:r>
              <a:rPr lang="ar-SA" sz="1800" b="1" dirty="0" smtClean="0"/>
              <a:t>الدخل الخاضع للضريبة = صافي الدخل – الإعفاءات الضريبية</a:t>
            </a:r>
          </a:p>
          <a:p>
            <a:pPr marL="0" indent="0" algn="r" rtl="1">
              <a:lnSpc>
                <a:spcPct val="100000"/>
              </a:lnSpc>
              <a:spcBef>
                <a:spcPts val="0"/>
              </a:spcBef>
              <a:spcAft>
                <a:spcPts val="0"/>
              </a:spcAft>
              <a:buFont typeface="Tw Cen MT" panose="020B0602020104020603" pitchFamily="34" charset="0"/>
              <a:buNone/>
            </a:pPr>
            <a:r>
              <a:rPr lang="ar-SA" b="1" dirty="0" smtClean="0">
                <a:solidFill>
                  <a:schemeClr val="accent2"/>
                </a:solidFill>
              </a:rPr>
              <a:t> أنواع الإعفاءات الضريبية:-</a:t>
            </a:r>
          </a:p>
          <a:p>
            <a:pPr marL="0" indent="0" algn="r" rtl="1">
              <a:buFont typeface="Tw Cen MT" panose="020B0602020104020603" pitchFamily="34" charset="0"/>
              <a:buNone/>
            </a:pPr>
            <a:endParaRPr lang="ar-SA" b="1" dirty="0" smtClean="0">
              <a:solidFill>
                <a:schemeClr val="accent2"/>
              </a:solidFill>
            </a:endParaRPr>
          </a:p>
          <a:p>
            <a:pPr marL="0" indent="0" algn="r" rtl="1">
              <a:buFont typeface="Tw Cen MT" panose="020B0602020104020603" pitchFamily="34" charset="0"/>
              <a:buNone/>
            </a:pPr>
            <a:endParaRPr lang="ar-SA" dirty="0" smtClean="0"/>
          </a:p>
          <a:p>
            <a:pPr algn="r" rtl="1"/>
            <a:endParaRPr lang="ar-SA" sz="300" dirty="0" smtClean="0"/>
          </a:p>
          <a:p>
            <a:pPr algn="r" rtl="1"/>
            <a:endParaRPr lang="ar-SA" sz="300" dirty="0"/>
          </a:p>
          <a:p>
            <a:pPr algn="r" rtl="1"/>
            <a:endParaRPr lang="ar-SA" sz="300" dirty="0" smtClean="0"/>
          </a:p>
          <a:p>
            <a:pPr algn="r" rtl="1"/>
            <a:endParaRPr lang="ar-SA" sz="2600" b="1" dirty="0" smtClean="0">
              <a:solidFill>
                <a:schemeClr val="accent2"/>
              </a:solidFill>
            </a:endParaRPr>
          </a:p>
          <a:p>
            <a:pPr algn="r" rtl="1"/>
            <a:endParaRPr lang="ar-SA" dirty="0" smtClean="0"/>
          </a:p>
          <a:p>
            <a:pPr algn="r" rtl="1"/>
            <a:endParaRPr lang="ar-SA" dirty="0" smtClean="0"/>
          </a:p>
          <a:p>
            <a:pPr marL="0" indent="0" algn="r" rtl="1">
              <a:buFont typeface="Tw Cen MT" panose="020B0602020104020603" pitchFamily="34" charset="0"/>
              <a:buNone/>
            </a:pPr>
            <a:endParaRPr lang="ar-SA" dirty="0" smtClean="0"/>
          </a:p>
          <a:p>
            <a:pPr marL="0" indent="0" algn="r" rtl="1">
              <a:buFont typeface="Tw Cen MT" panose="020B0602020104020603" pitchFamily="34" charset="0"/>
              <a:buNone/>
            </a:pP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161297657"/>
              </p:ext>
            </p:extLst>
          </p:nvPr>
        </p:nvGraphicFramePr>
        <p:xfrm>
          <a:off x="954061" y="2193464"/>
          <a:ext cx="10633451" cy="3561293"/>
        </p:xfrm>
        <a:graphic>
          <a:graphicData uri="http://schemas.openxmlformats.org/drawingml/2006/table">
            <a:tbl>
              <a:tblPr firstRow="1" bandRow="1">
                <a:tableStyleId>{5C22544A-7EE6-4342-B048-85BDC9FD1C3A}</a:tableStyleId>
              </a:tblPr>
              <a:tblGrid>
                <a:gridCol w="7744559">
                  <a:extLst>
                    <a:ext uri="{9D8B030D-6E8A-4147-A177-3AD203B41FA5}">
                      <a16:colId xmlns:a16="http://schemas.microsoft.com/office/drawing/2014/main" val="1428710752"/>
                    </a:ext>
                  </a:extLst>
                </a:gridCol>
                <a:gridCol w="2888892">
                  <a:extLst>
                    <a:ext uri="{9D8B030D-6E8A-4147-A177-3AD203B41FA5}">
                      <a16:colId xmlns:a16="http://schemas.microsoft.com/office/drawing/2014/main" val="2278408770"/>
                    </a:ext>
                  </a:extLst>
                </a:gridCol>
              </a:tblGrid>
              <a:tr h="3561293">
                <a:tc>
                  <a:txBody>
                    <a:bodyPr/>
                    <a:lstStyle/>
                    <a:p>
                      <a:pPr marL="342900" indent="-342900" algn="r" rtl="1">
                        <a:buFont typeface="Wingdings" panose="05000000000000000000" pitchFamily="2" charset="2"/>
                        <a:buChar char="v"/>
                      </a:pPr>
                      <a:r>
                        <a:rPr lang="ar-SA" sz="1600" dirty="0" smtClean="0">
                          <a:solidFill>
                            <a:srgbClr val="C00000"/>
                          </a:solidFill>
                        </a:rPr>
                        <a:t>الإعفاءات الجزئية، </a:t>
                      </a:r>
                      <a:r>
                        <a:rPr lang="ar-SA" sz="1600" dirty="0" smtClean="0">
                          <a:solidFill>
                            <a:schemeClr val="tx1"/>
                          </a:solidFill>
                        </a:rPr>
                        <a:t>ذات طابع شخصي اجتماعي تهدف لضمان الحد الأدنى من المعيشة اللائقة للفرد</a:t>
                      </a:r>
                    </a:p>
                    <a:p>
                      <a:pPr marL="0" indent="0" algn="justLow" rtl="1">
                        <a:buFont typeface="Wingdings" panose="05000000000000000000" pitchFamily="2" charset="2"/>
                        <a:buNone/>
                      </a:pPr>
                      <a:r>
                        <a:rPr lang="ar-SA" sz="1600" dirty="0" smtClean="0">
                          <a:solidFill>
                            <a:schemeClr val="tx1"/>
                          </a:solidFill>
                        </a:rPr>
                        <a:t>الإعفاءات المنصوص عليها بالمادة 12 من قانون ضريبة الدخل هي:-</a:t>
                      </a:r>
                    </a:p>
                    <a:p>
                      <a:pPr marL="342900" indent="-342900" algn="justLow" rtl="1">
                        <a:buFont typeface="+mj-lt"/>
                        <a:buAutoNum type="arabicPeriod"/>
                      </a:pPr>
                      <a:r>
                        <a:rPr lang="ar-SA" sz="1600" dirty="0" smtClean="0">
                          <a:solidFill>
                            <a:schemeClr val="tx1"/>
                          </a:solidFill>
                        </a:rPr>
                        <a:t>اعفاء الاقامة  = 36,000 شيكل للشخص المقيم</a:t>
                      </a:r>
                    </a:p>
                    <a:p>
                      <a:pPr marL="342900" indent="-342900" algn="justLow" rtl="1">
                        <a:buFont typeface="+mj-lt"/>
                        <a:buAutoNum type="arabicPeriod"/>
                      </a:pPr>
                      <a:r>
                        <a:rPr lang="ar-SA" sz="1600" dirty="0" smtClean="0">
                          <a:solidFill>
                            <a:schemeClr val="tx1"/>
                          </a:solidFill>
                        </a:rPr>
                        <a:t>اعفاء المواصلات</a:t>
                      </a:r>
                    </a:p>
                    <a:p>
                      <a:pPr marL="800100" lvl="1" indent="-342900" algn="justLow" rtl="1">
                        <a:buFont typeface="+mj-lt"/>
                        <a:buAutoNum type="alphaUcPeriod"/>
                      </a:pPr>
                      <a:r>
                        <a:rPr lang="ar-SA" sz="1600" dirty="0" smtClean="0">
                          <a:solidFill>
                            <a:schemeClr val="tx1"/>
                          </a:solidFill>
                        </a:rPr>
                        <a:t> المواصلات الفعلية التي يدفعها الموظف في القطاع العام، </a:t>
                      </a:r>
                    </a:p>
                    <a:p>
                      <a:pPr marL="800100" lvl="1" indent="-342900" algn="justLow" rtl="1">
                        <a:buFont typeface="+mj-lt"/>
                        <a:buAutoNum type="alphaUcPeriod"/>
                      </a:pPr>
                      <a:r>
                        <a:rPr lang="ar-SA" sz="1600" dirty="0" smtClean="0">
                          <a:solidFill>
                            <a:schemeClr val="tx1"/>
                          </a:solidFill>
                        </a:rPr>
                        <a:t>ايهما اقل المواصلات الفعلية التي يدفعها الموظف في القطاع الخاص او 10% من اجمالي الراتب</a:t>
                      </a:r>
                    </a:p>
                    <a:p>
                      <a:pPr marL="342900" lvl="0" indent="-342900" algn="justLow" rtl="1">
                        <a:buFont typeface="+mj-lt"/>
                        <a:buAutoNum type="arabicPeriod"/>
                      </a:pPr>
                      <a:r>
                        <a:rPr lang="ar-SA" sz="1600" dirty="0" smtClean="0">
                          <a:solidFill>
                            <a:schemeClr val="tx1"/>
                          </a:solidFill>
                        </a:rPr>
                        <a:t>اعفاء الاشتراك في صناديق التقاعد،</a:t>
                      </a:r>
                      <a:r>
                        <a:rPr lang="ar-SA" sz="1600" baseline="0" dirty="0" smtClean="0">
                          <a:solidFill>
                            <a:schemeClr val="tx1"/>
                          </a:solidFill>
                        </a:rPr>
                        <a:t> الادخار،</a:t>
                      </a:r>
                      <a:r>
                        <a:rPr lang="ar-SA" sz="1600" dirty="0" smtClean="0">
                          <a:solidFill>
                            <a:schemeClr val="tx1"/>
                          </a:solidFill>
                        </a:rPr>
                        <a:t> والتامين الصحي.</a:t>
                      </a:r>
                    </a:p>
                    <a:p>
                      <a:pPr marL="342900" lvl="0" indent="-342900" algn="justLow" rtl="1">
                        <a:buFont typeface="+mj-lt"/>
                        <a:buAutoNum type="arabicPeriod"/>
                      </a:pPr>
                      <a:r>
                        <a:rPr lang="ar-SA" sz="1600" dirty="0" smtClean="0">
                          <a:solidFill>
                            <a:schemeClr val="tx1"/>
                          </a:solidFill>
                        </a:rPr>
                        <a:t>اعفاء شراء مسكن</a:t>
                      </a:r>
                      <a:r>
                        <a:rPr lang="ar-SA" sz="1600" baseline="0" dirty="0" smtClean="0">
                          <a:solidFill>
                            <a:schemeClr val="tx1"/>
                          </a:solidFill>
                        </a:rPr>
                        <a:t> = 30,000 شيكل لمرة واحدة او مبلغ الفوائد لقرض السكن  بحد اقصى 4,000 شيكل سنويا ل 10 سنوات بحد اقصى.</a:t>
                      </a:r>
                    </a:p>
                    <a:p>
                      <a:pPr marL="342900" lvl="0" indent="-342900" algn="justLow" rtl="1">
                        <a:buFont typeface="+mj-lt"/>
                        <a:buAutoNum type="arabicPeriod"/>
                      </a:pPr>
                      <a:r>
                        <a:rPr lang="ar-SA" sz="1600" baseline="0" dirty="0" smtClean="0">
                          <a:solidFill>
                            <a:schemeClr val="tx1"/>
                          </a:solidFill>
                        </a:rPr>
                        <a:t>اعفاء طالب جامعي  = 6,000 شيكل بحد اقصى طالبين</a:t>
                      </a:r>
                    </a:p>
                    <a:p>
                      <a:pPr marL="342900" lvl="0" indent="-342900" algn="justLow" rtl="1">
                        <a:buFont typeface="+mj-lt"/>
                        <a:buAutoNum type="arabicPeriod"/>
                      </a:pPr>
                      <a:r>
                        <a:rPr lang="ar-SA" sz="1600" baseline="0" dirty="0" smtClean="0">
                          <a:solidFill>
                            <a:schemeClr val="tx1"/>
                          </a:solidFill>
                        </a:rPr>
                        <a:t>اعفاء الزوج او الزوجة، لا يجوز ان يحصل كلا الزوجين على اعفاء السكن او الطالب الجامعي (تمنح لاحدهما فقط). </a:t>
                      </a:r>
                      <a:r>
                        <a:rPr lang="ar-SA" sz="1600" dirty="0" smtClean="0">
                          <a:solidFill>
                            <a:schemeClr val="tx1"/>
                          </a:solidFill>
                        </a:rPr>
                        <a:t>      </a:t>
                      </a:r>
                      <a:endParaRPr lang="en-US" sz="1600" dirty="0" smtClean="0">
                        <a:solidFill>
                          <a:schemeClr val="tx1"/>
                        </a:solidFill>
                      </a:endParaRPr>
                    </a:p>
                  </a:txBody>
                  <a:tcPr>
                    <a:solidFill>
                      <a:schemeClr val="accent1">
                        <a:lumMod val="20000"/>
                        <a:lumOff val="80000"/>
                      </a:schemeClr>
                    </a:solidFill>
                  </a:tcPr>
                </a:tc>
                <a:tc>
                  <a:txBody>
                    <a:bodyPr/>
                    <a:lstStyle/>
                    <a:p>
                      <a:pPr marL="342900" indent="-342900" algn="r" rtl="1">
                        <a:buFont typeface="Wingdings" panose="05000000000000000000" pitchFamily="2" charset="2"/>
                        <a:buChar char="v"/>
                      </a:pPr>
                      <a:r>
                        <a:rPr lang="ar-SA" sz="1600" dirty="0" smtClean="0">
                          <a:solidFill>
                            <a:srgbClr val="C00000"/>
                          </a:solidFill>
                        </a:rPr>
                        <a:t>الإعفاءات الشاملة ،  </a:t>
                      </a:r>
                      <a:r>
                        <a:rPr lang="ar-SA" sz="1600" dirty="0" smtClean="0">
                          <a:solidFill>
                            <a:schemeClr val="tx1"/>
                          </a:solidFill>
                        </a:rPr>
                        <a:t>تمنح للأسباب التالية:-</a:t>
                      </a:r>
                    </a:p>
                    <a:p>
                      <a:pPr marL="342900" indent="-342900" algn="justLow" rtl="1">
                        <a:buFont typeface="+mj-lt"/>
                        <a:buAutoNum type="arabicPeriod"/>
                      </a:pPr>
                      <a:r>
                        <a:rPr lang="ar-SA" sz="1600" dirty="0" smtClean="0">
                          <a:solidFill>
                            <a:schemeClr val="tx1"/>
                          </a:solidFill>
                        </a:rPr>
                        <a:t>   الإعفاءات لاعتبارات عامه (سياسية ودولية)، مثل رواتب السلك الدبلوماسي شريطة المعاملة بالمثل</a:t>
                      </a:r>
                    </a:p>
                    <a:p>
                      <a:pPr marL="342900" indent="-342900" algn="justLow" rtl="1">
                        <a:buFont typeface="+mj-lt"/>
                        <a:buAutoNum type="arabicPeriod"/>
                      </a:pPr>
                      <a:r>
                        <a:rPr lang="ar-SA" sz="1600" dirty="0" smtClean="0">
                          <a:solidFill>
                            <a:schemeClr val="tx1"/>
                          </a:solidFill>
                        </a:rPr>
                        <a:t>   الإعفاءات لاعتبارات اقتصادية،  الهدف منها هو تشجيع الاستثمار في مجالات</a:t>
                      </a:r>
                      <a:r>
                        <a:rPr lang="ar-SA" sz="1600" baseline="0" dirty="0" smtClean="0">
                          <a:solidFill>
                            <a:schemeClr val="tx1"/>
                          </a:solidFill>
                        </a:rPr>
                        <a:t> اقتصادية معينة</a:t>
                      </a:r>
                    </a:p>
                    <a:p>
                      <a:pPr marL="342900" indent="-342900" algn="justLow" rtl="1">
                        <a:buFont typeface="+mj-lt"/>
                        <a:buAutoNum type="arabicPeriod"/>
                      </a:pPr>
                      <a:r>
                        <a:rPr lang="ar-SA" sz="1600" baseline="0" dirty="0" smtClean="0">
                          <a:solidFill>
                            <a:schemeClr val="tx1"/>
                          </a:solidFill>
                        </a:rPr>
                        <a:t>الإعفاءات لاعتبارات اجتماعية، مثل الإعفاءات الشخصية للأعمى والعاجز واعفاء المؤسسات الدينية والخيرية</a:t>
                      </a:r>
                      <a:endParaRPr lang="en-US" sz="160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676409253"/>
                  </a:ext>
                </a:extLst>
              </a:tr>
            </a:tbl>
          </a:graphicData>
        </a:graphic>
      </p:graphicFrame>
      <p:sp>
        <p:nvSpPr>
          <p:cNvPr id="2" name="Slide Number Placeholder 1"/>
          <p:cNvSpPr>
            <a:spLocks noGrp="1"/>
          </p:cNvSpPr>
          <p:nvPr>
            <p:ph type="sldNum" sz="quarter" idx="12"/>
          </p:nvPr>
        </p:nvSpPr>
        <p:spPr/>
        <p:txBody>
          <a:bodyPr/>
          <a:lstStyle/>
          <a:p>
            <a:fld id="{B371E4B3-59CC-4D77-8EDC-4569EE0FCC46}" type="slidenum">
              <a:rPr lang="en-US" smtClean="0"/>
              <a:t>2</a:t>
            </a:fld>
            <a:endParaRPr lang="en-US"/>
          </a:p>
        </p:txBody>
      </p:sp>
    </p:spTree>
    <p:extLst>
      <p:ext uri="{BB962C8B-B14F-4D97-AF65-F5344CB8AC3E}">
        <p14:creationId xmlns:p14="http://schemas.microsoft.com/office/powerpoint/2010/main" val="394908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1000"/>
                                        <p:tgtEl>
                                          <p:spTgt spid="5">
                                            <p:txEl>
                                              <p:pRg st="1" end="1"/>
                                            </p:txEl>
                                          </p:spTgt>
                                        </p:tgtEl>
                                      </p:cBhvr>
                                    </p:animEffect>
                                    <p:anim calcmode="lin" valueType="num">
                                      <p:cBhvr>
                                        <p:cTn id="2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500"/>
                                        <p:tgtEl>
                                          <p:spTgt spid="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89277838"/>
              </p:ext>
            </p:extLst>
          </p:nvPr>
        </p:nvGraphicFramePr>
        <p:xfrm>
          <a:off x="1103243" y="2291922"/>
          <a:ext cx="10406269" cy="3568838"/>
        </p:xfrm>
        <a:graphic>
          <a:graphicData uri="http://schemas.openxmlformats.org/drawingml/2006/table">
            <a:tbl>
              <a:tblPr rtl="1" firstRow="1" firstCol="1" bandRow="1">
                <a:tableStyleId>{5C22544A-7EE6-4342-B048-85BDC9FD1C3A}</a:tableStyleId>
              </a:tblPr>
              <a:tblGrid>
                <a:gridCol w="3758189">
                  <a:extLst>
                    <a:ext uri="{9D8B030D-6E8A-4147-A177-3AD203B41FA5}">
                      <a16:colId xmlns:a16="http://schemas.microsoft.com/office/drawing/2014/main" val="271250953"/>
                    </a:ext>
                  </a:extLst>
                </a:gridCol>
                <a:gridCol w="2114394">
                  <a:extLst>
                    <a:ext uri="{9D8B030D-6E8A-4147-A177-3AD203B41FA5}">
                      <a16:colId xmlns:a16="http://schemas.microsoft.com/office/drawing/2014/main" val="4024648011"/>
                    </a:ext>
                  </a:extLst>
                </a:gridCol>
                <a:gridCol w="2348039">
                  <a:extLst>
                    <a:ext uri="{9D8B030D-6E8A-4147-A177-3AD203B41FA5}">
                      <a16:colId xmlns:a16="http://schemas.microsoft.com/office/drawing/2014/main" val="2408050915"/>
                    </a:ext>
                  </a:extLst>
                </a:gridCol>
                <a:gridCol w="2185647">
                  <a:extLst>
                    <a:ext uri="{9D8B030D-6E8A-4147-A177-3AD203B41FA5}">
                      <a16:colId xmlns:a16="http://schemas.microsoft.com/office/drawing/2014/main" val="3826558120"/>
                    </a:ext>
                  </a:extLst>
                </a:gridCol>
              </a:tblGrid>
              <a:tr h="330750">
                <a:tc gridSpan="2">
                  <a:txBody>
                    <a:bodyPr/>
                    <a:lstStyle/>
                    <a:p>
                      <a:pPr marL="0" marR="0" algn="r" rtl="1">
                        <a:spcBef>
                          <a:spcPts val="0"/>
                        </a:spcBef>
                        <a:spcAft>
                          <a:spcPts val="0"/>
                        </a:spcAft>
                      </a:pPr>
                      <a:r>
                        <a:rPr lang="ar-SA" sz="1800">
                          <a:effectLst/>
                          <a:cs typeface="+mn-cs"/>
                        </a:rPr>
                        <a:t>الدخل المعدل</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a:effectLst/>
                          <a:cs typeface="+mn-cs"/>
                        </a:rPr>
                        <a:t>150000</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2934165826"/>
                  </a:ext>
                </a:extLst>
              </a:tr>
              <a:tr h="478337">
                <a:tc gridSpan="2">
                  <a:txBody>
                    <a:bodyPr/>
                    <a:lstStyle/>
                    <a:p>
                      <a:pPr marL="0" marR="0" algn="r" rtl="1">
                        <a:spcBef>
                          <a:spcPts val="0"/>
                        </a:spcBef>
                        <a:spcAft>
                          <a:spcPts val="0"/>
                        </a:spcAft>
                      </a:pPr>
                      <a:r>
                        <a:rPr lang="ar-SA" sz="1800" dirty="0">
                          <a:effectLst/>
                          <a:cs typeface="+mn-cs"/>
                        </a:rPr>
                        <a:t>الاعفاءات</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1252705788"/>
                  </a:ext>
                </a:extLst>
              </a:tr>
              <a:tr h="330750">
                <a:tc>
                  <a:txBody>
                    <a:bodyPr/>
                    <a:lstStyle/>
                    <a:p>
                      <a:pPr marL="0" marR="0" algn="r" rtl="1">
                        <a:spcBef>
                          <a:spcPts val="0"/>
                        </a:spcBef>
                        <a:spcAft>
                          <a:spcPts val="0"/>
                        </a:spcAft>
                      </a:pPr>
                      <a:r>
                        <a:rPr lang="ar-SA" sz="1800" dirty="0">
                          <a:effectLst/>
                          <a:cs typeface="+mn-cs"/>
                        </a:rPr>
                        <a:t>        -مقيم</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(36000)</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2847453288"/>
                  </a:ext>
                </a:extLst>
              </a:tr>
              <a:tr h="444502">
                <a:tc>
                  <a:txBody>
                    <a:bodyPr/>
                    <a:lstStyle/>
                    <a:p>
                      <a:pPr marL="0" marR="0" algn="r" rtl="1">
                        <a:spcBef>
                          <a:spcPts val="0"/>
                        </a:spcBef>
                        <a:spcAft>
                          <a:spcPts val="0"/>
                        </a:spcAft>
                      </a:pPr>
                      <a:r>
                        <a:rPr lang="ar-SA" sz="1800" dirty="0">
                          <a:effectLst/>
                          <a:cs typeface="+mn-cs"/>
                        </a:rPr>
                        <a:t>        -طلاب</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dirty="0">
                          <a:effectLst/>
                          <a:cs typeface="+mn-cs"/>
                        </a:rPr>
                        <a:t>(12000)</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بحد اقصي 2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1461170958"/>
                  </a:ext>
                </a:extLst>
              </a:tr>
              <a:tr h="330750">
                <a:tc>
                  <a:txBody>
                    <a:bodyPr/>
                    <a:lstStyle/>
                    <a:p>
                      <a:pPr marL="0" marR="0" algn="r" rtl="1">
                        <a:spcBef>
                          <a:spcPts val="0"/>
                        </a:spcBef>
                        <a:spcAft>
                          <a:spcPts val="0"/>
                        </a:spcAft>
                      </a:pPr>
                      <a:r>
                        <a:rPr lang="ar-SA" sz="1800">
                          <a:effectLst/>
                          <a:cs typeface="+mn-cs"/>
                        </a:rPr>
                        <a:t>        -قرض سكني</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dirty="0">
                          <a:effectLst/>
                          <a:cs typeface="+mn-cs"/>
                        </a:rPr>
                        <a:t>(4000)</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4063579146"/>
                  </a:ext>
                </a:extLst>
              </a:tr>
              <a:tr h="330750">
                <a:tc gridSpan="2">
                  <a:txBody>
                    <a:bodyPr/>
                    <a:lstStyle/>
                    <a:p>
                      <a:pPr marL="0" marR="0" algn="r" rtl="1">
                        <a:spcBef>
                          <a:spcPts val="0"/>
                        </a:spcBef>
                        <a:spcAft>
                          <a:spcPts val="0"/>
                        </a:spcAft>
                      </a:pPr>
                      <a:r>
                        <a:rPr lang="ar-SA" sz="1800" dirty="0">
                          <a:effectLst/>
                          <a:cs typeface="+mn-cs"/>
                        </a:rPr>
                        <a:t>مجموع الاعفاءات</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u="sng">
                          <a:effectLst/>
                          <a:cs typeface="+mn-cs"/>
                        </a:rPr>
                        <a:t>(52000)</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u="none" strike="noStrike">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3932347921"/>
                  </a:ext>
                </a:extLst>
              </a:tr>
              <a:tr h="330750">
                <a:tc gridSpan="2">
                  <a:txBody>
                    <a:bodyPr/>
                    <a:lstStyle/>
                    <a:p>
                      <a:pPr marL="0" marR="0" algn="r" rtl="1">
                        <a:spcBef>
                          <a:spcPts val="0"/>
                        </a:spcBef>
                        <a:spcAft>
                          <a:spcPts val="0"/>
                        </a:spcAft>
                      </a:pPr>
                      <a:r>
                        <a:rPr lang="ar-SA" sz="1800" dirty="0">
                          <a:effectLst/>
                          <a:cs typeface="+mn-cs"/>
                        </a:rPr>
                        <a:t>الدخل الخاضع</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a:effectLst/>
                          <a:cs typeface="+mn-cs"/>
                        </a:rPr>
                        <a:t>98000</a:t>
                      </a:r>
                      <a:endParaRPr lang="en-US" sz="1800">
                        <a:effectLst/>
                        <a:latin typeface="Times New Roman" panose="02020603050405020304" pitchFamily="18" charset="0"/>
                        <a:ea typeface="SimSun" panose="02010600030101010101" pitchFamily="2" charset="-122"/>
                        <a:cs typeface="+mn-cs"/>
                      </a:endParaRPr>
                    </a:p>
                  </a:txBody>
                  <a:tcPr marL="68580" marR="68580" marT="0" marB="0"/>
                </a:tc>
                <a:tc>
                  <a:txBody>
                    <a:bodyPr/>
                    <a:lstStyle/>
                    <a:p>
                      <a:pPr marL="0" marR="0" algn="r" rtl="1">
                        <a:spcBef>
                          <a:spcPts val="0"/>
                        </a:spcBef>
                        <a:spcAft>
                          <a:spcPts val="0"/>
                        </a:spcAft>
                      </a:pPr>
                      <a:r>
                        <a:rPr lang="ar-SA" sz="1800">
                          <a:effectLst/>
                          <a:cs typeface="+mn-cs"/>
                        </a:rPr>
                        <a:t> </a:t>
                      </a:r>
                      <a:endParaRPr lang="en-US" sz="1800">
                        <a:effectLst/>
                        <a:latin typeface="Times New Roman" panose="02020603050405020304" pitchFamily="18" charset="0"/>
                        <a:ea typeface="SimSun" panose="02010600030101010101" pitchFamily="2" charset="-122"/>
                        <a:cs typeface="+mn-cs"/>
                      </a:endParaRPr>
                    </a:p>
                  </a:txBody>
                  <a:tcPr marL="68580" marR="68580" marT="0" marB="0"/>
                </a:tc>
                <a:extLst>
                  <a:ext uri="{0D108BD9-81ED-4DB2-BD59-A6C34878D82A}">
                    <a16:rowId xmlns:a16="http://schemas.microsoft.com/office/drawing/2014/main" val="2405287837"/>
                  </a:ext>
                </a:extLst>
              </a:tr>
              <a:tr h="992249">
                <a:tc gridSpan="2">
                  <a:txBody>
                    <a:bodyPr/>
                    <a:lstStyle/>
                    <a:p>
                      <a:pPr marL="0" marR="0" algn="r" rtl="1">
                        <a:spcBef>
                          <a:spcPts val="0"/>
                        </a:spcBef>
                        <a:spcAft>
                          <a:spcPts val="0"/>
                        </a:spcAft>
                      </a:pPr>
                      <a:r>
                        <a:rPr lang="ar-SA" sz="1800" dirty="0">
                          <a:effectLst/>
                          <a:cs typeface="+mn-cs"/>
                        </a:rPr>
                        <a:t>الضريبة المستحقة</a:t>
                      </a:r>
                      <a:endParaRPr lang="en-US" sz="1800" dirty="0">
                        <a:effectLst/>
                        <a:cs typeface="+mn-cs"/>
                      </a:endParaRPr>
                    </a:p>
                    <a:p>
                      <a:pPr marL="0" marR="0" algn="r" rtl="1">
                        <a:spcBef>
                          <a:spcPts val="0"/>
                        </a:spcBef>
                        <a:spcAft>
                          <a:spcPts val="0"/>
                        </a:spcAft>
                      </a:pPr>
                      <a:r>
                        <a:rPr lang="ar-SA" sz="1800" dirty="0">
                          <a:effectLst/>
                          <a:cs typeface="+mn-cs"/>
                        </a:rPr>
                        <a:t>75000×5%=3750</a:t>
                      </a:r>
                      <a:endParaRPr lang="en-US" sz="1800" dirty="0">
                        <a:effectLst/>
                        <a:cs typeface="+mn-cs"/>
                      </a:endParaRPr>
                    </a:p>
                    <a:p>
                      <a:pPr marL="0" marR="0" algn="r" rtl="1">
                        <a:spcBef>
                          <a:spcPts val="0"/>
                        </a:spcBef>
                        <a:spcAft>
                          <a:spcPts val="0"/>
                        </a:spcAft>
                      </a:pPr>
                      <a:r>
                        <a:rPr lang="ar-SA" sz="1800" dirty="0">
                          <a:effectLst/>
                          <a:cs typeface="+mn-cs"/>
                        </a:rPr>
                        <a:t>23000×10=2300</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hMerge="1">
                  <a:txBody>
                    <a:bodyPr/>
                    <a:lstStyle/>
                    <a:p>
                      <a:endParaRPr lang="en-US"/>
                    </a:p>
                  </a:txBody>
                  <a:tcPr/>
                </a:tc>
                <a:tc gridSpan="2">
                  <a:txBody>
                    <a:bodyPr/>
                    <a:lstStyle/>
                    <a:p>
                      <a:pPr marL="0" marR="0" algn="ctr" rtl="1">
                        <a:lnSpc>
                          <a:spcPct val="250000"/>
                        </a:lnSpc>
                        <a:spcBef>
                          <a:spcPts val="0"/>
                        </a:spcBef>
                        <a:spcAft>
                          <a:spcPts val="0"/>
                        </a:spcAft>
                      </a:pPr>
                      <a:r>
                        <a:rPr lang="ar-SA" sz="1800" dirty="0">
                          <a:effectLst/>
                          <a:cs typeface="+mn-cs"/>
                        </a:rPr>
                        <a:t>6050   شيكل</a:t>
                      </a:r>
                      <a:endParaRPr lang="en-US" sz="1800" dirty="0">
                        <a:effectLst/>
                        <a:latin typeface="Times New Roman" panose="02020603050405020304" pitchFamily="18" charset="0"/>
                        <a:ea typeface="SimSun" panose="02010600030101010101" pitchFamily="2" charset="-122"/>
                        <a:cs typeface="+mn-cs"/>
                      </a:endParaRPr>
                    </a:p>
                  </a:txBody>
                  <a:tcPr marL="68580" marR="68580" marT="0" marB="0"/>
                </a:tc>
                <a:tc hMerge="1">
                  <a:txBody>
                    <a:bodyPr/>
                    <a:lstStyle/>
                    <a:p>
                      <a:endParaRPr lang="en-US"/>
                    </a:p>
                  </a:txBody>
                  <a:tcPr/>
                </a:tc>
                <a:extLst>
                  <a:ext uri="{0D108BD9-81ED-4DB2-BD59-A6C34878D82A}">
                    <a16:rowId xmlns:a16="http://schemas.microsoft.com/office/drawing/2014/main" val="2635416343"/>
                  </a:ext>
                </a:extLst>
              </a:tr>
            </a:tbl>
          </a:graphicData>
        </a:graphic>
      </p:graphicFrame>
      <p:sp>
        <p:nvSpPr>
          <p:cNvPr id="5" name="Rectangle 1"/>
          <p:cNvSpPr>
            <a:spLocks noChangeArrowheads="1"/>
          </p:cNvSpPr>
          <p:nvPr/>
        </p:nvSpPr>
        <p:spPr bwMode="auto">
          <a:xfrm rot="10800000" flipV="1">
            <a:off x="473392" y="488076"/>
            <a:ext cx="112014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zh-CN" b="1" i="0" u="none" strike="noStrike" cap="none" normalizeH="0" baseline="0" dirty="0" smtClean="0">
                <a:ln>
                  <a:noFill/>
                </a:ln>
                <a:solidFill>
                  <a:srgbClr val="0070C0"/>
                </a:solidFill>
                <a:effectLst/>
                <a:latin typeface="Simplified Arabic" panose="02020603050405020304" pitchFamily="18" charset="-78"/>
                <a:ea typeface="SimSun" panose="02010600030101010101" pitchFamily="2" charset="-122"/>
                <a:cs typeface="+mj-cs"/>
              </a:rPr>
              <a:t>مثال ص 85 </a:t>
            </a:r>
            <a:endParaRPr kumimoji="0" lang="en-US" altLang="zh-CN" b="0" i="0" u="none" strike="noStrike" cap="none" normalizeH="0" baseline="0" dirty="0" smtClean="0">
              <a:ln>
                <a:noFill/>
              </a:ln>
              <a:solidFill>
                <a:srgbClr val="0070C0"/>
              </a:solidFill>
              <a:effectLst/>
              <a:cs typeface="+mj-cs"/>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zh-CN"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mj-cs"/>
              </a:rPr>
              <a:t>     مكلف </a:t>
            </a:r>
            <a:r>
              <a:rPr kumimoji="0" lang="ar-SA" altLang="zh-CN"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لديه محل تجاري تم تحديد دخله المعدل الخاضع للضريبة بقيمة 150000 شيكل وعند إجراء التقدير تبين للمقدر انه مقيم ولديه مواصلات من مكان عمله إلي بيته مبلغ 5000 شيكل سنويا وتامين صحي بقيمة 6000 شيكل سنويا وفوائد قرض بنكي للسكن بقيمة 6000  سنويا وطلاب جامعين عدد 3 </a:t>
            </a:r>
            <a:endParaRPr kumimoji="0" lang="en-US" altLang="zh-CN" b="0" i="0" u="none" strike="noStrike" cap="none" normalizeH="0" baseline="0" dirty="0" smtClean="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zh-CN"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المطلوب</a:t>
            </a:r>
            <a:r>
              <a:rPr kumimoji="0" lang="ar-SA" altLang="zh-CN"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 إيجاد مبلغ الضريبة المستحق على هذا المكلف؟</a:t>
            </a:r>
            <a:endParaRPr kumimoji="0" lang="en-US" altLang="zh-CN" b="0" i="0" u="none" strike="noStrike" cap="none" normalizeH="0" baseline="0" dirty="0" smtClean="0">
              <a:ln>
                <a:noFill/>
              </a:ln>
              <a:solidFill>
                <a:schemeClr val="tx1"/>
              </a:solidFill>
              <a:effectLst/>
            </a:endParaRPr>
          </a:p>
        </p:txBody>
      </p:sp>
      <p:sp>
        <p:nvSpPr>
          <p:cNvPr id="6" name="Rectangle 5"/>
          <p:cNvSpPr/>
          <p:nvPr/>
        </p:nvSpPr>
        <p:spPr>
          <a:xfrm>
            <a:off x="4989778" y="5804897"/>
            <a:ext cx="6519734" cy="369332"/>
          </a:xfrm>
          <a:prstGeom prst="rect">
            <a:avLst/>
          </a:prstGeom>
          <a:noFill/>
        </p:spPr>
        <p:txBody>
          <a:bodyPr wrap="none" lIns="91440" tIns="45720" rIns="91440" bIns="45720">
            <a:spAutoFit/>
          </a:bodyPr>
          <a:lstStyle/>
          <a:p>
            <a:pPr algn="ctr"/>
            <a:r>
              <a:rPr lang="ar-SA" b="1" dirty="0"/>
              <a:t>ملاحظة</a:t>
            </a:r>
            <a:r>
              <a:rPr lang="ar-SA" dirty="0"/>
              <a:t> : لا يستحق للمكلف إعفاء مواصلات ولا تامين صحي أو تقاعد لأنه ليس موظفا</a:t>
            </a: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5672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25076" y="1766120"/>
          <a:ext cx="9822096" cy="3997680"/>
        </p:xfrm>
        <a:graphic>
          <a:graphicData uri="http://schemas.openxmlformats.org/drawingml/2006/table">
            <a:tbl>
              <a:tblPr rtl="1" firstRow="1" firstCol="1" bandRow="1">
                <a:tableStyleId>{5C22544A-7EE6-4342-B048-85BDC9FD1C3A}</a:tableStyleId>
              </a:tblPr>
              <a:tblGrid>
                <a:gridCol w="3908654">
                  <a:extLst>
                    <a:ext uri="{9D8B030D-6E8A-4147-A177-3AD203B41FA5}">
                      <a16:colId xmlns:a16="http://schemas.microsoft.com/office/drawing/2014/main" val="1010969519"/>
                    </a:ext>
                  </a:extLst>
                </a:gridCol>
                <a:gridCol w="1921941">
                  <a:extLst>
                    <a:ext uri="{9D8B030D-6E8A-4147-A177-3AD203B41FA5}">
                      <a16:colId xmlns:a16="http://schemas.microsoft.com/office/drawing/2014/main" val="1865891504"/>
                    </a:ext>
                  </a:extLst>
                </a:gridCol>
                <a:gridCol w="2134323">
                  <a:extLst>
                    <a:ext uri="{9D8B030D-6E8A-4147-A177-3AD203B41FA5}">
                      <a16:colId xmlns:a16="http://schemas.microsoft.com/office/drawing/2014/main" val="971054402"/>
                    </a:ext>
                  </a:extLst>
                </a:gridCol>
                <a:gridCol w="1857178">
                  <a:extLst>
                    <a:ext uri="{9D8B030D-6E8A-4147-A177-3AD203B41FA5}">
                      <a16:colId xmlns:a16="http://schemas.microsoft.com/office/drawing/2014/main" val="1438919953"/>
                    </a:ext>
                  </a:extLst>
                </a:gridCol>
              </a:tblGrid>
              <a:tr h="399768">
                <a:tc gridSpan="2">
                  <a:txBody>
                    <a:bodyPr/>
                    <a:lstStyle/>
                    <a:p>
                      <a:pPr marL="0" marR="0" algn="r" rtl="1">
                        <a:spcBef>
                          <a:spcPts val="0"/>
                        </a:spcBef>
                        <a:spcAft>
                          <a:spcPts val="0"/>
                        </a:spcAft>
                      </a:pPr>
                      <a:r>
                        <a:rPr lang="ar-SA" sz="1800" dirty="0">
                          <a:effectLst/>
                        </a:rPr>
                        <a:t>الدخل المعدل</a:t>
                      </a:r>
                      <a:endParaRPr lang="en-US" sz="18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a:effectLst/>
                        </a:rPr>
                        <a:t>150000</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4546096"/>
                  </a:ext>
                </a:extLst>
              </a:tr>
              <a:tr h="399768">
                <a:tc gridSpan="2">
                  <a:txBody>
                    <a:bodyPr/>
                    <a:lstStyle/>
                    <a:p>
                      <a:pPr marL="0" marR="0" algn="r" rtl="1">
                        <a:spcBef>
                          <a:spcPts val="0"/>
                        </a:spcBef>
                        <a:spcAft>
                          <a:spcPts val="0"/>
                        </a:spcAft>
                      </a:pPr>
                      <a:r>
                        <a:rPr lang="ar-SA" sz="1800" dirty="0">
                          <a:effectLst/>
                        </a:rPr>
                        <a:t>الاعفاءات</a:t>
                      </a:r>
                      <a:endParaRPr lang="en-US" sz="18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989155840"/>
                  </a:ext>
                </a:extLst>
              </a:tr>
              <a:tr h="399768">
                <a:tc>
                  <a:txBody>
                    <a:bodyPr/>
                    <a:lstStyle/>
                    <a:p>
                      <a:pPr marL="0" marR="0" algn="r" rtl="1">
                        <a:spcBef>
                          <a:spcPts val="0"/>
                        </a:spcBef>
                        <a:spcAft>
                          <a:spcPts val="0"/>
                        </a:spcAft>
                      </a:pPr>
                      <a:r>
                        <a:rPr lang="ar-SA" sz="1800" dirty="0">
                          <a:effectLst/>
                        </a:rPr>
                        <a:t>        -مقيم</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(36000)</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38237356"/>
                  </a:ext>
                </a:extLst>
              </a:tr>
              <a:tr h="399768">
                <a:tc>
                  <a:txBody>
                    <a:bodyPr/>
                    <a:lstStyle/>
                    <a:p>
                      <a:pPr marL="0" marR="0" algn="r" rtl="1">
                        <a:spcBef>
                          <a:spcPts val="0"/>
                        </a:spcBef>
                        <a:spcAft>
                          <a:spcPts val="0"/>
                        </a:spcAft>
                      </a:pPr>
                      <a:r>
                        <a:rPr lang="ar-SA" sz="1800" dirty="0">
                          <a:effectLst/>
                        </a:rPr>
                        <a:t>        -طلاب</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(12000)</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بحد اقصي 2</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86008282"/>
                  </a:ext>
                </a:extLst>
              </a:tr>
              <a:tr h="399768">
                <a:tc>
                  <a:txBody>
                    <a:bodyPr/>
                    <a:lstStyle/>
                    <a:p>
                      <a:pPr marL="0" marR="0" algn="r" rtl="1">
                        <a:spcBef>
                          <a:spcPts val="0"/>
                        </a:spcBef>
                        <a:spcAft>
                          <a:spcPts val="0"/>
                        </a:spcAft>
                      </a:pPr>
                      <a:r>
                        <a:rPr lang="ar-SA" sz="1800">
                          <a:effectLst/>
                        </a:rPr>
                        <a:t>         -تأمين صحي</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dirty="0">
                          <a:effectLst/>
                        </a:rPr>
                        <a:t>(6000)</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761130659"/>
                  </a:ext>
                </a:extLst>
              </a:tr>
              <a:tr h="399768">
                <a:tc>
                  <a:txBody>
                    <a:bodyPr/>
                    <a:lstStyle/>
                    <a:p>
                      <a:pPr marL="0" marR="0" algn="r" rtl="1">
                        <a:spcBef>
                          <a:spcPts val="0"/>
                        </a:spcBef>
                        <a:spcAft>
                          <a:spcPts val="0"/>
                        </a:spcAft>
                      </a:pPr>
                      <a:r>
                        <a:rPr lang="ar-SA" sz="1800" dirty="0">
                          <a:effectLst/>
                        </a:rPr>
                        <a:t>        -بدل مواصلات</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dirty="0">
                          <a:effectLst/>
                        </a:rPr>
                        <a:t>(5000)</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943711282"/>
                  </a:ext>
                </a:extLst>
              </a:tr>
              <a:tr h="399768">
                <a:tc>
                  <a:txBody>
                    <a:bodyPr/>
                    <a:lstStyle/>
                    <a:p>
                      <a:pPr marL="0" marR="0" algn="r" rtl="1">
                        <a:spcBef>
                          <a:spcPts val="0"/>
                        </a:spcBef>
                        <a:spcAft>
                          <a:spcPts val="0"/>
                        </a:spcAft>
                      </a:pPr>
                      <a:r>
                        <a:rPr lang="ar-SA" sz="1800">
                          <a:effectLst/>
                        </a:rPr>
                        <a:t>        -قرض سكني</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(4000)</a:t>
                      </a:r>
                      <a:endParaRPr lang="en-US" sz="18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dirty="0">
                          <a:effectLst/>
                        </a:rPr>
                        <a:t> </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a:effectLst/>
                        </a:rPr>
                        <a:t> </a:t>
                      </a:r>
                      <a:endParaRPr lang="en-US" sz="18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62193793"/>
                  </a:ext>
                </a:extLst>
              </a:tr>
              <a:tr h="399768">
                <a:tc gridSpan="2">
                  <a:txBody>
                    <a:bodyPr/>
                    <a:lstStyle/>
                    <a:p>
                      <a:pPr marL="0" marR="0" algn="r" rtl="1">
                        <a:spcBef>
                          <a:spcPts val="0"/>
                        </a:spcBef>
                        <a:spcAft>
                          <a:spcPts val="0"/>
                        </a:spcAft>
                      </a:pPr>
                      <a:r>
                        <a:rPr lang="ar-SA" sz="1800" dirty="0">
                          <a:effectLst/>
                        </a:rPr>
                        <a:t>مجموع الاعفاءات</a:t>
                      </a:r>
                      <a:endParaRPr lang="en-US" sz="18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u="sng" dirty="0">
                          <a:effectLst/>
                        </a:rPr>
                        <a:t>(63000)</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u="none" strike="noStrike" dirty="0">
                          <a:effectLst/>
                        </a:rPr>
                        <a:t> </a:t>
                      </a:r>
                      <a:endParaRPr lang="en-US" sz="18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29802105"/>
                  </a:ext>
                </a:extLst>
              </a:tr>
              <a:tr h="399768">
                <a:tc gridSpan="2">
                  <a:txBody>
                    <a:bodyPr/>
                    <a:lstStyle/>
                    <a:p>
                      <a:pPr marL="0" marR="0" algn="r" rtl="1">
                        <a:spcBef>
                          <a:spcPts val="0"/>
                        </a:spcBef>
                        <a:spcAft>
                          <a:spcPts val="0"/>
                        </a:spcAft>
                      </a:pPr>
                      <a:r>
                        <a:rPr lang="ar-SA" sz="1800">
                          <a:effectLst/>
                        </a:rPr>
                        <a:t>الدخل الخاضع</a:t>
                      </a:r>
                      <a:endParaRPr lang="en-US" sz="18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800" dirty="0">
                          <a:effectLst/>
                        </a:rPr>
                        <a:t>87000</a:t>
                      </a:r>
                      <a:endParaRPr lang="en-US" sz="18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800" dirty="0">
                          <a:effectLst/>
                        </a:rPr>
                        <a:t> </a:t>
                      </a:r>
                      <a:endParaRPr lang="en-US" sz="18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50382576"/>
                  </a:ext>
                </a:extLst>
              </a:tr>
              <a:tr h="399768">
                <a:tc gridSpan="2">
                  <a:txBody>
                    <a:bodyPr/>
                    <a:lstStyle/>
                    <a:p>
                      <a:pPr marL="0" marR="0" algn="r" rtl="1">
                        <a:spcBef>
                          <a:spcPts val="0"/>
                        </a:spcBef>
                        <a:spcAft>
                          <a:spcPts val="0"/>
                        </a:spcAft>
                      </a:pPr>
                      <a:r>
                        <a:rPr lang="ar-SA" sz="1800">
                          <a:effectLst/>
                        </a:rPr>
                        <a:t>الضريبة المستحقة</a:t>
                      </a:r>
                      <a:endParaRPr lang="en-US" sz="18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gridSpan="2">
                  <a:txBody>
                    <a:bodyPr/>
                    <a:lstStyle/>
                    <a:p>
                      <a:pPr marL="0" marR="0" algn="r" rtl="1">
                        <a:spcBef>
                          <a:spcPts val="0"/>
                        </a:spcBef>
                        <a:spcAft>
                          <a:spcPts val="0"/>
                        </a:spcAft>
                      </a:pPr>
                      <a:r>
                        <a:rPr lang="ar-SA" sz="1800" dirty="0">
                          <a:effectLst/>
                        </a:rPr>
                        <a:t>4950    شيكل</a:t>
                      </a:r>
                      <a:endParaRPr lang="en-US" sz="18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extLst>
                  <a:ext uri="{0D108BD9-81ED-4DB2-BD59-A6C34878D82A}">
                    <a16:rowId xmlns:a16="http://schemas.microsoft.com/office/drawing/2014/main" val="720464526"/>
                  </a:ext>
                </a:extLst>
              </a:tr>
            </a:tbl>
          </a:graphicData>
        </a:graphic>
      </p:graphicFrame>
      <p:sp>
        <p:nvSpPr>
          <p:cNvPr id="3" name="Rectangle 1"/>
          <p:cNvSpPr>
            <a:spLocks noChangeArrowheads="1"/>
          </p:cNvSpPr>
          <p:nvPr/>
        </p:nvSpPr>
        <p:spPr bwMode="auto">
          <a:xfrm>
            <a:off x="1530849" y="843360"/>
            <a:ext cx="102105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zh-CN" b="1" i="0" u="none" strike="noStrike" cap="none" normalizeH="0" baseline="0" dirty="0" smtClean="0">
                <a:ln>
                  <a:noFill/>
                </a:ln>
                <a:solidFill>
                  <a:srgbClr val="0070C0"/>
                </a:solidFill>
                <a:effectLst/>
                <a:latin typeface="Simplified Arabic" panose="02020603050405020304" pitchFamily="18" charset="-78"/>
                <a:ea typeface="SimSun" panose="02010600030101010101" pitchFamily="2" charset="-122"/>
                <a:cs typeface="Simplified Arabic" panose="02020603050405020304" pitchFamily="18" charset="-78"/>
              </a:rPr>
              <a:t>مثال :ص 85</a:t>
            </a:r>
            <a:endParaRPr kumimoji="0" lang="en-US" altLang="zh-CN" b="0" i="0" u="none" strike="noStrike" cap="none" normalizeH="0" baseline="0" dirty="0" smtClean="0">
              <a:ln>
                <a:noFill/>
              </a:ln>
              <a:solidFill>
                <a:srgbClr val="0070C0"/>
              </a:solidFill>
              <a:effectLst/>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zh-CN"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اذا افترضنا في المثال السابق ان دخل المكلف مصدر وظيفة  في القطاع الخاص فان الدخل الخاضع والضريبة تختلف وذلك كما يلي :</a:t>
            </a:r>
            <a:endParaRPr kumimoji="0" lang="en-US" altLang="zh-CN" b="0" i="0" u="none" strike="noStrike" cap="none" normalizeH="0" baseline="0" dirty="0" smtClean="0">
              <a:ln>
                <a:noFill/>
              </a:ln>
              <a:solidFill>
                <a:schemeClr val="tx1"/>
              </a:solidFill>
              <a:effectLst/>
            </a:endParaRPr>
          </a:p>
        </p:txBody>
      </p:sp>
      <p:sp>
        <p:nvSpPr>
          <p:cNvPr id="4" name="Rectangle 3"/>
          <p:cNvSpPr/>
          <p:nvPr/>
        </p:nvSpPr>
        <p:spPr>
          <a:xfrm>
            <a:off x="1603709" y="5763800"/>
            <a:ext cx="9943463" cy="338554"/>
          </a:xfrm>
          <a:prstGeom prst="rect">
            <a:avLst/>
          </a:prstGeom>
          <a:noFill/>
        </p:spPr>
        <p:txBody>
          <a:bodyPr wrap="square" lIns="91440" tIns="45720" rIns="91440" bIns="45720">
            <a:spAutoFit/>
          </a:bodyPr>
          <a:lstStyle/>
          <a:p>
            <a:pPr lvl="0" algn="r" defTabSz="914400" rtl="1" eaLnBrk="0" fontAlgn="base" hangingPunct="0">
              <a:spcBef>
                <a:spcPct val="0"/>
              </a:spcBef>
              <a:spcAft>
                <a:spcPct val="0"/>
              </a:spcAft>
            </a:pPr>
            <a:r>
              <a:rPr lang="ar-SA" altLang="zh-CN" sz="1600" dirty="0">
                <a:latin typeface="Simplified Arabic" panose="02020603050405020304" pitchFamily="18" charset="-78"/>
                <a:ea typeface="SimSun" panose="02010600030101010101" pitchFamily="2" charset="-122"/>
                <a:cs typeface="Simplified Arabic" panose="02020603050405020304" pitchFamily="18" charset="-78"/>
              </a:rPr>
              <a:t>ملاحظة :  يستحق المكلف إعفاء مواصلات  وتامين صحي  وتقاعد لأنه  موظفا</a:t>
            </a:r>
            <a:endParaRPr lang="ar-SA" altLang="zh-CN" sz="1600" dirty="0">
              <a:latin typeface="Arial" panose="020B0604020202020204" pitchFamily="34" charset="0"/>
            </a:endParaRPr>
          </a:p>
        </p:txBody>
      </p:sp>
    </p:spTree>
    <p:extLst>
      <p:ext uri="{BB962C8B-B14F-4D97-AF65-F5344CB8AC3E}">
        <p14:creationId xmlns:p14="http://schemas.microsoft.com/office/powerpoint/2010/main" val="2705591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9156"/>
          </a:xfrm>
        </p:spPr>
        <p:txBody>
          <a:bodyPr>
            <a:normAutofit fontScale="90000"/>
          </a:bodyPr>
          <a:lstStyle/>
          <a:p>
            <a:pPr algn="r">
              <a:lnSpc>
                <a:spcPct val="150000"/>
              </a:lnSpc>
              <a:spcBef>
                <a:spcPts val="600"/>
              </a:spcBef>
              <a:spcAft>
                <a:spcPts val="600"/>
              </a:spcAft>
            </a:pPr>
            <a:r>
              <a:rPr lang="ar-SA" sz="2000" b="1" dirty="0" smtClean="0">
                <a:solidFill>
                  <a:srgbClr val="FF0000"/>
                </a:solidFill>
              </a:rPr>
              <a:t>الدخول المعفاة من الضريبة:- </a:t>
            </a:r>
            <a:r>
              <a:rPr lang="ar-SA" sz="2000" b="1" dirty="0" smtClean="0">
                <a:solidFill>
                  <a:schemeClr val="tx1"/>
                </a:solidFill>
              </a:rPr>
              <a:t/>
            </a:r>
            <a:br>
              <a:rPr lang="ar-SA" sz="2000" b="1" dirty="0" smtClean="0">
                <a:solidFill>
                  <a:schemeClr val="tx1"/>
                </a:solidFill>
              </a:rPr>
            </a:br>
            <a:r>
              <a:rPr lang="ar-SA" sz="2000" b="1" dirty="0" smtClean="0">
                <a:solidFill>
                  <a:schemeClr val="tx1"/>
                </a:solidFill>
              </a:rPr>
              <a:t>      تتناول المادة (7) من قانون ضريبة الدخل الدخول المعفاة من الضريبة لأسباب سياسية او اقتصادية او اجتماعية</a:t>
            </a:r>
            <a:endParaRPr lang="en-US" sz="2000" b="1" dirty="0">
              <a:solidFill>
                <a:schemeClr val="tx1"/>
              </a:solidFill>
            </a:endParaRPr>
          </a:p>
        </p:txBody>
      </p:sp>
      <p:sp>
        <p:nvSpPr>
          <p:cNvPr id="6" name="Slide Number Placeholder 5"/>
          <p:cNvSpPr>
            <a:spLocks noGrp="1"/>
          </p:cNvSpPr>
          <p:nvPr>
            <p:ph type="sldNum" sz="quarter" idx="12"/>
          </p:nvPr>
        </p:nvSpPr>
        <p:spPr/>
        <p:txBody>
          <a:bodyPr/>
          <a:lstStyle/>
          <a:p>
            <a:fld id="{B371E4B3-59CC-4D77-8EDC-4569EE0FCC46}" type="slidenum">
              <a:rPr lang="en-US" smtClean="0"/>
              <a:t>5</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359654760"/>
              </p:ext>
            </p:extLst>
          </p:nvPr>
        </p:nvGraphicFramePr>
        <p:xfrm>
          <a:off x="748931" y="1300273"/>
          <a:ext cx="10575235" cy="4721227"/>
        </p:xfrm>
        <a:graphic>
          <a:graphicData uri="http://schemas.openxmlformats.org/drawingml/2006/table">
            <a:tbl>
              <a:tblPr firstRow="1" bandRow="1">
                <a:tableStyleId>{5C22544A-7EE6-4342-B048-85BDC9FD1C3A}</a:tableStyleId>
              </a:tblPr>
              <a:tblGrid>
                <a:gridCol w="3663405">
                  <a:extLst>
                    <a:ext uri="{9D8B030D-6E8A-4147-A177-3AD203B41FA5}">
                      <a16:colId xmlns:a16="http://schemas.microsoft.com/office/drawing/2014/main" val="2660599542"/>
                    </a:ext>
                  </a:extLst>
                </a:gridCol>
                <a:gridCol w="3390175">
                  <a:extLst>
                    <a:ext uri="{9D8B030D-6E8A-4147-A177-3AD203B41FA5}">
                      <a16:colId xmlns:a16="http://schemas.microsoft.com/office/drawing/2014/main" val="168120615"/>
                    </a:ext>
                  </a:extLst>
                </a:gridCol>
                <a:gridCol w="3521655">
                  <a:extLst>
                    <a:ext uri="{9D8B030D-6E8A-4147-A177-3AD203B41FA5}">
                      <a16:colId xmlns:a16="http://schemas.microsoft.com/office/drawing/2014/main" val="3733889396"/>
                    </a:ext>
                  </a:extLst>
                </a:gridCol>
              </a:tblGrid>
              <a:tr h="547915">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b="0" kern="1200" dirty="0" smtClean="0">
                          <a:solidFill>
                            <a:schemeClr val="dk1"/>
                          </a:solidFill>
                          <a:effectLst/>
                          <a:latin typeface="+mn-lt"/>
                          <a:ea typeface="+mn-ea"/>
                          <a:cs typeface="+mn-cs"/>
                        </a:rPr>
                        <a:t>التعويض بسبب الإصابة أو الوفاة</a:t>
                      </a:r>
                    </a:p>
                  </a:txBody>
                  <a:tcPr>
                    <a:solidFill>
                      <a:schemeClr val="accent6">
                        <a:lumMod val="20000"/>
                        <a:lumOff val="80000"/>
                      </a:schemeClr>
                    </a:solidFill>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b="0" kern="1200" dirty="0" smtClean="0">
                          <a:solidFill>
                            <a:schemeClr val="dk1"/>
                          </a:solidFill>
                          <a:effectLst/>
                          <a:latin typeface="+mn-lt"/>
                          <a:ea typeface="+mn-ea"/>
                          <a:cs typeface="+mn-cs"/>
                        </a:rPr>
                        <a:t>دخل الأوقاف، وصناديق الأيتام المنشأة</a:t>
                      </a:r>
                      <a:endParaRPr lang="en-US" sz="1600" b="0" kern="1200" dirty="0">
                        <a:solidFill>
                          <a:schemeClr val="dk1"/>
                        </a:solidFill>
                        <a:effectLst/>
                        <a:latin typeface="+mn-lt"/>
                        <a:ea typeface="+mn-ea"/>
                        <a:cs typeface="+mn-cs"/>
                      </a:endParaRPr>
                    </a:p>
                  </a:txBody>
                  <a:tcPr>
                    <a:solidFill>
                      <a:schemeClr val="accent6">
                        <a:lumMod val="20000"/>
                        <a:lumOff val="80000"/>
                      </a:schemeClr>
                    </a:solidFill>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b="0" kern="1200" dirty="0" smtClean="0">
                          <a:solidFill>
                            <a:schemeClr val="dk1"/>
                          </a:solidFill>
                          <a:effectLst/>
                          <a:latin typeface="+mn-lt"/>
                          <a:ea typeface="+mn-ea"/>
                          <a:cs typeface="+mn-cs"/>
                        </a:rPr>
                        <a:t>دخل الهيئات المحلية والمؤسسات العامة من أي عمل لا يستهدف الربح</a:t>
                      </a:r>
                      <a:endParaRPr lang="en-US" sz="1600" b="0" kern="1200" dirty="0">
                        <a:solidFill>
                          <a:schemeClr val="dk1"/>
                        </a:solidFill>
                        <a:effectLst/>
                        <a:latin typeface="+mn-lt"/>
                        <a:ea typeface="+mn-ea"/>
                        <a:cs typeface="+mn-cs"/>
                      </a:endParaRPr>
                    </a:p>
                  </a:txBody>
                  <a:tcPr>
                    <a:solidFill>
                      <a:schemeClr val="accent6">
                        <a:lumMod val="20000"/>
                        <a:lumOff val="80000"/>
                      </a:schemeClr>
                    </a:solidFill>
                  </a:tcPr>
                </a:tc>
                <a:extLst>
                  <a:ext uri="{0D108BD9-81ED-4DB2-BD59-A6C34878D82A}">
                    <a16:rowId xmlns:a16="http://schemas.microsoft.com/office/drawing/2014/main" val="904045282"/>
                  </a:ext>
                </a:extLst>
              </a:tr>
              <a:tr h="315051">
                <a:tc>
                  <a:txBody>
                    <a:bodyPr/>
                    <a:lstStyle/>
                    <a:p>
                      <a:pPr marL="342900" indent="-342900" algn="r" defTabSz="914400" rtl="1" eaLnBrk="1" latinLnBrk="0" hangingPunct="1">
                        <a:buFont typeface="Wingdings" panose="05000000000000000000" pitchFamily="2" charset="2"/>
                        <a:buChar char="q"/>
                      </a:pPr>
                      <a:r>
                        <a:rPr lang="ar-SA" sz="1600" kern="1200" dirty="0" smtClean="0">
                          <a:solidFill>
                            <a:schemeClr val="dk1"/>
                          </a:solidFill>
                          <a:effectLst/>
                          <a:latin typeface="+mn-lt"/>
                          <a:ea typeface="+mn-ea"/>
                          <a:cs typeface="+mn-cs"/>
                        </a:rPr>
                        <a:t>مهمة السفر أو بدل التمثيل المدفوعة </a:t>
                      </a:r>
                      <a:endParaRPr lang="en-US" sz="1600" kern="1200" dirty="0">
                        <a:solidFill>
                          <a:schemeClr val="dk1"/>
                        </a:solidFill>
                        <a:effectLst/>
                        <a:latin typeface="+mn-lt"/>
                        <a:ea typeface="+mn-ea"/>
                        <a:cs typeface="+mn-cs"/>
                      </a:endParaRPr>
                    </a:p>
                  </a:txBody>
                  <a:tcPr/>
                </a:tc>
                <a:tc>
                  <a:txBody>
                    <a:bodyPr/>
                    <a:lstStyle/>
                    <a:p>
                      <a:pPr marL="342900" indent="-342900" algn="r" defTabSz="914400" rtl="1" eaLnBrk="1" latinLnBrk="0" hangingPunct="1">
                        <a:buFont typeface="Wingdings" panose="05000000000000000000" pitchFamily="2" charset="2"/>
                        <a:buChar char="q"/>
                      </a:pPr>
                      <a:r>
                        <a:rPr lang="ar-SA" sz="1600" kern="1200" dirty="0" smtClean="0">
                          <a:solidFill>
                            <a:schemeClr val="dk1"/>
                          </a:solidFill>
                          <a:effectLst/>
                          <a:latin typeface="+mn-lt"/>
                          <a:ea typeface="+mn-ea"/>
                          <a:cs typeface="+mn-cs"/>
                        </a:rPr>
                        <a:t>الراتب التقاعدي</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مكافأة نهاية الخدمة المدفوعة</a:t>
                      </a:r>
                      <a:endParaRPr lang="en-US" sz="1600" kern="1200" dirty="0">
                        <a:solidFill>
                          <a:schemeClr val="dk1"/>
                        </a:solidFill>
                        <a:effectLst/>
                        <a:latin typeface="+mn-lt"/>
                        <a:ea typeface="+mn-ea"/>
                        <a:cs typeface="+mn-cs"/>
                      </a:endParaRPr>
                    </a:p>
                  </a:txBody>
                  <a:tcPr/>
                </a:tc>
                <a:extLst>
                  <a:ext uri="{0D108BD9-81ED-4DB2-BD59-A6C34878D82A}">
                    <a16:rowId xmlns:a16="http://schemas.microsoft.com/office/drawing/2014/main" val="2947157065"/>
                  </a:ext>
                </a:extLst>
              </a:tr>
              <a:tr h="315051">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الدخول المعفاة بموجب قانون خاص </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دخل الأعمى أو المصاب بعجز أو إعاقة </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المستردات من الضرائب</a:t>
                      </a:r>
                      <a:endParaRPr lang="en-US" sz="1600" kern="1200" dirty="0">
                        <a:solidFill>
                          <a:schemeClr val="dk1"/>
                        </a:solidFill>
                        <a:effectLst/>
                        <a:latin typeface="+mn-lt"/>
                        <a:ea typeface="+mn-ea"/>
                        <a:cs typeface="+mn-cs"/>
                      </a:endParaRPr>
                    </a:p>
                  </a:txBody>
                  <a:tcPr/>
                </a:tc>
                <a:extLst>
                  <a:ext uri="{0D108BD9-81ED-4DB2-BD59-A6C34878D82A}">
                    <a16:rowId xmlns:a16="http://schemas.microsoft.com/office/drawing/2014/main" val="1778881888"/>
                  </a:ext>
                </a:extLst>
              </a:tr>
              <a:tr h="780779">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الدخل المتحقق لأي صندوق موافق عليه من قبل الوزير كصناديق التقاعد والتوفير والضمان </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الرواتب والمخصصات التي تدفعها هيئة الأمم المتحدة </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البدلات أو العلاوات المدفوعة لأعضاء السلك الدبلوماسي، ولا يشمل هذا الإعفاء علاوة غلاء المعيشة</a:t>
                      </a:r>
                      <a:endParaRPr lang="en-US" sz="1600" kern="1200" dirty="0">
                        <a:solidFill>
                          <a:schemeClr val="dk1"/>
                        </a:solidFill>
                        <a:effectLst/>
                        <a:latin typeface="+mn-lt"/>
                        <a:ea typeface="+mn-ea"/>
                        <a:cs typeface="+mn-cs"/>
                      </a:endParaRPr>
                    </a:p>
                  </a:txBody>
                  <a:tcPr/>
                </a:tc>
                <a:extLst>
                  <a:ext uri="{0D108BD9-81ED-4DB2-BD59-A6C34878D82A}">
                    <a16:rowId xmlns:a16="http://schemas.microsoft.com/office/drawing/2014/main" val="1025333400"/>
                  </a:ext>
                </a:extLst>
              </a:tr>
              <a:tr h="780779">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دخل الشخص المتحقق في الخارج ما لم يكن ناشئاً عن أمواله أو ودائعه في فلسطين. </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أرباح الأسهم وحصص الأرباح الموزعة من قبل شخص المقيم</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دخل أعضاء السلك الدبلوماسي أو القنصلي غير الفلسطينيين الممثلين للدول الأخرى في فلسطين شريطة المعاملة بالمثل</a:t>
                      </a:r>
                      <a:endParaRPr lang="en-US" sz="1600" kern="1200" dirty="0">
                        <a:solidFill>
                          <a:schemeClr val="dk1"/>
                        </a:solidFill>
                        <a:effectLst/>
                        <a:latin typeface="+mn-lt"/>
                        <a:ea typeface="+mn-ea"/>
                        <a:cs typeface="+mn-cs"/>
                      </a:endParaRPr>
                    </a:p>
                  </a:txBody>
                  <a:tcPr/>
                </a:tc>
                <a:extLst>
                  <a:ext uri="{0D108BD9-81ED-4DB2-BD59-A6C34878D82A}">
                    <a16:rowId xmlns:a16="http://schemas.microsoft.com/office/drawing/2014/main" val="2679293631"/>
                  </a:ext>
                </a:extLst>
              </a:tr>
              <a:tr h="547915">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دخل الجمعيات التعاونية فيما يتعلق بمعاملاتها مع أعضائها</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الإرث، ولا يعفي بعد ذلك الإيراد السنوي للممتلكات الموروثة</a:t>
                      </a:r>
                      <a:endParaRPr lang="en-US" sz="1600" kern="1200" dirty="0">
                        <a:solidFill>
                          <a:schemeClr val="dk1"/>
                        </a:solidFill>
                        <a:effectLst/>
                        <a:latin typeface="+mn-lt"/>
                        <a:ea typeface="+mn-ea"/>
                        <a:cs typeface="+mn-cs"/>
                      </a:endParaRPr>
                    </a:p>
                  </a:txBody>
                  <a:tcPr/>
                </a:tc>
                <a:tc>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ما نسبته (25%) من أرباح شراء وبيع الأسهم والسندات </a:t>
                      </a:r>
                      <a:endParaRPr lang="en-US" sz="1600" kern="1200" dirty="0">
                        <a:solidFill>
                          <a:schemeClr val="dk1"/>
                        </a:solidFill>
                        <a:effectLst/>
                        <a:latin typeface="+mn-lt"/>
                        <a:ea typeface="+mn-ea"/>
                        <a:cs typeface="+mn-cs"/>
                      </a:endParaRPr>
                    </a:p>
                  </a:txBody>
                  <a:tcPr/>
                </a:tc>
                <a:extLst>
                  <a:ext uri="{0D108BD9-81ED-4DB2-BD59-A6C34878D82A}">
                    <a16:rowId xmlns:a16="http://schemas.microsoft.com/office/drawing/2014/main" val="2268590524"/>
                  </a:ext>
                </a:extLst>
              </a:tr>
              <a:tr h="1246507">
                <a:tc gridSpan="3">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SA" sz="1600" kern="1200" dirty="0" smtClean="0">
                          <a:solidFill>
                            <a:schemeClr val="dk1"/>
                          </a:solidFill>
                          <a:effectLst/>
                          <a:latin typeface="+mn-lt"/>
                          <a:ea typeface="+mn-ea"/>
                          <a:cs typeface="+mn-cs"/>
                        </a:rPr>
                        <a:t>دخل الجمعيات الخيرية والشركات غير الربحية والنقابات والاتحادات المهنية الجمعيات التعاونية ولجان الزكاة والصناديق الخيرية المرخصة شريطة:- </a:t>
                      </a:r>
                    </a:p>
                    <a:p>
                      <a:pPr marL="0" marR="0" lvl="0" indent="0" algn="r" defTabSz="914400" rtl="1" eaLnBrk="1" fontAlgn="auto" latinLnBrk="0" hangingPunct="1">
                        <a:lnSpc>
                          <a:spcPct val="100000"/>
                        </a:lnSpc>
                        <a:spcBef>
                          <a:spcPts val="0"/>
                        </a:spcBef>
                        <a:spcAft>
                          <a:spcPts val="0"/>
                        </a:spcAft>
                        <a:buClrTx/>
                        <a:buSzTx/>
                        <a:buFont typeface="Wingdings" panose="05000000000000000000" pitchFamily="2" charset="2"/>
                        <a:buNone/>
                        <a:tabLst/>
                        <a:defRPr/>
                      </a:pPr>
                      <a:r>
                        <a:rPr lang="ar-SA" sz="1600" kern="1200" dirty="0" smtClean="0">
                          <a:solidFill>
                            <a:schemeClr val="dk1"/>
                          </a:solidFill>
                          <a:effectLst/>
                          <a:latin typeface="+mn-lt"/>
                          <a:ea typeface="+mn-ea"/>
                          <a:cs typeface="+mn-cs"/>
                        </a:rPr>
                        <a:t>                             1</a:t>
                      </a:r>
                      <a:r>
                        <a:rPr lang="ar-SA" sz="1600" kern="1200" baseline="0" dirty="0" smtClean="0">
                          <a:solidFill>
                            <a:schemeClr val="dk1"/>
                          </a:solidFill>
                          <a:effectLst/>
                          <a:latin typeface="+mn-lt"/>
                          <a:ea typeface="+mn-ea"/>
                          <a:cs typeface="+mn-cs"/>
                        </a:rPr>
                        <a:t>- </a:t>
                      </a:r>
                      <a:r>
                        <a:rPr lang="ar-SA" sz="1600" kern="1200" dirty="0" smtClean="0">
                          <a:solidFill>
                            <a:schemeClr val="dk1"/>
                          </a:solidFill>
                          <a:effectLst/>
                          <a:latin typeface="+mn-lt"/>
                          <a:ea typeface="+mn-ea"/>
                          <a:cs typeface="+mn-cs"/>
                        </a:rPr>
                        <a:t>أن يكون الدخل من عمل لا يستهدف الربح.</a:t>
                      </a:r>
                    </a:p>
                    <a:p>
                      <a:pPr marL="0" marR="0" lvl="0" indent="0" algn="r" defTabSz="914400" rtl="1" eaLnBrk="1" fontAlgn="auto" latinLnBrk="0" hangingPunct="1">
                        <a:lnSpc>
                          <a:spcPct val="100000"/>
                        </a:lnSpc>
                        <a:spcBef>
                          <a:spcPts val="0"/>
                        </a:spcBef>
                        <a:spcAft>
                          <a:spcPts val="0"/>
                        </a:spcAft>
                        <a:buClrTx/>
                        <a:buSzTx/>
                        <a:buFont typeface="+mj-lt"/>
                        <a:buNone/>
                        <a:tabLst/>
                        <a:defRPr/>
                      </a:pPr>
                      <a:r>
                        <a:rPr lang="ar-SA" sz="1600" kern="1200" dirty="0" smtClean="0">
                          <a:solidFill>
                            <a:schemeClr val="dk1"/>
                          </a:solidFill>
                          <a:effectLst/>
                          <a:latin typeface="+mn-lt"/>
                          <a:ea typeface="+mn-ea"/>
                          <a:cs typeface="+mn-cs"/>
                        </a:rPr>
                        <a:t>                             2- أن لا يكون الدخل ناتجاً عن أعمال تجارية أو استثمارية ذات طبيعة تؤثر على القدرة التنافسية للقطاع الخاص</a:t>
                      </a:r>
                    </a:p>
                    <a:p>
                      <a:pPr marL="0" marR="0" lvl="0" indent="0" algn="r" defTabSz="914400" rtl="1" eaLnBrk="1" fontAlgn="auto" latinLnBrk="0" hangingPunct="1">
                        <a:lnSpc>
                          <a:spcPct val="100000"/>
                        </a:lnSpc>
                        <a:spcBef>
                          <a:spcPts val="0"/>
                        </a:spcBef>
                        <a:spcAft>
                          <a:spcPts val="0"/>
                        </a:spcAft>
                        <a:buClrTx/>
                        <a:buSzTx/>
                        <a:buFont typeface="+mj-lt"/>
                        <a:buNone/>
                        <a:tabLst/>
                        <a:defRPr/>
                      </a:pPr>
                      <a:r>
                        <a:rPr lang="ar-SA" sz="1600" kern="1200" dirty="0" smtClean="0">
                          <a:solidFill>
                            <a:schemeClr val="dk1"/>
                          </a:solidFill>
                          <a:effectLst/>
                          <a:latin typeface="+mn-lt"/>
                          <a:ea typeface="+mn-ea"/>
                          <a:cs typeface="+mn-cs"/>
                        </a:rPr>
                        <a:t>                             3- الالتزام بتقديم نسخة من الحسابات الختامية سنوياً مصادق عليها من المدقق القانوني. </a:t>
                      </a:r>
                      <a:endParaRPr lang="en-US" sz="1600" kern="1200" dirty="0" smtClean="0">
                        <a:solidFill>
                          <a:schemeClr val="dk1"/>
                        </a:solidFill>
                        <a:effectLst/>
                        <a:latin typeface="+mn-lt"/>
                        <a:ea typeface="+mn-ea"/>
                        <a:cs typeface="+mn-cs"/>
                      </a:endParaRPr>
                    </a:p>
                  </a:txBody>
                  <a:tcPr/>
                </a:tc>
                <a:tc hMerge="1">
                  <a:txBody>
                    <a:bodyPr/>
                    <a:lstStyle/>
                    <a:p>
                      <a:pPr marL="342900" marR="0" lvl="0" indent="-342900" algn="r" defTabSz="914400" rtl="1" eaLnBrk="1" fontAlgn="auto" latinLnBrk="0" hangingPunct="1">
                        <a:lnSpc>
                          <a:spcPct val="100000"/>
                        </a:lnSpc>
                        <a:spcBef>
                          <a:spcPts val="0"/>
                        </a:spcBef>
                        <a:spcAft>
                          <a:spcPts val="0"/>
                        </a:spcAft>
                        <a:buClrTx/>
                        <a:buSzTx/>
                        <a:buFont typeface="+mj-lt"/>
                        <a:buAutoNum type="arabicPeriod"/>
                        <a:tabLst/>
                        <a:defRPr/>
                      </a:pPr>
                      <a:endParaRPr lang="en-US" sz="1800" kern="1200" dirty="0">
                        <a:solidFill>
                          <a:schemeClr val="dk1"/>
                        </a:solidFill>
                        <a:effectLst/>
                        <a:latin typeface="+mn-lt"/>
                        <a:ea typeface="+mn-ea"/>
                        <a:cs typeface="+mn-cs"/>
                      </a:endParaRPr>
                    </a:p>
                  </a:txBody>
                  <a:tcPr/>
                </a:tc>
                <a:tc hMerge="1">
                  <a:txBody>
                    <a:bodyPr/>
                    <a:lstStyle/>
                    <a:p>
                      <a:pPr marL="342900" marR="0" lvl="0" indent="-342900" algn="r"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endParaRPr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604551756"/>
                  </a:ext>
                </a:extLst>
              </a:tr>
            </a:tbl>
          </a:graphicData>
        </a:graphic>
      </p:graphicFrame>
    </p:spTree>
    <p:extLst>
      <p:ext uri="{BB962C8B-B14F-4D97-AF65-F5344CB8AC3E}">
        <p14:creationId xmlns:p14="http://schemas.microsoft.com/office/powerpoint/2010/main" val="226822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5462" y="168965"/>
            <a:ext cx="10803443" cy="884583"/>
          </a:xfrm>
        </p:spPr>
        <p:txBody>
          <a:bodyPr>
            <a:normAutofit fontScale="90000"/>
          </a:bodyPr>
          <a:lstStyle/>
          <a:p>
            <a:pPr marL="457200" lvl="1" indent="0" algn="r" rtl="1"/>
            <a:r>
              <a:rPr lang="ar-SA" b="1" dirty="0" smtClean="0">
                <a:solidFill>
                  <a:srgbClr val="FF0000"/>
                </a:solidFill>
              </a:rPr>
              <a:t/>
            </a:r>
            <a:br>
              <a:rPr lang="ar-SA" b="1" dirty="0" smtClean="0">
                <a:solidFill>
                  <a:srgbClr val="FF0000"/>
                </a:solidFill>
              </a:rPr>
            </a:br>
            <a:r>
              <a:rPr lang="ar-SA" sz="2200" b="1" dirty="0" smtClean="0">
                <a:solidFill>
                  <a:srgbClr val="FF0000"/>
                </a:solidFill>
              </a:rPr>
              <a:t>التنزيلات:- </a:t>
            </a:r>
            <a:r>
              <a:rPr lang="ar-SA" sz="2200" b="1" dirty="0" smtClean="0"/>
              <a:t/>
            </a:r>
            <a:br>
              <a:rPr lang="ar-SA" sz="2200" b="1" dirty="0" smtClean="0"/>
            </a:br>
            <a:r>
              <a:rPr lang="ar-SA" b="1" dirty="0" smtClean="0"/>
              <a:t>هي المبالغ التي يتم خصمها من الايراد (الدخل) قبل اخضاعه للضريبة لتحديد صافي الدخل  الخاضع للضريبة:- نصت المادة 8 من قانون ضريبة الدخل على لنفقات المسموح بتنزيلها من الإيرادات:-</a:t>
            </a:r>
            <a:r>
              <a:rPr lang="ar-SA" sz="1700" b="1" dirty="0" smtClean="0"/>
              <a:t/>
            </a:r>
            <a:br>
              <a:rPr lang="ar-SA" sz="1700" b="1" dirty="0" smtClean="0"/>
            </a:br>
            <a:endParaRPr lang="en-US" dirty="0"/>
          </a:p>
        </p:txBody>
      </p:sp>
      <p:sp>
        <p:nvSpPr>
          <p:cNvPr id="7" name="Slide Number Placeholder 6"/>
          <p:cNvSpPr>
            <a:spLocks noGrp="1"/>
          </p:cNvSpPr>
          <p:nvPr>
            <p:ph type="sldNum" sz="quarter" idx="12"/>
          </p:nvPr>
        </p:nvSpPr>
        <p:spPr/>
        <p:txBody>
          <a:bodyPr/>
          <a:lstStyle/>
          <a:p>
            <a:fld id="{B371E4B3-59CC-4D77-8EDC-4569EE0FCC46}" type="slidenum">
              <a:rPr lang="en-US" smtClean="0"/>
              <a:t>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844436737"/>
              </p:ext>
            </p:extLst>
          </p:nvPr>
        </p:nvGraphicFramePr>
        <p:xfrm>
          <a:off x="705677" y="1053551"/>
          <a:ext cx="10903228" cy="5526152"/>
        </p:xfrm>
        <a:graphic>
          <a:graphicData uri="http://schemas.openxmlformats.org/drawingml/2006/table">
            <a:tbl>
              <a:tblPr firstRow="1" bandRow="1">
                <a:tableStyleId>{5C22544A-7EE6-4342-B048-85BDC9FD1C3A}</a:tableStyleId>
              </a:tblPr>
              <a:tblGrid>
                <a:gridCol w="3069070">
                  <a:extLst>
                    <a:ext uri="{9D8B030D-6E8A-4147-A177-3AD203B41FA5}">
                      <a16:colId xmlns:a16="http://schemas.microsoft.com/office/drawing/2014/main" val="3950196443"/>
                    </a:ext>
                  </a:extLst>
                </a:gridCol>
                <a:gridCol w="4273177">
                  <a:extLst>
                    <a:ext uri="{9D8B030D-6E8A-4147-A177-3AD203B41FA5}">
                      <a16:colId xmlns:a16="http://schemas.microsoft.com/office/drawing/2014/main" val="2587676977"/>
                    </a:ext>
                  </a:extLst>
                </a:gridCol>
                <a:gridCol w="3560981">
                  <a:extLst>
                    <a:ext uri="{9D8B030D-6E8A-4147-A177-3AD203B41FA5}">
                      <a16:colId xmlns:a16="http://schemas.microsoft.com/office/drawing/2014/main" val="2613066066"/>
                    </a:ext>
                  </a:extLst>
                </a:gridCol>
              </a:tblGrid>
              <a:tr h="615625">
                <a:tc gridSpan="3">
                  <a:txBody>
                    <a:bodyPr/>
                    <a:lstStyle/>
                    <a:p>
                      <a:pPr marL="342900" marR="0" lvl="0" indent="-342900" algn="r" defTabSz="914400" rtl="1" eaLnBrk="1" fontAlgn="auto" latinLnBrk="0" hangingPunct="1">
                        <a:lnSpc>
                          <a:spcPct val="100000"/>
                        </a:lnSpc>
                        <a:spcBef>
                          <a:spcPts val="0"/>
                        </a:spcBef>
                        <a:spcAft>
                          <a:spcPts val="0"/>
                        </a:spcAft>
                        <a:buClrTx/>
                        <a:buSzTx/>
                        <a:buFont typeface="+mj-lt"/>
                        <a:buAutoNum type="arabicPeriod"/>
                        <a:tabLst/>
                        <a:defRPr/>
                      </a:pPr>
                      <a:r>
                        <a:rPr lang="ar-SA" sz="1500" b="1" kern="1200" dirty="0" smtClean="0">
                          <a:solidFill>
                            <a:srgbClr val="C00000"/>
                          </a:solidFill>
                          <a:latin typeface="+mn-lt"/>
                          <a:ea typeface="+mn-ea"/>
                          <a:cs typeface="+mn-cs"/>
                        </a:rPr>
                        <a:t>للتوصل إلى مقدار الدخل الخاضع للضريبة لأي شخص تُنزل النفقات والمصاريف التي أنفقت أو استحقت كلياً وحصراً في سبيل إنتاج الدخل الإجمالي خلال الفترة الضريبية بما فيها:-</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9062293"/>
                  </a:ext>
                </a:extLst>
              </a:tr>
              <a:tr h="375014">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المرابحة وفوائد القروض</a:t>
                      </a:r>
                      <a:endParaRPr lang="en-US" sz="1500" dirty="0" smtClean="0"/>
                    </a:p>
                  </a:txBody>
                  <a:tcPr/>
                </a:tc>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المصروفات الإدارية والرسوم القانونية والإيجارات.</a:t>
                      </a:r>
                    </a:p>
                  </a:txBody>
                  <a:tcPr/>
                </a:tc>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 مصروفات البيع والنقل والتسويق والتوزيع. </a:t>
                      </a:r>
                    </a:p>
                  </a:txBody>
                  <a:tcPr/>
                </a:tc>
                <a:extLst>
                  <a:ext uri="{0D108BD9-81ED-4DB2-BD59-A6C34878D82A}">
                    <a16:rowId xmlns:a16="http://schemas.microsoft.com/office/drawing/2014/main" val="2549601228"/>
                  </a:ext>
                </a:extLst>
              </a:tr>
              <a:tr h="337128">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 ضريبة القيمة المضافة على الرواتب والأجور وضريبة القيمة المضافة المدفوعة على أرباح المصارف والشركات المالية والمؤسسات المالية.</a:t>
                      </a:r>
                    </a:p>
                  </a:txBody>
                  <a:tcPr/>
                </a:tc>
                <a:tc hMerge="1">
                  <a:txBody>
                    <a:bodyPr/>
                    <a:lstStyle/>
                    <a:p>
                      <a:endParaRPr lang="en-US"/>
                    </a:p>
                  </a:txBody>
                  <a:tcPr/>
                </a:tc>
                <a:tc hMerge="1">
                  <a:txBody>
                    <a:bodyPr/>
                    <a:lstStyle/>
                    <a:p>
                      <a:pPr algn="r" rtl="1"/>
                      <a:endParaRPr lang="en-US" dirty="0"/>
                    </a:p>
                  </a:txBody>
                  <a:tcPr/>
                </a:tc>
                <a:extLst>
                  <a:ext uri="{0D108BD9-81ED-4DB2-BD59-A6C34878D82A}">
                    <a16:rowId xmlns:a16="http://schemas.microsoft.com/office/drawing/2014/main" val="1485476660"/>
                  </a:ext>
                </a:extLst>
              </a:tr>
              <a:tr h="343399">
                <a:tc gridSpan="3">
                  <a:txBody>
                    <a:bodyPr/>
                    <a:lstStyle/>
                    <a:p>
                      <a:pPr marL="285750" indent="-285750" algn="r" rtl="1">
                        <a:buClr>
                          <a:srgbClr val="FF0000"/>
                        </a:buClr>
                        <a:buFont typeface="Wingdings" panose="05000000000000000000" pitchFamily="2" charset="2"/>
                        <a:buChar char="ü"/>
                      </a:pPr>
                      <a:r>
                        <a:rPr lang="ar-SA" sz="1500" kern="1200" dirty="0" smtClean="0">
                          <a:solidFill>
                            <a:schemeClr val="dk1"/>
                          </a:solidFill>
                          <a:latin typeface="+mn-lt"/>
                          <a:ea typeface="+mn-ea"/>
                          <a:cs typeface="+mn-cs"/>
                        </a:rPr>
                        <a:t> مصاريف التأسيس، وبدل الخلو والمفتاحية والشهرة المدفوعة شريطة توزيعها على خمس سنوات بالتساوي من تاريخ دفعها وتحسب ايراد لمستلمها</a:t>
                      </a:r>
                      <a:endParaRPr lang="en-US" sz="1500" dirty="0"/>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553322602"/>
                  </a:ext>
                </a:extLst>
              </a:tr>
              <a:tr h="351786">
                <a:tc>
                  <a:txBody>
                    <a:bodyPr/>
                    <a:lstStyle/>
                    <a:p>
                      <a:pPr marL="285750" indent="-285750" algn="r" rtl="1">
                        <a:buClr>
                          <a:srgbClr val="FF0000"/>
                        </a:buClr>
                        <a:buFont typeface="Wingdings" panose="05000000000000000000" pitchFamily="2" charset="2"/>
                        <a:buChar char="ü"/>
                      </a:pPr>
                      <a:r>
                        <a:rPr lang="ar-SA" sz="1500" kern="1200" dirty="0" smtClean="0">
                          <a:solidFill>
                            <a:schemeClr val="dk1"/>
                          </a:solidFill>
                          <a:latin typeface="+mn-lt"/>
                          <a:ea typeface="+mn-ea"/>
                          <a:cs typeface="+mn-cs"/>
                        </a:rPr>
                        <a:t> فروقات العملة المدنية. </a:t>
                      </a:r>
                      <a:endParaRPr lang="en-US" sz="1500" dirty="0"/>
                    </a:p>
                  </a:txBody>
                  <a:tcPr/>
                </a:tc>
                <a:tc>
                  <a:txBody>
                    <a:bodyPr/>
                    <a:lstStyle/>
                    <a:p>
                      <a:pPr marL="285750" indent="-285750" algn="r" rtl="1">
                        <a:buClr>
                          <a:srgbClr val="FF0000"/>
                        </a:buClr>
                        <a:buFont typeface="Wingdings" panose="05000000000000000000" pitchFamily="2" charset="2"/>
                        <a:buChar char="ü"/>
                      </a:pPr>
                      <a:r>
                        <a:rPr lang="ar-SA" sz="1500" kern="1200" dirty="0" smtClean="0">
                          <a:solidFill>
                            <a:schemeClr val="dk1"/>
                          </a:solidFill>
                          <a:latin typeface="+mn-lt"/>
                          <a:ea typeface="+mn-ea"/>
                          <a:cs typeface="+mn-cs"/>
                        </a:rPr>
                        <a:t>مكافأة نهاية الخدمة المدفوعة وفق التشريعات النافذة. </a:t>
                      </a:r>
                      <a:endParaRPr lang="en-US" sz="1500" dirty="0"/>
                    </a:p>
                  </a:txBody>
                  <a:tcPr/>
                </a:tc>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 الرواتب والأجور المدفوعة.</a:t>
                      </a:r>
                      <a:endParaRPr lang="en-US" sz="1500" dirty="0" smtClean="0"/>
                    </a:p>
                  </a:txBody>
                  <a:tcPr/>
                </a:tc>
                <a:extLst>
                  <a:ext uri="{0D108BD9-81ED-4DB2-BD59-A6C34878D82A}">
                    <a16:rowId xmlns:a16="http://schemas.microsoft.com/office/drawing/2014/main" val="1904586669"/>
                  </a:ext>
                </a:extLst>
              </a:tr>
              <a:tr h="337128">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 التعويضات المدفوعة بدل إصابة العمل أو الوفاة ونفقات معالجة المستخدمين (بفتح الدال) وعائلاتهم وأقساط التأمين على حياتهم ضد إصابة العمل. </a:t>
                      </a:r>
                    </a:p>
                  </a:txBody>
                  <a:tcPr/>
                </a:tc>
                <a:tc hMerge="1">
                  <a:txBody>
                    <a:bodyPr/>
                    <a:lstStyle/>
                    <a:p>
                      <a:pPr marL="285750" indent="-285750" algn="r" rtl="1">
                        <a:buFont typeface="Arial" panose="020B0604020202020204" pitchFamily="34" charset="0"/>
                        <a:buChar char="•"/>
                      </a:pPr>
                      <a:endParaRPr lang="en-US" sz="1700" dirty="0"/>
                    </a:p>
                  </a:txBody>
                  <a:tcPr/>
                </a:tc>
                <a:tc hMerge="1">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dirty="0" smtClean="0"/>
                    </a:p>
                  </a:txBody>
                  <a:tcPr/>
                </a:tc>
                <a:extLst>
                  <a:ext uri="{0D108BD9-81ED-4DB2-BD59-A6C34878D82A}">
                    <a16:rowId xmlns:a16="http://schemas.microsoft.com/office/drawing/2014/main" val="1112821156"/>
                  </a:ext>
                </a:extLst>
              </a:tr>
              <a:tr h="351786">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المبالغ التي يدفعها المستخدم (بكسر الدال) لأي صندوق موافق عليه من الوزير كصندوق الادخار والتوفير والضمان والتأمين الصحي. </a:t>
                      </a:r>
                    </a:p>
                  </a:txBody>
                  <a:tcPr/>
                </a:tc>
                <a:tc hMerge="1">
                  <a:txBody>
                    <a:bodyPr/>
                    <a:lstStyle/>
                    <a:p>
                      <a:pPr marL="285750" indent="-285750" algn="r" rtl="1">
                        <a:buFont typeface="Arial" panose="020B0604020202020204" pitchFamily="34" charset="0"/>
                        <a:buChar char="•"/>
                      </a:pPr>
                      <a:endParaRPr lang="en-US" sz="1700" dirty="0"/>
                    </a:p>
                  </a:txBody>
                  <a:tcPr/>
                </a:tc>
                <a:tc hMerge="1">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dirty="0" smtClean="0"/>
                    </a:p>
                  </a:txBody>
                  <a:tcPr/>
                </a:tc>
                <a:extLst>
                  <a:ext uri="{0D108BD9-81ED-4DB2-BD59-A6C34878D82A}">
                    <a16:rowId xmlns:a16="http://schemas.microsoft.com/office/drawing/2014/main" val="1268441928"/>
                  </a:ext>
                </a:extLst>
              </a:tr>
              <a:tr h="351786">
                <a:tc>
                  <a:txBody>
                    <a:bodyPr/>
                    <a:lstStyle/>
                    <a:p>
                      <a:pPr marL="285750" indent="-285750" algn="r" rtl="1">
                        <a:buClr>
                          <a:srgbClr val="FF0000"/>
                        </a:buClr>
                        <a:buFont typeface="Wingdings" panose="05000000000000000000" pitchFamily="2" charset="2"/>
                        <a:buChar char="ü"/>
                      </a:pPr>
                      <a:r>
                        <a:rPr lang="ar-SA" sz="1500" kern="1200" dirty="0" smtClean="0">
                          <a:solidFill>
                            <a:schemeClr val="dk1"/>
                          </a:solidFill>
                          <a:latin typeface="+mn-lt"/>
                          <a:ea typeface="+mn-ea"/>
                          <a:cs typeface="+mn-cs"/>
                        </a:rPr>
                        <a:t>الديون المعدومة. </a:t>
                      </a:r>
                      <a:endParaRPr lang="en-US" sz="1500" dirty="0"/>
                    </a:p>
                  </a:txBody>
                  <a:tcPr/>
                </a:tc>
                <a:tc gridSpan="2">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نفقات التدريب الفعلية للموظفين والمستخدمين بما لا يزيد عن (2%) من الدخل الصافي السنوي. </a:t>
                      </a:r>
                    </a:p>
                  </a:txBody>
                  <a:tcPr/>
                </a:tc>
                <a:tc hMerge="1">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dirty="0" smtClean="0"/>
                    </a:p>
                  </a:txBody>
                  <a:tcPr/>
                </a:tc>
                <a:extLst>
                  <a:ext uri="{0D108BD9-81ED-4DB2-BD59-A6C34878D82A}">
                    <a16:rowId xmlns:a16="http://schemas.microsoft.com/office/drawing/2014/main" val="2266064499"/>
                  </a:ext>
                </a:extLst>
              </a:tr>
              <a:tr h="615625">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النفقات الفعلية للبحث والتطوير الداخلية والبحث العلمي والشراكة مع المؤسسات العلمية بهدف التطوير بما لا يزيد عن (2%) من الدخل الإجمالي، أو (500000 شيكل) أيهما أقل سنوياً. </a:t>
                      </a:r>
                    </a:p>
                  </a:txBody>
                  <a:tcPr/>
                </a:tc>
                <a:tc hMerge="1">
                  <a:txBody>
                    <a:bodyPr/>
                    <a:lstStyle/>
                    <a:p>
                      <a:pPr marL="285750" indent="-285750" algn="r" rtl="1">
                        <a:buFont typeface="Arial" panose="020B0604020202020204" pitchFamily="34" charset="0"/>
                        <a:buChar char="•"/>
                      </a:pPr>
                      <a:endParaRPr lang="en-US" sz="1700" dirty="0"/>
                    </a:p>
                  </a:txBody>
                  <a:tcPr/>
                </a:tc>
                <a:tc hMerge="1">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dirty="0" smtClean="0"/>
                    </a:p>
                  </a:txBody>
                  <a:tcPr/>
                </a:tc>
                <a:extLst>
                  <a:ext uri="{0D108BD9-81ED-4DB2-BD59-A6C34878D82A}">
                    <a16:rowId xmlns:a16="http://schemas.microsoft.com/office/drawing/2014/main" val="2668144816"/>
                  </a:ext>
                </a:extLst>
              </a:tr>
              <a:tr h="615625">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النفقات الفعلية لتبني المواصفات والمعايير الفلسطينية والتطبيق الأمثل لإدارة المؤسسات بما يشمل تطوير الأنظمة المحاسبية الالكترونية وتبني معايير المحاسبة الدولية بما لا يزيد عن (2%) من الدخل الإجمالي أو (500000 شيكل) أيهما أقل سنوياً. </a:t>
                      </a:r>
                    </a:p>
                  </a:txBody>
                  <a:tcPr/>
                </a:tc>
                <a:tc hMerge="1">
                  <a:txBody>
                    <a:bodyPr/>
                    <a:lstStyle/>
                    <a:p>
                      <a:pPr marL="285750" indent="-285750" algn="r" rtl="1">
                        <a:buFont typeface="Arial" panose="020B0604020202020204" pitchFamily="34" charset="0"/>
                        <a:buChar char="•"/>
                      </a:pPr>
                      <a:endParaRPr lang="en-US" sz="1700" dirty="0"/>
                    </a:p>
                  </a:txBody>
                  <a:tcPr/>
                </a:tc>
                <a:tc hMerge="1">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dirty="0" smtClean="0"/>
                    </a:p>
                  </a:txBody>
                  <a:tcPr/>
                </a:tc>
                <a:extLst>
                  <a:ext uri="{0D108BD9-81ED-4DB2-BD59-A6C34878D82A}">
                    <a16:rowId xmlns:a16="http://schemas.microsoft.com/office/drawing/2014/main" val="524422747"/>
                  </a:ext>
                </a:extLst>
              </a:tr>
              <a:tr h="615625">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النفقات الفعلية للاستطلاع والبحث عن أسواق أو آفاق جديد لتصدير وترويج المنتجات الفلسطينية بما لا يزيد عن (2%) من الدخل الإجمالي أو (500000 شيكل) أيهما أقل سنوياً. </a:t>
                      </a:r>
                      <a:endParaRPr lang="en-US" sz="1500" kern="1200" dirty="0" smtClean="0">
                        <a:solidFill>
                          <a:schemeClr val="dk1"/>
                        </a:solidFill>
                        <a:latin typeface="+mn-lt"/>
                        <a:ea typeface="+mn-ea"/>
                        <a:cs typeface="+mn-cs"/>
                      </a:endParaRPr>
                    </a:p>
                  </a:txBody>
                  <a:tcPr/>
                </a:tc>
                <a:tc hMerge="1">
                  <a:txBody>
                    <a:bodyPr/>
                    <a:lstStyle/>
                    <a:p>
                      <a:pPr marL="285750" indent="-285750" algn="r" rtl="1">
                        <a:buFont typeface="Arial" panose="020B0604020202020204" pitchFamily="34" charset="0"/>
                        <a:buChar char="•"/>
                      </a:pPr>
                      <a:endParaRPr lang="en-US" sz="1700" dirty="0"/>
                    </a:p>
                  </a:txBody>
                  <a:tcPr/>
                </a:tc>
                <a:tc hMerge="1">
                  <a:txBody>
                    <a:bodyPr/>
                    <a:lstStyle/>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dirty="0" smtClean="0"/>
                    </a:p>
                  </a:txBody>
                  <a:tcPr/>
                </a:tc>
                <a:extLst>
                  <a:ext uri="{0D108BD9-81ED-4DB2-BD59-A6C34878D82A}">
                    <a16:rowId xmlns:a16="http://schemas.microsoft.com/office/drawing/2014/main" val="2897568042"/>
                  </a:ext>
                </a:extLst>
              </a:tr>
              <a:tr h="615625">
                <a:tc gridSpan="3">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500" kern="1200" dirty="0" smtClean="0">
                          <a:solidFill>
                            <a:schemeClr val="dk1"/>
                          </a:solidFill>
                          <a:latin typeface="+mn-lt"/>
                          <a:ea typeface="+mn-ea"/>
                          <a:cs typeface="+mn-cs"/>
                        </a:rPr>
                        <a:t>النسبة المحددة من كلفة الأصول كالمكائن والآلات والمعدات والأثاث والمفروشات والأبنية التي تحتوي على آلات شغالة يملكها المكلف حالاً أو مالاً لقاء استهلاكها خلال الفترة الضريبية التي تحقق فيها الدخل وفقاً لنظام يصدر بموجب أحكام هذا القرار بقانون.</a:t>
                      </a:r>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926750614"/>
                  </a:ext>
                </a:extLst>
              </a:tr>
            </a:tbl>
          </a:graphicData>
        </a:graphic>
      </p:graphicFrame>
    </p:spTree>
    <p:extLst>
      <p:ext uri="{BB962C8B-B14F-4D97-AF65-F5344CB8AC3E}">
        <p14:creationId xmlns:p14="http://schemas.microsoft.com/office/powerpoint/2010/main" val="2026789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024127" y="585216"/>
            <a:ext cx="10584777" cy="498149"/>
          </a:xfrm>
        </p:spPr>
        <p:txBody>
          <a:bodyPr>
            <a:normAutofit fontScale="90000"/>
          </a:bodyPr>
          <a:lstStyle/>
          <a:p>
            <a:pPr marL="457200" lvl="1" indent="0" algn="r" rtl="1"/>
            <a:r>
              <a:rPr lang="ar-SA" b="1" dirty="0" smtClean="0">
                <a:solidFill>
                  <a:srgbClr val="FF0000"/>
                </a:solidFill>
              </a:rPr>
              <a:t/>
            </a:r>
            <a:br>
              <a:rPr lang="ar-SA" b="1" dirty="0" smtClean="0">
                <a:solidFill>
                  <a:srgbClr val="FF0000"/>
                </a:solidFill>
              </a:rPr>
            </a:br>
            <a:r>
              <a:rPr lang="ar-SA" b="1" dirty="0" smtClean="0">
                <a:solidFill>
                  <a:srgbClr val="FF0000"/>
                </a:solidFill>
              </a:rPr>
              <a:t/>
            </a:r>
            <a:br>
              <a:rPr lang="ar-SA" b="1" dirty="0" smtClean="0">
                <a:solidFill>
                  <a:srgbClr val="FF0000"/>
                </a:solidFill>
              </a:rPr>
            </a:br>
            <a:r>
              <a:rPr lang="ar-SA" b="1" dirty="0" smtClean="0">
                <a:solidFill>
                  <a:srgbClr val="FF0000"/>
                </a:solidFill>
              </a:rPr>
              <a:t>يتبع </a:t>
            </a:r>
            <a:r>
              <a:rPr lang="ar-SA" sz="2200" b="1" dirty="0" smtClean="0">
                <a:solidFill>
                  <a:srgbClr val="FF0000"/>
                </a:solidFill>
              </a:rPr>
              <a:t>التنزيلات:- </a:t>
            </a:r>
            <a:r>
              <a:rPr lang="ar-SA" sz="2200" b="1" dirty="0" smtClean="0"/>
              <a:t/>
            </a:r>
            <a:br>
              <a:rPr lang="ar-SA" sz="2200" b="1" dirty="0" smtClean="0"/>
            </a:br>
            <a:r>
              <a:rPr lang="ar-SA" sz="1700" b="1" dirty="0" smtClean="0"/>
              <a:t/>
            </a:r>
            <a:br>
              <a:rPr lang="ar-SA" sz="1700" b="1" dirty="0" smtClean="0"/>
            </a:br>
            <a:endParaRPr lang="en-US" dirty="0"/>
          </a:p>
        </p:txBody>
      </p:sp>
      <p:sp>
        <p:nvSpPr>
          <p:cNvPr id="7" name="Slide Number Placeholder 6"/>
          <p:cNvSpPr>
            <a:spLocks noGrp="1"/>
          </p:cNvSpPr>
          <p:nvPr>
            <p:ph type="sldNum" sz="quarter" idx="12"/>
          </p:nvPr>
        </p:nvSpPr>
        <p:spPr/>
        <p:txBody>
          <a:bodyPr/>
          <a:lstStyle/>
          <a:p>
            <a:fld id="{B371E4B3-59CC-4D77-8EDC-4569EE0FCC46}" type="slidenum">
              <a:rPr lang="en-US" smtClean="0"/>
              <a:t>7</a:t>
            </a:fld>
            <a:endParaRPr lang="en-US"/>
          </a:p>
        </p:txBody>
      </p:sp>
      <p:graphicFrame>
        <p:nvGraphicFramePr>
          <p:cNvPr id="5" name="Table 4"/>
          <p:cNvGraphicFramePr>
            <a:graphicFrameLocks noGrp="1"/>
          </p:cNvGraphicFramePr>
          <p:nvPr>
            <p:extLst/>
          </p:nvPr>
        </p:nvGraphicFramePr>
        <p:xfrm>
          <a:off x="576468" y="1083365"/>
          <a:ext cx="10903228" cy="3617844"/>
        </p:xfrm>
        <a:graphic>
          <a:graphicData uri="http://schemas.openxmlformats.org/drawingml/2006/table">
            <a:tbl>
              <a:tblPr firstRow="1" bandRow="1">
                <a:tableStyleId>{5C22544A-7EE6-4342-B048-85BDC9FD1C3A}</a:tableStyleId>
              </a:tblPr>
              <a:tblGrid>
                <a:gridCol w="10903228">
                  <a:extLst>
                    <a:ext uri="{9D8B030D-6E8A-4147-A177-3AD203B41FA5}">
                      <a16:colId xmlns:a16="http://schemas.microsoft.com/office/drawing/2014/main" val="3950196443"/>
                    </a:ext>
                  </a:extLst>
                </a:gridCol>
              </a:tblGrid>
              <a:tr h="824944">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800" b="0" kern="1200" dirty="0" smtClean="0">
                          <a:solidFill>
                            <a:schemeClr val="dk1"/>
                          </a:solidFill>
                          <a:latin typeface="+mn-lt"/>
                          <a:ea typeface="+mn-ea"/>
                          <a:cs typeface="+mn-cs"/>
                        </a:rPr>
                        <a:t>نفقات الضيافة بنسبة لا تزيد عن (1%) من الدخل الإجمالي أو (150000 شيكل) سنوياً أيهما أقل للشخص الطبيعي والمعنوي باستثناء الشركات المساهمة العامة حيث يتم قبول هذه النفقة لها بنسبة لا تزيد عن (1%) من الدخل الإجمالي أو (300000 شيكل) أيهما أقل سنوياً</a:t>
                      </a:r>
                    </a:p>
                  </a:txBody>
                  <a:tcPr>
                    <a:solidFill>
                      <a:schemeClr val="accent1">
                        <a:lumMod val="20000"/>
                        <a:lumOff val="80000"/>
                      </a:schemeClr>
                    </a:solidFill>
                  </a:tcPr>
                </a:tc>
                <a:extLst>
                  <a:ext uri="{0D108BD9-81ED-4DB2-BD59-A6C34878D82A}">
                    <a16:rowId xmlns:a16="http://schemas.microsoft.com/office/drawing/2014/main" val="109062293"/>
                  </a:ext>
                </a:extLst>
              </a:tr>
              <a:tr h="854765">
                <a:tc>
                  <a:txBody>
                    <a:bodyPr/>
                    <a:lstStyle/>
                    <a:p>
                      <a:pPr marL="285750" indent="-285750" algn="r" rtl="1">
                        <a:buClr>
                          <a:srgbClr val="FF0000"/>
                        </a:buClr>
                        <a:buFont typeface="Wingdings" panose="05000000000000000000" pitchFamily="2" charset="2"/>
                        <a:buChar char="ü"/>
                      </a:pPr>
                      <a:r>
                        <a:rPr lang="ar-SA" sz="1800" b="0" kern="1200" dirty="0" smtClean="0">
                          <a:solidFill>
                            <a:schemeClr val="dk1"/>
                          </a:solidFill>
                          <a:latin typeface="+mn-lt"/>
                          <a:ea typeface="+mn-ea"/>
                          <a:cs typeface="+mn-cs"/>
                        </a:rPr>
                        <a:t>الخسارة الناجمة عن استبدال الماكينات والآلات والمعدات أو بعض أجزائها المستخدمة في العمل، وبتم حساب هذه الخسارة على أساس تكلفة الماكينات والآلات أو المعدات أو بعض أجزائها مطروحاً منها ما حصل عليه المكلف من ثمنها وما سبق تنزيله عن استهلاكها</a:t>
                      </a:r>
                      <a:endParaRPr lang="en-US" sz="1700" b="0" dirty="0"/>
                    </a:p>
                  </a:txBody>
                  <a:tcPr/>
                </a:tc>
                <a:extLst>
                  <a:ext uri="{0D108BD9-81ED-4DB2-BD59-A6C34878D82A}">
                    <a16:rowId xmlns:a16="http://schemas.microsoft.com/office/drawing/2014/main" val="1553322602"/>
                  </a:ext>
                </a:extLst>
              </a:tr>
              <a:tr h="649426">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800" b="0" kern="1200" dirty="0" smtClean="0">
                          <a:solidFill>
                            <a:schemeClr val="dk1"/>
                          </a:solidFill>
                          <a:latin typeface="+mn-lt"/>
                          <a:ea typeface="+mn-ea"/>
                          <a:cs typeface="+mn-cs"/>
                        </a:rPr>
                        <a:t>حصة الفروع من نفقات المركز الرئيسي الموجود خارج فلسطين وبنسبة لا تتجاوز (2%) سنوياً من مجموع دخل الفروع في فلسطين الخاضع للضريبة</a:t>
                      </a:r>
                    </a:p>
                  </a:txBody>
                  <a:tcPr/>
                </a:tc>
                <a:extLst>
                  <a:ext uri="{0D108BD9-81ED-4DB2-BD59-A6C34878D82A}">
                    <a16:rowId xmlns:a16="http://schemas.microsoft.com/office/drawing/2014/main" val="1904586669"/>
                  </a:ext>
                </a:extLst>
              </a:tr>
              <a:tr h="532445">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800" b="0" kern="1200" dirty="0" smtClean="0">
                          <a:solidFill>
                            <a:schemeClr val="dk1"/>
                          </a:solidFill>
                          <a:latin typeface="+mn-lt"/>
                          <a:ea typeface="+mn-ea"/>
                          <a:cs typeface="+mn-cs"/>
                        </a:rPr>
                        <a:t>مخصص الأخطار السارية والادعاءات تحت التسوية المبلغ عنها لشركات التأمين وفق تعليمات تصدر عن الوزير بناء على تنسيب من المدير</a:t>
                      </a:r>
                    </a:p>
                  </a:txBody>
                  <a:tcPr/>
                </a:tc>
                <a:extLst>
                  <a:ext uri="{0D108BD9-81ED-4DB2-BD59-A6C34878D82A}">
                    <a16:rowId xmlns:a16="http://schemas.microsoft.com/office/drawing/2014/main" val="2266064499"/>
                  </a:ext>
                </a:extLst>
              </a:tr>
              <a:tr h="756264">
                <a:tc>
                  <a:txBody>
                    <a:bodyPr/>
                    <a:lstStyle/>
                    <a:p>
                      <a:pPr marL="285750" marR="0" lvl="0" indent="-285750" algn="r" defTabSz="914400" rtl="1" eaLnBrk="1" fontAlgn="auto" latinLnBrk="0" hangingPunct="1">
                        <a:lnSpc>
                          <a:spcPct val="100000"/>
                        </a:lnSpc>
                        <a:spcBef>
                          <a:spcPts val="0"/>
                        </a:spcBef>
                        <a:spcAft>
                          <a:spcPts val="0"/>
                        </a:spcAft>
                        <a:buClr>
                          <a:srgbClr val="FF0000"/>
                        </a:buClr>
                        <a:buSzTx/>
                        <a:buFont typeface="Wingdings" panose="05000000000000000000" pitchFamily="2" charset="2"/>
                        <a:buChar char="ü"/>
                        <a:tabLst/>
                        <a:defRPr/>
                      </a:pPr>
                      <a:r>
                        <a:rPr lang="ar-SA" sz="1800" b="0" kern="1200" dirty="0" smtClean="0">
                          <a:solidFill>
                            <a:schemeClr val="dk1"/>
                          </a:solidFill>
                          <a:latin typeface="+mn-lt"/>
                          <a:ea typeface="+mn-ea"/>
                          <a:cs typeface="+mn-cs"/>
                        </a:rPr>
                        <a:t>مخصص الديون المشكوك في تحصيلها والفوائد والعمولات المترتبة عليها للبنوك وشركات الإقراض المتخصصة، وفق تعليمات تصدر عن الوزير بتنسيب من المدير</a:t>
                      </a:r>
                    </a:p>
                  </a:txBody>
                  <a:tcPr/>
                </a:tc>
                <a:extLst>
                  <a:ext uri="{0D108BD9-81ED-4DB2-BD59-A6C34878D82A}">
                    <a16:rowId xmlns:a16="http://schemas.microsoft.com/office/drawing/2014/main" val="2668144816"/>
                  </a:ext>
                </a:extLst>
              </a:tr>
            </a:tbl>
          </a:graphicData>
        </a:graphic>
      </p:graphicFrame>
      <p:graphicFrame>
        <p:nvGraphicFramePr>
          <p:cNvPr id="6" name="Table 5"/>
          <p:cNvGraphicFramePr>
            <a:graphicFrameLocks noGrp="1"/>
          </p:cNvGraphicFramePr>
          <p:nvPr>
            <p:extLst/>
          </p:nvPr>
        </p:nvGraphicFramePr>
        <p:xfrm>
          <a:off x="576468" y="5013938"/>
          <a:ext cx="10694506" cy="651366"/>
        </p:xfrm>
        <a:graphic>
          <a:graphicData uri="http://schemas.openxmlformats.org/drawingml/2006/table">
            <a:tbl>
              <a:tblPr firstRow="1" bandRow="1">
                <a:tableStyleId>{5C22544A-7EE6-4342-B048-85BDC9FD1C3A}</a:tableStyleId>
              </a:tblPr>
              <a:tblGrid>
                <a:gridCol w="10694506">
                  <a:extLst>
                    <a:ext uri="{9D8B030D-6E8A-4147-A177-3AD203B41FA5}">
                      <a16:colId xmlns:a16="http://schemas.microsoft.com/office/drawing/2014/main" val="1027470240"/>
                    </a:ext>
                  </a:extLst>
                </a:gridCol>
              </a:tblGrid>
              <a:tr h="651366">
                <a:tc>
                  <a:txBody>
                    <a:bodyPr/>
                    <a:lstStyle/>
                    <a:p>
                      <a:pPr algn="r" rtl="1"/>
                      <a:r>
                        <a:rPr lang="ar-SA" sz="1800" b="1" kern="1200" dirty="0" smtClean="0">
                          <a:solidFill>
                            <a:srgbClr val="C00000"/>
                          </a:solidFill>
                          <a:latin typeface="+mn-lt"/>
                          <a:ea typeface="+mn-ea"/>
                          <a:cs typeface="+mn-cs"/>
                        </a:rPr>
                        <a:t>2. تستبعد المصاريف والنفقات المتعلقة بالدخل المعفي من الضريبة بموجب تعليمات تصدر عن الوزير بتنسيب من المدير </a:t>
                      </a:r>
                      <a:endParaRPr lang="en-US" dirty="0">
                        <a:solidFill>
                          <a:srgbClr val="C00000"/>
                        </a:solidFill>
                      </a:endParaRPr>
                    </a:p>
                  </a:txBody>
                  <a:tcPr/>
                </a:tc>
                <a:extLst>
                  <a:ext uri="{0D108BD9-81ED-4DB2-BD59-A6C34878D82A}">
                    <a16:rowId xmlns:a16="http://schemas.microsoft.com/office/drawing/2014/main" val="2464086392"/>
                  </a:ext>
                </a:extLst>
              </a:tr>
            </a:tbl>
          </a:graphicData>
        </a:graphic>
      </p:graphicFrame>
    </p:spTree>
    <p:extLst>
      <p:ext uri="{BB962C8B-B14F-4D97-AF65-F5344CB8AC3E}">
        <p14:creationId xmlns:p14="http://schemas.microsoft.com/office/powerpoint/2010/main" val="1440196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3519" y="316859"/>
            <a:ext cx="9720072" cy="557784"/>
          </a:xfrm>
        </p:spPr>
        <p:txBody>
          <a:bodyPr>
            <a:normAutofit/>
          </a:bodyPr>
          <a:lstStyle/>
          <a:p>
            <a:pPr algn="r" rtl="1"/>
            <a:r>
              <a:rPr lang="ar-SA" sz="1800" b="1" dirty="0">
                <a:solidFill>
                  <a:srgbClr val="C00000"/>
                </a:solidFill>
              </a:rPr>
              <a:t>تعليمات رقم (10) لسنة 2012م بشأن الديون المعدومة </a:t>
            </a:r>
            <a:endParaRPr lang="en-US" sz="1800" dirty="0">
              <a:solidFill>
                <a:srgbClr val="C00000"/>
              </a:solidFill>
            </a:endParaRPr>
          </a:p>
        </p:txBody>
      </p:sp>
      <p:sp>
        <p:nvSpPr>
          <p:cNvPr id="5" name="Content Placeholder 2"/>
          <p:cNvSpPr>
            <a:spLocks noGrp="1"/>
          </p:cNvSpPr>
          <p:nvPr>
            <p:ph idx="1"/>
          </p:nvPr>
        </p:nvSpPr>
        <p:spPr>
          <a:xfrm>
            <a:off x="1604094" y="874643"/>
            <a:ext cx="9656942" cy="5267740"/>
          </a:xfrm>
        </p:spPr>
        <p:txBody>
          <a:bodyPr>
            <a:noAutofit/>
          </a:bodyPr>
          <a:lstStyle/>
          <a:p>
            <a:pPr marL="653796" lvl="2" indent="-342900" algn="r" rtl="1">
              <a:buFont typeface="+mj-lt"/>
              <a:buAutoNum type="arabicPeriod"/>
            </a:pPr>
            <a:r>
              <a:rPr lang="ar-SA" sz="1700" dirty="0"/>
              <a:t>يجري تنزيل الديون المعدومة الناجمة عن أي مصدر دخل خاضع للضريبة ضمن النفقات والمصاريف التي أنفقت أو استحقت كلياً وحصراً في سبيل إنتاج الدخل الخاضع خلال الفترة الضريبية التي تم إثبات إعدام الدين فيها</a:t>
            </a:r>
            <a:r>
              <a:rPr lang="ar-SA" sz="1700" dirty="0" smtClean="0"/>
              <a:t>.</a:t>
            </a:r>
          </a:p>
          <a:p>
            <a:pPr marL="653796" lvl="2" indent="-342900" algn="r" rtl="1">
              <a:buFont typeface="+mj-lt"/>
              <a:buAutoNum type="arabicPeriod"/>
            </a:pPr>
            <a:r>
              <a:rPr lang="ar-SA" sz="1700" dirty="0" smtClean="0"/>
              <a:t> </a:t>
            </a:r>
            <a:r>
              <a:rPr lang="ar-SA" sz="1700" dirty="0"/>
              <a:t>يعتبر الدين أو أي جزء منه معدوماً وبعد استنفاد الدائن لكافة الوسائل لتحصيل الدين في أي من الحالات الآتية: </a:t>
            </a:r>
          </a:p>
          <a:p>
            <a:pPr marL="1266444" lvl="6" indent="-342900" algn="r" rtl="1">
              <a:buFont typeface="+mj-lt"/>
              <a:buAutoNum type="arabicPeriod"/>
            </a:pPr>
            <a:r>
              <a:rPr lang="ar-SA" sz="1700" dirty="0" smtClean="0"/>
              <a:t>صدور </a:t>
            </a:r>
            <a:r>
              <a:rPr lang="ar-SA" sz="1700" dirty="0"/>
              <a:t>قرار قطعي من المحكمة يقضي بإفلاس المدين وكفيله أو إعسارهما</a:t>
            </a:r>
            <a:r>
              <a:rPr lang="ar-SA" sz="1700" dirty="0" smtClean="0"/>
              <a:t>.</a:t>
            </a:r>
          </a:p>
          <a:p>
            <a:pPr marL="1266444" lvl="6" indent="-342900" algn="r" rtl="1">
              <a:buFont typeface="+mj-lt"/>
              <a:buAutoNum type="arabicPeriod"/>
            </a:pPr>
            <a:r>
              <a:rPr lang="ar-SA" sz="1700" dirty="0" smtClean="0"/>
              <a:t>وفاة </a:t>
            </a:r>
            <a:r>
              <a:rPr lang="ar-SA" sz="1700" dirty="0"/>
              <a:t>المدين دون تركة تكفي لسداد ديونه كلياً ولا يوجد للكفيل أموال يمكن التنفيذ عليها. </a:t>
            </a:r>
            <a:endParaRPr lang="ar-SA" sz="1700" dirty="0" smtClean="0"/>
          </a:p>
          <a:p>
            <a:pPr marL="1266444" lvl="6" indent="-342900" algn="r" rtl="1">
              <a:buFont typeface="+mj-lt"/>
              <a:buAutoNum type="arabicPeriod"/>
            </a:pPr>
            <a:r>
              <a:rPr lang="ar-SA" sz="1700" dirty="0" smtClean="0"/>
              <a:t>اختفاء </a:t>
            </a:r>
            <a:r>
              <a:rPr lang="ar-SA" sz="1700" dirty="0"/>
              <a:t>المدين أو سفره وانقطاع إخباره لمدة لا تقل عن (3) سنوات من تاريخ إعلام الدائرة بذلك ولا يوجد للمدين والكفيل أموال يمكن التنفيذ عليها ولمدة لا تقل عن (5) سنوات فيما يتعلق بالبنوك وشركات الإقراض المتخصصة</a:t>
            </a:r>
            <a:r>
              <a:rPr lang="ar-SA" sz="1700" dirty="0" smtClean="0"/>
              <a:t>.</a:t>
            </a:r>
          </a:p>
          <a:p>
            <a:pPr marL="1266444" lvl="6" indent="-342900" algn="r" rtl="1">
              <a:buFont typeface="+mj-lt"/>
              <a:buAutoNum type="arabicPeriod"/>
            </a:pPr>
            <a:r>
              <a:rPr lang="ar-SA" sz="1700" dirty="0" smtClean="0"/>
              <a:t>إجراء </a:t>
            </a:r>
            <a:r>
              <a:rPr lang="ar-SA" sz="1700" dirty="0"/>
              <a:t>المدين الصلح الواقي من إفلاسه مع الدائنين. </a:t>
            </a:r>
            <a:endParaRPr lang="ar-SA" sz="1700" dirty="0" smtClean="0"/>
          </a:p>
          <a:p>
            <a:pPr marL="653796" lvl="2" indent="-342900" algn="r" rtl="1">
              <a:buFont typeface="+mj-lt"/>
              <a:buAutoNum type="arabicPeriod"/>
            </a:pPr>
            <a:r>
              <a:rPr lang="ar-SA" sz="1700" dirty="0"/>
              <a:t>تنزل الديون المعدومة بما لا يتجاوز مبلغ (500000 شيكل) خمسمائة ألف شيكل أو (%20) من الدخل الصافي سنوياً أيهما أكثر. </a:t>
            </a:r>
            <a:endParaRPr lang="en-US" sz="1700" dirty="0"/>
          </a:p>
          <a:p>
            <a:pPr marL="653796" lvl="2" indent="-342900" algn="r" rtl="1">
              <a:buFont typeface="+mj-lt"/>
              <a:buAutoNum type="arabicPeriod"/>
            </a:pPr>
            <a:r>
              <a:rPr lang="ar-SA" sz="1700" dirty="0"/>
              <a:t>يشترط لتنزيل الديون المعدومة المشمولة بأحكام هذه التعليمات الشروط الآتية: </a:t>
            </a:r>
            <a:endParaRPr lang="ar-SA" sz="1700" dirty="0" smtClean="0"/>
          </a:p>
          <a:p>
            <a:pPr marL="1266444" lvl="6" indent="-342900" algn="r" rtl="1">
              <a:buFont typeface="+mj-lt"/>
              <a:buAutoNum type="arabicPeriod"/>
            </a:pPr>
            <a:r>
              <a:rPr lang="ar-SA" sz="1700" dirty="0" smtClean="0"/>
              <a:t>أن </a:t>
            </a:r>
            <a:r>
              <a:rPr lang="ar-SA" sz="1700" dirty="0"/>
              <a:t>يحتفظ المكلف بحسابات أصولية وصحيحة وفقاً للقوانين السارية ومبادئ ومعايير المحاسبة الدولية مدققة ومصادق عليها من مدقق حسابات قانوني مرخص </a:t>
            </a:r>
            <a:r>
              <a:rPr lang="ar-SA" sz="1700" dirty="0" smtClean="0"/>
              <a:t>ومزاول.</a:t>
            </a:r>
          </a:p>
          <a:p>
            <a:pPr marL="1266444" lvl="6" indent="-342900" algn="r" rtl="1">
              <a:buFont typeface="+mj-lt"/>
              <a:buAutoNum type="arabicPeriod"/>
            </a:pPr>
            <a:r>
              <a:rPr lang="ar-SA" sz="1700" dirty="0" smtClean="0"/>
              <a:t> </a:t>
            </a:r>
            <a:r>
              <a:rPr lang="ar-SA" sz="1700" dirty="0"/>
              <a:t>تقديم البيانات والمستندات والمعلومات المتعلقة بالديون المعدومة. </a:t>
            </a:r>
            <a:endParaRPr lang="ar-SA" sz="1700" dirty="0" smtClean="0"/>
          </a:p>
          <a:p>
            <a:pPr marL="653796" lvl="2" indent="-342900" algn="r" rtl="1">
              <a:buFont typeface="+mj-lt"/>
              <a:buAutoNum type="arabicPeriod"/>
            </a:pPr>
            <a:r>
              <a:rPr lang="ar-SA" sz="1700" dirty="0"/>
              <a:t>لا يجوز إعدام أية ديون لذوي الصلة في البنوك ومؤسسات الإقراض المتخصصة ، وذلك حسب تعليمات سلطة النقد الفلسطينية الصادرة في هذا الخصوص. </a:t>
            </a:r>
            <a:endParaRPr lang="en-US" sz="1700" dirty="0"/>
          </a:p>
          <a:p>
            <a:pPr marL="653796" lvl="2" indent="-342900" algn="r" rtl="1">
              <a:buFont typeface="+mj-lt"/>
              <a:buAutoNum type="arabicPeriod"/>
            </a:pPr>
            <a:r>
              <a:rPr lang="ar-SA" sz="1700" dirty="0"/>
              <a:t>كل مبلغ يسترد في أية فترة ضريبية من المبالغ التي تم تنزيلها باعتبارها ديوناً معدومة سابقاً يعتبر دخلاً خاضعاً للضريبة خلال تلك الفترة الضريبية التي استرد فيها</a:t>
            </a:r>
            <a:r>
              <a:rPr lang="ar-SA" sz="1700" dirty="0" smtClean="0"/>
              <a:t>.</a:t>
            </a:r>
            <a:endParaRPr lang="en-US" sz="1700" dirty="0"/>
          </a:p>
        </p:txBody>
      </p:sp>
      <p:sp>
        <p:nvSpPr>
          <p:cNvPr id="6" name="Slide Number Placeholder 5"/>
          <p:cNvSpPr>
            <a:spLocks noGrp="1"/>
          </p:cNvSpPr>
          <p:nvPr>
            <p:ph type="sldNum" sz="quarter" idx="12"/>
          </p:nvPr>
        </p:nvSpPr>
        <p:spPr/>
        <p:txBody>
          <a:bodyPr/>
          <a:lstStyle/>
          <a:p>
            <a:fld id="{B371E4B3-59CC-4D77-8EDC-4569EE0FCC46}" type="slidenum">
              <a:rPr lang="en-US" smtClean="0"/>
              <a:t>8</a:t>
            </a:fld>
            <a:endParaRPr lang="en-US"/>
          </a:p>
        </p:txBody>
      </p:sp>
    </p:spTree>
    <p:extLst>
      <p:ext uri="{BB962C8B-B14F-4D97-AF65-F5344CB8AC3E}">
        <p14:creationId xmlns:p14="http://schemas.microsoft.com/office/powerpoint/2010/main" val="193870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circle(in)">
                                      <p:cBhvr>
                                        <p:cTn id="15" dur="2000"/>
                                        <p:tgtEl>
                                          <p:spTgt spid="5">
                                            <p:txEl>
                                              <p:pRg st="1" end="1"/>
                                            </p:txEl>
                                          </p:spTgt>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circle(in)">
                                      <p:cBhvr>
                                        <p:cTn id="18" dur="2000"/>
                                        <p:tgtEl>
                                          <p:spTgt spid="5">
                                            <p:txEl>
                                              <p:pRg st="2" end="2"/>
                                            </p:txEl>
                                          </p:spTgt>
                                        </p:tgtEl>
                                      </p:cBhvr>
                                    </p:animEffect>
                                  </p:childTnLst>
                                </p:cTn>
                              </p:par>
                              <p:par>
                                <p:cTn id="19" presetID="6" presetClass="entr" presetSubtype="16"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circle(in)">
                                      <p:cBhvr>
                                        <p:cTn id="21" dur="2000"/>
                                        <p:tgtEl>
                                          <p:spTgt spid="5">
                                            <p:txEl>
                                              <p:pRg st="3" end="3"/>
                                            </p:txEl>
                                          </p:spTgt>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circle(in)">
                                      <p:cBhvr>
                                        <p:cTn id="24" dur="2000"/>
                                        <p:tgtEl>
                                          <p:spTgt spid="5">
                                            <p:txEl>
                                              <p:pRg st="4" end="4"/>
                                            </p:txEl>
                                          </p:spTgt>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circle(in)">
                                      <p:cBhvr>
                                        <p:cTn id="27" dur="2000"/>
                                        <p:tgtEl>
                                          <p:spTgt spid="5">
                                            <p:txEl>
                                              <p:pRg st="5" end="5"/>
                                            </p:txEl>
                                          </p:spTgt>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5">
                                            <p:txEl>
                                              <p:pRg st="6" end="6"/>
                                            </p:txEl>
                                          </p:spTgt>
                                        </p:tgtEl>
                                        <p:attrNameLst>
                                          <p:attrName>style.visibility</p:attrName>
                                        </p:attrNameLst>
                                      </p:cBhvr>
                                      <p:to>
                                        <p:strVal val="visible"/>
                                      </p:to>
                                    </p:set>
                                    <p:animEffect transition="in" filter="circle(in)">
                                      <p:cBhvr>
                                        <p:cTn id="30" dur="2000"/>
                                        <p:tgtEl>
                                          <p:spTgt spid="5">
                                            <p:txEl>
                                              <p:pRg st="6" end="6"/>
                                            </p:txEl>
                                          </p:spTgt>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Effect transition="in" filter="circle(in)">
                                      <p:cBhvr>
                                        <p:cTn id="33" dur="2000"/>
                                        <p:tgtEl>
                                          <p:spTgt spid="5">
                                            <p:txEl>
                                              <p:pRg st="7" end="7"/>
                                            </p:txEl>
                                          </p:spTgt>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5">
                                            <p:txEl>
                                              <p:pRg st="8" end="8"/>
                                            </p:txEl>
                                          </p:spTgt>
                                        </p:tgtEl>
                                        <p:attrNameLst>
                                          <p:attrName>style.visibility</p:attrName>
                                        </p:attrNameLst>
                                      </p:cBhvr>
                                      <p:to>
                                        <p:strVal val="visible"/>
                                      </p:to>
                                    </p:set>
                                    <p:animEffect transition="in" filter="circle(in)">
                                      <p:cBhvr>
                                        <p:cTn id="36" dur="2000"/>
                                        <p:tgtEl>
                                          <p:spTgt spid="5">
                                            <p:txEl>
                                              <p:pRg st="8" end="8"/>
                                            </p:txEl>
                                          </p:spTgt>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animEffect transition="in" filter="circle(in)">
                                      <p:cBhvr>
                                        <p:cTn id="39" dur="2000"/>
                                        <p:tgtEl>
                                          <p:spTgt spid="5">
                                            <p:txEl>
                                              <p:pRg st="9" end="9"/>
                                            </p:txEl>
                                          </p:spTgt>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
                                            <p:txEl>
                                              <p:pRg st="10" end="10"/>
                                            </p:txEl>
                                          </p:spTgt>
                                        </p:tgtEl>
                                        <p:attrNameLst>
                                          <p:attrName>style.visibility</p:attrName>
                                        </p:attrNameLst>
                                      </p:cBhvr>
                                      <p:to>
                                        <p:strVal val="visible"/>
                                      </p:to>
                                    </p:set>
                                    <p:animEffect transition="in" filter="circle(in)">
                                      <p:cBhvr>
                                        <p:cTn id="42" dur="2000"/>
                                        <p:tgtEl>
                                          <p:spTgt spid="5">
                                            <p:txEl>
                                              <p:pRg st="10" end="10"/>
                                            </p:txEl>
                                          </p:spTgt>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5">
                                            <p:txEl>
                                              <p:pRg st="11" end="11"/>
                                            </p:txEl>
                                          </p:spTgt>
                                        </p:tgtEl>
                                        <p:attrNameLst>
                                          <p:attrName>style.visibility</p:attrName>
                                        </p:attrNameLst>
                                      </p:cBhvr>
                                      <p:to>
                                        <p:strVal val="visible"/>
                                      </p:to>
                                    </p:set>
                                    <p:animEffect transition="in" filter="circle(in)">
                                      <p:cBhvr>
                                        <p:cTn id="45" dur="20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46019"/>
          </a:xfrm>
        </p:spPr>
        <p:txBody>
          <a:bodyPr>
            <a:normAutofit fontScale="90000"/>
          </a:bodyPr>
          <a:lstStyle/>
          <a:p>
            <a:pPr algn="r" rtl="1"/>
            <a:r>
              <a:rPr lang="ar-SA" sz="2000" b="1" dirty="0" smtClean="0">
                <a:solidFill>
                  <a:srgbClr val="C00000"/>
                </a:solidFill>
              </a:rPr>
              <a:t/>
            </a:r>
            <a:br>
              <a:rPr lang="ar-SA" sz="2000" b="1" dirty="0" smtClean="0">
                <a:solidFill>
                  <a:srgbClr val="C00000"/>
                </a:solidFill>
              </a:rPr>
            </a:br>
            <a:r>
              <a:rPr lang="ar-SA" sz="2000" b="1" dirty="0" smtClean="0">
                <a:solidFill>
                  <a:srgbClr val="C00000"/>
                </a:solidFill>
              </a:rPr>
              <a:t>تعليمات </a:t>
            </a:r>
            <a:r>
              <a:rPr lang="ar-SA" sz="2000" b="1" dirty="0">
                <a:solidFill>
                  <a:srgbClr val="C00000"/>
                </a:solidFill>
              </a:rPr>
              <a:t>رقم (7) لسنة 2012م بشأن المعالجة الضريبية لمخصصات الأخطار السارية والادعاءات تحت التسوية المبلغ عنها لشركات التامين </a:t>
            </a:r>
            <a:r>
              <a:rPr lang="en-US" b="1" dirty="0"/>
              <a:t/>
            </a:r>
            <a:br>
              <a:rPr lang="en-US" b="1" dirty="0"/>
            </a:br>
            <a:endParaRPr lang="en-US" dirty="0"/>
          </a:p>
        </p:txBody>
      </p:sp>
      <p:sp>
        <p:nvSpPr>
          <p:cNvPr id="3" name="Content Placeholder 2"/>
          <p:cNvSpPr>
            <a:spLocks noGrp="1"/>
          </p:cNvSpPr>
          <p:nvPr>
            <p:ph idx="1"/>
          </p:nvPr>
        </p:nvSpPr>
        <p:spPr>
          <a:xfrm>
            <a:off x="1024128" y="1083365"/>
            <a:ext cx="9720073" cy="5198165"/>
          </a:xfrm>
        </p:spPr>
        <p:txBody>
          <a:bodyPr>
            <a:normAutofit/>
          </a:bodyPr>
          <a:lstStyle/>
          <a:p>
            <a:pPr marL="457200" indent="-457200" algn="r" rtl="1">
              <a:buFont typeface="+mj-lt"/>
              <a:buAutoNum type="arabicPeriod"/>
            </a:pPr>
            <a:r>
              <a:rPr lang="ar-SA" sz="1500" dirty="0"/>
              <a:t>تعني عبارة مخصص الأخطار السارية أينما وردت في هذه التعليمات مخصص الأقساط غير المكتسبة. </a:t>
            </a:r>
            <a:endParaRPr lang="ar-SA" sz="1500" dirty="0" smtClean="0"/>
          </a:p>
          <a:p>
            <a:pPr marL="457200" indent="-457200" algn="r" rtl="1">
              <a:buFont typeface="+mj-lt"/>
              <a:buAutoNum type="arabicPeriod"/>
            </a:pPr>
            <a:r>
              <a:rPr lang="ar-SA" sz="1500" dirty="0"/>
              <a:t>تطبق هذه التعليمات على شركات التأمين التي تقوم بممارسة أعمال التأمين المختلفة وفق التشريعات النافذة باستثناء التأمين على الحياة. </a:t>
            </a:r>
            <a:endParaRPr lang="en-US" sz="1500" dirty="0"/>
          </a:p>
          <a:p>
            <a:pPr marL="457200" indent="-457200" algn="r" rtl="1">
              <a:buFont typeface="+mj-lt"/>
              <a:buAutoNum type="arabicPeriod"/>
            </a:pPr>
            <a:r>
              <a:rPr lang="ar-SA" sz="1500" dirty="0"/>
              <a:t>وفقاً لأحكام القانون تقبل المخصصات الآتية</a:t>
            </a:r>
            <a:r>
              <a:rPr lang="ar-SA" sz="1500" dirty="0" smtClean="0"/>
              <a:t>:</a:t>
            </a:r>
          </a:p>
          <a:p>
            <a:pPr marL="960120" lvl="3" indent="-457200" algn="r" rtl="1">
              <a:buFont typeface="+mj-lt"/>
              <a:buAutoNum type="arabicPeriod"/>
            </a:pPr>
            <a:r>
              <a:rPr lang="ar-SA" sz="1500" dirty="0" smtClean="0">
                <a:solidFill>
                  <a:srgbClr val="C00000"/>
                </a:solidFill>
              </a:rPr>
              <a:t> </a:t>
            </a:r>
            <a:r>
              <a:rPr lang="ar-SA" sz="1500" b="1" dirty="0">
                <a:solidFill>
                  <a:srgbClr val="C00000"/>
                </a:solidFill>
              </a:rPr>
              <a:t>مخصص الأخطار السارية. </a:t>
            </a:r>
          </a:p>
          <a:p>
            <a:pPr marL="960120" lvl="3" indent="-457200" algn="r" rtl="1">
              <a:buFont typeface="+mj-lt"/>
              <a:buAutoNum type="arabicPeriod"/>
            </a:pPr>
            <a:r>
              <a:rPr lang="ar-SA" sz="1500" b="1" dirty="0" smtClean="0">
                <a:solidFill>
                  <a:srgbClr val="C00000"/>
                </a:solidFill>
              </a:rPr>
              <a:t>مخصص </a:t>
            </a:r>
            <a:r>
              <a:rPr lang="ar-SA" sz="1500" b="1" dirty="0">
                <a:solidFill>
                  <a:srgbClr val="C00000"/>
                </a:solidFill>
              </a:rPr>
              <a:t>ادعاءات تحت التسوية للحوادث المبلغ عنها. </a:t>
            </a:r>
            <a:endParaRPr lang="ar-SA" sz="1500" b="1" dirty="0" smtClean="0">
              <a:solidFill>
                <a:srgbClr val="C00000"/>
              </a:solidFill>
            </a:endParaRPr>
          </a:p>
          <a:p>
            <a:pPr marL="457200" indent="-457200" algn="r" rtl="1">
              <a:buFont typeface="+mj-lt"/>
              <a:buAutoNum type="arabicPeriod"/>
            </a:pPr>
            <a:r>
              <a:rPr lang="ar-SA" sz="1500" dirty="0"/>
              <a:t>باستثناء مخصص الأخطار السارية ضد أخطار النقل ، فإن مخصص الأخطار السارية يشمل الآتي</a:t>
            </a:r>
            <a:r>
              <a:rPr lang="ar-SA" sz="1500" dirty="0" smtClean="0"/>
              <a:t>:</a:t>
            </a:r>
          </a:p>
          <a:p>
            <a:pPr marL="960120" lvl="3" indent="-457200" algn="r" rtl="1">
              <a:buFont typeface="+mj-lt"/>
              <a:buAutoNum type="arabicPeriod"/>
            </a:pPr>
            <a:r>
              <a:rPr lang="ar-SA" sz="1500" dirty="0" smtClean="0"/>
              <a:t> </a:t>
            </a:r>
            <a:r>
              <a:rPr lang="ar-SA" sz="1500" b="1" dirty="0">
                <a:solidFill>
                  <a:srgbClr val="C00000"/>
                </a:solidFill>
              </a:rPr>
              <a:t>المبلغ الذي ترصده شركة التامين في نهاية الفترة الضريبية لمقابلة الالتزامات التي قد تنشأ خلال الفترة الضريبية المتبقية لعقود التامين المبرمة خلال الفترة الضريبية الحالية وتنتهي خلال الفترة الضريبية الآتية </a:t>
            </a:r>
            <a:endParaRPr lang="ar-SA" sz="1500" b="1" dirty="0" smtClean="0">
              <a:solidFill>
                <a:srgbClr val="C00000"/>
              </a:solidFill>
            </a:endParaRPr>
          </a:p>
          <a:p>
            <a:pPr marL="960120" lvl="3" indent="-457200" algn="r" rtl="1">
              <a:buFont typeface="+mj-lt"/>
              <a:buAutoNum type="arabicPeriod"/>
            </a:pPr>
            <a:r>
              <a:rPr lang="ar-SA" sz="1500" b="1" dirty="0" smtClean="0">
                <a:solidFill>
                  <a:srgbClr val="C00000"/>
                </a:solidFill>
              </a:rPr>
              <a:t> </a:t>
            </a:r>
            <a:r>
              <a:rPr lang="ar-SA" sz="1500" b="1" dirty="0">
                <a:solidFill>
                  <a:srgbClr val="C00000"/>
                </a:solidFill>
              </a:rPr>
              <a:t>يحسب مخصص الأخطار السارية على النحو الآتي</a:t>
            </a:r>
            <a:r>
              <a:rPr lang="ar-SA" sz="1500" b="1" dirty="0" smtClean="0">
                <a:solidFill>
                  <a:srgbClr val="C00000"/>
                </a:solidFill>
              </a:rPr>
              <a:t>: ((قيمة </a:t>
            </a:r>
            <a:r>
              <a:rPr lang="ar-SA" sz="1500" b="1" dirty="0">
                <a:solidFill>
                  <a:srgbClr val="C00000"/>
                </a:solidFill>
              </a:rPr>
              <a:t>عقد التامين – حصة معيدي </a:t>
            </a:r>
            <a:r>
              <a:rPr lang="ar-SA" sz="1500" b="1" dirty="0" smtClean="0">
                <a:solidFill>
                  <a:srgbClr val="C00000"/>
                </a:solidFill>
              </a:rPr>
              <a:t>التامين) </a:t>
            </a:r>
            <a:r>
              <a:rPr lang="en-US" sz="1500" b="1" dirty="0">
                <a:solidFill>
                  <a:srgbClr val="C00000"/>
                </a:solidFill>
              </a:rPr>
              <a:t>x</a:t>
            </a:r>
            <a:r>
              <a:rPr lang="ar-SA" sz="1500" b="1" dirty="0">
                <a:solidFill>
                  <a:srgbClr val="C00000"/>
                </a:solidFill>
              </a:rPr>
              <a:t> عدد الأيام المتبقية لعقد التامين خلال الفترة الضريبية </a:t>
            </a:r>
            <a:r>
              <a:rPr lang="ar-SA" sz="1500" b="1" dirty="0" smtClean="0">
                <a:solidFill>
                  <a:srgbClr val="C00000"/>
                </a:solidFill>
              </a:rPr>
              <a:t>التالية) </a:t>
            </a:r>
            <a:r>
              <a:rPr lang="en-US" sz="1500" b="1" dirty="0">
                <a:solidFill>
                  <a:srgbClr val="C00000"/>
                </a:solidFill>
              </a:rPr>
              <a:t>/</a:t>
            </a:r>
            <a:r>
              <a:rPr lang="ar-SA" sz="1500" b="1" dirty="0" smtClean="0">
                <a:solidFill>
                  <a:srgbClr val="C00000"/>
                </a:solidFill>
              </a:rPr>
              <a:t> 365 يوم</a:t>
            </a:r>
          </a:p>
          <a:p>
            <a:pPr marL="960120" lvl="3" indent="-457200" algn="r" rtl="1">
              <a:buFont typeface="+mj-lt"/>
              <a:buAutoNum type="arabicPeriod"/>
            </a:pPr>
            <a:r>
              <a:rPr lang="ar-SA" sz="1500" b="1" dirty="0" smtClean="0">
                <a:solidFill>
                  <a:srgbClr val="C00000"/>
                </a:solidFill>
              </a:rPr>
              <a:t> </a:t>
            </a:r>
            <a:r>
              <a:rPr lang="ar-SA" sz="1500" b="1" dirty="0">
                <a:solidFill>
                  <a:srgbClr val="C00000"/>
                </a:solidFill>
              </a:rPr>
              <a:t>يحسب مخصص الأخطار السارية لأعمال التأمين ضد أخطار النقل بنسبة (%30) من قيمة أقساط عقود التأمين التي ما زالت سارية المفعول حتى تاريخ نهاية الفترة الضريبية بعد استبعاد حصة معيدي التامين. </a:t>
            </a:r>
            <a:endParaRPr lang="en-US" sz="1500" b="1" dirty="0">
              <a:solidFill>
                <a:srgbClr val="C00000"/>
              </a:solidFill>
            </a:endParaRPr>
          </a:p>
          <a:p>
            <a:pPr marL="457200" indent="-457200" algn="r" rtl="1">
              <a:buFont typeface="+mj-lt"/>
              <a:buAutoNum type="arabicPeriod"/>
            </a:pPr>
            <a:r>
              <a:rPr lang="ar-SA" sz="1500" dirty="0"/>
              <a:t>ادعاءات تحت التسوية </a:t>
            </a:r>
            <a:endParaRPr lang="en-US" sz="1500" dirty="0" smtClean="0"/>
          </a:p>
          <a:p>
            <a:pPr marL="813816" lvl="2" indent="-457200" algn="r" rtl="1">
              <a:buFont typeface="+mj-lt"/>
              <a:buAutoNum type="arabicPeriod"/>
            </a:pPr>
            <a:r>
              <a:rPr lang="ar-SA" sz="1500" b="1" dirty="0" smtClean="0">
                <a:solidFill>
                  <a:srgbClr val="C00000"/>
                </a:solidFill>
              </a:rPr>
              <a:t>تعني </a:t>
            </a:r>
            <a:r>
              <a:rPr lang="ar-SA" sz="1500" b="1" dirty="0">
                <a:solidFill>
                  <a:srgbClr val="C00000"/>
                </a:solidFill>
              </a:rPr>
              <a:t>عبارة (مخصص ادعاءات تحت التسوية) لغايات هذه المادة المبلغ الذي ترصده شركة التامين في نهاية الفترة الضريبية لمقابلة الالتزامات التي قد تنشأ عن حوادث وقعت خلال الفترة الضريبية الحالية وتم التبليغ عنها ، ولم يتم التوصل إلى تسوية بشأنها عند نهاية تلك الفترة. </a:t>
            </a:r>
            <a:r>
              <a:rPr lang="ar-SA" sz="1500" b="1" dirty="0" smtClean="0">
                <a:solidFill>
                  <a:srgbClr val="C00000"/>
                </a:solidFill>
              </a:rPr>
              <a:t>ب</a:t>
            </a:r>
          </a:p>
          <a:p>
            <a:pPr marL="813816" lvl="2" indent="-457200" algn="r" rtl="1">
              <a:buFont typeface="+mj-lt"/>
              <a:buAutoNum type="arabicPeriod"/>
            </a:pPr>
            <a:r>
              <a:rPr lang="ar-SA" sz="1500" b="1" dirty="0" smtClean="0">
                <a:solidFill>
                  <a:srgbClr val="C00000"/>
                </a:solidFill>
              </a:rPr>
              <a:t>يحسب </a:t>
            </a:r>
            <a:r>
              <a:rPr lang="ar-SA" sz="1500" b="1" dirty="0">
                <a:solidFill>
                  <a:srgbClr val="C00000"/>
                </a:solidFill>
              </a:rPr>
              <a:t>مخصص ادعاءات تحت التسوية باعتماد القيمة الحقيقية المقدرة بموجب تعليمات هيئة سوق رأس المال للمطالبات المقدمة من المؤمن لهم مطروحاً منها حصة معيدي التامين. </a:t>
            </a:r>
          </a:p>
          <a:p>
            <a:pPr marL="813816" lvl="2" indent="-457200" algn="r" rtl="1">
              <a:buFont typeface="+mj-lt"/>
              <a:buAutoNum type="arabicPeriod"/>
            </a:pPr>
            <a:r>
              <a:rPr lang="ar-SA" sz="1500" b="1" dirty="0" smtClean="0">
                <a:solidFill>
                  <a:srgbClr val="C00000"/>
                </a:solidFill>
              </a:rPr>
              <a:t>لا </a:t>
            </a:r>
            <a:r>
              <a:rPr lang="ar-SA" sz="1500" b="1" dirty="0">
                <a:solidFill>
                  <a:srgbClr val="C00000"/>
                </a:solidFill>
              </a:rPr>
              <a:t>يقبل صافي مخصص (ادعاءات تحت التسوية) للحوادث غير المبلغ عنها. </a:t>
            </a:r>
            <a:endParaRPr lang="en-US" sz="1500" b="1" dirty="0">
              <a:solidFill>
                <a:srgbClr val="C00000"/>
              </a:solidFill>
            </a:endParaRPr>
          </a:p>
          <a:p>
            <a:pPr marL="457200" indent="-457200" algn="r" rtl="1">
              <a:buFont typeface="+mj-lt"/>
              <a:buAutoNum type="arabicPeriod"/>
            </a:pPr>
            <a:endParaRPr lang="en-US" sz="1500" dirty="0"/>
          </a:p>
          <a:p>
            <a:pPr algn="r" rtl="1"/>
            <a:endParaRPr lang="en-US" sz="1500" dirty="0"/>
          </a:p>
        </p:txBody>
      </p:sp>
      <p:sp>
        <p:nvSpPr>
          <p:cNvPr id="4" name="Slide Number Placeholder 3"/>
          <p:cNvSpPr>
            <a:spLocks noGrp="1"/>
          </p:cNvSpPr>
          <p:nvPr>
            <p:ph type="sldNum" sz="quarter" idx="12"/>
          </p:nvPr>
        </p:nvSpPr>
        <p:spPr/>
        <p:txBody>
          <a:bodyPr/>
          <a:lstStyle/>
          <a:p>
            <a:fld id="{B371E4B3-59CC-4D77-8EDC-4569EE0FCC46}" type="slidenum">
              <a:rPr lang="en-US" smtClean="0"/>
              <a:t>9</a:t>
            </a:fld>
            <a:endParaRPr lang="en-US"/>
          </a:p>
        </p:txBody>
      </p:sp>
    </p:spTree>
    <p:extLst>
      <p:ext uri="{BB962C8B-B14F-4D97-AF65-F5344CB8AC3E}">
        <p14:creationId xmlns:p14="http://schemas.microsoft.com/office/powerpoint/2010/main" val="345860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additive="base">
                                        <p:cTn id="4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2" presetID="2" presetClass="entr" presetSubtype="4" fill="hold" grpId="0"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additive="base">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additive="base">
                                        <p:cTn id="4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7" end="7"/>
                                            </p:txEl>
                                          </p:spTgt>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 calcmode="lin" valueType="num">
                                      <p:cBhvr additive="base">
                                        <p:cTn id="5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9" end="9"/>
                                            </p:txEl>
                                          </p:spTgt>
                                        </p:tgtEl>
                                        <p:attrNameLst>
                                          <p:attrName>ppt_y</p:attrName>
                                        </p:attrNameLst>
                                      </p:cBhvr>
                                      <p:tavLst>
                                        <p:tav tm="0">
                                          <p:val>
                                            <p:strVal val="1+#ppt_h/2"/>
                                          </p:val>
                                        </p:tav>
                                        <p:tav tm="100000">
                                          <p:val>
                                            <p:strVal val="#ppt_y"/>
                                          </p:val>
                                        </p:tav>
                                      </p:tavLst>
                                    </p:anim>
                                  </p:childTnLst>
                                </p:cTn>
                              </p:par>
                              <p:par>
                                <p:cTn id="60" presetID="2" presetClass="entr" presetSubtype="4" fill="hold" grpId="0" nodeType="with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calcmode="lin" valueType="num">
                                      <p:cBhvr additive="base">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64" presetID="2" presetClass="entr" presetSubtype="4" fill="hold" grpId="0" nodeType="withEffect">
                                  <p:stCondLst>
                                    <p:cond delay="0"/>
                                  </p:stCondLst>
                                  <p:childTnLst>
                                    <p:set>
                                      <p:cBhvr>
                                        <p:cTn id="65" dur="1" fill="hold">
                                          <p:stCondLst>
                                            <p:cond delay="0"/>
                                          </p:stCondLst>
                                        </p:cTn>
                                        <p:tgtEl>
                                          <p:spTgt spid="3">
                                            <p:txEl>
                                              <p:pRg st="11" end="11"/>
                                            </p:txEl>
                                          </p:spTgt>
                                        </p:tgtEl>
                                        <p:attrNameLst>
                                          <p:attrName>style.visibility</p:attrName>
                                        </p:attrNameLst>
                                      </p:cBhvr>
                                      <p:to>
                                        <p:strVal val="visible"/>
                                      </p:to>
                                    </p:set>
                                    <p:anim calcmode="lin" valueType="num">
                                      <p:cBhvr additive="base">
                                        <p:cTn id="66"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68" presetID="2" presetClass="entr" presetSubtype="4" fill="hold" grpId="0" nodeType="withEffect">
                                  <p:stCondLst>
                                    <p:cond delay="0"/>
                                  </p:stCondLst>
                                  <p:childTnLst>
                                    <p:set>
                                      <p:cBhvr>
                                        <p:cTn id="69" dur="1" fill="hold">
                                          <p:stCondLst>
                                            <p:cond delay="0"/>
                                          </p:stCondLst>
                                        </p:cTn>
                                        <p:tgtEl>
                                          <p:spTgt spid="3">
                                            <p:txEl>
                                              <p:pRg st="12" end="12"/>
                                            </p:txEl>
                                          </p:spTgt>
                                        </p:tgtEl>
                                        <p:attrNameLst>
                                          <p:attrName>style.visibility</p:attrName>
                                        </p:attrNameLst>
                                      </p:cBhvr>
                                      <p:to>
                                        <p:strVal val="visible"/>
                                      </p:to>
                                    </p:set>
                                    <p:anim calcmode="lin" valueType="num">
                                      <p:cBhvr additive="base">
                                        <p:cTn id="70"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31</TotalTime>
  <Words>2612</Words>
  <Application>Microsoft Office PowerPoint</Application>
  <PresentationFormat>Widescreen</PresentationFormat>
  <Paragraphs>227</Paragraphs>
  <Slides>12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SimSun</vt:lpstr>
      <vt:lpstr>Arial</vt:lpstr>
      <vt:lpstr>Simplified Arabic</vt:lpstr>
      <vt:lpstr>华文仿宋</vt:lpstr>
      <vt:lpstr>Times New Roman</vt:lpstr>
      <vt:lpstr>Tw Cen MT</vt:lpstr>
      <vt:lpstr>Tw Cen MT Condensed</vt:lpstr>
      <vt:lpstr>Wingdings</vt:lpstr>
      <vt:lpstr>Wingdings 3</vt:lpstr>
      <vt:lpstr>Integral</vt:lpstr>
      <vt:lpstr>محاسبة الضرائب – الفصل الرابع</vt:lpstr>
      <vt:lpstr>PowerPoint Presentation</vt:lpstr>
      <vt:lpstr>PowerPoint Presentation</vt:lpstr>
      <vt:lpstr>PowerPoint Presentation</vt:lpstr>
      <vt:lpstr>الدخول المعفاة من الضريبة:-        تتناول المادة (7) من قانون ضريبة الدخل الدخول المعفاة من الضريبة لأسباب سياسية او اقتصادية او اجتماعية</vt:lpstr>
      <vt:lpstr> التنزيلات:-  هي المبالغ التي يتم خصمها من الايراد (الدخل) قبل اخضاعه للضريبة لتحديد صافي الدخل  الخاضع للضريبة:- نصت المادة 8 من قانون ضريبة الدخل على لنفقات المسموح بتنزيلها من الإيرادات:- </vt:lpstr>
      <vt:lpstr>  يتبع التنزيلات:-   </vt:lpstr>
      <vt:lpstr>تعليمات رقم (10) لسنة 2012م بشأن الديون المعدومة </vt:lpstr>
      <vt:lpstr> تعليمات رقم (7) لسنة 2012م بشأن المعالجة الضريبية لمخصصات الأخطار السارية والادعاءات تحت التسوية المبلغ عنها لشركات التامين  </vt:lpstr>
      <vt:lpstr>يتبع -تعليمات رقم (7) لسنة 2012م بشأن المعالجة الضريبية لمخصصات الأخطار السارية والادعاءات تحت التسوية المبلغ عنها لشركات التامين</vt:lpstr>
      <vt:lpstr>تعليمات رقم (14) لسنة 2012م بشأن مخصصات الديون المشكوك في تحصيلها </vt:lpstr>
      <vt:lpstr>تعليمات رقم (1)لسنة 2012م بشأن المصاريف والنفقات المتعلقة بالدخل المعفي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Harbi H Daraghma</dc:creator>
  <cp:lastModifiedBy>Harbi H Daraghma</cp:lastModifiedBy>
  <cp:revision>5</cp:revision>
  <dcterms:created xsi:type="dcterms:W3CDTF">2020-09-22T08:44:03Z</dcterms:created>
  <dcterms:modified xsi:type="dcterms:W3CDTF">2021-03-09T09:37:40Z</dcterms:modified>
</cp:coreProperties>
</file>