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6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ADC9-9BF7-4499-9EFE-DD90C422D7F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8923D-7B98-4B5D-B94D-82F79B295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3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ADC9-9BF7-4499-9EFE-DD90C422D7F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8923D-7B98-4B5D-B94D-82F79B295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8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ADC9-9BF7-4499-9EFE-DD90C422D7F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8923D-7B98-4B5D-B94D-82F79B295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6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ADC9-9BF7-4499-9EFE-DD90C422D7F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8923D-7B98-4B5D-B94D-82F79B295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5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ADC9-9BF7-4499-9EFE-DD90C422D7F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8923D-7B98-4B5D-B94D-82F79B295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4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ADC9-9BF7-4499-9EFE-DD90C422D7F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8923D-7B98-4B5D-B94D-82F79B295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8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ADC9-9BF7-4499-9EFE-DD90C422D7F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8923D-7B98-4B5D-B94D-82F79B295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72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ADC9-9BF7-4499-9EFE-DD90C422D7F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8923D-7B98-4B5D-B94D-82F79B295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6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ADC9-9BF7-4499-9EFE-DD90C422D7F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8923D-7B98-4B5D-B94D-82F79B295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5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ADC9-9BF7-4499-9EFE-DD90C422D7F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8923D-7B98-4B5D-B94D-82F79B295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8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ADC9-9BF7-4499-9EFE-DD90C422D7F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8923D-7B98-4B5D-B94D-82F79B295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49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EADC9-9BF7-4499-9EFE-DD90C422D7F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8923D-7B98-4B5D-B94D-82F79B295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7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Quantum Mechanics in 3-D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4000" dirty="0" smtClean="0">
              <a:solidFill>
                <a:srgbClr val="FF0000"/>
              </a:solidFill>
            </a:endParaRPr>
          </a:p>
          <a:p>
            <a:r>
              <a:rPr lang="en-US" sz="4000" dirty="0" smtClean="0">
                <a:solidFill>
                  <a:srgbClr val="FF0000"/>
                </a:solidFill>
              </a:rPr>
              <a:t>Spherical coordinates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7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Hydrogen Atom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914400"/>
            <a:ext cx="8153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15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g(r) = </a:t>
            </a:r>
            <a:r>
              <a:rPr lang="en-US" dirty="0" err="1" smtClean="0"/>
              <a:t>rR</a:t>
            </a:r>
            <a:r>
              <a:rPr lang="en-US" dirty="0" smtClean="0"/>
              <a:t>(r)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620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39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Eqn. for g(r) is similar to 1-D Sch. Eqn.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7848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354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458199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854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706562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en-US" sz="3200" dirty="0" smtClean="0"/>
                  <a:t/>
                </a:r>
                <a:br>
                  <a:rPr lang="en-US" sz="3200" dirty="0" smtClean="0"/>
                </a:br>
                <a:r>
                  <a:rPr lang="en-US" sz="3200" dirty="0" smtClean="0"/>
                  <a:t>n= 1,2, 3, 4, ….    </a:t>
                </a:r>
                <a:br>
                  <a:rPr lang="en-US" sz="3200" dirty="0" smtClean="0"/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1"/>
                        <m:t>𝑙</m:t>
                      </m:r>
                      <m:r>
                        <a:rPr lang="en-US" sz="3200" i="1"/>
                        <m:t>=0, 1, 2, 3, …</m:t>
                      </m:r>
                      <m:r>
                        <a:rPr lang="en-US" sz="3200" b="0" i="1" smtClean="0">
                          <a:latin typeface="Cambria Math"/>
                        </a:rPr>
                        <m:t>𝑛</m:t>
                      </m:r>
                      <m:r>
                        <a:rPr lang="en-US" sz="3200" b="0" i="1" smtClean="0">
                          <a:latin typeface="Cambria Math"/>
                        </a:rPr>
                        <m:t>−1</m:t>
                      </m:r>
                    </m:oMath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i="1"/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𝑚</m:t>
                              </m:r>
                            </m:e>
                            <m:sub>
                              <m:r>
                                <a:rPr lang="en-US" sz="2800" i="1"/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2800" i="1"/>
                        <m:t>≤</m:t>
                      </m:r>
                      <m:r>
                        <a:rPr lang="en-US" sz="2800" i="1"/>
                        <m:t>𝑙</m:t>
                      </m:r>
                      <m:r>
                        <a:rPr lang="en-US" sz="2800" i="1"/>
                        <m:t>,  </m:t>
                      </m:r>
                      <m:r>
                        <a:rPr lang="en-US" sz="2800" i="1"/>
                        <m:t>𝑒</m:t>
                      </m:r>
                      <m:r>
                        <a:rPr lang="en-US" sz="2800" i="1"/>
                        <m:t>.</m:t>
                      </m:r>
                      <m:r>
                        <a:rPr lang="en-US" sz="2800" i="1"/>
                        <m:t>𝑔</m:t>
                      </m:r>
                      <m:r>
                        <a:rPr lang="en-US" sz="2800" i="1"/>
                        <m:t>.     </m:t>
                      </m:r>
                      <m:r>
                        <a:rPr lang="en-US" sz="2800" i="1"/>
                        <m:t>𝑙</m:t>
                      </m:r>
                      <m:r>
                        <a:rPr lang="en-US" sz="2800" i="1"/>
                        <m:t>=3,  </m:t>
                      </m:r>
                      <m:sSub>
                        <m:sSubPr>
                          <m:ctrlPr>
                            <a:rPr lang="en-US" sz="2800" i="1"/>
                          </m:ctrlPr>
                        </m:sSubPr>
                        <m:e>
                          <m:r>
                            <a:rPr lang="en-US" sz="2800" i="1"/>
                            <m:t>𝑚</m:t>
                          </m:r>
                        </m:e>
                        <m:sub>
                          <m:r>
                            <a:rPr lang="en-US" sz="2800" i="1"/>
                            <m:t>𝑙</m:t>
                          </m:r>
                        </m:sub>
                      </m:sSub>
                      <m:r>
                        <a:rPr lang="en-US" sz="2800" i="1"/>
                        <m:t>=−3, −2, −1, 0, 1,2,3</m:t>
                      </m:r>
                    </m:oMath>
                  </m:oMathPara>
                </a14:m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2800" dirty="0" smtClean="0"/>
                  <a:t>M shell: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𝑙</m:t>
                    </m:r>
                    <m:r>
                      <a:rPr lang="en-US" sz="2800" i="1">
                        <a:latin typeface="Cambria Math"/>
                      </a:rPr>
                      <m:t>=0, 1, 2</m:t>
                    </m:r>
                  </m:oMath>
                </a14:m>
                <a:r>
                  <a:rPr lang="en-US" sz="2800" dirty="0"/>
                  <a:t/>
                </a:r>
                <a:br>
                  <a:rPr lang="en-US" sz="2800" dirty="0"/>
                </a:br>
                <a:r>
                  <a:rPr lang="en-US" sz="2800" dirty="0" smtClean="0"/>
                  <a:t>     </a:t>
                </a:r>
                <a:endParaRPr lang="en-US" sz="3200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706562"/>
              </a:xfrm>
              <a:blipFill rotWithShape="1">
                <a:blip r:embed="rId2"/>
                <a:stretch>
                  <a:fillRect t="-2857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32037"/>
            <a:ext cx="766155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967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 atom states and selection rules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305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450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n=2 level has a 4-fold degeneracy</a:t>
            </a:r>
            <a:br>
              <a:rPr lang="en-US" sz="3200" dirty="0" smtClean="0"/>
            </a:br>
            <a:r>
              <a:rPr lang="en-US" sz="3200" dirty="0" smtClean="0"/>
              <a:t>If we include the electron’s spin the degeneracy becomes 8-fold</a:t>
            </a:r>
            <a:endParaRPr lang="en-US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8763000" cy="44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634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Relationship between Spherical and Cartesian Coordinates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486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0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868362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en-US" sz="2400" dirty="0"/>
                  <a:t>Relationship between Spherical </a:t>
                </a:r>
                <a:r>
                  <a:rPr lang="en-US" sz="2400" dirty="0" smtClean="0"/>
                  <a:t>&amp; </a:t>
                </a:r>
                <a:r>
                  <a:rPr lang="en-US" sz="2400" dirty="0"/>
                  <a:t>Cartesian </a:t>
                </a:r>
                <a:r>
                  <a:rPr lang="en-US" sz="2400" dirty="0" smtClean="0"/>
                  <a:t>Coordinates</a:t>
                </a:r>
                <a:br>
                  <a:rPr lang="en-US" sz="24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0≤</m:t>
                      </m:r>
                      <m:r>
                        <a:rPr lang="en-US" sz="2400" i="1">
                          <a:latin typeface="Cambria Math"/>
                        </a:rPr>
                        <m:t>𝜃</m:t>
                      </m:r>
                      <m:r>
                        <a:rPr lang="en-US" sz="2400" i="1">
                          <a:latin typeface="Cambria Math"/>
                        </a:rPr>
                        <m:t>≤</m:t>
                      </m:r>
                      <m:r>
                        <a:rPr lang="en-US" sz="2400" i="1">
                          <a:latin typeface="Cambria Math"/>
                        </a:rPr>
                        <m:t>𝜋</m:t>
                      </m:r>
                      <m:r>
                        <a:rPr lang="en-US" sz="2400" i="1">
                          <a:latin typeface="Cambria Math"/>
                        </a:rPr>
                        <m:t>,   0≤</m:t>
                      </m:r>
                      <m:r>
                        <a:rPr lang="en-US" sz="2400" i="1">
                          <a:latin typeface="Cambria Math"/>
                        </a:rPr>
                        <m:t>𝜑</m:t>
                      </m:r>
                      <m:r>
                        <a:rPr lang="en-US" sz="2400" i="1">
                          <a:latin typeface="Cambria Math"/>
                        </a:rPr>
                        <m:t>≤2</m:t>
                      </m:r>
                      <m:r>
                        <a:rPr lang="en-US" sz="2400" i="1">
                          <a:latin typeface="Cambria Math"/>
                        </a:rPr>
                        <m:t>𝜋</m:t>
                      </m:r>
                    </m:oMath>
                  </m:oMathPara>
                </a14:m>
                <a:r>
                  <a:rPr lang="en-US" sz="2400" dirty="0"/>
                  <a:t/>
                </a:r>
                <a:br>
                  <a:rPr lang="en-US" sz="2400" dirty="0"/>
                </a:br>
                <a:endParaRPr lang="en-US" sz="24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868362"/>
              </a:xfrm>
              <a:blipFill rotWithShape="1">
                <a:blip r:embed="rId2"/>
                <a:stretch>
                  <a:fillRect t="-1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839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93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63976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Central Potential: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𝑈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𝑟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639762"/>
              </a:xfrm>
              <a:blipFill rotWithShape="1">
                <a:blip r:embed="rId2"/>
                <a:stretch>
                  <a:fillRect t="-21905" b="-4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763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0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563562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en-US" sz="3200" i="1" dirty="0" smtClean="0"/>
                  <a:t/>
                </a:r>
                <a:br>
                  <a:rPr lang="en-US" sz="3200" i="1" dirty="0" smtClean="0"/>
                </a:br>
                <a:r>
                  <a:rPr lang="en-US" sz="3200" i="1" dirty="0" smtClean="0"/>
                  <a:t/>
                </a:r>
                <a:br>
                  <a:rPr lang="en-US" sz="3200" i="1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00" i="1">
                          <a:latin typeface="Cambria Math"/>
                        </a:rPr>
                        <m:t>𝛷</m:t>
                      </m:r>
                      <m:d>
                        <m:dPr>
                          <m:ctrlPr>
                            <a:rPr lang="en-US" sz="31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100" i="1">
                              <a:latin typeface="Cambria Math"/>
                            </a:rPr>
                            <m:t>𝜑</m:t>
                          </m:r>
                          <m:r>
                            <a:rPr lang="en-US" sz="3100" i="1">
                              <a:latin typeface="Cambria Math"/>
                            </a:rPr>
                            <m:t>+2</m:t>
                          </m:r>
                          <m:r>
                            <a:rPr lang="en-US" sz="3100" i="1">
                              <a:latin typeface="Cambria Math"/>
                            </a:rPr>
                            <m:t>𝜋</m:t>
                          </m:r>
                        </m:e>
                      </m:d>
                      <m:r>
                        <a:rPr lang="en-US" sz="3100" i="1">
                          <a:latin typeface="Cambria Math"/>
                        </a:rPr>
                        <m:t>=</m:t>
                      </m:r>
                      <m:r>
                        <a:rPr lang="en-US" sz="3100" i="1">
                          <a:latin typeface="Cambria Math"/>
                        </a:rPr>
                        <m:t>𝛷</m:t>
                      </m:r>
                      <m:d>
                        <m:dPr>
                          <m:ctrlPr>
                            <a:rPr lang="en-US" sz="31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100" i="1">
                              <a:latin typeface="Cambria Math"/>
                            </a:rPr>
                            <m:t>𝜑</m:t>
                          </m:r>
                        </m:e>
                      </m:d>
                      <m:r>
                        <a:rPr lang="en-US" sz="3100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31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100" b="0" i="1" smtClean="0">
                              <a:latin typeface="Cambria Math"/>
                            </a:rPr>
                            <m:t>   </m:t>
                          </m:r>
                          <m:r>
                            <a:rPr lang="en-US" sz="310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en-US" sz="31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3100" i="1"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en-US" sz="3100" i="1">
                          <a:latin typeface="Cambria Math"/>
                        </a:rPr>
                        <m:t>=0, ±1, ±2, ±3, ±4,….</m:t>
                      </m:r>
                    </m:oMath>
                  </m:oMathPara>
                </a14:m>
                <a:r>
                  <a:rPr lang="en-US" sz="3100" dirty="0"/>
                  <a:t/>
                </a:r>
                <a:br>
                  <a:rPr lang="en-US" sz="3100" dirty="0"/>
                </a:br>
                <a:r>
                  <a:rPr lang="en-US" sz="3100" dirty="0"/>
                  <a:t/>
                </a:r>
                <a:br>
                  <a:rPr lang="en-US" sz="3100" dirty="0"/>
                </a:br>
                <a:endParaRPr lang="en-US" sz="31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563562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04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173162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en-US" sz="2400" dirty="0" smtClean="0"/>
                  <a:t/>
                </a:r>
                <a:br>
                  <a:rPr lang="en-US" sz="2400" dirty="0" smtClean="0"/>
                </a:br>
                <a:r>
                  <a:rPr lang="en-US" sz="2700" dirty="0" smtClean="0"/>
                  <a:t>Associated Legendre Polynomials and the Spherical Harmonics</a:t>
                </a:r>
                <a:br>
                  <a:rPr lang="en-US" sz="27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7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7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700" i="1">
                                  <a:latin typeface="Cambria Math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2700" i="1">
                          <a:latin typeface="Cambria Math"/>
                        </a:rPr>
                        <m:t>≤</m:t>
                      </m:r>
                      <m:r>
                        <a:rPr lang="en-US" sz="2700" i="1">
                          <a:latin typeface="Cambria Math"/>
                        </a:rPr>
                        <m:t>𝑙</m:t>
                      </m:r>
                      <m:r>
                        <a:rPr lang="en-US" sz="2700" i="1">
                          <a:latin typeface="Cambria Math"/>
                        </a:rPr>
                        <m:t>,  </m:t>
                      </m:r>
                      <m:r>
                        <a:rPr lang="en-US" sz="2700" i="1">
                          <a:latin typeface="Cambria Math"/>
                        </a:rPr>
                        <m:t>𝑒</m:t>
                      </m:r>
                      <m:r>
                        <a:rPr lang="en-US" sz="2700" i="1">
                          <a:latin typeface="Cambria Math"/>
                        </a:rPr>
                        <m:t>.</m:t>
                      </m:r>
                      <m:r>
                        <a:rPr lang="en-US" sz="2700" i="1">
                          <a:latin typeface="Cambria Math"/>
                        </a:rPr>
                        <m:t>𝑔</m:t>
                      </m:r>
                      <m:r>
                        <a:rPr lang="en-US" sz="2700" i="1">
                          <a:latin typeface="Cambria Math"/>
                        </a:rPr>
                        <m:t>.     </m:t>
                      </m:r>
                      <m:r>
                        <a:rPr lang="en-US" sz="2700" i="1">
                          <a:latin typeface="Cambria Math"/>
                        </a:rPr>
                        <m:t>𝑙</m:t>
                      </m:r>
                      <m:r>
                        <a:rPr lang="en-US" sz="2700" i="1">
                          <a:latin typeface="Cambria Math"/>
                        </a:rPr>
                        <m:t>=3,  </m:t>
                      </m:r>
                      <m:sSub>
                        <m:sSubPr>
                          <m:ctrlPr>
                            <a:rPr lang="en-US" sz="27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700" i="1"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en-US" sz="2700" i="1">
                          <a:latin typeface="Cambria Math"/>
                        </a:rPr>
                        <m:t>=−3, −2, −1, 0, 1,2,3</m:t>
                      </m:r>
                    </m:oMath>
                  </m:oMathPara>
                </a14:m>
                <a:r>
                  <a:rPr lang="en-US" sz="2700" dirty="0" smtClean="0"/>
                  <a:t/>
                </a:r>
                <a:br>
                  <a:rPr lang="en-US" sz="2700" dirty="0" smtClean="0"/>
                </a:br>
                <a:r>
                  <a:rPr lang="en-US" sz="2700" dirty="0" smtClean="0"/>
                  <a:t>Normalization:          </a:t>
                </a:r>
                <a14:m>
                  <m:oMath xmlns:m="http://schemas.openxmlformats.org/officeDocument/2006/math">
                    <m:nary>
                      <m:naryPr>
                        <m:limLoc m:val="subSup"/>
                        <m:ctrlPr>
                          <a:rPr lang="en-US" sz="27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7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2700" i="1">
                            <a:latin typeface="Cambria Math"/>
                          </a:rPr>
                          <m:t>2</m:t>
                        </m:r>
                        <m:r>
                          <a:rPr lang="en-US" sz="2700" i="1">
                            <a:latin typeface="Cambria Math"/>
                          </a:rPr>
                          <m:t>𝜋</m:t>
                        </m:r>
                      </m:sup>
                      <m:e>
                        <m:r>
                          <a:rPr lang="en-US" sz="2700" i="1">
                            <a:latin typeface="Cambria Math"/>
                          </a:rPr>
                          <m:t>𝑑</m:t>
                        </m:r>
                        <m:r>
                          <a:rPr lang="en-US" sz="2700" i="1">
                            <a:latin typeface="Cambria Math"/>
                          </a:rPr>
                          <m:t>𝜑</m:t>
                        </m:r>
                      </m:e>
                    </m:nary>
                    <m:nary>
                      <m:naryPr>
                        <m:limLoc m:val="subSup"/>
                        <m:ctrlPr>
                          <a:rPr lang="en-US" sz="27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7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2700" i="1">
                            <a:latin typeface="Cambria Math"/>
                          </a:rPr>
                          <m:t>𝜋</m:t>
                        </m:r>
                      </m:sup>
                      <m:e>
                        <m:r>
                          <a:rPr lang="en-US" sz="2700" i="1">
                            <a:latin typeface="Cambria Math"/>
                          </a:rPr>
                          <m:t>𝑑</m:t>
                        </m:r>
                        <m:r>
                          <a:rPr lang="en-US" sz="2700" i="1">
                            <a:latin typeface="Cambria Math"/>
                          </a:rPr>
                          <m:t>𝜃</m:t>
                        </m:r>
                      </m:e>
                    </m:nary>
                    <m:sSup>
                      <m:sSupPr>
                        <m:ctrlPr>
                          <a:rPr lang="en-US" sz="2700" i="1">
                            <a:latin typeface="Cambria Math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 sz="2700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70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700" i="1">
                                <a:latin typeface="Cambria Math"/>
                              </a:rPr>
                              <m:t>𝜃</m:t>
                            </m:r>
                          </m:e>
                        </m:func>
                        <m:d>
                          <m:dPr>
                            <m:begChr m:val="|"/>
                            <m:endChr m:val="|"/>
                            <m:ctrlPr>
                              <a:rPr lang="en-US" sz="2700" i="1"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7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700" i="1">
                                    <a:latin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700" i="1">
                                    <a:latin typeface="Cambria Math"/>
                                  </a:rPr>
                                  <m:t>𝑙</m:t>
                                </m:r>
                              </m:sub>
                              <m:sup>
                                <m:r>
                                  <a:rPr lang="en-US" sz="2700" i="1">
                                    <a:latin typeface="Cambria Math"/>
                                  </a:rPr>
                                  <m:t>𝑚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27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700" i="1">
                                    <a:latin typeface="Cambria Math"/>
                                  </a:rPr>
                                  <m:t>𝜃</m:t>
                                </m:r>
                                <m:r>
                                  <a:rPr lang="en-US" sz="2700" i="1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sz="2700" i="1">
                                    <a:latin typeface="Cambria Math"/>
                                  </a:rPr>
                                  <m:t>𝜑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7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700" i="1">
                        <a:latin typeface="Cambria Math"/>
                      </a:rPr>
                      <m:t>=1</m:t>
                    </m:r>
                  </m:oMath>
                </a14:m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4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173162"/>
              </a:xfrm>
              <a:blipFill rotWithShape="1">
                <a:blip r:embed="rId2"/>
                <a:stretch>
                  <a:fillRect t="-10881" b="-13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343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49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18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Quantization of Angular Momentum:</a:t>
                </a:r>
                <a:br>
                  <a:rPr lang="en-US" dirty="0" smtClean="0"/>
                </a:br>
                <a:r>
                  <a:rPr lang="en-US" dirty="0" smtClean="0"/>
                  <a:t>We can only know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but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815" t="-19149" b="-28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73781"/>
            <a:ext cx="8229600" cy="337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53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24936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dirty="0" smtClean="0"/>
                  <a:t/>
                </a:r>
                <a:br>
                  <a:rPr lang="en-US" sz="3600" dirty="0" smtClean="0"/>
                </a:br>
                <a:r>
                  <a:rPr lang="en-US" sz="3600" dirty="0" smtClean="0"/>
                  <a:t>Angular momentum: classical vs. Quantum</a:t>
                </a:r>
                <a:br>
                  <a:rPr lang="en-US" sz="3600" dirty="0" smtClean="0"/>
                </a:br>
                <a:r>
                  <a:rPr lang="en-US" dirty="0"/>
                  <a:t>We can only know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but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3600" dirty="0"/>
                  <a:t/>
                </a:r>
                <a:br>
                  <a:rPr lang="en-US" sz="3600" dirty="0"/>
                </a:br>
                <a:endParaRPr lang="en-US" sz="3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249362"/>
              </a:xfrm>
              <a:blipFill rotWithShape="1">
                <a:blip r:embed="rId2"/>
                <a:stretch>
                  <a:fillRect l="-1407" t="-5854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52600"/>
            <a:ext cx="3200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5943600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3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Space Quantization:     </a:t>
            </a:r>
            <a:r>
              <a:rPr lang="el-GR" dirty="0" smtClean="0"/>
              <a:t>θ</a:t>
            </a:r>
            <a:r>
              <a:rPr lang="en-US" dirty="0" smtClean="0"/>
              <a:t> is quantized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4724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762000"/>
            <a:ext cx="388620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10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57</Words>
  <Application>Microsoft Office PowerPoint</Application>
  <PresentationFormat>On-screen Show (4:3)</PresentationFormat>
  <Paragraphs>17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Quantum Mechanics in 3-D</vt:lpstr>
      <vt:lpstr>Relationship between Spherical and Cartesian Coordinates</vt:lpstr>
      <vt:lpstr>Relationship between Spherical &amp; Cartesian Coordinates 0≤θ≤π,   0≤φ≤2π </vt:lpstr>
      <vt:lpstr> Central Potential: U(r ⃗ )=U(r) </vt:lpstr>
      <vt:lpstr>  Φ(φ+2π)=Φ(φ)  〖   →m〗_l=0, ±1, ±2, ±3, ±4,….  </vt:lpstr>
      <vt:lpstr> Associated Legendre Polynomials and the Spherical Harmonics |m_l |≤l,  e.g.     l=3,  m_l=-3, -2, -1, 0, 1,2,3 Normalization:          ∫2_0^2π▒dφ ∫2_0^π▒dθ 〖sin⁡θ |Y_l^m (θ,φ)|〗^2=1 </vt:lpstr>
      <vt:lpstr> Quantization of Angular Momentum: We can only know L_z but not L_x or L_y </vt:lpstr>
      <vt:lpstr> Angular momentum: classical vs. Quantum We can only know L_z but not L_x or L_y </vt:lpstr>
      <vt:lpstr>Space Quantization:     θ is quantized</vt:lpstr>
      <vt:lpstr>The Hydrogen Atom</vt:lpstr>
      <vt:lpstr>g(r) = rR(r)</vt:lpstr>
      <vt:lpstr>Eqn. for g(r) is similar to 1-D Sch. Eqn.</vt:lpstr>
      <vt:lpstr>PowerPoint Presentation</vt:lpstr>
      <vt:lpstr> n= 1,2, 3, 4, ….     l=0, 1, 2, 3, …n-1 |m_l |≤l,  e.g.     l=3,  m_l=-3, -2, -1, 0, 1,2,3 M shell: l=0, 1, 2      </vt:lpstr>
      <vt:lpstr>H atom states and selection rules</vt:lpstr>
      <vt:lpstr>n=2 level has a 4-fold degeneracy If we include the electron’s spin the degeneracy becomes 8-fold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Mechanics in 3-D</dc:title>
  <dc:creator>Henry R Giacaman</dc:creator>
  <cp:lastModifiedBy>Henry R Giacaman</cp:lastModifiedBy>
  <cp:revision>19</cp:revision>
  <dcterms:created xsi:type="dcterms:W3CDTF">2020-04-23T08:30:33Z</dcterms:created>
  <dcterms:modified xsi:type="dcterms:W3CDTF">2020-05-03T16:04:27Z</dcterms:modified>
</cp:coreProperties>
</file>