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9" r:id="rId8"/>
    <p:sldId id="270" r:id="rId9"/>
    <p:sldId id="261" r:id="rId10"/>
    <p:sldId id="262" r:id="rId11"/>
    <p:sldId id="263" r:id="rId12"/>
    <p:sldId id="271" r:id="rId13"/>
    <p:sldId id="310" r:id="rId14"/>
    <p:sldId id="272" r:id="rId15"/>
    <p:sldId id="265" r:id="rId16"/>
    <p:sldId id="266" r:id="rId17"/>
    <p:sldId id="267" r:id="rId18"/>
    <p:sldId id="273" r:id="rId19"/>
    <p:sldId id="274" r:id="rId20"/>
    <p:sldId id="275" r:id="rId21"/>
    <p:sldId id="268" r:id="rId22"/>
    <p:sldId id="276" r:id="rId23"/>
    <p:sldId id="307" r:id="rId24"/>
    <p:sldId id="308" r:id="rId25"/>
    <p:sldId id="309" r:id="rId26"/>
    <p:sldId id="277" r:id="rId27"/>
    <p:sldId id="306" r:id="rId28"/>
    <p:sldId id="278" r:id="rId29"/>
    <p:sldId id="305" r:id="rId30"/>
    <p:sldId id="281" r:id="rId31"/>
    <p:sldId id="282" r:id="rId32"/>
    <p:sldId id="283" r:id="rId33"/>
    <p:sldId id="286" r:id="rId34"/>
    <p:sldId id="284" r:id="rId35"/>
    <p:sldId id="285" r:id="rId36"/>
    <p:sldId id="301" r:id="rId37"/>
    <p:sldId id="304" r:id="rId38"/>
    <p:sldId id="303" r:id="rId39"/>
    <p:sldId id="299" r:id="rId40"/>
    <p:sldId id="302" r:id="rId41"/>
    <p:sldId id="298" r:id="rId42"/>
    <p:sldId id="300" r:id="rId43"/>
    <p:sldId id="295" r:id="rId44"/>
    <p:sldId id="297" r:id="rId45"/>
    <p:sldId id="296" r:id="rId46"/>
    <p:sldId id="294" r:id="rId47"/>
    <p:sldId id="293" r:id="rId48"/>
    <p:sldId id="292" r:id="rId49"/>
    <p:sldId id="29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22AA-A8DA-458E-92B0-DDCFB8CD0883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6FE4-C21A-4CA2-8443-BE2180C3F1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iodiver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28600"/>
            <a:ext cx="4343401" cy="3276600"/>
          </a:xfr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"/>
            <a:ext cx="4343400" cy="3329739"/>
          </a:xfrm>
          <a:prstGeom prst="rect">
            <a:avLst/>
          </a:prstGeom>
        </p:spPr>
      </p:pic>
      <p:pic>
        <p:nvPicPr>
          <p:cNvPr id="7" name="Picture 6" descr="reeffish-600px1289017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3657600"/>
            <a:ext cx="4343400" cy="2895600"/>
          </a:xfrm>
          <a:prstGeom prst="rect">
            <a:avLst/>
          </a:prstGeom>
        </p:spPr>
      </p:pic>
      <p:pic>
        <p:nvPicPr>
          <p:cNvPr id="8" name="Picture 7" descr="LM06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653015"/>
            <a:ext cx="4334152" cy="29763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wthorntreeflower_m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534" y="304800"/>
            <a:ext cx="3841230" cy="3124200"/>
          </a:xfrm>
        </p:spPr>
      </p:pic>
      <p:pic>
        <p:nvPicPr>
          <p:cNvPr id="9" name="Picture 8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607" y="3733800"/>
            <a:ext cx="3153659" cy="2362200"/>
          </a:xfrm>
          <a:prstGeom prst="rect">
            <a:avLst/>
          </a:prstGeom>
        </p:spPr>
      </p:pic>
      <p:pic>
        <p:nvPicPr>
          <p:cNvPr id="12" name="Picture 11" descr="20090424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1952" y="228600"/>
            <a:ext cx="3860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962400"/>
            <a:ext cx="3293490" cy="2457450"/>
          </a:xfr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199" y="1219200"/>
            <a:ext cx="3858039" cy="2590800"/>
          </a:xfrm>
          <a:prstGeom prst="rect">
            <a:avLst/>
          </a:prstGeom>
        </p:spPr>
      </p:pic>
      <p:pic>
        <p:nvPicPr>
          <p:cNvPr id="12" name="Picture 11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295400"/>
            <a:ext cx="358601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1344" y="1066800"/>
            <a:ext cx="5496394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 Cap 08 - K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3491" y="533400"/>
            <a:ext cx="7457017" cy="559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algn="r">
              <a:buNone/>
            </a:pPr>
            <a:r>
              <a:rPr lang="ar-SA" dirty="0" smtClean="0"/>
              <a:t>2- </a:t>
            </a:r>
            <a:r>
              <a:rPr lang="ar-SA" dirty="0" err="1" smtClean="0"/>
              <a:t>اقليم</a:t>
            </a:r>
            <a:r>
              <a:rPr lang="ar-SA" dirty="0" smtClean="0"/>
              <a:t> النباتات </a:t>
            </a:r>
            <a:r>
              <a:rPr lang="ar-SA" dirty="0" err="1" smtClean="0"/>
              <a:t>الايرانية</a:t>
            </a:r>
            <a:r>
              <a:rPr lang="ar-SA" dirty="0" smtClean="0"/>
              <a:t> – </a:t>
            </a:r>
            <a:r>
              <a:rPr lang="ar-SA" dirty="0" err="1" smtClean="0"/>
              <a:t>الطورانية</a:t>
            </a:r>
            <a:r>
              <a:rPr lang="ar-SA" dirty="0" smtClean="0"/>
              <a:t> </a:t>
            </a:r>
          </a:p>
          <a:p>
            <a:pPr algn="r">
              <a:buNone/>
            </a:pPr>
            <a:r>
              <a:rPr lang="ar-SA" dirty="0" smtClean="0"/>
              <a:t>- شريط ضيق من </a:t>
            </a:r>
            <a:r>
              <a:rPr lang="ar-SA" dirty="0" err="1" smtClean="0"/>
              <a:t>الارض</a:t>
            </a:r>
            <a:r>
              <a:rPr lang="ar-SA" dirty="0" smtClean="0"/>
              <a:t> على امتداد الجهة الشرقية </a:t>
            </a:r>
            <a:r>
              <a:rPr lang="ar-SA" dirty="0" err="1" smtClean="0"/>
              <a:t>لاقليم</a:t>
            </a:r>
            <a:r>
              <a:rPr lang="ar-SA" dirty="0" smtClean="0"/>
              <a:t> البحر المتوسط</a:t>
            </a:r>
          </a:p>
          <a:p>
            <a:pPr algn="r">
              <a:buNone/>
            </a:pPr>
            <a:r>
              <a:rPr lang="ar-SA" dirty="0" smtClean="0"/>
              <a:t>- يمثل هذا </a:t>
            </a:r>
            <a:r>
              <a:rPr lang="ar-SA" dirty="0" err="1" smtClean="0"/>
              <a:t>الاقليم</a:t>
            </a:r>
            <a:r>
              <a:rPr lang="ar-SA" dirty="0" smtClean="0"/>
              <a:t> الطرف الغربي </a:t>
            </a:r>
            <a:r>
              <a:rPr lang="ar-SA" dirty="0" err="1" smtClean="0"/>
              <a:t>لاقليم</a:t>
            </a:r>
            <a:r>
              <a:rPr lang="ar-SA" dirty="0" smtClean="0"/>
              <a:t> واسع من </a:t>
            </a:r>
            <a:r>
              <a:rPr lang="ar-SA" dirty="0" err="1" smtClean="0"/>
              <a:t>ايران</a:t>
            </a:r>
            <a:r>
              <a:rPr lang="ar-SA" dirty="0" smtClean="0"/>
              <a:t> شرقا حتى فلسطين غربا</a:t>
            </a:r>
          </a:p>
          <a:p>
            <a:pPr algn="r">
              <a:buNone/>
            </a:pPr>
            <a:r>
              <a:rPr lang="ar-SA" dirty="0" smtClean="0"/>
              <a:t>- 150- 400 ملم</a:t>
            </a:r>
          </a:p>
          <a:p>
            <a:pPr algn="r">
              <a:buNone/>
            </a:pPr>
            <a:r>
              <a:rPr lang="ar-SA" dirty="0" smtClean="0"/>
              <a:t>- </a:t>
            </a:r>
            <a:r>
              <a:rPr lang="ar-SA" dirty="0" err="1" smtClean="0"/>
              <a:t>اللوس</a:t>
            </a:r>
            <a:r>
              <a:rPr lang="ar-SA" dirty="0" smtClean="0"/>
              <a:t> والتربة الصحراوية الرمادية </a:t>
            </a:r>
          </a:p>
          <a:p>
            <a:pPr algn="r">
              <a:buNone/>
            </a:pPr>
            <a:r>
              <a:rPr lang="ar-SA" dirty="0" smtClean="0"/>
              <a:t>- الشيح, </a:t>
            </a:r>
            <a:r>
              <a:rPr lang="ar-SA" dirty="0" err="1" smtClean="0"/>
              <a:t>الاثل</a:t>
            </a:r>
            <a:r>
              <a:rPr lang="ar-SA" dirty="0" smtClean="0"/>
              <a:t> ,</a:t>
            </a:r>
            <a:r>
              <a:rPr lang="ar-SA" dirty="0" err="1" smtClean="0"/>
              <a:t>السدر</a:t>
            </a:r>
            <a:endParaRPr lang="ar-SA" dirty="0" smtClean="0"/>
          </a:p>
          <a:p>
            <a:pPr algn="r">
              <a:buNone/>
            </a:pP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1710 Israel wilderness 123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558131"/>
            <a:ext cx="5080000" cy="3390900"/>
          </a:xfrm>
        </p:spPr>
      </p:pic>
      <p:pic>
        <p:nvPicPr>
          <p:cNvPr id="5" name="Picture 4" descr="9391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000" y="1204100"/>
            <a:ext cx="6350000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4648200" cy="3291840"/>
          </a:xfrm>
        </p:spPr>
      </p:pic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454" y="3657599"/>
            <a:ext cx="4658946" cy="31107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762000"/>
            <a:ext cx="2362200" cy="1933575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76" y="685800"/>
            <a:ext cx="2999874" cy="25908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ar-SA" dirty="0" smtClean="0"/>
              <a:t>3- النباتات الصحراوية – العربية</a:t>
            </a:r>
          </a:p>
          <a:p>
            <a:pPr algn="r">
              <a:buNone/>
            </a:pPr>
            <a:r>
              <a:rPr lang="ar-SA" dirty="0" smtClean="0"/>
              <a:t>- نصف فلسطين ما بين برية القدس والنقب</a:t>
            </a:r>
          </a:p>
          <a:p>
            <a:pPr algn="r">
              <a:buNone/>
            </a:pPr>
            <a:r>
              <a:rPr lang="ar-SA" dirty="0" smtClean="0"/>
              <a:t>- 50 ملم</a:t>
            </a:r>
          </a:p>
          <a:p>
            <a:pPr algn="r">
              <a:buNone/>
            </a:pPr>
            <a:r>
              <a:rPr lang="ar-SA" dirty="0" smtClean="0"/>
              <a:t>- التربة الصحراوية الرمادية</a:t>
            </a:r>
          </a:p>
          <a:p>
            <a:pPr algn="r">
              <a:buNone/>
            </a:pPr>
            <a:r>
              <a:rPr lang="ar-SA" dirty="0" smtClean="0"/>
              <a:t>- نباتات </a:t>
            </a:r>
            <a:r>
              <a:rPr lang="ar-SA" dirty="0" err="1" smtClean="0"/>
              <a:t>شوكية</a:t>
            </a:r>
            <a:r>
              <a:rPr lang="ar-SA" dirty="0" smtClean="0"/>
              <a:t> </a:t>
            </a:r>
          </a:p>
          <a:p>
            <a:pPr algn="r">
              <a:buNone/>
            </a:pPr>
            <a:r>
              <a:rPr lang="ar-SA" dirty="0" smtClean="0"/>
              <a:t>4- التغلغل السوداني</a:t>
            </a:r>
          </a:p>
          <a:p>
            <a:pPr algn="r">
              <a:buNone/>
            </a:pPr>
            <a:r>
              <a:rPr lang="ar-SA" dirty="0" smtClean="0"/>
              <a:t>- منطقة البحر الميت والغور</a:t>
            </a:r>
          </a:p>
          <a:p>
            <a:pPr algn="r">
              <a:buNone/>
            </a:pPr>
            <a:r>
              <a:rPr lang="ar-SA" dirty="0" smtClean="0"/>
              <a:t>- 25-200ملم </a:t>
            </a:r>
          </a:p>
          <a:p>
            <a:pPr algn="r">
              <a:buNone/>
            </a:pPr>
            <a:r>
              <a:rPr lang="ar-SA" dirty="0" smtClean="0"/>
              <a:t>- </a:t>
            </a:r>
            <a:r>
              <a:rPr lang="ar-SA" dirty="0" err="1" smtClean="0"/>
              <a:t>الحمادة</a:t>
            </a:r>
            <a:r>
              <a:rPr lang="ar-SA" dirty="0" smtClean="0"/>
              <a:t> والتربة الملية</a:t>
            </a:r>
          </a:p>
          <a:p>
            <a:pPr algn="r">
              <a:buNone/>
            </a:pPr>
            <a:r>
              <a:rPr lang="ar-SA" dirty="0" smtClean="0"/>
              <a:t>- نباتات ملحية </a:t>
            </a:r>
            <a:r>
              <a:rPr lang="ar-SA" dirty="0" err="1" smtClean="0"/>
              <a:t>جفافية</a:t>
            </a:r>
            <a:r>
              <a:rPr lang="ar-SA" dirty="0" smtClean="0"/>
              <a:t> </a:t>
            </a:r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ar-SA" b="1" dirty="0" smtClean="0"/>
              <a:t>استخدامات النباتات البرية</a:t>
            </a:r>
          </a:p>
          <a:p>
            <a:pPr algn="r" rtl="1">
              <a:buNone/>
            </a:pPr>
            <a:r>
              <a:rPr lang="ar-SA" dirty="0" smtClean="0"/>
              <a:t>1- غذاء</a:t>
            </a:r>
          </a:p>
          <a:p>
            <a:pPr algn="r">
              <a:buNone/>
            </a:pPr>
            <a:r>
              <a:rPr lang="ar-SA" dirty="0" smtClean="0"/>
              <a:t>- للطبخ – لوف, عكوب</a:t>
            </a:r>
          </a:p>
          <a:p>
            <a:pPr algn="r" rtl="1">
              <a:buNone/>
            </a:pPr>
            <a:r>
              <a:rPr lang="ar-SA" dirty="0" smtClean="0"/>
              <a:t>- بهارات- </a:t>
            </a:r>
            <a:r>
              <a:rPr lang="ar-SA" dirty="0" err="1" smtClean="0"/>
              <a:t>زعتر</a:t>
            </a:r>
            <a:r>
              <a:rPr lang="ar-SA" dirty="0" smtClean="0"/>
              <a:t> </a:t>
            </a:r>
            <a:r>
              <a:rPr lang="ar-SA" dirty="0" err="1" smtClean="0"/>
              <a:t>السماق</a:t>
            </a: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 - فاكهة </a:t>
            </a:r>
            <a:r>
              <a:rPr lang="ar-SA" dirty="0" err="1" smtClean="0"/>
              <a:t>زعرور</a:t>
            </a:r>
            <a:r>
              <a:rPr lang="ar-SA" dirty="0" smtClean="0"/>
              <a:t>, خروب , سدر</a:t>
            </a:r>
          </a:p>
          <a:p>
            <a:pPr algn="r" rtl="1">
              <a:buNone/>
            </a:pPr>
            <a:r>
              <a:rPr lang="ar-SA" dirty="0" smtClean="0"/>
              <a:t>2- الصناعة</a:t>
            </a:r>
          </a:p>
          <a:p>
            <a:pPr algn="r" rtl="1">
              <a:buFontTx/>
              <a:buChar char="-"/>
            </a:pPr>
            <a:r>
              <a:rPr lang="ar-SA" dirty="0" smtClean="0"/>
              <a:t>السلال والمقاعد – البوص</a:t>
            </a:r>
          </a:p>
          <a:p>
            <a:pPr algn="r" rtl="1">
              <a:buFontTx/>
              <a:buChar char="-"/>
            </a:pPr>
            <a:r>
              <a:rPr lang="ar-SA" dirty="0" smtClean="0"/>
              <a:t>زيوت – الخروع</a:t>
            </a:r>
          </a:p>
          <a:p>
            <a:pPr algn="r" rtl="1">
              <a:buFontTx/>
              <a:buChar char="-"/>
            </a:pPr>
            <a:r>
              <a:rPr lang="ar-SA" dirty="0" smtClean="0"/>
              <a:t>الدواء – الميرمية</a:t>
            </a:r>
          </a:p>
          <a:p>
            <a:pPr algn="r" rtl="1">
              <a:buFontTx/>
              <a:buChar char="-"/>
            </a:pPr>
            <a:r>
              <a:rPr lang="ar-SA" dirty="0" smtClean="0"/>
              <a:t>الزينة- قرن الغزال</a:t>
            </a:r>
          </a:p>
          <a:p>
            <a:pPr algn="r">
              <a:buNone/>
            </a:pP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التنوع الحيوي في فلسطين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r">
              <a:buNone/>
            </a:pPr>
            <a:r>
              <a:rPr lang="ar-SA" dirty="0" smtClean="0"/>
              <a:t> الحيوانات البرية والمائية</a:t>
            </a:r>
          </a:p>
          <a:p>
            <a:pPr algn="r">
              <a:buNone/>
            </a:pPr>
            <a:r>
              <a:rPr lang="ar-SA" dirty="0" smtClean="0"/>
              <a:t>- 470 نوع من الطيور</a:t>
            </a:r>
          </a:p>
          <a:p>
            <a:pPr algn="r">
              <a:buNone/>
            </a:pPr>
            <a:r>
              <a:rPr lang="ar-SA" dirty="0" smtClean="0"/>
              <a:t>- 65 نوع من </a:t>
            </a:r>
            <a:r>
              <a:rPr lang="ar-SA" dirty="0" err="1" smtClean="0"/>
              <a:t>الثديات</a:t>
            </a:r>
            <a:endParaRPr lang="ar-SA" dirty="0" smtClean="0"/>
          </a:p>
          <a:p>
            <a:pPr algn="r">
              <a:buNone/>
            </a:pPr>
            <a:r>
              <a:rPr lang="ar-SA" dirty="0" smtClean="0"/>
              <a:t>- 87 من السلاحف </a:t>
            </a:r>
            <a:r>
              <a:rPr lang="ar-SA" dirty="0" err="1" smtClean="0"/>
              <a:t>والافاعي</a:t>
            </a:r>
            <a:r>
              <a:rPr lang="ar-SA" dirty="0" smtClean="0"/>
              <a:t> </a:t>
            </a:r>
            <a:r>
              <a:rPr lang="ar-SA" dirty="0" err="1" smtClean="0"/>
              <a:t>والواحف</a:t>
            </a:r>
            <a:endParaRPr lang="ar-SA" dirty="0" smtClean="0"/>
          </a:p>
          <a:p>
            <a:pPr algn="r">
              <a:buNone/>
            </a:pPr>
            <a:r>
              <a:rPr lang="ar-SA" dirty="0" smtClean="0"/>
              <a:t>227 من </a:t>
            </a:r>
            <a:r>
              <a:rPr lang="ar-SA" dirty="0" err="1" smtClean="0"/>
              <a:t>الاسماك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1667_23634638673b1a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4004396" cy="3144494"/>
          </a:xfrm>
          <a:prstGeom prst="rect">
            <a:avLst/>
          </a:prstGeom>
        </p:spPr>
      </p:pic>
      <p:pic>
        <p:nvPicPr>
          <p:cNvPr id="10" name="Picture 9" descr="wild_bo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429000"/>
            <a:ext cx="2955392" cy="2895600"/>
          </a:xfrm>
          <a:prstGeom prst="rect">
            <a:avLst/>
          </a:prstGeom>
        </p:spPr>
      </p:pic>
      <p:pic>
        <p:nvPicPr>
          <p:cNvPr id="11" name="Picture 10" descr="wp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514266"/>
            <a:ext cx="3810000" cy="28595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667000"/>
            <a:ext cx="2477752" cy="1828800"/>
          </a:xfrm>
          <a:prstGeom prst="rect">
            <a:avLst/>
          </a:prstGeom>
        </p:spPr>
      </p:pic>
      <p:pic>
        <p:nvPicPr>
          <p:cNvPr id="5" name="Picture 4" descr="351barbarydoveringneckdo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533400"/>
            <a:ext cx="3200400" cy="21336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286000"/>
            <a:ext cx="2971800" cy="3790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rrow-house-f-l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6756"/>
            <a:ext cx="4378657" cy="3765645"/>
          </a:xfrm>
        </p:spPr>
      </p:pic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2004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agull&amp;Chi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5891" y="762000"/>
            <a:ext cx="7152217" cy="53641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eag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891" y="381000"/>
            <a:ext cx="7660217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GRSTI09070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6294"/>
            <a:ext cx="8338117" cy="63007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3810_499558836941_338869736941_6986037_355164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966" y="304800"/>
            <a:ext cx="7771237" cy="58213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967736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bian-ibex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r">
              <a:buNone/>
            </a:pPr>
            <a:r>
              <a:rPr lang="ar-SA" dirty="0"/>
              <a:t> </a:t>
            </a:r>
            <a:r>
              <a:rPr lang="ar-SA" dirty="0" smtClean="0"/>
              <a:t>ما هو التنوع الحيوي؟</a:t>
            </a:r>
          </a:p>
          <a:p>
            <a:pPr algn="r">
              <a:buNone/>
            </a:pPr>
            <a:r>
              <a:rPr lang="ar-SA" dirty="0" err="1" smtClean="0"/>
              <a:t>اهمية</a:t>
            </a:r>
            <a:r>
              <a:rPr lang="ar-SA" dirty="0" smtClean="0"/>
              <a:t> التنوع الحيوي</a:t>
            </a:r>
          </a:p>
          <a:p>
            <a:pPr algn="r">
              <a:buNone/>
            </a:pPr>
            <a:r>
              <a:rPr lang="ar-SA" dirty="0" smtClean="0"/>
              <a:t>1- الخدمات المجانية للنظم الايكولوجية </a:t>
            </a:r>
            <a:r>
              <a:rPr lang="ar-SA" dirty="0" err="1" smtClean="0"/>
              <a:t>وللانسان</a:t>
            </a:r>
            <a:endParaRPr lang="ar-SA" dirty="0" smtClean="0"/>
          </a:p>
          <a:p>
            <a:pPr algn="r">
              <a:buNone/>
            </a:pPr>
            <a:r>
              <a:rPr lang="ar-SA" dirty="0" smtClean="0"/>
              <a:t>2- يلعب التنوع الحيوي دورا هاما في دورات المياه , الكربون والنيتروجين</a:t>
            </a:r>
          </a:p>
          <a:p>
            <a:pPr algn="r">
              <a:buNone/>
            </a:pPr>
            <a:r>
              <a:rPr lang="ar-SA" dirty="0" smtClean="0"/>
              <a:t>3- العامل الجمالي</a:t>
            </a:r>
          </a:p>
          <a:p>
            <a:pPr algn="r">
              <a:buNone/>
            </a:pPr>
            <a:r>
              <a:rPr lang="ar-SA" dirty="0" smtClean="0"/>
              <a:t>4- </a:t>
            </a:r>
            <a:r>
              <a:rPr lang="ar-SA" dirty="0" err="1" smtClean="0"/>
              <a:t>الاهمية</a:t>
            </a:r>
            <a:r>
              <a:rPr lang="ar-SA" dirty="0" smtClean="0"/>
              <a:t> العلمية</a:t>
            </a:r>
          </a:p>
          <a:p>
            <a:pPr algn="r">
              <a:buNone/>
            </a:pPr>
            <a:r>
              <a:rPr lang="ar-SA" dirty="0" smtClean="0"/>
              <a:t>5- </a:t>
            </a:r>
            <a:r>
              <a:rPr lang="ar-SA" dirty="0" err="1" smtClean="0"/>
              <a:t>الاهمية</a:t>
            </a:r>
            <a:r>
              <a:rPr lang="ar-SA" dirty="0" smtClean="0"/>
              <a:t> الاقتصادية</a:t>
            </a:r>
          </a:p>
          <a:p>
            <a:pPr algn="r">
              <a:buNone/>
            </a:pP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0px-Mochuelo_Común_(_Athene_noctua_)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5791200" cy="6096001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0px-Sturnus_vulgaris_-England_-standing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752070"/>
            <a:ext cx="5670453" cy="488673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0_F_15312741_ptuBR4UprmQWyhRe39ToNsaNwSI1VzQ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1165" y="609600"/>
            <a:ext cx="7416036" cy="5334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2397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81083"/>
            <a:ext cx="6629400" cy="673903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00px-European_Turtle_Dove_(Streptopelia_turtur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5907548" cy="572293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magnificentfrigatebird.com/lifelist/wp-content/2007/egypt/YellowVentedBulbul13OctStCa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19" y="-16136"/>
            <a:ext cx="7689181" cy="6874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crsci hung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3492" y="762000"/>
            <a:ext cx="7335308" cy="5501481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rd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7585472" cy="54403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ack-bush-robin-0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0825" y="304800"/>
            <a:ext cx="7220175" cy="636330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uk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1" y="450480"/>
            <a:ext cx="6132654" cy="62703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r">
              <a:buNone/>
            </a:pPr>
            <a:r>
              <a:rPr lang="ar-SA" dirty="0" smtClean="0"/>
              <a:t>المخاطر المحيطة بالتنوع الحيوي</a:t>
            </a:r>
          </a:p>
          <a:p>
            <a:pPr algn="r">
              <a:buNone/>
            </a:pPr>
            <a:r>
              <a:rPr lang="ar-SA" dirty="0" smtClean="0"/>
              <a:t>- </a:t>
            </a:r>
            <a:r>
              <a:rPr lang="ar-SA" dirty="0" err="1" smtClean="0"/>
              <a:t>الانواع</a:t>
            </a:r>
            <a:r>
              <a:rPr lang="ar-SA" dirty="0" smtClean="0"/>
              <a:t> الحية تقدر </a:t>
            </a:r>
            <a:r>
              <a:rPr lang="ar-SA" dirty="0" err="1" smtClean="0"/>
              <a:t>ب</a:t>
            </a:r>
            <a:r>
              <a:rPr lang="ar-SA" dirty="0" smtClean="0"/>
              <a:t> 5-30 مليون </a:t>
            </a:r>
          </a:p>
          <a:p>
            <a:pPr algn="r">
              <a:buNone/>
            </a:pPr>
            <a:r>
              <a:rPr lang="ar-SA" dirty="0" smtClean="0"/>
              <a:t>- 1.75 نوع مسجل</a:t>
            </a:r>
          </a:p>
          <a:p>
            <a:pPr algn="r">
              <a:buNone/>
            </a:pPr>
            <a:r>
              <a:rPr lang="ar-SA" dirty="0" smtClean="0"/>
              <a:t>- الحشرات تكون </a:t>
            </a:r>
            <a:r>
              <a:rPr lang="ar-SA" dirty="0" err="1" smtClean="0"/>
              <a:t>اكثر</a:t>
            </a:r>
            <a:r>
              <a:rPr lang="ar-SA" dirty="0" smtClean="0"/>
              <a:t> من نصف </a:t>
            </a:r>
            <a:r>
              <a:rPr lang="ar-SA" dirty="0" err="1" smtClean="0"/>
              <a:t>الانواع</a:t>
            </a:r>
            <a:r>
              <a:rPr lang="ar-SA" dirty="0" smtClean="0"/>
              <a:t> المسجلة وثلاثة </a:t>
            </a:r>
            <a:r>
              <a:rPr lang="ar-SA" dirty="0" err="1" smtClean="0"/>
              <a:t>ارباع</a:t>
            </a:r>
            <a:r>
              <a:rPr lang="ar-SA" dirty="0" smtClean="0"/>
              <a:t> الحيوانات</a:t>
            </a:r>
          </a:p>
          <a:p>
            <a:pPr algn="r">
              <a:buNone/>
            </a:pPr>
            <a:r>
              <a:rPr lang="ar-SA" dirty="0" smtClean="0"/>
              <a:t>- التنوع الحيوي يتباين من مكان </a:t>
            </a:r>
            <a:r>
              <a:rPr lang="ar-SA" dirty="0" err="1" smtClean="0"/>
              <a:t>الى</a:t>
            </a:r>
            <a:r>
              <a:rPr lang="ar-SA" dirty="0" smtClean="0"/>
              <a:t> </a:t>
            </a:r>
            <a:r>
              <a:rPr lang="ar-SA" dirty="0" err="1" smtClean="0"/>
              <a:t>اخر</a:t>
            </a:r>
            <a:endParaRPr lang="ar-SA" dirty="0" smtClean="0"/>
          </a:p>
          <a:p>
            <a:pPr algn="r">
              <a:buNone/>
            </a:pPr>
            <a:r>
              <a:rPr lang="ar-SA" dirty="0" smtClean="0"/>
              <a:t>- ازداد معدل الانقراض </a:t>
            </a:r>
            <a:r>
              <a:rPr lang="ar-SA" dirty="0" err="1" smtClean="0"/>
              <a:t>ب</a:t>
            </a:r>
            <a:r>
              <a:rPr lang="ar-SA" dirty="0" smtClean="0"/>
              <a:t> 100 مرة عما كان عليه في العصور القديمة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lared-Dove-737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6497" y="1600200"/>
            <a:ext cx="6471005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0418" y="914400"/>
            <a:ext cx="5743382" cy="4648199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yanocitta_cristata_blue_j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074" y="990600"/>
            <a:ext cx="6779852" cy="51355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1891" y="533400"/>
            <a:ext cx="7259109" cy="58674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1774 -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0418" y="1524000"/>
            <a:ext cx="6090982" cy="4355052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rael_yargaz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4992" y="304800"/>
            <a:ext cx="7733207" cy="62484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r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27" y="381000"/>
            <a:ext cx="8804673" cy="60198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unit_galil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824" y="304800"/>
            <a:ext cx="8361375" cy="6022181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rian_Woodpecker_74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28600"/>
            <a:ext cx="6360464" cy="64008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685" y="0"/>
            <a:ext cx="9110315" cy="6553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r" rtl="1">
              <a:buNone/>
            </a:pPr>
            <a:r>
              <a:rPr lang="ar-SA" b="1" dirty="0" err="1" smtClean="0"/>
              <a:t>الاخطار</a:t>
            </a:r>
            <a:r>
              <a:rPr lang="ar-SA" b="1" dirty="0" smtClean="0"/>
              <a:t> التي تهدد التنوع الحيوي</a:t>
            </a:r>
          </a:p>
          <a:p>
            <a:pPr algn="r" rtl="1">
              <a:buNone/>
            </a:pPr>
            <a:r>
              <a:rPr lang="ar-SA" dirty="0" smtClean="0"/>
              <a:t>1-</a:t>
            </a:r>
            <a:r>
              <a:rPr lang="ar-SA" b="1" dirty="0" smtClean="0"/>
              <a:t> </a:t>
            </a:r>
            <a:r>
              <a:rPr lang="ar-SA" dirty="0" smtClean="0"/>
              <a:t>عشوائية استعمال </a:t>
            </a:r>
            <a:r>
              <a:rPr lang="ar-SA" dirty="0" err="1" smtClean="0"/>
              <a:t>الاراضي</a:t>
            </a:r>
          </a:p>
          <a:p>
            <a:pPr algn="r" rtl="1">
              <a:buNone/>
            </a:pPr>
            <a:r>
              <a:rPr lang="ar-SA" b="1" dirty="0" smtClean="0"/>
              <a:t>2- </a:t>
            </a:r>
            <a:r>
              <a:rPr lang="ar-SA" dirty="0" smtClean="0"/>
              <a:t> الاستخدام </a:t>
            </a:r>
            <a:r>
              <a:rPr lang="ar-SA" dirty="0" err="1" smtClean="0"/>
              <a:t>السيء</a:t>
            </a:r>
            <a:r>
              <a:rPr lang="ar-SA" dirty="0" smtClean="0"/>
              <a:t> للمبيدات والمخصبات (التلوث)</a:t>
            </a:r>
          </a:p>
          <a:p>
            <a:pPr algn="r" rtl="1">
              <a:buNone/>
            </a:pPr>
            <a:r>
              <a:rPr lang="ar-SA" b="1" dirty="0" smtClean="0"/>
              <a:t>3- </a:t>
            </a:r>
            <a:r>
              <a:rPr lang="ar-SA" dirty="0" smtClean="0"/>
              <a:t> قطع الغابات وتفتيت المشهد </a:t>
            </a:r>
          </a:p>
          <a:p>
            <a:pPr algn="r" rtl="1">
              <a:buNone/>
            </a:pPr>
            <a:r>
              <a:rPr lang="ar-SA" b="1" dirty="0" smtClean="0"/>
              <a:t>4- الرعي الجائر</a:t>
            </a:r>
          </a:p>
          <a:p>
            <a:pPr algn="r" rtl="1">
              <a:buNone/>
            </a:pPr>
            <a:r>
              <a:rPr lang="ar-SA" b="1" dirty="0" smtClean="0"/>
              <a:t>5- الاستنزاف المكثف للموارد الطبيعية</a:t>
            </a:r>
          </a:p>
          <a:p>
            <a:pPr algn="r" rtl="1">
              <a:buNone/>
            </a:pPr>
            <a:r>
              <a:rPr lang="ar-SA" b="1" dirty="0" smtClean="0"/>
              <a:t>6- قلة الوعي </a:t>
            </a:r>
            <a:r>
              <a:rPr lang="ar-SA" b="1" dirty="0" err="1" smtClean="0"/>
              <a:t>باهمية</a:t>
            </a:r>
            <a:r>
              <a:rPr lang="ar-SA" b="1" dirty="0" smtClean="0"/>
              <a:t> التنوع </a:t>
            </a:r>
          </a:p>
          <a:p>
            <a:pPr algn="r" rtl="1">
              <a:buNone/>
            </a:pPr>
            <a:r>
              <a:rPr lang="ar-SA" b="1" dirty="0" smtClean="0"/>
              <a:t>7- العولمة</a:t>
            </a:r>
          </a:p>
          <a:p>
            <a:pPr algn="r" rtl="1">
              <a:buNone/>
            </a:pPr>
            <a:r>
              <a:rPr lang="ar-SA" b="1" dirty="0" smtClean="0"/>
              <a:t>- خصوصية فلسطين  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ar-SA" dirty="0" smtClean="0"/>
              <a:t> </a:t>
            </a:r>
            <a:r>
              <a:rPr lang="ar-SA" b="1" dirty="0" smtClean="0"/>
              <a:t>الحياة البرية في فلسطين</a:t>
            </a:r>
          </a:p>
          <a:p>
            <a:pPr algn="r">
              <a:buNone/>
            </a:pPr>
            <a:r>
              <a:rPr lang="ar-SA" u="sng" dirty="0" smtClean="0"/>
              <a:t>- النباتات البرية</a:t>
            </a:r>
          </a:p>
          <a:p>
            <a:pPr algn="r">
              <a:buNone/>
            </a:pPr>
            <a:r>
              <a:rPr lang="ar-SA" dirty="0" smtClean="0"/>
              <a:t>- رغم صغر المساحة يوجد 2900 نوع</a:t>
            </a:r>
          </a:p>
          <a:p>
            <a:pPr algn="r">
              <a:buNone/>
            </a:pPr>
            <a:r>
              <a:rPr lang="ar-SA" dirty="0" smtClean="0"/>
              <a:t> - بريطانيا 1750 , مصر 1800 , 1800 , المانيا 2680</a:t>
            </a:r>
          </a:p>
          <a:p>
            <a:pPr algn="r">
              <a:buNone/>
            </a:pPr>
            <a:r>
              <a:rPr lang="ar-SA" dirty="0" smtClean="0"/>
              <a:t>السبب الموقع, تنوع المناخ, التضاريس والترب </a:t>
            </a:r>
          </a:p>
          <a:p>
            <a:pPr algn="r">
              <a:buNone/>
            </a:pPr>
            <a:r>
              <a:rPr lang="ar-SA" i="1" dirty="0" err="1" smtClean="0"/>
              <a:t>ألاقاليم</a:t>
            </a:r>
            <a:r>
              <a:rPr lang="ar-SA" i="1" dirty="0" smtClean="0"/>
              <a:t> النباتية في فلسطين </a:t>
            </a:r>
          </a:p>
          <a:p>
            <a:pPr algn="r">
              <a:buNone/>
            </a:pPr>
            <a:r>
              <a:rPr lang="ar-SA" dirty="0" smtClean="0"/>
              <a:t>1- </a:t>
            </a:r>
            <a:r>
              <a:rPr lang="ar-SA" dirty="0" err="1" smtClean="0"/>
              <a:t>اقليم</a:t>
            </a:r>
            <a:r>
              <a:rPr lang="ar-SA" dirty="0" smtClean="0"/>
              <a:t> البحر المتوسط</a:t>
            </a:r>
          </a:p>
          <a:p>
            <a:pPr algn="r">
              <a:buNone/>
            </a:pPr>
            <a:r>
              <a:rPr lang="ar-SA" dirty="0" smtClean="0"/>
              <a:t>- السهول الساحلية والجبال خاصة الشمالية</a:t>
            </a:r>
          </a:p>
          <a:p>
            <a:pPr algn="r">
              <a:buNone/>
            </a:pPr>
            <a:r>
              <a:rPr lang="ar-SA" dirty="0" smtClean="0"/>
              <a:t>- البلوط </a:t>
            </a:r>
            <a:r>
              <a:rPr lang="ar-SA" dirty="0" err="1" smtClean="0"/>
              <a:t>البطم</a:t>
            </a:r>
            <a:r>
              <a:rPr lang="ar-SA" dirty="0" smtClean="0"/>
              <a:t> </a:t>
            </a:r>
            <a:r>
              <a:rPr lang="ar-SA" dirty="0" err="1" smtClean="0"/>
              <a:t>القيقب</a:t>
            </a:r>
            <a:r>
              <a:rPr lang="ar-SA" dirty="0" smtClean="0"/>
              <a:t> </a:t>
            </a:r>
            <a:r>
              <a:rPr lang="ar-SA" dirty="0" err="1" smtClean="0"/>
              <a:t>السريس</a:t>
            </a:r>
            <a:endParaRPr lang="ar-SA" dirty="0" smtClean="0"/>
          </a:p>
          <a:p>
            <a:pPr algn="r">
              <a:buNone/>
            </a:pPr>
            <a:r>
              <a:rPr lang="ar-SA" dirty="0" smtClean="0"/>
              <a:t>- 400- 800 ملم </a:t>
            </a:r>
          </a:p>
          <a:p>
            <a:pPr algn="r">
              <a:buNone/>
            </a:pPr>
            <a:r>
              <a:rPr lang="ar-SA" dirty="0" smtClean="0"/>
              <a:t>- </a:t>
            </a:r>
            <a:r>
              <a:rPr lang="ar-SA" dirty="0" err="1" smtClean="0"/>
              <a:t>التراروزا</a:t>
            </a:r>
            <a:r>
              <a:rPr lang="ar-SA" dirty="0" smtClean="0"/>
              <a:t> </a:t>
            </a:r>
            <a:r>
              <a:rPr lang="ar-SA" dirty="0" err="1" smtClean="0"/>
              <a:t>والندزينا</a:t>
            </a:r>
            <a:endParaRPr lang="ar-SA" dirty="0" smtClean="0"/>
          </a:p>
          <a:p>
            <a:pPr algn="r">
              <a:buNone/>
            </a:pP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457200"/>
            <a:ext cx="3886201" cy="3657600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697308"/>
            <a:ext cx="3733800" cy="5063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83084" cy="3657600"/>
          </a:xfrm>
          <a:prstGeom prst="rect">
            <a:avLst/>
          </a:prstGeom>
        </p:spPr>
      </p:pic>
      <p:pic>
        <p:nvPicPr>
          <p:cNvPr id="5" name="Picture 4" descr="index-11_clip_image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060" y="2819400"/>
            <a:ext cx="4959656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2844800" cy="2438400"/>
          </a:xfrm>
        </p:spPr>
      </p:pic>
      <p:pic>
        <p:nvPicPr>
          <p:cNvPr id="5" name="Picture 4" descr="6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52400"/>
            <a:ext cx="2946400" cy="2209800"/>
          </a:xfrm>
          <a:prstGeom prst="rect">
            <a:avLst/>
          </a:prstGeom>
        </p:spPr>
      </p:pic>
      <p:pic>
        <p:nvPicPr>
          <p:cNvPr id="11" name="Picture 10" descr="get-4-2009-kn0zizs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111858"/>
            <a:ext cx="3276600" cy="2105761"/>
          </a:xfrm>
          <a:prstGeom prst="rect">
            <a:avLst/>
          </a:prstGeom>
        </p:spPr>
      </p:pic>
      <p:pic>
        <p:nvPicPr>
          <p:cNvPr id="14" name="Picture 13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114801"/>
            <a:ext cx="3153659" cy="2362200"/>
          </a:xfrm>
          <a:prstGeom prst="rect">
            <a:avLst/>
          </a:prstGeom>
        </p:spPr>
      </p:pic>
      <p:pic>
        <p:nvPicPr>
          <p:cNvPr id="15" name="Picture 14" descr="images (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1" y="2514600"/>
            <a:ext cx="2667000" cy="2228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341</Words>
  <Application>Microsoft Office PowerPoint</Application>
  <PresentationFormat>On-screen Show (4:3)</PresentationFormat>
  <Paragraphs>69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التنوع الحيوي في فلسطين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التنوع الحيوي في فلسطين</dc:title>
  <dc:creator>Ahmad</dc:creator>
  <cp:lastModifiedBy>Mohammad T. Kittaneh</cp:lastModifiedBy>
  <cp:revision>51</cp:revision>
  <dcterms:created xsi:type="dcterms:W3CDTF">2011-11-01T06:52:40Z</dcterms:created>
  <dcterms:modified xsi:type="dcterms:W3CDTF">2011-11-17T11:00:11Z</dcterms:modified>
</cp:coreProperties>
</file>