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B81017A-DA23-4707-BF23-43AFB69D9FDD}">
  <a:tblStyle styleId="{2B81017A-DA23-4707-BF23-43AFB69D9FDD}"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4" name="Google Shape;14;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6" name="Shape 66"/>
        <p:cNvGrpSpPr/>
        <p:nvPr/>
      </p:nvGrpSpPr>
      <p:grpSpPr>
        <a:xfrm>
          <a:off x="0" y="0"/>
          <a:ext cx="0" cy="0"/>
          <a:chOff x="0" y="0"/>
          <a:chExt cx="0" cy="0"/>
        </a:xfrm>
      </p:grpSpPr>
      <p:sp>
        <p:nvSpPr>
          <p:cNvPr id="67" name="Google Shape;67;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8" name="Google Shape;68;p1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69" name="Google Shape;69;p1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70" name="Google Shape;70;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3" name="Shape 73"/>
        <p:cNvGrpSpPr/>
        <p:nvPr/>
      </p:nvGrpSpPr>
      <p:grpSpPr>
        <a:xfrm>
          <a:off x="0" y="0"/>
          <a:ext cx="0" cy="0"/>
          <a:chOff x="0" y="0"/>
          <a:chExt cx="0" cy="0"/>
        </a:xfrm>
      </p:grpSpPr>
      <p:sp>
        <p:nvSpPr>
          <p:cNvPr id="74" name="Google Shape;74;p1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5" name="Google Shape;75;p1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76" name="Google Shape;76;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79" name="Shape 79"/>
        <p:cNvGrpSpPr/>
        <p:nvPr/>
      </p:nvGrpSpPr>
      <p:grpSpPr>
        <a:xfrm>
          <a:off x="0" y="0"/>
          <a:ext cx="0" cy="0"/>
          <a:chOff x="0" y="0"/>
          <a:chExt cx="0" cy="0"/>
        </a:xfrm>
      </p:grpSpPr>
      <p:sp>
        <p:nvSpPr>
          <p:cNvPr id="80" name="Google Shape;80;p1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1" name="Google Shape;81;p1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able" type="tbl">
  <p:cSld name="TABLE">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2" name="Shape 22"/>
        <p:cNvGrpSpPr/>
        <p:nvPr/>
      </p:nvGrpSpPr>
      <p:grpSpPr>
        <a:xfrm>
          <a:off x="0" y="0"/>
          <a:ext cx="0" cy="0"/>
          <a:chOff x="0" y="0"/>
          <a:chExt cx="0" cy="0"/>
        </a:xfrm>
      </p:grpSpPr>
      <p:sp>
        <p:nvSpPr>
          <p:cNvPr id="23" name="Google Shape;23;p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4" name="Google Shape;24;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7" name="Shape 27"/>
        <p:cNvGrpSpPr/>
        <p:nvPr/>
      </p:nvGrpSpPr>
      <p:grpSpPr>
        <a:xfrm>
          <a:off x="0" y="0"/>
          <a:ext cx="0" cy="0"/>
          <a:chOff x="0" y="0"/>
          <a:chExt cx="0" cy="0"/>
        </a:xfrm>
      </p:grpSpPr>
      <p:sp>
        <p:nvSpPr>
          <p:cNvPr id="28" name="Google Shape;28;p5"/>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5"/>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0" name="Google Shape;30;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6"/>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6" name="Google Shape;36;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9" name="Shape 39"/>
        <p:cNvGrpSpPr/>
        <p:nvPr/>
      </p:nvGrpSpPr>
      <p:grpSpPr>
        <a:xfrm>
          <a:off x="0" y="0"/>
          <a:ext cx="0" cy="0"/>
          <a:chOff x="0" y="0"/>
          <a:chExt cx="0" cy="0"/>
        </a:xfrm>
      </p:grpSpPr>
      <p:sp>
        <p:nvSpPr>
          <p:cNvPr id="40" name="Google Shape;40;p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1" name="Google Shape;41;p7"/>
          <p:cNvSpPr/>
          <p:nvPr>
            <p:ph idx="2" type="pic"/>
          </p:nvPr>
        </p:nvSpPr>
        <p:spPr>
          <a:xfrm>
            <a:off x="1792288" y="612775"/>
            <a:ext cx="5486400" cy="4114800"/>
          </a:xfrm>
          <a:prstGeom prst="rect">
            <a:avLst/>
          </a:prstGeom>
          <a:noFill/>
          <a:ln>
            <a:noFill/>
          </a:ln>
        </p:spPr>
      </p:sp>
      <p:sp>
        <p:nvSpPr>
          <p:cNvPr id="42" name="Google Shape;42;p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43" name="Google Shape;43;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6" name="Shape 46"/>
        <p:cNvGrpSpPr/>
        <p:nvPr/>
      </p:nvGrpSpPr>
      <p:grpSpPr>
        <a:xfrm>
          <a:off x="0" y="0"/>
          <a:ext cx="0" cy="0"/>
          <a:chOff x="0" y="0"/>
          <a:chExt cx="0" cy="0"/>
        </a:xfrm>
      </p:grpSpPr>
      <p:sp>
        <p:nvSpPr>
          <p:cNvPr id="47" name="Google Shape;47;p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8" name="Google Shape;48;p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49" name="Google Shape;49;p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0" name="Google Shape;50;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7" name="Shape 57"/>
        <p:cNvGrpSpPr/>
        <p:nvPr/>
      </p:nvGrpSpPr>
      <p:grpSpPr>
        <a:xfrm>
          <a:off x="0" y="0"/>
          <a:ext cx="0" cy="0"/>
          <a:chOff x="0" y="0"/>
          <a:chExt cx="0" cy="0"/>
        </a:xfrm>
      </p:grpSpPr>
      <p:sp>
        <p:nvSpPr>
          <p:cNvPr id="58" name="Google Shape;58;p1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9" name="Google Shape;59;p1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60" name="Google Shape;60;p1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1" name="Google Shape;61;p1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62" name="Google Shape;62;p1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3" name="Google Shape;63;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2F"/>
            </a:gs>
            <a:gs pos="50000">
              <a:srgbClr val="000066"/>
            </a:gs>
            <a:gs pos="100000">
              <a:srgbClr val="00002F"/>
            </a:gs>
          </a:gsLst>
          <a:lin ang="5400000" scaled="0"/>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0" i="0" lang="en-US" sz="4400" u="none">
                <a:solidFill>
                  <a:srgbClr val="FFCC00"/>
                </a:solidFill>
                <a:latin typeface="Arial"/>
                <a:ea typeface="Arial"/>
                <a:cs typeface="Arial"/>
                <a:sym typeface="Arial"/>
              </a:rPr>
              <a:t>Test for frequency data</a:t>
            </a:r>
            <a:endParaRPr/>
          </a:p>
        </p:txBody>
      </p:sp>
      <p:sp>
        <p:nvSpPr>
          <p:cNvPr id="90" name="Google Shape;90;p14"/>
          <p:cNvSpPr txBox="1"/>
          <p:nvPr>
            <p:ph idx="1" type="subTitle"/>
          </p:nvPr>
        </p:nvSpPr>
        <p:spPr>
          <a:xfrm>
            <a:off x="1676400" y="4038600"/>
            <a:ext cx="5867400" cy="13716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FFCC00"/>
              </a:buClr>
              <a:buSzPts val="3200"/>
              <a:buFont typeface="Arial"/>
              <a:buNone/>
            </a:pPr>
            <a:r>
              <a:rPr b="0" i="0" lang="en-US" sz="3200" u="none">
                <a:solidFill>
                  <a:srgbClr val="FFCC00"/>
                </a:solidFill>
                <a:latin typeface="Arial"/>
                <a:ea typeface="Arial"/>
                <a:cs typeface="Arial"/>
                <a:sym typeface="Arial"/>
              </a:rPr>
              <a:t>Chi-square test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5"/>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9900"/>
              </a:buClr>
              <a:buSzPts val="4400"/>
              <a:buFont typeface="Arial"/>
              <a:buNone/>
            </a:pPr>
            <a:r>
              <a:rPr b="1" i="1" lang="en-US" sz="4400" u="none">
                <a:solidFill>
                  <a:srgbClr val="FF9900"/>
                </a:solidFill>
                <a:latin typeface="Arial"/>
                <a:ea typeface="Arial"/>
                <a:cs typeface="Arial"/>
                <a:sym typeface="Arial"/>
              </a:rPr>
              <a:t>Chi-squared test</a:t>
            </a:r>
            <a:endParaRPr/>
          </a:p>
        </p:txBody>
      </p:sp>
      <p:sp>
        <p:nvSpPr>
          <p:cNvPr id="96" name="Google Shape;96;p15"/>
          <p:cNvSpPr txBox="1"/>
          <p:nvPr/>
        </p:nvSpPr>
        <p:spPr>
          <a:xfrm>
            <a:off x="457200" y="1295400"/>
            <a:ext cx="48514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cap="none" strike="noStrike">
                <a:solidFill>
                  <a:schemeClr val="lt1"/>
                </a:solidFill>
                <a:latin typeface="Arial"/>
                <a:ea typeface="Arial"/>
                <a:cs typeface="Arial"/>
                <a:sym typeface="Arial"/>
              </a:rPr>
              <a:t>T-tests are used for comparing means.</a:t>
            </a:r>
            <a:endParaRPr/>
          </a:p>
        </p:txBody>
      </p:sp>
      <p:sp>
        <p:nvSpPr>
          <p:cNvPr id="97" name="Google Shape;97;p15"/>
          <p:cNvSpPr txBox="1"/>
          <p:nvPr/>
        </p:nvSpPr>
        <p:spPr>
          <a:xfrm>
            <a:off x="457200" y="1676400"/>
            <a:ext cx="8332787"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2000"/>
              <a:buFont typeface="Arial"/>
              <a:buNone/>
            </a:pPr>
            <a:r>
              <a:rPr b="1" i="0" lang="en-US" sz="2000" u="none" cap="none" strike="noStrike">
                <a:solidFill>
                  <a:srgbClr val="FF9900"/>
                </a:solidFill>
                <a:latin typeface="Arial"/>
                <a:ea typeface="Arial"/>
                <a:cs typeface="Arial"/>
                <a:sym typeface="Arial"/>
              </a:rPr>
              <a:t>Chi-squared test is used for hypothesis testing for categorical data.</a:t>
            </a:r>
            <a:endParaRPr/>
          </a:p>
        </p:txBody>
      </p:sp>
      <p:graphicFrame>
        <p:nvGraphicFramePr>
          <p:cNvPr id="98" name="Google Shape;98;p15"/>
          <p:cNvGraphicFramePr/>
          <p:nvPr/>
        </p:nvGraphicFramePr>
        <p:xfrm>
          <a:off x="1752600" y="3067050"/>
          <a:ext cx="3000000" cy="3000000"/>
        </p:xfrm>
        <a:graphic>
          <a:graphicData uri="http://schemas.openxmlformats.org/drawingml/2006/table">
            <a:tbl>
              <a:tblPr>
                <a:noFill/>
                <a:tableStyleId>{2B81017A-DA23-4707-BF23-43AFB69D9FDD}</a:tableStyleId>
              </a:tblPr>
              <a:tblGrid>
                <a:gridCol w="2019300"/>
                <a:gridCol w="1409700"/>
                <a:gridCol w="1295400"/>
                <a:gridCol w="1752600"/>
              </a:tblGrid>
              <a:tr h="762000">
                <a:tc>
                  <a:txBody>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yes</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No</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Total</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009650">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Yes</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a</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b</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A+b</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009650">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No</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c</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D</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C+d</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009650">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Total</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A+c</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B+d</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A+b+c+d</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
        <p:nvSpPr>
          <p:cNvPr id="99" name="Google Shape;99;p15"/>
          <p:cNvSpPr txBox="1"/>
          <p:nvPr/>
        </p:nvSpPr>
        <p:spPr>
          <a:xfrm>
            <a:off x="3505200" y="2362200"/>
            <a:ext cx="34290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Outcome present</a:t>
            </a:r>
            <a:endParaRPr/>
          </a:p>
        </p:txBody>
      </p:sp>
      <p:sp>
        <p:nvSpPr>
          <p:cNvPr id="100" name="Google Shape;100;p15"/>
          <p:cNvSpPr txBox="1"/>
          <p:nvPr/>
        </p:nvSpPr>
        <p:spPr>
          <a:xfrm>
            <a:off x="0" y="3810000"/>
            <a:ext cx="1600200" cy="1187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Exposure taken place?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9900"/>
              </a:buClr>
              <a:buSzPts val="4400"/>
              <a:buFont typeface="Arial"/>
              <a:buNone/>
            </a:pPr>
            <a:r>
              <a:rPr b="1" i="1" lang="en-US" sz="4400" u="none">
                <a:solidFill>
                  <a:srgbClr val="FF9900"/>
                </a:solidFill>
                <a:latin typeface="Arial"/>
                <a:ea typeface="Arial"/>
                <a:cs typeface="Arial"/>
                <a:sym typeface="Arial"/>
              </a:rPr>
              <a:t>Chi-squared test</a:t>
            </a:r>
            <a:endParaRPr/>
          </a:p>
        </p:txBody>
      </p:sp>
      <p:sp>
        <p:nvSpPr>
          <p:cNvPr id="106" name="Google Shape;106;p16"/>
          <p:cNvSpPr txBox="1"/>
          <p:nvPr/>
        </p:nvSpPr>
        <p:spPr>
          <a:xfrm>
            <a:off x="304800" y="1752600"/>
            <a:ext cx="81534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The Chi-squared test only works when frequencies are in the cells.</a:t>
            </a:r>
            <a:endParaRPr/>
          </a:p>
        </p:txBody>
      </p:sp>
      <p:sp>
        <p:nvSpPr>
          <p:cNvPr id="107" name="Google Shape;107;p16"/>
          <p:cNvSpPr txBox="1"/>
          <p:nvPr/>
        </p:nvSpPr>
        <p:spPr>
          <a:xfrm>
            <a:off x="381000" y="3048000"/>
            <a:ext cx="8382000" cy="1187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2400"/>
              <a:buFont typeface="Arial"/>
              <a:buNone/>
            </a:pPr>
            <a:r>
              <a:rPr b="1" i="0" lang="en-US" sz="2400" u="none" cap="none" strike="noStrike">
                <a:solidFill>
                  <a:srgbClr val="FF9900"/>
                </a:solidFill>
                <a:latin typeface="Arial"/>
                <a:ea typeface="Arial"/>
                <a:cs typeface="Arial"/>
                <a:sym typeface="Arial"/>
              </a:rPr>
              <a:t>This test is used to detect an association between data in rows and data in columns, but it does not indicate the strength of any association.</a:t>
            </a:r>
            <a:endParaRPr/>
          </a:p>
        </p:txBody>
      </p:sp>
      <p:sp>
        <p:nvSpPr>
          <p:cNvPr id="108" name="Google Shape;108;p16"/>
          <p:cNvSpPr txBox="1"/>
          <p:nvPr/>
        </p:nvSpPr>
        <p:spPr>
          <a:xfrm>
            <a:off x="381000" y="4724400"/>
            <a:ext cx="8305800" cy="15525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The test statistic is calculated by the taking the frequencies that are actually observed (O) and then working out the frequencies which would be expected (E) if the null hypothesis was true.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9900"/>
              </a:buClr>
              <a:buSzPts val="4400"/>
              <a:buFont typeface="Arial"/>
              <a:buNone/>
            </a:pPr>
            <a:r>
              <a:rPr b="1" i="1" lang="en-US" sz="4400" u="none">
                <a:solidFill>
                  <a:srgbClr val="FF9900"/>
                </a:solidFill>
                <a:latin typeface="Arial"/>
                <a:ea typeface="Arial"/>
                <a:cs typeface="Arial"/>
                <a:sym typeface="Arial"/>
              </a:rPr>
              <a:t>Chi-squared test</a:t>
            </a:r>
            <a:endParaRPr/>
          </a:p>
        </p:txBody>
      </p:sp>
      <p:sp>
        <p:nvSpPr>
          <p:cNvPr id="114" name="Google Shape;114;p17"/>
          <p:cNvSpPr txBox="1"/>
          <p:nvPr/>
        </p:nvSpPr>
        <p:spPr>
          <a:xfrm>
            <a:off x="609600" y="1600200"/>
            <a:ext cx="8153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The expected frequencies are caculated as follows:</a:t>
            </a:r>
            <a:endParaRPr/>
          </a:p>
        </p:txBody>
      </p:sp>
      <p:sp>
        <p:nvSpPr>
          <p:cNvPr id="115" name="Google Shape;115;p17"/>
          <p:cNvSpPr txBox="1"/>
          <p:nvPr/>
        </p:nvSpPr>
        <p:spPr>
          <a:xfrm>
            <a:off x="1752600" y="2438400"/>
            <a:ext cx="5943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2400"/>
              <a:buFont typeface="Arial"/>
              <a:buNone/>
            </a:pPr>
            <a:r>
              <a:rPr b="1" i="0" lang="en-US" sz="2400" u="none" cap="none" strike="noStrike">
                <a:solidFill>
                  <a:srgbClr val="FF9900"/>
                </a:solidFill>
                <a:latin typeface="Arial"/>
                <a:ea typeface="Arial"/>
                <a:cs typeface="Arial"/>
                <a:sym typeface="Arial"/>
              </a:rPr>
              <a:t>Row total x column total / grand total</a:t>
            </a:r>
            <a:endParaRPr/>
          </a:p>
        </p:txBody>
      </p:sp>
      <p:sp>
        <p:nvSpPr>
          <p:cNvPr id="116" name="Google Shape;116;p17"/>
          <p:cNvSpPr txBox="1"/>
          <p:nvPr/>
        </p:nvSpPr>
        <p:spPr>
          <a:xfrm>
            <a:off x="609600" y="2971800"/>
            <a:ext cx="5105400" cy="1768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cap="none" strike="noStrike">
                <a:solidFill>
                  <a:schemeClr val="lt1"/>
                </a:solidFill>
                <a:latin typeface="Arial"/>
                <a:ea typeface="Arial"/>
                <a:cs typeface="Arial"/>
                <a:sym typeface="Arial"/>
              </a:rPr>
              <a:t>Cell  a = [(a+b) x (a+c) / total]</a:t>
            </a:r>
            <a:endParaRPr/>
          </a:p>
          <a:p>
            <a:pPr indent="0" lvl="0" marL="0" marR="0" rtl="0" algn="l">
              <a:lnSpc>
                <a:spcPct val="100000"/>
              </a:lnSpc>
              <a:spcBef>
                <a:spcPts val="1000"/>
              </a:spcBef>
              <a:spcAft>
                <a:spcPts val="0"/>
              </a:spcAft>
              <a:buClr>
                <a:schemeClr val="lt1"/>
              </a:buClr>
              <a:buSzPts val="2000"/>
              <a:buFont typeface="Arial"/>
              <a:buNone/>
            </a:pPr>
            <a:r>
              <a:rPr b="1" i="0" lang="en-US" sz="2000" u="none" cap="none" strike="noStrike">
                <a:solidFill>
                  <a:schemeClr val="lt1"/>
                </a:solidFill>
                <a:latin typeface="Arial"/>
                <a:ea typeface="Arial"/>
                <a:cs typeface="Arial"/>
                <a:sym typeface="Arial"/>
              </a:rPr>
              <a:t>Cell b = [(a+b) x (b+d) / total]</a:t>
            </a:r>
            <a:endParaRPr/>
          </a:p>
          <a:p>
            <a:pPr indent="0" lvl="0" marL="0" marR="0" rtl="0" algn="l">
              <a:lnSpc>
                <a:spcPct val="100000"/>
              </a:lnSpc>
              <a:spcBef>
                <a:spcPts val="1000"/>
              </a:spcBef>
              <a:spcAft>
                <a:spcPts val="0"/>
              </a:spcAft>
              <a:buClr>
                <a:schemeClr val="lt1"/>
              </a:buClr>
              <a:buSzPts val="2000"/>
              <a:buFont typeface="Arial"/>
              <a:buNone/>
            </a:pPr>
            <a:r>
              <a:rPr b="1" i="0" lang="en-US" sz="2000" u="none" cap="none" strike="noStrike">
                <a:solidFill>
                  <a:schemeClr val="lt1"/>
                </a:solidFill>
                <a:latin typeface="Arial"/>
                <a:ea typeface="Arial"/>
                <a:cs typeface="Arial"/>
                <a:sym typeface="Arial"/>
              </a:rPr>
              <a:t>Cell c = [(a+c) x (c+d) / total]</a:t>
            </a:r>
            <a:endParaRPr/>
          </a:p>
          <a:p>
            <a:pPr indent="0" lvl="0" marL="0" marR="0" rtl="0" algn="l">
              <a:lnSpc>
                <a:spcPct val="100000"/>
              </a:lnSpc>
              <a:spcBef>
                <a:spcPts val="1000"/>
              </a:spcBef>
              <a:spcAft>
                <a:spcPts val="0"/>
              </a:spcAft>
              <a:buClr>
                <a:schemeClr val="lt1"/>
              </a:buClr>
              <a:buSzPts val="2000"/>
              <a:buFont typeface="Arial"/>
              <a:buNone/>
            </a:pPr>
            <a:r>
              <a:rPr b="1" i="0" lang="en-US" sz="2000" u="none" cap="none" strike="noStrike">
                <a:solidFill>
                  <a:schemeClr val="lt1"/>
                </a:solidFill>
                <a:latin typeface="Arial"/>
                <a:ea typeface="Arial"/>
                <a:cs typeface="Arial"/>
                <a:sym typeface="Arial"/>
              </a:rPr>
              <a:t>Cell d= [(b+d) x (c+d) / total]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8"/>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9900"/>
              </a:buClr>
              <a:buSzPts val="4400"/>
              <a:buFont typeface="Arial"/>
              <a:buNone/>
            </a:pPr>
            <a:r>
              <a:rPr b="1" i="1" lang="en-US" sz="4400" u="none">
                <a:solidFill>
                  <a:srgbClr val="FF9900"/>
                </a:solidFill>
                <a:latin typeface="Arial"/>
                <a:ea typeface="Arial"/>
                <a:cs typeface="Arial"/>
                <a:sym typeface="Arial"/>
              </a:rPr>
              <a:t>Chi-squared test</a:t>
            </a:r>
            <a:endParaRPr/>
          </a:p>
        </p:txBody>
      </p:sp>
      <p:sp>
        <p:nvSpPr>
          <p:cNvPr id="122" name="Google Shape;122;p18"/>
          <p:cNvSpPr txBox="1"/>
          <p:nvPr/>
        </p:nvSpPr>
        <p:spPr>
          <a:xfrm>
            <a:off x="2667000" y="1524000"/>
            <a:ext cx="5410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2400"/>
              <a:buFont typeface="Arial"/>
              <a:buNone/>
            </a:pPr>
            <a:r>
              <a:rPr b="1" i="0" lang="en-US" sz="2400" u="none" cap="none" strike="noStrike">
                <a:solidFill>
                  <a:srgbClr val="FF9900"/>
                </a:solidFill>
                <a:latin typeface="Arial"/>
                <a:ea typeface="Arial"/>
                <a:cs typeface="Arial"/>
                <a:sym typeface="Arial"/>
              </a:rPr>
              <a:t>X</a:t>
            </a:r>
            <a:r>
              <a:rPr b="1" baseline="30000" i="0" lang="en-US" sz="2400" u="none" cap="none" strike="noStrike">
                <a:solidFill>
                  <a:srgbClr val="FF9900"/>
                </a:solidFill>
                <a:latin typeface="Arial"/>
                <a:ea typeface="Arial"/>
                <a:cs typeface="Arial"/>
                <a:sym typeface="Arial"/>
              </a:rPr>
              <a:t>2 </a:t>
            </a:r>
            <a:r>
              <a:rPr b="1" i="0" lang="en-US" sz="2400" u="none" cap="none" strike="noStrike">
                <a:solidFill>
                  <a:srgbClr val="FF9900"/>
                </a:solidFill>
                <a:latin typeface="Arial"/>
                <a:ea typeface="Arial"/>
                <a:cs typeface="Arial"/>
                <a:sym typeface="Arial"/>
              </a:rPr>
              <a:t>=</a:t>
            </a:r>
            <a:r>
              <a:rPr b="1" baseline="30000" i="0" lang="en-US" sz="2400" u="none" cap="none" strike="noStrike">
                <a:solidFill>
                  <a:srgbClr val="FF9900"/>
                </a:solidFill>
                <a:latin typeface="Arial"/>
                <a:ea typeface="Arial"/>
                <a:cs typeface="Arial"/>
                <a:sym typeface="Arial"/>
              </a:rPr>
              <a:t> </a:t>
            </a:r>
            <a:r>
              <a:rPr b="1" i="0" lang="en-US" sz="2400" u="none" cap="none" strike="noStrike">
                <a:solidFill>
                  <a:srgbClr val="FF9900"/>
                </a:solidFill>
                <a:latin typeface="Arial"/>
                <a:ea typeface="Arial"/>
                <a:cs typeface="Arial"/>
                <a:sym typeface="Arial"/>
              </a:rPr>
              <a:t>Σ (O-E)</a:t>
            </a:r>
            <a:r>
              <a:rPr b="1" baseline="30000" i="0" lang="en-US" sz="2400" u="none" cap="none" strike="noStrike">
                <a:solidFill>
                  <a:srgbClr val="FF9900"/>
                </a:solidFill>
                <a:latin typeface="Arial"/>
                <a:ea typeface="Arial"/>
                <a:cs typeface="Arial"/>
                <a:sym typeface="Arial"/>
              </a:rPr>
              <a:t>2 </a:t>
            </a:r>
            <a:r>
              <a:rPr b="1" i="0" lang="en-US" sz="2400" u="none" cap="none" strike="noStrike">
                <a:solidFill>
                  <a:srgbClr val="FF9900"/>
                </a:solidFill>
                <a:latin typeface="Arial"/>
                <a:ea typeface="Arial"/>
                <a:cs typeface="Arial"/>
                <a:sym typeface="Arial"/>
              </a:rPr>
              <a:t>/E</a:t>
            </a:r>
            <a:endParaRPr/>
          </a:p>
        </p:txBody>
      </p:sp>
      <p:sp>
        <p:nvSpPr>
          <p:cNvPr id="123" name="Google Shape;123;p18"/>
          <p:cNvSpPr txBox="1"/>
          <p:nvPr/>
        </p:nvSpPr>
        <p:spPr>
          <a:xfrm>
            <a:off x="304800" y="2743200"/>
            <a:ext cx="4953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d.f. = (r-1) x (c-1)</a:t>
            </a:r>
            <a:endParaRPr/>
          </a:p>
        </p:txBody>
      </p:sp>
      <p:sp>
        <p:nvSpPr>
          <p:cNvPr id="124" name="Google Shape;124;p18"/>
          <p:cNvSpPr txBox="1"/>
          <p:nvPr/>
        </p:nvSpPr>
        <p:spPr>
          <a:xfrm>
            <a:off x="1905000" y="1219200"/>
            <a:ext cx="3657600" cy="1219200"/>
          </a:xfrm>
          <a:prstGeom prst="rect">
            <a:avLst/>
          </a:prstGeom>
          <a:noFill/>
          <a:ln cap="flat" cmpd="sng" w="9525">
            <a:solidFill>
              <a:srgbClr val="FF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5" name="Google Shape;125;p18"/>
          <p:cNvSpPr txBox="1"/>
          <p:nvPr/>
        </p:nvSpPr>
        <p:spPr>
          <a:xfrm>
            <a:off x="288925" y="3468687"/>
            <a:ext cx="8397875" cy="1187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2400"/>
              <a:buFont typeface="Arial"/>
              <a:buNone/>
            </a:pPr>
            <a:r>
              <a:rPr b="1" i="0" lang="en-US" sz="2400" u="none">
                <a:solidFill>
                  <a:srgbClr val="FF9900"/>
                </a:solidFill>
                <a:latin typeface="Arial"/>
                <a:ea typeface="Arial"/>
                <a:cs typeface="Arial"/>
                <a:sym typeface="Arial"/>
              </a:rPr>
              <a:t>The greater the difference between the observed and</a:t>
            </a:r>
            <a:endParaRPr/>
          </a:p>
          <a:p>
            <a:pPr indent="0" lvl="0" marL="0" marR="0" rtl="0" algn="l">
              <a:lnSpc>
                <a:spcPct val="100000"/>
              </a:lnSpc>
              <a:spcBef>
                <a:spcPts val="0"/>
              </a:spcBef>
              <a:spcAft>
                <a:spcPts val="0"/>
              </a:spcAft>
              <a:buClr>
                <a:srgbClr val="FF9900"/>
              </a:buClr>
              <a:buSzPts val="2400"/>
              <a:buFont typeface="Arial"/>
              <a:buNone/>
            </a:pPr>
            <a:r>
              <a:rPr b="1" i="0" lang="en-US" sz="2400" u="none">
                <a:solidFill>
                  <a:srgbClr val="FF9900"/>
                </a:solidFill>
                <a:latin typeface="Arial"/>
                <a:ea typeface="Arial"/>
                <a:cs typeface="Arial"/>
                <a:sym typeface="Arial"/>
              </a:rPr>
              <a:t> expected frequencies, the less likely it is that the null hypothesis is true.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9900"/>
              </a:buClr>
              <a:buSzPts val="4400"/>
              <a:buFont typeface="Arial"/>
              <a:buNone/>
            </a:pPr>
            <a:r>
              <a:rPr b="1" i="1" lang="en-US" sz="4400" u="none">
                <a:solidFill>
                  <a:srgbClr val="FF9900"/>
                </a:solidFill>
                <a:latin typeface="Arial"/>
                <a:ea typeface="Arial"/>
                <a:cs typeface="Arial"/>
                <a:sym typeface="Arial"/>
              </a:rPr>
              <a:t>Chi-squared .. example</a:t>
            </a:r>
            <a:endParaRPr/>
          </a:p>
        </p:txBody>
      </p:sp>
      <p:graphicFrame>
        <p:nvGraphicFramePr>
          <p:cNvPr id="131" name="Google Shape;131;p19"/>
          <p:cNvGraphicFramePr/>
          <p:nvPr/>
        </p:nvGraphicFramePr>
        <p:xfrm>
          <a:off x="1752600" y="2609850"/>
          <a:ext cx="3000000" cy="3000000"/>
        </p:xfrm>
        <a:graphic>
          <a:graphicData uri="http://schemas.openxmlformats.org/drawingml/2006/table">
            <a:tbl>
              <a:tblPr>
                <a:noFill/>
                <a:tableStyleId>{2B81017A-DA23-4707-BF23-43AFB69D9FDD}</a:tableStyleId>
              </a:tblPr>
              <a:tblGrid>
                <a:gridCol w="2019300"/>
                <a:gridCol w="1409700"/>
                <a:gridCol w="1295400"/>
                <a:gridCol w="1752600"/>
              </a:tblGrid>
              <a:tr h="762000">
                <a:tc>
                  <a:txBody>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yes</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No</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Total</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030275">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Asian</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128</a:t>
                      </a:r>
                      <a:endParaRPr/>
                    </a:p>
                    <a:p>
                      <a:pPr indent="0" lvl="0" marL="0" marR="0" rtl="0" algn="l">
                        <a:lnSpc>
                          <a:spcPct val="100000"/>
                        </a:lnSpc>
                        <a:spcBef>
                          <a:spcPts val="56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A</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70</a:t>
                      </a:r>
                      <a:endParaRPr/>
                    </a:p>
                    <a:p>
                      <a:pPr indent="0" lvl="0" marL="0" marR="0" rtl="0" algn="l">
                        <a:lnSpc>
                          <a:spcPct val="100000"/>
                        </a:lnSpc>
                        <a:spcBef>
                          <a:spcPts val="56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B</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198</a:t>
                      </a:r>
                      <a:endParaRPr/>
                    </a:p>
                    <a:p>
                      <a:pPr indent="0" lvl="0" marL="0" marR="0" rtl="0" algn="l">
                        <a:lnSpc>
                          <a:spcPct val="100000"/>
                        </a:lnSpc>
                        <a:spcBef>
                          <a:spcPts val="56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A+b</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030275">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Non-Asian</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430</a:t>
                      </a:r>
                      <a:endParaRPr/>
                    </a:p>
                    <a:p>
                      <a:pPr indent="0" lvl="0" marL="0" marR="0" rtl="0" algn="l">
                        <a:lnSpc>
                          <a:spcPct val="100000"/>
                        </a:lnSpc>
                        <a:spcBef>
                          <a:spcPts val="56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C</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146</a:t>
                      </a:r>
                      <a:endParaRPr/>
                    </a:p>
                    <a:p>
                      <a:pPr indent="0" lvl="0" marL="0" marR="0" rtl="0" algn="l">
                        <a:lnSpc>
                          <a:spcPct val="100000"/>
                        </a:lnSpc>
                        <a:spcBef>
                          <a:spcPts val="56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D</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576</a:t>
                      </a:r>
                      <a:endParaRPr/>
                    </a:p>
                    <a:p>
                      <a:pPr indent="0" lvl="0" marL="0" marR="0" rtl="0" algn="l">
                        <a:lnSpc>
                          <a:spcPct val="100000"/>
                        </a:lnSpc>
                        <a:spcBef>
                          <a:spcPts val="56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C+d</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030275">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Total</a:t>
                      </a:r>
                      <a:endParaRPr/>
                    </a:p>
                  </a:txBody>
                  <a:tcPr marT="45725" marB="45725" marR="91450" marL="91450">
                    <a:lnL cap="flat" cmpd="sng" w="28575">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558</a:t>
                      </a:r>
                      <a:endParaRPr/>
                    </a:p>
                    <a:p>
                      <a:pPr indent="0" lvl="0" marL="0" marR="0" rtl="0" algn="l">
                        <a:lnSpc>
                          <a:spcPct val="100000"/>
                        </a:lnSpc>
                        <a:spcBef>
                          <a:spcPts val="56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A+c</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216</a:t>
                      </a:r>
                      <a:endParaRPr/>
                    </a:p>
                    <a:p>
                      <a:pPr indent="0" lvl="0" marL="0" marR="0" rtl="0" algn="l">
                        <a:lnSpc>
                          <a:spcPct val="100000"/>
                        </a:lnSpc>
                        <a:spcBef>
                          <a:spcPts val="56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B+d</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774</a:t>
                      </a:r>
                      <a:endParaRPr/>
                    </a:p>
                    <a:p>
                      <a:pPr indent="0" lvl="0" marL="0" marR="0" rtl="0" algn="l">
                        <a:lnSpc>
                          <a:spcPct val="100000"/>
                        </a:lnSpc>
                        <a:spcBef>
                          <a:spcPts val="560"/>
                        </a:spcBef>
                        <a:spcAft>
                          <a:spcPts val="0"/>
                        </a:spcAft>
                        <a:buClr>
                          <a:srgbClr val="FF9900"/>
                        </a:buClr>
                        <a:buSzPts val="2800"/>
                        <a:buFont typeface="Arial"/>
                        <a:buNone/>
                      </a:pPr>
                      <a:r>
                        <a:rPr b="0" i="0" lang="en-US" sz="2800" u="none">
                          <a:solidFill>
                            <a:srgbClr val="FF9900"/>
                          </a:solidFill>
                          <a:latin typeface="Arial"/>
                          <a:ea typeface="Arial"/>
                          <a:cs typeface="Arial"/>
                          <a:sym typeface="Arial"/>
                        </a:rPr>
                        <a:t>A+b+c+d</a:t>
                      </a:r>
                      <a:endParaRPr/>
                    </a:p>
                  </a:txBody>
                  <a:tcPr marT="45725" marB="45725" marR="91450" marL="91450">
                    <a:lnL cap="flat" cmpd="sng" w="12700">
                      <a:solidFill>
                        <a:schemeClr val="dk1"/>
                      </a:solidFill>
                      <a:prstDash val="solid"/>
                      <a:round/>
                      <a:headEnd len="sm" w="sm" type="none"/>
                      <a:tailEnd len="sm" w="sm" type="none"/>
                    </a:lnL>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
        <p:nvSpPr>
          <p:cNvPr id="132" name="Google Shape;132;p19"/>
          <p:cNvSpPr txBox="1"/>
          <p:nvPr/>
        </p:nvSpPr>
        <p:spPr>
          <a:xfrm>
            <a:off x="3505200" y="1905000"/>
            <a:ext cx="34290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HbA1c test done?</a:t>
            </a:r>
            <a:endParaRPr/>
          </a:p>
        </p:txBody>
      </p:sp>
      <p:sp>
        <p:nvSpPr>
          <p:cNvPr id="133" name="Google Shape;133;p19"/>
          <p:cNvSpPr txBox="1"/>
          <p:nvPr/>
        </p:nvSpPr>
        <p:spPr>
          <a:xfrm>
            <a:off x="0" y="3352800"/>
            <a:ext cx="16002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Ethnicity of patient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0"/>
          <p:cNvSpPr txBox="1"/>
          <p:nvPr/>
        </p:nvSpPr>
        <p:spPr>
          <a:xfrm>
            <a:off x="304800" y="1295400"/>
            <a:ext cx="5410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2400"/>
              <a:buFont typeface="Arial"/>
              <a:buNone/>
            </a:pPr>
            <a:r>
              <a:rPr b="1" i="0" lang="en-US" sz="2400" u="none">
                <a:solidFill>
                  <a:srgbClr val="FF9900"/>
                </a:solidFill>
                <a:latin typeface="Arial"/>
                <a:ea typeface="Arial"/>
                <a:cs typeface="Arial"/>
                <a:sym typeface="Arial"/>
              </a:rPr>
              <a:t>X</a:t>
            </a:r>
            <a:r>
              <a:rPr b="1" baseline="30000" i="0" lang="en-US" sz="2400" u="none">
                <a:solidFill>
                  <a:srgbClr val="FF9900"/>
                </a:solidFill>
                <a:latin typeface="Arial"/>
                <a:ea typeface="Arial"/>
                <a:cs typeface="Arial"/>
                <a:sym typeface="Arial"/>
              </a:rPr>
              <a:t>2 </a:t>
            </a:r>
            <a:r>
              <a:rPr b="1" i="0" lang="en-US" sz="2400" u="none">
                <a:solidFill>
                  <a:srgbClr val="FF9900"/>
                </a:solidFill>
                <a:latin typeface="Arial"/>
                <a:ea typeface="Arial"/>
                <a:cs typeface="Arial"/>
                <a:sym typeface="Arial"/>
              </a:rPr>
              <a:t>=</a:t>
            </a:r>
            <a:r>
              <a:rPr b="1" baseline="30000" i="0" lang="en-US" sz="2400" u="none">
                <a:solidFill>
                  <a:srgbClr val="FF9900"/>
                </a:solidFill>
                <a:latin typeface="Arial"/>
                <a:ea typeface="Arial"/>
                <a:cs typeface="Arial"/>
                <a:sym typeface="Arial"/>
              </a:rPr>
              <a:t> </a:t>
            </a:r>
            <a:r>
              <a:rPr b="1" i="0" lang="en-US" sz="2400" u="none">
                <a:solidFill>
                  <a:srgbClr val="FF9900"/>
                </a:solidFill>
                <a:latin typeface="Arial"/>
                <a:ea typeface="Arial"/>
                <a:cs typeface="Arial"/>
                <a:sym typeface="Arial"/>
              </a:rPr>
              <a:t>Σ (O-E)</a:t>
            </a:r>
            <a:r>
              <a:rPr b="1" baseline="30000" i="0" lang="en-US" sz="2400" u="none">
                <a:solidFill>
                  <a:srgbClr val="FF9900"/>
                </a:solidFill>
                <a:latin typeface="Arial"/>
                <a:ea typeface="Arial"/>
                <a:cs typeface="Arial"/>
                <a:sym typeface="Arial"/>
              </a:rPr>
              <a:t>2 </a:t>
            </a:r>
            <a:r>
              <a:rPr b="1" i="0" lang="en-US" sz="2400" u="none">
                <a:solidFill>
                  <a:srgbClr val="FF9900"/>
                </a:solidFill>
                <a:latin typeface="Arial"/>
                <a:ea typeface="Arial"/>
                <a:cs typeface="Arial"/>
                <a:sym typeface="Arial"/>
              </a:rPr>
              <a:t>/E</a:t>
            </a:r>
            <a:endParaRPr/>
          </a:p>
        </p:txBody>
      </p:sp>
      <p:sp>
        <p:nvSpPr>
          <p:cNvPr id="139" name="Google Shape;139;p20"/>
          <p:cNvSpPr txBox="1"/>
          <p:nvPr>
            <p:ph type="title"/>
          </p:nvPr>
        </p:nvSpPr>
        <p:spPr>
          <a:xfrm>
            <a:off x="5334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9900"/>
              </a:buClr>
              <a:buSzPts val="4400"/>
              <a:buFont typeface="Arial"/>
              <a:buNone/>
            </a:pPr>
            <a:r>
              <a:rPr b="1" i="1" lang="en-US" sz="4400" u="none">
                <a:solidFill>
                  <a:srgbClr val="FF9900"/>
                </a:solidFill>
                <a:latin typeface="Arial"/>
                <a:ea typeface="Arial"/>
                <a:cs typeface="Arial"/>
                <a:sym typeface="Arial"/>
              </a:rPr>
              <a:t>Chi-squared .. example</a:t>
            </a:r>
            <a:endParaRPr/>
          </a:p>
        </p:txBody>
      </p:sp>
      <p:sp>
        <p:nvSpPr>
          <p:cNvPr id="140" name="Google Shape;140;p20"/>
          <p:cNvSpPr txBox="1"/>
          <p:nvPr/>
        </p:nvSpPr>
        <p:spPr>
          <a:xfrm>
            <a:off x="3048000" y="1295400"/>
            <a:ext cx="1412875"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2400"/>
              <a:buFont typeface="Arial"/>
              <a:buNone/>
            </a:pPr>
            <a:r>
              <a:rPr b="1" i="0" lang="en-US" sz="2400" u="none">
                <a:solidFill>
                  <a:srgbClr val="FF9900"/>
                </a:solidFill>
                <a:latin typeface="Arial"/>
                <a:ea typeface="Arial"/>
                <a:cs typeface="Arial"/>
                <a:sym typeface="Arial"/>
              </a:rPr>
              <a:t>X</a:t>
            </a:r>
            <a:r>
              <a:rPr b="1" baseline="30000" i="0" lang="en-US" sz="2400" u="none">
                <a:solidFill>
                  <a:srgbClr val="FF9900"/>
                </a:solidFill>
                <a:latin typeface="Arial"/>
                <a:ea typeface="Arial"/>
                <a:cs typeface="Arial"/>
                <a:sym typeface="Arial"/>
              </a:rPr>
              <a:t>2 </a:t>
            </a:r>
            <a:r>
              <a:rPr b="1" i="0" lang="en-US" sz="2400" u="none">
                <a:solidFill>
                  <a:srgbClr val="FF9900"/>
                </a:solidFill>
                <a:latin typeface="Arial"/>
                <a:ea typeface="Arial"/>
                <a:cs typeface="Arial"/>
                <a:sym typeface="Arial"/>
              </a:rPr>
              <a:t>= 7.32</a:t>
            </a:r>
            <a:endParaRPr/>
          </a:p>
        </p:txBody>
      </p:sp>
      <p:sp>
        <p:nvSpPr>
          <p:cNvPr id="141" name="Google Shape;141;p20"/>
          <p:cNvSpPr txBox="1"/>
          <p:nvPr/>
        </p:nvSpPr>
        <p:spPr>
          <a:xfrm>
            <a:off x="4800600" y="1295400"/>
            <a:ext cx="37338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d.f. = (2-1) x (2-1) = 1</a:t>
            </a:r>
            <a:endParaRPr/>
          </a:p>
        </p:txBody>
      </p:sp>
      <p:sp>
        <p:nvSpPr>
          <p:cNvPr id="142" name="Google Shape;142;p20"/>
          <p:cNvSpPr txBox="1"/>
          <p:nvPr/>
        </p:nvSpPr>
        <p:spPr>
          <a:xfrm>
            <a:off x="304800" y="2057400"/>
            <a:ext cx="8229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2400"/>
              <a:buFont typeface="Arial"/>
              <a:buNone/>
            </a:pPr>
            <a:r>
              <a:rPr b="1" i="0" lang="en-US" sz="2400" u="none">
                <a:solidFill>
                  <a:srgbClr val="FF9900"/>
                </a:solidFill>
                <a:latin typeface="Arial"/>
                <a:ea typeface="Arial"/>
                <a:cs typeface="Arial"/>
                <a:sym typeface="Arial"/>
              </a:rPr>
              <a:t>X</a:t>
            </a:r>
            <a:r>
              <a:rPr b="1" baseline="30000" i="0" lang="en-US" sz="2400" u="none">
                <a:solidFill>
                  <a:srgbClr val="FF9900"/>
                </a:solidFill>
                <a:latin typeface="Arial"/>
                <a:ea typeface="Arial"/>
                <a:cs typeface="Arial"/>
                <a:sym typeface="Arial"/>
              </a:rPr>
              <a:t>2</a:t>
            </a:r>
            <a:r>
              <a:rPr b="1" i="0" lang="en-US" sz="2400" u="none">
                <a:solidFill>
                  <a:srgbClr val="FF9900"/>
                </a:solidFill>
                <a:latin typeface="Arial"/>
                <a:ea typeface="Arial"/>
                <a:cs typeface="Arial"/>
                <a:sym typeface="Arial"/>
              </a:rPr>
              <a:t> statistic – lies in between 6.635 and 10.827.</a:t>
            </a:r>
            <a:endParaRPr/>
          </a:p>
        </p:txBody>
      </p:sp>
      <p:sp>
        <p:nvSpPr>
          <p:cNvPr id="143" name="Google Shape;143;p20"/>
          <p:cNvSpPr txBox="1"/>
          <p:nvPr/>
        </p:nvSpPr>
        <p:spPr>
          <a:xfrm>
            <a:off x="457200" y="2819400"/>
            <a:ext cx="72390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This corresponds to a  P-value – less than 0.01 but greater than 0.001. so P &lt; 0.01.</a:t>
            </a:r>
            <a:endParaRPr/>
          </a:p>
        </p:txBody>
      </p:sp>
      <p:sp>
        <p:nvSpPr>
          <p:cNvPr id="144" name="Google Shape;144;p20"/>
          <p:cNvSpPr txBox="1"/>
          <p:nvPr/>
        </p:nvSpPr>
        <p:spPr>
          <a:xfrm>
            <a:off x="457200" y="3810000"/>
            <a:ext cx="8001000" cy="22828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9900"/>
              </a:buClr>
              <a:buSzPts val="2400"/>
              <a:buFont typeface="Arial"/>
              <a:buNone/>
            </a:pPr>
            <a:r>
              <a:rPr b="1" i="0" lang="en-US" sz="2400" u="none">
                <a:solidFill>
                  <a:srgbClr val="FF9900"/>
                </a:solidFill>
                <a:latin typeface="Arial"/>
                <a:ea typeface="Arial"/>
                <a:cs typeface="Arial"/>
                <a:sym typeface="Arial"/>
              </a:rPr>
              <a:t>So there is strong evidence to reject the null hypothesis, and we may conclude that there is an association between being Asian and receiving an HbA1c check.  Asian patients are significantly less likely to recieve an HbA1c check, and appear to receive a poorer quality of care in this respect.</a:t>
            </a:r>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