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77" r:id="rId3"/>
    <p:sldId id="278" r:id="rId4"/>
    <p:sldId id="279" r:id="rId5"/>
    <p:sldId id="301" r:id="rId6"/>
    <p:sldId id="288" r:id="rId7"/>
    <p:sldId id="289" r:id="rId8"/>
    <p:sldId id="280" r:id="rId9"/>
    <p:sldId id="302" r:id="rId10"/>
    <p:sldId id="291" r:id="rId11"/>
    <p:sldId id="292" r:id="rId12"/>
    <p:sldId id="293" r:id="rId13"/>
    <p:sldId id="281" r:id="rId14"/>
    <p:sldId id="303" r:id="rId15"/>
    <p:sldId id="295" r:id="rId16"/>
    <p:sldId id="296" r:id="rId17"/>
    <p:sldId id="297" r:id="rId18"/>
    <p:sldId id="298" r:id="rId19"/>
    <p:sldId id="299" r:id="rId20"/>
    <p:sldId id="300" r:id="rId21"/>
    <p:sldId id="282" r:id="rId22"/>
    <p:sldId id="304" r:id="rId23"/>
    <p:sldId id="305" r:id="rId24"/>
    <p:sldId id="283" r:id="rId25"/>
    <p:sldId id="309" r:id="rId26"/>
    <p:sldId id="308" r:id="rId27"/>
    <p:sldId id="284" r:id="rId28"/>
    <p:sldId id="307" r:id="rId29"/>
    <p:sldId id="310" r:id="rId30"/>
    <p:sldId id="285" r:id="rId31"/>
    <p:sldId id="311" r:id="rId32"/>
    <p:sldId id="312" r:id="rId33"/>
    <p:sldId id="286" r:id="rId34"/>
    <p:sldId id="313" r:id="rId35"/>
    <p:sldId id="314" r:id="rId36"/>
    <p:sldId id="3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02" autoAdjust="0"/>
  </p:normalViewPr>
  <p:slideViewPr>
    <p:cSldViewPr snapToGrid="0">
      <p:cViewPr varScale="1">
        <p:scale>
          <a:sx n="57" d="100"/>
          <a:sy n="57" d="100"/>
        </p:scale>
        <p:origin x="1260" y="6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the audit opinion addresses the idea that the financial statements are free of material misstatements, applying materiality throughout the audit process is essential.</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145903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materiality refers to the materiality amount that is determined for specific segments</a:t>
            </a:r>
            <a:r>
              <a:rPr lang="en-US" baseline="0" dirty="0" smtClean="0"/>
              <a:t> of the audit.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30</a:t>
            </a:fld>
            <a:endParaRPr lang="en-US"/>
          </a:p>
        </p:txBody>
      </p:sp>
    </p:spTree>
    <p:extLst>
      <p:ext uri="{BB962C8B-B14F-4D97-AF65-F5344CB8AC3E}">
        <p14:creationId xmlns:p14="http://schemas.microsoft.com/office/powerpoint/2010/main" val="279831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audit, the auditor must evaluate the amount of misstatements,</a:t>
            </a:r>
            <a:r>
              <a:rPr lang="en-US" baseline="0" dirty="0" smtClean="0"/>
              <a:t> both known and likely, and make a determination regarding the original preliminary </a:t>
            </a:r>
            <a:r>
              <a:rPr lang="en-US" baseline="0" smtClean="0"/>
              <a:t>materiality judgment.</a:t>
            </a:r>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24704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four steps in the planning process are covered in this chapter.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112070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types</a:t>
            </a:r>
            <a:r>
              <a:rPr lang="en-US" baseline="0" dirty="0" smtClean="0"/>
              <a:t> of risks must be considered by the auditor during the audit planning process.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23734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50629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t>
            </a:r>
            <a:r>
              <a:rPr lang="en-US" baseline="0" dirty="0" smtClean="0"/>
              <a:t>there is healthy competition for acquiring new clients, CPAs must take care to establish the integrity of the potential client before accepting the engagement. Association with a client that lacks integrity can be highly detrimental to the CPA firm.</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395399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 must understand the client’s reasons for seeking an audit,</a:t>
            </a:r>
            <a:r>
              <a:rPr lang="en-US" baseline="0" dirty="0" smtClean="0"/>
              <a:t> because it helps the auditor to assess the risk of accepting the new client. Once the auditor understands the reasons for the audit, it is imperative that the terms of the audit engagement are carefully detailed in an engagement letter.</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27266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 will develop an overall audit</a:t>
            </a:r>
            <a:r>
              <a:rPr lang="en-US" baseline="0" dirty="0" smtClean="0"/>
              <a:t> strategy as soon as the terms of the engagement are clear. This includes assignment of personnel who will work on the audit, as well as determining if there is a need for outside specialists.</a:t>
            </a:r>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231637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conduct an effective audit, the auditor must have a clear understanding of the client’s business and the industry in which it operates.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100612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analytical</a:t>
            </a:r>
            <a:r>
              <a:rPr lang="en-US" baseline="0" dirty="0" smtClean="0"/>
              <a:t> procedures help in the development of the audit program through assessment of risk.</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251637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608" y="1792224"/>
            <a:ext cx="10058400" cy="2743200"/>
          </a:xfrm>
        </p:spPr>
        <p:txBody>
          <a:bodyPr>
            <a:normAutofit fontScale="90000"/>
          </a:bodyPr>
          <a:lstStyle/>
          <a:p>
            <a:r>
              <a:rPr lang="en-US" sz="6000" dirty="0" smtClean="0"/>
              <a:t>Audit</a:t>
            </a:r>
            <a:r>
              <a:rPr lang="en-US" dirty="0" smtClean="0"/>
              <a:t> </a:t>
            </a:r>
            <a:br>
              <a:rPr lang="en-US" dirty="0" smtClean="0"/>
            </a:br>
            <a:r>
              <a:rPr lang="en-US" sz="6000" dirty="0" smtClean="0"/>
              <a:t>planning </a:t>
            </a:r>
            <a:br>
              <a:rPr lang="en-US" sz="6000" dirty="0" smtClean="0"/>
            </a:br>
            <a:r>
              <a:rPr lang="en-US" sz="6000" dirty="0" smtClean="0"/>
              <a:t>and </a:t>
            </a:r>
            <a:br>
              <a:rPr lang="en-US" sz="6000" dirty="0" smtClean="0"/>
            </a:br>
            <a:r>
              <a:rPr lang="en-US" sz="6000" dirty="0" smtClean="0"/>
              <a:t>materiality</a:t>
            </a:r>
            <a:endParaRPr lang="en-US" sz="6000" dirty="0"/>
          </a:p>
        </p:txBody>
      </p:sp>
      <p:sp>
        <p:nvSpPr>
          <p:cNvPr id="3" name="Subtitle 2"/>
          <p:cNvSpPr>
            <a:spLocks noGrp="1"/>
          </p:cNvSpPr>
          <p:nvPr>
            <p:ph type="subTitle" idx="1"/>
          </p:nvPr>
        </p:nvSpPr>
        <p:spPr>
          <a:xfrm>
            <a:off x="1066800" y="4864608"/>
            <a:ext cx="10058400" cy="861589"/>
          </a:xfrm>
        </p:spPr>
        <p:txBody>
          <a:bodyPr>
            <a:noAutofit/>
          </a:bodyPr>
          <a:lstStyle/>
          <a:p>
            <a:r>
              <a:rPr lang="en-US" sz="3600" dirty="0" smtClean="0"/>
              <a:t>Chapter 8</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a:t>8</a:t>
            </a:r>
            <a:r>
              <a:rPr lang="en-US" dirty="0" smtClean="0"/>
              <a:t>-1</a:t>
            </a:r>
          </a:p>
        </p:txBody>
      </p:sp>
      <p:pic>
        <p:nvPicPr>
          <p:cNvPr id="5" name="Picture 4"/>
          <p:cNvPicPr>
            <a:picLocks noChangeAspect="1"/>
          </p:cNvPicPr>
          <p:nvPr/>
        </p:nvPicPr>
        <p:blipFill>
          <a:blip r:embed="rId3"/>
          <a:stretch>
            <a:fillRect/>
          </a:stretch>
        </p:blipFill>
        <p:spPr>
          <a:xfrm>
            <a:off x="6188885" y="960120"/>
            <a:ext cx="5620420" cy="3739896"/>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accept client and perform initial </a:t>
            </a:r>
            <a:br>
              <a:rPr lang="en-US" dirty="0" smtClean="0"/>
            </a:br>
            <a:r>
              <a:rPr lang="en-US" dirty="0" smtClean="0"/>
              <a:t>audit planning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10</a:t>
            </a:fld>
            <a:endParaRPr lang="en-US" dirty="0">
              <a:solidFill>
                <a:srgbClr val="514A40"/>
              </a:solidFill>
            </a:endParaRPr>
          </a:p>
        </p:txBody>
      </p:sp>
      <p:sp>
        <p:nvSpPr>
          <p:cNvPr id="5" name="TextBox 4"/>
          <p:cNvSpPr txBox="1"/>
          <p:nvPr/>
        </p:nvSpPr>
        <p:spPr>
          <a:xfrm>
            <a:off x="701040" y="1295400"/>
            <a:ext cx="10789920" cy="4093428"/>
          </a:xfrm>
          <a:prstGeom prst="rect">
            <a:avLst/>
          </a:prstGeom>
          <a:noFill/>
        </p:spPr>
        <p:txBody>
          <a:bodyPr wrap="square" rtlCol="0">
            <a:spAutoFit/>
          </a:bodyPr>
          <a:lstStyle/>
          <a:p>
            <a:pPr>
              <a:spcAft>
                <a:spcPts val="2400"/>
              </a:spcAft>
            </a:pPr>
            <a:r>
              <a:rPr lang="en-US" sz="2800" b="1" dirty="0" smtClean="0">
                <a:solidFill>
                  <a:srgbClr val="50838E"/>
                </a:solidFill>
              </a:rPr>
              <a:t>Identify Client’s Reasons for Audit</a:t>
            </a:r>
          </a:p>
          <a:p>
            <a:pPr>
              <a:spcAft>
                <a:spcPts val="2400"/>
              </a:spcAft>
            </a:pPr>
            <a:r>
              <a:rPr lang="en-US" sz="2400" b="1" dirty="0" smtClean="0">
                <a:solidFill>
                  <a:schemeClr val="accent1"/>
                </a:solidFill>
              </a:rPr>
              <a:t>Risk factors associated with the client’s reasons for an audit include the likely statement users and the intended uses of the statements.</a:t>
            </a:r>
          </a:p>
          <a:p>
            <a:pPr>
              <a:spcAft>
                <a:spcPts val="2400"/>
              </a:spcAft>
            </a:pPr>
            <a:r>
              <a:rPr lang="en-US" sz="2800" b="1" dirty="0" smtClean="0">
                <a:solidFill>
                  <a:srgbClr val="50838E"/>
                </a:solidFill>
              </a:rPr>
              <a:t>Obtain an Understanding with the Client</a:t>
            </a:r>
          </a:p>
          <a:p>
            <a:pPr>
              <a:spcAft>
                <a:spcPts val="2400"/>
              </a:spcAft>
            </a:pPr>
            <a:r>
              <a:rPr lang="en-US" sz="2400" b="1" dirty="0" smtClean="0">
                <a:solidFill>
                  <a:schemeClr val="accent1"/>
                </a:solidFill>
              </a:rPr>
              <a:t>A clear understanding of the terms of the engagement should exist between the auditor and the client.  Auditing standards require that there be an </a:t>
            </a:r>
            <a:r>
              <a:rPr lang="en-US" sz="2400" b="1" dirty="0" smtClean="0">
                <a:solidFill>
                  <a:srgbClr val="50838E"/>
                </a:solidFill>
              </a:rPr>
              <a:t>engagement letter </a:t>
            </a:r>
            <a:r>
              <a:rPr lang="en-US" sz="2400" b="1" dirty="0" smtClean="0">
                <a:solidFill>
                  <a:schemeClr val="accent1"/>
                </a:solidFill>
              </a:rPr>
              <a:t>which includes the engagement’s objectives.  An example of an engagement letter is presented in Figure 8-2 on page 225.</a:t>
            </a:r>
          </a:p>
        </p:txBody>
      </p:sp>
    </p:spTree>
    <p:extLst>
      <p:ext uri="{BB962C8B-B14F-4D97-AF65-F5344CB8AC3E}">
        <p14:creationId xmlns:p14="http://schemas.microsoft.com/office/powerpoint/2010/main" val="25063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accept client and perform initial </a:t>
            </a:r>
            <a:br>
              <a:rPr lang="en-US" dirty="0" smtClean="0"/>
            </a:br>
            <a:r>
              <a:rPr lang="en-US" dirty="0" smtClean="0"/>
              <a:t>audit planning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11</a:t>
            </a:fld>
            <a:endParaRPr lang="en-US" dirty="0">
              <a:solidFill>
                <a:srgbClr val="514A40"/>
              </a:solidFill>
            </a:endParaRPr>
          </a:p>
        </p:txBody>
      </p:sp>
      <p:sp>
        <p:nvSpPr>
          <p:cNvPr id="5" name="TextBox 4"/>
          <p:cNvSpPr txBox="1"/>
          <p:nvPr/>
        </p:nvSpPr>
        <p:spPr>
          <a:xfrm>
            <a:off x="701040" y="1295400"/>
            <a:ext cx="10789920" cy="4339650"/>
          </a:xfrm>
          <a:prstGeom prst="rect">
            <a:avLst/>
          </a:prstGeom>
          <a:noFill/>
        </p:spPr>
        <p:txBody>
          <a:bodyPr wrap="square" rtlCol="0">
            <a:spAutoFit/>
          </a:bodyPr>
          <a:lstStyle/>
          <a:p>
            <a:pPr>
              <a:spcAft>
                <a:spcPts val="1800"/>
              </a:spcAft>
            </a:pPr>
            <a:r>
              <a:rPr lang="en-US" sz="2600" b="1" dirty="0" smtClean="0">
                <a:solidFill>
                  <a:srgbClr val="50838E"/>
                </a:solidFill>
              </a:rPr>
              <a:t>Develop Overall Audit Strategy</a:t>
            </a:r>
          </a:p>
          <a:p>
            <a:pPr>
              <a:spcAft>
                <a:spcPts val="1800"/>
              </a:spcAft>
            </a:pPr>
            <a:r>
              <a:rPr lang="en-US" sz="2400" b="1" dirty="0" smtClean="0">
                <a:solidFill>
                  <a:schemeClr val="accent1"/>
                </a:solidFill>
              </a:rPr>
              <a:t>After understanding the client’s reason for an audit, the auditor should develop and document a preliminary </a:t>
            </a:r>
            <a:r>
              <a:rPr lang="en-US" sz="2400" b="1" dirty="0" smtClean="0">
                <a:solidFill>
                  <a:srgbClr val="50838E"/>
                </a:solidFill>
              </a:rPr>
              <a:t>audit strategy</a:t>
            </a:r>
            <a:r>
              <a:rPr lang="en-US" sz="2800" b="1" dirty="0" smtClean="0">
                <a:solidFill>
                  <a:srgbClr val="50838E"/>
                </a:solidFill>
              </a:rPr>
              <a:t>.</a:t>
            </a:r>
          </a:p>
          <a:p>
            <a:pPr>
              <a:spcAft>
                <a:spcPts val="2400"/>
              </a:spcAft>
            </a:pPr>
            <a:r>
              <a:rPr lang="en-US" sz="2600" b="1" dirty="0" smtClean="0">
                <a:solidFill>
                  <a:srgbClr val="50838E"/>
                </a:solidFill>
              </a:rPr>
              <a:t>Select Staff for Engagement and Evaluate Need for Outside Specialists</a:t>
            </a:r>
          </a:p>
          <a:p>
            <a:pPr>
              <a:spcAft>
                <a:spcPts val="2400"/>
              </a:spcAft>
            </a:pPr>
            <a:endParaRPr lang="en-US" sz="2800" b="1" dirty="0">
              <a:solidFill>
                <a:srgbClr val="50838E"/>
              </a:solidFill>
            </a:endParaRPr>
          </a:p>
          <a:p>
            <a:pPr>
              <a:spcAft>
                <a:spcPts val="2400"/>
              </a:spcAft>
            </a:pPr>
            <a:r>
              <a:rPr lang="en-US" sz="2400" b="1" dirty="0" smtClean="0">
                <a:solidFill>
                  <a:schemeClr val="accent1"/>
                </a:solidFill>
              </a:rPr>
              <a:t>The CPA firm must select staff for the engagement who are knowledgeable about the client’s business. If the CPA firm lacks expertise, they may need to hire outside specialists.</a:t>
            </a:r>
            <a:endParaRPr lang="en-US" sz="2800" b="1" dirty="0" smtClean="0">
              <a:solidFill>
                <a:srgbClr val="50838E"/>
              </a:solidFill>
            </a:endParaRPr>
          </a:p>
        </p:txBody>
      </p:sp>
      <p:pic>
        <p:nvPicPr>
          <p:cNvPr id="7" name="Picture 6"/>
          <p:cNvPicPr>
            <a:picLocks noChangeAspect="1"/>
          </p:cNvPicPr>
          <p:nvPr/>
        </p:nvPicPr>
        <p:blipFill>
          <a:blip r:embed="rId3"/>
          <a:stretch>
            <a:fillRect/>
          </a:stretch>
        </p:blipFill>
        <p:spPr>
          <a:xfrm>
            <a:off x="701040" y="3493154"/>
            <a:ext cx="10460736" cy="918819"/>
          </a:xfrm>
          <a:prstGeom prst="rect">
            <a:avLst/>
          </a:prstGeom>
        </p:spPr>
      </p:pic>
    </p:spTree>
    <p:extLst>
      <p:ext uri="{BB962C8B-B14F-4D97-AF65-F5344CB8AC3E}">
        <p14:creationId xmlns:p14="http://schemas.microsoft.com/office/powerpoint/2010/main" val="291244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12</a:t>
            </a:fld>
            <a:endParaRPr lang="en-US" dirty="0">
              <a:solidFill>
                <a:srgbClr val="514A40"/>
              </a:solidFill>
            </a:endParaRPr>
          </a:p>
        </p:txBody>
      </p:sp>
      <p:sp>
        <p:nvSpPr>
          <p:cNvPr id="3" name="TextBox 2"/>
          <p:cNvSpPr txBox="1"/>
          <p:nvPr/>
        </p:nvSpPr>
        <p:spPr>
          <a:xfrm>
            <a:off x="2561844" y="2644170"/>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8-3</a:t>
            </a:r>
          </a:p>
          <a:p>
            <a:pPr algn="ctr"/>
            <a:r>
              <a:rPr lang="en-US" sz="3200" b="1" dirty="0">
                <a:solidFill>
                  <a:schemeClr val="accent1"/>
                </a:solidFill>
              </a:rPr>
              <a:t>Gain an understanding of the client’s business and industry</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21592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 the client’s business and industry</a:t>
            </a:r>
            <a:br>
              <a:rPr lang="en-US" dirty="0"/>
            </a:br>
            <a:endParaRPr lang="en-US" dirty="0"/>
          </a:p>
        </p:txBody>
      </p:sp>
      <p:sp>
        <p:nvSpPr>
          <p:cNvPr id="3" name="Content Placeholder 2"/>
          <p:cNvSpPr>
            <a:spLocks noGrp="1"/>
          </p:cNvSpPr>
          <p:nvPr>
            <p:ph idx="1"/>
          </p:nvPr>
        </p:nvSpPr>
        <p:spPr>
          <a:xfrm>
            <a:off x="1403684" y="1644316"/>
            <a:ext cx="9852580" cy="4299284"/>
          </a:xfrm>
        </p:spPr>
        <p:txBody>
          <a:bodyPr>
            <a:normAutofit fontScale="47500" lnSpcReduction="20000"/>
          </a:bodyPr>
          <a:lstStyle/>
          <a:p>
            <a:pPr marL="45720" indent="0">
              <a:lnSpc>
                <a:spcPct val="120000"/>
              </a:lnSpc>
              <a:spcAft>
                <a:spcPts val="2400"/>
              </a:spcAft>
              <a:buNone/>
            </a:pPr>
            <a:r>
              <a:rPr lang="en-US" sz="5100" b="1" dirty="0">
                <a:solidFill>
                  <a:srgbClr val="50838E"/>
                </a:solidFill>
              </a:rPr>
              <a:t>Auditing standards require the auditor to perform risk assessment procedures to obtain an understanding of the client’s business and its environment to assess risk of material misstatements.</a:t>
            </a:r>
          </a:p>
          <a:p>
            <a:pPr>
              <a:spcAft>
                <a:spcPts val="2400"/>
              </a:spcAft>
            </a:pPr>
            <a:endParaRPr lang="en-US" sz="2800" dirty="0">
              <a:solidFill>
                <a:srgbClr val="50838E"/>
              </a:solidFill>
            </a:endParaRPr>
          </a:p>
          <a:p>
            <a:pPr>
              <a:spcAft>
                <a:spcPts val="2400"/>
              </a:spcAft>
            </a:pPr>
            <a:endParaRPr lang="en-US" sz="5100" dirty="0">
              <a:solidFill>
                <a:srgbClr val="50838E"/>
              </a:solidFill>
            </a:endParaRPr>
          </a:p>
          <a:p>
            <a:pPr marL="45720" indent="0">
              <a:lnSpc>
                <a:spcPct val="120000"/>
              </a:lnSpc>
              <a:spcAft>
                <a:spcPts val="2400"/>
              </a:spcAft>
              <a:buNone/>
            </a:pPr>
            <a:r>
              <a:rPr lang="en-US" sz="5100" b="1" dirty="0">
                <a:solidFill>
                  <a:schemeClr val="accent1"/>
                </a:solidFill>
              </a:rPr>
              <a:t>An overview of the strategic approach to understanding the client’s business and industry is illustrated in </a:t>
            </a:r>
            <a:r>
              <a:rPr lang="en-US" sz="5100" b="1" dirty="0">
                <a:solidFill>
                  <a:srgbClr val="50838E"/>
                </a:solidFill>
              </a:rPr>
              <a:t>Figure 8-3.</a:t>
            </a:r>
          </a:p>
          <a:p>
            <a:pPr marL="45720" indent="0">
              <a:buNone/>
            </a:pPr>
            <a:endParaRPr lang="en-US" sz="28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13</a:t>
            </a:fld>
            <a:endParaRPr lang="en-US" dirty="0">
              <a:solidFill>
                <a:srgbClr val="514A40"/>
              </a:solidFill>
            </a:endParaRPr>
          </a:p>
        </p:txBody>
      </p:sp>
      <p:pic>
        <p:nvPicPr>
          <p:cNvPr id="9" name="Picture 8"/>
          <p:cNvPicPr>
            <a:picLocks noChangeAspect="1"/>
          </p:cNvPicPr>
          <p:nvPr/>
        </p:nvPicPr>
        <p:blipFill>
          <a:blip r:embed="rId3"/>
          <a:stretch>
            <a:fillRect/>
          </a:stretch>
        </p:blipFill>
        <p:spPr>
          <a:xfrm>
            <a:off x="1403684" y="3243015"/>
            <a:ext cx="10324646" cy="1209155"/>
          </a:xfrm>
          <a:prstGeom prst="rect">
            <a:avLst/>
          </a:prstGeom>
        </p:spPr>
      </p:pic>
    </p:spTree>
    <p:extLst>
      <p:ext uri="{BB962C8B-B14F-4D97-AF65-F5344CB8AC3E}">
        <p14:creationId xmlns:p14="http://schemas.microsoft.com/office/powerpoint/2010/main" val="107664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1856759" y="246887"/>
            <a:ext cx="8443831" cy="5889689"/>
          </a:xfrm>
          <a:prstGeom prst="rect">
            <a:avLst/>
          </a:prstGeom>
        </p:spPr>
      </p:pic>
    </p:spTree>
    <p:extLst>
      <p:ext uri="{BB962C8B-B14F-4D97-AF65-F5344CB8AC3E}">
        <p14:creationId xmlns:p14="http://schemas.microsoft.com/office/powerpoint/2010/main" val="243026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understand the client’s business </a:t>
            </a:r>
            <a:r>
              <a:rPr lang="en-US" dirty="0" smtClean="0"/>
              <a:t/>
            </a:r>
            <a:br>
              <a:rPr lang="en-US" dirty="0" smtClean="0"/>
            </a:br>
            <a:r>
              <a:rPr lang="en-US" dirty="0" smtClean="0"/>
              <a:t>and industry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15</a:t>
            </a:fld>
            <a:endParaRPr lang="en-US" dirty="0">
              <a:solidFill>
                <a:srgbClr val="514A40"/>
              </a:solidFill>
            </a:endParaRPr>
          </a:p>
        </p:txBody>
      </p:sp>
      <p:sp>
        <p:nvSpPr>
          <p:cNvPr id="5" name="TextBox 4"/>
          <p:cNvSpPr txBox="1"/>
          <p:nvPr/>
        </p:nvSpPr>
        <p:spPr>
          <a:xfrm>
            <a:off x="768096" y="1920240"/>
            <a:ext cx="10875264" cy="4524315"/>
          </a:xfrm>
          <a:prstGeom prst="rect">
            <a:avLst/>
          </a:prstGeom>
          <a:noFill/>
        </p:spPr>
        <p:txBody>
          <a:bodyPr wrap="square" rtlCol="0">
            <a:spAutoFit/>
          </a:bodyPr>
          <a:lstStyle/>
          <a:p>
            <a:pPr>
              <a:spcAft>
                <a:spcPts val="1200"/>
              </a:spcAft>
            </a:pPr>
            <a:r>
              <a:rPr lang="en-US" sz="2800" b="1" dirty="0" smtClean="0">
                <a:solidFill>
                  <a:srgbClr val="50838E"/>
                </a:solidFill>
              </a:rPr>
              <a:t>Industry and External Environment—</a:t>
            </a:r>
            <a:r>
              <a:rPr lang="en-US" sz="2400" b="1" dirty="0" smtClean="0">
                <a:solidFill>
                  <a:schemeClr val="accent1"/>
                </a:solidFill>
              </a:rPr>
              <a:t>There are three primary reasons for obtaining a good understanding of the client’s industry and external environment:</a:t>
            </a:r>
          </a:p>
          <a:p>
            <a:pPr marL="457200" indent="-457200">
              <a:spcAft>
                <a:spcPts val="1200"/>
              </a:spcAft>
              <a:buFont typeface="+mj-lt"/>
              <a:buAutoNum type="arabicPeriod"/>
            </a:pPr>
            <a:r>
              <a:rPr lang="en-US" sz="2400" b="1" dirty="0" smtClean="0">
                <a:solidFill>
                  <a:schemeClr val="accent1"/>
                </a:solidFill>
              </a:rPr>
              <a:t>Risks associated with specific industries may affect the auditor’s assessment of client business risk.</a:t>
            </a:r>
          </a:p>
          <a:p>
            <a:pPr marL="457200" indent="-457200">
              <a:spcAft>
                <a:spcPts val="1200"/>
              </a:spcAft>
              <a:buFont typeface="+mj-lt"/>
              <a:buAutoNum type="arabicPeriod"/>
            </a:pPr>
            <a:r>
              <a:rPr lang="en-US" sz="2400" b="1" dirty="0" smtClean="0">
                <a:solidFill>
                  <a:schemeClr val="accent1"/>
                </a:solidFill>
              </a:rPr>
              <a:t>Many risks are common to all clients in certain industries.</a:t>
            </a:r>
          </a:p>
          <a:p>
            <a:pPr marL="457200" indent="-457200">
              <a:spcAft>
                <a:spcPts val="1200"/>
              </a:spcAft>
              <a:buFont typeface="+mj-lt"/>
              <a:buAutoNum type="arabicPeriod"/>
            </a:pPr>
            <a:r>
              <a:rPr lang="en-US" sz="2400" b="1" dirty="0" smtClean="0">
                <a:solidFill>
                  <a:schemeClr val="accent1"/>
                </a:solidFill>
              </a:rPr>
              <a:t>Many industries have unique accounting requirements that the auditor must understand to evaluate whether the financial statements are in accordance with accounting standards.</a:t>
            </a:r>
            <a:endParaRPr lang="en-US" sz="2800" b="1" dirty="0" smtClean="0">
              <a:solidFill>
                <a:schemeClr val="accent1"/>
              </a:solidFill>
            </a:endParaRPr>
          </a:p>
          <a:p>
            <a:pPr>
              <a:spcAft>
                <a:spcPts val="2400"/>
              </a:spcAft>
            </a:pPr>
            <a:endParaRPr lang="en-US" sz="2800" dirty="0" smtClean="0">
              <a:solidFill>
                <a:srgbClr val="50838E"/>
              </a:solidFill>
            </a:endParaRPr>
          </a:p>
        </p:txBody>
      </p:sp>
    </p:spTree>
    <p:extLst>
      <p:ext uri="{BB962C8B-B14F-4D97-AF65-F5344CB8AC3E}">
        <p14:creationId xmlns:p14="http://schemas.microsoft.com/office/powerpoint/2010/main" val="309615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understand the client’s business </a:t>
            </a:r>
            <a:r>
              <a:rPr lang="en-US" dirty="0" smtClean="0"/>
              <a:t/>
            </a:r>
            <a:br>
              <a:rPr lang="en-US" dirty="0" smtClean="0"/>
            </a:br>
            <a:r>
              <a:rPr lang="en-US" dirty="0" smtClean="0"/>
              <a:t>and industry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16</a:t>
            </a:fld>
            <a:endParaRPr lang="en-US" dirty="0">
              <a:solidFill>
                <a:srgbClr val="514A40"/>
              </a:solidFill>
            </a:endParaRPr>
          </a:p>
        </p:txBody>
      </p:sp>
      <p:sp>
        <p:nvSpPr>
          <p:cNvPr id="5" name="TextBox 4"/>
          <p:cNvSpPr txBox="1"/>
          <p:nvPr/>
        </p:nvSpPr>
        <p:spPr>
          <a:xfrm>
            <a:off x="813816" y="1536192"/>
            <a:ext cx="10829544" cy="3877985"/>
          </a:xfrm>
          <a:prstGeom prst="rect">
            <a:avLst/>
          </a:prstGeom>
          <a:noFill/>
        </p:spPr>
        <p:txBody>
          <a:bodyPr wrap="square" rtlCol="0">
            <a:spAutoFit/>
          </a:bodyPr>
          <a:lstStyle/>
          <a:p>
            <a:pPr>
              <a:spcAft>
                <a:spcPts val="1200"/>
              </a:spcAft>
            </a:pPr>
            <a:r>
              <a:rPr lang="en-US" sz="2400" b="1" dirty="0" smtClean="0">
                <a:solidFill>
                  <a:srgbClr val="50838E"/>
                </a:solidFill>
              </a:rPr>
              <a:t>Business Operations and Processes—</a:t>
            </a:r>
            <a:r>
              <a:rPr lang="en-US" sz="2400" b="1" dirty="0" smtClean="0">
                <a:solidFill>
                  <a:schemeClr val="accent1"/>
                </a:solidFill>
              </a:rPr>
              <a:t>The auditor should understand factors such as major sources of revenue, key customers and suppliers, sources of financing, and information about related parties that may increase client business risk.</a:t>
            </a:r>
          </a:p>
          <a:p>
            <a:pPr>
              <a:spcAft>
                <a:spcPts val="2400"/>
              </a:spcAft>
            </a:pPr>
            <a:r>
              <a:rPr lang="en-US" sz="2400" b="1" dirty="0" smtClean="0">
                <a:solidFill>
                  <a:srgbClr val="50838E"/>
                </a:solidFill>
              </a:rPr>
              <a:t>Tour Client Facilities and Operations—</a:t>
            </a:r>
            <a:r>
              <a:rPr lang="en-US" sz="2400" b="1" dirty="0" smtClean="0">
                <a:solidFill>
                  <a:schemeClr val="accent1"/>
                </a:solidFill>
              </a:rPr>
              <a:t>Touring facilities is helpful in obtaining an understanding of the client’s operations.</a:t>
            </a:r>
          </a:p>
          <a:p>
            <a:pPr>
              <a:spcAft>
                <a:spcPts val="2400"/>
              </a:spcAft>
            </a:pPr>
            <a:r>
              <a:rPr lang="en-US" sz="2400" b="1" dirty="0" smtClean="0">
                <a:solidFill>
                  <a:srgbClr val="50838E"/>
                </a:solidFill>
              </a:rPr>
              <a:t>Identify Related Parties—</a:t>
            </a:r>
            <a:r>
              <a:rPr lang="en-US" sz="2400" b="1" dirty="0" smtClean="0">
                <a:solidFill>
                  <a:schemeClr val="accent1"/>
                </a:solidFill>
              </a:rPr>
              <a:t>Because related party transactions may not be at arm’s length, auditing standards require that related parties and related party transactions be </a:t>
            </a:r>
            <a:r>
              <a:rPr lang="en-US" sz="2400" b="1" dirty="0" smtClean="0">
                <a:solidFill>
                  <a:srgbClr val="50838E"/>
                </a:solidFill>
              </a:rPr>
              <a:t>disclosed in the financial statements</a:t>
            </a:r>
            <a:r>
              <a:rPr lang="en-US" sz="2400" b="1" dirty="0">
                <a:solidFill>
                  <a:srgbClr val="50838E"/>
                </a:solidFill>
              </a:rPr>
              <a:t>.  </a:t>
            </a:r>
            <a:endParaRPr lang="en-US" sz="2400" b="1" dirty="0" smtClean="0">
              <a:solidFill>
                <a:schemeClr val="accent1"/>
              </a:solidFill>
            </a:endParaRPr>
          </a:p>
        </p:txBody>
      </p:sp>
    </p:spTree>
    <p:extLst>
      <p:ext uri="{BB962C8B-B14F-4D97-AF65-F5344CB8AC3E}">
        <p14:creationId xmlns:p14="http://schemas.microsoft.com/office/powerpoint/2010/main" val="38044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understand the client’s business </a:t>
            </a:r>
            <a:r>
              <a:rPr lang="en-US" dirty="0" smtClean="0"/>
              <a:t/>
            </a:r>
            <a:br>
              <a:rPr lang="en-US" dirty="0" smtClean="0"/>
            </a:br>
            <a:r>
              <a:rPr lang="en-US" dirty="0" smtClean="0"/>
              <a:t>and industry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17</a:t>
            </a:fld>
            <a:endParaRPr lang="en-US" dirty="0">
              <a:solidFill>
                <a:srgbClr val="514A40"/>
              </a:solidFill>
            </a:endParaRPr>
          </a:p>
        </p:txBody>
      </p:sp>
      <p:sp>
        <p:nvSpPr>
          <p:cNvPr id="5" name="TextBox 4"/>
          <p:cNvSpPr txBox="1"/>
          <p:nvPr/>
        </p:nvSpPr>
        <p:spPr>
          <a:xfrm>
            <a:off x="832104" y="1481328"/>
            <a:ext cx="10811256" cy="4462760"/>
          </a:xfrm>
          <a:prstGeom prst="rect">
            <a:avLst/>
          </a:prstGeom>
          <a:noFill/>
        </p:spPr>
        <p:txBody>
          <a:bodyPr wrap="square" rtlCol="0">
            <a:spAutoFit/>
          </a:bodyPr>
          <a:lstStyle/>
          <a:p>
            <a:pPr>
              <a:spcAft>
                <a:spcPts val="1200"/>
              </a:spcAft>
            </a:pPr>
            <a:r>
              <a:rPr lang="en-US" sz="2400" b="1" dirty="0" smtClean="0">
                <a:solidFill>
                  <a:srgbClr val="50838E"/>
                </a:solidFill>
              </a:rPr>
              <a:t>Management and Governance—</a:t>
            </a:r>
            <a:r>
              <a:rPr lang="en-US" sz="2400" b="1" dirty="0" smtClean="0">
                <a:solidFill>
                  <a:schemeClr val="accent1"/>
                </a:solidFill>
              </a:rPr>
              <a:t>The auditor needs to assess management’s philosophy and operating style and its ability to identify and respond to risk. Governance includes the organizational structure as well as operations of the board of directors and the audit committee.</a:t>
            </a:r>
          </a:p>
          <a:p>
            <a:pPr>
              <a:spcAft>
                <a:spcPts val="1200"/>
              </a:spcAft>
            </a:pPr>
            <a:r>
              <a:rPr lang="en-US" sz="2400" b="1" dirty="0" smtClean="0">
                <a:solidFill>
                  <a:srgbClr val="50838E"/>
                </a:solidFill>
              </a:rPr>
              <a:t>Code of Ethics—</a:t>
            </a:r>
            <a:r>
              <a:rPr lang="en-US" sz="2400" b="1" dirty="0">
                <a:solidFill>
                  <a:schemeClr val="accent1"/>
                </a:solidFill>
              </a:rPr>
              <a:t>P</a:t>
            </a:r>
            <a:r>
              <a:rPr lang="en-US" sz="2400" b="1" dirty="0" smtClean="0">
                <a:solidFill>
                  <a:schemeClr val="accent1"/>
                </a:solidFill>
              </a:rPr>
              <a:t>ublic companies must disclose whether they have adopted a code of ethics that applies to senior management.  Auditors should have an understanding of the code of conduct and investigate any changes.</a:t>
            </a:r>
          </a:p>
          <a:p>
            <a:pPr>
              <a:spcAft>
                <a:spcPts val="1200"/>
              </a:spcAft>
            </a:pPr>
            <a:r>
              <a:rPr lang="en-US" sz="2400" b="1" dirty="0" smtClean="0">
                <a:solidFill>
                  <a:srgbClr val="50838E"/>
                </a:solidFill>
              </a:rPr>
              <a:t>Minutes of Meetings—</a:t>
            </a:r>
            <a:r>
              <a:rPr lang="en-US" sz="2400" b="1" dirty="0" smtClean="0">
                <a:solidFill>
                  <a:schemeClr val="accent1"/>
                </a:solidFill>
              </a:rPr>
              <a:t>Corporate minutes are the official record of the meetings of the board of directors. They include key authorizations and summaries of important topics discussed. The auditor should read the minutes to identify matters relevant to the audit.</a:t>
            </a:r>
            <a:endParaRPr lang="en-US" sz="2400" b="1" dirty="0" smtClean="0">
              <a:solidFill>
                <a:srgbClr val="50838E"/>
              </a:solidFill>
            </a:endParaRPr>
          </a:p>
        </p:txBody>
      </p:sp>
    </p:spTree>
    <p:extLst>
      <p:ext uri="{BB962C8B-B14F-4D97-AF65-F5344CB8AC3E}">
        <p14:creationId xmlns:p14="http://schemas.microsoft.com/office/powerpoint/2010/main" val="188805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understand the client’s business </a:t>
            </a:r>
            <a:r>
              <a:rPr lang="en-US" dirty="0" smtClean="0"/>
              <a:t/>
            </a:r>
            <a:br>
              <a:rPr lang="en-US" dirty="0" smtClean="0"/>
            </a:br>
            <a:r>
              <a:rPr lang="en-US" dirty="0" smtClean="0"/>
              <a:t>and industry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18</a:t>
            </a:fld>
            <a:endParaRPr lang="en-US" dirty="0">
              <a:solidFill>
                <a:srgbClr val="514A40"/>
              </a:solidFill>
            </a:endParaRPr>
          </a:p>
        </p:txBody>
      </p:sp>
      <p:sp>
        <p:nvSpPr>
          <p:cNvPr id="5" name="TextBox 4"/>
          <p:cNvSpPr txBox="1"/>
          <p:nvPr/>
        </p:nvSpPr>
        <p:spPr>
          <a:xfrm>
            <a:off x="832104" y="1481328"/>
            <a:ext cx="10811256" cy="3724096"/>
          </a:xfrm>
          <a:prstGeom prst="rect">
            <a:avLst/>
          </a:prstGeom>
          <a:noFill/>
        </p:spPr>
        <p:txBody>
          <a:bodyPr wrap="square" rtlCol="0">
            <a:spAutoFit/>
          </a:bodyPr>
          <a:lstStyle/>
          <a:p>
            <a:pPr>
              <a:spcAft>
                <a:spcPts val="1200"/>
              </a:spcAft>
            </a:pPr>
            <a:r>
              <a:rPr lang="en-US" sz="2400" b="1" dirty="0" smtClean="0">
                <a:solidFill>
                  <a:srgbClr val="50838E"/>
                </a:solidFill>
              </a:rPr>
              <a:t>Client Objectives and Strategies—</a:t>
            </a:r>
            <a:r>
              <a:rPr lang="en-US" sz="2400" b="1" dirty="0" smtClean="0">
                <a:solidFill>
                  <a:schemeClr val="accent1"/>
                </a:solidFill>
              </a:rPr>
              <a:t>The auditor should understand the client objectives related to:</a:t>
            </a:r>
          </a:p>
          <a:p>
            <a:pPr marL="457200" indent="-457200">
              <a:spcAft>
                <a:spcPts val="1200"/>
              </a:spcAft>
              <a:buFont typeface="+mj-lt"/>
              <a:buAutoNum type="arabicPeriod"/>
            </a:pPr>
            <a:r>
              <a:rPr lang="en-US" sz="2400" b="1" dirty="0" smtClean="0">
                <a:solidFill>
                  <a:schemeClr val="accent1"/>
                </a:solidFill>
              </a:rPr>
              <a:t>Reliability of financial reporting</a:t>
            </a:r>
          </a:p>
          <a:p>
            <a:pPr marL="457200" indent="-457200">
              <a:spcAft>
                <a:spcPts val="1200"/>
              </a:spcAft>
              <a:buFont typeface="+mj-lt"/>
              <a:buAutoNum type="arabicPeriod"/>
            </a:pPr>
            <a:r>
              <a:rPr lang="en-US" sz="2400" b="1" dirty="0" smtClean="0">
                <a:solidFill>
                  <a:schemeClr val="accent1"/>
                </a:solidFill>
              </a:rPr>
              <a:t>Effectiveness and efficiency of operations</a:t>
            </a:r>
          </a:p>
          <a:p>
            <a:pPr marL="457200" indent="-457200">
              <a:spcAft>
                <a:spcPts val="1200"/>
              </a:spcAft>
              <a:buFont typeface="+mj-lt"/>
              <a:buAutoNum type="arabicPeriod"/>
            </a:pPr>
            <a:r>
              <a:rPr lang="en-US" sz="2400" b="1" dirty="0" smtClean="0">
                <a:solidFill>
                  <a:schemeClr val="accent1"/>
                </a:solidFill>
              </a:rPr>
              <a:t>Compliance with laws and regulations</a:t>
            </a:r>
          </a:p>
          <a:p>
            <a:pPr>
              <a:spcAft>
                <a:spcPts val="1200"/>
              </a:spcAft>
            </a:pPr>
            <a:r>
              <a:rPr lang="en-US" sz="2400" b="1" dirty="0" smtClean="0">
                <a:solidFill>
                  <a:schemeClr val="accent1"/>
                </a:solidFill>
              </a:rPr>
              <a:t>Business risks can arise that threaten management’s objectives. Knowledge of management’s objectives and strategies help the auditor to assess client business risk and the risk of misstatements.</a:t>
            </a:r>
            <a:endParaRPr lang="en-US" sz="2400" b="1" dirty="0" smtClean="0">
              <a:solidFill>
                <a:srgbClr val="50838E"/>
              </a:solidFill>
            </a:endParaRPr>
          </a:p>
        </p:txBody>
      </p:sp>
    </p:spTree>
    <p:extLst>
      <p:ext uri="{BB962C8B-B14F-4D97-AF65-F5344CB8AC3E}">
        <p14:creationId xmlns:p14="http://schemas.microsoft.com/office/powerpoint/2010/main" val="36132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a:t>understand the client’s business </a:t>
            </a:r>
            <a:r>
              <a:rPr lang="en-US" dirty="0" smtClean="0"/>
              <a:t/>
            </a:r>
            <a:br>
              <a:rPr lang="en-US" dirty="0" smtClean="0"/>
            </a:br>
            <a:r>
              <a:rPr lang="en-US" dirty="0" smtClean="0"/>
              <a:t>and industry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19</a:t>
            </a:fld>
            <a:endParaRPr lang="en-US" dirty="0">
              <a:solidFill>
                <a:srgbClr val="514A40"/>
              </a:solidFill>
            </a:endParaRPr>
          </a:p>
        </p:txBody>
      </p:sp>
      <p:sp>
        <p:nvSpPr>
          <p:cNvPr id="5" name="TextBox 4"/>
          <p:cNvSpPr txBox="1"/>
          <p:nvPr/>
        </p:nvSpPr>
        <p:spPr>
          <a:xfrm>
            <a:off x="789093" y="1623907"/>
            <a:ext cx="10962640" cy="4404360"/>
          </a:xfrm>
          <a:prstGeom prst="rect">
            <a:avLst/>
          </a:prstGeom>
          <a:noFill/>
        </p:spPr>
        <p:txBody>
          <a:bodyPr wrap="square" rtlCol="0">
            <a:spAutoFit/>
          </a:bodyPr>
          <a:lstStyle/>
          <a:p>
            <a:pPr>
              <a:spcAft>
                <a:spcPts val="1200"/>
              </a:spcAft>
            </a:pPr>
            <a:r>
              <a:rPr lang="en-US" sz="2400" b="1" dirty="0" smtClean="0">
                <a:solidFill>
                  <a:srgbClr val="50838E"/>
                </a:solidFill>
              </a:rPr>
              <a:t>Measurement and Performance—</a:t>
            </a:r>
            <a:r>
              <a:rPr lang="en-US" sz="2400" b="1" dirty="0" smtClean="0">
                <a:solidFill>
                  <a:schemeClr val="accent1"/>
                </a:solidFill>
              </a:rPr>
              <a:t>A client’s performance measurement system includes key performance indicators (KPIs) that management uses to evaluate progress toward its objectives. Examples include:</a:t>
            </a:r>
          </a:p>
          <a:p>
            <a:pPr>
              <a:spcAft>
                <a:spcPts val="1200"/>
              </a:spcAft>
            </a:pPr>
            <a:endParaRPr lang="en-US" sz="2400" b="1" dirty="0" smtClean="0">
              <a:solidFill>
                <a:schemeClr val="accent1"/>
              </a:solidFill>
            </a:endParaRPr>
          </a:p>
          <a:p>
            <a:pPr>
              <a:spcAft>
                <a:spcPts val="1200"/>
              </a:spcAft>
            </a:pPr>
            <a:endParaRPr lang="en-US" sz="2400" b="1" dirty="0">
              <a:solidFill>
                <a:schemeClr val="accent1"/>
              </a:solidFill>
            </a:endParaRPr>
          </a:p>
          <a:p>
            <a:pPr>
              <a:spcAft>
                <a:spcPts val="1200"/>
              </a:spcAft>
            </a:pPr>
            <a:endParaRPr lang="en-US" sz="2400" b="1" dirty="0" smtClean="0">
              <a:solidFill>
                <a:schemeClr val="accent1"/>
              </a:solidFill>
            </a:endParaRPr>
          </a:p>
          <a:p>
            <a:pPr>
              <a:spcAft>
                <a:spcPts val="1200"/>
              </a:spcAft>
            </a:pPr>
            <a:r>
              <a:rPr lang="en-US" sz="2400" b="1" dirty="0" smtClean="0">
                <a:solidFill>
                  <a:schemeClr val="accent1"/>
                </a:solidFill>
              </a:rPr>
              <a:t>If the client has set unreasonable objectives, especially when employees are incentivized to meet performance goals, there may be an incentive for aggressive accounting, which increases the risk of financial statement misstatement.</a:t>
            </a:r>
          </a:p>
        </p:txBody>
      </p:sp>
      <p:sp>
        <p:nvSpPr>
          <p:cNvPr id="6" name="Rectangle 4"/>
          <p:cNvSpPr>
            <a:spLocks noChangeArrowheads="1"/>
          </p:cNvSpPr>
          <p:nvPr/>
        </p:nvSpPr>
        <p:spPr bwMode="auto">
          <a:xfrm>
            <a:off x="992293" y="2752989"/>
            <a:ext cx="3656012" cy="161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9144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50838E"/>
                </a:solidFill>
                <a:effectLst/>
                <a:uLnTx/>
                <a:uFillTx/>
                <a:latin typeface="+mn-lt"/>
                <a:cs typeface="Arial" panose="020B0604020202020204" pitchFamily="34" charset="0"/>
              </a:rPr>
              <a:t> market share</a:t>
            </a:r>
          </a:p>
          <a:p>
            <a:pPr marL="457200" marR="0" lvl="0" indent="-4572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50838E"/>
                </a:solidFill>
                <a:effectLst/>
                <a:uLnTx/>
                <a:uFillTx/>
                <a:latin typeface="+mn-lt"/>
                <a:cs typeface="Arial" panose="020B0604020202020204" pitchFamily="34" charset="0"/>
              </a:rPr>
              <a:t> sales per employee</a:t>
            </a:r>
          </a:p>
          <a:p>
            <a:pPr marL="457200" marR="0" lvl="0" indent="-4572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50838E"/>
                </a:solidFill>
                <a:effectLst/>
                <a:uLnTx/>
                <a:uFillTx/>
                <a:latin typeface="+mn-lt"/>
                <a:cs typeface="Arial" panose="020B0604020202020204" pitchFamily="34" charset="0"/>
              </a:rPr>
              <a:t> unit sales growth</a:t>
            </a:r>
          </a:p>
        </p:txBody>
      </p:sp>
      <p:sp>
        <p:nvSpPr>
          <p:cNvPr id="7" name="Text Box 5"/>
          <p:cNvSpPr txBox="1">
            <a:spLocks noChangeArrowheads="1"/>
          </p:cNvSpPr>
          <p:nvPr/>
        </p:nvSpPr>
        <p:spPr bwMode="auto">
          <a:xfrm>
            <a:off x="5409671" y="2830513"/>
            <a:ext cx="329088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bIns="9144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fontAlgn="base" hangingPunct="1">
              <a:spcBef>
                <a:spcPct val="0"/>
              </a:spcBef>
              <a:spcAft>
                <a:spcPct val="0"/>
              </a:spcAft>
              <a:buClr>
                <a:srgbClr val="50838E"/>
              </a:buClr>
              <a:buFont typeface="Arial" panose="020B0604020202020204" pitchFamily="34" charset="0"/>
              <a:buChar char="•"/>
            </a:pPr>
            <a:r>
              <a:rPr lang="en-US" altLang="en-US" sz="2400" dirty="0" smtClean="0">
                <a:solidFill>
                  <a:prstClr val="black"/>
                </a:solidFill>
                <a:latin typeface="+mn-lt"/>
              </a:rPr>
              <a:t> </a:t>
            </a:r>
            <a:r>
              <a:rPr lang="en-US" altLang="en-US" sz="2400" b="1" dirty="0" smtClean="0">
                <a:solidFill>
                  <a:srgbClr val="50838E"/>
                </a:solidFill>
                <a:latin typeface="+mn-lt"/>
              </a:rPr>
              <a:t>Web site visitors</a:t>
            </a:r>
          </a:p>
          <a:p>
            <a:pPr marL="342900" indent="-342900" eaLnBrk="1" fontAlgn="base" hangingPunct="1">
              <a:spcBef>
                <a:spcPct val="0"/>
              </a:spcBef>
              <a:spcAft>
                <a:spcPct val="0"/>
              </a:spcAft>
              <a:buClr>
                <a:srgbClr val="50838E"/>
              </a:buClr>
              <a:buFont typeface="Arial" panose="020B0604020202020204" pitchFamily="34" charset="0"/>
              <a:buChar char="•"/>
            </a:pPr>
            <a:r>
              <a:rPr lang="en-US" altLang="en-US" sz="2400" b="1" dirty="0" smtClean="0">
                <a:solidFill>
                  <a:srgbClr val="50838E"/>
                </a:solidFill>
                <a:latin typeface="+mn-lt"/>
              </a:rPr>
              <a:t> same-store sales</a:t>
            </a:r>
          </a:p>
          <a:p>
            <a:pPr marL="342900" indent="-342900" eaLnBrk="1" fontAlgn="base" hangingPunct="1">
              <a:spcBef>
                <a:spcPct val="0"/>
              </a:spcBef>
              <a:spcAft>
                <a:spcPct val="0"/>
              </a:spcAft>
              <a:buClr>
                <a:srgbClr val="50838E"/>
              </a:buClr>
              <a:buFont typeface="Arial" panose="020B0604020202020204" pitchFamily="34" charset="0"/>
              <a:buChar char="•"/>
            </a:pPr>
            <a:r>
              <a:rPr lang="en-US" altLang="en-US" sz="2400" b="1" dirty="0" smtClean="0">
                <a:solidFill>
                  <a:srgbClr val="50838E"/>
                </a:solidFill>
                <a:latin typeface="+mn-lt"/>
              </a:rPr>
              <a:t> sales/square foot</a:t>
            </a:r>
          </a:p>
        </p:txBody>
      </p:sp>
    </p:spTree>
    <p:extLst>
      <p:ext uri="{BB962C8B-B14F-4D97-AF65-F5344CB8AC3E}">
        <p14:creationId xmlns:p14="http://schemas.microsoft.com/office/powerpoint/2010/main" val="32437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8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676400" y="1330158"/>
            <a:ext cx="9786256" cy="4613442"/>
          </a:xfrm>
        </p:spPr>
        <p:txBody>
          <a:bodyPr>
            <a:normAutofit fontScale="32500" lnSpcReduction="20000"/>
          </a:bodyPr>
          <a:lstStyle/>
          <a:p>
            <a:endParaRPr lang="en-US" dirty="0">
              <a:solidFill>
                <a:schemeClr val="accent1"/>
              </a:solidFill>
            </a:endParaRPr>
          </a:p>
          <a:p>
            <a:pPr marL="45720" indent="0">
              <a:buNone/>
            </a:pPr>
            <a:r>
              <a:rPr lang="en-US" sz="7200" dirty="0" smtClean="0">
                <a:solidFill>
                  <a:schemeClr val="accent1"/>
                </a:solidFill>
              </a:rPr>
              <a:t>8-1 </a:t>
            </a:r>
            <a:r>
              <a:rPr lang="en-US" sz="7200" b="1" dirty="0" smtClean="0">
                <a:solidFill>
                  <a:schemeClr val="accent1"/>
                </a:solidFill>
              </a:rPr>
              <a:t> </a:t>
            </a:r>
            <a:r>
              <a:rPr lang="en-US" sz="7200" dirty="0">
                <a:solidFill>
                  <a:schemeClr val="accent1"/>
                </a:solidFill>
              </a:rPr>
              <a:t>Discuss why adequate audit planning is </a:t>
            </a:r>
            <a:r>
              <a:rPr lang="en-US" sz="7200" dirty="0" smtClean="0">
                <a:solidFill>
                  <a:schemeClr val="accent1"/>
                </a:solidFill>
              </a:rPr>
              <a:t>essential.</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-2  Make client acceptance decisions and perform initial audit planning.</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-3  Gain an understanding of the client’s business and industry.</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-4  Perform preliminary analytical procedures. </a:t>
            </a:r>
          </a:p>
          <a:p>
            <a:pPr marL="45720" indent="0">
              <a:buNone/>
            </a:pPr>
            <a:r>
              <a:rPr lang="en-US" sz="7200" dirty="0">
                <a:solidFill>
                  <a:schemeClr val="accent1"/>
                </a:solidFill>
              </a:rPr>
              <a:t>8</a:t>
            </a:r>
            <a:r>
              <a:rPr lang="en-US" sz="7200" dirty="0" smtClean="0">
                <a:solidFill>
                  <a:schemeClr val="accent1"/>
                </a:solidFill>
              </a:rPr>
              <a:t>-5  Apply the concept of materiality to the audit.</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-6  Make a preliminary judgment about what amounts to consider material.</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-7  Determine performance materiality during audit planning.</a:t>
            </a:r>
            <a:endParaRPr lang="en-US" sz="7200" dirty="0">
              <a:solidFill>
                <a:schemeClr val="accent1"/>
              </a:solidFill>
            </a:endParaRPr>
          </a:p>
          <a:p>
            <a:pPr marL="45720" indent="0">
              <a:buNone/>
            </a:pPr>
            <a:r>
              <a:rPr lang="en-US" sz="7200" dirty="0">
                <a:solidFill>
                  <a:schemeClr val="accent1"/>
                </a:solidFill>
              </a:rPr>
              <a:t>8</a:t>
            </a:r>
            <a:r>
              <a:rPr lang="en-US" sz="7200" dirty="0" smtClean="0">
                <a:solidFill>
                  <a:schemeClr val="accent1"/>
                </a:solidFill>
              </a:rPr>
              <a:t>-8  Use materiality to evaluate audit findings.</a:t>
            </a:r>
            <a:endParaRPr lang="en-US" sz="7200" dirty="0"/>
          </a:p>
          <a:p>
            <a:endParaRPr lang="en-US" sz="7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8-2</a:t>
            </a: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20</a:t>
            </a:fld>
            <a:endParaRPr lang="en-US" dirty="0">
              <a:solidFill>
                <a:srgbClr val="514A40"/>
              </a:solidFill>
            </a:endParaRPr>
          </a:p>
        </p:txBody>
      </p:sp>
      <p:sp>
        <p:nvSpPr>
          <p:cNvPr id="3" name="TextBox 2"/>
          <p:cNvSpPr txBox="1"/>
          <p:nvPr/>
        </p:nvSpPr>
        <p:spPr>
          <a:xfrm>
            <a:off x="2561844" y="2644170"/>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8-4</a:t>
            </a:r>
          </a:p>
          <a:p>
            <a:pPr algn="ctr"/>
            <a:r>
              <a:rPr lang="en-US" sz="3200" b="1" dirty="0">
                <a:solidFill>
                  <a:schemeClr val="accent1"/>
                </a:solidFill>
              </a:rPr>
              <a:t>Perform preliminary analytical procedures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6749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Perform preliminary analytical procedures</a:t>
            </a: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21</a:t>
            </a:fld>
            <a:endParaRPr lang="en-US" dirty="0">
              <a:solidFill>
                <a:srgbClr val="514A40"/>
              </a:solidFill>
            </a:endParaRPr>
          </a:p>
        </p:txBody>
      </p:sp>
      <p:sp>
        <p:nvSpPr>
          <p:cNvPr id="9" name="Content Placeholder 2"/>
          <p:cNvSpPr>
            <a:spLocks noGrp="1"/>
          </p:cNvSpPr>
          <p:nvPr>
            <p:ph idx="1"/>
          </p:nvPr>
        </p:nvSpPr>
        <p:spPr>
          <a:xfrm>
            <a:off x="1295400" y="1837944"/>
            <a:ext cx="9601200" cy="4105656"/>
          </a:xfrm>
        </p:spPr>
        <p:txBody>
          <a:bodyPr>
            <a:normAutofit/>
          </a:bodyPr>
          <a:lstStyle/>
          <a:p>
            <a:pPr marL="45720" indent="0">
              <a:spcAft>
                <a:spcPts val="2400"/>
              </a:spcAft>
              <a:buNone/>
            </a:pPr>
            <a:r>
              <a:rPr lang="en-US" sz="2600" b="1" dirty="0" smtClean="0">
                <a:solidFill>
                  <a:srgbClr val="50838E"/>
                </a:solidFill>
              </a:rPr>
              <a:t>As noted in Chapter 7, auditors are required to perform preliminary analytical procedures as part of risk assessment.</a:t>
            </a:r>
            <a:endParaRPr lang="en-US" sz="2600" b="1" dirty="0">
              <a:solidFill>
                <a:srgbClr val="50838E"/>
              </a:solidFill>
            </a:endParaRPr>
          </a:p>
          <a:p>
            <a:pPr marL="45720" indent="0">
              <a:buNone/>
            </a:pPr>
            <a:r>
              <a:rPr lang="en-US" sz="2600" b="1" dirty="0" smtClean="0">
                <a:solidFill>
                  <a:schemeClr val="accent1"/>
                </a:solidFill>
              </a:rPr>
              <a:t>Key financial ratios, along with industry standards,  are presented in </a:t>
            </a:r>
            <a:r>
              <a:rPr lang="en-US" sz="2600" b="1" dirty="0" smtClean="0">
                <a:solidFill>
                  <a:srgbClr val="50838E"/>
                </a:solidFill>
              </a:rPr>
              <a:t>Table 8-1</a:t>
            </a:r>
            <a:r>
              <a:rPr lang="en-US" sz="2600" b="1" dirty="0">
                <a:solidFill>
                  <a:srgbClr val="50838E"/>
                </a:solidFill>
              </a:rPr>
              <a:t>.</a:t>
            </a:r>
          </a:p>
          <a:p>
            <a:pPr marL="45720" indent="0">
              <a:buNone/>
            </a:pPr>
            <a:r>
              <a:rPr lang="en-US" sz="2600" b="1" dirty="0" smtClean="0">
                <a:solidFill>
                  <a:schemeClr val="accent1"/>
                </a:solidFill>
              </a:rPr>
              <a:t>Common-size financial statements are also often used for one or more years for comparison as a preliminary analytical procedure. This is illustrated in </a:t>
            </a:r>
            <a:r>
              <a:rPr lang="en-US" sz="2600" b="1" dirty="0">
                <a:solidFill>
                  <a:schemeClr val="accent1"/>
                </a:solidFill>
              </a:rPr>
              <a:t>Figure 8-4 </a:t>
            </a:r>
            <a:r>
              <a:rPr lang="en-US" sz="2600" b="1" dirty="0" smtClean="0">
                <a:solidFill>
                  <a:schemeClr val="accent1"/>
                </a:solidFill>
              </a:rPr>
              <a:t>on page 233.</a:t>
            </a:r>
            <a:endParaRPr lang="en-US" sz="2600" b="1" dirty="0">
              <a:solidFill>
                <a:schemeClr val="accent1"/>
              </a:solidFill>
            </a:endParaRPr>
          </a:p>
        </p:txBody>
      </p:sp>
    </p:spTree>
    <p:extLst>
      <p:ext uri="{BB962C8B-B14F-4D97-AF65-F5344CB8AC3E}">
        <p14:creationId xmlns:p14="http://schemas.microsoft.com/office/powerpoint/2010/main" val="35409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22</a:t>
            </a:fld>
            <a:endParaRPr lang="en-US" dirty="0"/>
          </a:p>
        </p:txBody>
      </p:sp>
      <p:pic>
        <p:nvPicPr>
          <p:cNvPr id="4" name="Picture 3"/>
          <p:cNvPicPr>
            <a:picLocks noChangeAspect="1"/>
          </p:cNvPicPr>
          <p:nvPr/>
        </p:nvPicPr>
        <p:blipFill>
          <a:blip r:embed="rId2"/>
          <a:stretch>
            <a:fillRect/>
          </a:stretch>
        </p:blipFill>
        <p:spPr>
          <a:xfrm>
            <a:off x="1673351" y="103883"/>
            <a:ext cx="9113519" cy="6082734"/>
          </a:xfrm>
          <a:prstGeom prst="rect">
            <a:avLst/>
          </a:prstGeom>
        </p:spPr>
      </p:pic>
    </p:spTree>
    <p:extLst>
      <p:ext uri="{BB962C8B-B14F-4D97-AF65-F5344CB8AC3E}">
        <p14:creationId xmlns:p14="http://schemas.microsoft.com/office/powerpoint/2010/main" val="157792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23</a:t>
            </a:fld>
            <a:endParaRPr lang="en-US" dirty="0">
              <a:solidFill>
                <a:srgbClr val="514A40"/>
              </a:solidFill>
            </a:endParaRPr>
          </a:p>
        </p:txBody>
      </p:sp>
      <p:sp>
        <p:nvSpPr>
          <p:cNvPr id="3" name="TextBox 2"/>
          <p:cNvSpPr txBox="1"/>
          <p:nvPr/>
        </p:nvSpPr>
        <p:spPr>
          <a:xfrm>
            <a:off x="2561844" y="2644170"/>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8-5</a:t>
            </a:r>
          </a:p>
          <a:p>
            <a:pPr algn="ctr"/>
            <a:r>
              <a:rPr lang="en-US" sz="3200" b="1" dirty="0">
                <a:solidFill>
                  <a:schemeClr val="accent1"/>
                </a:solidFill>
              </a:rPr>
              <a:t>Apply the concept of </a:t>
            </a:r>
            <a:r>
              <a:rPr lang="en-US" sz="3200" b="1" dirty="0" smtClean="0">
                <a:solidFill>
                  <a:schemeClr val="accent1"/>
                </a:solidFill>
              </a:rPr>
              <a:t>materiality</a:t>
            </a:r>
          </a:p>
          <a:p>
            <a:pPr algn="ctr"/>
            <a:r>
              <a:rPr lang="en-US" sz="3200" b="1" dirty="0" smtClean="0">
                <a:solidFill>
                  <a:schemeClr val="accent1"/>
                </a:solidFill>
              </a:rPr>
              <a:t> </a:t>
            </a:r>
            <a:r>
              <a:rPr lang="en-US" sz="3200" b="1" dirty="0">
                <a:solidFill>
                  <a:schemeClr val="accent1"/>
                </a:solidFill>
              </a:rPr>
              <a:t>to the audit</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4892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Materiality</a:t>
            </a: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24</a:t>
            </a:fld>
            <a:endParaRPr lang="en-US" dirty="0">
              <a:solidFill>
                <a:srgbClr val="514A40"/>
              </a:solidFill>
            </a:endParaRPr>
          </a:p>
        </p:txBody>
      </p:sp>
      <p:sp>
        <p:nvSpPr>
          <p:cNvPr id="9" name="Content Placeholder 2"/>
          <p:cNvSpPr>
            <a:spLocks noGrp="1"/>
          </p:cNvSpPr>
          <p:nvPr>
            <p:ph idx="1"/>
          </p:nvPr>
        </p:nvSpPr>
        <p:spPr>
          <a:xfrm>
            <a:off x="1453896" y="1644316"/>
            <a:ext cx="10072696" cy="4448021"/>
          </a:xfrm>
        </p:spPr>
        <p:txBody>
          <a:bodyPr>
            <a:noAutofit/>
          </a:bodyPr>
          <a:lstStyle/>
          <a:p>
            <a:pPr marL="45720" indent="0">
              <a:lnSpc>
                <a:spcPct val="100000"/>
              </a:lnSpc>
              <a:spcAft>
                <a:spcPts val="1800"/>
              </a:spcAft>
              <a:buNone/>
            </a:pPr>
            <a:r>
              <a:rPr lang="en-US" sz="2400" b="1" dirty="0" smtClean="0">
                <a:solidFill>
                  <a:srgbClr val="50838E"/>
                </a:solidFill>
              </a:rPr>
              <a:t>The fourth step in audit planning is to make a preliminary judgment about materiality for the audit.</a:t>
            </a:r>
          </a:p>
          <a:p>
            <a:pPr marL="45720" indent="0">
              <a:lnSpc>
                <a:spcPct val="100000"/>
              </a:lnSpc>
              <a:spcBef>
                <a:spcPts val="1200"/>
              </a:spcBef>
              <a:spcAft>
                <a:spcPts val="2400"/>
              </a:spcAft>
              <a:buNone/>
            </a:pPr>
            <a:r>
              <a:rPr lang="en-US" sz="2400" b="1" dirty="0" smtClean="0">
                <a:solidFill>
                  <a:schemeClr val="accent1"/>
                </a:solidFill>
              </a:rPr>
              <a:t>Auditing standards define </a:t>
            </a:r>
            <a:r>
              <a:rPr lang="en-US" sz="2400" b="1" dirty="0" smtClean="0">
                <a:solidFill>
                  <a:srgbClr val="50838E"/>
                </a:solidFill>
              </a:rPr>
              <a:t>materiality</a:t>
            </a:r>
            <a:r>
              <a:rPr lang="en-US" sz="2400" b="1" dirty="0" smtClean="0">
                <a:solidFill>
                  <a:schemeClr val="accent1"/>
                </a:solidFill>
              </a:rPr>
              <a:t> as the magnitude of misstatements that individually, or when aggregated with other misstatements, could reasonably be expected to influence the economic decision of users.</a:t>
            </a:r>
          </a:p>
          <a:p>
            <a:pPr marL="45720" indent="0">
              <a:lnSpc>
                <a:spcPct val="100000"/>
              </a:lnSpc>
              <a:spcAft>
                <a:spcPts val="2400"/>
              </a:spcAft>
              <a:buNone/>
            </a:pPr>
            <a:r>
              <a:rPr lang="en-US" sz="2400" b="1" dirty="0" smtClean="0">
                <a:solidFill>
                  <a:schemeClr val="accent1"/>
                </a:solidFill>
              </a:rPr>
              <a:t>There are five steps to applying materiality as noted in </a:t>
            </a:r>
            <a:r>
              <a:rPr lang="en-US" sz="2400" b="1" dirty="0" smtClean="0">
                <a:solidFill>
                  <a:srgbClr val="50838E"/>
                </a:solidFill>
              </a:rPr>
              <a:t>Figure 8-5</a:t>
            </a:r>
            <a:r>
              <a:rPr lang="en-US" sz="2400" b="1" dirty="0">
                <a:solidFill>
                  <a:srgbClr val="50838E"/>
                </a:solidFill>
              </a:rPr>
              <a:t>.</a:t>
            </a:r>
            <a:r>
              <a:rPr lang="en-US" sz="2400" b="1" dirty="0" smtClean="0">
                <a:solidFill>
                  <a:schemeClr val="accent1"/>
                </a:solidFill>
              </a:rPr>
              <a:t>  The first two are part of the planning process. </a:t>
            </a:r>
            <a:endParaRPr lang="en-US" sz="2400" b="1" dirty="0">
              <a:solidFill>
                <a:schemeClr val="accent1"/>
              </a:solidFill>
            </a:endParaRPr>
          </a:p>
        </p:txBody>
      </p:sp>
    </p:spTree>
    <p:extLst>
      <p:ext uri="{BB962C8B-B14F-4D97-AF65-F5344CB8AC3E}">
        <p14:creationId xmlns:p14="http://schemas.microsoft.com/office/powerpoint/2010/main" val="131034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25</a:t>
            </a:fld>
            <a:endParaRPr lang="en-US" dirty="0"/>
          </a:p>
        </p:txBody>
      </p:sp>
      <p:pic>
        <p:nvPicPr>
          <p:cNvPr id="5" name="Picture 4"/>
          <p:cNvPicPr>
            <a:picLocks noChangeAspect="1"/>
          </p:cNvPicPr>
          <p:nvPr/>
        </p:nvPicPr>
        <p:blipFill>
          <a:blip r:embed="rId2"/>
          <a:stretch>
            <a:fillRect/>
          </a:stretch>
        </p:blipFill>
        <p:spPr>
          <a:xfrm>
            <a:off x="2210074" y="164592"/>
            <a:ext cx="7558516" cy="6046721"/>
          </a:xfrm>
          <a:prstGeom prst="rect">
            <a:avLst/>
          </a:prstGeom>
        </p:spPr>
      </p:pic>
    </p:spTree>
    <p:extLst>
      <p:ext uri="{BB962C8B-B14F-4D97-AF65-F5344CB8AC3E}">
        <p14:creationId xmlns:p14="http://schemas.microsoft.com/office/powerpoint/2010/main" val="162737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26</a:t>
            </a:fld>
            <a:endParaRPr lang="en-US" dirty="0">
              <a:solidFill>
                <a:srgbClr val="514A40"/>
              </a:solidFill>
            </a:endParaRPr>
          </a:p>
        </p:txBody>
      </p:sp>
      <p:sp>
        <p:nvSpPr>
          <p:cNvPr id="3" name="TextBox 2"/>
          <p:cNvSpPr txBox="1"/>
          <p:nvPr/>
        </p:nvSpPr>
        <p:spPr>
          <a:xfrm>
            <a:off x="2561844" y="2644170"/>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8-6</a:t>
            </a:r>
          </a:p>
          <a:p>
            <a:pPr algn="ctr"/>
            <a:r>
              <a:rPr lang="en-US" sz="3200" b="1" dirty="0">
                <a:solidFill>
                  <a:schemeClr val="accent1"/>
                </a:solidFill>
              </a:rPr>
              <a:t>Make a preliminary judgment about what amounts to consider material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58171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6048"/>
          </a:xfrm>
        </p:spPr>
        <p:txBody>
          <a:bodyPr>
            <a:normAutofit fontScale="90000"/>
          </a:bodyPr>
          <a:lstStyle/>
          <a:p>
            <a:pPr algn="ctr"/>
            <a:r>
              <a:rPr lang="en-US" dirty="0" smtClean="0"/>
              <a:t>Materiality for financial statements </a:t>
            </a:r>
            <a:br>
              <a:rPr lang="en-US" dirty="0" smtClean="0"/>
            </a:br>
            <a:r>
              <a:rPr lang="en-US" dirty="0" smtClean="0"/>
              <a:t>as a whole</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27</a:t>
            </a:fld>
            <a:endParaRPr lang="en-US" dirty="0">
              <a:solidFill>
                <a:srgbClr val="514A40"/>
              </a:solidFill>
            </a:endParaRPr>
          </a:p>
        </p:txBody>
      </p:sp>
      <p:sp>
        <p:nvSpPr>
          <p:cNvPr id="9" name="Content Placeholder 2"/>
          <p:cNvSpPr>
            <a:spLocks noGrp="1"/>
          </p:cNvSpPr>
          <p:nvPr>
            <p:ph idx="1"/>
          </p:nvPr>
        </p:nvSpPr>
        <p:spPr>
          <a:xfrm>
            <a:off x="1295400" y="1330158"/>
            <a:ext cx="9970008" cy="4613442"/>
          </a:xfrm>
        </p:spPr>
        <p:txBody>
          <a:bodyPr>
            <a:normAutofit/>
          </a:bodyPr>
          <a:lstStyle/>
          <a:p>
            <a:pPr marL="45720" indent="0">
              <a:spcAft>
                <a:spcPts val="600"/>
              </a:spcAft>
              <a:buNone/>
            </a:pPr>
            <a:r>
              <a:rPr lang="en-US" sz="2600" b="1" dirty="0" smtClean="0">
                <a:solidFill>
                  <a:schemeClr val="accent1"/>
                </a:solidFill>
              </a:rPr>
              <a:t>Step 1 in </a:t>
            </a:r>
            <a:r>
              <a:rPr lang="en-US" sz="2600" b="1" dirty="0" smtClean="0">
                <a:solidFill>
                  <a:srgbClr val="50838E"/>
                </a:solidFill>
              </a:rPr>
              <a:t>Figure 8-5 </a:t>
            </a:r>
            <a:r>
              <a:rPr lang="en-US" sz="2600" b="1" dirty="0" smtClean="0">
                <a:solidFill>
                  <a:schemeClr val="accent1"/>
                </a:solidFill>
              </a:rPr>
              <a:t>is to set materiality for the financial statements as a whole as part of the planning process.</a:t>
            </a:r>
          </a:p>
          <a:p>
            <a:pPr marL="45720" indent="0">
              <a:spcAft>
                <a:spcPts val="600"/>
              </a:spcAft>
              <a:buNone/>
            </a:pPr>
            <a:r>
              <a:rPr lang="en-US" sz="2400" b="1" dirty="0" smtClean="0">
                <a:solidFill>
                  <a:srgbClr val="50838E"/>
                </a:solidFill>
              </a:rPr>
              <a:t>Factors Affecting Preliminary Materiality Judgment:</a:t>
            </a:r>
          </a:p>
          <a:p>
            <a:pPr>
              <a:spcAft>
                <a:spcPts val="600"/>
              </a:spcAft>
            </a:pPr>
            <a:r>
              <a:rPr lang="en-US" sz="2400" b="1" dirty="0" smtClean="0">
                <a:solidFill>
                  <a:schemeClr val="accent1"/>
                </a:solidFill>
              </a:rPr>
              <a:t>Materiality is a relative rather than an absolute concept.</a:t>
            </a:r>
          </a:p>
          <a:p>
            <a:pPr>
              <a:spcAft>
                <a:spcPts val="600"/>
              </a:spcAft>
            </a:pPr>
            <a:r>
              <a:rPr lang="en-US" sz="2400" b="1" dirty="0" smtClean="0">
                <a:solidFill>
                  <a:schemeClr val="accent1"/>
                </a:solidFill>
              </a:rPr>
              <a:t>Benchmarks are needed for evaluating materiality.</a:t>
            </a:r>
          </a:p>
          <a:p>
            <a:pPr>
              <a:spcAft>
                <a:spcPts val="600"/>
              </a:spcAft>
            </a:pPr>
            <a:r>
              <a:rPr lang="en-US" sz="2400" b="1" dirty="0" smtClean="0">
                <a:solidFill>
                  <a:schemeClr val="accent1"/>
                </a:solidFill>
              </a:rPr>
              <a:t>Qualitative factors also affect materiality.</a:t>
            </a:r>
          </a:p>
          <a:p>
            <a:pPr marL="45720" indent="0">
              <a:spcAft>
                <a:spcPts val="600"/>
              </a:spcAft>
              <a:buNone/>
            </a:pPr>
            <a:r>
              <a:rPr lang="en-US" sz="2400" b="1" dirty="0" smtClean="0">
                <a:solidFill>
                  <a:schemeClr val="accent1"/>
                </a:solidFill>
              </a:rPr>
              <a:t>Illustrative guidelines are shown in </a:t>
            </a:r>
            <a:r>
              <a:rPr lang="en-US" sz="2400" b="1" dirty="0" smtClean="0">
                <a:solidFill>
                  <a:srgbClr val="50838E"/>
                </a:solidFill>
              </a:rPr>
              <a:t>Figure 8-6 </a:t>
            </a:r>
            <a:r>
              <a:rPr lang="en-US" sz="2400" b="1" dirty="0" smtClean="0">
                <a:solidFill>
                  <a:schemeClr val="accent1"/>
                </a:solidFill>
              </a:rPr>
              <a:t>in the form of policy guidelines of a CPA firm.</a:t>
            </a:r>
          </a:p>
          <a:p>
            <a:pPr>
              <a:spcAft>
                <a:spcPts val="600"/>
              </a:spcAft>
            </a:pPr>
            <a:endParaRPr lang="en-US" sz="2400" dirty="0" smtClean="0">
              <a:solidFill>
                <a:srgbClr val="50838E"/>
              </a:solidFill>
            </a:endParaRPr>
          </a:p>
          <a:p>
            <a:pPr marL="45720" indent="0">
              <a:spcAft>
                <a:spcPts val="600"/>
              </a:spcAft>
              <a:buNone/>
            </a:pPr>
            <a:endParaRPr lang="en-US" sz="3200" dirty="0" smtClean="0">
              <a:solidFill>
                <a:schemeClr val="accent1"/>
              </a:solidFill>
            </a:endParaRPr>
          </a:p>
        </p:txBody>
      </p:sp>
    </p:spTree>
    <p:extLst>
      <p:ext uri="{BB962C8B-B14F-4D97-AF65-F5344CB8AC3E}">
        <p14:creationId xmlns:p14="http://schemas.microsoft.com/office/powerpoint/2010/main" val="29482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28</a:t>
            </a:fld>
            <a:endParaRPr lang="en-US" dirty="0"/>
          </a:p>
        </p:txBody>
      </p:sp>
      <p:pic>
        <p:nvPicPr>
          <p:cNvPr id="4" name="Picture 3"/>
          <p:cNvPicPr>
            <a:picLocks noChangeAspect="1"/>
          </p:cNvPicPr>
          <p:nvPr/>
        </p:nvPicPr>
        <p:blipFill>
          <a:blip r:embed="rId2"/>
          <a:stretch>
            <a:fillRect/>
          </a:stretch>
        </p:blipFill>
        <p:spPr>
          <a:xfrm>
            <a:off x="2413440" y="201168"/>
            <a:ext cx="6523295" cy="5907398"/>
          </a:xfrm>
          <a:prstGeom prst="rect">
            <a:avLst/>
          </a:prstGeom>
        </p:spPr>
      </p:pic>
    </p:spTree>
    <p:extLst>
      <p:ext uri="{BB962C8B-B14F-4D97-AF65-F5344CB8AC3E}">
        <p14:creationId xmlns:p14="http://schemas.microsoft.com/office/powerpoint/2010/main" val="35036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29</a:t>
            </a:fld>
            <a:endParaRPr lang="en-US" dirty="0">
              <a:solidFill>
                <a:srgbClr val="514A40"/>
              </a:solidFill>
            </a:endParaRPr>
          </a:p>
        </p:txBody>
      </p:sp>
      <p:sp>
        <p:nvSpPr>
          <p:cNvPr id="3" name="TextBox 2"/>
          <p:cNvSpPr txBox="1"/>
          <p:nvPr/>
        </p:nvSpPr>
        <p:spPr>
          <a:xfrm>
            <a:off x="2536086" y="2541139"/>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8-7</a:t>
            </a:r>
          </a:p>
          <a:p>
            <a:pPr algn="ctr"/>
            <a:r>
              <a:rPr lang="en-US" sz="3200" b="1" dirty="0">
                <a:solidFill>
                  <a:schemeClr val="accent1"/>
                </a:solidFill>
              </a:rPr>
              <a:t>Determine performance materiality during audit planning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6076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3110484" y="2644170"/>
            <a:ext cx="597103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8-1</a:t>
            </a:r>
          </a:p>
          <a:p>
            <a:pPr algn="ctr"/>
            <a:r>
              <a:rPr lang="en-US" sz="3200" b="1" dirty="0">
                <a:solidFill>
                  <a:schemeClr val="accent1"/>
                </a:solidFill>
              </a:rPr>
              <a:t>Discuss why adequate audit planning is essential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6048"/>
          </a:xfrm>
        </p:spPr>
        <p:txBody>
          <a:bodyPr>
            <a:normAutofit/>
          </a:bodyPr>
          <a:lstStyle/>
          <a:p>
            <a:pPr algn="ctr"/>
            <a:r>
              <a:rPr lang="en-US" dirty="0" smtClean="0"/>
              <a:t>Determine performance Materiality </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30</a:t>
            </a:fld>
            <a:endParaRPr lang="en-US" dirty="0">
              <a:solidFill>
                <a:srgbClr val="514A40"/>
              </a:solidFill>
            </a:endParaRPr>
          </a:p>
        </p:txBody>
      </p:sp>
      <p:sp>
        <p:nvSpPr>
          <p:cNvPr id="9" name="Content Placeholder 2"/>
          <p:cNvSpPr>
            <a:spLocks noGrp="1"/>
          </p:cNvSpPr>
          <p:nvPr>
            <p:ph idx="1"/>
          </p:nvPr>
        </p:nvSpPr>
        <p:spPr>
          <a:xfrm>
            <a:off x="1295400" y="1330158"/>
            <a:ext cx="10475890" cy="4722912"/>
          </a:xfrm>
        </p:spPr>
        <p:txBody>
          <a:bodyPr>
            <a:normAutofit fontScale="92500" lnSpcReduction="10000"/>
          </a:bodyPr>
          <a:lstStyle/>
          <a:p>
            <a:pPr marL="45720" indent="0">
              <a:lnSpc>
                <a:spcPct val="100000"/>
              </a:lnSpc>
              <a:spcAft>
                <a:spcPts val="600"/>
              </a:spcAft>
              <a:buNone/>
            </a:pPr>
            <a:r>
              <a:rPr lang="en-US" sz="2600" b="1" dirty="0" smtClean="0">
                <a:solidFill>
                  <a:schemeClr val="accent1"/>
                </a:solidFill>
              </a:rPr>
              <a:t>Step 2 in </a:t>
            </a:r>
            <a:r>
              <a:rPr lang="en-US" sz="2600" b="1" dirty="0" smtClean="0">
                <a:solidFill>
                  <a:srgbClr val="50838E"/>
                </a:solidFill>
              </a:rPr>
              <a:t>Figure 8-5 </a:t>
            </a:r>
            <a:r>
              <a:rPr lang="en-US" sz="2600" b="1" dirty="0" smtClean="0">
                <a:solidFill>
                  <a:schemeClr val="accent1"/>
                </a:solidFill>
              </a:rPr>
              <a:t>is to determine performance materiality, which can also be referred to as the </a:t>
            </a:r>
            <a:r>
              <a:rPr lang="en-US" sz="2600" b="1" dirty="0" smtClean="0">
                <a:solidFill>
                  <a:srgbClr val="50838E"/>
                </a:solidFill>
              </a:rPr>
              <a:t>allocation of the preliminary judgment about materiality </a:t>
            </a:r>
            <a:r>
              <a:rPr lang="en-US" sz="2600" b="1" dirty="0" smtClean="0">
                <a:solidFill>
                  <a:schemeClr val="accent1"/>
                </a:solidFill>
              </a:rPr>
              <a:t>to segments.</a:t>
            </a:r>
          </a:p>
          <a:p>
            <a:pPr>
              <a:spcBef>
                <a:spcPts val="600"/>
              </a:spcBef>
              <a:spcAft>
                <a:spcPts val="600"/>
              </a:spcAft>
              <a:buClr>
                <a:srgbClr val="A85229"/>
              </a:buClr>
            </a:pPr>
            <a:r>
              <a:rPr lang="en-US" sz="2400" b="1" dirty="0">
                <a:solidFill>
                  <a:srgbClr val="A85229"/>
                </a:solidFill>
              </a:rPr>
              <a:t>PCAOB standards refer to </a:t>
            </a:r>
            <a:r>
              <a:rPr lang="en-US" sz="2400" b="1" dirty="0" smtClean="0">
                <a:solidFill>
                  <a:srgbClr val="A85229"/>
                </a:solidFill>
              </a:rPr>
              <a:t>performance materiality as </a:t>
            </a:r>
            <a:r>
              <a:rPr lang="en-US" sz="2400" b="1" dirty="0">
                <a:solidFill>
                  <a:srgbClr val="50838E"/>
                </a:solidFill>
              </a:rPr>
              <a:t>tolerable misstatement.</a:t>
            </a:r>
          </a:p>
          <a:p>
            <a:pPr>
              <a:lnSpc>
                <a:spcPct val="100000"/>
              </a:lnSpc>
              <a:spcBef>
                <a:spcPts val="600"/>
              </a:spcBef>
              <a:spcAft>
                <a:spcPts val="600"/>
              </a:spcAft>
            </a:pPr>
            <a:r>
              <a:rPr lang="en-US" sz="2400" b="1" dirty="0" smtClean="0">
                <a:solidFill>
                  <a:schemeClr val="accent1"/>
                </a:solidFill>
              </a:rPr>
              <a:t>Performance materiality for an account is often  set at 50–75 percent of overall materiality.</a:t>
            </a:r>
          </a:p>
          <a:p>
            <a:pPr>
              <a:lnSpc>
                <a:spcPct val="100000"/>
              </a:lnSpc>
              <a:spcBef>
                <a:spcPts val="600"/>
              </a:spcBef>
              <a:spcAft>
                <a:spcPts val="600"/>
              </a:spcAft>
            </a:pPr>
            <a:r>
              <a:rPr lang="en-US" sz="2400" b="1" dirty="0" smtClean="0">
                <a:solidFill>
                  <a:schemeClr val="accent1"/>
                </a:solidFill>
              </a:rPr>
              <a:t>Auditors have </a:t>
            </a:r>
            <a:r>
              <a:rPr lang="en-US" sz="2400" b="1" dirty="0" smtClean="0">
                <a:solidFill>
                  <a:srgbClr val="50838E"/>
                </a:solidFill>
              </a:rPr>
              <a:t>three major difficulties </a:t>
            </a:r>
            <a:r>
              <a:rPr lang="en-US" sz="2400" b="1" dirty="0" smtClean="0">
                <a:solidFill>
                  <a:schemeClr val="accent1"/>
                </a:solidFill>
              </a:rPr>
              <a:t>when allocating materiality to </a:t>
            </a:r>
            <a:r>
              <a:rPr lang="en-US" sz="2400" b="1" dirty="0" smtClean="0">
                <a:solidFill>
                  <a:srgbClr val="50838E"/>
                </a:solidFill>
              </a:rPr>
              <a:t>balance sheet accounts</a:t>
            </a:r>
            <a:r>
              <a:rPr lang="en-US" sz="2400" b="1" dirty="0">
                <a:solidFill>
                  <a:srgbClr val="50838E"/>
                </a:solidFill>
              </a:rPr>
              <a:t>:</a:t>
            </a:r>
          </a:p>
          <a:p>
            <a:pPr marL="822960" lvl="1" indent="-457200">
              <a:lnSpc>
                <a:spcPct val="100000"/>
              </a:lnSpc>
              <a:spcBef>
                <a:spcPts val="400"/>
              </a:spcBef>
              <a:spcAft>
                <a:spcPts val="400"/>
              </a:spcAft>
              <a:buAutoNum type="arabicPeriod"/>
            </a:pPr>
            <a:r>
              <a:rPr lang="en-US" sz="2200" b="1" dirty="0" smtClean="0">
                <a:solidFill>
                  <a:schemeClr val="accent1"/>
                </a:solidFill>
              </a:rPr>
              <a:t>Auditors expect certain accounts to have more misstatements than others.</a:t>
            </a:r>
          </a:p>
          <a:p>
            <a:pPr marL="822960" lvl="1" indent="-457200">
              <a:lnSpc>
                <a:spcPct val="100000"/>
              </a:lnSpc>
              <a:spcBef>
                <a:spcPts val="400"/>
              </a:spcBef>
              <a:spcAft>
                <a:spcPts val="400"/>
              </a:spcAft>
              <a:buAutoNum type="arabicPeriod"/>
            </a:pPr>
            <a:r>
              <a:rPr lang="en-US" sz="2200" b="1" dirty="0" smtClean="0">
                <a:solidFill>
                  <a:schemeClr val="accent1"/>
                </a:solidFill>
              </a:rPr>
              <a:t>Both overstatements and understatements must be considered.</a:t>
            </a:r>
          </a:p>
          <a:p>
            <a:pPr marL="822960" lvl="1" indent="-457200">
              <a:lnSpc>
                <a:spcPct val="100000"/>
              </a:lnSpc>
              <a:spcBef>
                <a:spcPts val="400"/>
              </a:spcBef>
              <a:spcAft>
                <a:spcPts val="400"/>
              </a:spcAft>
              <a:buAutoNum type="arabicPeriod"/>
            </a:pPr>
            <a:r>
              <a:rPr lang="en-US" sz="2200" b="1" dirty="0" smtClean="0">
                <a:solidFill>
                  <a:schemeClr val="accent1"/>
                </a:solidFill>
              </a:rPr>
              <a:t>Relative audit costs affect the allocation.</a:t>
            </a:r>
          </a:p>
          <a:p>
            <a:pPr marL="45720" indent="0">
              <a:lnSpc>
                <a:spcPct val="100000"/>
              </a:lnSpc>
              <a:spcBef>
                <a:spcPts val="600"/>
              </a:spcBef>
              <a:spcAft>
                <a:spcPts val="600"/>
              </a:spcAft>
              <a:buNone/>
            </a:pPr>
            <a:r>
              <a:rPr lang="en-US" sz="2400" b="1" dirty="0" smtClean="0">
                <a:solidFill>
                  <a:srgbClr val="50838E"/>
                </a:solidFill>
              </a:rPr>
              <a:t>Figure 8-7 </a:t>
            </a:r>
            <a:r>
              <a:rPr lang="en-US" sz="2400" b="1" dirty="0" smtClean="0">
                <a:solidFill>
                  <a:schemeClr val="accent1"/>
                </a:solidFill>
              </a:rPr>
              <a:t>illustrates the allocation process.</a:t>
            </a:r>
            <a:endParaRPr lang="en-US" sz="2400" dirty="0" smtClean="0">
              <a:solidFill>
                <a:schemeClr val="accent1"/>
              </a:solidFill>
            </a:endParaRPr>
          </a:p>
        </p:txBody>
      </p:sp>
    </p:spTree>
    <p:extLst>
      <p:ext uri="{BB962C8B-B14F-4D97-AF65-F5344CB8AC3E}">
        <p14:creationId xmlns:p14="http://schemas.microsoft.com/office/powerpoint/2010/main" val="233044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31</a:t>
            </a:fld>
            <a:endParaRPr lang="en-US" dirty="0"/>
          </a:p>
        </p:txBody>
      </p:sp>
      <p:pic>
        <p:nvPicPr>
          <p:cNvPr id="4" name="Picture 3"/>
          <p:cNvPicPr>
            <a:picLocks noChangeAspect="1"/>
          </p:cNvPicPr>
          <p:nvPr/>
        </p:nvPicPr>
        <p:blipFill>
          <a:blip r:embed="rId2"/>
          <a:stretch>
            <a:fillRect/>
          </a:stretch>
        </p:blipFill>
        <p:spPr>
          <a:xfrm>
            <a:off x="1965797" y="182880"/>
            <a:ext cx="8325649" cy="6018284"/>
          </a:xfrm>
          <a:prstGeom prst="rect">
            <a:avLst/>
          </a:prstGeom>
        </p:spPr>
      </p:pic>
    </p:spTree>
    <p:extLst>
      <p:ext uri="{BB962C8B-B14F-4D97-AF65-F5344CB8AC3E}">
        <p14:creationId xmlns:p14="http://schemas.microsoft.com/office/powerpoint/2010/main" val="284251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32</a:t>
            </a:fld>
            <a:endParaRPr lang="en-US" dirty="0">
              <a:solidFill>
                <a:srgbClr val="514A40"/>
              </a:solidFill>
            </a:endParaRPr>
          </a:p>
        </p:txBody>
      </p:sp>
      <p:sp>
        <p:nvSpPr>
          <p:cNvPr id="3" name="TextBox 2"/>
          <p:cNvSpPr txBox="1"/>
          <p:nvPr/>
        </p:nvSpPr>
        <p:spPr>
          <a:xfrm>
            <a:off x="2548965" y="2450987"/>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8-8</a:t>
            </a:r>
          </a:p>
          <a:p>
            <a:pPr algn="ctr"/>
            <a:r>
              <a:rPr lang="en-US" sz="3200" b="1" dirty="0">
                <a:solidFill>
                  <a:schemeClr val="accent1"/>
                </a:solidFill>
              </a:rPr>
              <a:t>Use materiality to </a:t>
            </a:r>
            <a:r>
              <a:rPr lang="en-US" sz="3200" b="1" dirty="0" smtClean="0">
                <a:solidFill>
                  <a:schemeClr val="accent1"/>
                </a:solidFill>
              </a:rPr>
              <a:t>evaluate</a:t>
            </a:r>
          </a:p>
          <a:p>
            <a:pPr algn="ctr"/>
            <a:r>
              <a:rPr lang="en-US" sz="3200" b="1" dirty="0" smtClean="0">
                <a:solidFill>
                  <a:schemeClr val="accent1"/>
                </a:solidFill>
              </a:rPr>
              <a:t> </a:t>
            </a:r>
            <a:r>
              <a:rPr lang="en-US" sz="3200" b="1" dirty="0">
                <a:solidFill>
                  <a:schemeClr val="accent1"/>
                </a:solidFill>
              </a:rPr>
              <a:t>audit findings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96246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1146048"/>
          </a:xfrm>
        </p:spPr>
        <p:txBody>
          <a:bodyPr>
            <a:normAutofit fontScale="90000"/>
          </a:bodyPr>
          <a:lstStyle/>
          <a:p>
            <a:pPr algn="ctr"/>
            <a:r>
              <a:rPr lang="en-US" dirty="0" smtClean="0"/>
              <a:t>Estimate misstatement and compare with preliminary judgment </a:t>
            </a:r>
            <a:br>
              <a:rPr lang="en-US" dirty="0" smtClean="0"/>
            </a:br>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33</a:t>
            </a:fld>
            <a:endParaRPr lang="en-US" dirty="0">
              <a:solidFill>
                <a:srgbClr val="514A40"/>
              </a:solidFill>
            </a:endParaRPr>
          </a:p>
        </p:txBody>
      </p:sp>
      <p:sp>
        <p:nvSpPr>
          <p:cNvPr id="9" name="Content Placeholder 2"/>
          <p:cNvSpPr>
            <a:spLocks noGrp="1"/>
          </p:cNvSpPr>
          <p:nvPr>
            <p:ph idx="1"/>
          </p:nvPr>
        </p:nvSpPr>
        <p:spPr>
          <a:xfrm>
            <a:off x="1295400" y="1527048"/>
            <a:ext cx="10376916" cy="4453128"/>
          </a:xfrm>
        </p:spPr>
        <p:txBody>
          <a:bodyPr>
            <a:normAutofit/>
          </a:bodyPr>
          <a:lstStyle/>
          <a:p>
            <a:pPr marL="45720" indent="0">
              <a:spcAft>
                <a:spcPts val="1200"/>
              </a:spcAft>
              <a:buNone/>
            </a:pPr>
            <a:r>
              <a:rPr lang="en-US" sz="2400" b="1" dirty="0" smtClean="0">
                <a:solidFill>
                  <a:schemeClr val="accent1"/>
                </a:solidFill>
              </a:rPr>
              <a:t>Auditors document all misstatements found for each audit segment.  These may be </a:t>
            </a:r>
            <a:r>
              <a:rPr lang="en-US" sz="2400" b="1" dirty="0" smtClean="0">
                <a:solidFill>
                  <a:srgbClr val="50838E"/>
                </a:solidFill>
              </a:rPr>
              <a:t>known misstatements </a:t>
            </a:r>
            <a:r>
              <a:rPr lang="en-US" sz="2400" b="1" dirty="0" smtClean="0">
                <a:solidFill>
                  <a:schemeClr val="accent1"/>
                </a:solidFill>
              </a:rPr>
              <a:t>or </a:t>
            </a:r>
            <a:r>
              <a:rPr lang="en-US" sz="2400" b="1" dirty="0" smtClean="0">
                <a:solidFill>
                  <a:srgbClr val="50838E"/>
                </a:solidFill>
              </a:rPr>
              <a:t>likely misstatements</a:t>
            </a:r>
            <a:r>
              <a:rPr lang="en-US" sz="2400" b="1" dirty="0">
                <a:solidFill>
                  <a:srgbClr val="50838E"/>
                </a:solidFill>
              </a:rPr>
              <a:t>.</a:t>
            </a:r>
          </a:p>
          <a:p>
            <a:pPr marL="45720" indent="0">
              <a:spcBef>
                <a:spcPts val="600"/>
              </a:spcBef>
              <a:spcAft>
                <a:spcPts val="1200"/>
              </a:spcAft>
              <a:buNone/>
            </a:pPr>
            <a:r>
              <a:rPr lang="en-US" sz="2400" b="1" dirty="0" smtClean="0">
                <a:solidFill>
                  <a:srgbClr val="50838E"/>
                </a:solidFill>
              </a:rPr>
              <a:t>Known misstatements </a:t>
            </a:r>
            <a:r>
              <a:rPr lang="en-US" sz="2400" b="1" dirty="0" smtClean="0">
                <a:solidFill>
                  <a:schemeClr val="accent1"/>
                </a:solidFill>
              </a:rPr>
              <a:t>are those that the auditor can determine the amount of misstatement in the account.</a:t>
            </a:r>
          </a:p>
          <a:p>
            <a:pPr marL="45720" indent="0">
              <a:spcBef>
                <a:spcPts val="600"/>
              </a:spcBef>
              <a:spcAft>
                <a:spcPts val="600"/>
              </a:spcAft>
              <a:buNone/>
            </a:pPr>
            <a:r>
              <a:rPr lang="en-US" sz="2400" b="1" dirty="0" smtClean="0">
                <a:solidFill>
                  <a:schemeClr val="accent1"/>
                </a:solidFill>
              </a:rPr>
              <a:t>There are two types of </a:t>
            </a:r>
            <a:r>
              <a:rPr lang="en-US" sz="2400" b="1" dirty="0" smtClean="0">
                <a:solidFill>
                  <a:srgbClr val="50838E"/>
                </a:solidFill>
              </a:rPr>
              <a:t>likely misstatements</a:t>
            </a:r>
            <a:r>
              <a:rPr lang="en-US" sz="2400" b="1" dirty="0">
                <a:solidFill>
                  <a:srgbClr val="50838E"/>
                </a:solidFill>
              </a:rPr>
              <a:t>:</a:t>
            </a:r>
          </a:p>
          <a:p>
            <a:pPr marL="502920" indent="-457200">
              <a:spcBef>
                <a:spcPts val="600"/>
              </a:spcBef>
              <a:spcAft>
                <a:spcPts val="600"/>
              </a:spcAft>
              <a:buFont typeface="+mj-lt"/>
              <a:buAutoNum type="arabicPeriod"/>
            </a:pPr>
            <a:r>
              <a:rPr lang="en-US" sz="2400" b="1" dirty="0" smtClean="0">
                <a:solidFill>
                  <a:schemeClr val="accent1"/>
                </a:solidFill>
              </a:rPr>
              <a:t>Differences between management’s and the auditor’s judgment about estimates of account balances</a:t>
            </a:r>
          </a:p>
          <a:p>
            <a:pPr marL="502920" indent="-457200">
              <a:spcBef>
                <a:spcPts val="600"/>
              </a:spcBef>
              <a:spcAft>
                <a:spcPts val="1800"/>
              </a:spcAft>
              <a:buFont typeface="+mj-lt"/>
              <a:buAutoNum type="arabicPeriod"/>
            </a:pPr>
            <a:r>
              <a:rPr lang="en-US" sz="2400" b="1" dirty="0" smtClean="0">
                <a:solidFill>
                  <a:schemeClr val="accent1"/>
                </a:solidFill>
              </a:rPr>
              <a:t>Projections of misstatements based on the auditor’s tests of a sample</a:t>
            </a:r>
          </a:p>
          <a:p>
            <a:pPr marL="45720" indent="0">
              <a:spcBef>
                <a:spcPts val="600"/>
              </a:spcBef>
              <a:spcAft>
                <a:spcPts val="600"/>
              </a:spcAft>
              <a:buNone/>
            </a:pPr>
            <a:r>
              <a:rPr lang="en-US" sz="2400" b="1" dirty="0" smtClean="0">
                <a:solidFill>
                  <a:schemeClr val="accent1"/>
                </a:solidFill>
              </a:rPr>
              <a:t>The last three steps in applying materiality are illustrated in </a:t>
            </a:r>
            <a:r>
              <a:rPr lang="en-US" sz="2400" b="1" dirty="0" smtClean="0">
                <a:solidFill>
                  <a:srgbClr val="50838E"/>
                </a:solidFill>
              </a:rPr>
              <a:t>Table 8-2</a:t>
            </a:r>
            <a:r>
              <a:rPr lang="en-US" sz="2400" b="1" dirty="0">
                <a:solidFill>
                  <a:srgbClr val="50838E"/>
                </a:solidFill>
              </a:rPr>
              <a:t>.</a:t>
            </a:r>
          </a:p>
        </p:txBody>
      </p:sp>
    </p:spTree>
    <p:extLst>
      <p:ext uri="{BB962C8B-B14F-4D97-AF65-F5344CB8AC3E}">
        <p14:creationId xmlns:p14="http://schemas.microsoft.com/office/powerpoint/2010/main" val="325736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34</a:t>
            </a:fld>
            <a:endParaRPr lang="en-US" dirty="0"/>
          </a:p>
        </p:txBody>
      </p:sp>
      <p:pic>
        <p:nvPicPr>
          <p:cNvPr id="4" name="Picture 3"/>
          <p:cNvPicPr>
            <a:picLocks noChangeAspect="1"/>
          </p:cNvPicPr>
          <p:nvPr/>
        </p:nvPicPr>
        <p:blipFill>
          <a:blip r:embed="rId2"/>
          <a:stretch>
            <a:fillRect/>
          </a:stretch>
        </p:blipFill>
        <p:spPr>
          <a:xfrm>
            <a:off x="256508" y="1464828"/>
            <a:ext cx="11676412" cy="3912876"/>
          </a:xfrm>
          <a:prstGeom prst="rect">
            <a:avLst/>
          </a:prstGeom>
        </p:spPr>
      </p:pic>
    </p:spTree>
    <p:extLst>
      <p:ext uri="{BB962C8B-B14F-4D97-AF65-F5344CB8AC3E}">
        <p14:creationId xmlns:p14="http://schemas.microsoft.com/office/powerpoint/2010/main" val="5724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35</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planning</a:t>
            </a:r>
            <a:r>
              <a:rPr lang="en-US" dirty="0"/>
              <a:t/>
            </a:r>
            <a:br>
              <a:rPr lang="en-US" dirty="0"/>
            </a:br>
            <a:endParaRPr lang="en-US" dirty="0"/>
          </a:p>
        </p:txBody>
      </p:sp>
      <p:sp>
        <p:nvSpPr>
          <p:cNvPr id="3" name="Content Placeholder 2"/>
          <p:cNvSpPr>
            <a:spLocks noGrp="1"/>
          </p:cNvSpPr>
          <p:nvPr>
            <p:ph idx="1"/>
          </p:nvPr>
        </p:nvSpPr>
        <p:spPr>
          <a:xfrm>
            <a:off x="1295400" y="1197864"/>
            <a:ext cx="9703158" cy="4790812"/>
          </a:xfrm>
        </p:spPr>
        <p:txBody>
          <a:bodyPr>
            <a:normAutofit fontScale="55000" lnSpcReduction="20000"/>
          </a:bodyPr>
          <a:lstStyle/>
          <a:p>
            <a:pPr marL="45720" indent="0">
              <a:buNone/>
            </a:pPr>
            <a:r>
              <a:rPr lang="en-US" sz="4500" b="1" dirty="0">
                <a:solidFill>
                  <a:schemeClr val="accent1"/>
                </a:solidFill>
              </a:rPr>
              <a:t>AICPA auditing standards state</a:t>
            </a:r>
            <a:r>
              <a:rPr lang="en-US" sz="4500" b="1" dirty="0" smtClean="0">
                <a:solidFill>
                  <a:schemeClr val="accent1"/>
                </a:solidFill>
              </a:rPr>
              <a:t>:</a:t>
            </a:r>
          </a:p>
          <a:p>
            <a:endParaRPr lang="en-US" sz="3200" b="1" dirty="0">
              <a:solidFill>
                <a:schemeClr val="accent1"/>
              </a:solidFill>
            </a:endParaRPr>
          </a:p>
          <a:p>
            <a:endParaRPr lang="en-US" sz="3200" b="1" dirty="0" smtClean="0">
              <a:solidFill>
                <a:schemeClr val="accent1"/>
              </a:solidFill>
            </a:endParaRPr>
          </a:p>
          <a:p>
            <a:pPr marL="45720" indent="0">
              <a:lnSpc>
                <a:spcPct val="110000"/>
              </a:lnSpc>
              <a:buNone/>
            </a:pPr>
            <a:r>
              <a:rPr lang="en-US" sz="4400" b="1" dirty="0">
                <a:solidFill>
                  <a:schemeClr val="accent4">
                    <a:lumMod val="75000"/>
                  </a:schemeClr>
                </a:solidFill>
              </a:rPr>
              <a:t>Three main re</a:t>
            </a:r>
            <a:r>
              <a:rPr lang="en-US" sz="4400" b="1" dirty="0">
                <a:solidFill>
                  <a:srgbClr val="50838E"/>
                </a:solidFill>
              </a:rPr>
              <a:t>asons </a:t>
            </a:r>
            <a:r>
              <a:rPr lang="en-US" sz="4400" b="1" dirty="0">
                <a:solidFill>
                  <a:schemeClr val="accent4">
                    <a:lumMod val="75000"/>
                  </a:schemeClr>
                </a:solidFill>
              </a:rPr>
              <a:t>that the auditor should properly plan the audit engagement:</a:t>
            </a:r>
          </a:p>
          <a:p>
            <a:pPr marL="285750" indent="-285750">
              <a:lnSpc>
                <a:spcPct val="100000"/>
              </a:lnSpc>
            </a:pPr>
            <a:r>
              <a:rPr lang="en-US" sz="4400" b="1" dirty="0">
                <a:solidFill>
                  <a:schemeClr val="accent1"/>
                </a:solidFill>
              </a:rPr>
              <a:t>Enable the auditor to obtain sufficient appropriate evidence for the </a:t>
            </a:r>
            <a:r>
              <a:rPr lang="en-US" sz="4400" b="1" dirty="0" smtClean="0">
                <a:solidFill>
                  <a:schemeClr val="accent1"/>
                </a:solidFill>
              </a:rPr>
              <a:t>circumstances.</a:t>
            </a:r>
            <a:endParaRPr lang="en-US" sz="4400" b="1" dirty="0">
              <a:solidFill>
                <a:schemeClr val="accent1"/>
              </a:solidFill>
            </a:endParaRPr>
          </a:p>
          <a:p>
            <a:pPr marL="285750" indent="-285750"/>
            <a:r>
              <a:rPr lang="en-US" sz="4400" b="1" dirty="0">
                <a:solidFill>
                  <a:schemeClr val="accent1"/>
                </a:solidFill>
              </a:rPr>
              <a:t>Help keep audit costs </a:t>
            </a:r>
            <a:r>
              <a:rPr lang="en-US" sz="4400" b="1" dirty="0" smtClean="0">
                <a:solidFill>
                  <a:schemeClr val="accent1"/>
                </a:solidFill>
              </a:rPr>
              <a:t>reasonable.</a:t>
            </a:r>
            <a:endParaRPr lang="en-US" sz="4400" b="1" dirty="0">
              <a:solidFill>
                <a:schemeClr val="accent1"/>
              </a:solidFill>
            </a:endParaRPr>
          </a:p>
          <a:p>
            <a:pPr marL="285750" indent="-285750"/>
            <a:r>
              <a:rPr lang="en-US" sz="4400" b="1" dirty="0">
                <a:solidFill>
                  <a:schemeClr val="accent1"/>
                </a:solidFill>
              </a:rPr>
              <a:t>Avoid misunderstandings with the </a:t>
            </a:r>
            <a:r>
              <a:rPr lang="en-US" sz="4400" b="1" dirty="0" smtClean="0">
                <a:solidFill>
                  <a:schemeClr val="accent1"/>
                </a:solidFill>
              </a:rPr>
              <a:t>client.</a:t>
            </a:r>
            <a:endParaRPr lang="en-US" sz="4400" b="1" dirty="0">
              <a:solidFill>
                <a:schemeClr val="accent1"/>
              </a:solidFill>
            </a:endParaRPr>
          </a:p>
          <a:p>
            <a:pPr marL="45720" indent="0">
              <a:spcBef>
                <a:spcPts val="2400"/>
              </a:spcBef>
              <a:buNone/>
            </a:pPr>
            <a:r>
              <a:rPr lang="en-US" sz="4400" b="1" dirty="0" smtClean="0">
                <a:solidFill>
                  <a:schemeClr val="accent1"/>
                </a:solidFill>
              </a:rPr>
              <a:t>The </a:t>
            </a:r>
            <a:r>
              <a:rPr lang="en-US" sz="4400" b="1" dirty="0">
                <a:solidFill>
                  <a:schemeClr val="accent1"/>
                </a:solidFill>
              </a:rPr>
              <a:t>eight major steps in audit planning are detailed in </a:t>
            </a:r>
            <a:r>
              <a:rPr lang="en-US" sz="4400" b="1" dirty="0">
                <a:solidFill>
                  <a:srgbClr val="50838E"/>
                </a:solidFill>
              </a:rPr>
              <a:t>Figure 8-1.</a:t>
            </a:r>
          </a:p>
          <a:p>
            <a:endParaRPr lang="en-US" sz="3200"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4</a:t>
            </a:fld>
            <a:endParaRPr lang="en-US" dirty="0">
              <a:solidFill>
                <a:srgbClr val="514A40"/>
              </a:solidFill>
            </a:endParaRPr>
          </a:p>
        </p:txBody>
      </p:sp>
      <p:pic>
        <p:nvPicPr>
          <p:cNvPr id="9" name="Picture 8"/>
          <p:cNvPicPr>
            <a:picLocks noChangeAspect="1"/>
          </p:cNvPicPr>
          <p:nvPr/>
        </p:nvPicPr>
        <p:blipFill>
          <a:blip r:embed="rId2"/>
          <a:stretch>
            <a:fillRect/>
          </a:stretch>
        </p:blipFill>
        <p:spPr>
          <a:xfrm>
            <a:off x="1295400" y="1737359"/>
            <a:ext cx="10341865" cy="603505"/>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8-</a:t>
            </a:r>
            <a:fld id="{E31375A4-56A4-47D6-9801-1991572033F7}" type="slidenum">
              <a:rPr lang="en-US" smtClean="0"/>
              <a:t>5</a:t>
            </a:fld>
            <a:endParaRPr lang="en-US" dirty="0"/>
          </a:p>
        </p:txBody>
      </p:sp>
      <p:pic>
        <p:nvPicPr>
          <p:cNvPr id="4" name="Picture 3"/>
          <p:cNvPicPr>
            <a:picLocks noChangeAspect="1"/>
          </p:cNvPicPr>
          <p:nvPr/>
        </p:nvPicPr>
        <p:blipFill>
          <a:blip r:embed="rId3"/>
          <a:stretch>
            <a:fillRect/>
          </a:stretch>
        </p:blipFill>
        <p:spPr>
          <a:xfrm>
            <a:off x="2471519" y="73152"/>
            <a:ext cx="6828135" cy="6126854"/>
          </a:xfrm>
          <a:prstGeom prst="rect">
            <a:avLst/>
          </a:prstGeom>
        </p:spPr>
      </p:pic>
    </p:spTree>
    <p:extLst>
      <p:ext uri="{BB962C8B-B14F-4D97-AF65-F5344CB8AC3E}">
        <p14:creationId xmlns:p14="http://schemas.microsoft.com/office/powerpoint/2010/main" val="10054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planning</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6</a:t>
            </a:fld>
            <a:endParaRPr lang="en-US" dirty="0">
              <a:solidFill>
                <a:srgbClr val="514A40"/>
              </a:solidFill>
            </a:endParaRPr>
          </a:p>
        </p:txBody>
      </p:sp>
      <p:sp>
        <p:nvSpPr>
          <p:cNvPr id="5" name="TextBox 4"/>
          <p:cNvSpPr txBox="1"/>
          <p:nvPr/>
        </p:nvSpPr>
        <p:spPr>
          <a:xfrm>
            <a:off x="722376" y="1295400"/>
            <a:ext cx="10789920" cy="4308872"/>
          </a:xfrm>
          <a:prstGeom prst="rect">
            <a:avLst/>
          </a:prstGeom>
          <a:noFill/>
        </p:spPr>
        <p:txBody>
          <a:bodyPr wrap="square" rtlCol="0">
            <a:spAutoFit/>
          </a:bodyPr>
          <a:lstStyle/>
          <a:p>
            <a:pPr>
              <a:spcAft>
                <a:spcPts val="2400"/>
              </a:spcAft>
            </a:pPr>
            <a:r>
              <a:rPr lang="en-US" sz="2800" b="1" dirty="0" smtClean="0">
                <a:solidFill>
                  <a:schemeClr val="accent1"/>
                </a:solidFill>
              </a:rPr>
              <a:t>Three risk terms relevant to audit planning:</a:t>
            </a:r>
          </a:p>
          <a:p>
            <a:pPr>
              <a:spcAft>
                <a:spcPts val="1800"/>
              </a:spcAft>
            </a:pPr>
            <a:r>
              <a:rPr lang="en-US" sz="2400" b="1" dirty="0" smtClean="0">
                <a:solidFill>
                  <a:srgbClr val="50838E"/>
                </a:solidFill>
              </a:rPr>
              <a:t>Acceptable audit risk</a:t>
            </a:r>
            <a:r>
              <a:rPr lang="en-US" sz="2400" b="1" dirty="0">
                <a:solidFill>
                  <a:srgbClr val="50838E"/>
                </a:solidFill>
              </a:rPr>
              <a:t>:</a:t>
            </a:r>
            <a:r>
              <a:rPr lang="en-US" sz="2400" b="1" dirty="0" smtClean="0">
                <a:solidFill>
                  <a:schemeClr val="accent1"/>
                </a:solidFill>
              </a:rPr>
              <a:t> A measure of how willing the auditor is to accept that the financial statements may be materially misstated after the audit is completed and an unmodified opinion has been issued.</a:t>
            </a:r>
          </a:p>
          <a:p>
            <a:pPr>
              <a:spcAft>
                <a:spcPts val="1800"/>
              </a:spcAft>
            </a:pPr>
            <a:r>
              <a:rPr lang="en-US" sz="2400" b="1" dirty="0" smtClean="0">
                <a:solidFill>
                  <a:srgbClr val="50838E"/>
                </a:solidFill>
              </a:rPr>
              <a:t>Client business risk: </a:t>
            </a:r>
            <a:r>
              <a:rPr lang="en-US" sz="2400" b="1" dirty="0" smtClean="0">
                <a:solidFill>
                  <a:schemeClr val="accent1"/>
                </a:solidFill>
              </a:rPr>
              <a:t>The risk that the entity fails to achieve its objectives or execute its strategies.</a:t>
            </a:r>
          </a:p>
          <a:p>
            <a:r>
              <a:rPr lang="en-US" sz="2400" b="1" dirty="0" smtClean="0">
                <a:solidFill>
                  <a:srgbClr val="50838E"/>
                </a:solidFill>
              </a:rPr>
              <a:t>Risk of material misstatement: </a:t>
            </a:r>
            <a:r>
              <a:rPr lang="en-US" sz="2400" b="1" dirty="0" smtClean="0">
                <a:solidFill>
                  <a:schemeClr val="accent1"/>
                </a:solidFill>
              </a:rPr>
              <a:t>The risk that the financial statements contain a material misstatement due to fraud or error prior to the audit.</a:t>
            </a:r>
            <a:endParaRPr lang="en-US" sz="2400" b="1" dirty="0" smtClean="0">
              <a:solidFill>
                <a:srgbClr val="50838E"/>
              </a:solidFill>
            </a:endParaRPr>
          </a:p>
          <a:p>
            <a:endParaRPr lang="en-US" sz="2800" dirty="0">
              <a:solidFill>
                <a:schemeClr val="accent1"/>
              </a:solidFill>
            </a:endParaRPr>
          </a:p>
        </p:txBody>
      </p:sp>
    </p:spTree>
    <p:extLst>
      <p:ext uri="{BB962C8B-B14F-4D97-AF65-F5344CB8AC3E}">
        <p14:creationId xmlns:p14="http://schemas.microsoft.com/office/powerpoint/2010/main" val="232769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7</a:t>
            </a:fld>
            <a:endParaRPr lang="en-US" dirty="0">
              <a:solidFill>
                <a:srgbClr val="514A40"/>
              </a:solidFill>
            </a:endParaRPr>
          </a:p>
        </p:txBody>
      </p:sp>
      <p:sp>
        <p:nvSpPr>
          <p:cNvPr id="3" name="TextBox 2"/>
          <p:cNvSpPr txBox="1"/>
          <p:nvPr/>
        </p:nvSpPr>
        <p:spPr>
          <a:xfrm>
            <a:off x="2561844" y="2644170"/>
            <a:ext cx="7068312"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8-2</a:t>
            </a:r>
          </a:p>
          <a:p>
            <a:pPr algn="ctr"/>
            <a:r>
              <a:rPr lang="en-US" sz="3200" b="1" dirty="0">
                <a:solidFill>
                  <a:schemeClr val="accent1"/>
                </a:solidFill>
              </a:rPr>
              <a:t>Make client acceptance decisions and perform initial audit planning</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1654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accept client and perform initial </a:t>
            </a:r>
            <a:br>
              <a:rPr lang="en-US" dirty="0"/>
            </a:br>
            <a:r>
              <a:rPr lang="en-US" dirty="0"/>
              <a:t>audit planning</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a:xfrm>
            <a:off x="1205248" y="6419462"/>
            <a:ext cx="5181600" cy="238902"/>
          </a:xfrm>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a:solidFill>
                  <a:srgbClr val="514A40"/>
                </a:solidFill>
              </a:rPr>
              <a:t>8</a:t>
            </a:r>
            <a:r>
              <a:rPr lang="en-US" dirty="0" smtClean="0">
                <a:solidFill>
                  <a:srgbClr val="514A40"/>
                </a:solidFill>
              </a:rPr>
              <a:t>-</a:t>
            </a:r>
            <a:fld id="{E31375A4-56A4-47D6-9801-1991572033F7}" type="slidenum">
              <a:rPr lang="en-US" smtClean="0">
                <a:solidFill>
                  <a:srgbClr val="514A40"/>
                </a:solidFill>
              </a:rPr>
              <a:pPr/>
              <a:t>8</a:t>
            </a:fld>
            <a:endParaRPr lang="en-US" dirty="0">
              <a:solidFill>
                <a:srgbClr val="514A40"/>
              </a:solidFill>
            </a:endParaRPr>
          </a:p>
        </p:txBody>
      </p:sp>
      <p:sp>
        <p:nvSpPr>
          <p:cNvPr id="9" name="Content Placeholder 2"/>
          <p:cNvSpPr>
            <a:spLocks noGrp="1"/>
          </p:cNvSpPr>
          <p:nvPr>
            <p:ph idx="1"/>
          </p:nvPr>
        </p:nvSpPr>
        <p:spPr>
          <a:xfrm>
            <a:off x="1295400" y="1837944"/>
            <a:ext cx="9601200" cy="4105656"/>
          </a:xfrm>
        </p:spPr>
        <p:txBody>
          <a:bodyPr>
            <a:normAutofit fontScale="70000" lnSpcReduction="20000"/>
          </a:bodyPr>
          <a:lstStyle/>
          <a:p>
            <a:pPr marL="45720" indent="0">
              <a:spcAft>
                <a:spcPts val="2400"/>
              </a:spcAft>
              <a:buNone/>
            </a:pPr>
            <a:r>
              <a:rPr lang="en-US" sz="3600" b="1" dirty="0">
                <a:solidFill>
                  <a:srgbClr val="50838E"/>
                </a:solidFill>
              </a:rPr>
              <a:t>Initial audit planning involves four things</a:t>
            </a:r>
            <a:r>
              <a:rPr lang="en-US" sz="3200" b="1" dirty="0">
                <a:solidFill>
                  <a:srgbClr val="50838E"/>
                </a:solidFill>
              </a:rPr>
              <a:t>:</a:t>
            </a:r>
          </a:p>
          <a:p>
            <a:pPr marL="514350" indent="-514350">
              <a:lnSpc>
                <a:spcPct val="100000"/>
              </a:lnSpc>
              <a:spcBef>
                <a:spcPts val="1200"/>
              </a:spcBef>
              <a:spcAft>
                <a:spcPts val="600"/>
              </a:spcAft>
              <a:buFont typeface="+mj-lt"/>
              <a:buAutoNum type="arabicPeriod"/>
            </a:pPr>
            <a:r>
              <a:rPr lang="en-US" sz="3200" b="1" dirty="0">
                <a:solidFill>
                  <a:schemeClr val="accent1"/>
                </a:solidFill>
              </a:rPr>
              <a:t>The auditor decides whether to accept a new client or continue serving </a:t>
            </a:r>
            <a:r>
              <a:rPr lang="en-US" sz="3200" b="1" dirty="0" smtClean="0">
                <a:solidFill>
                  <a:schemeClr val="accent1"/>
                </a:solidFill>
              </a:rPr>
              <a:t>an </a:t>
            </a:r>
            <a:r>
              <a:rPr lang="en-US" sz="3200" b="1" dirty="0">
                <a:solidFill>
                  <a:schemeClr val="accent1"/>
                </a:solidFill>
              </a:rPr>
              <a:t>existing client.</a:t>
            </a:r>
          </a:p>
          <a:p>
            <a:pPr marL="514350" indent="-514350">
              <a:lnSpc>
                <a:spcPct val="100000"/>
              </a:lnSpc>
              <a:spcAft>
                <a:spcPts val="600"/>
              </a:spcAft>
              <a:buFont typeface="+mj-lt"/>
              <a:buAutoNum type="arabicPeriod"/>
            </a:pPr>
            <a:r>
              <a:rPr lang="en-US" sz="3200" b="1" dirty="0">
                <a:solidFill>
                  <a:schemeClr val="accent1"/>
                </a:solidFill>
              </a:rPr>
              <a:t>The auditor identifies why the client wants or needs an audit.</a:t>
            </a:r>
          </a:p>
          <a:p>
            <a:pPr marL="514350" indent="-514350">
              <a:lnSpc>
                <a:spcPct val="100000"/>
              </a:lnSpc>
              <a:spcAft>
                <a:spcPts val="600"/>
              </a:spcAft>
              <a:buFont typeface="+mj-lt"/>
              <a:buAutoNum type="arabicPeriod"/>
            </a:pPr>
            <a:r>
              <a:rPr lang="en-US" sz="3200" b="1" dirty="0">
                <a:solidFill>
                  <a:schemeClr val="accent1"/>
                </a:solidFill>
              </a:rPr>
              <a:t>To avoid misunderstandings, the auditor obtains </a:t>
            </a:r>
            <a:r>
              <a:rPr lang="en-US" sz="3200" b="1" dirty="0" smtClean="0">
                <a:solidFill>
                  <a:schemeClr val="accent1"/>
                </a:solidFill>
              </a:rPr>
              <a:t>an </a:t>
            </a:r>
            <a:r>
              <a:rPr lang="en-US" sz="3200" b="1" dirty="0">
                <a:solidFill>
                  <a:schemeClr val="accent1"/>
                </a:solidFill>
              </a:rPr>
              <a:t>understanding with the client about the terms of the engagement.</a:t>
            </a:r>
          </a:p>
          <a:p>
            <a:pPr marL="514350" indent="-514350">
              <a:lnSpc>
                <a:spcPct val="100000"/>
              </a:lnSpc>
              <a:spcAft>
                <a:spcPts val="600"/>
              </a:spcAft>
              <a:buFont typeface="+mj-lt"/>
              <a:buAutoNum type="arabicPeriod"/>
            </a:pPr>
            <a:r>
              <a:rPr lang="en-US" sz="3200" b="1" dirty="0">
                <a:solidFill>
                  <a:schemeClr val="accent1"/>
                </a:solidFill>
              </a:rPr>
              <a:t>The auditor develops the overall strategy for the audit, including engagement staffing and any required audit specialists.</a:t>
            </a:r>
          </a:p>
          <a:p>
            <a:endParaRPr lang="en-US" sz="3200" i="1" dirty="0">
              <a:solidFill>
                <a:schemeClr val="accent1"/>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144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accept client and perform initial </a:t>
            </a:r>
            <a:br>
              <a:rPr lang="en-US" dirty="0" smtClean="0"/>
            </a:br>
            <a:r>
              <a:rPr lang="en-US" dirty="0" smtClean="0"/>
              <a:t>audit planning (cont.)</a:t>
            </a: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8-</a:t>
            </a:r>
            <a:fld id="{E31375A4-56A4-47D6-9801-1991572033F7}" type="slidenum">
              <a:rPr lang="en-US" smtClean="0">
                <a:solidFill>
                  <a:srgbClr val="514A40"/>
                </a:solidFill>
              </a:rPr>
              <a:pPr/>
              <a:t>9</a:t>
            </a:fld>
            <a:endParaRPr lang="en-US" dirty="0">
              <a:solidFill>
                <a:srgbClr val="514A40"/>
              </a:solidFill>
            </a:endParaRPr>
          </a:p>
        </p:txBody>
      </p:sp>
      <p:sp>
        <p:nvSpPr>
          <p:cNvPr id="5" name="TextBox 4"/>
          <p:cNvSpPr txBox="1"/>
          <p:nvPr/>
        </p:nvSpPr>
        <p:spPr>
          <a:xfrm>
            <a:off x="722376" y="1295400"/>
            <a:ext cx="10789920" cy="4847481"/>
          </a:xfrm>
          <a:prstGeom prst="rect">
            <a:avLst/>
          </a:prstGeom>
          <a:noFill/>
        </p:spPr>
        <p:txBody>
          <a:bodyPr wrap="square" rtlCol="0">
            <a:spAutoFit/>
          </a:bodyPr>
          <a:lstStyle/>
          <a:p>
            <a:pPr>
              <a:spcAft>
                <a:spcPts val="2400"/>
              </a:spcAft>
            </a:pPr>
            <a:r>
              <a:rPr lang="en-US" sz="2800" b="1" dirty="0" smtClean="0">
                <a:solidFill>
                  <a:srgbClr val="50838E"/>
                </a:solidFill>
              </a:rPr>
              <a:t>Client Acceptance and Continuance</a:t>
            </a:r>
            <a:endParaRPr lang="en-US" sz="2800" b="1" dirty="0" smtClean="0">
              <a:solidFill>
                <a:schemeClr val="accent1"/>
              </a:solidFill>
            </a:endParaRPr>
          </a:p>
          <a:p>
            <a:pPr>
              <a:spcAft>
                <a:spcPts val="2400"/>
              </a:spcAft>
            </a:pPr>
            <a:r>
              <a:rPr lang="en-US" sz="2400" b="1" dirty="0" smtClean="0">
                <a:solidFill>
                  <a:srgbClr val="50838E"/>
                </a:solidFill>
              </a:rPr>
              <a:t>New Client Investigation</a:t>
            </a:r>
            <a:r>
              <a:rPr lang="en-US" sz="2400" b="1" dirty="0">
                <a:solidFill>
                  <a:srgbClr val="50838E"/>
                </a:solidFill>
              </a:rPr>
              <a:t>:</a:t>
            </a:r>
            <a:r>
              <a:rPr lang="en-US" sz="2400" b="1" dirty="0" smtClean="0">
                <a:solidFill>
                  <a:schemeClr val="accent1"/>
                </a:solidFill>
              </a:rPr>
              <a:t> CPA firms must take care in accepting new clients. The new (successor) auditor is </a:t>
            </a:r>
            <a:r>
              <a:rPr lang="en-US" sz="2400" b="1" dirty="0" smtClean="0">
                <a:solidFill>
                  <a:srgbClr val="50838E"/>
                </a:solidFill>
              </a:rPr>
              <a:t>required</a:t>
            </a:r>
            <a:r>
              <a:rPr lang="en-US" sz="2400" b="1" dirty="0" smtClean="0">
                <a:solidFill>
                  <a:schemeClr val="accent1"/>
                </a:solidFill>
              </a:rPr>
              <a:t> by auditing standards </a:t>
            </a:r>
            <a:r>
              <a:rPr lang="en-US" sz="2400" b="1" dirty="0" smtClean="0">
                <a:solidFill>
                  <a:srgbClr val="50838E"/>
                </a:solidFill>
              </a:rPr>
              <a:t>to communicate with the predecessor auditor.  </a:t>
            </a:r>
          </a:p>
          <a:p>
            <a:pPr marL="342900" indent="-342900">
              <a:spcAft>
                <a:spcPts val="600"/>
              </a:spcAft>
              <a:buFont typeface="Arial" panose="020B0604020202020204" pitchFamily="34" charset="0"/>
              <a:buChar char="•"/>
            </a:pPr>
            <a:r>
              <a:rPr lang="en-US" sz="2400" b="1" dirty="0" smtClean="0">
                <a:solidFill>
                  <a:schemeClr val="accent1"/>
                </a:solidFill>
              </a:rPr>
              <a:t>Due to confidentiality requirements, the client must consent to this communication. </a:t>
            </a:r>
          </a:p>
          <a:p>
            <a:pPr marL="342900" indent="-342900">
              <a:spcAft>
                <a:spcPts val="2400"/>
              </a:spcAft>
              <a:buFont typeface="Arial" panose="020B0604020202020204" pitchFamily="34" charset="0"/>
              <a:buChar char="•"/>
            </a:pPr>
            <a:r>
              <a:rPr lang="en-US" sz="2400" b="1" dirty="0" smtClean="0">
                <a:solidFill>
                  <a:schemeClr val="accent1"/>
                </a:solidFill>
              </a:rPr>
              <a:t>The purpose is to determine if the client lacks integrity or if there were disputes about accounting principles.</a:t>
            </a:r>
          </a:p>
          <a:p>
            <a:pPr>
              <a:spcAft>
                <a:spcPts val="2400"/>
              </a:spcAft>
            </a:pPr>
            <a:r>
              <a:rPr lang="en-US" sz="2400" b="1" dirty="0" smtClean="0">
                <a:solidFill>
                  <a:srgbClr val="50838E"/>
                </a:solidFill>
              </a:rPr>
              <a:t>Continuing Clients</a:t>
            </a:r>
            <a:r>
              <a:rPr lang="en-US" sz="2400" b="1" dirty="0">
                <a:solidFill>
                  <a:srgbClr val="50838E"/>
                </a:solidFill>
              </a:rPr>
              <a:t>:</a:t>
            </a:r>
            <a:r>
              <a:rPr lang="en-US" sz="2400" b="1" dirty="0" smtClean="0">
                <a:solidFill>
                  <a:schemeClr val="accent1"/>
                </a:solidFill>
              </a:rPr>
              <a:t> CPA firms evaluate existing clients to determine whether a continuing client presents risks due to lack of integrity.</a:t>
            </a:r>
            <a:endParaRPr lang="en-US" sz="2400" b="1" dirty="0" smtClean="0">
              <a:solidFill>
                <a:srgbClr val="50838E"/>
              </a:solidFill>
            </a:endParaRPr>
          </a:p>
        </p:txBody>
      </p:sp>
    </p:spTree>
    <p:extLst>
      <p:ext uri="{BB962C8B-B14F-4D97-AF65-F5344CB8AC3E}">
        <p14:creationId xmlns:p14="http://schemas.microsoft.com/office/powerpoint/2010/main" val="12152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2115</Words>
  <Application>Microsoft Office PowerPoint</Application>
  <PresentationFormat>Widescreen</PresentationFormat>
  <Paragraphs>226</Paragraphs>
  <Slides>35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Cambria</vt:lpstr>
      <vt:lpstr>Red Line Business 16x9</vt:lpstr>
      <vt:lpstr>Audit  planning  and  materiality</vt:lpstr>
      <vt:lpstr>Chapter 8 Learning Objectives </vt:lpstr>
      <vt:lpstr>PowerPoint Presentation</vt:lpstr>
      <vt:lpstr>planning </vt:lpstr>
      <vt:lpstr>PowerPoint Presentation</vt:lpstr>
      <vt:lpstr>   planning </vt:lpstr>
      <vt:lpstr>PowerPoint Presentation</vt:lpstr>
      <vt:lpstr>accept client and perform initial  audit planning</vt:lpstr>
      <vt:lpstr>     accept client and perform initial  audit planning (cont.)</vt:lpstr>
      <vt:lpstr>     accept client and perform initial  audit planning (cont.)</vt:lpstr>
      <vt:lpstr>     accept client and perform initial  audit planning (cont.)</vt:lpstr>
      <vt:lpstr>PowerPoint Presentation</vt:lpstr>
      <vt:lpstr>understand the client’s business and industry </vt:lpstr>
      <vt:lpstr>PowerPoint Presentation</vt:lpstr>
      <vt:lpstr>        understand the client’s business  and industry (cont.)</vt:lpstr>
      <vt:lpstr>        understand the client’s business  and industry (cont.)</vt:lpstr>
      <vt:lpstr>        understand the client’s business  and industry (cont.)</vt:lpstr>
      <vt:lpstr>        understand the client’s business  and industry (cont.)</vt:lpstr>
      <vt:lpstr>        understand the client’s business  and industry (cont.)</vt:lpstr>
      <vt:lpstr>PowerPoint Presentation</vt:lpstr>
      <vt:lpstr>Perform preliminary analytical procedures</vt:lpstr>
      <vt:lpstr>PowerPoint Presentation</vt:lpstr>
      <vt:lpstr>PowerPoint Presentation</vt:lpstr>
      <vt:lpstr>Materiality</vt:lpstr>
      <vt:lpstr>PowerPoint Presentation</vt:lpstr>
      <vt:lpstr>PowerPoint Presentation</vt:lpstr>
      <vt:lpstr>Materiality for financial statements  as a whole </vt:lpstr>
      <vt:lpstr>PowerPoint Presentation</vt:lpstr>
      <vt:lpstr>PowerPoint Presentation</vt:lpstr>
      <vt:lpstr>Determine performance Materiality  </vt:lpstr>
      <vt:lpstr>PowerPoint Presentation</vt:lpstr>
      <vt:lpstr>PowerPoint Presentation</vt:lpstr>
      <vt:lpstr>Estimate misstatement and compare with preliminary judgment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2016-04-02T15:43:25Z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