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4"/>
  </p:notesMasterIdLst>
  <p:handoutMasterIdLst>
    <p:handoutMasterId r:id="rId65"/>
  </p:handoutMasterIdLst>
  <p:sldIdLst>
    <p:sldId id="257" r:id="rId2"/>
    <p:sldId id="651" r:id="rId3"/>
    <p:sldId id="478" r:id="rId4"/>
    <p:sldId id="260" r:id="rId5"/>
    <p:sldId id="533" r:id="rId6"/>
    <p:sldId id="507" r:id="rId7"/>
    <p:sldId id="508" r:id="rId8"/>
    <p:sldId id="553" r:id="rId9"/>
    <p:sldId id="579" r:id="rId10"/>
    <p:sldId id="658" r:id="rId11"/>
    <p:sldId id="661" r:id="rId12"/>
    <p:sldId id="663" r:id="rId13"/>
    <p:sldId id="538" r:id="rId14"/>
    <p:sldId id="674" r:id="rId15"/>
    <p:sldId id="512" r:id="rId16"/>
    <p:sldId id="500" r:id="rId17"/>
    <p:sldId id="267" r:id="rId18"/>
    <p:sldId id="487" r:id="rId19"/>
    <p:sldId id="547" r:id="rId20"/>
    <p:sldId id="539" r:id="rId21"/>
    <p:sldId id="495" r:id="rId22"/>
    <p:sldId id="524" r:id="rId23"/>
    <p:sldId id="614" r:id="rId24"/>
    <p:sldId id="529" r:id="rId25"/>
    <p:sldId id="523" r:id="rId26"/>
    <p:sldId id="497" r:id="rId27"/>
    <p:sldId id="506" r:id="rId28"/>
    <p:sldId id="567" r:id="rId29"/>
    <p:sldId id="540" r:id="rId30"/>
    <p:sldId id="680" r:id="rId31"/>
    <p:sldId id="520" r:id="rId32"/>
    <p:sldId id="503" r:id="rId33"/>
    <p:sldId id="499" r:id="rId34"/>
    <p:sldId id="521" r:id="rId35"/>
    <p:sldId id="504" r:id="rId36"/>
    <p:sldId id="528" r:id="rId37"/>
    <p:sldId id="505" r:id="rId38"/>
    <p:sldId id="602" r:id="rId39"/>
    <p:sldId id="653" r:id="rId40"/>
    <p:sldId id="536" r:id="rId41"/>
    <p:sldId id="535" r:id="rId42"/>
    <p:sldId id="673" r:id="rId43"/>
    <p:sldId id="676" r:id="rId44"/>
    <p:sldId id="677" r:id="rId45"/>
    <p:sldId id="678" r:id="rId46"/>
    <p:sldId id="679" r:id="rId47"/>
    <p:sldId id="681" r:id="rId48"/>
    <p:sldId id="516" r:id="rId49"/>
    <p:sldId id="509" r:id="rId50"/>
    <p:sldId id="498" r:id="rId51"/>
    <p:sldId id="548" r:id="rId52"/>
    <p:sldId id="517" r:id="rId53"/>
    <p:sldId id="550" r:id="rId54"/>
    <p:sldId id="649" r:id="rId55"/>
    <p:sldId id="650" r:id="rId56"/>
    <p:sldId id="682" r:id="rId57"/>
    <p:sldId id="502" r:id="rId58"/>
    <p:sldId id="544" r:id="rId59"/>
    <p:sldId id="551" r:id="rId60"/>
    <p:sldId id="655" r:id="rId61"/>
    <p:sldId id="515" r:id="rId62"/>
    <p:sldId id="656" r:id="rId6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864">
          <p15:clr>
            <a:srgbClr val="A4A3A4"/>
          </p15:clr>
        </p15:guide>
        <p15:guide id="2" pos="528">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52" autoAdjust="0"/>
    <p:restoredTop sz="95405" autoAdjust="0"/>
  </p:normalViewPr>
  <p:slideViewPr>
    <p:cSldViewPr>
      <p:cViewPr varScale="1">
        <p:scale>
          <a:sx n="114" d="100"/>
          <a:sy n="114" d="100"/>
        </p:scale>
        <p:origin x="1128" y="114"/>
      </p:cViewPr>
      <p:guideLst>
        <p:guide orient="horz" pos="864"/>
        <p:guide pos="5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501"/>
    </p:cViewPr>
  </p:sorterViewPr>
  <p:notesViewPr>
    <p:cSldViewPr>
      <p:cViewPr varScale="1">
        <p:scale>
          <a:sx n="43" d="100"/>
          <a:sy n="43" d="100"/>
        </p:scale>
        <p:origin x="-1422" y="-84"/>
      </p:cViewPr>
      <p:guideLst>
        <p:guide orient="horz" pos="2160"/>
        <p:guide pos="288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076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vl1pPr>
          </a:lstStyle>
          <a:p>
            <a:pPr>
              <a:defRPr/>
            </a:pPr>
            <a:endParaRPr lang="en-US"/>
          </a:p>
        </p:txBody>
      </p:sp>
      <p:sp>
        <p:nvSpPr>
          <p:cNvPr id="116740"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vl1pPr>
          </a:lstStyle>
          <a:p>
            <a:pPr>
              <a:defRPr/>
            </a:pPr>
            <a:fld id="{B2C31A4C-76BE-4158-8345-6E666485E147}" type="slidenum">
              <a:rPr lang="en-US"/>
              <a:pPr>
                <a:defRPr/>
              </a:pPr>
              <a:t>‹#›</a:t>
            </a:fld>
            <a:endParaRPr lang="en-US"/>
          </a:p>
        </p:txBody>
      </p:sp>
    </p:spTree>
    <p:extLst>
      <p:ext uri="{BB962C8B-B14F-4D97-AF65-F5344CB8AC3E}">
        <p14:creationId xmlns:p14="http://schemas.microsoft.com/office/powerpoint/2010/main" val="3125132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A2251F-4DE9-428E-A704-566BFC55FEF2}" type="slidenum">
              <a:rPr lang="en-US" altLang="en-US" sz="1000" smtClean="0"/>
              <a:pPr/>
              <a:t>4</a:t>
            </a:fld>
            <a:endParaRPr lang="en-US" altLang="en-US" sz="1000"/>
          </a:p>
        </p:txBody>
      </p:sp>
      <p:sp>
        <p:nvSpPr>
          <p:cNvPr id="117763" name="Rectangle 2"/>
          <p:cNvSpPr>
            <a:spLocks noGrp="1" noRot="1" noChangeAspect="1" noChangeArrowheads="1" noTextEdit="1"/>
          </p:cNvSpPr>
          <p:nvPr>
            <p:ph type="sldImg"/>
          </p:nvPr>
        </p:nvSpPr>
        <p:spPr>
          <a:xfrm>
            <a:off x="1150938" y="692150"/>
            <a:ext cx="4556125" cy="3416300"/>
          </a:xfrm>
          <a:ln cap="flat"/>
        </p:spPr>
      </p:sp>
      <p:sp>
        <p:nvSpPr>
          <p:cNvPr id="117764"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CAE0C60-3B54-4293-A4D4-D216D48D2BCE}" type="slidenum">
              <a:rPr lang="en-US" altLang="en-US" sz="1000" smtClean="0"/>
              <a:pPr/>
              <a:t>45</a:t>
            </a:fld>
            <a:endParaRPr lang="en-US" altLang="en-US" sz="1000"/>
          </a:p>
        </p:txBody>
      </p:sp>
      <p:sp>
        <p:nvSpPr>
          <p:cNvPr id="118787" name="Rectangle 2"/>
          <p:cNvSpPr>
            <a:spLocks noGrp="1" noRot="1" noChangeAspect="1" noChangeArrowheads="1" noTextEdit="1"/>
          </p:cNvSpPr>
          <p:nvPr>
            <p:ph type="sldImg"/>
          </p:nvPr>
        </p:nvSpPr>
        <p:spPr>
          <a:xfrm>
            <a:off x="1150938" y="692150"/>
            <a:ext cx="4556125" cy="3416300"/>
          </a:xfrm>
          <a:noFill/>
          <a:ln cap="flat"/>
        </p:spPr>
      </p:sp>
      <p:sp>
        <p:nvSpPr>
          <p:cNvPr id="1187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a:t>Example 12.4</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93987CA4-A2DE-8E44-A896-6F8344325869}"/>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12361" y="2108200"/>
            <a:ext cx="3517900" cy="4749800"/>
          </a:xfrm>
          <a:prstGeom prst="rect">
            <a:avLst/>
          </a:prstGeom>
        </p:spPr>
      </p:pic>
      <p:sp>
        <p:nvSpPr>
          <p:cNvPr id="34" name="Rectangle 37"/>
          <p:cNvSpPr>
            <a:spLocks noChangeArrowheads="1"/>
          </p:cNvSpPr>
          <p:nvPr userDrawn="1"/>
        </p:nvSpPr>
        <p:spPr bwMode="auto">
          <a:xfrm>
            <a:off x="1676400" y="6438900"/>
            <a:ext cx="5581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dirty="0">
                <a:latin typeface="Arial" pitchFamily="34" charset="0"/>
              </a:rPr>
              <a:t>Liang, Introduction to Java Programming, Eleventh Edition, (c) 2017 Pearson Education, Inc. All rights reserved. </a:t>
            </a:r>
          </a:p>
        </p:txBody>
      </p:sp>
      <p:sp>
        <p:nvSpPr>
          <p:cNvPr id="3104" name="Rectangle 32"/>
          <p:cNvSpPr>
            <a:spLocks noGrp="1" noChangeArrowheads="1"/>
          </p:cNvSpPr>
          <p:nvPr>
            <p:ph type="ctrTitle" sz="quarter"/>
          </p:nvPr>
        </p:nvSpPr>
        <p:spPr>
          <a:xfrm>
            <a:off x="685800" y="3429000"/>
            <a:ext cx="7772400" cy="1143000"/>
          </a:xfrm>
        </p:spPr>
        <p:txBody>
          <a:bodyPr/>
          <a:lstStyle>
            <a:lvl1pPr>
              <a:defRPr/>
            </a:lvl1pPr>
          </a:lstStyle>
          <a:p>
            <a:pPr lvl="0"/>
            <a:r>
              <a:rPr lang="en-US" noProof="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noProof="0"/>
              <a:t>Click to edit Master subtitle style</a:t>
            </a:r>
          </a:p>
        </p:txBody>
      </p:sp>
      <p:sp>
        <p:nvSpPr>
          <p:cNvPr id="35" name="Rectangle 34"/>
          <p:cNvSpPr>
            <a:spLocks noGrp="1" noChangeArrowheads="1"/>
          </p:cNvSpPr>
          <p:nvPr>
            <p:ph type="dt" sz="quarter" idx="10"/>
          </p:nvPr>
        </p:nvSpPr>
        <p:spPr/>
        <p:txBody>
          <a:bodyPr/>
          <a:lstStyle>
            <a:lvl1pPr>
              <a:defRPr/>
            </a:lvl1pPr>
          </a:lstStyle>
          <a:p>
            <a:pPr>
              <a:defRPr/>
            </a:pPr>
            <a:endParaRPr lang="en-US"/>
          </a:p>
        </p:txBody>
      </p:sp>
      <p:sp>
        <p:nvSpPr>
          <p:cNvPr id="36" name="Rectangle 36"/>
          <p:cNvSpPr>
            <a:spLocks noGrp="1" noChangeArrowheads="1"/>
          </p:cNvSpPr>
          <p:nvPr>
            <p:ph type="sldNum" sz="quarter" idx="11"/>
          </p:nvPr>
        </p:nvSpPr>
        <p:spPr>
          <a:xfrm>
            <a:off x="6553200" y="6400800"/>
            <a:ext cx="1905000" cy="457200"/>
          </a:xfrm>
        </p:spPr>
        <p:txBody>
          <a:bodyPr/>
          <a:lstStyle>
            <a:lvl1pPr>
              <a:defRPr/>
            </a:lvl1pPr>
          </a:lstStyle>
          <a:p>
            <a:pPr>
              <a:defRPr/>
            </a:pPr>
            <a:fld id="{F9275D87-F7B1-4FB9-8D47-596B87BE3F39}" type="slidenum">
              <a:rPr lang="en-US"/>
              <a:pPr>
                <a:defRPr/>
              </a:pPr>
              <a:t>‹#›</a:t>
            </a:fld>
            <a:endParaRPr lang="en-US"/>
          </a:p>
        </p:txBody>
      </p:sp>
      <p:pic>
        <p:nvPicPr>
          <p:cNvPr id="3" name="Picture 2">
            <a:extLst>
              <a:ext uri="{FF2B5EF4-FFF2-40B4-BE49-F238E27FC236}">
                <a16:creationId xmlns:a16="http://schemas.microsoft.com/office/drawing/2014/main" id="{21C2C882-E38F-8346-A4C8-518627227A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200" y="6255"/>
            <a:ext cx="1066800" cy="457200"/>
          </a:xfrm>
          <a:prstGeom prst="rect">
            <a:avLst/>
          </a:prstGeom>
        </p:spPr>
      </p:pic>
    </p:spTree>
    <p:extLst>
      <p:ext uri="{BB962C8B-B14F-4D97-AF65-F5344CB8AC3E}">
        <p14:creationId xmlns:p14="http://schemas.microsoft.com/office/powerpoint/2010/main" val="3477634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8D354ACA-D7F7-4722-8570-AC59DEDBC172}" type="slidenum">
              <a:rPr lang="en-US"/>
              <a:pPr>
                <a:defRPr/>
              </a:pPr>
              <a:t>‹#›</a:t>
            </a:fld>
            <a:endParaRPr lang="en-US"/>
          </a:p>
        </p:txBody>
      </p:sp>
    </p:spTree>
    <p:extLst>
      <p:ext uri="{BB962C8B-B14F-4D97-AF65-F5344CB8AC3E}">
        <p14:creationId xmlns:p14="http://schemas.microsoft.com/office/powerpoint/2010/main" val="1680556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B8358746-F499-4EBD-B48D-37373D5494A6}" type="slidenum">
              <a:rPr lang="en-US"/>
              <a:pPr>
                <a:defRPr/>
              </a:pPr>
              <a:t>‹#›</a:t>
            </a:fld>
            <a:endParaRPr lang="en-US"/>
          </a:p>
        </p:txBody>
      </p:sp>
    </p:spTree>
    <p:extLst>
      <p:ext uri="{BB962C8B-B14F-4D97-AF65-F5344CB8AC3E}">
        <p14:creationId xmlns:p14="http://schemas.microsoft.com/office/powerpoint/2010/main" val="2030678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53858337-9C64-492E-B15B-AEE53A6ABE2C}" type="slidenum">
              <a:rPr lang="en-US"/>
              <a:pPr>
                <a:defRPr/>
              </a:pPr>
              <a:t>‹#›</a:t>
            </a:fld>
            <a:endParaRPr lang="en-US"/>
          </a:p>
        </p:txBody>
      </p:sp>
    </p:spTree>
    <p:extLst>
      <p:ext uri="{BB962C8B-B14F-4D97-AF65-F5344CB8AC3E}">
        <p14:creationId xmlns:p14="http://schemas.microsoft.com/office/powerpoint/2010/main" val="2795427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28575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65735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735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79095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79095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p:cNvSpPr>
            <a:spLocks noGrp="1" noChangeArrowheads="1"/>
          </p:cNvSpPr>
          <p:nvPr>
            <p:ph type="dt" sz="half" idx="10"/>
          </p:nvPr>
        </p:nvSpPr>
        <p:spPr>
          <a:ln/>
        </p:spPr>
        <p:txBody>
          <a:bodyPr/>
          <a:lstStyle>
            <a:lvl1pPr>
              <a:defRPr/>
            </a:lvl1pPr>
          </a:lstStyle>
          <a:p>
            <a:pPr>
              <a:defRPr/>
            </a:pPr>
            <a:endParaRPr lang="en-US"/>
          </a:p>
        </p:txBody>
      </p:sp>
      <p:sp>
        <p:nvSpPr>
          <p:cNvPr id="8" name="Rectangle 34"/>
          <p:cNvSpPr>
            <a:spLocks noGrp="1" noChangeArrowheads="1"/>
          </p:cNvSpPr>
          <p:nvPr>
            <p:ph type="sldNum" sz="quarter" idx="11"/>
          </p:nvPr>
        </p:nvSpPr>
        <p:spPr>
          <a:ln/>
        </p:spPr>
        <p:txBody>
          <a:bodyPr/>
          <a:lstStyle>
            <a:lvl1pPr>
              <a:defRPr/>
            </a:lvl1pPr>
          </a:lstStyle>
          <a:p>
            <a:pPr>
              <a:defRPr/>
            </a:pPr>
            <a:fld id="{068619B9-9CE5-4C1A-AE80-20307C279BB5}" type="slidenum">
              <a:rPr lang="en-US"/>
              <a:pPr>
                <a:defRPr/>
              </a:pPr>
              <a:t>‹#›</a:t>
            </a:fld>
            <a:endParaRPr lang="en-US"/>
          </a:p>
        </p:txBody>
      </p:sp>
    </p:spTree>
    <p:extLst>
      <p:ext uri="{BB962C8B-B14F-4D97-AF65-F5344CB8AC3E}">
        <p14:creationId xmlns:p14="http://schemas.microsoft.com/office/powerpoint/2010/main" val="295982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FF2B0BF3-A5B2-44C4-BD50-B530A5CF8357}" type="slidenum">
              <a:rPr lang="en-US"/>
              <a:pPr>
                <a:defRPr/>
              </a:pPr>
              <a:t>‹#›</a:t>
            </a:fld>
            <a:endParaRPr lang="en-US"/>
          </a:p>
        </p:txBody>
      </p:sp>
    </p:spTree>
    <p:extLst>
      <p:ext uri="{BB962C8B-B14F-4D97-AF65-F5344CB8AC3E}">
        <p14:creationId xmlns:p14="http://schemas.microsoft.com/office/powerpoint/2010/main" val="379108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A5C6E2C5-4A01-4E13-BC9F-F6A2AD6C456C}" type="slidenum">
              <a:rPr lang="en-US"/>
              <a:pPr>
                <a:defRPr/>
              </a:pPr>
              <a:t>‹#›</a:t>
            </a:fld>
            <a:endParaRPr lang="en-US"/>
          </a:p>
        </p:txBody>
      </p:sp>
    </p:spTree>
    <p:extLst>
      <p:ext uri="{BB962C8B-B14F-4D97-AF65-F5344CB8AC3E}">
        <p14:creationId xmlns:p14="http://schemas.microsoft.com/office/powerpoint/2010/main" val="294336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A3A39258-EFFD-426D-9BBB-B8797FDB27CF}" type="slidenum">
              <a:rPr lang="en-US"/>
              <a:pPr>
                <a:defRPr/>
              </a:pPr>
              <a:t>‹#›</a:t>
            </a:fld>
            <a:endParaRPr lang="en-US"/>
          </a:p>
        </p:txBody>
      </p:sp>
    </p:spTree>
    <p:extLst>
      <p:ext uri="{BB962C8B-B14F-4D97-AF65-F5344CB8AC3E}">
        <p14:creationId xmlns:p14="http://schemas.microsoft.com/office/powerpoint/2010/main" val="69407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p:cNvSpPr>
            <a:spLocks noGrp="1" noChangeArrowheads="1"/>
          </p:cNvSpPr>
          <p:nvPr>
            <p:ph type="dt" sz="half" idx="10"/>
          </p:nvPr>
        </p:nvSpPr>
        <p:spPr>
          <a:ln/>
        </p:spPr>
        <p:txBody>
          <a:bodyPr/>
          <a:lstStyle>
            <a:lvl1pPr>
              <a:defRPr/>
            </a:lvl1pPr>
          </a:lstStyle>
          <a:p>
            <a:pPr>
              <a:defRPr/>
            </a:pPr>
            <a:endParaRPr lang="en-US"/>
          </a:p>
        </p:txBody>
      </p:sp>
      <p:sp>
        <p:nvSpPr>
          <p:cNvPr id="8" name="Rectangle 34"/>
          <p:cNvSpPr>
            <a:spLocks noGrp="1" noChangeArrowheads="1"/>
          </p:cNvSpPr>
          <p:nvPr>
            <p:ph type="sldNum" sz="quarter" idx="11"/>
          </p:nvPr>
        </p:nvSpPr>
        <p:spPr>
          <a:ln/>
        </p:spPr>
        <p:txBody>
          <a:bodyPr/>
          <a:lstStyle>
            <a:lvl1pPr>
              <a:defRPr/>
            </a:lvl1pPr>
          </a:lstStyle>
          <a:p>
            <a:pPr>
              <a:defRPr/>
            </a:pPr>
            <a:fld id="{231F2C37-6B95-424E-81DF-7185BC89A203}" type="slidenum">
              <a:rPr lang="en-US"/>
              <a:pPr>
                <a:defRPr/>
              </a:pPr>
              <a:t>‹#›</a:t>
            </a:fld>
            <a:endParaRPr lang="en-US"/>
          </a:p>
        </p:txBody>
      </p:sp>
    </p:spTree>
    <p:extLst>
      <p:ext uri="{BB962C8B-B14F-4D97-AF65-F5344CB8AC3E}">
        <p14:creationId xmlns:p14="http://schemas.microsoft.com/office/powerpoint/2010/main" val="3074132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2"/>
          <p:cNvSpPr>
            <a:spLocks noGrp="1" noChangeArrowheads="1"/>
          </p:cNvSpPr>
          <p:nvPr>
            <p:ph type="dt" sz="half" idx="10"/>
          </p:nvPr>
        </p:nvSpPr>
        <p:spPr>
          <a:ln/>
        </p:spPr>
        <p:txBody>
          <a:bodyPr/>
          <a:lstStyle>
            <a:lvl1pPr>
              <a:defRPr/>
            </a:lvl1pPr>
          </a:lstStyle>
          <a:p>
            <a:pPr>
              <a:defRPr/>
            </a:pPr>
            <a:endParaRPr lang="en-US"/>
          </a:p>
        </p:txBody>
      </p:sp>
      <p:sp>
        <p:nvSpPr>
          <p:cNvPr id="4" name="Rectangle 34"/>
          <p:cNvSpPr>
            <a:spLocks noGrp="1" noChangeArrowheads="1"/>
          </p:cNvSpPr>
          <p:nvPr>
            <p:ph type="sldNum" sz="quarter" idx="11"/>
          </p:nvPr>
        </p:nvSpPr>
        <p:spPr>
          <a:ln/>
        </p:spPr>
        <p:txBody>
          <a:bodyPr/>
          <a:lstStyle>
            <a:lvl1pPr>
              <a:defRPr/>
            </a:lvl1pPr>
          </a:lstStyle>
          <a:p>
            <a:pPr>
              <a:defRPr/>
            </a:pPr>
            <a:fld id="{4BE757B8-885E-4FD6-B9FE-D566E57D6118}" type="slidenum">
              <a:rPr lang="en-US"/>
              <a:pPr>
                <a:defRPr/>
              </a:pPr>
              <a:t>‹#›</a:t>
            </a:fld>
            <a:endParaRPr lang="en-US"/>
          </a:p>
        </p:txBody>
      </p:sp>
    </p:spTree>
    <p:extLst>
      <p:ext uri="{BB962C8B-B14F-4D97-AF65-F5344CB8AC3E}">
        <p14:creationId xmlns:p14="http://schemas.microsoft.com/office/powerpoint/2010/main" val="232112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US"/>
          </a:p>
        </p:txBody>
      </p:sp>
      <p:sp>
        <p:nvSpPr>
          <p:cNvPr id="3" name="Rectangle 34"/>
          <p:cNvSpPr>
            <a:spLocks noGrp="1" noChangeArrowheads="1"/>
          </p:cNvSpPr>
          <p:nvPr>
            <p:ph type="sldNum" sz="quarter" idx="11"/>
          </p:nvPr>
        </p:nvSpPr>
        <p:spPr>
          <a:ln/>
        </p:spPr>
        <p:txBody>
          <a:bodyPr/>
          <a:lstStyle>
            <a:lvl1pPr>
              <a:defRPr/>
            </a:lvl1pPr>
          </a:lstStyle>
          <a:p>
            <a:pPr>
              <a:defRPr/>
            </a:pPr>
            <a:fld id="{15E82A72-96F6-41A3-B20E-0697B81F6079}" type="slidenum">
              <a:rPr lang="en-US"/>
              <a:pPr>
                <a:defRPr/>
              </a:pPr>
              <a:t>‹#›</a:t>
            </a:fld>
            <a:endParaRPr lang="en-US"/>
          </a:p>
        </p:txBody>
      </p:sp>
    </p:spTree>
    <p:extLst>
      <p:ext uri="{BB962C8B-B14F-4D97-AF65-F5344CB8AC3E}">
        <p14:creationId xmlns:p14="http://schemas.microsoft.com/office/powerpoint/2010/main" val="225295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A7E90EFC-974E-490C-82FF-ED54CAB635AC}" type="slidenum">
              <a:rPr lang="en-US"/>
              <a:pPr>
                <a:defRPr/>
              </a:pPr>
              <a:t>‹#›</a:t>
            </a:fld>
            <a:endParaRPr lang="en-US"/>
          </a:p>
        </p:txBody>
      </p:sp>
    </p:spTree>
    <p:extLst>
      <p:ext uri="{BB962C8B-B14F-4D97-AF65-F5344CB8AC3E}">
        <p14:creationId xmlns:p14="http://schemas.microsoft.com/office/powerpoint/2010/main" val="207305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FE6E9CCC-1D14-446D-814E-18CD69C1F6BE}" type="slidenum">
              <a:rPr lang="en-US"/>
              <a:pPr>
                <a:defRPr/>
              </a:pPr>
              <a:t>‹#›</a:t>
            </a:fld>
            <a:endParaRPr lang="en-US"/>
          </a:p>
        </p:txBody>
      </p:sp>
    </p:spTree>
    <p:extLst>
      <p:ext uri="{BB962C8B-B14F-4D97-AF65-F5344CB8AC3E}">
        <p14:creationId xmlns:p14="http://schemas.microsoft.com/office/powerpoint/2010/main" val="1059186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Rectangle 30"/>
          <p:cNvSpPr>
            <a:spLocks noGrp="1" noChangeArrowheads="1"/>
          </p:cNvSpPr>
          <p:nvPr>
            <p:ph type="title"/>
          </p:nvPr>
        </p:nvSpPr>
        <p:spPr bwMode="auto">
          <a:xfrm>
            <a:off x="685800" y="2857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31"/>
          <p:cNvSpPr>
            <a:spLocks noGrp="1" noChangeArrowheads="1"/>
          </p:cNvSpPr>
          <p:nvPr>
            <p:ph type="body" idx="1"/>
          </p:nvPr>
        </p:nvSpPr>
        <p:spPr bwMode="auto">
          <a:xfrm>
            <a:off x="685800" y="16573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6" name="Rectangle 32"/>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1058" name="Rectangle 34"/>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pPr>
              <a:defRPr/>
            </a:pPr>
            <a:fld id="{4318F4AB-3292-41CA-B200-AFC324A4159E}" type="slidenum">
              <a:rPr lang="en-US"/>
              <a:pPr>
                <a:defRPr/>
              </a:pPr>
              <a:t>‹#›</a:t>
            </a:fld>
            <a:endParaRPr lang="en-US"/>
          </a:p>
        </p:txBody>
      </p:sp>
      <p:sp>
        <p:nvSpPr>
          <p:cNvPr id="1031" name="Rectangle 35"/>
          <p:cNvSpPr>
            <a:spLocks noChangeArrowheads="1"/>
          </p:cNvSpPr>
          <p:nvPr/>
        </p:nvSpPr>
        <p:spPr bwMode="auto">
          <a:xfrm>
            <a:off x="1676400" y="6438900"/>
            <a:ext cx="5581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dirty="0">
                <a:latin typeface="Arial" pitchFamily="34" charset="0"/>
              </a:rPr>
              <a:t>Liang, Introduction to Java Programming, Eleventh Edition, (c) 2017 Pearson Education, Inc. All rights reserved. </a:t>
            </a:r>
          </a:p>
        </p:txBody>
      </p:sp>
      <p:pic>
        <p:nvPicPr>
          <p:cNvPr id="35" name="Picture 34">
            <a:extLst>
              <a:ext uri="{FF2B5EF4-FFF2-40B4-BE49-F238E27FC236}">
                <a16:creationId xmlns:a16="http://schemas.microsoft.com/office/drawing/2014/main" id="{57458CEB-F360-554D-AFFA-32C1C217B5F4}"/>
              </a:ext>
            </a:extLst>
          </p:cNvPr>
          <p:cNvPicPr>
            <a:picLocks noChangeAspect="1"/>
          </p:cNvPicPr>
          <p:nvPr userDrawn="1"/>
        </p:nvPicPr>
        <p:blipFill>
          <a:blip r:embed="rId15">
            <a:alphaModFix amt="60000"/>
            <a:extLst>
              <a:ext uri="{28A0092B-C50C-407E-A947-70E740481C1C}">
                <a14:useLocalDpi xmlns:a14="http://schemas.microsoft.com/office/drawing/2010/main" val="0"/>
              </a:ext>
            </a:extLst>
          </a:blip>
          <a:stretch>
            <a:fillRect/>
          </a:stretch>
        </p:blipFill>
        <p:spPr>
          <a:xfrm>
            <a:off x="12361" y="2108200"/>
            <a:ext cx="3517900" cy="4749800"/>
          </a:xfrm>
          <a:prstGeom prst="rect">
            <a:avLst/>
          </a:prstGeom>
        </p:spPr>
      </p:pic>
      <p:pic>
        <p:nvPicPr>
          <p:cNvPr id="36" name="Picture 35">
            <a:extLst>
              <a:ext uri="{FF2B5EF4-FFF2-40B4-BE49-F238E27FC236}">
                <a16:creationId xmlns:a16="http://schemas.microsoft.com/office/drawing/2014/main" id="{0EB71869-1DA1-8F4A-996B-3B7A9A73846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077200" y="6255"/>
            <a:ext cx="1066800" cy="457200"/>
          </a:xfrm>
          <a:prstGeom prst="rect">
            <a:avLst/>
          </a:prstGeom>
        </p:spPr>
      </p:pic>
    </p:spTree>
  </p:cSld>
  <p:clrMap bg1="lt1" tx1="dk1" bg2="lt2" tx2="dk2" accent1="accent1" accent2="accent2" accent3="accent3" accent4="accent4" accent5="accent5" accent6="accent6" hlink="hlink" folHlink="folHlink"/>
  <p:sldLayoutIdLst>
    <p:sldLayoutId id="2147483815"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ml/AnalyzeNumbers.bat" TargetMode="External"/><Relationship Id="rId2" Type="http://schemas.openxmlformats.org/officeDocument/2006/relationships/hyperlink" Target="https://liveexample.pearsoncmg.com/html/AnalyzeNumber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hyperlink" Target="https://liveexample.pearsoncmg.com/html/TestPassArray.html" TargetMode="External"/><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4" Type="http://schemas.openxmlformats.org/officeDocument/2006/relationships/hyperlink" Target="html/TestPassArray.ba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5" Type="http://schemas.openxmlformats.org/officeDocument/2006/relationships/hyperlink" Target="html/CountLettersInArray.bat" TargetMode="External"/><Relationship Id="rId4" Type="http://schemas.openxmlformats.org/officeDocument/2006/relationships/hyperlink" Target="https://liveexample.pearsoncmg.com/html/CountLettersInArray.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liveexample.pearsoncmg.com/html/VarArgsDemo.html" TargetMode="External"/><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 Id="rId4" Type="http://schemas.openxmlformats.org/officeDocument/2006/relationships/hyperlink" Target="html/VarArgsDemo.ba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winword%20TestArrayOfObjects.java"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ml/Calculator.bat" TargetMode="External"/><Relationship Id="rId2" Type="http://schemas.openxmlformats.org/officeDocument/2006/relationships/hyperlink" Target="https://liveexample.pearsoncmg.com/html/Calculator.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liveexample.pearsoncmg.com/html/PassTwoDimensionalArray.html" TargetMode="External"/><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4" Type="http://schemas.openxmlformats.org/officeDocument/2006/relationships/hyperlink" Target="html/PassTwoDimensionalArray.bat"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liveexample.pearsoncmg.com/dsanimation/ClosestPaireBook.html"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ml/FindNearestPoints.bat" TargetMode="External"/><Relationship Id="rId4" Type="http://schemas.openxmlformats.org/officeDocument/2006/relationships/hyperlink" Target="https://liveexample.pearsoncmg.com/html/FindNearestPoints.html"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0.emf"/></Relationships>
</file>

<file path=ppt/slides/_rels/slide61.xml.rels><?xml version="1.0" encoding="UTF-8" standalone="yes"?>
<Relationships xmlns="http://schemas.openxmlformats.org/package/2006/relationships"><Relationship Id="rId3" Type="http://schemas.openxmlformats.org/officeDocument/2006/relationships/hyperlink" Target="https://liveexample.pearsoncmg.com/html/TotalScore.html" TargetMode="External"/><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4" Type="http://schemas.openxmlformats.org/officeDocument/2006/relationships/hyperlink" Target="html/TotalScore.bat"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9211F68-AFCD-44D0-A90D-ADB870FC40D9}" type="slidenum">
              <a:rPr lang="en-US" altLang="en-US" sz="1400" smtClean="0"/>
              <a:pPr/>
              <a:t>1</a:t>
            </a:fld>
            <a:endParaRPr lang="en-US" altLang="en-US" sz="1400"/>
          </a:p>
        </p:txBody>
      </p:sp>
      <p:sp>
        <p:nvSpPr>
          <p:cNvPr id="3075" name="Rectangle 2"/>
          <p:cNvSpPr>
            <a:spLocks noGrp="1" noChangeArrowheads="1"/>
          </p:cNvSpPr>
          <p:nvPr>
            <p:ph type="title"/>
          </p:nvPr>
        </p:nvSpPr>
        <p:spPr>
          <a:xfrm>
            <a:off x="654050" y="587375"/>
            <a:ext cx="7772400" cy="1143000"/>
          </a:xfrm>
          <a:noFill/>
        </p:spPr>
        <p:txBody>
          <a:bodyPr/>
          <a:lstStyle/>
          <a:p>
            <a:r>
              <a:rPr lang="en-US" altLang="en-US" sz="4000"/>
              <a:t>Chapter 7, 8 Arrays</a:t>
            </a:r>
            <a:endParaRPr lang="en-US" altLang="en-US" sz="4000" dirty="0"/>
          </a:p>
        </p:txBody>
      </p:sp>
      <p:sp>
        <p:nvSpPr>
          <p:cNvPr id="3076" name="Rectangle 12"/>
          <p:cNvSpPr>
            <a:spLocks noChangeArrowheads="1"/>
          </p:cNvSpPr>
          <p:nvPr/>
        </p:nvSpPr>
        <p:spPr bwMode="auto">
          <a:xfrm>
            <a:off x="2181225"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EF2370F-0943-42CD-A1B2-F9A0CCACF63B}" type="slidenum">
              <a:rPr lang="en-US" altLang="en-US" sz="1400" smtClean="0"/>
              <a:pPr/>
              <a:t>10</a:t>
            </a:fld>
            <a:endParaRPr lang="en-US" altLang="en-US" sz="1400"/>
          </a:p>
        </p:txBody>
      </p:sp>
      <p:sp>
        <p:nvSpPr>
          <p:cNvPr id="34819" name="Rectangle 2"/>
          <p:cNvSpPr>
            <a:spLocks noGrp="1" noChangeArrowheads="1"/>
          </p:cNvSpPr>
          <p:nvPr>
            <p:ph type="title"/>
          </p:nvPr>
        </p:nvSpPr>
        <p:spPr>
          <a:xfrm>
            <a:off x="309563" y="381000"/>
            <a:ext cx="8564562" cy="782638"/>
          </a:xfrm>
        </p:spPr>
        <p:txBody>
          <a:bodyPr/>
          <a:lstStyle/>
          <a:p>
            <a:r>
              <a:rPr lang="en-US" altLang="en-US" sz="4500" dirty="0">
                <a:cs typeface="Times New Roman" pitchFamily="18" charset="0"/>
              </a:rPr>
              <a:t>Initializing arrays</a:t>
            </a:r>
            <a:endParaRPr lang="en-US" altLang="en-US" sz="4500" dirty="0">
              <a:cs typeface="Times New Roman" pitchFamily="18" charset="0"/>
              <a:hlinkClick r:id="rId2" action="ppaction://program"/>
            </a:endParaRPr>
          </a:p>
        </p:txBody>
      </p:sp>
      <p:sp>
        <p:nvSpPr>
          <p:cNvPr id="38916" name="Rectangle 3"/>
          <p:cNvSpPr>
            <a:spLocks noGrp="1" noChangeArrowheads="1"/>
          </p:cNvSpPr>
          <p:nvPr>
            <p:ph type="body" idx="1"/>
          </p:nvPr>
        </p:nvSpPr>
        <p:spPr>
          <a:xfrm>
            <a:off x="155575" y="1163637"/>
            <a:ext cx="8794750" cy="5235575"/>
          </a:xfrm>
        </p:spPr>
        <p:txBody>
          <a:bodyPr/>
          <a:lstStyle/>
          <a:p>
            <a:pPr>
              <a:lnSpc>
                <a:spcPct val="80000"/>
              </a:lnSpc>
              <a:defRPr/>
            </a:pPr>
            <a:r>
              <a:rPr lang="en-US" altLang="en-US" sz="2800" dirty="0">
                <a:cs typeface="Times New Roman" pitchFamily="18" charset="0"/>
              </a:rPr>
              <a:t>With input values</a:t>
            </a:r>
            <a:endParaRPr lang="en-US" sz="2800" dirty="0">
              <a:solidFill>
                <a:schemeClr val="accent4"/>
              </a:solidFill>
            </a:endParaRPr>
          </a:p>
          <a:p>
            <a:pPr marL="1409700" lvl="2" indent="-609600">
              <a:lnSpc>
                <a:spcPct val="80000"/>
              </a:lnSpc>
              <a:buNone/>
              <a:defRPr/>
            </a:pPr>
            <a:r>
              <a:rPr lang="en-US" dirty="0" err="1">
                <a:solidFill>
                  <a:schemeClr val="accent4"/>
                </a:solidFill>
              </a:rPr>
              <a:t>java.util.Scanner</a:t>
            </a:r>
            <a:r>
              <a:rPr lang="en-US" dirty="0">
                <a:solidFill>
                  <a:schemeClr val="accent4"/>
                </a:solidFill>
              </a:rPr>
              <a:t> input = </a:t>
            </a:r>
            <a:r>
              <a:rPr lang="en-US" b="1" dirty="0">
                <a:solidFill>
                  <a:schemeClr val="accent4"/>
                </a:solidFill>
              </a:rPr>
              <a:t>new</a:t>
            </a:r>
            <a:r>
              <a:rPr lang="en-US" dirty="0">
                <a:solidFill>
                  <a:schemeClr val="accent4"/>
                </a:solidFill>
              </a:rPr>
              <a:t> </a:t>
            </a:r>
            <a:r>
              <a:rPr lang="en-US" dirty="0" err="1">
                <a:solidFill>
                  <a:schemeClr val="accent4"/>
                </a:solidFill>
              </a:rPr>
              <a:t>java.util.Scanner</a:t>
            </a:r>
            <a:r>
              <a:rPr lang="en-US" dirty="0">
                <a:solidFill>
                  <a:schemeClr val="accent4"/>
                </a:solidFill>
              </a:rPr>
              <a:t>(System.in);</a:t>
            </a:r>
          </a:p>
          <a:p>
            <a:pPr marL="1409700" lvl="2" indent="-609600">
              <a:lnSpc>
                <a:spcPct val="80000"/>
              </a:lnSpc>
              <a:buNone/>
              <a:defRPr/>
            </a:pPr>
            <a:r>
              <a:rPr lang="en-US" dirty="0" err="1">
                <a:solidFill>
                  <a:schemeClr val="accent4"/>
                </a:solidFill>
              </a:rPr>
              <a:t>System.out.print</a:t>
            </a:r>
            <a:r>
              <a:rPr lang="en-US" dirty="0">
                <a:solidFill>
                  <a:schemeClr val="accent4"/>
                </a:solidFill>
              </a:rPr>
              <a:t>("Enter " + </a:t>
            </a:r>
            <a:r>
              <a:rPr lang="en-US" dirty="0" err="1">
                <a:solidFill>
                  <a:schemeClr val="accent4"/>
                </a:solidFill>
              </a:rPr>
              <a:t>myList.length</a:t>
            </a:r>
            <a:r>
              <a:rPr lang="en-US" dirty="0">
                <a:solidFill>
                  <a:schemeClr val="accent4"/>
                </a:solidFill>
              </a:rPr>
              <a:t> + " values: ");</a:t>
            </a:r>
            <a:endParaRPr lang="en-US" b="1" dirty="0">
              <a:solidFill>
                <a:schemeClr val="accent4"/>
              </a:solidFill>
            </a:endParaRPr>
          </a:p>
          <a:p>
            <a:pPr marL="1409700" lvl="2" indent="-609600">
              <a:lnSpc>
                <a:spcPct val="80000"/>
              </a:lnSpc>
              <a:buNone/>
              <a:defRPr/>
            </a:pPr>
            <a:r>
              <a:rPr lang="en-US" b="1" dirty="0">
                <a:solidFill>
                  <a:schemeClr val="accent4"/>
                </a:solidFill>
              </a:rPr>
              <a:t>for</a:t>
            </a:r>
            <a:r>
              <a:rPr lang="en-US" dirty="0">
                <a:solidFill>
                  <a:schemeClr val="accent4"/>
                </a:solidFill>
              </a:rPr>
              <a:t> (</a:t>
            </a:r>
            <a:r>
              <a:rPr lang="en-US" b="1" dirty="0" err="1">
                <a:solidFill>
                  <a:schemeClr val="accent4"/>
                </a:solidFill>
              </a:rPr>
              <a:t>int</a:t>
            </a:r>
            <a:r>
              <a:rPr lang="en-US" dirty="0">
                <a:solidFill>
                  <a:schemeClr val="accent4"/>
                </a:solidFill>
              </a:rPr>
              <a:t> </a:t>
            </a:r>
            <a:r>
              <a:rPr lang="en-US" dirty="0" err="1">
                <a:solidFill>
                  <a:schemeClr val="accent4"/>
                </a:solidFill>
              </a:rPr>
              <a:t>i</a:t>
            </a:r>
            <a:r>
              <a:rPr lang="en-US" dirty="0">
                <a:solidFill>
                  <a:schemeClr val="accent4"/>
                </a:solidFill>
              </a:rPr>
              <a:t> = 0; </a:t>
            </a:r>
            <a:r>
              <a:rPr lang="en-US" dirty="0" err="1">
                <a:solidFill>
                  <a:schemeClr val="accent4"/>
                </a:solidFill>
              </a:rPr>
              <a:t>i</a:t>
            </a:r>
            <a:r>
              <a:rPr lang="en-US" dirty="0">
                <a:solidFill>
                  <a:schemeClr val="accent4"/>
                </a:solidFill>
              </a:rPr>
              <a:t> &lt; </a:t>
            </a:r>
            <a:r>
              <a:rPr lang="en-US" dirty="0" err="1">
                <a:solidFill>
                  <a:schemeClr val="accent4"/>
                </a:solidFill>
              </a:rPr>
              <a:t>myList.length</a:t>
            </a:r>
            <a:r>
              <a:rPr lang="en-US" dirty="0">
                <a:solidFill>
                  <a:schemeClr val="accent4"/>
                </a:solidFill>
              </a:rPr>
              <a:t>; </a:t>
            </a:r>
            <a:r>
              <a:rPr lang="en-US" dirty="0" err="1">
                <a:solidFill>
                  <a:schemeClr val="accent4"/>
                </a:solidFill>
              </a:rPr>
              <a:t>i</a:t>
            </a:r>
            <a:r>
              <a:rPr lang="en-US" dirty="0">
                <a:solidFill>
                  <a:schemeClr val="accent4"/>
                </a:solidFill>
              </a:rPr>
              <a:t>++) </a:t>
            </a:r>
          </a:p>
          <a:p>
            <a:pPr marL="1409700" lvl="2" indent="-609600">
              <a:lnSpc>
                <a:spcPct val="80000"/>
              </a:lnSpc>
              <a:buNone/>
              <a:defRPr/>
            </a:pPr>
            <a:r>
              <a:rPr lang="en-US" dirty="0">
                <a:solidFill>
                  <a:schemeClr val="accent4"/>
                </a:solidFill>
              </a:rPr>
              <a:t>  </a:t>
            </a:r>
            <a:r>
              <a:rPr lang="en-US" dirty="0" err="1">
                <a:solidFill>
                  <a:schemeClr val="accent4"/>
                </a:solidFill>
              </a:rPr>
              <a:t>myList</a:t>
            </a:r>
            <a:r>
              <a:rPr lang="en-US" dirty="0">
                <a:solidFill>
                  <a:schemeClr val="accent4"/>
                </a:solidFill>
              </a:rPr>
              <a:t>[</a:t>
            </a:r>
            <a:r>
              <a:rPr lang="en-US" dirty="0" err="1">
                <a:solidFill>
                  <a:schemeClr val="accent4"/>
                </a:solidFill>
              </a:rPr>
              <a:t>i</a:t>
            </a:r>
            <a:r>
              <a:rPr lang="en-US" dirty="0">
                <a:solidFill>
                  <a:schemeClr val="accent4"/>
                </a:solidFill>
              </a:rPr>
              <a:t>] = </a:t>
            </a:r>
            <a:r>
              <a:rPr lang="en-US" dirty="0" err="1">
                <a:solidFill>
                  <a:schemeClr val="accent4"/>
                </a:solidFill>
              </a:rPr>
              <a:t>input.nextDouble</a:t>
            </a:r>
            <a:r>
              <a:rPr lang="en-US" dirty="0">
                <a:solidFill>
                  <a:schemeClr val="accent4"/>
                </a:solidFill>
              </a:rPr>
              <a:t>();</a:t>
            </a:r>
          </a:p>
          <a:p>
            <a:pPr>
              <a:lnSpc>
                <a:spcPct val="80000"/>
              </a:lnSpc>
              <a:defRPr/>
            </a:pPr>
            <a:r>
              <a:rPr lang="en-US" dirty="0">
                <a:solidFill>
                  <a:schemeClr val="accent4"/>
                </a:solidFill>
              </a:rPr>
              <a:t>With Random numbers</a:t>
            </a:r>
          </a:p>
          <a:p>
            <a:pPr marL="1409700" lvl="2" indent="-609600">
              <a:lnSpc>
                <a:spcPct val="90000"/>
              </a:lnSpc>
              <a:buNone/>
              <a:defRPr/>
            </a:pPr>
            <a:r>
              <a:rPr lang="en-US" b="1" dirty="0">
                <a:solidFill>
                  <a:schemeClr val="accent4"/>
                </a:solidFill>
              </a:rPr>
              <a:t>for</a:t>
            </a:r>
            <a:r>
              <a:rPr lang="en-US" dirty="0">
                <a:solidFill>
                  <a:schemeClr val="accent4"/>
                </a:solidFill>
              </a:rPr>
              <a:t> (</a:t>
            </a:r>
            <a:r>
              <a:rPr lang="en-US" b="1" dirty="0" err="1">
                <a:solidFill>
                  <a:schemeClr val="accent4"/>
                </a:solidFill>
              </a:rPr>
              <a:t>int</a:t>
            </a:r>
            <a:r>
              <a:rPr lang="en-US" dirty="0">
                <a:solidFill>
                  <a:schemeClr val="accent4"/>
                </a:solidFill>
              </a:rPr>
              <a:t> </a:t>
            </a:r>
            <a:r>
              <a:rPr lang="en-US" dirty="0" err="1">
                <a:solidFill>
                  <a:schemeClr val="accent4"/>
                </a:solidFill>
              </a:rPr>
              <a:t>i</a:t>
            </a:r>
            <a:r>
              <a:rPr lang="en-US" dirty="0">
                <a:solidFill>
                  <a:schemeClr val="accent4"/>
                </a:solidFill>
              </a:rPr>
              <a:t> = 0; </a:t>
            </a:r>
            <a:r>
              <a:rPr lang="en-US" dirty="0" err="1">
                <a:solidFill>
                  <a:schemeClr val="accent4"/>
                </a:solidFill>
              </a:rPr>
              <a:t>i</a:t>
            </a:r>
            <a:r>
              <a:rPr lang="en-US" dirty="0">
                <a:solidFill>
                  <a:schemeClr val="accent4"/>
                </a:solidFill>
              </a:rPr>
              <a:t> &lt; </a:t>
            </a:r>
            <a:r>
              <a:rPr lang="en-US" dirty="0" err="1">
                <a:solidFill>
                  <a:schemeClr val="accent4"/>
                </a:solidFill>
              </a:rPr>
              <a:t>myList.length</a:t>
            </a:r>
            <a:r>
              <a:rPr lang="en-US" dirty="0">
                <a:solidFill>
                  <a:schemeClr val="accent4"/>
                </a:solidFill>
              </a:rPr>
              <a:t>; </a:t>
            </a:r>
            <a:r>
              <a:rPr lang="en-US" dirty="0" err="1">
                <a:solidFill>
                  <a:schemeClr val="accent4"/>
                </a:solidFill>
              </a:rPr>
              <a:t>i</a:t>
            </a:r>
            <a:r>
              <a:rPr lang="en-US" dirty="0">
                <a:solidFill>
                  <a:schemeClr val="accent4"/>
                </a:solidFill>
              </a:rPr>
              <a:t>++) {</a:t>
            </a:r>
          </a:p>
          <a:p>
            <a:pPr marL="1409700" lvl="2" indent="-609600">
              <a:lnSpc>
                <a:spcPct val="90000"/>
              </a:lnSpc>
              <a:buNone/>
              <a:defRPr/>
            </a:pPr>
            <a:r>
              <a:rPr lang="en-US" dirty="0">
                <a:solidFill>
                  <a:schemeClr val="accent4"/>
                </a:solidFill>
              </a:rPr>
              <a:t>  </a:t>
            </a:r>
            <a:r>
              <a:rPr lang="en-US" dirty="0" err="1">
                <a:solidFill>
                  <a:schemeClr val="accent4"/>
                </a:solidFill>
              </a:rPr>
              <a:t>myList</a:t>
            </a:r>
            <a:r>
              <a:rPr lang="en-US" dirty="0">
                <a:solidFill>
                  <a:schemeClr val="accent4"/>
                </a:solidFill>
              </a:rPr>
              <a:t>[</a:t>
            </a:r>
            <a:r>
              <a:rPr lang="en-US" dirty="0" err="1">
                <a:solidFill>
                  <a:schemeClr val="accent4"/>
                </a:solidFill>
              </a:rPr>
              <a:t>i</a:t>
            </a:r>
            <a:r>
              <a:rPr lang="en-US" dirty="0">
                <a:solidFill>
                  <a:schemeClr val="accent4"/>
                </a:solidFill>
              </a:rPr>
              <a:t>] = </a:t>
            </a:r>
            <a:r>
              <a:rPr lang="en-US" dirty="0" err="1">
                <a:solidFill>
                  <a:schemeClr val="accent4"/>
                </a:solidFill>
              </a:rPr>
              <a:t>Math.random</a:t>
            </a:r>
            <a:r>
              <a:rPr lang="en-US" dirty="0">
                <a:solidFill>
                  <a:schemeClr val="accent4"/>
                </a:solidFill>
              </a:rPr>
              <a:t>() * 100;</a:t>
            </a:r>
          </a:p>
          <a:p>
            <a:pPr marL="1409700" lvl="2" indent="-609600">
              <a:lnSpc>
                <a:spcPct val="90000"/>
              </a:lnSpc>
              <a:buNone/>
              <a:defRPr/>
            </a:pPr>
            <a:r>
              <a:rPr lang="en-US" dirty="0">
                <a:solidFill>
                  <a:schemeClr val="accent4"/>
                </a:solidFill>
              </a:rPr>
              <a:t>}</a:t>
            </a:r>
          </a:p>
          <a:p>
            <a:pPr>
              <a:lnSpc>
                <a:spcPct val="80000"/>
              </a:lnSpc>
              <a:defRPr/>
            </a:pPr>
            <a:r>
              <a:rPr lang="en-US" dirty="0">
                <a:solidFill>
                  <a:schemeClr val="accent4"/>
                </a:solidFill>
              </a:rPr>
              <a:t>Printing:</a:t>
            </a:r>
          </a:p>
          <a:p>
            <a:pPr marL="1409700" lvl="2" indent="-609600">
              <a:lnSpc>
                <a:spcPct val="80000"/>
              </a:lnSpc>
              <a:buNone/>
              <a:defRPr/>
            </a:pPr>
            <a:r>
              <a:rPr lang="en-US" b="1" dirty="0">
                <a:solidFill>
                  <a:schemeClr val="accent4"/>
                </a:solidFill>
              </a:rPr>
              <a:t>for</a:t>
            </a:r>
            <a:r>
              <a:rPr lang="en-US" dirty="0">
                <a:solidFill>
                  <a:schemeClr val="accent4"/>
                </a:solidFill>
              </a:rPr>
              <a:t> (</a:t>
            </a:r>
            <a:r>
              <a:rPr lang="en-US" b="1" dirty="0" err="1">
                <a:solidFill>
                  <a:schemeClr val="accent4"/>
                </a:solidFill>
              </a:rPr>
              <a:t>int</a:t>
            </a:r>
            <a:r>
              <a:rPr lang="en-US" dirty="0">
                <a:solidFill>
                  <a:schemeClr val="accent4"/>
                </a:solidFill>
              </a:rPr>
              <a:t> </a:t>
            </a:r>
            <a:r>
              <a:rPr lang="en-US" dirty="0" err="1">
                <a:solidFill>
                  <a:schemeClr val="accent4"/>
                </a:solidFill>
              </a:rPr>
              <a:t>i</a:t>
            </a:r>
            <a:r>
              <a:rPr lang="en-US" dirty="0">
                <a:solidFill>
                  <a:schemeClr val="accent4"/>
                </a:solidFill>
              </a:rPr>
              <a:t> = 0; </a:t>
            </a:r>
            <a:r>
              <a:rPr lang="en-US" dirty="0" err="1">
                <a:solidFill>
                  <a:schemeClr val="accent4"/>
                </a:solidFill>
              </a:rPr>
              <a:t>i</a:t>
            </a:r>
            <a:r>
              <a:rPr lang="en-US" dirty="0">
                <a:solidFill>
                  <a:schemeClr val="accent4"/>
                </a:solidFill>
              </a:rPr>
              <a:t> &lt; </a:t>
            </a:r>
            <a:r>
              <a:rPr lang="en-US" dirty="0" err="1">
                <a:solidFill>
                  <a:schemeClr val="accent4"/>
                </a:solidFill>
              </a:rPr>
              <a:t>myList.length</a:t>
            </a:r>
            <a:r>
              <a:rPr lang="en-US" dirty="0">
                <a:solidFill>
                  <a:schemeClr val="accent4"/>
                </a:solidFill>
              </a:rPr>
              <a:t>; </a:t>
            </a:r>
            <a:r>
              <a:rPr lang="en-US" dirty="0" err="1">
                <a:solidFill>
                  <a:schemeClr val="accent4"/>
                </a:solidFill>
              </a:rPr>
              <a:t>i</a:t>
            </a:r>
            <a:r>
              <a:rPr lang="en-US" dirty="0">
                <a:solidFill>
                  <a:schemeClr val="accent4"/>
                </a:solidFill>
              </a:rPr>
              <a:t>++) {</a:t>
            </a:r>
          </a:p>
          <a:p>
            <a:pPr marL="1409700" lvl="2" indent="-609600">
              <a:lnSpc>
                <a:spcPct val="80000"/>
              </a:lnSpc>
              <a:buNone/>
              <a:defRPr/>
            </a:pPr>
            <a:r>
              <a:rPr lang="en-US" dirty="0">
                <a:solidFill>
                  <a:schemeClr val="accent4"/>
                </a:solidFill>
              </a:rPr>
              <a:t>  </a:t>
            </a:r>
            <a:r>
              <a:rPr lang="en-US" dirty="0" err="1">
                <a:solidFill>
                  <a:schemeClr val="accent4"/>
                </a:solidFill>
              </a:rPr>
              <a:t>System.out.print</a:t>
            </a:r>
            <a:r>
              <a:rPr lang="en-US" dirty="0">
                <a:solidFill>
                  <a:schemeClr val="accent4"/>
                </a:solidFill>
              </a:rPr>
              <a:t>(</a:t>
            </a:r>
            <a:r>
              <a:rPr lang="en-US" dirty="0" err="1">
                <a:solidFill>
                  <a:schemeClr val="accent4"/>
                </a:solidFill>
              </a:rPr>
              <a:t>myList</a:t>
            </a:r>
            <a:r>
              <a:rPr lang="en-US" dirty="0">
                <a:solidFill>
                  <a:schemeClr val="accent4"/>
                </a:solidFill>
              </a:rPr>
              <a:t>[</a:t>
            </a:r>
            <a:r>
              <a:rPr lang="en-US" dirty="0" err="1">
                <a:solidFill>
                  <a:schemeClr val="accent4"/>
                </a:solidFill>
              </a:rPr>
              <a:t>i</a:t>
            </a:r>
            <a:r>
              <a:rPr lang="en-US" dirty="0">
                <a:solidFill>
                  <a:schemeClr val="accent4"/>
                </a:solidFill>
              </a:rPr>
              <a:t>] + " ");</a:t>
            </a:r>
          </a:p>
          <a:p>
            <a:pPr marL="1409700" lvl="2" indent="-609600">
              <a:lnSpc>
                <a:spcPct val="80000"/>
              </a:lnSpc>
              <a:buNone/>
              <a:defRPr/>
            </a:pPr>
            <a:r>
              <a:rPr lang="en-US" dirty="0">
                <a:solidFill>
                  <a:schemeClr val="accent4"/>
                </a:solidFill>
              </a:rPr>
              <a:t>}</a:t>
            </a:r>
          </a:p>
          <a:p>
            <a:pPr>
              <a:lnSpc>
                <a:spcPct val="80000"/>
              </a:lnSpc>
              <a:defRPr/>
            </a:pPr>
            <a:endParaRPr lang="en-US" dirty="0">
              <a:solidFill>
                <a:schemeClr val="accent4"/>
              </a:solidFill>
            </a:endParaRPr>
          </a:p>
          <a:p>
            <a:pPr>
              <a:lnSpc>
                <a:spcPct val="80000"/>
              </a:lnSpc>
              <a:defRPr/>
            </a:pPr>
            <a:endParaRPr lang="en-US" dirty="0">
              <a:solidFill>
                <a:schemeClr val="accent4"/>
              </a:solidFill>
            </a:endParaRPr>
          </a:p>
        </p:txBody>
      </p:sp>
      <p:sp>
        <p:nvSpPr>
          <p:cNvPr id="34821"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4822"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57C4F0E-AB14-4F93-9BCF-030B8FB150FE}" type="slidenum">
              <a:rPr lang="en-US" altLang="en-US" sz="1400" smtClean="0"/>
              <a:pPr/>
              <a:t>11</a:t>
            </a:fld>
            <a:endParaRPr lang="en-US" altLang="en-US" sz="1400"/>
          </a:p>
        </p:txBody>
      </p:sp>
      <p:sp>
        <p:nvSpPr>
          <p:cNvPr id="37891" name="Rectangle 2"/>
          <p:cNvSpPr>
            <a:spLocks noGrp="1" noChangeArrowheads="1"/>
          </p:cNvSpPr>
          <p:nvPr>
            <p:ph type="title"/>
          </p:nvPr>
        </p:nvSpPr>
        <p:spPr>
          <a:xfrm>
            <a:off x="309563" y="381000"/>
            <a:ext cx="8564562" cy="782638"/>
          </a:xfrm>
        </p:spPr>
        <p:txBody>
          <a:bodyPr/>
          <a:lstStyle/>
          <a:p>
            <a:r>
              <a:rPr lang="en-US" altLang="en-US" sz="4500" dirty="0">
                <a:cs typeface="Times New Roman" pitchFamily="18" charset="0"/>
              </a:rPr>
              <a:t>Array Processing</a:t>
            </a:r>
            <a:endParaRPr lang="en-US" altLang="en-US" sz="4500" dirty="0">
              <a:cs typeface="Times New Roman" pitchFamily="18" charset="0"/>
              <a:hlinkClick r:id="rId2" action="ppaction://program"/>
            </a:endParaRPr>
          </a:p>
        </p:txBody>
      </p:sp>
      <p:sp>
        <p:nvSpPr>
          <p:cNvPr id="41988" name="Rectangle 3"/>
          <p:cNvSpPr>
            <a:spLocks noGrp="1" noChangeArrowheads="1"/>
          </p:cNvSpPr>
          <p:nvPr>
            <p:ph type="body" idx="1"/>
          </p:nvPr>
        </p:nvSpPr>
        <p:spPr>
          <a:xfrm>
            <a:off x="175419" y="1470345"/>
            <a:ext cx="8832850" cy="2649538"/>
          </a:xfrm>
        </p:spPr>
        <p:txBody>
          <a:bodyPr/>
          <a:lstStyle/>
          <a:p>
            <a:pPr>
              <a:lnSpc>
                <a:spcPct val="80000"/>
              </a:lnSpc>
              <a:defRPr/>
            </a:pPr>
            <a:r>
              <a:rPr lang="en-US" sz="4000" dirty="0">
                <a:solidFill>
                  <a:schemeClr val="accent4"/>
                </a:solidFill>
              </a:rPr>
              <a:t>Summing</a:t>
            </a:r>
          </a:p>
          <a:p>
            <a:pPr marL="1866900" lvl="3" indent="-609600">
              <a:lnSpc>
                <a:spcPct val="80000"/>
              </a:lnSpc>
              <a:buNone/>
              <a:defRPr/>
            </a:pPr>
            <a:r>
              <a:rPr lang="en-US" sz="2800" dirty="0">
                <a:solidFill>
                  <a:schemeClr val="accent4"/>
                </a:solidFill>
              </a:rPr>
              <a:t>for (</a:t>
            </a:r>
            <a:r>
              <a:rPr lang="en-US" sz="2800" dirty="0" err="1">
                <a:solidFill>
                  <a:schemeClr val="accent4"/>
                </a:solidFill>
              </a:rPr>
              <a:t>int</a:t>
            </a:r>
            <a:r>
              <a:rPr lang="en-US" sz="2800" dirty="0">
                <a:solidFill>
                  <a:schemeClr val="accent4"/>
                </a:solidFill>
              </a:rPr>
              <a:t> </a:t>
            </a:r>
            <a:r>
              <a:rPr lang="en-US" sz="2800" dirty="0" err="1">
                <a:solidFill>
                  <a:schemeClr val="accent4"/>
                </a:solidFill>
              </a:rPr>
              <a:t>i</a:t>
            </a:r>
            <a:r>
              <a:rPr lang="en-US" sz="2800" dirty="0">
                <a:solidFill>
                  <a:schemeClr val="accent4"/>
                </a:solidFill>
              </a:rPr>
              <a:t> = 0; </a:t>
            </a:r>
            <a:r>
              <a:rPr lang="en-US" sz="2800" dirty="0" err="1">
                <a:solidFill>
                  <a:schemeClr val="accent4"/>
                </a:solidFill>
              </a:rPr>
              <a:t>i</a:t>
            </a:r>
            <a:r>
              <a:rPr lang="en-US" sz="2800" dirty="0">
                <a:solidFill>
                  <a:schemeClr val="accent4"/>
                </a:solidFill>
              </a:rPr>
              <a:t> &lt; </a:t>
            </a:r>
            <a:r>
              <a:rPr lang="en-US" sz="2800" dirty="0" err="1">
                <a:solidFill>
                  <a:schemeClr val="accent4"/>
                </a:solidFill>
              </a:rPr>
              <a:t>myList.length</a:t>
            </a:r>
            <a:r>
              <a:rPr lang="en-US" sz="2800" dirty="0">
                <a:solidFill>
                  <a:schemeClr val="accent4"/>
                </a:solidFill>
              </a:rPr>
              <a:t>; </a:t>
            </a:r>
            <a:r>
              <a:rPr lang="en-US" sz="2800" dirty="0" err="1">
                <a:solidFill>
                  <a:schemeClr val="accent4"/>
                </a:solidFill>
              </a:rPr>
              <a:t>i</a:t>
            </a:r>
            <a:r>
              <a:rPr lang="en-US" sz="2800" dirty="0">
                <a:solidFill>
                  <a:schemeClr val="accent4"/>
                </a:solidFill>
              </a:rPr>
              <a:t>++) {</a:t>
            </a:r>
          </a:p>
          <a:p>
            <a:pPr marL="1866900" lvl="3" indent="-609600">
              <a:lnSpc>
                <a:spcPct val="80000"/>
              </a:lnSpc>
              <a:buNone/>
              <a:defRPr/>
            </a:pPr>
            <a:r>
              <a:rPr lang="en-US" sz="2800" dirty="0">
                <a:solidFill>
                  <a:schemeClr val="accent4"/>
                </a:solidFill>
              </a:rPr>
              <a:t>  total += </a:t>
            </a:r>
            <a:r>
              <a:rPr lang="en-US" sz="2800" dirty="0" err="1">
                <a:solidFill>
                  <a:schemeClr val="accent4"/>
                </a:solidFill>
              </a:rPr>
              <a:t>myList</a:t>
            </a:r>
            <a:r>
              <a:rPr lang="en-US" sz="2800" dirty="0">
                <a:solidFill>
                  <a:schemeClr val="accent4"/>
                </a:solidFill>
              </a:rPr>
              <a:t>[</a:t>
            </a:r>
            <a:r>
              <a:rPr lang="en-US" sz="2800" dirty="0" err="1">
                <a:solidFill>
                  <a:schemeClr val="accent4"/>
                </a:solidFill>
              </a:rPr>
              <a:t>i</a:t>
            </a:r>
            <a:r>
              <a:rPr lang="en-US" sz="2800" dirty="0">
                <a:solidFill>
                  <a:schemeClr val="accent4"/>
                </a:solidFill>
              </a:rPr>
              <a:t>];</a:t>
            </a:r>
          </a:p>
          <a:p>
            <a:pPr marL="1866900" lvl="3" indent="-609600">
              <a:lnSpc>
                <a:spcPct val="80000"/>
              </a:lnSpc>
              <a:buNone/>
              <a:defRPr/>
            </a:pPr>
            <a:r>
              <a:rPr lang="en-US" sz="2800" dirty="0">
                <a:solidFill>
                  <a:schemeClr val="accent4"/>
                </a:solidFill>
              </a:rPr>
              <a:t>}</a:t>
            </a:r>
            <a:endParaRPr lang="en-US" sz="4000" dirty="0">
              <a:solidFill>
                <a:schemeClr val="accent4"/>
              </a:solidFill>
            </a:endParaRPr>
          </a:p>
          <a:p>
            <a:pPr>
              <a:lnSpc>
                <a:spcPct val="80000"/>
              </a:lnSpc>
              <a:defRPr/>
            </a:pPr>
            <a:r>
              <a:rPr lang="en-US" sz="4000" dirty="0">
                <a:solidFill>
                  <a:schemeClr val="accent4"/>
                </a:solidFill>
              </a:rPr>
              <a:t>Largest Element</a:t>
            </a:r>
          </a:p>
          <a:p>
            <a:pPr marL="1866900" lvl="3" indent="-609600">
              <a:lnSpc>
                <a:spcPct val="80000"/>
              </a:lnSpc>
              <a:buNone/>
              <a:defRPr/>
            </a:pPr>
            <a:r>
              <a:rPr lang="en-US" sz="2800" b="1" dirty="0">
                <a:solidFill>
                  <a:schemeClr val="accent4"/>
                </a:solidFill>
              </a:rPr>
              <a:t>double</a:t>
            </a:r>
            <a:r>
              <a:rPr lang="en-US" sz="2800" dirty="0">
                <a:solidFill>
                  <a:schemeClr val="accent4"/>
                </a:solidFill>
              </a:rPr>
              <a:t> max = </a:t>
            </a:r>
            <a:r>
              <a:rPr lang="en-US" sz="2800" dirty="0" err="1">
                <a:solidFill>
                  <a:schemeClr val="accent4"/>
                </a:solidFill>
              </a:rPr>
              <a:t>myList</a:t>
            </a:r>
            <a:r>
              <a:rPr lang="en-US" sz="2800" dirty="0">
                <a:solidFill>
                  <a:schemeClr val="accent4"/>
                </a:solidFill>
              </a:rPr>
              <a:t>[0];</a:t>
            </a:r>
            <a:endParaRPr lang="en-US" sz="2800" b="1" dirty="0">
              <a:solidFill>
                <a:schemeClr val="accent4"/>
              </a:solidFill>
            </a:endParaRPr>
          </a:p>
          <a:p>
            <a:pPr marL="1866900" lvl="3" indent="-609600">
              <a:lnSpc>
                <a:spcPct val="80000"/>
              </a:lnSpc>
              <a:buNone/>
              <a:defRPr/>
            </a:pPr>
            <a:r>
              <a:rPr lang="en-US" sz="2800" b="1" dirty="0">
                <a:solidFill>
                  <a:schemeClr val="accent4"/>
                </a:solidFill>
              </a:rPr>
              <a:t>for</a:t>
            </a:r>
            <a:r>
              <a:rPr lang="en-US" sz="2800" dirty="0">
                <a:solidFill>
                  <a:schemeClr val="accent4"/>
                </a:solidFill>
              </a:rPr>
              <a:t> (</a:t>
            </a:r>
            <a:r>
              <a:rPr lang="en-US" sz="2800" b="1" dirty="0" err="1">
                <a:solidFill>
                  <a:schemeClr val="accent4"/>
                </a:solidFill>
              </a:rPr>
              <a:t>int</a:t>
            </a:r>
            <a:r>
              <a:rPr lang="en-US" sz="2800" dirty="0">
                <a:solidFill>
                  <a:schemeClr val="accent4"/>
                </a:solidFill>
              </a:rPr>
              <a:t> </a:t>
            </a:r>
            <a:r>
              <a:rPr lang="en-US" sz="2800" dirty="0" err="1">
                <a:solidFill>
                  <a:schemeClr val="accent4"/>
                </a:solidFill>
              </a:rPr>
              <a:t>i</a:t>
            </a:r>
            <a:r>
              <a:rPr lang="en-US" sz="2800" dirty="0">
                <a:solidFill>
                  <a:schemeClr val="accent4"/>
                </a:solidFill>
              </a:rPr>
              <a:t> = 1; </a:t>
            </a:r>
            <a:r>
              <a:rPr lang="en-US" sz="2800" dirty="0" err="1">
                <a:solidFill>
                  <a:schemeClr val="accent4"/>
                </a:solidFill>
              </a:rPr>
              <a:t>i</a:t>
            </a:r>
            <a:r>
              <a:rPr lang="en-US" sz="2800" dirty="0">
                <a:solidFill>
                  <a:schemeClr val="accent4"/>
                </a:solidFill>
              </a:rPr>
              <a:t> &lt; </a:t>
            </a:r>
            <a:r>
              <a:rPr lang="en-US" sz="2800" dirty="0" err="1">
                <a:solidFill>
                  <a:schemeClr val="accent4"/>
                </a:solidFill>
              </a:rPr>
              <a:t>myList.length</a:t>
            </a:r>
            <a:r>
              <a:rPr lang="en-US" sz="2800" dirty="0">
                <a:solidFill>
                  <a:schemeClr val="accent4"/>
                </a:solidFill>
              </a:rPr>
              <a:t>; </a:t>
            </a:r>
            <a:r>
              <a:rPr lang="en-US" sz="2800" dirty="0" err="1">
                <a:solidFill>
                  <a:schemeClr val="accent4"/>
                </a:solidFill>
              </a:rPr>
              <a:t>i</a:t>
            </a:r>
            <a:r>
              <a:rPr lang="en-US" sz="2800" dirty="0">
                <a:solidFill>
                  <a:schemeClr val="accent4"/>
                </a:solidFill>
              </a:rPr>
              <a:t>++) {</a:t>
            </a:r>
          </a:p>
          <a:p>
            <a:pPr marL="1866900" lvl="3" indent="-609600">
              <a:lnSpc>
                <a:spcPct val="80000"/>
              </a:lnSpc>
              <a:buNone/>
              <a:defRPr/>
            </a:pPr>
            <a:r>
              <a:rPr lang="en-US" sz="2800" dirty="0">
                <a:solidFill>
                  <a:schemeClr val="accent4"/>
                </a:solidFill>
              </a:rPr>
              <a:t>  </a:t>
            </a:r>
            <a:r>
              <a:rPr lang="en-US" sz="2800" b="1" dirty="0">
                <a:solidFill>
                  <a:schemeClr val="accent4"/>
                </a:solidFill>
              </a:rPr>
              <a:t>if</a:t>
            </a:r>
            <a:r>
              <a:rPr lang="en-US" sz="2800" dirty="0">
                <a:solidFill>
                  <a:schemeClr val="accent4"/>
                </a:solidFill>
              </a:rPr>
              <a:t> (</a:t>
            </a:r>
            <a:r>
              <a:rPr lang="en-US" sz="2800" dirty="0" err="1">
                <a:solidFill>
                  <a:schemeClr val="accent4"/>
                </a:solidFill>
              </a:rPr>
              <a:t>myList</a:t>
            </a:r>
            <a:r>
              <a:rPr lang="en-US" sz="2800" dirty="0">
                <a:solidFill>
                  <a:schemeClr val="accent4"/>
                </a:solidFill>
              </a:rPr>
              <a:t>[</a:t>
            </a:r>
            <a:r>
              <a:rPr lang="en-US" sz="2800" dirty="0" err="1">
                <a:solidFill>
                  <a:schemeClr val="accent4"/>
                </a:solidFill>
              </a:rPr>
              <a:t>i</a:t>
            </a:r>
            <a:r>
              <a:rPr lang="en-US" sz="2800" dirty="0">
                <a:solidFill>
                  <a:schemeClr val="accent4"/>
                </a:solidFill>
              </a:rPr>
              <a:t>] &gt; max) max = </a:t>
            </a:r>
            <a:r>
              <a:rPr lang="en-US" sz="2800" dirty="0" err="1">
                <a:solidFill>
                  <a:schemeClr val="accent4"/>
                </a:solidFill>
              </a:rPr>
              <a:t>myList</a:t>
            </a:r>
            <a:r>
              <a:rPr lang="en-US" sz="2800" dirty="0">
                <a:solidFill>
                  <a:schemeClr val="accent4"/>
                </a:solidFill>
              </a:rPr>
              <a:t>[</a:t>
            </a:r>
            <a:r>
              <a:rPr lang="en-US" sz="2800" dirty="0" err="1">
                <a:solidFill>
                  <a:schemeClr val="accent4"/>
                </a:solidFill>
              </a:rPr>
              <a:t>i</a:t>
            </a:r>
            <a:r>
              <a:rPr lang="en-US" sz="2800" dirty="0">
                <a:solidFill>
                  <a:schemeClr val="accent4"/>
                </a:solidFill>
              </a:rPr>
              <a:t>];</a:t>
            </a:r>
          </a:p>
          <a:p>
            <a:pPr marL="1866900" lvl="3" indent="-609600">
              <a:lnSpc>
                <a:spcPct val="80000"/>
              </a:lnSpc>
              <a:buNone/>
              <a:defRPr/>
            </a:pPr>
            <a:r>
              <a:rPr lang="en-US" sz="2800" dirty="0">
                <a:solidFill>
                  <a:schemeClr val="accent4"/>
                </a:solidFill>
              </a:rPr>
              <a:t>}</a:t>
            </a:r>
          </a:p>
          <a:p>
            <a:pPr>
              <a:lnSpc>
                <a:spcPct val="80000"/>
              </a:lnSpc>
              <a:defRPr/>
            </a:pPr>
            <a:endParaRPr lang="en-US" sz="4000" dirty="0">
              <a:solidFill>
                <a:schemeClr val="accent4"/>
              </a:solidFill>
            </a:endParaRPr>
          </a:p>
          <a:p>
            <a:pPr>
              <a:lnSpc>
                <a:spcPct val="80000"/>
              </a:lnSpc>
              <a:defRPr/>
            </a:pPr>
            <a:endParaRPr lang="en-US" sz="4000" dirty="0">
              <a:solidFill>
                <a:schemeClr val="accent4"/>
              </a:solidFill>
            </a:endParaRPr>
          </a:p>
        </p:txBody>
      </p:sp>
      <p:sp>
        <p:nvSpPr>
          <p:cNvPr id="37893"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894"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DD13AD7-5204-4160-BBDF-329D0E305A2A}" type="slidenum">
              <a:rPr lang="en-US" altLang="en-US" sz="1400" smtClean="0"/>
              <a:pPr/>
              <a:t>12</a:t>
            </a:fld>
            <a:endParaRPr lang="en-US" altLang="en-US" sz="1400"/>
          </a:p>
        </p:txBody>
      </p:sp>
      <p:sp>
        <p:nvSpPr>
          <p:cNvPr id="39939" name="Rectangle 2"/>
          <p:cNvSpPr>
            <a:spLocks noGrp="1" noChangeArrowheads="1"/>
          </p:cNvSpPr>
          <p:nvPr>
            <p:ph type="title"/>
          </p:nvPr>
        </p:nvSpPr>
        <p:spPr>
          <a:xfrm>
            <a:off x="309563" y="381000"/>
            <a:ext cx="8564562" cy="782638"/>
          </a:xfrm>
        </p:spPr>
        <p:txBody>
          <a:bodyPr/>
          <a:lstStyle/>
          <a:p>
            <a:r>
              <a:rPr lang="en-US" altLang="en-US" sz="4500" dirty="0">
                <a:cs typeface="Times New Roman" pitchFamily="18" charset="0"/>
              </a:rPr>
              <a:t>Shuffling &amp; Shifting</a:t>
            </a:r>
            <a:endParaRPr lang="en-US" altLang="en-US" sz="4500" dirty="0">
              <a:cs typeface="Times New Roman" pitchFamily="18" charset="0"/>
              <a:hlinkClick r:id="rId3" action="ppaction://program"/>
            </a:endParaRPr>
          </a:p>
        </p:txBody>
      </p:sp>
      <p:sp>
        <p:nvSpPr>
          <p:cNvPr id="39940"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41" name="Rectangle 5"/>
          <p:cNvSpPr>
            <a:spLocks noChangeArrowheads="1"/>
          </p:cNvSpPr>
          <p:nvPr/>
        </p:nvSpPr>
        <p:spPr bwMode="auto">
          <a:xfrm>
            <a:off x="3343275" y="2968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42"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145271345"/>
              </p:ext>
            </p:extLst>
          </p:nvPr>
        </p:nvGraphicFramePr>
        <p:xfrm>
          <a:off x="120081" y="1163638"/>
          <a:ext cx="8903838" cy="2624193"/>
        </p:xfrm>
        <a:graphic>
          <a:graphicData uri="http://schemas.openxmlformats.org/presentationml/2006/ole">
            <mc:AlternateContent xmlns:mc="http://schemas.openxmlformats.org/markup-compatibility/2006">
              <mc:Choice xmlns:v="urn:schemas-microsoft-com:vml" Requires="v">
                <p:oleObj spid="_x0000_s113691" name="Picture" r:id="rId4" imgW="4610164" imgH="1360151" progId="Word.Picture.8">
                  <p:embed/>
                </p:oleObj>
              </mc:Choice>
              <mc:Fallback>
                <p:oleObj name="Picture" r:id="rId4" imgW="4610164" imgH="1360151"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81" y="1163638"/>
                        <a:ext cx="8903838" cy="2624193"/>
                      </a:xfrm>
                      <a:prstGeom prst="rect">
                        <a:avLst/>
                      </a:prstGeom>
                      <a:noFill/>
                    </p:spPr>
                  </p:pic>
                </p:oleObj>
              </mc:Fallback>
            </mc:AlternateContent>
          </a:graphicData>
        </a:graphic>
      </p:graphicFrame>
      <p:pic>
        <p:nvPicPr>
          <p:cNvPr id="9" name="Picture 9">
            <a:extLst>
              <a:ext uri="{FF2B5EF4-FFF2-40B4-BE49-F238E27FC236}">
                <a16:creationId xmlns:a16="http://schemas.microsoft.com/office/drawing/2014/main" id="{37D2B151-38BF-1B4C-9DD6-A5598B88C1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95" y="4241855"/>
            <a:ext cx="90932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B59F622-EA5C-49CC-A873-1CDB1E53466A}" type="slidenum">
              <a:rPr lang="en-US" altLang="en-US" sz="1400" smtClean="0"/>
              <a:pPr/>
              <a:t>13</a:t>
            </a:fld>
            <a:endParaRPr lang="en-US" altLang="en-US" sz="1400"/>
          </a:p>
        </p:txBody>
      </p:sp>
      <p:sp>
        <p:nvSpPr>
          <p:cNvPr id="41987" name="Rectangle 2"/>
          <p:cNvSpPr>
            <a:spLocks noGrp="1" noChangeArrowheads="1"/>
          </p:cNvSpPr>
          <p:nvPr>
            <p:ph type="title"/>
          </p:nvPr>
        </p:nvSpPr>
        <p:spPr>
          <a:xfrm>
            <a:off x="1219200" y="152400"/>
            <a:ext cx="7239000" cy="609600"/>
          </a:xfrm>
          <a:noFill/>
        </p:spPr>
        <p:txBody>
          <a:bodyPr/>
          <a:lstStyle/>
          <a:p>
            <a:r>
              <a:rPr lang="en-US" altLang="en-US" sz="3200">
                <a:cs typeface="Times New Roman" pitchFamily="18" charset="0"/>
              </a:rPr>
              <a:t>Enhanced </a:t>
            </a:r>
            <a:r>
              <a:rPr lang="en-US" altLang="en-US" sz="3200" u="sng">
                <a:cs typeface="Times New Roman" pitchFamily="18" charset="0"/>
              </a:rPr>
              <a:t>for</a:t>
            </a:r>
            <a:r>
              <a:rPr lang="en-US" altLang="en-US" sz="3200">
                <a:cs typeface="Times New Roman" pitchFamily="18" charset="0"/>
              </a:rPr>
              <a:t> Loop (for-each loop)</a:t>
            </a:r>
          </a:p>
        </p:txBody>
      </p:sp>
      <p:sp>
        <p:nvSpPr>
          <p:cNvPr id="46084" name="Rectangle 3"/>
          <p:cNvSpPr>
            <a:spLocks noGrp="1" noChangeArrowheads="1"/>
          </p:cNvSpPr>
          <p:nvPr>
            <p:ph type="body" idx="1"/>
          </p:nvPr>
        </p:nvSpPr>
        <p:spPr>
          <a:xfrm>
            <a:off x="228600" y="990600"/>
            <a:ext cx="8686800" cy="5410200"/>
          </a:xfrm>
        </p:spPr>
        <p:txBody>
          <a:bodyPr/>
          <a:lstStyle/>
          <a:p>
            <a:pPr marL="0" indent="0">
              <a:spcBef>
                <a:spcPct val="0"/>
              </a:spcBef>
              <a:buClrTx/>
              <a:buSzTx/>
              <a:buFontTx/>
              <a:buNone/>
              <a:defRPr/>
            </a:pPr>
            <a:r>
              <a:rPr lang="en-US" sz="2000" dirty="0">
                <a:cs typeface="Times New Roman" pitchFamily="18" charset="0"/>
              </a:rPr>
              <a:t>JDK 1.5 introduced a new for loop that enables you to traverse the complete array sequentially without using an index variable. For example, the following code displays all elements in the array </a:t>
            </a:r>
            <a:r>
              <a:rPr lang="en-US" sz="2000" dirty="0" err="1">
                <a:cs typeface="Times New Roman" pitchFamily="18" charset="0"/>
              </a:rPr>
              <a:t>myList</a:t>
            </a:r>
            <a:r>
              <a:rPr lang="en-US" sz="2000" dirty="0">
                <a:cs typeface="Times New Roman" pitchFamily="18" charset="0"/>
              </a:rPr>
              <a:t>:</a:t>
            </a:r>
          </a:p>
          <a:p>
            <a:pPr marL="0" indent="0">
              <a:spcBef>
                <a:spcPct val="0"/>
              </a:spcBef>
              <a:buClrTx/>
              <a:buSzTx/>
              <a:buFontTx/>
              <a:buNone/>
              <a:defRPr/>
            </a:pPr>
            <a:r>
              <a:rPr lang="en-US" sz="2000" dirty="0">
                <a:solidFill>
                  <a:schemeClr val="tx2"/>
                </a:solidFill>
                <a:cs typeface="Courier New" pitchFamily="49" charset="0"/>
              </a:rPr>
              <a:t> </a:t>
            </a:r>
            <a:endParaRPr lang="en-US" sz="2000" dirty="0">
              <a:solidFill>
                <a:schemeClr val="tx2"/>
              </a:solidFill>
            </a:endParaRPr>
          </a:p>
          <a:p>
            <a:pPr lvl="1">
              <a:buFontTx/>
              <a:buNone/>
              <a:defRPr/>
            </a:pPr>
            <a:r>
              <a:rPr lang="en-US" sz="1800" b="1" dirty="0">
                <a:solidFill>
                  <a:schemeClr val="accent4"/>
                </a:solidFill>
                <a:latin typeface="Courier New" pitchFamily="49" charset="0"/>
                <a:cs typeface="Courier New" pitchFamily="49" charset="0"/>
              </a:rPr>
              <a:t>for (double value: </a:t>
            </a:r>
            <a:r>
              <a:rPr lang="en-US" sz="1800" b="1" dirty="0" err="1">
                <a:solidFill>
                  <a:schemeClr val="accent4"/>
                </a:solidFill>
                <a:latin typeface="Courier New" pitchFamily="49" charset="0"/>
                <a:cs typeface="Courier New" pitchFamily="49" charset="0"/>
              </a:rPr>
              <a:t>myList</a:t>
            </a:r>
            <a:r>
              <a:rPr lang="en-US" sz="1800" b="1" dirty="0">
                <a:solidFill>
                  <a:schemeClr val="accent4"/>
                </a:solidFill>
                <a:latin typeface="Courier New" pitchFamily="49" charset="0"/>
                <a:cs typeface="Courier New" pitchFamily="49" charset="0"/>
              </a:rPr>
              <a:t>) </a:t>
            </a:r>
            <a:endParaRPr lang="en-US" sz="1800" b="1" dirty="0">
              <a:solidFill>
                <a:schemeClr val="accent4"/>
              </a:solidFill>
              <a:latin typeface="Courier New" pitchFamily="49" charset="0"/>
              <a:cs typeface="Times New Roman" pitchFamily="18" charset="0"/>
            </a:endParaRPr>
          </a:p>
          <a:p>
            <a:pPr lvl="1">
              <a:buFontTx/>
              <a:buNone/>
              <a:defRPr/>
            </a:pPr>
            <a:r>
              <a:rPr lang="en-US" sz="1800" b="1" dirty="0">
                <a:solidFill>
                  <a:schemeClr val="accent4"/>
                </a:solidFill>
                <a:latin typeface="Courier New" pitchFamily="49" charset="0"/>
                <a:cs typeface="Courier New" pitchFamily="49" charset="0"/>
              </a:rPr>
              <a:t>  </a:t>
            </a:r>
            <a:r>
              <a:rPr lang="en-US" sz="1800" b="1" dirty="0" err="1">
                <a:solidFill>
                  <a:schemeClr val="accent4"/>
                </a:solidFill>
                <a:latin typeface="Courier New" pitchFamily="49" charset="0"/>
                <a:cs typeface="Courier New" pitchFamily="49" charset="0"/>
              </a:rPr>
              <a:t>System.out.println</a:t>
            </a:r>
            <a:r>
              <a:rPr lang="en-US" sz="1800" b="1" dirty="0">
                <a:solidFill>
                  <a:schemeClr val="accent4"/>
                </a:solidFill>
                <a:latin typeface="Courier New" pitchFamily="49" charset="0"/>
                <a:cs typeface="Courier New" pitchFamily="49" charset="0"/>
              </a:rPr>
              <a:t>(value);</a:t>
            </a:r>
            <a:endParaRPr lang="en-US" sz="1800" b="1" dirty="0">
              <a:solidFill>
                <a:schemeClr val="accent4"/>
              </a:solidFill>
              <a:latin typeface="Courier New" pitchFamily="49" charset="0"/>
              <a:cs typeface="Times New Roman" pitchFamily="18" charset="0"/>
            </a:endParaRPr>
          </a:p>
          <a:p>
            <a:pPr marL="0" indent="0">
              <a:buFont typeface="Monotype Sorts" pitchFamily="2" charset="2"/>
              <a:buNone/>
              <a:defRPr/>
            </a:pPr>
            <a:r>
              <a:rPr lang="en-US" sz="2000" dirty="0">
                <a:cs typeface="Courier New" pitchFamily="49" charset="0"/>
              </a:rPr>
              <a:t> </a:t>
            </a:r>
            <a:endParaRPr lang="en-US" sz="2000" dirty="0">
              <a:cs typeface="Times New Roman" pitchFamily="18" charset="0"/>
            </a:endParaRPr>
          </a:p>
          <a:p>
            <a:pPr marL="0" indent="0">
              <a:spcBef>
                <a:spcPct val="0"/>
              </a:spcBef>
              <a:buClrTx/>
              <a:buSzTx/>
              <a:buFontTx/>
              <a:buNone/>
              <a:defRPr/>
            </a:pPr>
            <a:r>
              <a:rPr lang="en-US" sz="2000" dirty="0">
                <a:cs typeface="Times New Roman" pitchFamily="18" charset="0"/>
              </a:rPr>
              <a:t>In general, the syntax is</a:t>
            </a:r>
          </a:p>
          <a:p>
            <a:pPr marL="0" indent="0">
              <a:spcBef>
                <a:spcPct val="0"/>
              </a:spcBef>
              <a:buClrTx/>
              <a:buSzTx/>
              <a:buFontTx/>
              <a:buNone/>
              <a:defRPr/>
            </a:pPr>
            <a:r>
              <a:rPr lang="en-US" sz="2000" dirty="0">
                <a:solidFill>
                  <a:schemeClr val="tx2"/>
                </a:solidFill>
                <a:cs typeface="Courier New" pitchFamily="49" charset="0"/>
              </a:rPr>
              <a:t> </a:t>
            </a:r>
            <a:endParaRPr lang="en-US" sz="2000" dirty="0">
              <a:solidFill>
                <a:schemeClr val="tx2"/>
              </a:solidFill>
            </a:endParaRPr>
          </a:p>
          <a:p>
            <a:pPr lvl="1">
              <a:buFontTx/>
              <a:buNone/>
              <a:defRPr/>
            </a:pPr>
            <a:r>
              <a:rPr lang="en-US" sz="1800" b="1" dirty="0">
                <a:solidFill>
                  <a:schemeClr val="accent4"/>
                </a:solidFill>
                <a:latin typeface="Courier New" pitchFamily="49" charset="0"/>
                <a:cs typeface="Courier New" pitchFamily="49" charset="0"/>
              </a:rPr>
              <a:t>for (</a:t>
            </a:r>
            <a:r>
              <a:rPr lang="en-US" sz="1800" b="1" dirty="0" err="1">
                <a:solidFill>
                  <a:schemeClr val="accent4"/>
                </a:solidFill>
                <a:latin typeface="Courier New" pitchFamily="49" charset="0"/>
                <a:cs typeface="Courier New" pitchFamily="49" charset="0"/>
              </a:rPr>
              <a:t>elementType</a:t>
            </a:r>
            <a:r>
              <a:rPr lang="en-US" sz="1800" b="1" dirty="0">
                <a:solidFill>
                  <a:schemeClr val="accent4"/>
                </a:solidFill>
                <a:latin typeface="Courier New" pitchFamily="49" charset="0"/>
                <a:cs typeface="Courier New" pitchFamily="49" charset="0"/>
              </a:rPr>
              <a:t> value: </a:t>
            </a:r>
            <a:r>
              <a:rPr lang="en-US" sz="1800" b="1" dirty="0" err="1">
                <a:solidFill>
                  <a:schemeClr val="accent4"/>
                </a:solidFill>
                <a:latin typeface="Courier New" pitchFamily="49" charset="0"/>
                <a:cs typeface="Courier New" pitchFamily="49" charset="0"/>
              </a:rPr>
              <a:t>arrayRefVar</a:t>
            </a:r>
            <a:r>
              <a:rPr lang="en-US" sz="1800" b="1" dirty="0">
                <a:solidFill>
                  <a:schemeClr val="accent4"/>
                </a:solidFill>
                <a:latin typeface="Courier New" pitchFamily="49" charset="0"/>
                <a:cs typeface="Courier New" pitchFamily="49" charset="0"/>
              </a:rPr>
              <a:t>) {</a:t>
            </a:r>
            <a:endParaRPr lang="en-US" sz="1800" b="1" dirty="0">
              <a:solidFill>
                <a:schemeClr val="accent4"/>
              </a:solidFill>
              <a:latin typeface="Courier New" pitchFamily="49" charset="0"/>
              <a:cs typeface="Times New Roman" pitchFamily="18" charset="0"/>
            </a:endParaRPr>
          </a:p>
          <a:p>
            <a:pPr lvl="1">
              <a:buFontTx/>
              <a:buNone/>
              <a:defRPr/>
            </a:pPr>
            <a:r>
              <a:rPr lang="en-US" sz="1800" b="1" dirty="0">
                <a:solidFill>
                  <a:schemeClr val="accent4"/>
                </a:solidFill>
                <a:latin typeface="Courier New" pitchFamily="49" charset="0"/>
                <a:cs typeface="Courier New" pitchFamily="49" charset="0"/>
              </a:rPr>
              <a:t>  // Process the value</a:t>
            </a:r>
            <a:endParaRPr lang="en-US" sz="1800" b="1" dirty="0">
              <a:solidFill>
                <a:schemeClr val="accent4"/>
              </a:solidFill>
              <a:latin typeface="Courier New" pitchFamily="49" charset="0"/>
              <a:cs typeface="Times New Roman" pitchFamily="18" charset="0"/>
            </a:endParaRPr>
          </a:p>
          <a:p>
            <a:pPr lvl="1">
              <a:buFontTx/>
              <a:buNone/>
              <a:defRPr/>
            </a:pPr>
            <a:r>
              <a:rPr lang="en-US" sz="1800" b="1" dirty="0">
                <a:solidFill>
                  <a:schemeClr val="accent4"/>
                </a:solidFill>
                <a:latin typeface="Courier New" pitchFamily="49" charset="0"/>
                <a:cs typeface="Courier New" pitchFamily="49" charset="0"/>
              </a:rPr>
              <a:t>}</a:t>
            </a:r>
            <a:endParaRPr lang="en-US" sz="1800" b="1" dirty="0">
              <a:solidFill>
                <a:schemeClr val="accent4"/>
              </a:solidFill>
              <a:latin typeface="Courier New" pitchFamily="49" charset="0"/>
              <a:cs typeface="Times New Roman" pitchFamily="18" charset="0"/>
            </a:endParaRPr>
          </a:p>
          <a:p>
            <a:pPr marL="0" indent="0">
              <a:buFont typeface="Monotype Sorts" pitchFamily="2" charset="2"/>
              <a:buNone/>
              <a:defRPr/>
            </a:pPr>
            <a:r>
              <a:rPr lang="en-US" sz="2000" dirty="0">
                <a:cs typeface="Courier New" pitchFamily="49" charset="0"/>
              </a:rPr>
              <a:t> </a:t>
            </a:r>
            <a:endParaRPr lang="en-US" sz="2000" dirty="0">
              <a:cs typeface="Times New Roman" pitchFamily="18" charset="0"/>
            </a:endParaRPr>
          </a:p>
          <a:p>
            <a:pPr marL="0" indent="0">
              <a:buFont typeface="Monotype Sorts" pitchFamily="2" charset="2"/>
              <a:buNone/>
              <a:defRPr/>
            </a:pPr>
            <a:r>
              <a:rPr lang="en-US" sz="2000" dirty="0">
                <a:cs typeface="Courier New" pitchFamily="49" charset="0"/>
              </a:rPr>
              <a:t>You still have to use an index variable if you wish to traverse the array in a different order or change the elements in the array.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60FBE79-C3AE-4C36-AAA2-92AA071C4C0F}" type="slidenum">
              <a:rPr lang="en-US" altLang="en-US" sz="1400" smtClean="0"/>
              <a:pPr/>
              <a:t>14</a:t>
            </a:fld>
            <a:endParaRPr lang="en-US" altLang="en-US" sz="1400"/>
          </a:p>
        </p:txBody>
      </p:sp>
      <p:sp>
        <p:nvSpPr>
          <p:cNvPr id="43011" name="Rectangle 2"/>
          <p:cNvSpPr>
            <a:spLocks noGrp="1" noChangeArrowheads="1"/>
          </p:cNvSpPr>
          <p:nvPr>
            <p:ph type="title"/>
          </p:nvPr>
        </p:nvSpPr>
        <p:spPr>
          <a:xfrm>
            <a:off x="152400" y="228600"/>
            <a:ext cx="8763000" cy="473075"/>
          </a:xfrm>
          <a:noFill/>
        </p:spPr>
        <p:txBody>
          <a:bodyPr/>
          <a:lstStyle/>
          <a:p>
            <a:r>
              <a:rPr lang="en-US" altLang="en-US" sz="4000" dirty="0"/>
              <a:t>Analyze Numbers</a:t>
            </a:r>
          </a:p>
        </p:txBody>
      </p:sp>
      <p:sp>
        <p:nvSpPr>
          <p:cNvPr id="43012" name="Rectangle 3"/>
          <p:cNvSpPr>
            <a:spLocks noGrp="1" noChangeArrowheads="1"/>
          </p:cNvSpPr>
          <p:nvPr>
            <p:ph type="body" idx="1"/>
          </p:nvPr>
        </p:nvSpPr>
        <p:spPr>
          <a:xfrm>
            <a:off x="231775" y="971550"/>
            <a:ext cx="8642350" cy="5106988"/>
          </a:xfrm>
          <a:noFill/>
        </p:spPr>
        <p:txBody>
          <a:bodyPr/>
          <a:lstStyle/>
          <a:p>
            <a:pPr marL="0" indent="0">
              <a:buFont typeface="Monotype Sorts" pitchFamily="2" charset="2"/>
              <a:buNone/>
            </a:pPr>
            <a:r>
              <a:rPr lang="en-US" altLang="en-US" sz="3500"/>
              <a:t>Read one hundred numbers, compute their average, and find out how many numbers are above the average. </a:t>
            </a:r>
          </a:p>
        </p:txBody>
      </p:sp>
      <p:sp>
        <p:nvSpPr>
          <p:cNvPr id="10" name="Rectangle 9">
            <a:hlinkClick r:id="rId2"/>
          </p:cNvPr>
          <p:cNvSpPr>
            <a:spLocks noChangeArrowheads="1"/>
          </p:cNvSpPr>
          <p:nvPr/>
        </p:nvSpPr>
        <p:spPr bwMode="auto">
          <a:xfrm>
            <a:off x="4249719" y="5118820"/>
            <a:ext cx="2067341"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a:t>AnalyzeNumbers</a:t>
            </a:r>
            <a:endParaRPr lang="en-US" altLang="en-US" sz="2000" dirty="0"/>
          </a:p>
        </p:txBody>
      </p:sp>
      <p:sp>
        <p:nvSpPr>
          <p:cNvPr id="11" name="AutoShape 10">
            <a:hlinkClick r:id="rId3" action="ppaction://program" highlightClick="1"/>
          </p:cNvPr>
          <p:cNvSpPr>
            <a:spLocks noChangeArrowheads="1"/>
          </p:cNvSpPr>
          <p:nvPr/>
        </p:nvSpPr>
        <p:spPr bwMode="auto">
          <a:xfrm>
            <a:off x="6453845" y="5118820"/>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E6163-61F9-49E9-A275-654333BB8D10}" type="slidenum">
              <a:rPr lang="en-US" altLang="en-US" sz="1400" smtClean="0"/>
              <a:pPr/>
              <a:t>15</a:t>
            </a:fld>
            <a:endParaRPr lang="en-US" altLang="en-US" sz="1400"/>
          </a:p>
        </p:txBody>
      </p:sp>
      <p:sp>
        <p:nvSpPr>
          <p:cNvPr id="50179" name="Rectangle 2"/>
          <p:cNvSpPr>
            <a:spLocks noGrp="1" noChangeArrowheads="1"/>
          </p:cNvSpPr>
          <p:nvPr>
            <p:ph type="title"/>
          </p:nvPr>
        </p:nvSpPr>
        <p:spPr>
          <a:xfrm>
            <a:off x="609600" y="381000"/>
            <a:ext cx="7772400" cy="533400"/>
          </a:xfrm>
        </p:spPr>
        <p:txBody>
          <a:bodyPr/>
          <a:lstStyle/>
          <a:p>
            <a:r>
              <a:rPr lang="en-US" altLang="en-US" sz="4100"/>
              <a:t>Copying Arrays</a:t>
            </a:r>
            <a:endParaRPr lang="en-US" altLang="en-US" sz="4100">
              <a:solidFill>
                <a:schemeClr val="tx1"/>
              </a:solidFill>
              <a:latin typeface="Book Antiqua" pitchFamily="18" charset="0"/>
              <a:hlinkClick r:id="rId2" action="ppaction://program"/>
            </a:endParaRPr>
          </a:p>
        </p:txBody>
      </p:sp>
      <p:sp>
        <p:nvSpPr>
          <p:cNvPr id="50180" name="Rectangle 3"/>
          <p:cNvSpPr>
            <a:spLocks noGrp="1" noChangeArrowheads="1"/>
          </p:cNvSpPr>
          <p:nvPr>
            <p:ph type="body" idx="1"/>
          </p:nvPr>
        </p:nvSpPr>
        <p:spPr>
          <a:xfrm>
            <a:off x="269875" y="1047750"/>
            <a:ext cx="8604250" cy="2247900"/>
          </a:xfrm>
        </p:spPr>
        <p:txBody>
          <a:bodyPr/>
          <a:lstStyle/>
          <a:p>
            <a:pPr marL="0" indent="0">
              <a:lnSpc>
                <a:spcPct val="90000"/>
              </a:lnSpc>
              <a:buFont typeface="Monotype Sorts" pitchFamily="2" charset="2"/>
              <a:buNone/>
            </a:pPr>
            <a:r>
              <a:rPr lang="en-US" altLang="en-US" sz="2300">
                <a:cs typeface="Courier New" pitchFamily="49" charset="0"/>
              </a:rPr>
              <a:t>Often, in a program, you need to duplicate an array or a part of an array. In such cases you could attempt to use the assignment statement (=), as follows:</a:t>
            </a:r>
            <a:endParaRPr lang="en-US" altLang="en-US" sz="2300">
              <a:cs typeface="Times New Roman" pitchFamily="18" charset="0"/>
            </a:endParaRPr>
          </a:p>
          <a:p>
            <a:pPr marL="0" indent="0">
              <a:lnSpc>
                <a:spcPct val="90000"/>
              </a:lnSpc>
              <a:buFont typeface="Monotype Sorts" pitchFamily="2" charset="2"/>
              <a:buNone/>
            </a:pPr>
            <a:r>
              <a:rPr lang="en-US" altLang="en-US" sz="2300">
                <a:cs typeface="Courier New" pitchFamily="49" charset="0"/>
              </a:rPr>
              <a:t> </a:t>
            </a:r>
            <a:endParaRPr lang="en-US" altLang="en-US" sz="2300">
              <a:cs typeface="Times New Roman" pitchFamily="18" charset="0"/>
            </a:endParaRPr>
          </a:p>
          <a:p>
            <a:pPr marL="0" indent="0">
              <a:lnSpc>
                <a:spcPct val="90000"/>
              </a:lnSpc>
              <a:buFont typeface="Monotype Sorts" pitchFamily="2" charset="2"/>
              <a:buNone/>
            </a:pPr>
            <a:r>
              <a:rPr lang="en-US" altLang="en-US" sz="2300">
                <a:cs typeface="Courier New" pitchFamily="49" charset="0"/>
              </a:rPr>
              <a:t>list2 = list1;</a:t>
            </a:r>
            <a:endParaRPr lang="en-US" altLang="en-US" sz="2300">
              <a:cs typeface="Times New Roman" pitchFamily="18" charset="0"/>
            </a:endParaRPr>
          </a:p>
          <a:p>
            <a:pPr marL="0" indent="0">
              <a:lnSpc>
                <a:spcPct val="90000"/>
              </a:lnSpc>
              <a:buFont typeface="Monotype Sorts" pitchFamily="2" charset="2"/>
              <a:buNone/>
            </a:pPr>
            <a:r>
              <a:rPr lang="en-US" altLang="en-US" sz="2300">
                <a:cs typeface="Courier New" pitchFamily="49" charset="0"/>
              </a:rPr>
              <a:t> </a:t>
            </a:r>
            <a:endParaRPr lang="en-US" altLang="en-US" sz="2300">
              <a:cs typeface="Times New Roman" pitchFamily="18" charset="0"/>
            </a:endParaRPr>
          </a:p>
        </p:txBody>
      </p:sp>
      <p:pic>
        <p:nvPicPr>
          <p:cNvPr id="501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3006725"/>
            <a:ext cx="8369300" cy="340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85BA22-607A-4E47-AEA0-BFA3D5512827}" type="slidenum">
              <a:rPr lang="en-US" altLang="en-US" sz="1400" smtClean="0"/>
              <a:pPr/>
              <a:t>16</a:t>
            </a:fld>
            <a:endParaRPr lang="en-US" altLang="en-US" sz="1400"/>
          </a:p>
        </p:txBody>
      </p:sp>
      <p:sp>
        <p:nvSpPr>
          <p:cNvPr id="51203" name="Rectangle 2"/>
          <p:cNvSpPr>
            <a:spLocks noGrp="1" noChangeArrowheads="1"/>
          </p:cNvSpPr>
          <p:nvPr>
            <p:ph type="title"/>
          </p:nvPr>
        </p:nvSpPr>
        <p:spPr>
          <a:xfrm>
            <a:off x="685800" y="0"/>
            <a:ext cx="7772400" cy="1428750"/>
          </a:xfrm>
          <a:noFill/>
        </p:spPr>
        <p:txBody>
          <a:bodyPr/>
          <a:lstStyle/>
          <a:p>
            <a:r>
              <a:rPr lang="en-US" altLang="en-US"/>
              <a:t>Copying Arrays</a:t>
            </a:r>
          </a:p>
        </p:txBody>
      </p:sp>
      <p:sp>
        <p:nvSpPr>
          <p:cNvPr id="51204" name="Rectangle 3"/>
          <p:cNvSpPr>
            <a:spLocks noGrp="1" noChangeArrowheads="1"/>
          </p:cNvSpPr>
          <p:nvPr>
            <p:ph type="body" idx="1"/>
          </p:nvPr>
        </p:nvSpPr>
        <p:spPr>
          <a:xfrm>
            <a:off x="381000" y="1371600"/>
            <a:ext cx="8458200" cy="4114800"/>
          </a:xfrm>
          <a:noFill/>
        </p:spPr>
        <p:txBody>
          <a:bodyPr/>
          <a:lstStyle/>
          <a:p>
            <a:pPr>
              <a:buFont typeface="Monotype Sorts" pitchFamily="2" charset="2"/>
              <a:buNone/>
            </a:pPr>
            <a:r>
              <a:rPr lang="en-US" altLang="en-US" sz="3000"/>
              <a:t>Using a loop:</a:t>
            </a:r>
            <a:endParaRPr lang="en-US" altLang="en-US"/>
          </a:p>
          <a:p>
            <a:pPr>
              <a:spcBef>
                <a:spcPct val="50000"/>
              </a:spcBef>
              <a:buFont typeface="Monotype Sorts" pitchFamily="2" charset="2"/>
              <a:buNone/>
            </a:pPr>
            <a:r>
              <a:rPr lang="en-US" altLang="en-US" sz="2400" b="1">
                <a:latin typeface="Courier New" pitchFamily="49" charset="0"/>
              </a:rPr>
              <a:t>int[] sourceArray = {2, 3, 1, 5, 10};</a:t>
            </a:r>
          </a:p>
          <a:p>
            <a:pPr>
              <a:buFont typeface="Monotype Sorts" pitchFamily="2" charset="2"/>
              <a:buNone/>
            </a:pPr>
            <a:r>
              <a:rPr lang="en-US" altLang="en-US" sz="2400" b="1">
                <a:latin typeface="Courier New" pitchFamily="49" charset="0"/>
              </a:rPr>
              <a:t>int[] targetArray = new int[sourceArray.length];</a:t>
            </a:r>
          </a:p>
          <a:p>
            <a:pPr>
              <a:buFont typeface="Monotype Sorts" pitchFamily="2" charset="2"/>
              <a:buNone/>
            </a:pPr>
            <a:endParaRPr lang="en-US" altLang="en-US" sz="2400" b="1">
              <a:latin typeface="Courier New" pitchFamily="49" charset="0"/>
            </a:endParaRPr>
          </a:p>
          <a:p>
            <a:pPr>
              <a:buFont typeface="Monotype Sorts" pitchFamily="2" charset="2"/>
              <a:buNone/>
            </a:pPr>
            <a:r>
              <a:rPr lang="en-US" altLang="en-US" sz="2400" b="1">
                <a:latin typeface="Courier New" pitchFamily="49" charset="0"/>
              </a:rPr>
              <a:t>for (int i = 0; i &lt; sourceArrays.length; i++)</a:t>
            </a:r>
          </a:p>
          <a:p>
            <a:pPr>
              <a:buFont typeface="Monotype Sorts" pitchFamily="2" charset="2"/>
              <a:buNone/>
            </a:pPr>
            <a:r>
              <a:rPr lang="en-US" altLang="en-US" sz="2400" b="1">
                <a:latin typeface="Courier New" pitchFamily="49" charset="0"/>
              </a:rPr>
              <a:t>   targetArray[i] = sourceArray[i];</a:t>
            </a:r>
          </a:p>
          <a:p>
            <a:pPr algn="just">
              <a:buFont typeface="Monotype Sorts" pitchFamily="2" charset="2"/>
              <a:buNone/>
            </a:pPr>
            <a:endParaRPr lang="en-US" altLang="en-US" sz="280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6CF9AC-A5A4-47FE-A474-340DD0B46389}" type="slidenum">
              <a:rPr lang="en-US" altLang="en-US" sz="1400" smtClean="0"/>
              <a:pPr/>
              <a:t>17</a:t>
            </a:fld>
            <a:endParaRPr lang="en-US" altLang="en-US" sz="1400"/>
          </a:p>
        </p:txBody>
      </p:sp>
      <p:sp>
        <p:nvSpPr>
          <p:cNvPr id="52227" name="Rectangle 2"/>
          <p:cNvSpPr>
            <a:spLocks noGrp="1" noChangeArrowheads="1"/>
          </p:cNvSpPr>
          <p:nvPr>
            <p:ph type="title"/>
          </p:nvPr>
        </p:nvSpPr>
        <p:spPr>
          <a:xfrm>
            <a:off x="685800" y="0"/>
            <a:ext cx="7772400" cy="1428750"/>
          </a:xfrm>
          <a:noFill/>
        </p:spPr>
        <p:txBody>
          <a:bodyPr/>
          <a:lstStyle/>
          <a:p>
            <a:r>
              <a:rPr lang="en-US" altLang="en-US"/>
              <a:t>The </a:t>
            </a:r>
            <a:r>
              <a:rPr lang="en-US" altLang="en-US" sz="4200">
                <a:latin typeface="Courier New" pitchFamily="49" charset="0"/>
              </a:rPr>
              <a:t>arraycopy</a:t>
            </a:r>
            <a:r>
              <a:rPr lang="en-US" altLang="en-US"/>
              <a:t> Utility</a:t>
            </a:r>
          </a:p>
        </p:txBody>
      </p:sp>
      <p:sp>
        <p:nvSpPr>
          <p:cNvPr id="52228" name="Rectangle 3"/>
          <p:cNvSpPr>
            <a:spLocks noGrp="1" noChangeArrowheads="1"/>
          </p:cNvSpPr>
          <p:nvPr>
            <p:ph type="body" idx="1"/>
          </p:nvPr>
        </p:nvSpPr>
        <p:spPr>
          <a:xfrm>
            <a:off x="838200" y="1371600"/>
            <a:ext cx="7772400" cy="4114800"/>
          </a:xfrm>
          <a:noFill/>
        </p:spPr>
        <p:txBody>
          <a:bodyPr/>
          <a:lstStyle/>
          <a:p>
            <a:pPr>
              <a:buFont typeface="Monotype Sorts" pitchFamily="2" charset="2"/>
              <a:buNone/>
            </a:pPr>
            <a:r>
              <a:rPr lang="en-US" altLang="en-US" sz="2800" b="1" dirty="0" err="1">
                <a:latin typeface="Courier New" pitchFamily="49" charset="0"/>
              </a:rPr>
              <a:t>arraycopy</a:t>
            </a:r>
            <a:r>
              <a:rPr lang="en-US" altLang="en-US" sz="2800" b="1" dirty="0">
                <a:latin typeface="Courier New" pitchFamily="49" charset="0"/>
              </a:rPr>
              <a:t>(</a:t>
            </a:r>
            <a:r>
              <a:rPr lang="en-US" altLang="en-US" sz="2800" b="1" dirty="0" err="1">
                <a:latin typeface="Courier New" pitchFamily="49" charset="0"/>
              </a:rPr>
              <a:t>sourceArray</a:t>
            </a:r>
            <a:r>
              <a:rPr lang="en-US" altLang="en-US" sz="2800" b="1" dirty="0">
                <a:latin typeface="Courier New" pitchFamily="49" charset="0"/>
              </a:rPr>
              <a:t>, </a:t>
            </a:r>
            <a:r>
              <a:rPr lang="en-US" altLang="en-US" sz="2800" b="1" dirty="0" err="1">
                <a:latin typeface="Courier New" pitchFamily="49" charset="0"/>
              </a:rPr>
              <a:t>src_pos</a:t>
            </a:r>
            <a:r>
              <a:rPr lang="en-US" altLang="en-US" sz="2800" b="1" dirty="0">
                <a:latin typeface="Courier New" pitchFamily="49" charset="0"/>
              </a:rPr>
              <a:t>, </a:t>
            </a:r>
            <a:r>
              <a:rPr lang="en-US" altLang="en-US" sz="2800" b="1" dirty="0" err="1">
                <a:latin typeface="Courier New" pitchFamily="49" charset="0"/>
              </a:rPr>
              <a:t>targetArray</a:t>
            </a:r>
            <a:r>
              <a:rPr lang="en-US" altLang="en-US" sz="2800" b="1" dirty="0">
                <a:latin typeface="Courier New" pitchFamily="49" charset="0"/>
              </a:rPr>
              <a:t>, </a:t>
            </a:r>
            <a:r>
              <a:rPr lang="en-US" altLang="en-US" sz="2800" b="1" dirty="0" err="1">
                <a:latin typeface="Courier New" pitchFamily="49" charset="0"/>
              </a:rPr>
              <a:t>tar_pos</a:t>
            </a:r>
            <a:r>
              <a:rPr lang="en-US" altLang="en-US" sz="2800" b="1" dirty="0">
                <a:latin typeface="Courier New" pitchFamily="49" charset="0"/>
              </a:rPr>
              <a:t>, length);</a:t>
            </a:r>
            <a:endParaRPr lang="en-US" altLang="en-US" sz="2600" b="1" dirty="0">
              <a:latin typeface="Book Antiqua" pitchFamily="18" charset="0"/>
            </a:endParaRPr>
          </a:p>
          <a:p>
            <a:pPr algn="just">
              <a:buFont typeface="Monotype Sorts" pitchFamily="2" charset="2"/>
              <a:buNone/>
            </a:pPr>
            <a:endParaRPr lang="en-US" altLang="en-US" sz="2400" dirty="0"/>
          </a:p>
          <a:p>
            <a:pPr algn="just">
              <a:spcBef>
                <a:spcPct val="0"/>
              </a:spcBef>
              <a:buFont typeface="Monotype Sorts" pitchFamily="2" charset="2"/>
              <a:buNone/>
            </a:pPr>
            <a:r>
              <a:rPr lang="en-US" altLang="en-US" sz="2800" dirty="0"/>
              <a:t>Example:</a:t>
            </a:r>
            <a:endParaRPr lang="en-US" altLang="en-US" sz="2400" dirty="0"/>
          </a:p>
          <a:p>
            <a:pPr>
              <a:buFont typeface="Monotype Sorts" pitchFamily="2" charset="2"/>
              <a:buNone/>
            </a:pPr>
            <a:r>
              <a:rPr lang="en-US" altLang="en-US" sz="2600" b="1" dirty="0" err="1">
                <a:latin typeface="Courier New" pitchFamily="49" charset="0"/>
              </a:rPr>
              <a:t>System.arraycopy</a:t>
            </a:r>
            <a:r>
              <a:rPr lang="en-US" altLang="en-US" sz="2600" b="1" dirty="0">
                <a:latin typeface="Courier New" pitchFamily="49" charset="0"/>
              </a:rPr>
              <a:t>(</a:t>
            </a:r>
            <a:r>
              <a:rPr lang="en-US" altLang="en-US" sz="2600" b="1" dirty="0" err="1">
                <a:latin typeface="Courier New" pitchFamily="49" charset="0"/>
              </a:rPr>
              <a:t>sourceArray</a:t>
            </a:r>
            <a:r>
              <a:rPr lang="en-US" altLang="en-US" sz="2600" b="1" dirty="0">
                <a:latin typeface="Courier New" pitchFamily="49" charset="0"/>
              </a:rPr>
              <a:t>, 0, </a:t>
            </a:r>
            <a:r>
              <a:rPr lang="en-US" altLang="en-US" sz="2600" b="1" dirty="0" err="1">
                <a:latin typeface="Courier New" pitchFamily="49" charset="0"/>
              </a:rPr>
              <a:t>targetArray</a:t>
            </a:r>
            <a:r>
              <a:rPr lang="en-US" altLang="en-US" sz="2600" b="1" dirty="0">
                <a:latin typeface="Courier New" pitchFamily="49" charset="0"/>
              </a:rPr>
              <a:t>, 0, </a:t>
            </a:r>
            <a:r>
              <a:rPr lang="en-US" altLang="en-US" sz="2600" b="1" dirty="0" err="1">
                <a:latin typeface="Courier New" pitchFamily="49" charset="0"/>
              </a:rPr>
              <a:t>sourceArray.length</a:t>
            </a:r>
            <a:r>
              <a:rPr lang="en-US" altLang="en-US" sz="2600" b="1" dirty="0">
                <a:latin typeface="Courier New" pitchFamily="49" charset="0"/>
              </a:rPr>
              <a:t>);</a:t>
            </a:r>
            <a:r>
              <a:rPr lang="en-US" altLang="en-US" sz="2400" b="1" dirty="0">
                <a:latin typeface="Courier New" pitchFamily="49"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496D48E-62B4-42C8-8E96-DBF140935BB5}" type="slidenum">
              <a:rPr lang="en-US" altLang="en-US" sz="1400" smtClean="0"/>
              <a:pPr/>
              <a:t>18</a:t>
            </a:fld>
            <a:endParaRPr lang="en-US" altLang="en-US" sz="1400"/>
          </a:p>
        </p:txBody>
      </p:sp>
      <p:sp>
        <p:nvSpPr>
          <p:cNvPr id="53251" name="Rectangle 2"/>
          <p:cNvSpPr>
            <a:spLocks noGrp="1" noChangeArrowheads="1"/>
          </p:cNvSpPr>
          <p:nvPr>
            <p:ph type="title"/>
          </p:nvPr>
        </p:nvSpPr>
        <p:spPr>
          <a:xfrm>
            <a:off x="609600" y="228600"/>
            <a:ext cx="7772400" cy="838200"/>
          </a:xfrm>
        </p:spPr>
        <p:txBody>
          <a:bodyPr/>
          <a:lstStyle/>
          <a:p>
            <a:r>
              <a:rPr lang="en-US" altLang="en-US"/>
              <a:t>Passing Arrays to Methods</a:t>
            </a:r>
            <a:endParaRPr lang="en-US" altLang="en-US">
              <a:solidFill>
                <a:schemeClr val="tx1"/>
              </a:solidFill>
              <a:latin typeface="Book Antiqua" pitchFamily="18" charset="0"/>
              <a:hlinkClick r:id="rId2" action="ppaction://program"/>
            </a:endParaRPr>
          </a:p>
        </p:txBody>
      </p:sp>
      <p:sp>
        <p:nvSpPr>
          <p:cNvPr id="53252" name="Rectangle 3"/>
          <p:cNvSpPr>
            <a:spLocks noGrp="1" noChangeArrowheads="1"/>
          </p:cNvSpPr>
          <p:nvPr>
            <p:ph type="body" idx="1"/>
          </p:nvPr>
        </p:nvSpPr>
        <p:spPr>
          <a:xfrm>
            <a:off x="304800" y="1143000"/>
            <a:ext cx="6400800" cy="1676400"/>
          </a:xfrm>
        </p:spPr>
        <p:txBody>
          <a:bodyPr/>
          <a:lstStyle/>
          <a:p>
            <a:pPr marL="0" indent="0">
              <a:lnSpc>
                <a:spcPct val="90000"/>
              </a:lnSpc>
              <a:buFont typeface="Monotype Sorts" pitchFamily="2" charset="2"/>
              <a:buNone/>
            </a:pPr>
            <a:r>
              <a:rPr lang="en-US" altLang="en-US" sz="1800" b="1" dirty="0">
                <a:latin typeface="Courier New" pitchFamily="49" charset="0"/>
                <a:cs typeface="Courier New" pitchFamily="49" charset="0"/>
              </a:rPr>
              <a:t>public static void </a:t>
            </a:r>
            <a:r>
              <a:rPr lang="en-US" altLang="en-US" sz="1800" b="1" dirty="0" err="1">
                <a:latin typeface="Courier New" pitchFamily="49" charset="0"/>
                <a:cs typeface="Courier New" pitchFamily="49" charset="0"/>
              </a:rPr>
              <a:t>printArray</a:t>
            </a:r>
            <a:r>
              <a:rPr lang="en-US" altLang="en-US" sz="1800" b="1" dirty="0">
                <a:latin typeface="Courier New" pitchFamily="49" charset="0"/>
                <a:cs typeface="Courier New" pitchFamily="49" charset="0"/>
              </a:rPr>
              <a:t>(</a:t>
            </a:r>
            <a:r>
              <a:rPr lang="en-US" altLang="en-US" sz="1800" b="1" dirty="0" err="1">
                <a:latin typeface="Courier New" pitchFamily="49" charset="0"/>
                <a:cs typeface="Courier New" pitchFamily="49" charset="0"/>
              </a:rPr>
              <a:t>int</a:t>
            </a:r>
            <a:r>
              <a:rPr lang="en-US" altLang="en-US" sz="1800" b="1" dirty="0">
                <a:latin typeface="Courier New" pitchFamily="49" charset="0"/>
                <a:cs typeface="Courier New" pitchFamily="49" charset="0"/>
              </a:rPr>
              <a:t>[] array) {</a:t>
            </a:r>
            <a:endParaRPr lang="en-US" altLang="en-US" sz="1800" b="1" dirty="0">
              <a:latin typeface="Courier"/>
              <a:cs typeface="Times New Roman" pitchFamily="18" charset="0"/>
            </a:endParaRPr>
          </a:p>
          <a:p>
            <a:pPr marL="0" indent="0">
              <a:lnSpc>
                <a:spcPct val="90000"/>
              </a:lnSpc>
              <a:buFont typeface="Monotype Sorts" pitchFamily="2" charset="2"/>
              <a:buNone/>
            </a:pPr>
            <a:r>
              <a:rPr lang="en-US" altLang="en-US" sz="1800" b="1" dirty="0">
                <a:latin typeface="Courier New" pitchFamily="49" charset="0"/>
                <a:cs typeface="Courier New" pitchFamily="49" charset="0"/>
              </a:rPr>
              <a:t>  for (</a:t>
            </a:r>
            <a:r>
              <a:rPr lang="en-US" altLang="en-US" sz="1800" b="1" dirty="0" err="1">
                <a:latin typeface="Courier New" pitchFamily="49" charset="0"/>
                <a:cs typeface="Courier New" pitchFamily="49" charset="0"/>
              </a:rPr>
              <a:t>int</a:t>
            </a: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i</a:t>
            </a:r>
            <a:r>
              <a:rPr lang="en-US" altLang="en-US" sz="1800" b="1" dirty="0">
                <a:latin typeface="Courier New" pitchFamily="49" charset="0"/>
                <a:cs typeface="Courier New" pitchFamily="49" charset="0"/>
              </a:rPr>
              <a:t> = 0; </a:t>
            </a:r>
            <a:r>
              <a:rPr lang="en-US" altLang="en-US" sz="1800" b="1" dirty="0" err="1">
                <a:latin typeface="Courier New" pitchFamily="49" charset="0"/>
                <a:cs typeface="Courier New" pitchFamily="49" charset="0"/>
              </a:rPr>
              <a:t>i</a:t>
            </a:r>
            <a:r>
              <a:rPr lang="en-US" altLang="en-US" sz="1800" b="1" dirty="0">
                <a:latin typeface="Courier New" pitchFamily="49" charset="0"/>
                <a:cs typeface="Courier New" pitchFamily="49" charset="0"/>
              </a:rPr>
              <a:t> &lt; </a:t>
            </a:r>
            <a:r>
              <a:rPr lang="en-US" altLang="en-US" sz="1800" b="1" dirty="0" err="1">
                <a:latin typeface="Courier New" pitchFamily="49" charset="0"/>
                <a:cs typeface="Courier New" pitchFamily="49" charset="0"/>
              </a:rPr>
              <a:t>array.length</a:t>
            </a: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i</a:t>
            </a:r>
            <a:r>
              <a:rPr lang="en-US" altLang="en-US" sz="1800" b="1" dirty="0">
                <a:latin typeface="Courier New" pitchFamily="49" charset="0"/>
                <a:cs typeface="Courier New" pitchFamily="49" charset="0"/>
              </a:rPr>
              <a:t>++) {</a:t>
            </a:r>
            <a:endParaRPr lang="en-US" altLang="en-US" sz="1800" b="1" dirty="0">
              <a:latin typeface="Courier"/>
              <a:cs typeface="Times New Roman" pitchFamily="18" charset="0"/>
            </a:endParaRPr>
          </a:p>
          <a:p>
            <a:pPr marL="0" indent="0">
              <a:lnSpc>
                <a:spcPct val="90000"/>
              </a:lnSpc>
              <a:buFont typeface="Monotype Sorts" pitchFamily="2" charset="2"/>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System.out.print</a:t>
            </a:r>
            <a:r>
              <a:rPr lang="en-US" altLang="en-US" sz="1800" b="1" dirty="0">
                <a:latin typeface="Courier New" pitchFamily="49" charset="0"/>
                <a:cs typeface="Courier New" pitchFamily="49" charset="0"/>
              </a:rPr>
              <a:t>(array[</a:t>
            </a:r>
            <a:r>
              <a:rPr lang="en-US" altLang="en-US" sz="1800" b="1" dirty="0" err="1">
                <a:latin typeface="Courier New" pitchFamily="49" charset="0"/>
                <a:cs typeface="Courier New" pitchFamily="49" charset="0"/>
              </a:rPr>
              <a:t>i</a:t>
            </a:r>
            <a:r>
              <a:rPr lang="en-US" altLang="en-US" sz="1800" b="1" dirty="0">
                <a:latin typeface="Courier New" pitchFamily="49" charset="0"/>
                <a:cs typeface="Courier New" pitchFamily="49" charset="0"/>
              </a:rPr>
              <a:t>] + " ");</a:t>
            </a:r>
            <a:endParaRPr lang="en-US" altLang="en-US" sz="1800" b="1" dirty="0">
              <a:latin typeface="Courier"/>
              <a:cs typeface="Times New Roman" pitchFamily="18" charset="0"/>
            </a:endParaRPr>
          </a:p>
          <a:p>
            <a:pPr marL="0" indent="0">
              <a:lnSpc>
                <a:spcPct val="90000"/>
              </a:lnSpc>
              <a:buFont typeface="Monotype Sorts" pitchFamily="2" charset="2"/>
              <a:buNone/>
            </a:pPr>
            <a:r>
              <a:rPr lang="en-US" altLang="en-US" sz="1800" b="1" dirty="0">
                <a:latin typeface="Courier New" pitchFamily="49" charset="0"/>
                <a:cs typeface="Courier New" pitchFamily="49" charset="0"/>
              </a:rPr>
              <a:t>  }</a:t>
            </a:r>
            <a:endParaRPr lang="en-US" altLang="en-US" sz="1800" b="1" dirty="0">
              <a:latin typeface="Courier"/>
              <a:cs typeface="Times New Roman" pitchFamily="18" charset="0"/>
            </a:endParaRPr>
          </a:p>
          <a:p>
            <a:pPr marL="0" indent="0">
              <a:lnSpc>
                <a:spcPct val="90000"/>
              </a:lnSpc>
              <a:buFont typeface="Monotype Sorts" pitchFamily="2" charset="2"/>
              <a:buNone/>
            </a:pPr>
            <a:r>
              <a:rPr lang="en-US" altLang="en-US" sz="1800" b="1" dirty="0">
                <a:latin typeface="Courier New" pitchFamily="49" charset="0"/>
                <a:cs typeface="Courier New" pitchFamily="49" charset="0"/>
              </a:rPr>
              <a:t>}</a:t>
            </a:r>
            <a:r>
              <a:rPr lang="en-US" altLang="en-US" sz="1800" b="1" dirty="0"/>
              <a:t> </a:t>
            </a:r>
          </a:p>
        </p:txBody>
      </p:sp>
      <p:sp>
        <p:nvSpPr>
          <p:cNvPr id="53253" name="Rectangle 6"/>
          <p:cNvSpPr>
            <a:spLocks noChangeArrowheads="1"/>
          </p:cNvSpPr>
          <p:nvPr/>
        </p:nvSpPr>
        <p:spPr bwMode="auto">
          <a:xfrm>
            <a:off x="1371600" y="3124200"/>
            <a:ext cx="6934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Invoke the method</a:t>
            </a:r>
          </a:p>
          <a:p>
            <a:pPr>
              <a:lnSpc>
                <a:spcPct val="90000"/>
              </a:lnSpc>
              <a:spcBef>
                <a:spcPct val="20000"/>
              </a:spcBef>
              <a:buClr>
                <a:schemeClr val="tx2"/>
              </a:buClr>
              <a:buSzPct val="75000"/>
              <a:buFont typeface="Monotype Sorts" pitchFamily="2" charset="2"/>
              <a:buNone/>
            </a:pPr>
            <a:endParaRPr lang="en-US" altLang="en-US" sz="1800" b="1">
              <a:latin typeface="Courier New" pitchFamily="49" charset="0"/>
              <a:cs typeface="Courier New" pitchFamily="49" charset="0"/>
            </a:endParaRPr>
          </a:p>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int[] list = {3, 1, 2, 6, 4, 2};</a:t>
            </a:r>
          </a:p>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printArray(list);</a:t>
            </a:r>
          </a:p>
        </p:txBody>
      </p:sp>
      <p:sp>
        <p:nvSpPr>
          <p:cNvPr id="53254" name="Line 7"/>
          <p:cNvSpPr>
            <a:spLocks noChangeShapeType="1"/>
          </p:cNvSpPr>
          <p:nvPr/>
        </p:nvSpPr>
        <p:spPr bwMode="auto">
          <a:xfrm flipV="1">
            <a:off x="3276600" y="1447800"/>
            <a:ext cx="2286000" cy="26670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5" name="Rectangle 11"/>
          <p:cNvSpPr>
            <a:spLocks noChangeArrowheads="1"/>
          </p:cNvSpPr>
          <p:nvPr/>
        </p:nvSpPr>
        <p:spPr bwMode="auto">
          <a:xfrm>
            <a:off x="2438400" y="4724400"/>
            <a:ext cx="6934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Invoke the method</a:t>
            </a:r>
          </a:p>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printArray(new int[]{3, 1, 2, 6, 4, 2});</a:t>
            </a:r>
          </a:p>
        </p:txBody>
      </p:sp>
      <p:sp>
        <p:nvSpPr>
          <p:cNvPr id="53256" name="Line 12"/>
          <p:cNvSpPr>
            <a:spLocks noChangeShapeType="1"/>
          </p:cNvSpPr>
          <p:nvPr/>
        </p:nvSpPr>
        <p:spPr bwMode="auto">
          <a:xfrm flipH="1" flipV="1">
            <a:off x="5715000" y="1447800"/>
            <a:ext cx="609600" cy="35052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7" name="Line 14"/>
          <p:cNvSpPr>
            <a:spLocks noChangeShapeType="1"/>
          </p:cNvSpPr>
          <p:nvPr/>
        </p:nvSpPr>
        <p:spPr bwMode="auto">
          <a:xfrm flipH="1" flipV="1">
            <a:off x="5943600" y="5410200"/>
            <a:ext cx="0" cy="228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8" name="Line 15"/>
          <p:cNvSpPr>
            <a:spLocks noChangeShapeType="1"/>
          </p:cNvSpPr>
          <p:nvPr/>
        </p:nvSpPr>
        <p:spPr bwMode="auto">
          <a:xfrm>
            <a:off x="4038600" y="5410200"/>
            <a:ext cx="3581400"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9" name="Rectangle 16"/>
          <p:cNvSpPr>
            <a:spLocks noChangeArrowheads="1"/>
          </p:cNvSpPr>
          <p:nvPr/>
        </p:nvSpPr>
        <p:spPr bwMode="auto">
          <a:xfrm>
            <a:off x="4800600" y="571500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Anonymous array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D4ACDD-F7A6-4403-8253-38349C309124}" type="slidenum">
              <a:rPr lang="en-US" altLang="en-US" sz="1400" smtClean="0"/>
              <a:pPr/>
              <a:t>19</a:t>
            </a:fld>
            <a:endParaRPr lang="en-US" altLang="en-US" sz="1400"/>
          </a:p>
        </p:txBody>
      </p:sp>
      <p:sp>
        <p:nvSpPr>
          <p:cNvPr id="54275" name="Rectangle 2"/>
          <p:cNvSpPr>
            <a:spLocks noGrp="1" noChangeArrowheads="1"/>
          </p:cNvSpPr>
          <p:nvPr>
            <p:ph type="title"/>
          </p:nvPr>
        </p:nvSpPr>
        <p:spPr>
          <a:xfrm>
            <a:off x="228600" y="228600"/>
            <a:ext cx="8915400" cy="762000"/>
          </a:xfrm>
          <a:noFill/>
        </p:spPr>
        <p:txBody>
          <a:bodyPr/>
          <a:lstStyle/>
          <a:p>
            <a:r>
              <a:rPr lang="en-US" altLang="en-US" sz="4800">
                <a:cs typeface="Times New Roman" pitchFamily="18" charset="0"/>
              </a:rPr>
              <a:t>Anonymous Array</a:t>
            </a:r>
            <a:endParaRPr lang="en-US" altLang="en-US" sz="4000"/>
          </a:p>
        </p:txBody>
      </p:sp>
      <p:sp>
        <p:nvSpPr>
          <p:cNvPr id="54276" name="Rectangle 3"/>
          <p:cNvSpPr>
            <a:spLocks noGrp="1" noChangeArrowheads="1"/>
          </p:cNvSpPr>
          <p:nvPr>
            <p:ph type="body" idx="1"/>
          </p:nvPr>
        </p:nvSpPr>
        <p:spPr>
          <a:xfrm>
            <a:off x="228600" y="1219200"/>
            <a:ext cx="8763000" cy="4495800"/>
          </a:xfrm>
          <a:noFill/>
        </p:spPr>
        <p:txBody>
          <a:bodyPr/>
          <a:lstStyle/>
          <a:p>
            <a:pPr marL="114300" lvl="1" indent="0">
              <a:spcBef>
                <a:spcPct val="50000"/>
              </a:spcBef>
              <a:buFontTx/>
              <a:buNone/>
            </a:pPr>
            <a:r>
              <a:rPr lang="en-US" altLang="en-US" sz="3200"/>
              <a:t>The statement </a:t>
            </a:r>
          </a:p>
          <a:p>
            <a:pPr lvl="2">
              <a:spcBef>
                <a:spcPct val="50000"/>
              </a:spcBef>
              <a:buFont typeface="Monotype Sorts" pitchFamily="2" charset="2"/>
              <a:buNone/>
            </a:pPr>
            <a:r>
              <a:rPr lang="en-US" altLang="en-US" sz="2800"/>
              <a:t>printArray(new int[]{3, 1, 2, 6, 4, 2}); </a:t>
            </a:r>
          </a:p>
          <a:p>
            <a:pPr marL="114300" lvl="1" indent="0">
              <a:spcBef>
                <a:spcPct val="50000"/>
              </a:spcBef>
              <a:buFontTx/>
              <a:buNone/>
            </a:pPr>
            <a:r>
              <a:rPr lang="en-US" altLang="en-US" sz="3200"/>
              <a:t>creates an array using the following syntax: </a:t>
            </a:r>
          </a:p>
          <a:p>
            <a:pPr lvl="2">
              <a:spcBef>
                <a:spcPct val="50000"/>
              </a:spcBef>
              <a:buFont typeface="Monotype Sorts" pitchFamily="2" charset="2"/>
              <a:buNone/>
            </a:pPr>
            <a:r>
              <a:rPr lang="en-US" altLang="en-US" sz="2800"/>
              <a:t>new dataType[]{literal0, literal1, ..., literalk};</a:t>
            </a:r>
          </a:p>
          <a:p>
            <a:pPr marL="114300" lvl="1" indent="0">
              <a:spcBef>
                <a:spcPct val="50000"/>
              </a:spcBef>
              <a:buFontTx/>
              <a:buNone/>
            </a:pPr>
            <a:r>
              <a:rPr lang="en-US" altLang="en-US" sz="3200"/>
              <a:t>There is no explicit reference variable for the array. Such array is called an </a:t>
            </a:r>
            <a:r>
              <a:rPr lang="en-US" altLang="en-US" sz="3200" i="1"/>
              <a:t>anonymous array</a:t>
            </a:r>
            <a:r>
              <a:rPr lang="en-US" altLang="en-US" sz="320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663394D-0D1E-402D-96CC-D4E5347DB6FE}" type="slidenum">
              <a:rPr lang="en-US" altLang="en-US" sz="1400" smtClean="0"/>
              <a:pPr/>
              <a:t>2</a:t>
            </a:fld>
            <a:endParaRPr lang="en-US" altLang="en-US" sz="1400"/>
          </a:p>
        </p:txBody>
      </p:sp>
      <p:sp>
        <p:nvSpPr>
          <p:cNvPr id="4099" name="Rectangle 2"/>
          <p:cNvSpPr>
            <a:spLocks noGrp="1" noChangeArrowheads="1"/>
          </p:cNvSpPr>
          <p:nvPr>
            <p:ph type="title"/>
          </p:nvPr>
        </p:nvSpPr>
        <p:spPr>
          <a:xfrm>
            <a:off x="152400" y="228600"/>
            <a:ext cx="8763000" cy="473075"/>
          </a:xfrm>
          <a:noFill/>
        </p:spPr>
        <p:txBody>
          <a:bodyPr/>
          <a:lstStyle/>
          <a:p>
            <a:r>
              <a:rPr lang="en-US" altLang="en-US" sz="4000"/>
              <a:t>Opening Problem</a:t>
            </a:r>
          </a:p>
        </p:txBody>
      </p:sp>
      <p:sp>
        <p:nvSpPr>
          <p:cNvPr id="4100" name="Rectangle 3"/>
          <p:cNvSpPr>
            <a:spLocks noGrp="1" noChangeArrowheads="1"/>
          </p:cNvSpPr>
          <p:nvPr>
            <p:ph type="body" idx="1"/>
          </p:nvPr>
        </p:nvSpPr>
        <p:spPr>
          <a:xfrm>
            <a:off x="231775" y="971550"/>
            <a:ext cx="8642350" cy="5106988"/>
          </a:xfrm>
          <a:noFill/>
        </p:spPr>
        <p:txBody>
          <a:bodyPr/>
          <a:lstStyle/>
          <a:p>
            <a:pPr marL="0" indent="0">
              <a:buFont typeface="Monotype Sorts" pitchFamily="2" charset="2"/>
              <a:buNone/>
            </a:pPr>
            <a:r>
              <a:rPr lang="en-US" altLang="en-US" sz="3500"/>
              <a:t>Read one hundred numbers, compute their average, and find out how many numbers are above the average.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498C7E-E887-4A9E-BBCF-0D2B208F6CEB}" type="slidenum">
              <a:rPr lang="en-US" altLang="en-US" sz="1400" smtClean="0"/>
              <a:pPr/>
              <a:t>20</a:t>
            </a:fld>
            <a:endParaRPr lang="en-US" altLang="en-US" sz="1400"/>
          </a:p>
        </p:txBody>
      </p:sp>
      <p:sp>
        <p:nvSpPr>
          <p:cNvPr id="55299" name="Rectangle 2"/>
          <p:cNvSpPr>
            <a:spLocks noGrp="1" noChangeArrowheads="1"/>
          </p:cNvSpPr>
          <p:nvPr>
            <p:ph type="title"/>
          </p:nvPr>
        </p:nvSpPr>
        <p:spPr>
          <a:xfrm>
            <a:off x="609600" y="228600"/>
            <a:ext cx="7772400" cy="838200"/>
          </a:xfrm>
        </p:spPr>
        <p:txBody>
          <a:bodyPr/>
          <a:lstStyle/>
          <a:p>
            <a:r>
              <a:rPr lang="en-US" altLang="en-US" dirty="0"/>
              <a:t>Pass by Reference vs. By Value</a:t>
            </a:r>
            <a:endParaRPr lang="en-US" altLang="en-US" dirty="0">
              <a:solidFill>
                <a:schemeClr val="tx1"/>
              </a:solidFill>
              <a:latin typeface="Book Antiqua" pitchFamily="18" charset="0"/>
              <a:hlinkClick r:id="rId2" action="ppaction://program"/>
            </a:endParaRPr>
          </a:p>
        </p:txBody>
      </p:sp>
      <p:sp>
        <p:nvSpPr>
          <p:cNvPr id="55300" name="Rectangle 3"/>
          <p:cNvSpPr>
            <a:spLocks noGrp="1" noChangeArrowheads="1"/>
          </p:cNvSpPr>
          <p:nvPr>
            <p:ph type="body" idx="1"/>
          </p:nvPr>
        </p:nvSpPr>
        <p:spPr>
          <a:xfrm>
            <a:off x="304800" y="1143000"/>
            <a:ext cx="8686800" cy="5334000"/>
          </a:xfrm>
        </p:spPr>
        <p:txBody>
          <a:bodyPr/>
          <a:lstStyle/>
          <a:p>
            <a:pPr marL="0" indent="0">
              <a:lnSpc>
                <a:spcPct val="90000"/>
              </a:lnSpc>
              <a:buFont typeface="Monotype Sorts" pitchFamily="2" charset="2"/>
              <a:buNone/>
            </a:pPr>
            <a:r>
              <a:rPr lang="en-US" altLang="en-US" sz="2600" dirty="0">
                <a:cs typeface="Times New Roman" pitchFamily="18" charset="0"/>
              </a:rPr>
              <a:t>Java uses </a:t>
            </a:r>
            <a:r>
              <a:rPr lang="en-US" altLang="en-US" sz="2600" i="1" dirty="0">
                <a:cs typeface="Times New Roman" pitchFamily="18" charset="0"/>
              </a:rPr>
              <a:t>pass by value</a:t>
            </a:r>
            <a:r>
              <a:rPr lang="en-US" altLang="en-US" sz="2600" dirty="0">
                <a:cs typeface="Times New Roman" pitchFamily="18" charset="0"/>
              </a:rPr>
              <a:t> to pass arguments to a method. There are important differences between passing a value of variables of primitive data types and passing arrays.</a:t>
            </a:r>
          </a:p>
          <a:p>
            <a:pPr marL="0" indent="0">
              <a:lnSpc>
                <a:spcPct val="90000"/>
              </a:lnSpc>
              <a:buFont typeface="Monotype Sorts" pitchFamily="2" charset="2"/>
              <a:buNone/>
            </a:pPr>
            <a:endParaRPr lang="en-US" altLang="en-US" sz="2600" dirty="0">
              <a:cs typeface="Times New Roman" pitchFamily="18" charset="0"/>
            </a:endParaRPr>
          </a:p>
          <a:p>
            <a:pPr marL="0" indent="0">
              <a:lnSpc>
                <a:spcPct val="90000"/>
              </a:lnSpc>
            </a:pPr>
            <a:r>
              <a:rPr lang="en-US" altLang="en-US" sz="2600" dirty="0">
                <a:cs typeface="Times New Roman" pitchFamily="18" charset="0"/>
              </a:rPr>
              <a:t> For a parameter of a primitive type value, the actual value is passed. Changing the value of the local parameter inside the method does not affect the value of the variable outside the method.</a:t>
            </a:r>
          </a:p>
          <a:p>
            <a:pPr marL="0" indent="0">
              <a:lnSpc>
                <a:spcPct val="90000"/>
              </a:lnSpc>
            </a:pPr>
            <a:endParaRPr lang="en-US" altLang="en-US" sz="2600" dirty="0">
              <a:cs typeface="Times New Roman" pitchFamily="18" charset="0"/>
            </a:endParaRPr>
          </a:p>
          <a:p>
            <a:pPr marL="0" indent="0">
              <a:lnSpc>
                <a:spcPct val="90000"/>
              </a:lnSpc>
            </a:pPr>
            <a:r>
              <a:rPr lang="en-US" altLang="en-US" sz="2600" dirty="0">
                <a:cs typeface="Times New Roman" pitchFamily="18" charset="0"/>
              </a:rPr>
              <a:t> For a parameter of an array type, the value of the parameter contains a reference to an array; this reference is passed to the method. Any changes to the array that occur inside the method body will affect the original array that was passed as the argument. </a:t>
            </a:r>
            <a:endParaRPr lang="en-US" altLang="en-US" sz="2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4EACE92-0937-442B-8CFC-05444B29BA8F}" type="slidenum">
              <a:rPr lang="en-US" altLang="en-US" sz="1400" smtClean="0"/>
              <a:pPr/>
              <a:t>21</a:t>
            </a:fld>
            <a:endParaRPr lang="en-US" altLang="en-US" sz="1400"/>
          </a:p>
        </p:txBody>
      </p:sp>
      <p:sp>
        <p:nvSpPr>
          <p:cNvPr id="56323" name="Rectangle 3"/>
          <p:cNvSpPr>
            <a:spLocks noGrp="1" noChangeArrowheads="1"/>
          </p:cNvSpPr>
          <p:nvPr>
            <p:ph type="body" idx="1"/>
          </p:nvPr>
        </p:nvSpPr>
        <p:spPr>
          <a:xfrm>
            <a:off x="0" y="1143000"/>
            <a:ext cx="9144000" cy="5410200"/>
          </a:xfrm>
          <a:ln>
            <a:solidFill>
              <a:srgbClr val="FFFFFF"/>
            </a:solidFill>
            <a:miter lim="800000"/>
            <a:headEnd/>
            <a:tailEnd/>
          </a:ln>
        </p:spPr>
        <p:txBody>
          <a:bodyPr/>
          <a:lstStyle/>
          <a:p>
            <a:pPr>
              <a:buFont typeface="Monotype Sorts" pitchFamily="2" charset="2"/>
              <a:buNone/>
            </a:pPr>
            <a:r>
              <a:rPr lang="en-US" altLang="en-US" sz="1800" b="1">
                <a:solidFill>
                  <a:srgbClr val="002060"/>
                </a:solidFill>
                <a:latin typeface="Courier New" pitchFamily="49" charset="0"/>
                <a:cs typeface="Times New Roman" pitchFamily="18" charset="0"/>
              </a:rPr>
              <a:t>public class Test {</a:t>
            </a:r>
          </a:p>
          <a:p>
            <a:pPr>
              <a:buFont typeface="Monotype Sorts" pitchFamily="2" charset="2"/>
              <a:buNone/>
            </a:pPr>
            <a:r>
              <a:rPr lang="en-US" altLang="en-US" sz="1800" b="1">
                <a:solidFill>
                  <a:srgbClr val="002060"/>
                </a:solidFill>
                <a:latin typeface="Courier New" pitchFamily="49" charset="0"/>
                <a:cs typeface="Times New Roman" pitchFamily="18" charset="0"/>
              </a:rPr>
              <a:t>  public static void main(String[] args) {</a:t>
            </a:r>
          </a:p>
          <a:p>
            <a:pPr>
              <a:buFont typeface="Monotype Sorts" pitchFamily="2" charset="2"/>
              <a:buNone/>
            </a:pPr>
            <a:r>
              <a:rPr lang="en-US" altLang="en-US" sz="1800" b="1">
                <a:solidFill>
                  <a:srgbClr val="002060"/>
                </a:solidFill>
                <a:latin typeface="Courier New" pitchFamily="49" charset="0"/>
                <a:cs typeface="Times New Roman" pitchFamily="18" charset="0"/>
              </a:rPr>
              <a:t>    int x = 1; // x represents an int value</a:t>
            </a:r>
          </a:p>
          <a:p>
            <a:pPr>
              <a:buFont typeface="Monotype Sorts" pitchFamily="2" charset="2"/>
              <a:buNone/>
            </a:pPr>
            <a:r>
              <a:rPr lang="en-US" altLang="en-US" sz="1800" b="1">
                <a:solidFill>
                  <a:srgbClr val="002060"/>
                </a:solidFill>
                <a:latin typeface="Courier New" pitchFamily="49" charset="0"/>
                <a:cs typeface="Times New Roman" pitchFamily="18" charset="0"/>
              </a:rPr>
              <a:t>    int[] y = new int[10]; // y represents an array of int values</a:t>
            </a:r>
          </a:p>
          <a:p>
            <a:pPr>
              <a:buFont typeface="Monotype Sorts" pitchFamily="2" charset="2"/>
              <a:buNone/>
            </a:pPr>
            <a:r>
              <a:rPr lang="en-US" altLang="en-US" sz="1800" b="1">
                <a:solidFill>
                  <a:srgbClr val="002060"/>
                </a:solidFill>
                <a:latin typeface="Courier New" pitchFamily="49" charset="0"/>
                <a:cs typeface="Times New Roman" pitchFamily="18" charset="0"/>
              </a:rPr>
              <a:t> </a:t>
            </a:r>
          </a:p>
          <a:p>
            <a:pPr>
              <a:buFont typeface="Monotype Sorts" pitchFamily="2" charset="2"/>
              <a:buNone/>
            </a:pPr>
            <a:r>
              <a:rPr lang="en-US" altLang="en-US" sz="1800" b="1">
                <a:solidFill>
                  <a:srgbClr val="002060"/>
                </a:solidFill>
                <a:latin typeface="Courier New" pitchFamily="49" charset="0"/>
                <a:cs typeface="Times New Roman" pitchFamily="18" charset="0"/>
              </a:rPr>
              <a:t>    m(x, y); // Invoke m with arguments x and y</a:t>
            </a:r>
          </a:p>
          <a:p>
            <a:pPr>
              <a:buFont typeface="Monotype Sorts" pitchFamily="2" charset="2"/>
              <a:buNone/>
            </a:pPr>
            <a:r>
              <a:rPr lang="en-US" altLang="en-US" sz="1800" b="1">
                <a:solidFill>
                  <a:srgbClr val="002060"/>
                </a:solidFill>
                <a:latin typeface="Courier New" pitchFamily="49" charset="0"/>
                <a:cs typeface="Times New Roman" pitchFamily="18" charset="0"/>
              </a:rPr>
              <a:t> </a:t>
            </a:r>
          </a:p>
          <a:p>
            <a:pPr>
              <a:buFont typeface="Monotype Sorts" pitchFamily="2" charset="2"/>
              <a:buNone/>
            </a:pPr>
            <a:r>
              <a:rPr lang="en-US" altLang="en-US" sz="1800" b="1">
                <a:solidFill>
                  <a:srgbClr val="002060"/>
                </a:solidFill>
                <a:latin typeface="Courier New" pitchFamily="49" charset="0"/>
                <a:cs typeface="Times New Roman" pitchFamily="18" charset="0"/>
              </a:rPr>
              <a:t>    System.out.println("x is " + x);</a:t>
            </a:r>
          </a:p>
          <a:p>
            <a:pPr>
              <a:buFont typeface="Monotype Sorts" pitchFamily="2" charset="2"/>
              <a:buNone/>
            </a:pPr>
            <a:r>
              <a:rPr lang="en-US" altLang="en-US" sz="1800" b="1">
                <a:solidFill>
                  <a:srgbClr val="002060"/>
                </a:solidFill>
                <a:latin typeface="Courier New" pitchFamily="49" charset="0"/>
                <a:cs typeface="Times New Roman" pitchFamily="18" charset="0"/>
              </a:rPr>
              <a:t>    System.out.println("y[0] is " + y[0]);</a:t>
            </a:r>
          </a:p>
          <a:p>
            <a:pPr>
              <a:buFont typeface="Monotype Sorts" pitchFamily="2" charset="2"/>
              <a:buNone/>
            </a:pPr>
            <a:r>
              <a:rPr lang="en-US" altLang="en-US" sz="1800" b="1">
                <a:solidFill>
                  <a:srgbClr val="002060"/>
                </a:solidFill>
                <a:latin typeface="Courier New" pitchFamily="49" charset="0"/>
                <a:cs typeface="Times New Roman" pitchFamily="18" charset="0"/>
              </a:rPr>
              <a:t>  }</a:t>
            </a:r>
          </a:p>
          <a:p>
            <a:pPr>
              <a:buFont typeface="Monotype Sorts" pitchFamily="2" charset="2"/>
              <a:buNone/>
            </a:pPr>
            <a:r>
              <a:rPr lang="en-US" altLang="en-US" sz="1800" b="1">
                <a:solidFill>
                  <a:srgbClr val="002060"/>
                </a:solidFill>
                <a:latin typeface="Courier New" pitchFamily="49" charset="0"/>
                <a:cs typeface="Times New Roman" pitchFamily="18" charset="0"/>
              </a:rPr>
              <a:t> </a:t>
            </a:r>
          </a:p>
          <a:p>
            <a:pPr>
              <a:buFont typeface="Monotype Sorts" pitchFamily="2" charset="2"/>
              <a:buNone/>
            </a:pPr>
            <a:r>
              <a:rPr lang="en-US" altLang="en-US" sz="1800" b="1">
                <a:solidFill>
                  <a:srgbClr val="002060"/>
                </a:solidFill>
                <a:latin typeface="Courier New" pitchFamily="49" charset="0"/>
                <a:cs typeface="Times New Roman" pitchFamily="18" charset="0"/>
              </a:rPr>
              <a:t>  public static void m(int number, int[] numbers) {</a:t>
            </a:r>
          </a:p>
          <a:p>
            <a:pPr>
              <a:buFont typeface="Monotype Sorts" pitchFamily="2" charset="2"/>
              <a:buNone/>
            </a:pPr>
            <a:r>
              <a:rPr lang="en-US" altLang="en-US" sz="1800" b="1">
                <a:solidFill>
                  <a:srgbClr val="002060"/>
                </a:solidFill>
                <a:latin typeface="Courier New" pitchFamily="49" charset="0"/>
                <a:cs typeface="Times New Roman" pitchFamily="18" charset="0"/>
              </a:rPr>
              <a:t>    number = 1001; // Assign a new value to number</a:t>
            </a:r>
          </a:p>
          <a:p>
            <a:pPr>
              <a:buFont typeface="Monotype Sorts" pitchFamily="2" charset="2"/>
              <a:buNone/>
            </a:pPr>
            <a:r>
              <a:rPr lang="en-US" altLang="en-US" sz="1800" b="1">
                <a:solidFill>
                  <a:srgbClr val="002060"/>
                </a:solidFill>
                <a:latin typeface="Courier New" pitchFamily="49" charset="0"/>
                <a:cs typeface="Times New Roman" pitchFamily="18" charset="0"/>
              </a:rPr>
              <a:t>    numbers[0] = 5555; // Assign a new value to numbers[0]</a:t>
            </a:r>
          </a:p>
          <a:p>
            <a:pPr>
              <a:buFont typeface="Monotype Sorts" pitchFamily="2" charset="2"/>
              <a:buNone/>
            </a:pPr>
            <a:r>
              <a:rPr lang="en-US" altLang="en-US" sz="1800" b="1">
                <a:solidFill>
                  <a:srgbClr val="002060"/>
                </a:solidFill>
                <a:latin typeface="Courier New" pitchFamily="49" charset="0"/>
                <a:cs typeface="Times New Roman" pitchFamily="18" charset="0"/>
              </a:rPr>
              <a:t>  }</a:t>
            </a:r>
          </a:p>
          <a:p>
            <a:pPr>
              <a:buFont typeface="Monotype Sorts" pitchFamily="2" charset="2"/>
              <a:buNone/>
            </a:pPr>
            <a:r>
              <a:rPr lang="en-US" altLang="en-US" sz="1800" b="1">
                <a:solidFill>
                  <a:srgbClr val="002060"/>
                </a:solidFill>
                <a:latin typeface="Courier New" pitchFamily="49" charset="0"/>
                <a:cs typeface="Times New Roman" pitchFamily="18" charset="0"/>
              </a:rPr>
              <a:t>}</a:t>
            </a:r>
          </a:p>
        </p:txBody>
      </p:sp>
      <p:sp>
        <p:nvSpPr>
          <p:cNvPr id="56324" name="Rectangle 7"/>
          <p:cNvSpPr>
            <a:spLocks noGrp="1" noChangeArrowheads="1"/>
          </p:cNvSpPr>
          <p:nvPr>
            <p:ph type="title"/>
          </p:nvPr>
        </p:nvSpPr>
        <p:spPr>
          <a:xfrm>
            <a:off x="609600" y="152400"/>
            <a:ext cx="7772400" cy="533400"/>
          </a:xfrm>
          <a:noFill/>
        </p:spPr>
        <p:txBody>
          <a:bodyPr/>
          <a:lstStyle/>
          <a:p>
            <a:r>
              <a:rPr lang="en-US" altLang="en-US"/>
              <a:t>Simple Example</a:t>
            </a:r>
            <a:endParaRPr lang="en-US" altLang="en-US">
              <a:solidFill>
                <a:schemeClr val="tx1"/>
              </a:solidFill>
              <a:latin typeface="Book Antiqua" pitchFamily="18" charset="0"/>
              <a:hlinkClick r:id="rId2" action="ppaction://program"/>
            </a:endParaRPr>
          </a:p>
        </p:txBody>
      </p:sp>
      <p:sp>
        <p:nvSpPr>
          <p:cNvPr id="56325" name="Line 8"/>
          <p:cNvSpPr>
            <a:spLocks noChangeShapeType="1"/>
          </p:cNvSpPr>
          <p:nvPr/>
        </p:nvSpPr>
        <p:spPr bwMode="auto">
          <a:xfrm>
            <a:off x="990600" y="3048000"/>
            <a:ext cx="3124200" cy="18288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6" name="Line 9"/>
          <p:cNvSpPr>
            <a:spLocks noChangeShapeType="1"/>
          </p:cNvSpPr>
          <p:nvPr/>
        </p:nvSpPr>
        <p:spPr bwMode="auto">
          <a:xfrm>
            <a:off x="1447800" y="3124200"/>
            <a:ext cx="4648200" cy="1752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0934E81-8194-480D-97CC-2F1880195C2B}" type="slidenum">
              <a:rPr lang="en-US" altLang="en-US" sz="1400" smtClean="0"/>
              <a:pPr/>
              <a:t>22</a:t>
            </a:fld>
            <a:endParaRPr lang="en-US" altLang="en-US" sz="1400"/>
          </a:p>
        </p:txBody>
      </p:sp>
      <p:sp>
        <p:nvSpPr>
          <p:cNvPr id="57347" name="Rectangle 3"/>
          <p:cNvSpPr>
            <a:spLocks noGrp="1" noChangeArrowheads="1"/>
          </p:cNvSpPr>
          <p:nvPr>
            <p:ph type="title"/>
          </p:nvPr>
        </p:nvSpPr>
        <p:spPr>
          <a:xfrm>
            <a:off x="609600" y="152400"/>
            <a:ext cx="7772400" cy="533400"/>
          </a:xfrm>
          <a:noFill/>
        </p:spPr>
        <p:txBody>
          <a:bodyPr/>
          <a:lstStyle/>
          <a:p>
            <a:r>
              <a:rPr lang="en-US" altLang="en-US"/>
              <a:t>Call Stack</a:t>
            </a:r>
            <a:endParaRPr lang="en-US" altLang="en-US">
              <a:solidFill>
                <a:schemeClr val="tx1"/>
              </a:solidFill>
              <a:latin typeface="Book Antiqua" pitchFamily="18" charset="0"/>
              <a:hlinkClick r:id="rId2" action="ppaction://program"/>
            </a:endParaRPr>
          </a:p>
        </p:txBody>
      </p:sp>
      <p:sp>
        <p:nvSpPr>
          <p:cNvPr id="57348" name="Rectangle 6"/>
          <p:cNvSpPr>
            <a:spLocks noChangeArrowheads="1"/>
          </p:cNvSpPr>
          <p:nvPr/>
        </p:nvSpPr>
        <p:spPr bwMode="auto">
          <a:xfrm>
            <a:off x="25146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7349" name="Rectangle 8"/>
          <p:cNvSpPr>
            <a:spLocks noGrp="1" noChangeArrowheads="1"/>
          </p:cNvSpPr>
          <p:nvPr>
            <p:ph type="body" idx="1"/>
          </p:nvPr>
        </p:nvSpPr>
        <p:spPr>
          <a:xfrm>
            <a:off x="87313" y="4273550"/>
            <a:ext cx="8832850" cy="1963738"/>
          </a:xfrm>
          <a:noFill/>
        </p:spPr>
        <p:txBody>
          <a:bodyPr/>
          <a:lstStyle/>
          <a:p>
            <a:pPr marL="0" indent="0">
              <a:buFont typeface="Monotype Sorts" pitchFamily="2" charset="2"/>
              <a:buNone/>
            </a:pPr>
            <a:r>
              <a:rPr lang="en-US" altLang="en-US" sz="3000">
                <a:cs typeface="Times New Roman" pitchFamily="18" charset="0"/>
              </a:rPr>
              <a:t>When invoking m(x, y), the values of x and y are passed to number and numbers. Since y contains the reference value to the array, numbers now contains the same reference value to the same array.</a:t>
            </a:r>
          </a:p>
        </p:txBody>
      </p:sp>
      <p:sp>
        <p:nvSpPr>
          <p:cNvPr id="57350" name="Rectangle 10"/>
          <p:cNvSpPr>
            <a:spLocks noChangeArrowheads="1"/>
          </p:cNvSpPr>
          <p:nvPr/>
        </p:nvSpPr>
        <p:spPr bwMode="auto">
          <a:xfrm>
            <a:off x="25146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5735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5850"/>
            <a:ext cx="8988425" cy="289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890588"/>
            <a:ext cx="8939212"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8371"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995E587-25E4-4D8E-92BC-F682AFDB19FE}" type="slidenum">
              <a:rPr lang="en-US" altLang="en-US" sz="1400" smtClean="0"/>
              <a:pPr/>
              <a:t>23</a:t>
            </a:fld>
            <a:endParaRPr lang="en-US" altLang="en-US" sz="1400"/>
          </a:p>
        </p:txBody>
      </p:sp>
      <p:sp>
        <p:nvSpPr>
          <p:cNvPr id="58372" name="Rectangle 2"/>
          <p:cNvSpPr>
            <a:spLocks noGrp="1" noChangeArrowheads="1"/>
          </p:cNvSpPr>
          <p:nvPr>
            <p:ph type="title"/>
          </p:nvPr>
        </p:nvSpPr>
        <p:spPr>
          <a:xfrm>
            <a:off x="609600" y="152400"/>
            <a:ext cx="7772400" cy="533400"/>
          </a:xfrm>
          <a:noFill/>
        </p:spPr>
        <p:txBody>
          <a:bodyPr/>
          <a:lstStyle/>
          <a:p>
            <a:r>
              <a:rPr lang="en-US" altLang="en-US"/>
              <a:t>Call Stack</a:t>
            </a:r>
            <a:endParaRPr lang="en-US" altLang="en-US">
              <a:solidFill>
                <a:schemeClr val="tx1"/>
              </a:solidFill>
              <a:latin typeface="Book Antiqua" pitchFamily="18" charset="0"/>
              <a:hlinkClick r:id="rId3" action="ppaction://program"/>
            </a:endParaRPr>
          </a:p>
        </p:txBody>
      </p:sp>
      <p:sp>
        <p:nvSpPr>
          <p:cNvPr id="58373" name="Rectangle 3"/>
          <p:cNvSpPr>
            <a:spLocks noChangeArrowheads="1"/>
          </p:cNvSpPr>
          <p:nvPr/>
        </p:nvSpPr>
        <p:spPr bwMode="auto">
          <a:xfrm>
            <a:off x="25146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8374" name="Rectangle 4"/>
          <p:cNvSpPr>
            <a:spLocks noGrp="1" noChangeArrowheads="1"/>
          </p:cNvSpPr>
          <p:nvPr>
            <p:ph type="body" idx="1"/>
          </p:nvPr>
        </p:nvSpPr>
        <p:spPr>
          <a:xfrm>
            <a:off x="231775" y="4427538"/>
            <a:ext cx="8607425" cy="1997075"/>
          </a:xfrm>
          <a:noFill/>
        </p:spPr>
        <p:txBody>
          <a:bodyPr/>
          <a:lstStyle/>
          <a:p>
            <a:pPr marL="0" indent="0">
              <a:buFont typeface="Monotype Sorts" pitchFamily="2" charset="2"/>
              <a:buNone/>
            </a:pPr>
            <a:r>
              <a:rPr lang="en-US" altLang="en-US" sz="3000">
                <a:cs typeface="Times New Roman" pitchFamily="18" charset="0"/>
              </a:rPr>
              <a:t>When invoking m(x, y), the values of x and y are passed to number and numbers. Since y contains the reference value to the array, numbers now contains the same reference value to the same array.</a:t>
            </a:r>
          </a:p>
        </p:txBody>
      </p:sp>
      <p:sp>
        <p:nvSpPr>
          <p:cNvPr id="58375" name="Rectangle 5"/>
          <p:cNvSpPr>
            <a:spLocks noChangeArrowheads="1"/>
          </p:cNvSpPr>
          <p:nvPr/>
        </p:nvSpPr>
        <p:spPr bwMode="auto">
          <a:xfrm>
            <a:off x="25146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8E16E3-5427-4E82-A18C-5848ECB06C11}" type="slidenum">
              <a:rPr lang="en-US" altLang="en-US" sz="1400" smtClean="0"/>
              <a:pPr/>
              <a:t>24</a:t>
            </a:fld>
            <a:endParaRPr lang="en-US" altLang="en-US" sz="1400"/>
          </a:p>
        </p:txBody>
      </p:sp>
      <p:sp>
        <p:nvSpPr>
          <p:cNvPr id="59395" name="Rectangle 2"/>
          <p:cNvSpPr>
            <a:spLocks noGrp="1" noChangeArrowheads="1"/>
          </p:cNvSpPr>
          <p:nvPr>
            <p:ph type="title"/>
          </p:nvPr>
        </p:nvSpPr>
        <p:spPr>
          <a:xfrm>
            <a:off x="609600" y="152400"/>
            <a:ext cx="7772400" cy="533400"/>
          </a:xfrm>
          <a:noFill/>
        </p:spPr>
        <p:txBody>
          <a:bodyPr/>
          <a:lstStyle/>
          <a:p>
            <a:r>
              <a:rPr lang="en-US" altLang="en-US"/>
              <a:t>Heap</a:t>
            </a:r>
            <a:endParaRPr lang="en-US" altLang="en-US">
              <a:solidFill>
                <a:schemeClr val="tx1"/>
              </a:solidFill>
              <a:latin typeface="Book Antiqua" pitchFamily="18" charset="0"/>
              <a:hlinkClick r:id="rId3" action="ppaction://program"/>
            </a:endParaRPr>
          </a:p>
        </p:txBody>
      </p:sp>
      <p:sp>
        <p:nvSpPr>
          <p:cNvPr id="59396" name="Rectangle 3"/>
          <p:cNvSpPr>
            <a:spLocks noChangeArrowheads="1"/>
          </p:cNvSpPr>
          <p:nvPr/>
        </p:nvSpPr>
        <p:spPr bwMode="auto">
          <a:xfrm>
            <a:off x="25146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59397" name="Object 4"/>
          <p:cNvGraphicFramePr>
            <a:graphicFrameLocks noChangeAspect="1"/>
          </p:cNvGraphicFramePr>
          <p:nvPr/>
        </p:nvGraphicFramePr>
        <p:xfrm>
          <a:off x="381000" y="1066800"/>
          <a:ext cx="8305800" cy="2768600"/>
        </p:xfrm>
        <a:graphic>
          <a:graphicData uri="http://schemas.openxmlformats.org/presentationml/2006/ole">
            <mc:AlternateContent xmlns:mc="http://schemas.openxmlformats.org/markup-compatibility/2006">
              <mc:Choice xmlns:v="urn:schemas-microsoft-com:vml" Requires="v">
                <p:oleObj spid="_x0000_s59429" name="Picture" r:id="rId4" imgW="4113276" imgH="1373886" progId="Word.Picture.8">
                  <p:embed/>
                </p:oleObj>
              </mc:Choice>
              <mc:Fallback>
                <p:oleObj name="Picture" r:id="rId4" imgW="4113276" imgH="1373886"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066800"/>
                        <a:ext cx="83058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8" name="Rectangle 5"/>
          <p:cNvSpPr>
            <a:spLocks noGrp="1" noChangeArrowheads="1"/>
          </p:cNvSpPr>
          <p:nvPr>
            <p:ph type="body" idx="1"/>
          </p:nvPr>
        </p:nvSpPr>
        <p:spPr>
          <a:xfrm>
            <a:off x="381000" y="4081463"/>
            <a:ext cx="8382000" cy="2074862"/>
          </a:xfrm>
          <a:noFill/>
        </p:spPr>
        <p:txBody>
          <a:bodyPr/>
          <a:lstStyle/>
          <a:p>
            <a:pPr marL="0" indent="0">
              <a:buFont typeface="Monotype Sorts" pitchFamily="2" charset="2"/>
              <a:buNone/>
            </a:pPr>
            <a:r>
              <a:rPr lang="en-US" altLang="en-US" sz="3000">
                <a:cs typeface="Times New Roman" pitchFamily="18" charset="0"/>
              </a:rPr>
              <a:t>The JVM stores the array in an area of memory, called </a:t>
            </a:r>
            <a:r>
              <a:rPr lang="en-US" altLang="en-US" sz="3000" i="1">
                <a:cs typeface="Times New Roman" pitchFamily="18" charset="0"/>
              </a:rPr>
              <a:t>heap</a:t>
            </a:r>
            <a:r>
              <a:rPr lang="en-US" altLang="en-US" sz="3000">
                <a:cs typeface="Times New Roman" pitchFamily="18" charset="0"/>
              </a:rPr>
              <a:t>, which is used for dynamic memory allocation where blocks of memory are allocated and freed in an arbitrary order.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35CB26C-6B8A-40DA-99EA-46B06C76BE1A}" type="slidenum">
              <a:rPr lang="en-US" altLang="en-US" sz="1400" smtClean="0"/>
              <a:pPr/>
              <a:t>25</a:t>
            </a:fld>
            <a:endParaRPr lang="en-US" altLang="en-US" sz="1400"/>
          </a:p>
        </p:txBody>
      </p:sp>
      <p:sp>
        <p:nvSpPr>
          <p:cNvPr id="60419" name="Rectangle 2"/>
          <p:cNvSpPr>
            <a:spLocks noGrp="1" noChangeArrowheads="1"/>
          </p:cNvSpPr>
          <p:nvPr>
            <p:ph type="title"/>
          </p:nvPr>
        </p:nvSpPr>
        <p:spPr>
          <a:xfrm>
            <a:off x="609600" y="381000"/>
            <a:ext cx="7772400" cy="1371600"/>
          </a:xfrm>
        </p:spPr>
        <p:txBody>
          <a:bodyPr/>
          <a:lstStyle/>
          <a:p>
            <a:r>
              <a:rPr lang="en-US" altLang="en-US"/>
              <a:t>Passing Arrays as Arguments</a:t>
            </a:r>
            <a:endParaRPr lang="en-US" altLang="en-US">
              <a:solidFill>
                <a:schemeClr val="tx1"/>
              </a:solidFill>
              <a:latin typeface="Book Antiqua" pitchFamily="18" charset="0"/>
              <a:hlinkClick r:id="rId2" action="ppaction://program"/>
            </a:endParaRPr>
          </a:p>
        </p:txBody>
      </p:sp>
      <p:sp>
        <p:nvSpPr>
          <p:cNvPr id="60420" name="Rectangle 3"/>
          <p:cNvSpPr>
            <a:spLocks noGrp="1" noChangeArrowheads="1"/>
          </p:cNvSpPr>
          <p:nvPr>
            <p:ph type="body" idx="1"/>
          </p:nvPr>
        </p:nvSpPr>
        <p:spPr>
          <a:xfrm>
            <a:off x="685800" y="2286000"/>
            <a:ext cx="7772400" cy="1981200"/>
          </a:xfrm>
        </p:spPr>
        <p:txBody>
          <a:bodyPr/>
          <a:lstStyle/>
          <a:p>
            <a:r>
              <a:rPr lang="en-US" altLang="en-US" sz="3500"/>
              <a:t>Objective: Demonstrate differences of passing primitive data type variables and array variables.</a:t>
            </a:r>
          </a:p>
        </p:txBody>
      </p:sp>
      <p:sp>
        <p:nvSpPr>
          <p:cNvPr id="9" name="Rectangle 8">
            <a:hlinkClick r:id="rId3"/>
          </p:cNvPr>
          <p:cNvSpPr>
            <a:spLocks noChangeArrowheads="1"/>
          </p:cNvSpPr>
          <p:nvPr/>
        </p:nvSpPr>
        <p:spPr bwMode="auto">
          <a:xfrm>
            <a:off x="5203315" y="5257798"/>
            <a:ext cx="170665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a:t>TestPassArray</a:t>
            </a:r>
            <a:endParaRPr lang="en-US" altLang="en-US" sz="2000" dirty="0"/>
          </a:p>
        </p:txBody>
      </p:sp>
      <p:sp>
        <p:nvSpPr>
          <p:cNvPr id="10" name="AutoShape 10">
            <a:hlinkClick r:id="rId4" action="ppaction://program" highlightClick="1"/>
          </p:cNvPr>
          <p:cNvSpPr>
            <a:spLocks noChangeArrowheads="1"/>
          </p:cNvSpPr>
          <p:nvPr/>
        </p:nvSpPr>
        <p:spPr bwMode="auto">
          <a:xfrm>
            <a:off x="7046755" y="5257798"/>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A243566-5EFC-4F83-8F53-595BD133B37B}" type="slidenum">
              <a:rPr lang="en-US" altLang="en-US" sz="1400" smtClean="0"/>
              <a:pPr/>
              <a:t>26</a:t>
            </a:fld>
            <a:endParaRPr lang="en-US" altLang="en-US" sz="1400"/>
          </a:p>
        </p:txBody>
      </p:sp>
      <p:sp>
        <p:nvSpPr>
          <p:cNvPr id="61443" name="Rectangle 2"/>
          <p:cNvSpPr>
            <a:spLocks noGrp="1" noChangeArrowheads="1"/>
          </p:cNvSpPr>
          <p:nvPr>
            <p:ph type="title"/>
          </p:nvPr>
        </p:nvSpPr>
        <p:spPr>
          <a:xfrm>
            <a:off x="609600" y="228600"/>
            <a:ext cx="7772400" cy="838200"/>
          </a:xfrm>
        </p:spPr>
        <p:txBody>
          <a:bodyPr/>
          <a:lstStyle/>
          <a:p>
            <a:r>
              <a:rPr lang="en-US" altLang="en-US"/>
              <a:t>Example, cont.</a:t>
            </a:r>
            <a:endParaRPr lang="en-US" altLang="en-US">
              <a:solidFill>
                <a:schemeClr val="tx1"/>
              </a:solidFill>
              <a:latin typeface="Book Antiqua" pitchFamily="18" charset="0"/>
              <a:hlinkClick r:id="rId3" action="ppaction://program"/>
            </a:endParaRPr>
          </a:p>
        </p:txBody>
      </p:sp>
      <p:sp>
        <p:nvSpPr>
          <p:cNvPr id="61444" name="Rectangle 8"/>
          <p:cNvSpPr>
            <a:spLocks noChangeArrowheads="1"/>
          </p:cNvSpPr>
          <p:nvPr/>
        </p:nvSpPr>
        <p:spPr bwMode="auto">
          <a:xfrm>
            <a:off x="2484438"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445" name="Rectangle 10"/>
          <p:cNvSpPr>
            <a:spLocks noChangeArrowheads="1"/>
          </p:cNvSpPr>
          <p:nvPr/>
        </p:nvSpPr>
        <p:spPr bwMode="auto">
          <a:xfrm>
            <a:off x="2427288" y="2457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61446" name="Object 9"/>
          <p:cNvGraphicFramePr>
            <a:graphicFrameLocks noChangeAspect="1"/>
          </p:cNvGraphicFramePr>
          <p:nvPr/>
        </p:nvGraphicFramePr>
        <p:xfrm>
          <a:off x="228600" y="1676400"/>
          <a:ext cx="8763000" cy="3970338"/>
        </p:xfrm>
        <a:graphic>
          <a:graphicData uri="http://schemas.openxmlformats.org/presentationml/2006/ole">
            <mc:AlternateContent xmlns:mc="http://schemas.openxmlformats.org/markup-compatibility/2006">
              <mc:Choice xmlns:v="urn:schemas-microsoft-com:vml" Requires="v">
                <p:oleObj spid="_x0000_s61477" name="Picture" r:id="rId4" imgW="4287012" imgH="1943100" progId="Word.Picture.8">
                  <p:embed/>
                </p:oleObj>
              </mc:Choice>
              <mc:Fallback>
                <p:oleObj name="Picture" r:id="rId4" imgW="4287012" imgH="1943100" progId="Word.Picture.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76400"/>
                        <a:ext cx="8763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2AD0909-BF94-417C-A1A4-AE7E7A4EF18A}" type="slidenum">
              <a:rPr lang="en-US" altLang="en-US" sz="1400" smtClean="0"/>
              <a:pPr/>
              <a:t>27</a:t>
            </a:fld>
            <a:endParaRPr lang="en-US" altLang="en-US" sz="1400"/>
          </a:p>
        </p:txBody>
      </p:sp>
      <p:sp>
        <p:nvSpPr>
          <p:cNvPr id="62467" name="Rectangle 2"/>
          <p:cNvSpPr>
            <a:spLocks noGrp="1" noChangeArrowheads="1"/>
          </p:cNvSpPr>
          <p:nvPr>
            <p:ph type="title"/>
          </p:nvPr>
        </p:nvSpPr>
        <p:spPr>
          <a:xfrm>
            <a:off x="609600" y="304800"/>
            <a:ext cx="7772400" cy="533400"/>
          </a:xfrm>
        </p:spPr>
        <p:txBody>
          <a:bodyPr/>
          <a:lstStyle/>
          <a:p>
            <a:r>
              <a:rPr lang="en-US" altLang="en-US" sz="4000"/>
              <a:t>Returning an Array from a Method</a:t>
            </a:r>
            <a:endParaRPr lang="en-US" altLang="en-US" sz="3700">
              <a:solidFill>
                <a:schemeClr val="tx1"/>
              </a:solidFill>
              <a:latin typeface="Book Antiqua" pitchFamily="18" charset="0"/>
              <a:hlinkClick r:id="rId2" action="ppaction://program"/>
            </a:endParaRPr>
          </a:p>
        </p:txBody>
      </p:sp>
      <p:sp>
        <p:nvSpPr>
          <p:cNvPr id="62468" name="Rectangle 6"/>
          <p:cNvSpPr>
            <a:spLocks noChangeArrowheads="1"/>
          </p:cNvSpPr>
          <p:nvPr/>
        </p:nvSpPr>
        <p:spPr bwMode="auto">
          <a:xfrm>
            <a:off x="304800" y="990600"/>
            <a:ext cx="8534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chemeClr val="tx2"/>
              </a:buClr>
              <a:buSzPct val="75000"/>
              <a:buFont typeface="Monotype Sorts" pitchFamily="2" charset="2"/>
              <a:buNone/>
            </a:pPr>
            <a:r>
              <a:rPr lang="en-US" altLang="en-US" sz="2100" b="1">
                <a:latin typeface="Courier New" pitchFamily="49" charset="0"/>
                <a:cs typeface="Courier New" pitchFamily="49" charset="0"/>
              </a:rPr>
              <a:t>public static int[] reverse(int[] list)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int[] result = new int[list.length];</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for (int i = 0, j = result.length - 1;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i &lt; list.length; i++, j--)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result[j] = list[i];</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return result;</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a:t>
            </a:r>
          </a:p>
        </p:txBody>
      </p:sp>
      <p:sp>
        <p:nvSpPr>
          <p:cNvPr id="62469" name="Rectangle 8"/>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470" name="Rectangle 9"/>
          <p:cNvSpPr>
            <a:spLocks noGrp="1" noChangeArrowheads="1"/>
          </p:cNvSpPr>
          <p:nvPr>
            <p:ph type="body" idx="1"/>
          </p:nvPr>
        </p:nvSpPr>
        <p:spPr>
          <a:xfrm>
            <a:off x="2209800" y="4724400"/>
            <a:ext cx="6705600" cy="685800"/>
          </a:xfrm>
        </p:spPr>
        <p:txBody>
          <a:bodyPr/>
          <a:lstStyle/>
          <a:p>
            <a:pPr>
              <a:lnSpc>
                <a:spcPct val="90000"/>
              </a:lnSpc>
              <a:buFont typeface="Monotype Sorts" pitchFamily="2" charset="2"/>
              <a:buNone/>
            </a:pPr>
            <a:r>
              <a:rPr lang="en-US" altLang="en-US" sz="1800" b="1">
                <a:latin typeface="Courier New" pitchFamily="49" charset="0"/>
                <a:cs typeface="Courier New" pitchFamily="49" charset="0"/>
              </a:rPr>
              <a:t>int[] list1 = {1, 2, 3, 4, 5, 6};</a:t>
            </a:r>
            <a:endParaRPr lang="en-US" altLang="en-US" sz="1800" b="1">
              <a:latin typeface="Courier"/>
              <a:cs typeface="Times New Roman" pitchFamily="18" charset="0"/>
            </a:endParaRPr>
          </a:p>
          <a:p>
            <a:pPr>
              <a:lnSpc>
                <a:spcPct val="90000"/>
              </a:lnSpc>
              <a:buFont typeface="Monotype Sorts" pitchFamily="2" charset="2"/>
              <a:buNone/>
            </a:pPr>
            <a:r>
              <a:rPr lang="en-US" altLang="en-US" sz="1800" b="1">
                <a:latin typeface="Courier New" pitchFamily="49" charset="0"/>
                <a:cs typeface="Courier New" pitchFamily="49" charset="0"/>
              </a:rPr>
              <a:t>int[] list2 = reverse(list1);</a:t>
            </a:r>
            <a:endParaRPr lang="en-US" altLang="en-US" sz="1800" b="1"/>
          </a:p>
        </p:txBody>
      </p:sp>
      <p:sp>
        <p:nvSpPr>
          <p:cNvPr id="62471" name="Line 10"/>
          <p:cNvSpPr>
            <a:spLocks noChangeShapeType="1"/>
          </p:cNvSpPr>
          <p:nvPr/>
        </p:nvSpPr>
        <p:spPr bwMode="auto">
          <a:xfrm flipV="1">
            <a:off x="5638800" y="1295400"/>
            <a:ext cx="457200" cy="38100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2" name="Line 11"/>
          <p:cNvSpPr>
            <a:spLocks noChangeShapeType="1"/>
          </p:cNvSpPr>
          <p:nvPr/>
        </p:nvSpPr>
        <p:spPr bwMode="auto">
          <a:xfrm>
            <a:off x="3124200" y="1295400"/>
            <a:ext cx="381000" cy="34290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3" name="Text Box 12"/>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2474" name="Rectangle 13"/>
          <p:cNvSpPr>
            <a:spLocks noChangeArrowheads="1"/>
          </p:cNvSpPr>
          <p:nvPr/>
        </p:nvSpPr>
        <p:spPr bwMode="auto">
          <a:xfrm>
            <a:off x="4876800" y="2971800"/>
            <a:ext cx="3733800"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475" name="Rectangle 14"/>
          <p:cNvSpPr>
            <a:spLocks noChangeArrowheads="1"/>
          </p:cNvSpPr>
          <p:nvPr/>
        </p:nvSpPr>
        <p:spPr bwMode="auto">
          <a:xfrm>
            <a:off x="4876800" y="3886200"/>
            <a:ext cx="3733800"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476" name="Line 15"/>
          <p:cNvSpPr>
            <a:spLocks noChangeShapeType="1"/>
          </p:cNvSpPr>
          <p:nvPr/>
        </p:nvSpPr>
        <p:spPr bwMode="auto">
          <a:xfrm>
            <a:off x="5257800" y="297180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7" name="Line 16"/>
          <p:cNvSpPr>
            <a:spLocks noChangeShapeType="1"/>
          </p:cNvSpPr>
          <p:nvPr/>
        </p:nvSpPr>
        <p:spPr bwMode="auto">
          <a:xfrm>
            <a:off x="5257800" y="38862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8" name="Line 17"/>
          <p:cNvSpPr>
            <a:spLocks noChangeShapeType="1"/>
          </p:cNvSpPr>
          <p:nvPr/>
        </p:nvSpPr>
        <p:spPr bwMode="auto">
          <a:xfrm>
            <a:off x="8153400" y="388620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9" name="Line 18"/>
          <p:cNvSpPr>
            <a:spLocks noChangeShapeType="1"/>
          </p:cNvSpPr>
          <p:nvPr/>
        </p:nvSpPr>
        <p:spPr bwMode="auto">
          <a:xfrm>
            <a:off x="8153400" y="29718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0" name="Text Box 19"/>
          <p:cNvSpPr txBox="1">
            <a:spLocks noChangeArrowheads="1"/>
          </p:cNvSpPr>
          <p:nvPr/>
        </p:nvSpPr>
        <p:spPr bwMode="auto">
          <a:xfrm>
            <a:off x="3810000" y="3048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2481" name="Text Box 20"/>
          <p:cNvSpPr txBox="1">
            <a:spLocks noChangeArrowheads="1"/>
          </p:cNvSpPr>
          <p:nvPr/>
        </p:nvSpPr>
        <p:spPr bwMode="auto">
          <a:xfrm>
            <a:off x="3581400" y="3886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2482" name="Line 22"/>
          <p:cNvSpPr>
            <a:spLocks noChangeShapeType="1"/>
          </p:cNvSpPr>
          <p:nvPr/>
        </p:nvSpPr>
        <p:spPr bwMode="auto">
          <a:xfrm>
            <a:off x="5105400" y="3276600"/>
            <a:ext cx="3276600" cy="762000"/>
          </a:xfrm>
          <a:prstGeom prst="line">
            <a:avLst/>
          </a:prstGeom>
          <a:noFill/>
          <a:ln w="12700">
            <a:solidFill>
              <a:schemeClr val="tx1"/>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3" name="Line 23"/>
          <p:cNvSpPr>
            <a:spLocks noChangeShapeType="1"/>
          </p:cNvSpPr>
          <p:nvPr/>
        </p:nvSpPr>
        <p:spPr bwMode="auto">
          <a:xfrm>
            <a:off x="5486400" y="3276600"/>
            <a:ext cx="2514600" cy="838200"/>
          </a:xfrm>
          <a:prstGeom prst="line">
            <a:avLst/>
          </a:prstGeom>
          <a:noFill/>
          <a:ln w="12700">
            <a:solidFill>
              <a:schemeClr val="tx1"/>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EA96859-7181-4C37-9AD6-4DBC75DF50BA}" type="slidenum">
              <a:rPr lang="en-US" altLang="en-US" sz="1400" smtClean="0"/>
              <a:pPr/>
              <a:t>28</a:t>
            </a:fld>
            <a:endParaRPr lang="en-US" altLang="en-US" sz="1400"/>
          </a:p>
        </p:txBody>
      </p:sp>
      <p:sp>
        <p:nvSpPr>
          <p:cNvPr id="84995"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8806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499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807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8499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500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0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2" name="Text Box 9"/>
          <p:cNvSpPr txBox="1">
            <a:spLocks noChangeArrowheads="1"/>
          </p:cNvSpPr>
          <p:nvPr/>
        </p:nvSpPr>
        <p:spPr bwMode="auto">
          <a:xfrm>
            <a:off x="2468563" y="4964113"/>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a:t>list</a:t>
            </a:r>
          </a:p>
        </p:txBody>
      </p:sp>
      <p:sp>
        <p:nvSpPr>
          <p:cNvPr id="85003" name="Text Box 10"/>
          <p:cNvSpPr txBox="1">
            <a:spLocks noChangeArrowheads="1"/>
          </p:cNvSpPr>
          <p:nvPr/>
        </p:nvSpPr>
        <p:spPr bwMode="auto">
          <a:xfrm>
            <a:off x="1652588" y="5848350"/>
            <a:ext cx="768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a:t>result</a:t>
            </a:r>
          </a:p>
        </p:txBody>
      </p:sp>
      <p:sp>
        <p:nvSpPr>
          <p:cNvPr id="8500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500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501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501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501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501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501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1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501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502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502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502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502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5026" name="AutoShape 33"/>
          <p:cNvSpPr>
            <a:spLocks noChangeArrowheads="1"/>
          </p:cNvSpPr>
          <p:nvPr/>
        </p:nvSpPr>
        <p:spPr bwMode="auto">
          <a:xfrm>
            <a:off x="6030913" y="1585913"/>
            <a:ext cx="2843212" cy="806450"/>
          </a:xfrm>
          <a:prstGeom prst="wedgeRoundRectCallout">
            <a:avLst>
              <a:gd name="adj1" fmla="val -97852"/>
              <a:gd name="adj2" fmla="val 266144"/>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Return result</a:t>
            </a:r>
          </a:p>
        </p:txBody>
      </p:sp>
      <p:sp>
        <p:nvSpPr>
          <p:cNvPr id="85027" name="Rectangle 36"/>
          <p:cNvSpPr>
            <a:spLocks noChangeArrowheads="1"/>
          </p:cNvSpPr>
          <p:nvPr/>
        </p:nvSpPr>
        <p:spPr bwMode="auto">
          <a:xfrm>
            <a:off x="808038" y="4005263"/>
            <a:ext cx="4686300"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28" name="Text Box 37"/>
          <p:cNvSpPr txBox="1">
            <a:spLocks noChangeArrowheads="1"/>
          </p:cNvSpPr>
          <p:nvPr/>
        </p:nvSpPr>
        <p:spPr bwMode="auto">
          <a:xfrm>
            <a:off x="693738" y="5310188"/>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list2</a:t>
            </a:r>
          </a:p>
        </p:txBody>
      </p:sp>
      <p:sp>
        <p:nvSpPr>
          <p:cNvPr id="85029" name="Rectangle 40"/>
          <p:cNvSpPr>
            <a:spLocks noChangeArrowheads="1"/>
          </p:cNvSpPr>
          <p:nvPr/>
        </p:nvSpPr>
        <p:spPr bwMode="auto">
          <a:xfrm>
            <a:off x="1346200" y="5426075"/>
            <a:ext cx="498475" cy="23177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30" name="Rectangle 41"/>
          <p:cNvSpPr>
            <a:spLocks noChangeArrowheads="1"/>
          </p:cNvSpPr>
          <p:nvPr/>
        </p:nvSpPr>
        <p:spPr bwMode="auto">
          <a:xfrm>
            <a:off x="2382838" y="5926138"/>
            <a:ext cx="498475" cy="23177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31" name="Line 42"/>
          <p:cNvSpPr>
            <a:spLocks noChangeShapeType="1"/>
          </p:cNvSpPr>
          <p:nvPr/>
        </p:nvSpPr>
        <p:spPr bwMode="auto">
          <a:xfrm flipV="1">
            <a:off x="2690813" y="5848350"/>
            <a:ext cx="806450" cy="192088"/>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2" name="Rectangle 43"/>
          <p:cNvSpPr>
            <a:spLocks noChangeArrowheads="1"/>
          </p:cNvSpPr>
          <p:nvPr/>
        </p:nvSpPr>
        <p:spPr bwMode="auto">
          <a:xfrm>
            <a:off x="2921000" y="5041900"/>
            <a:ext cx="498475" cy="23177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33" name="Line 44"/>
          <p:cNvSpPr>
            <a:spLocks noChangeShapeType="1"/>
          </p:cNvSpPr>
          <p:nvPr/>
        </p:nvSpPr>
        <p:spPr bwMode="auto">
          <a:xfrm flipV="1">
            <a:off x="3228975" y="4927600"/>
            <a:ext cx="306388" cy="228600"/>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4" name="Rectangle 45"/>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85035" name="Line 38"/>
          <p:cNvSpPr>
            <a:spLocks noChangeShapeType="1"/>
          </p:cNvSpPr>
          <p:nvPr/>
        </p:nvSpPr>
        <p:spPr bwMode="auto">
          <a:xfrm flipH="1" flipV="1">
            <a:off x="1652588" y="5580063"/>
            <a:ext cx="960437" cy="498475"/>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1A36C1-12E7-4F11-9335-ED5E85B09CA8}" type="slidenum">
              <a:rPr lang="en-US" altLang="en-US" sz="1400" smtClean="0"/>
              <a:pPr/>
              <a:t>29</a:t>
            </a:fld>
            <a:endParaRPr lang="en-US" altLang="en-US" sz="1400"/>
          </a:p>
        </p:txBody>
      </p:sp>
      <p:sp>
        <p:nvSpPr>
          <p:cNvPr id="86019" name="Rectangle 2"/>
          <p:cNvSpPr>
            <a:spLocks noGrp="1" noChangeArrowheads="1"/>
          </p:cNvSpPr>
          <p:nvPr>
            <p:ph type="title"/>
          </p:nvPr>
        </p:nvSpPr>
        <p:spPr>
          <a:xfrm>
            <a:off x="609600" y="381000"/>
            <a:ext cx="7772400" cy="1143000"/>
          </a:xfrm>
        </p:spPr>
        <p:txBody>
          <a:bodyPr/>
          <a:lstStyle/>
          <a:p>
            <a:r>
              <a:rPr lang="en-US" altLang="en-US" sz="4000"/>
              <a:t>Problem: </a:t>
            </a:r>
            <a:r>
              <a:rPr lang="en-US" altLang="en-US" sz="3700"/>
              <a:t>Counting Occurrence of Each Letter</a:t>
            </a:r>
            <a:endParaRPr lang="en-US" altLang="en-US" sz="3700">
              <a:solidFill>
                <a:schemeClr val="tx1"/>
              </a:solidFill>
              <a:latin typeface="Book Antiqua" pitchFamily="18" charset="0"/>
              <a:hlinkClick r:id="rId2" action="ppaction://program"/>
            </a:endParaRPr>
          </a:p>
        </p:txBody>
      </p:sp>
      <p:sp>
        <p:nvSpPr>
          <p:cNvPr id="86020" name="Rectangle 3"/>
          <p:cNvSpPr>
            <a:spLocks noGrp="1" noChangeArrowheads="1"/>
          </p:cNvSpPr>
          <p:nvPr>
            <p:ph type="body" idx="1"/>
          </p:nvPr>
        </p:nvSpPr>
        <p:spPr>
          <a:xfrm>
            <a:off x="333375" y="1514475"/>
            <a:ext cx="8418513" cy="1416050"/>
          </a:xfrm>
        </p:spPr>
        <p:txBody>
          <a:bodyPr/>
          <a:lstStyle/>
          <a:p>
            <a:r>
              <a:rPr lang="en-US" altLang="en-US" sz="2300">
                <a:cs typeface="Times New Roman" pitchFamily="18" charset="0"/>
              </a:rPr>
              <a:t>Generate 100 lowercase letters randomly and assign to an array of characters.</a:t>
            </a:r>
          </a:p>
          <a:p>
            <a:r>
              <a:rPr lang="en-US" altLang="en-US" sz="2300">
                <a:cs typeface="Times New Roman" pitchFamily="18" charset="0"/>
              </a:rPr>
              <a:t>Count the occurrence of each letter in the array.</a:t>
            </a:r>
            <a:r>
              <a:rPr lang="en-US" altLang="en-US" sz="2300"/>
              <a:t> </a:t>
            </a:r>
          </a:p>
        </p:txBody>
      </p:sp>
      <p:sp>
        <p:nvSpPr>
          <p:cNvPr id="86023" name="Rectangle 6"/>
          <p:cNvSpPr>
            <a:spLocks noChangeArrowheads="1"/>
          </p:cNvSpPr>
          <p:nvPr/>
        </p:nvSpPr>
        <p:spPr bwMode="auto">
          <a:xfrm>
            <a:off x="533400" y="1828800"/>
            <a:ext cx="807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chemeClr val="tx2"/>
              </a:buClr>
              <a:buSzPct val="75000"/>
              <a:buFont typeface="Monotype Sorts" pitchFamily="2" charset="2"/>
              <a:buNone/>
            </a:pPr>
            <a:endParaRPr lang="en-US" altLang="en-US" sz="2700">
              <a:cs typeface="Times New Roman" pitchFamily="18" charset="0"/>
            </a:endParaRPr>
          </a:p>
        </p:txBody>
      </p:sp>
      <p:sp>
        <p:nvSpPr>
          <p:cNvPr id="86024" name="Rectangle 7"/>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8602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940050"/>
            <a:ext cx="8212138" cy="256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1" name="Rectangle 10">
            <a:hlinkClick r:id="rId4"/>
          </p:cNvPr>
          <p:cNvSpPr>
            <a:spLocks noChangeArrowheads="1"/>
          </p:cNvSpPr>
          <p:nvPr/>
        </p:nvSpPr>
        <p:spPr bwMode="auto">
          <a:xfrm>
            <a:off x="4802430" y="5746748"/>
            <a:ext cx="239794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a:t>CountLettersInArray</a:t>
            </a:r>
            <a:endParaRPr lang="en-US" altLang="en-US" sz="2000" dirty="0"/>
          </a:p>
          <a:p>
            <a:pPr algn="ctr">
              <a:spcBef>
                <a:spcPct val="0"/>
              </a:spcBef>
              <a:buClrTx/>
              <a:buSzTx/>
              <a:buFontTx/>
              <a:buNone/>
            </a:pPr>
            <a:endParaRPr lang="en-US" altLang="en-US" sz="2000" dirty="0"/>
          </a:p>
        </p:txBody>
      </p:sp>
      <p:sp>
        <p:nvSpPr>
          <p:cNvPr id="12" name="AutoShape 10">
            <a:hlinkClick r:id="rId5" action="ppaction://program" highlightClick="1"/>
          </p:cNvPr>
          <p:cNvSpPr>
            <a:spLocks noChangeArrowheads="1"/>
          </p:cNvSpPr>
          <p:nvPr/>
        </p:nvSpPr>
        <p:spPr bwMode="auto">
          <a:xfrm>
            <a:off x="7337160" y="5746748"/>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11E2220-11F4-4F8D-A464-13796AD70F73}" type="slidenum">
              <a:rPr lang="en-US" altLang="en-US" sz="1400" smtClean="0"/>
              <a:pPr/>
              <a:t>3</a:t>
            </a:fld>
            <a:endParaRPr lang="en-US" altLang="en-US" sz="1400"/>
          </a:p>
        </p:txBody>
      </p:sp>
      <p:sp>
        <p:nvSpPr>
          <p:cNvPr id="6147" name="Rectangle 1026"/>
          <p:cNvSpPr>
            <a:spLocks noGrp="1" noChangeArrowheads="1"/>
          </p:cNvSpPr>
          <p:nvPr>
            <p:ph type="title"/>
          </p:nvPr>
        </p:nvSpPr>
        <p:spPr>
          <a:xfrm>
            <a:off x="693738" y="203200"/>
            <a:ext cx="7772400" cy="652463"/>
          </a:xfrm>
        </p:spPr>
        <p:txBody>
          <a:bodyPr/>
          <a:lstStyle/>
          <a:p>
            <a:r>
              <a:rPr lang="en-US" altLang="en-US" sz="4000"/>
              <a:t>Introducing Arrays</a:t>
            </a:r>
          </a:p>
        </p:txBody>
      </p:sp>
      <p:sp>
        <p:nvSpPr>
          <p:cNvPr id="6148" name="Text Box 1033"/>
          <p:cNvSpPr txBox="1">
            <a:spLocks noChangeArrowheads="1"/>
          </p:cNvSpPr>
          <p:nvPr/>
        </p:nvSpPr>
        <p:spPr bwMode="auto">
          <a:xfrm>
            <a:off x="231775" y="1009650"/>
            <a:ext cx="86804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ts val="1200"/>
              </a:spcAft>
            </a:pPr>
            <a:r>
              <a:rPr lang="en-US" altLang="en-US" sz="2800"/>
              <a:t>Array is a data structure that represents a collection of the same types of data. </a:t>
            </a:r>
            <a:endParaRPr lang="en-US" altLang="en-US"/>
          </a:p>
        </p:txBody>
      </p:sp>
      <p:sp>
        <p:nvSpPr>
          <p:cNvPr id="6149" name="Rectangle 1035"/>
          <p:cNvSpPr>
            <a:spLocks noChangeArrowheads="1"/>
          </p:cNvSpPr>
          <p:nvPr/>
        </p:nvSpPr>
        <p:spPr bwMode="auto">
          <a:xfrm>
            <a:off x="2770188" y="2198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50" name="Rectangle 1040"/>
          <p:cNvSpPr>
            <a:spLocks noChangeArrowheads="1"/>
          </p:cNvSpPr>
          <p:nvPr/>
        </p:nvSpPr>
        <p:spPr bwMode="auto">
          <a:xfrm>
            <a:off x="2171700" y="1912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615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1968499"/>
            <a:ext cx="8177463" cy="43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319359D-66C5-4EA4-9528-261D42531EA9}" type="slidenum">
              <a:rPr lang="en-US" altLang="en-US" sz="1400" smtClean="0"/>
              <a:pPr/>
              <a:t>30</a:t>
            </a:fld>
            <a:endParaRPr lang="en-US" altLang="en-US" sz="1400"/>
          </a:p>
        </p:txBody>
      </p:sp>
      <p:sp>
        <p:nvSpPr>
          <p:cNvPr id="87043" name="Rectangle 2"/>
          <p:cNvSpPr>
            <a:spLocks noGrp="1" noChangeArrowheads="1"/>
          </p:cNvSpPr>
          <p:nvPr>
            <p:ph type="title"/>
          </p:nvPr>
        </p:nvSpPr>
        <p:spPr>
          <a:xfrm>
            <a:off x="762000" y="152400"/>
            <a:ext cx="7772400" cy="838200"/>
          </a:xfrm>
        </p:spPr>
        <p:txBody>
          <a:bodyPr/>
          <a:lstStyle/>
          <a:p>
            <a:r>
              <a:rPr lang="en-US" altLang="en-US" dirty="0"/>
              <a:t>Variable-Length Arguments</a:t>
            </a:r>
            <a:endParaRPr lang="en-US" altLang="en-US" u="sng" dirty="0">
              <a:latin typeface="Book Antiqua" pitchFamily="18" charset="0"/>
              <a:hlinkClick r:id="rId2" action="ppaction://program"/>
            </a:endParaRPr>
          </a:p>
        </p:txBody>
      </p:sp>
      <p:sp>
        <p:nvSpPr>
          <p:cNvPr id="87044" name="Rectangle 6"/>
          <p:cNvSpPr>
            <a:spLocks noChangeArrowheads="1"/>
          </p:cNvSpPr>
          <p:nvPr/>
        </p:nvSpPr>
        <p:spPr bwMode="auto">
          <a:xfrm>
            <a:off x="0" y="2816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7046" name="Rectangle 7"/>
          <p:cNvSpPr>
            <a:spLocks noGrp="1" noChangeArrowheads="1"/>
          </p:cNvSpPr>
          <p:nvPr>
            <p:ph type="body" idx="1"/>
          </p:nvPr>
        </p:nvSpPr>
        <p:spPr>
          <a:xfrm>
            <a:off x="152400" y="1066800"/>
            <a:ext cx="8839200" cy="1054559"/>
          </a:xfrm>
          <a:noFill/>
        </p:spPr>
        <p:txBody>
          <a:bodyPr/>
          <a:lstStyle/>
          <a:p>
            <a:pPr marL="0" indent="0">
              <a:lnSpc>
                <a:spcPct val="90000"/>
              </a:lnSpc>
              <a:buFont typeface="Monotype Sorts" pitchFamily="2" charset="2"/>
              <a:buNone/>
            </a:pPr>
            <a:r>
              <a:rPr lang="en-US" altLang="en-US" sz="2800" dirty="0"/>
              <a:t>You can pass a variable number of arguments of the same type to a method.</a:t>
            </a:r>
          </a:p>
        </p:txBody>
      </p:sp>
      <p:sp>
        <p:nvSpPr>
          <p:cNvPr id="10" name="Rectangle 9">
            <a:hlinkClick r:id="rId3"/>
          </p:cNvPr>
          <p:cNvSpPr>
            <a:spLocks noChangeArrowheads="1"/>
          </p:cNvSpPr>
          <p:nvPr/>
        </p:nvSpPr>
        <p:spPr bwMode="auto">
          <a:xfrm>
            <a:off x="6704085" y="3465512"/>
            <a:ext cx="183870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a:t>VarArgsDemo</a:t>
            </a:r>
            <a:endParaRPr lang="en-US" altLang="en-US" sz="2000" dirty="0"/>
          </a:p>
        </p:txBody>
      </p:sp>
      <p:sp>
        <p:nvSpPr>
          <p:cNvPr id="11" name="AutoShape 10">
            <a:hlinkClick r:id="rId4" action="ppaction://program" highlightClick="1"/>
          </p:cNvPr>
          <p:cNvSpPr>
            <a:spLocks noChangeArrowheads="1"/>
          </p:cNvSpPr>
          <p:nvPr/>
        </p:nvSpPr>
        <p:spPr bwMode="auto">
          <a:xfrm>
            <a:off x="7046755" y="5257798"/>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
        <p:nvSpPr>
          <p:cNvPr id="2" name="Rectangle 1">
            <a:extLst>
              <a:ext uri="{FF2B5EF4-FFF2-40B4-BE49-F238E27FC236}">
                <a16:creationId xmlns:a16="http://schemas.microsoft.com/office/drawing/2014/main" id="{4086B5A5-5FC0-A747-ACC9-9FC31AB9A1CB}"/>
              </a:ext>
            </a:extLst>
          </p:cNvPr>
          <p:cNvSpPr/>
          <p:nvPr/>
        </p:nvSpPr>
        <p:spPr>
          <a:xfrm>
            <a:off x="136958" y="2121359"/>
            <a:ext cx="8839200" cy="4801314"/>
          </a:xfrm>
          <a:prstGeom prst="rect">
            <a:avLst/>
          </a:prstGeom>
        </p:spPr>
        <p:txBody>
          <a:bodyPr wrap="square">
            <a:spAutoFit/>
          </a:bodyPr>
          <a:lstStyle/>
          <a:p>
            <a:r>
              <a:rPr lang="en-US" sz="1800" b="1" dirty="0">
                <a:solidFill>
                  <a:srgbClr val="000FD6"/>
                </a:solidFill>
              </a:rPr>
              <a:t>public</a:t>
            </a:r>
            <a:r>
              <a:rPr lang="en-US" sz="1800" dirty="0"/>
              <a:t> </a:t>
            </a:r>
            <a:r>
              <a:rPr lang="en-US" sz="1800" b="1" dirty="0">
                <a:solidFill>
                  <a:srgbClr val="000FD6"/>
                </a:solidFill>
              </a:rPr>
              <a:t>class</a:t>
            </a:r>
            <a:r>
              <a:rPr lang="en-US" sz="1800" dirty="0"/>
              <a:t> </a:t>
            </a:r>
            <a:r>
              <a:rPr lang="en-US" sz="1800" dirty="0" err="1"/>
              <a:t>VarArgsDemo</a:t>
            </a:r>
            <a:r>
              <a:rPr lang="en-US" sz="1800" dirty="0"/>
              <a:t> { </a:t>
            </a:r>
          </a:p>
          <a:p>
            <a:r>
              <a:rPr lang="en-US" sz="1800" b="1" dirty="0">
                <a:solidFill>
                  <a:srgbClr val="000FD6"/>
                </a:solidFill>
              </a:rPr>
              <a:t>	public</a:t>
            </a:r>
            <a:r>
              <a:rPr lang="en-US" sz="1800" dirty="0"/>
              <a:t> </a:t>
            </a:r>
            <a:r>
              <a:rPr lang="en-US" sz="1800" b="1" dirty="0">
                <a:solidFill>
                  <a:srgbClr val="000FD6"/>
                </a:solidFill>
              </a:rPr>
              <a:t>static</a:t>
            </a:r>
            <a:r>
              <a:rPr lang="en-US" sz="1800" dirty="0"/>
              <a:t> </a:t>
            </a:r>
            <a:r>
              <a:rPr lang="en-US" sz="1800" b="1" dirty="0">
                <a:solidFill>
                  <a:srgbClr val="000FD6"/>
                </a:solidFill>
              </a:rPr>
              <a:t>void</a:t>
            </a:r>
            <a:r>
              <a:rPr lang="en-US" sz="1800" dirty="0"/>
              <a:t> main(String[] </a:t>
            </a:r>
            <a:r>
              <a:rPr lang="en-US" sz="1800" dirty="0" err="1"/>
              <a:t>args</a:t>
            </a:r>
            <a:r>
              <a:rPr lang="en-US" sz="1800" dirty="0"/>
              <a:t>) { </a:t>
            </a:r>
          </a:p>
          <a:p>
            <a:pPr lvl="2"/>
            <a:r>
              <a:rPr lang="en-US" sz="1800" dirty="0" err="1"/>
              <a:t>printMax</a:t>
            </a:r>
            <a:r>
              <a:rPr lang="en-US" sz="1800" dirty="0"/>
              <a:t>(</a:t>
            </a:r>
            <a:r>
              <a:rPr lang="en-US" sz="1800" dirty="0">
                <a:solidFill>
                  <a:srgbClr val="007D9F"/>
                </a:solidFill>
              </a:rPr>
              <a:t>34</a:t>
            </a:r>
            <a:r>
              <a:rPr lang="en-US" sz="1800" dirty="0"/>
              <a:t>, </a:t>
            </a:r>
            <a:r>
              <a:rPr lang="en-US" sz="1800" dirty="0">
                <a:solidFill>
                  <a:srgbClr val="007D9F"/>
                </a:solidFill>
              </a:rPr>
              <a:t>3</a:t>
            </a:r>
            <a:r>
              <a:rPr lang="en-US" sz="1800" dirty="0"/>
              <a:t>, </a:t>
            </a:r>
            <a:r>
              <a:rPr lang="en-US" sz="1800" dirty="0">
                <a:solidFill>
                  <a:srgbClr val="007D9F"/>
                </a:solidFill>
              </a:rPr>
              <a:t>3</a:t>
            </a:r>
            <a:r>
              <a:rPr lang="en-US" sz="1800" dirty="0"/>
              <a:t>, </a:t>
            </a:r>
            <a:r>
              <a:rPr lang="en-US" sz="1800" dirty="0">
                <a:solidFill>
                  <a:srgbClr val="007D9F"/>
                </a:solidFill>
              </a:rPr>
              <a:t>2</a:t>
            </a:r>
            <a:r>
              <a:rPr lang="en-US" sz="1800" dirty="0"/>
              <a:t>, </a:t>
            </a:r>
            <a:r>
              <a:rPr lang="en-US" sz="1800" dirty="0">
                <a:solidFill>
                  <a:srgbClr val="007D9F"/>
                </a:solidFill>
              </a:rPr>
              <a:t>56.5</a:t>
            </a:r>
            <a:r>
              <a:rPr lang="en-US" sz="1800" dirty="0"/>
              <a:t>); </a:t>
            </a:r>
          </a:p>
          <a:p>
            <a:pPr lvl="2"/>
            <a:r>
              <a:rPr lang="en-US" sz="1800" dirty="0" err="1"/>
              <a:t>printMax</a:t>
            </a:r>
            <a:r>
              <a:rPr lang="en-US" sz="1800" dirty="0"/>
              <a:t>(</a:t>
            </a:r>
            <a:r>
              <a:rPr lang="en-US" sz="1800" b="1" dirty="0">
                <a:solidFill>
                  <a:srgbClr val="000FD6"/>
                </a:solidFill>
              </a:rPr>
              <a:t>new</a:t>
            </a:r>
            <a:r>
              <a:rPr lang="en-US" sz="1800" dirty="0"/>
              <a:t> </a:t>
            </a:r>
            <a:r>
              <a:rPr lang="en-US" sz="1800" b="1" dirty="0">
                <a:solidFill>
                  <a:srgbClr val="000FD6"/>
                </a:solidFill>
              </a:rPr>
              <a:t>double</a:t>
            </a:r>
            <a:r>
              <a:rPr lang="en-US" sz="1800" dirty="0"/>
              <a:t>[]{</a:t>
            </a:r>
            <a:r>
              <a:rPr lang="en-US" sz="1800" dirty="0">
                <a:solidFill>
                  <a:srgbClr val="007D9F"/>
                </a:solidFill>
              </a:rPr>
              <a:t>1</a:t>
            </a:r>
            <a:r>
              <a:rPr lang="en-US" sz="1800" dirty="0"/>
              <a:t>, </a:t>
            </a:r>
            <a:r>
              <a:rPr lang="en-US" sz="1800" dirty="0">
                <a:solidFill>
                  <a:srgbClr val="007D9F"/>
                </a:solidFill>
              </a:rPr>
              <a:t>2</a:t>
            </a:r>
            <a:r>
              <a:rPr lang="en-US" sz="1800" dirty="0"/>
              <a:t>, </a:t>
            </a:r>
            <a:r>
              <a:rPr lang="en-US" sz="1800" dirty="0">
                <a:solidFill>
                  <a:srgbClr val="007D9F"/>
                </a:solidFill>
              </a:rPr>
              <a:t>3</a:t>
            </a:r>
            <a:r>
              <a:rPr lang="en-US" sz="1800" dirty="0"/>
              <a:t>}); </a:t>
            </a:r>
          </a:p>
          <a:p>
            <a:pPr lvl="2"/>
            <a:r>
              <a:rPr lang="en-US" sz="1800" dirty="0"/>
              <a:t>} </a:t>
            </a:r>
          </a:p>
          <a:p>
            <a:endParaRPr lang="en-US" sz="1800" b="1" dirty="0">
              <a:solidFill>
                <a:srgbClr val="000FD6"/>
              </a:solidFill>
            </a:endParaRPr>
          </a:p>
          <a:p>
            <a:r>
              <a:rPr lang="en-US" sz="1800" b="1" dirty="0">
                <a:solidFill>
                  <a:srgbClr val="000FD6"/>
                </a:solidFill>
              </a:rPr>
              <a:t>	public</a:t>
            </a:r>
            <a:r>
              <a:rPr lang="en-US" sz="1800" dirty="0"/>
              <a:t> </a:t>
            </a:r>
            <a:r>
              <a:rPr lang="en-US" sz="1800" b="1" dirty="0">
                <a:solidFill>
                  <a:srgbClr val="000FD6"/>
                </a:solidFill>
              </a:rPr>
              <a:t>static</a:t>
            </a:r>
            <a:r>
              <a:rPr lang="en-US" sz="1800" dirty="0"/>
              <a:t> </a:t>
            </a:r>
            <a:r>
              <a:rPr lang="en-US" sz="1800" b="1" dirty="0">
                <a:solidFill>
                  <a:srgbClr val="000FD6"/>
                </a:solidFill>
              </a:rPr>
              <a:t>void</a:t>
            </a:r>
            <a:r>
              <a:rPr lang="en-US" sz="1800" dirty="0"/>
              <a:t> </a:t>
            </a:r>
            <a:r>
              <a:rPr lang="en-US" sz="1800" dirty="0" err="1"/>
              <a:t>printMax</a:t>
            </a:r>
            <a:r>
              <a:rPr lang="en-US" sz="1800" dirty="0"/>
              <a:t>(</a:t>
            </a:r>
            <a:r>
              <a:rPr lang="en-US" sz="1800" b="1" dirty="0">
                <a:solidFill>
                  <a:srgbClr val="000FD6"/>
                </a:solidFill>
              </a:rPr>
              <a:t>double</a:t>
            </a:r>
            <a:r>
              <a:rPr lang="en-US" sz="1800" dirty="0"/>
              <a:t>... numbers) { </a:t>
            </a:r>
          </a:p>
          <a:p>
            <a:r>
              <a:rPr lang="en-US" sz="1800" b="1" dirty="0">
                <a:solidFill>
                  <a:srgbClr val="000FD6"/>
                </a:solidFill>
              </a:rPr>
              <a:t>		if</a:t>
            </a:r>
            <a:r>
              <a:rPr lang="en-US" sz="1800" dirty="0"/>
              <a:t> (</a:t>
            </a:r>
            <a:r>
              <a:rPr lang="en-US" sz="1800" dirty="0" err="1"/>
              <a:t>numbers.length</a:t>
            </a:r>
            <a:r>
              <a:rPr lang="en-US" sz="1800" dirty="0"/>
              <a:t> == </a:t>
            </a:r>
            <a:r>
              <a:rPr lang="en-US" sz="1800" dirty="0">
                <a:solidFill>
                  <a:srgbClr val="007D9F"/>
                </a:solidFill>
              </a:rPr>
              <a:t>0</a:t>
            </a:r>
            <a:r>
              <a:rPr lang="en-US" sz="1800" dirty="0"/>
              <a:t>) { </a:t>
            </a:r>
          </a:p>
          <a:p>
            <a:r>
              <a:rPr lang="en-US" sz="1800" dirty="0"/>
              <a:t>			</a:t>
            </a:r>
            <a:r>
              <a:rPr lang="en-US" sz="1800" dirty="0" err="1"/>
              <a:t>System.out.println</a:t>
            </a:r>
            <a:r>
              <a:rPr lang="en-US" sz="1800" dirty="0"/>
              <a:t>(</a:t>
            </a:r>
            <a:r>
              <a:rPr lang="en-US" sz="1800" dirty="0">
                <a:solidFill>
                  <a:srgbClr val="007D9F"/>
                </a:solidFill>
              </a:rPr>
              <a:t>"No argument passed"</a:t>
            </a:r>
            <a:r>
              <a:rPr lang="en-US" sz="1800" dirty="0"/>
              <a:t>); </a:t>
            </a:r>
          </a:p>
          <a:p>
            <a:r>
              <a:rPr lang="en-US" sz="1800" b="1" dirty="0">
                <a:solidFill>
                  <a:srgbClr val="000FD6"/>
                </a:solidFill>
              </a:rPr>
              <a:t>			return</a:t>
            </a:r>
            <a:r>
              <a:rPr lang="en-US" sz="1800" dirty="0"/>
              <a:t>; </a:t>
            </a:r>
          </a:p>
          <a:p>
            <a:r>
              <a:rPr lang="en-US" sz="1800" dirty="0"/>
              <a:t>		} </a:t>
            </a:r>
          </a:p>
          <a:p>
            <a:r>
              <a:rPr lang="en-US" sz="1800" b="1" dirty="0">
                <a:solidFill>
                  <a:srgbClr val="000FD6"/>
                </a:solidFill>
              </a:rPr>
              <a:t>		double</a:t>
            </a:r>
            <a:r>
              <a:rPr lang="en-US" sz="1800" dirty="0"/>
              <a:t> result = numbers[</a:t>
            </a:r>
            <a:r>
              <a:rPr lang="en-US" sz="1800" dirty="0">
                <a:solidFill>
                  <a:srgbClr val="007D9F"/>
                </a:solidFill>
              </a:rPr>
              <a:t>0</a:t>
            </a:r>
            <a:r>
              <a:rPr lang="en-US" sz="1800" dirty="0"/>
              <a:t>]; </a:t>
            </a:r>
          </a:p>
          <a:p>
            <a:r>
              <a:rPr lang="en-US" sz="1800" b="1" dirty="0">
                <a:solidFill>
                  <a:srgbClr val="000FD6"/>
                </a:solidFill>
              </a:rPr>
              <a:t>		for</a:t>
            </a:r>
            <a:r>
              <a:rPr lang="en-US" sz="1800" dirty="0"/>
              <a:t> (</a:t>
            </a:r>
            <a:r>
              <a:rPr lang="en-US" sz="1800" b="1" dirty="0" err="1">
                <a:solidFill>
                  <a:srgbClr val="000FD6"/>
                </a:solidFill>
              </a:rPr>
              <a:t>int</a:t>
            </a:r>
            <a:r>
              <a:rPr lang="en-US" sz="1800" dirty="0"/>
              <a:t> </a:t>
            </a:r>
            <a:r>
              <a:rPr lang="en-US" sz="1800" dirty="0" err="1"/>
              <a:t>i</a:t>
            </a:r>
            <a:r>
              <a:rPr lang="en-US" sz="1800" dirty="0"/>
              <a:t> = </a:t>
            </a:r>
            <a:r>
              <a:rPr lang="en-US" sz="1800" dirty="0">
                <a:solidFill>
                  <a:srgbClr val="007D9F"/>
                </a:solidFill>
              </a:rPr>
              <a:t>1</a:t>
            </a:r>
            <a:r>
              <a:rPr lang="en-US" sz="1800" dirty="0"/>
              <a:t>; </a:t>
            </a:r>
            <a:r>
              <a:rPr lang="en-US" sz="1800" dirty="0" err="1"/>
              <a:t>i</a:t>
            </a:r>
            <a:r>
              <a:rPr lang="en-US" sz="1800" dirty="0"/>
              <a:t> &lt; </a:t>
            </a:r>
            <a:r>
              <a:rPr lang="en-US" sz="1800" dirty="0" err="1"/>
              <a:t>numbers.length</a:t>
            </a:r>
            <a:r>
              <a:rPr lang="en-US" sz="1800" dirty="0"/>
              <a:t>; </a:t>
            </a:r>
            <a:r>
              <a:rPr lang="en-US" sz="1800" dirty="0" err="1"/>
              <a:t>i</a:t>
            </a:r>
            <a:r>
              <a:rPr lang="en-US" sz="1800" dirty="0"/>
              <a:t>++) </a:t>
            </a:r>
          </a:p>
          <a:p>
            <a:r>
              <a:rPr lang="en-US" sz="1800" b="1" dirty="0">
                <a:solidFill>
                  <a:srgbClr val="000FD6"/>
                </a:solidFill>
              </a:rPr>
              <a:t>			if</a:t>
            </a:r>
            <a:r>
              <a:rPr lang="en-US" sz="1800" dirty="0"/>
              <a:t> (numbers[</a:t>
            </a:r>
            <a:r>
              <a:rPr lang="en-US" sz="1800" dirty="0" err="1"/>
              <a:t>i</a:t>
            </a:r>
            <a:r>
              <a:rPr lang="en-US" sz="1800" dirty="0"/>
              <a:t>] &gt; result) result = numbers[</a:t>
            </a:r>
            <a:r>
              <a:rPr lang="en-US" sz="1800" dirty="0" err="1"/>
              <a:t>i</a:t>
            </a:r>
            <a:r>
              <a:rPr lang="en-US" sz="1800" dirty="0"/>
              <a:t>]; </a:t>
            </a:r>
          </a:p>
          <a:p>
            <a:r>
              <a:rPr lang="en-US" sz="1800" dirty="0"/>
              <a:t>				</a:t>
            </a:r>
            <a:r>
              <a:rPr lang="en-US" sz="1800" dirty="0" err="1"/>
              <a:t>System.out.println</a:t>
            </a:r>
            <a:r>
              <a:rPr lang="en-US" sz="1800" dirty="0"/>
              <a:t>(</a:t>
            </a:r>
            <a:r>
              <a:rPr lang="en-US" sz="1800" dirty="0">
                <a:solidFill>
                  <a:srgbClr val="007D9F"/>
                </a:solidFill>
              </a:rPr>
              <a:t>"The max value is "</a:t>
            </a:r>
            <a:r>
              <a:rPr lang="en-US" sz="1800" dirty="0"/>
              <a:t> + result); </a:t>
            </a:r>
          </a:p>
          <a:p>
            <a:r>
              <a:rPr lang="en-US" sz="1800" dirty="0"/>
              <a:t>	} </a:t>
            </a:r>
          </a:p>
          <a:p>
            <a:r>
              <a:rPr lang="en-US" sz="1800" dirty="0"/>
              <a:t>}</a:t>
            </a:r>
          </a:p>
        </p:txBody>
      </p:sp>
    </p:spTree>
    <p:extLst>
      <p:ext uri="{BB962C8B-B14F-4D97-AF65-F5344CB8AC3E}">
        <p14:creationId xmlns:p14="http://schemas.microsoft.com/office/powerpoint/2010/main" val="3067068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319359D-66C5-4EA4-9528-261D42531EA9}" type="slidenum">
              <a:rPr lang="en-US" altLang="en-US" sz="1400" smtClean="0"/>
              <a:pPr/>
              <a:t>31</a:t>
            </a:fld>
            <a:endParaRPr lang="en-US" altLang="en-US" sz="1400"/>
          </a:p>
        </p:txBody>
      </p:sp>
      <p:sp>
        <p:nvSpPr>
          <p:cNvPr id="87043" name="Rectangle 2"/>
          <p:cNvSpPr>
            <a:spLocks noGrp="1" noChangeArrowheads="1"/>
          </p:cNvSpPr>
          <p:nvPr>
            <p:ph type="title"/>
          </p:nvPr>
        </p:nvSpPr>
        <p:spPr>
          <a:xfrm>
            <a:off x="762000" y="152400"/>
            <a:ext cx="7772400" cy="838200"/>
          </a:xfrm>
        </p:spPr>
        <p:txBody>
          <a:bodyPr/>
          <a:lstStyle/>
          <a:p>
            <a:r>
              <a:rPr lang="en-US" altLang="en-US"/>
              <a:t>Searching Arrays</a:t>
            </a:r>
            <a:endParaRPr lang="en-US" altLang="en-US" u="sng">
              <a:latin typeface="Book Antiqua" pitchFamily="18" charset="0"/>
              <a:hlinkClick r:id="rId3" action="ppaction://program"/>
            </a:endParaRPr>
          </a:p>
        </p:txBody>
      </p:sp>
      <p:sp>
        <p:nvSpPr>
          <p:cNvPr id="87044" name="Rectangle 6"/>
          <p:cNvSpPr>
            <a:spLocks noChangeArrowheads="1"/>
          </p:cNvSpPr>
          <p:nvPr/>
        </p:nvSpPr>
        <p:spPr bwMode="auto">
          <a:xfrm>
            <a:off x="0" y="2816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87045" name="Object 5"/>
          <p:cNvGraphicFramePr>
            <a:graphicFrameLocks noChangeAspect="1"/>
          </p:cNvGraphicFramePr>
          <p:nvPr/>
        </p:nvGraphicFramePr>
        <p:xfrm>
          <a:off x="0" y="4043363"/>
          <a:ext cx="9290050" cy="2379662"/>
        </p:xfrm>
        <a:graphic>
          <a:graphicData uri="http://schemas.openxmlformats.org/presentationml/2006/ole">
            <mc:AlternateContent xmlns:mc="http://schemas.openxmlformats.org/markup-compatibility/2006">
              <mc:Choice xmlns:v="urn:schemas-microsoft-com:vml" Requires="v">
                <p:oleObj spid="_x0000_s87077" name="Picture" r:id="rId4" imgW="4800600" imgH="1219200" progId="Word.Picture.8">
                  <p:embed/>
                </p:oleObj>
              </mc:Choice>
              <mc:Fallback>
                <p:oleObj name="Picture" r:id="rId4" imgW="4800600" imgH="12192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43363"/>
                        <a:ext cx="9290050"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46" name="Rectangle 7"/>
          <p:cNvSpPr>
            <a:spLocks noGrp="1" noChangeArrowheads="1"/>
          </p:cNvSpPr>
          <p:nvPr>
            <p:ph type="body" idx="1"/>
          </p:nvPr>
        </p:nvSpPr>
        <p:spPr>
          <a:xfrm>
            <a:off x="152400" y="1066800"/>
            <a:ext cx="8839200" cy="2971800"/>
          </a:xfrm>
          <a:noFill/>
        </p:spPr>
        <p:txBody>
          <a:bodyPr/>
          <a:lstStyle/>
          <a:p>
            <a:pPr marL="0" indent="0">
              <a:lnSpc>
                <a:spcPct val="90000"/>
              </a:lnSpc>
              <a:buFont typeface="Monotype Sorts" pitchFamily="2" charset="2"/>
              <a:buNone/>
            </a:pPr>
            <a:r>
              <a:rPr lang="en-US" altLang="en-US" sz="2800"/>
              <a:t>Searching is the process of looking for a specific element in an array; for example, discovering whether a certain score is included in a list of scores. Searching is a common task in computer programming. There are many algorithms and data structures devoted to searching. In this section, two commonly used approaches are discussed, </a:t>
            </a:r>
            <a:r>
              <a:rPr lang="en-US" altLang="en-US" sz="2800" i="1"/>
              <a:t>linear search</a:t>
            </a:r>
            <a:r>
              <a:rPr lang="en-US" altLang="en-US" sz="2800"/>
              <a:t> and </a:t>
            </a:r>
            <a:r>
              <a:rPr lang="en-US" altLang="en-US" sz="2800" i="1"/>
              <a:t>binary search</a:t>
            </a:r>
            <a:r>
              <a:rPr lang="en-US" altLang="en-US" sz="280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F19E037-1C68-4EDB-88DA-D7BCCD86B9B9}" type="slidenum">
              <a:rPr lang="en-US" altLang="en-US" sz="1400" smtClean="0"/>
              <a:pPr/>
              <a:t>32</a:t>
            </a:fld>
            <a:endParaRPr lang="en-US" altLang="en-US" sz="1400"/>
          </a:p>
        </p:txBody>
      </p:sp>
      <p:sp>
        <p:nvSpPr>
          <p:cNvPr id="88067" name="Rectangle 2"/>
          <p:cNvSpPr>
            <a:spLocks noGrp="1" noChangeArrowheads="1"/>
          </p:cNvSpPr>
          <p:nvPr>
            <p:ph type="title"/>
          </p:nvPr>
        </p:nvSpPr>
        <p:spPr>
          <a:xfrm>
            <a:off x="685800" y="457200"/>
            <a:ext cx="7772400" cy="838200"/>
          </a:xfrm>
        </p:spPr>
        <p:txBody>
          <a:bodyPr/>
          <a:lstStyle/>
          <a:p>
            <a:r>
              <a:rPr lang="en-US" altLang="en-US"/>
              <a:t>Linear Search</a:t>
            </a:r>
            <a:endParaRPr lang="en-US" altLang="en-US" u="sng">
              <a:latin typeface="Book Antiqua" pitchFamily="18" charset="0"/>
              <a:hlinkClick r:id="rId2" action="ppaction://program"/>
            </a:endParaRPr>
          </a:p>
        </p:txBody>
      </p:sp>
      <p:sp>
        <p:nvSpPr>
          <p:cNvPr id="88068" name="Rectangle 3"/>
          <p:cNvSpPr>
            <a:spLocks noGrp="1" noChangeArrowheads="1"/>
          </p:cNvSpPr>
          <p:nvPr>
            <p:ph type="body" idx="1"/>
          </p:nvPr>
        </p:nvSpPr>
        <p:spPr>
          <a:xfrm>
            <a:off x="685800" y="1447800"/>
            <a:ext cx="7924800" cy="4648200"/>
          </a:xfrm>
        </p:spPr>
        <p:txBody>
          <a:bodyPr/>
          <a:lstStyle/>
          <a:p>
            <a:pPr marL="0" indent="0">
              <a:buFont typeface="Monotype Sorts" pitchFamily="2" charset="2"/>
              <a:buNone/>
            </a:pPr>
            <a:r>
              <a:rPr lang="en-US" altLang="en-US">
                <a:cs typeface="Times New Roman" pitchFamily="18" charset="0"/>
              </a:rPr>
              <a:t>The linear search approach compares the key element, </a:t>
            </a:r>
            <a:r>
              <a:rPr lang="en-US" altLang="en-US" u="sng">
                <a:cs typeface="Times New Roman" pitchFamily="18" charset="0"/>
              </a:rPr>
              <a:t>key</a:t>
            </a:r>
            <a:r>
              <a:rPr lang="en-US" altLang="en-US">
                <a:cs typeface="Times New Roman" pitchFamily="18" charset="0"/>
              </a:rPr>
              <a:t>, </a:t>
            </a:r>
            <a:r>
              <a:rPr lang="en-US" altLang="en-US" i="1">
                <a:cs typeface="Times New Roman" pitchFamily="18" charset="0"/>
              </a:rPr>
              <a:t>sequentially</a:t>
            </a:r>
            <a:r>
              <a:rPr lang="en-US" altLang="en-US">
                <a:cs typeface="Times New Roman" pitchFamily="18" charset="0"/>
              </a:rPr>
              <a:t> with each element in the array </a:t>
            </a:r>
            <a:r>
              <a:rPr lang="en-US" altLang="en-US" u="sng">
                <a:cs typeface="Times New Roman" pitchFamily="18" charset="0"/>
              </a:rPr>
              <a:t>list</a:t>
            </a:r>
            <a:r>
              <a:rPr lang="en-US" altLang="en-US">
                <a:cs typeface="Times New Roman" pitchFamily="18" charset="0"/>
              </a:rPr>
              <a:t>. The method continues to do so until the key matches an element in the list or the list is exhausted without a match being found. If a match is made, the linear search returns the index of the element in the array that matches the key. If no match is found, the search returns </a:t>
            </a:r>
            <a:r>
              <a:rPr lang="en-US" altLang="en-US" u="sng">
                <a:cs typeface="Times New Roman" pitchFamily="18" charset="0"/>
              </a:rPr>
              <a:t>-1</a:t>
            </a:r>
            <a:r>
              <a:rPr lang="en-US" altLang="en-US">
                <a:cs typeface="Times New Roman" pitchFamily="18"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BF0081-EB2E-4AD4-A2C9-A65850E6F0D6}" type="slidenum">
              <a:rPr lang="en-US" altLang="en-US" sz="1400" smtClean="0"/>
              <a:pPr/>
              <a:t>33</a:t>
            </a:fld>
            <a:endParaRPr lang="en-US" altLang="en-US" sz="1400"/>
          </a:p>
        </p:txBody>
      </p:sp>
      <p:sp>
        <p:nvSpPr>
          <p:cNvPr id="91139" name="Rectangle 2"/>
          <p:cNvSpPr>
            <a:spLocks noGrp="1" noChangeArrowheads="1"/>
          </p:cNvSpPr>
          <p:nvPr>
            <p:ph type="title"/>
          </p:nvPr>
        </p:nvSpPr>
        <p:spPr>
          <a:xfrm>
            <a:off x="685800" y="304800"/>
            <a:ext cx="7772400" cy="609600"/>
          </a:xfrm>
        </p:spPr>
        <p:txBody>
          <a:bodyPr/>
          <a:lstStyle/>
          <a:p>
            <a:r>
              <a:rPr lang="en-US" altLang="en-US"/>
              <a:t>From Idea to Solution</a:t>
            </a:r>
            <a:endParaRPr lang="en-US" altLang="en-US" u="sng">
              <a:latin typeface="Book Antiqua" pitchFamily="18" charset="0"/>
              <a:hlinkClick r:id="rId2" action="ppaction://program"/>
            </a:endParaRPr>
          </a:p>
        </p:txBody>
      </p:sp>
      <p:sp>
        <p:nvSpPr>
          <p:cNvPr id="94212" name="Rectangle 3"/>
          <p:cNvSpPr>
            <a:spLocks noGrp="1" noChangeArrowheads="1"/>
          </p:cNvSpPr>
          <p:nvPr>
            <p:ph type="body" idx="1"/>
          </p:nvPr>
        </p:nvSpPr>
        <p:spPr>
          <a:xfrm>
            <a:off x="228600" y="1143000"/>
            <a:ext cx="8534400" cy="2590800"/>
          </a:xfrm>
        </p:spPr>
        <p:txBody>
          <a:bodyPr/>
          <a:lstStyle/>
          <a:p>
            <a:pPr marL="0" indent="0">
              <a:buFont typeface="Monotype Sorts" pitchFamily="2" charset="2"/>
              <a:buNone/>
              <a:defRPr/>
            </a:pPr>
            <a:r>
              <a:rPr lang="en-US" sz="2000" b="1" dirty="0">
                <a:solidFill>
                  <a:schemeClr val="accent4"/>
                </a:solidFill>
                <a:latin typeface="Courier New" pitchFamily="49" charset="0"/>
                <a:cs typeface="Courier New" pitchFamily="49" charset="0"/>
              </a:rPr>
              <a:t>/** The method for finding a key in the list */</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public static </a:t>
            </a: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a:t>
            </a: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list, </a:t>
            </a: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key) {</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  for (</a:t>
            </a: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 = 0;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 &lt; </a:t>
            </a:r>
            <a:r>
              <a:rPr lang="en-US" sz="2000" b="1" dirty="0" err="1">
                <a:solidFill>
                  <a:schemeClr val="accent4"/>
                </a:solidFill>
                <a:latin typeface="Courier New" pitchFamily="49" charset="0"/>
                <a:cs typeface="Courier New" pitchFamily="49" charset="0"/>
              </a:rPr>
              <a:t>list.length</a:t>
            </a:r>
            <a:r>
              <a:rPr lang="en-US" sz="2000" b="1" dirty="0">
                <a:solidFill>
                  <a:schemeClr val="accent4"/>
                </a:solidFill>
                <a:latin typeface="Courier New" pitchFamily="49" charset="0"/>
                <a:cs typeface="Courier New" pitchFamily="49" charset="0"/>
              </a:rPr>
              <a:t>;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    if (key == list[</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      return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  return -1;</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a:t>
            </a:r>
            <a:endParaRPr lang="en-US" sz="2000" b="1" dirty="0">
              <a:solidFill>
                <a:schemeClr val="accent4"/>
              </a:solidFill>
            </a:endParaRPr>
          </a:p>
        </p:txBody>
      </p:sp>
      <p:sp>
        <p:nvSpPr>
          <p:cNvPr id="94213" name="Rectangle 7"/>
          <p:cNvSpPr>
            <a:spLocks noChangeArrowheads="1"/>
          </p:cNvSpPr>
          <p:nvPr/>
        </p:nvSpPr>
        <p:spPr bwMode="auto">
          <a:xfrm>
            <a:off x="228600" y="4876800"/>
            <a:ext cx="8534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list = {1, 4, 4, 2, 5, -3, 6, 2};</a:t>
            </a:r>
            <a:endParaRPr lang="en-US" sz="2000" b="1" dirty="0">
              <a:solidFill>
                <a:schemeClr val="accent4"/>
              </a:solidFill>
              <a:latin typeface="Courier"/>
              <a:cs typeface="Times New Roman" pitchFamily="18" charset="0"/>
            </a:endParaRPr>
          </a:p>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 =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(list, 4);  // returns 1</a:t>
            </a:r>
            <a:endParaRPr lang="en-US" sz="2000" b="1" dirty="0">
              <a:solidFill>
                <a:schemeClr val="accent4"/>
              </a:solidFill>
              <a:latin typeface="Courier"/>
              <a:cs typeface="Times New Roman" pitchFamily="18" charset="0"/>
            </a:endParaRPr>
          </a:p>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j =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(list, -4); // returns -1</a:t>
            </a:r>
            <a:endParaRPr lang="en-US" sz="2000" b="1" dirty="0">
              <a:solidFill>
                <a:schemeClr val="accent4"/>
              </a:solidFill>
              <a:latin typeface="Courier"/>
              <a:cs typeface="Times New Roman" pitchFamily="18" charset="0"/>
            </a:endParaRPr>
          </a:p>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k =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(list, -3); // returns 5</a:t>
            </a:r>
          </a:p>
        </p:txBody>
      </p:sp>
      <p:sp>
        <p:nvSpPr>
          <p:cNvPr id="91142" name="Rectangle 8"/>
          <p:cNvSpPr>
            <a:spLocks noChangeArrowheads="1"/>
          </p:cNvSpPr>
          <p:nvPr/>
        </p:nvSpPr>
        <p:spPr bwMode="auto">
          <a:xfrm>
            <a:off x="304800" y="3962400"/>
            <a:ext cx="830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None/>
            </a:pPr>
            <a:r>
              <a:rPr lang="en-US" altLang="en-US" sz="3200">
                <a:cs typeface="Times New Roman" pitchFamily="18" charset="0"/>
              </a:rPr>
              <a:t>Trace the method</a:t>
            </a:r>
          </a:p>
        </p:txBody>
      </p:sp>
      <p:sp>
        <p:nvSpPr>
          <p:cNvPr id="91143" name="Rectangle 9"/>
          <p:cNvSpPr>
            <a:spLocks noChangeArrowheads="1"/>
          </p:cNvSpPr>
          <p:nvPr/>
        </p:nvSpPr>
        <p:spPr bwMode="auto">
          <a:xfrm>
            <a:off x="533400" y="1905000"/>
            <a:ext cx="6629400" cy="1447800"/>
          </a:xfrm>
          <a:prstGeom prst="rect">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E1BE7CC-BA5F-4870-9006-E9931839E41A}" type="slidenum">
              <a:rPr lang="en-US" altLang="en-US" sz="1400" smtClean="0"/>
              <a:pPr/>
              <a:t>34</a:t>
            </a:fld>
            <a:endParaRPr lang="en-US" altLang="en-US" sz="1400"/>
          </a:p>
        </p:txBody>
      </p:sp>
      <p:sp>
        <p:nvSpPr>
          <p:cNvPr id="92163" name="Rectangle 2"/>
          <p:cNvSpPr>
            <a:spLocks noGrp="1" noChangeArrowheads="1"/>
          </p:cNvSpPr>
          <p:nvPr>
            <p:ph type="title"/>
          </p:nvPr>
        </p:nvSpPr>
        <p:spPr>
          <a:xfrm>
            <a:off x="685800" y="457200"/>
            <a:ext cx="7772400" cy="838200"/>
          </a:xfrm>
        </p:spPr>
        <p:txBody>
          <a:bodyPr/>
          <a:lstStyle/>
          <a:p>
            <a:r>
              <a:rPr lang="en-US" altLang="en-US"/>
              <a:t>Binary Search</a:t>
            </a:r>
            <a:endParaRPr lang="en-US" altLang="en-US" u="sng">
              <a:latin typeface="Book Antiqua" pitchFamily="18" charset="0"/>
              <a:hlinkClick r:id="rId2" action="ppaction://program"/>
            </a:endParaRPr>
          </a:p>
        </p:txBody>
      </p:sp>
      <p:sp>
        <p:nvSpPr>
          <p:cNvPr id="92164" name="Rectangle 3"/>
          <p:cNvSpPr>
            <a:spLocks noGrp="1" noChangeArrowheads="1"/>
          </p:cNvSpPr>
          <p:nvPr>
            <p:ph type="body" idx="1"/>
          </p:nvPr>
        </p:nvSpPr>
        <p:spPr>
          <a:xfrm>
            <a:off x="685800" y="1447800"/>
            <a:ext cx="7924800" cy="4648200"/>
          </a:xfrm>
        </p:spPr>
        <p:txBody>
          <a:bodyPr/>
          <a:lstStyle/>
          <a:p>
            <a:pPr marL="0" indent="0">
              <a:buFont typeface="Monotype Sorts" pitchFamily="2" charset="2"/>
              <a:buNone/>
            </a:pPr>
            <a:r>
              <a:rPr lang="en-US" altLang="en-US">
                <a:cs typeface="Times New Roman" pitchFamily="18" charset="0"/>
              </a:rPr>
              <a:t>For binary search to work, the elements in the array must already be ordered. Without loss of generality, assume that the array is in ascending order. </a:t>
            </a:r>
          </a:p>
          <a:p>
            <a:pPr marL="292100" lvl="1" indent="165100">
              <a:buFontTx/>
              <a:buNone/>
            </a:pPr>
            <a:r>
              <a:rPr lang="en-US" altLang="en-US">
                <a:cs typeface="Times New Roman" pitchFamily="18" charset="0"/>
              </a:rPr>
              <a:t>e.g., 2 4 7 10 11 45 50 59 60 66 69 70 79</a:t>
            </a:r>
          </a:p>
          <a:p>
            <a:pPr marL="0" indent="0">
              <a:buFont typeface="Monotype Sorts" pitchFamily="2" charset="2"/>
              <a:buNone/>
            </a:pPr>
            <a:r>
              <a:rPr lang="en-US" altLang="en-US">
                <a:cs typeface="Times New Roman" pitchFamily="18" charset="0"/>
              </a:rPr>
              <a:t>The binary search first compares the key with the element in the middle of the array.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DB32B0-877B-4B55-BF75-6041D186CECF}" type="slidenum">
              <a:rPr lang="en-US" altLang="en-US" sz="1400" smtClean="0"/>
              <a:pPr/>
              <a:t>35</a:t>
            </a:fld>
            <a:endParaRPr lang="en-US" altLang="en-US" sz="1400"/>
          </a:p>
        </p:txBody>
      </p:sp>
      <p:sp>
        <p:nvSpPr>
          <p:cNvPr id="93187" name="Rectangle 2"/>
          <p:cNvSpPr>
            <a:spLocks noGrp="1" noChangeArrowheads="1"/>
          </p:cNvSpPr>
          <p:nvPr>
            <p:ph type="title"/>
          </p:nvPr>
        </p:nvSpPr>
        <p:spPr>
          <a:xfrm>
            <a:off x="685800" y="457200"/>
            <a:ext cx="7772400" cy="838200"/>
          </a:xfrm>
        </p:spPr>
        <p:txBody>
          <a:bodyPr/>
          <a:lstStyle/>
          <a:p>
            <a:r>
              <a:rPr lang="en-US" altLang="en-US"/>
              <a:t>Binary Search, cont.</a:t>
            </a:r>
            <a:endParaRPr lang="en-US" altLang="en-US" u="sng">
              <a:latin typeface="Book Antiqua" pitchFamily="18" charset="0"/>
              <a:hlinkClick r:id="rId2" action="ppaction://program"/>
            </a:endParaRPr>
          </a:p>
        </p:txBody>
      </p:sp>
      <p:sp>
        <p:nvSpPr>
          <p:cNvPr id="93188" name="Rectangle 3"/>
          <p:cNvSpPr>
            <a:spLocks noGrp="1" noChangeArrowheads="1"/>
          </p:cNvSpPr>
          <p:nvPr>
            <p:ph type="body" idx="1"/>
          </p:nvPr>
        </p:nvSpPr>
        <p:spPr>
          <a:xfrm>
            <a:off x="609600" y="2390775"/>
            <a:ext cx="7924800" cy="4011613"/>
          </a:xfrm>
        </p:spPr>
        <p:txBody>
          <a:bodyPr/>
          <a:lstStyle/>
          <a:p>
            <a:pPr marL="512763" indent="-512763">
              <a:lnSpc>
                <a:spcPct val="90000"/>
              </a:lnSpc>
            </a:pPr>
            <a:r>
              <a:rPr lang="en-US" altLang="en-US">
                <a:cs typeface="Times New Roman" pitchFamily="18" charset="0"/>
              </a:rPr>
              <a:t>If the key is less than the middle element, you only need to search the key in the first half of the array.</a:t>
            </a:r>
          </a:p>
          <a:p>
            <a:pPr marL="512763" indent="-512763">
              <a:lnSpc>
                <a:spcPct val="90000"/>
              </a:lnSpc>
            </a:pPr>
            <a:r>
              <a:rPr lang="en-US" altLang="en-US">
                <a:cs typeface="Times New Roman" pitchFamily="18" charset="0"/>
              </a:rPr>
              <a:t>If the key is equal to the middle element, the search ends with a match.</a:t>
            </a:r>
          </a:p>
          <a:p>
            <a:pPr marL="512763" indent="-512763">
              <a:lnSpc>
                <a:spcPct val="90000"/>
              </a:lnSpc>
            </a:pPr>
            <a:r>
              <a:rPr lang="en-US" altLang="en-US">
                <a:cs typeface="Times New Roman" pitchFamily="18" charset="0"/>
              </a:rPr>
              <a:t>If the key is greater than the middle element, you only need to search the key in the second half of the array.</a:t>
            </a:r>
            <a:endParaRPr lang="en-US" altLang="en-US"/>
          </a:p>
        </p:txBody>
      </p:sp>
      <p:sp>
        <p:nvSpPr>
          <p:cNvPr id="93189" name="Rectangle 4"/>
          <p:cNvSpPr>
            <a:spLocks noChangeArrowheads="1"/>
          </p:cNvSpPr>
          <p:nvPr/>
        </p:nvSpPr>
        <p:spPr bwMode="auto">
          <a:xfrm>
            <a:off x="693738" y="1662113"/>
            <a:ext cx="7221537"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512763" indent="-5127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None/>
            </a:pPr>
            <a:r>
              <a:rPr lang="en-US" altLang="en-US" sz="3200">
                <a:cs typeface="Times New Roman" pitchFamily="18" charset="0"/>
              </a:rPr>
              <a:t>Consider the following three cases: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1EEA90B-15CB-4775-93E8-41625507C281}" type="slidenum">
              <a:rPr lang="en-US" altLang="en-US" sz="1400" smtClean="0"/>
              <a:pPr/>
              <a:t>36</a:t>
            </a:fld>
            <a:endParaRPr lang="en-US" altLang="en-US" sz="1400"/>
          </a:p>
        </p:txBody>
      </p:sp>
      <p:sp>
        <p:nvSpPr>
          <p:cNvPr id="99331" name="Rectangle 2"/>
          <p:cNvSpPr>
            <a:spLocks noGrp="1" noChangeArrowheads="1"/>
          </p:cNvSpPr>
          <p:nvPr>
            <p:ph type="title"/>
          </p:nvPr>
        </p:nvSpPr>
        <p:spPr>
          <a:xfrm>
            <a:off x="685800" y="152400"/>
            <a:ext cx="7772400" cy="533400"/>
          </a:xfrm>
        </p:spPr>
        <p:txBody>
          <a:bodyPr/>
          <a:lstStyle/>
          <a:p>
            <a:r>
              <a:rPr lang="en-US" altLang="en-US"/>
              <a:t>From Idea to Soluton</a:t>
            </a:r>
            <a:endParaRPr lang="en-US" altLang="en-US" u="sng">
              <a:latin typeface="Book Antiqua" pitchFamily="18" charset="0"/>
              <a:hlinkClick r:id="rId2" action="ppaction://program"/>
            </a:endParaRPr>
          </a:p>
        </p:txBody>
      </p:sp>
      <p:sp>
        <p:nvSpPr>
          <p:cNvPr id="102404" name="Rectangle 3"/>
          <p:cNvSpPr>
            <a:spLocks noGrp="1" noChangeArrowheads="1"/>
          </p:cNvSpPr>
          <p:nvPr>
            <p:ph type="body" idx="1"/>
          </p:nvPr>
        </p:nvSpPr>
        <p:spPr>
          <a:xfrm>
            <a:off x="381000" y="914400"/>
            <a:ext cx="8610600" cy="5257800"/>
          </a:xfrm>
        </p:spPr>
        <p:txBody>
          <a:bodyPr/>
          <a:lstStyle/>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Use binary search to find the key in the list */</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public static </a:t>
            </a: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a:t>
            </a:r>
            <a:r>
              <a:rPr lang="en-US" sz="1800" b="1" dirty="0" err="1">
                <a:solidFill>
                  <a:schemeClr val="accent4"/>
                </a:solidFill>
                <a:latin typeface="Courier New" pitchFamily="49" charset="0"/>
                <a:cs typeface="Courier New" pitchFamily="49" charset="0"/>
              </a:rPr>
              <a:t>binarySearch</a:t>
            </a:r>
            <a:r>
              <a:rPr lang="en-US" sz="1800" b="1" dirty="0">
                <a:solidFill>
                  <a:schemeClr val="accent4"/>
                </a:solidFill>
                <a:latin typeface="Courier New" pitchFamily="49" charset="0"/>
                <a:cs typeface="Courier New" pitchFamily="49" charset="0"/>
              </a:rPr>
              <a:t>(</a:t>
            </a: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 </a:t>
            </a: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key) {</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a:t>
            </a: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low = 0;</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a:t>
            </a: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high = </a:t>
            </a:r>
            <a:r>
              <a:rPr lang="en-US" sz="1800" b="1" dirty="0" err="1">
                <a:solidFill>
                  <a:schemeClr val="accent4"/>
                </a:solidFill>
                <a:latin typeface="Courier New" pitchFamily="49" charset="0"/>
                <a:cs typeface="Courier New" pitchFamily="49" charset="0"/>
              </a:rPr>
              <a:t>list.length</a:t>
            </a:r>
            <a:r>
              <a:rPr lang="en-US" sz="1800" b="1" dirty="0">
                <a:solidFill>
                  <a:schemeClr val="accent4"/>
                </a:solidFill>
                <a:latin typeface="Courier New" pitchFamily="49" charset="0"/>
                <a:cs typeface="Courier New" pitchFamily="49" charset="0"/>
              </a:rPr>
              <a:t> - 1;</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cs typeface="Courier New" pitchFamily="49" charset="0"/>
              </a:rPr>
              <a:t> </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while (high &gt;= low) {</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a:t>
            </a: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mid = (low + high) / 2;</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if (key &lt; list[mid])</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high = mid - 1;</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else if (key == list[mid])</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return mid;</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else</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low = mid + 1;</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cs typeface="Courier New" pitchFamily="49" charset="0"/>
              </a:rPr>
              <a:t> </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return -1 - low;</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191DA9-3E76-4F5D-B4F7-AD9F1E79668B}" type="slidenum">
              <a:rPr lang="en-US" altLang="en-US" sz="1400" smtClean="0"/>
              <a:pPr/>
              <a:t>37</a:t>
            </a:fld>
            <a:endParaRPr lang="en-US" altLang="en-US" sz="1400"/>
          </a:p>
        </p:txBody>
      </p:sp>
      <p:sp>
        <p:nvSpPr>
          <p:cNvPr id="100355" name="Rectangle 2"/>
          <p:cNvSpPr>
            <a:spLocks noGrp="1" noChangeArrowheads="1"/>
          </p:cNvSpPr>
          <p:nvPr>
            <p:ph type="title"/>
          </p:nvPr>
        </p:nvSpPr>
        <p:spPr>
          <a:xfrm>
            <a:off x="685800" y="304800"/>
            <a:ext cx="7772400" cy="609600"/>
          </a:xfrm>
        </p:spPr>
        <p:txBody>
          <a:bodyPr/>
          <a:lstStyle/>
          <a:p>
            <a:r>
              <a:rPr lang="en-US" altLang="en-US"/>
              <a:t>The Arrays.binarySearch Method</a:t>
            </a:r>
            <a:endParaRPr lang="en-US" altLang="en-US" u="sng">
              <a:latin typeface="Book Antiqua" pitchFamily="18" charset="0"/>
              <a:hlinkClick r:id="rId2" action="ppaction://program"/>
            </a:endParaRPr>
          </a:p>
        </p:txBody>
      </p:sp>
      <p:sp>
        <p:nvSpPr>
          <p:cNvPr id="100356" name="Rectangle 3"/>
          <p:cNvSpPr>
            <a:spLocks noGrp="1" noChangeArrowheads="1"/>
          </p:cNvSpPr>
          <p:nvPr>
            <p:ph type="body" idx="1"/>
          </p:nvPr>
        </p:nvSpPr>
        <p:spPr>
          <a:xfrm>
            <a:off x="381000" y="990600"/>
            <a:ext cx="8534400" cy="5257800"/>
          </a:xfrm>
        </p:spPr>
        <p:txBody>
          <a:bodyPr/>
          <a:lstStyle/>
          <a:p>
            <a:pPr marL="0" indent="0">
              <a:lnSpc>
                <a:spcPct val="90000"/>
              </a:lnSpc>
              <a:buFont typeface="Monotype Sorts" pitchFamily="2" charset="2"/>
              <a:buNone/>
            </a:pPr>
            <a:r>
              <a:rPr lang="en-US" altLang="en-US" sz="2000" dirty="0">
                <a:cs typeface="Courier New" pitchFamily="49" charset="0"/>
              </a:rPr>
              <a:t>Since binary search is frequently used in programming, Java provides several overloaded </a:t>
            </a:r>
            <a:r>
              <a:rPr lang="en-US" altLang="en-US" sz="2000" dirty="0" err="1">
                <a:cs typeface="Courier New" pitchFamily="49" charset="0"/>
              </a:rPr>
              <a:t>binarySearch</a:t>
            </a:r>
            <a:r>
              <a:rPr lang="en-US" altLang="en-US" sz="2000" dirty="0">
                <a:cs typeface="Courier New" pitchFamily="49" charset="0"/>
              </a:rPr>
              <a:t> methods for searching a key in an array of </a:t>
            </a:r>
            <a:r>
              <a:rPr lang="en-US" altLang="en-US" sz="2000" dirty="0" err="1">
                <a:cs typeface="Courier New" pitchFamily="49" charset="0"/>
              </a:rPr>
              <a:t>int</a:t>
            </a:r>
            <a:r>
              <a:rPr lang="en-US" altLang="en-US" sz="2000" dirty="0">
                <a:cs typeface="Courier New" pitchFamily="49" charset="0"/>
              </a:rPr>
              <a:t>, double, char, short, long, and float in the </a:t>
            </a:r>
            <a:r>
              <a:rPr lang="en-US" altLang="en-US" sz="2000" dirty="0" err="1">
                <a:cs typeface="Courier New" pitchFamily="49" charset="0"/>
              </a:rPr>
              <a:t>java.util.Arrays</a:t>
            </a:r>
            <a:r>
              <a:rPr lang="en-US" altLang="en-US" sz="2000" dirty="0">
                <a:cs typeface="Courier New" pitchFamily="49" charset="0"/>
              </a:rPr>
              <a:t> class. For example, the following code searches the keys in an array of numbers and an array of characters.</a:t>
            </a:r>
          </a:p>
          <a:p>
            <a:pPr marL="0" indent="0">
              <a:lnSpc>
                <a:spcPct val="90000"/>
              </a:lnSpc>
              <a:buFont typeface="Monotype Sorts" pitchFamily="2" charset="2"/>
              <a:buNone/>
            </a:pPr>
            <a:endParaRPr lang="en-US" altLang="en-US" sz="2000" dirty="0">
              <a:cs typeface="Times New Roman" pitchFamily="18" charset="0"/>
            </a:endParaRPr>
          </a:p>
          <a:p>
            <a:pPr lvl="1">
              <a:lnSpc>
                <a:spcPct val="90000"/>
              </a:lnSpc>
              <a:buFontTx/>
              <a:buNone/>
            </a:pPr>
            <a:r>
              <a:rPr lang="en-US" altLang="en-US" sz="1800" dirty="0" err="1">
                <a:cs typeface="Courier New" pitchFamily="49" charset="0"/>
              </a:rPr>
              <a:t>int</a:t>
            </a:r>
            <a:r>
              <a:rPr lang="en-US" altLang="en-US" sz="1800" dirty="0">
                <a:cs typeface="Courier New" pitchFamily="49" charset="0"/>
              </a:rPr>
              <a:t>[] list = {2, 4, 7, 10, 11, 45, 50, 59, 60, 66, 69, 70, 79};</a:t>
            </a:r>
            <a:endParaRPr lang="en-US" altLang="en-US" sz="1800" dirty="0">
              <a:cs typeface="Times New Roman" pitchFamily="18" charset="0"/>
            </a:endParaRPr>
          </a:p>
          <a:p>
            <a:pPr lvl="1">
              <a:lnSpc>
                <a:spcPct val="90000"/>
              </a:lnSpc>
              <a:buFontTx/>
              <a:buNone/>
            </a:pPr>
            <a:r>
              <a:rPr lang="en-US" altLang="en-US" sz="1800" dirty="0" err="1">
                <a:cs typeface="Courier New" pitchFamily="49" charset="0"/>
              </a:rPr>
              <a:t>System.out.println</a:t>
            </a:r>
            <a:r>
              <a:rPr lang="en-US" altLang="en-US" sz="1800" dirty="0">
                <a:cs typeface="Courier New" pitchFamily="49" charset="0"/>
              </a:rPr>
              <a:t>("Index is " + </a:t>
            </a:r>
            <a:endParaRPr lang="en-US" altLang="en-US" sz="1800" dirty="0">
              <a:cs typeface="Times New Roman" pitchFamily="18" charset="0"/>
            </a:endParaRPr>
          </a:p>
          <a:p>
            <a:pPr lvl="1">
              <a:lnSpc>
                <a:spcPct val="90000"/>
              </a:lnSpc>
              <a:buFontTx/>
              <a:buNone/>
            </a:pPr>
            <a:r>
              <a:rPr lang="en-US" altLang="en-US" sz="1800" dirty="0">
                <a:cs typeface="Courier New" pitchFamily="49" charset="0"/>
              </a:rPr>
              <a:t>  </a:t>
            </a:r>
            <a:r>
              <a:rPr lang="en-US" altLang="en-US" sz="1800" dirty="0" err="1">
                <a:cs typeface="Courier New" pitchFamily="49" charset="0"/>
              </a:rPr>
              <a:t>java.util.Arrays.binarySearch</a:t>
            </a:r>
            <a:r>
              <a:rPr lang="en-US" altLang="en-US" sz="1800" dirty="0">
                <a:cs typeface="Courier New" pitchFamily="49" charset="0"/>
              </a:rPr>
              <a:t>(list, 11));</a:t>
            </a:r>
            <a:endParaRPr lang="en-US" altLang="en-US" sz="1800" dirty="0">
              <a:cs typeface="Times New Roman" pitchFamily="18" charset="0"/>
            </a:endParaRPr>
          </a:p>
          <a:p>
            <a:pPr lvl="1">
              <a:lnSpc>
                <a:spcPct val="90000"/>
              </a:lnSpc>
              <a:buFontTx/>
              <a:buNone/>
            </a:pPr>
            <a:r>
              <a:rPr lang="en-US" altLang="en-US" sz="1800" dirty="0">
                <a:cs typeface="Courier New" pitchFamily="49" charset="0"/>
              </a:rPr>
              <a:t> </a:t>
            </a:r>
            <a:endParaRPr lang="en-US" altLang="en-US" sz="1800" dirty="0">
              <a:cs typeface="Times New Roman" pitchFamily="18" charset="0"/>
            </a:endParaRPr>
          </a:p>
          <a:p>
            <a:pPr lvl="1">
              <a:lnSpc>
                <a:spcPct val="90000"/>
              </a:lnSpc>
              <a:buFontTx/>
              <a:buNone/>
            </a:pPr>
            <a:r>
              <a:rPr lang="en-US" altLang="en-US" sz="1800" dirty="0">
                <a:cs typeface="Courier New" pitchFamily="49" charset="0"/>
              </a:rPr>
              <a:t>char[] chars = {'a', 'c', 'g', 'x', 'y', 'z'};</a:t>
            </a:r>
            <a:endParaRPr lang="en-US" altLang="en-US" sz="1800" dirty="0">
              <a:cs typeface="Times New Roman" pitchFamily="18" charset="0"/>
            </a:endParaRPr>
          </a:p>
          <a:p>
            <a:pPr lvl="1">
              <a:lnSpc>
                <a:spcPct val="90000"/>
              </a:lnSpc>
              <a:buFontTx/>
              <a:buNone/>
            </a:pPr>
            <a:r>
              <a:rPr lang="en-US" altLang="en-US" sz="1800" dirty="0" err="1">
                <a:cs typeface="Courier New" pitchFamily="49" charset="0"/>
              </a:rPr>
              <a:t>System.out.println</a:t>
            </a:r>
            <a:r>
              <a:rPr lang="en-US" altLang="en-US" sz="1800" dirty="0">
                <a:cs typeface="Courier New" pitchFamily="49" charset="0"/>
              </a:rPr>
              <a:t>("Index is " + </a:t>
            </a:r>
            <a:endParaRPr lang="en-US" altLang="en-US" sz="1800" dirty="0">
              <a:cs typeface="Times New Roman" pitchFamily="18" charset="0"/>
            </a:endParaRPr>
          </a:p>
          <a:p>
            <a:pPr lvl="1">
              <a:lnSpc>
                <a:spcPct val="90000"/>
              </a:lnSpc>
              <a:buFontTx/>
              <a:buNone/>
            </a:pPr>
            <a:r>
              <a:rPr lang="en-US" altLang="en-US" sz="1800" dirty="0">
                <a:cs typeface="Courier New" pitchFamily="49" charset="0"/>
              </a:rPr>
              <a:t>  </a:t>
            </a:r>
            <a:r>
              <a:rPr lang="en-US" altLang="en-US" sz="1800" dirty="0" err="1">
                <a:cs typeface="Courier New" pitchFamily="49" charset="0"/>
              </a:rPr>
              <a:t>java.util.Arrays.binarySearch</a:t>
            </a:r>
            <a:r>
              <a:rPr lang="en-US" altLang="en-US" sz="1800" dirty="0">
                <a:cs typeface="Courier New" pitchFamily="49" charset="0"/>
              </a:rPr>
              <a:t>(chars, 't'));</a:t>
            </a:r>
            <a:endParaRPr lang="en-US" altLang="en-US" sz="1800" dirty="0">
              <a:cs typeface="Times New Roman" pitchFamily="18" charset="0"/>
            </a:endParaRPr>
          </a:p>
          <a:p>
            <a:pPr marL="0" indent="0">
              <a:lnSpc>
                <a:spcPct val="90000"/>
              </a:lnSpc>
              <a:buFont typeface="Monotype Sorts" pitchFamily="2" charset="2"/>
              <a:buNone/>
            </a:pPr>
            <a:r>
              <a:rPr lang="en-US" altLang="en-US" sz="2000" dirty="0">
                <a:cs typeface="Courier New" pitchFamily="49" charset="0"/>
              </a:rPr>
              <a:t> </a:t>
            </a:r>
            <a:endParaRPr lang="en-US" altLang="en-US" sz="2000" dirty="0">
              <a:cs typeface="Times New Roman" pitchFamily="18" charset="0"/>
            </a:endParaRPr>
          </a:p>
          <a:p>
            <a:pPr marL="0" indent="0">
              <a:lnSpc>
                <a:spcPct val="90000"/>
              </a:lnSpc>
              <a:buFont typeface="Monotype Sorts" pitchFamily="2" charset="2"/>
              <a:buNone/>
            </a:pPr>
            <a:r>
              <a:rPr lang="en-US" altLang="en-US" sz="2000" dirty="0">
                <a:cs typeface="Courier New" pitchFamily="49" charset="0"/>
              </a:rPr>
              <a:t>For the </a:t>
            </a:r>
            <a:r>
              <a:rPr lang="en-US" altLang="en-US" sz="2000" dirty="0" err="1">
                <a:cs typeface="Courier New" pitchFamily="49" charset="0"/>
              </a:rPr>
              <a:t>binarySearch</a:t>
            </a:r>
            <a:r>
              <a:rPr lang="en-US" altLang="en-US" sz="2000" dirty="0">
                <a:cs typeface="Courier New" pitchFamily="49" charset="0"/>
              </a:rPr>
              <a:t> method to work, the array must be pre-sorted in increasing order. </a:t>
            </a:r>
          </a:p>
        </p:txBody>
      </p:sp>
      <p:sp>
        <p:nvSpPr>
          <p:cNvPr id="100357" name="Line 7"/>
          <p:cNvSpPr>
            <a:spLocks noChangeShapeType="1"/>
          </p:cNvSpPr>
          <p:nvPr/>
        </p:nvSpPr>
        <p:spPr bwMode="auto">
          <a:xfrm flipH="1" flipV="1">
            <a:off x="3124200" y="2971800"/>
            <a:ext cx="1143000" cy="3810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58" name="Rectangle 8"/>
          <p:cNvSpPr>
            <a:spLocks noChangeArrowheads="1"/>
          </p:cNvSpPr>
          <p:nvPr/>
        </p:nvSpPr>
        <p:spPr bwMode="auto">
          <a:xfrm>
            <a:off x="5486400" y="3352800"/>
            <a:ext cx="274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2000">
                <a:cs typeface="Courier New" pitchFamily="49" charset="0"/>
              </a:rPr>
              <a:t>Return is 4</a:t>
            </a:r>
          </a:p>
        </p:txBody>
      </p:sp>
      <p:sp>
        <p:nvSpPr>
          <p:cNvPr id="100359" name="Rectangle 9"/>
          <p:cNvSpPr>
            <a:spLocks noChangeArrowheads="1"/>
          </p:cNvSpPr>
          <p:nvPr/>
        </p:nvSpPr>
        <p:spPr bwMode="auto">
          <a:xfrm>
            <a:off x="5410200" y="4419600"/>
            <a:ext cx="3276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2000">
                <a:cs typeface="Courier New" pitchFamily="49" charset="0"/>
              </a:rPr>
              <a:t>Return is –4 (insertion point is 3, so return is -3-1)</a:t>
            </a:r>
          </a:p>
        </p:txBody>
      </p:sp>
      <p:sp>
        <p:nvSpPr>
          <p:cNvPr id="100360" name="Line 10"/>
          <p:cNvSpPr>
            <a:spLocks noChangeShapeType="1"/>
          </p:cNvSpPr>
          <p:nvPr/>
        </p:nvSpPr>
        <p:spPr bwMode="auto">
          <a:xfrm flipH="1" flipV="1">
            <a:off x="3429000" y="4267200"/>
            <a:ext cx="914400" cy="3810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D34121D-B318-4128-B745-22CC140335FF}" type="slidenum">
              <a:rPr lang="en-US" altLang="en-US" sz="1400" smtClean="0"/>
              <a:pPr/>
              <a:t>38</a:t>
            </a:fld>
            <a:endParaRPr lang="en-US" altLang="en-US" sz="1400"/>
          </a:p>
        </p:txBody>
      </p:sp>
      <p:sp>
        <p:nvSpPr>
          <p:cNvPr id="101379" name="Rectangle 2"/>
          <p:cNvSpPr>
            <a:spLocks noGrp="1" noChangeArrowheads="1"/>
          </p:cNvSpPr>
          <p:nvPr>
            <p:ph type="title"/>
          </p:nvPr>
        </p:nvSpPr>
        <p:spPr>
          <a:xfrm>
            <a:off x="762000" y="152400"/>
            <a:ext cx="7772400" cy="838200"/>
          </a:xfrm>
        </p:spPr>
        <p:txBody>
          <a:bodyPr/>
          <a:lstStyle/>
          <a:p>
            <a:r>
              <a:rPr lang="en-US" altLang="en-US"/>
              <a:t>Sorting Arrays</a:t>
            </a:r>
            <a:endParaRPr lang="en-US" altLang="en-US" u="sng">
              <a:latin typeface="Book Antiqua" pitchFamily="18" charset="0"/>
              <a:hlinkClick r:id="rId2" action="ppaction://program"/>
            </a:endParaRPr>
          </a:p>
        </p:txBody>
      </p:sp>
      <p:sp>
        <p:nvSpPr>
          <p:cNvPr id="101380" name="Rectangle 3"/>
          <p:cNvSpPr>
            <a:spLocks noChangeArrowheads="1"/>
          </p:cNvSpPr>
          <p:nvPr/>
        </p:nvSpPr>
        <p:spPr bwMode="auto">
          <a:xfrm>
            <a:off x="0" y="2816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1381" name="Rectangle 5"/>
          <p:cNvSpPr>
            <a:spLocks noGrp="1" noChangeArrowheads="1"/>
          </p:cNvSpPr>
          <p:nvPr>
            <p:ph type="body" idx="1"/>
          </p:nvPr>
        </p:nvSpPr>
        <p:spPr>
          <a:xfrm>
            <a:off x="155575" y="1201738"/>
            <a:ext cx="8759825" cy="4090987"/>
          </a:xfrm>
          <a:noFill/>
        </p:spPr>
        <p:txBody>
          <a:bodyPr/>
          <a:lstStyle/>
          <a:p>
            <a:pPr marL="0" indent="0">
              <a:buFont typeface="Monotype Sorts" pitchFamily="2" charset="2"/>
              <a:buNone/>
            </a:pPr>
            <a:r>
              <a:rPr lang="en-US" altLang="en-US"/>
              <a:t>Sorting, like searching, is also a common task in computer programming. Many different algorithms have been developed for sorting. This section introduces a simple, intuitive sorting algorithms: </a:t>
            </a:r>
            <a:r>
              <a:rPr lang="en-US" altLang="en-US" i="1"/>
              <a:t>selection sort</a:t>
            </a:r>
            <a:r>
              <a:rPr lang="en-US" altLang="en-US"/>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8D0C42D-4CE2-49C5-BF74-94C824FDC0FB}" type="slidenum">
              <a:rPr lang="en-US" altLang="en-US" sz="1400" smtClean="0"/>
              <a:pPr/>
              <a:t>39</a:t>
            </a:fld>
            <a:endParaRPr lang="en-US" altLang="en-US" sz="1400"/>
          </a:p>
        </p:txBody>
      </p:sp>
      <p:sp>
        <p:nvSpPr>
          <p:cNvPr id="102403" name="Rectangle 2"/>
          <p:cNvSpPr>
            <a:spLocks noChangeArrowheads="1"/>
          </p:cNvSpPr>
          <p:nvPr/>
        </p:nvSpPr>
        <p:spPr bwMode="auto">
          <a:xfrm>
            <a:off x="2027238" y="42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2404" name="Rectangle 4"/>
          <p:cNvSpPr>
            <a:spLocks noGrp="1" noChangeArrowheads="1"/>
          </p:cNvSpPr>
          <p:nvPr>
            <p:ph type="title"/>
          </p:nvPr>
        </p:nvSpPr>
        <p:spPr>
          <a:xfrm>
            <a:off x="228600" y="228600"/>
            <a:ext cx="8299450" cy="396875"/>
          </a:xfrm>
          <a:noFill/>
        </p:spPr>
        <p:txBody>
          <a:bodyPr/>
          <a:lstStyle/>
          <a:p>
            <a:r>
              <a:rPr lang="en-US" altLang="en-US" sz="3200"/>
              <a:t>Selection Sort</a:t>
            </a:r>
            <a:endParaRPr lang="en-US" altLang="en-US" sz="3200">
              <a:solidFill>
                <a:schemeClr val="tx1"/>
              </a:solidFill>
              <a:latin typeface="Book Antiqua" pitchFamily="18" charset="0"/>
              <a:hlinkClick r:id="rId2" action="ppaction://program"/>
            </a:endParaRPr>
          </a:p>
        </p:txBody>
      </p:sp>
      <p:sp>
        <p:nvSpPr>
          <p:cNvPr id="102405" name="Rectangle 5"/>
          <p:cNvSpPr>
            <a:spLocks noChangeArrowheads="1"/>
          </p:cNvSpPr>
          <p:nvPr/>
        </p:nvSpPr>
        <p:spPr bwMode="auto">
          <a:xfrm>
            <a:off x="0" y="150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2406" name="Rectangle 6"/>
          <p:cNvSpPr>
            <a:spLocks noChangeArrowheads="1"/>
          </p:cNvSpPr>
          <p:nvPr/>
        </p:nvSpPr>
        <p:spPr bwMode="auto">
          <a:xfrm>
            <a:off x="0" y="1497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10240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938" y="1277938"/>
            <a:ext cx="6307137" cy="508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02408" name="Rectangle 3"/>
          <p:cNvSpPr>
            <a:spLocks noGrp="1" noChangeArrowheads="1"/>
          </p:cNvSpPr>
          <p:nvPr>
            <p:ph type="body" idx="1"/>
          </p:nvPr>
        </p:nvSpPr>
        <p:spPr>
          <a:xfrm>
            <a:off x="306388" y="644525"/>
            <a:ext cx="8531225" cy="863600"/>
          </a:xfrm>
          <a:noFill/>
        </p:spPr>
        <p:txBody>
          <a:bodyPr/>
          <a:lstStyle/>
          <a:p>
            <a:pPr marL="0" indent="0">
              <a:lnSpc>
                <a:spcPct val="80000"/>
              </a:lnSpc>
              <a:buFont typeface="Monotype Sorts" pitchFamily="2" charset="2"/>
              <a:buNone/>
            </a:pPr>
            <a:r>
              <a:rPr lang="en-US" altLang="en-US" sz="2000">
                <a:cs typeface="Times New Roman" pitchFamily="18" charset="0"/>
              </a:rPr>
              <a:t>Selection sort finds the smallest number in the list and places it first. It then finds the smallest number remaining and places it second, and so on until the list contains only a single number. </a:t>
            </a:r>
            <a:endParaRPr lang="en-US" altLang="en-US"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B9D7506-55EB-4750-B5A6-9F8D3D6224D2}" type="slidenum">
              <a:rPr lang="en-US" altLang="en-US" sz="1400" smtClean="0"/>
              <a:pPr/>
              <a:t>4</a:t>
            </a:fld>
            <a:endParaRPr lang="en-US" altLang="en-US" sz="1400"/>
          </a:p>
        </p:txBody>
      </p:sp>
      <p:sp>
        <p:nvSpPr>
          <p:cNvPr id="7171" name="Rectangle 2"/>
          <p:cNvSpPr>
            <a:spLocks noGrp="1" noChangeArrowheads="1"/>
          </p:cNvSpPr>
          <p:nvPr>
            <p:ph type="title"/>
          </p:nvPr>
        </p:nvSpPr>
        <p:spPr>
          <a:xfrm>
            <a:off x="685800" y="304800"/>
            <a:ext cx="7772400" cy="838200"/>
          </a:xfrm>
          <a:noFill/>
        </p:spPr>
        <p:txBody>
          <a:bodyPr/>
          <a:lstStyle/>
          <a:p>
            <a:r>
              <a:rPr lang="en-US" altLang="en-US"/>
              <a:t>Declaring Array Variables</a:t>
            </a:r>
          </a:p>
        </p:txBody>
      </p:sp>
      <p:sp>
        <p:nvSpPr>
          <p:cNvPr id="7172" name="Rectangle 3"/>
          <p:cNvSpPr>
            <a:spLocks noGrp="1" noChangeArrowheads="1"/>
          </p:cNvSpPr>
          <p:nvPr>
            <p:ph type="body" idx="1"/>
          </p:nvPr>
        </p:nvSpPr>
        <p:spPr>
          <a:xfrm>
            <a:off x="609600" y="1371600"/>
            <a:ext cx="7696200" cy="4724400"/>
          </a:xfrm>
          <a:noFill/>
        </p:spPr>
        <p:txBody>
          <a:bodyPr/>
          <a:lstStyle/>
          <a:p>
            <a:r>
              <a:rPr lang="en-US" altLang="en-US" sz="2600" dirty="0">
                <a:latin typeface="Courier New" pitchFamily="49" charset="0"/>
              </a:rPr>
              <a:t>datatype[] </a:t>
            </a:r>
            <a:r>
              <a:rPr lang="en-US" altLang="en-US" sz="2600" dirty="0" err="1">
                <a:latin typeface="Courier New" pitchFamily="49" charset="0"/>
              </a:rPr>
              <a:t>arrayRefVar</a:t>
            </a:r>
            <a:r>
              <a:rPr lang="en-US" altLang="en-US" sz="2600" dirty="0">
                <a:latin typeface="Courier New" pitchFamily="49" charset="0"/>
              </a:rPr>
              <a:t>;</a:t>
            </a:r>
            <a:endParaRPr lang="en-US" altLang="en-US" sz="2400" dirty="0">
              <a:latin typeface="Courier New" pitchFamily="49" charset="0"/>
            </a:endParaRPr>
          </a:p>
          <a:p>
            <a:pPr>
              <a:spcBef>
                <a:spcPct val="50000"/>
              </a:spcBef>
              <a:buNone/>
            </a:pPr>
            <a:r>
              <a:rPr lang="en-US" altLang="en-US" sz="2400" dirty="0">
                <a:latin typeface="Courier New" pitchFamily="49" charset="0"/>
              </a:rPr>
              <a:t>double[] </a:t>
            </a:r>
            <a:r>
              <a:rPr lang="en-US" altLang="en-US" sz="2400" dirty="0" err="1">
                <a:latin typeface="Courier New" pitchFamily="49" charset="0"/>
              </a:rPr>
              <a:t>myList</a:t>
            </a:r>
            <a:r>
              <a:rPr lang="en-US" altLang="en-US" sz="2400" dirty="0">
                <a:latin typeface="Courier New" pitchFamily="49" charset="0"/>
              </a:rPr>
              <a:t>;</a:t>
            </a:r>
            <a:endParaRPr lang="en-US" altLang="en-US" sz="2800" dirty="0">
              <a:latin typeface="Courier New" pitchFamily="49" charset="0"/>
            </a:endParaRPr>
          </a:p>
          <a:p>
            <a:pPr lvl="1"/>
            <a:r>
              <a:rPr lang="en-US" altLang="en-US" sz="1600" dirty="0">
                <a:latin typeface="Courier New" pitchFamily="49" charset="0"/>
              </a:rPr>
              <a:t>datatype </a:t>
            </a:r>
            <a:r>
              <a:rPr lang="en-US" altLang="en-US" sz="1600" dirty="0" err="1">
                <a:latin typeface="Courier New" pitchFamily="49" charset="0"/>
              </a:rPr>
              <a:t>arrayRefVar</a:t>
            </a:r>
            <a:r>
              <a:rPr lang="en-US" altLang="en-US" sz="1600" dirty="0">
                <a:latin typeface="Courier New" pitchFamily="49" charset="0"/>
              </a:rPr>
              <a:t>[]; </a:t>
            </a:r>
            <a:r>
              <a:rPr lang="en-US" altLang="en-US" sz="1600" u="sng" dirty="0">
                <a:solidFill>
                  <a:srgbClr val="FF6600"/>
                </a:solidFill>
                <a:cs typeface="Courier New" pitchFamily="49" charset="0"/>
              </a:rPr>
              <a:t>// This style is allowed, but not preferred</a:t>
            </a:r>
            <a:endParaRPr lang="en-US" altLang="en-US" sz="1400" dirty="0">
              <a:solidFill>
                <a:srgbClr val="FF6600"/>
              </a:solidFill>
            </a:endParaRPr>
          </a:p>
          <a:p>
            <a:pPr lvl="1" algn="just">
              <a:spcBef>
                <a:spcPct val="50000"/>
              </a:spcBef>
              <a:buNone/>
            </a:pPr>
            <a:r>
              <a:rPr lang="en-US" altLang="en-US" sz="1400" dirty="0">
                <a:latin typeface="Courier New" pitchFamily="49" charset="0"/>
              </a:rPr>
              <a:t>double </a:t>
            </a:r>
            <a:r>
              <a:rPr lang="en-US" altLang="en-US" sz="1400" dirty="0" err="1">
                <a:latin typeface="Courier New" pitchFamily="49" charset="0"/>
              </a:rPr>
              <a:t>myList</a:t>
            </a:r>
            <a:r>
              <a:rPr lang="en-US" altLang="en-US" sz="1400" dirty="0">
                <a:latin typeface="Courier New" pitchFamily="49" charset="0"/>
              </a:rPr>
              <a:t>[];</a:t>
            </a:r>
          </a:p>
          <a:p>
            <a:r>
              <a:rPr lang="en-US" altLang="en-US" sz="2400" dirty="0" err="1">
                <a:latin typeface="Courier New" pitchFamily="49" charset="0"/>
              </a:rPr>
              <a:t>arrayRefVar</a:t>
            </a:r>
            <a:r>
              <a:rPr lang="en-US" altLang="en-US" sz="2400" dirty="0">
                <a:latin typeface="Courier New" pitchFamily="49" charset="0"/>
              </a:rPr>
              <a:t> = new datatype[</a:t>
            </a:r>
            <a:r>
              <a:rPr lang="en-US" altLang="en-US" sz="2400" dirty="0" err="1">
                <a:latin typeface="Courier New" pitchFamily="49" charset="0"/>
              </a:rPr>
              <a:t>arraySize</a:t>
            </a:r>
            <a:r>
              <a:rPr lang="en-US" altLang="en-US" sz="2400" dirty="0">
                <a:latin typeface="Courier New" pitchFamily="49" charset="0"/>
              </a:rPr>
              <a:t>];</a:t>
            </a:r>
          </a:p>
          <a:p>
            <a:pPr marL="0" indent="0">
              <a:buNone/>
            </a:pPr>
            <a:r>
              <a:rPr lang="en-US" altLang="en-US" sz="2400" dirty="0">
                <a:latin typeface="Courier New" pitchFamily="49" charset="0"/>
              </a:rPr>
              <a:t>	</a:t>
            </a:r>
            <a:r>
              <a:rPr lang="en-US" altLang="en-US" sz="2400" dirty="0" err="1">
                <a:latin typeface="Courier New" pitchFamily="49" charset="0"/>
              </a:rPr>
              <a:t>myList</a:t>
            </a:r>
            <a:r>
              <a:rPr lang="en-US" altLang="en-US" sz="2400" dirty="0">
                <a:latin typeface="Courier New" pitchFamily="49" charset="0"/>
              </a:rPr>
              <a:t> = new double[10];</a:t>
            </a:r>
            <a:endParaRPr lang="en-US" altLang="en-US" sz="2400" dirty="0"/>
          </a:p>
          <a:p>
            <a:pPr marL="0" indent="0">
              <a:buNone/>
            </a:pPr>
            <a:r>
              <a:rPr lang="en-US" altLang="en-US" sz="2400" dirty="0">
                <a:latin typeface="Courier New" pitchFamily="49" charset="0"/>
              </a:rPr>
              <a:t>	</a:t>
            </a:r>
            <a:r>
              <a:rPr lang="en-US" altLang="en-US" sz="2000" dirty="0">
                <a:latin typeface="Courier New" pitchFamily="49" charset="0"/>
              </a:rPr>
              <a:t> </a:t>
            </a:r>
            <a:r>
              <a:rPr lang="en-US" altLang="en-US" sz="2000" dirty="0" err="1">
                <a:latin typeface="Courier New" pitchFamily="49" charset="0"/>
              </a:rPr>
              <a:t>myList</a:t>
            </a:r>
            <a:r>
              <a:rPr lang="en-US" altLang="en-US" sz="2000" dirty="0">
                <a:latin typeface="Courier New" pitchFamily="49" charset="0"/>
              </a:rPr>
              <a:t>[0]</a:t>
            </a:r>
            <a:r>
              <a:rPr lang="en-US" altLang="en-US" sz="2400" dirty="0"/>
              <a:t> references the first element in the array.</a:t>
            </a:r>
            <a:endParaRPr lang="en-US" altLang="en-US" sz="2800" dirty="0"/>
          </a:p>
          <a:p>
            <a:pPr>
              <a:defRPr/>
            </a:pPr>
            <a:r>
              <a:rPr lang="en-US" sz="2400" dirty="0">
                <a:solidFill>
                  <a:schemeClr val="accent4"/>
                </a:solidFill>
                <a:latin typeface="Courier New" pitchFamily="49" charset="0"/>
              </a:rPr>
              <a:t>datatype[] </a:t>
            </a:r>
            <a:r>
              <a:rPr lang="en-US" sz="2400" dirty="0" err="1">
                <a:solidFill>
                  <a:schemeClr val="accent4"/>
                </a:solidFill>
                <a:latin typeface="Courier New" pitchFamily="49" charset="0"/>
              </a:rPr>
              <a:t>arrayRefVar</a:t>
            </a:r>
            <a:r>
              <a:rPr lang="en-US" sz="2400" dirty="0">
                <a:solidFill>
                  <a:schemeClr val="accent4"/>
                </a:solidFill>
                <a:latin typeface="Courier New" pitchFamily="49" charset="0"/>
              </a:rPr>
              <a:t> = new</a:t>
            </a:r>
          </a:p>
          <a:p>
            <a:pPr>
              <a:buNone/>
              <a:defRPr/>
            </a:pPr>
            <a:r>
              <a:rPr lang="en-US" sz="2400" dirty="0">
                <a:solidFill>
                  <a:schemeClr val="accent4"/>
                </a:solidFill>
                <a:latin typeface="Courier New" pitchFamily="49" charset="0"/>
              </a:rPr>
              <a:t>    datatype[</a:t>
            </a:r>
            <a:r>
              <a:rPr lang="en-US" sz="2400" dirty="0" err="1">
                <a:solidFill>
                  <a:schemeClr val="accent4"/>
                </a:solidFill>
                <a:latin typeface="Courier New" pitchFamily="49" charset="0"/>
              </a:rPr>
              <a:t>arraySize</a:t>
            </a:r>
            <a:r>
              <a:rPr lang="en-US" sz="2400" dirty="0">
                <a:solidFill>
                  <a:schemeClr val="accent4"/>
                </a:solidFill>
                <a:latin typeface="Courier New" pitchFamily="49" charset="0"/>
              </a:rPr>
              <a:t>];</a:t>
            </a:r>
          </a:p>
          <a:p>
            <a:pPr>
              <a:spcBef>
                <a:spcPct val="75000"/>
              </a:spcBef>
              <a:buNone/>
              <a:defRPr/>
            </a:pPr>
            <a:r>
              <a:rPr lang="en-US" sz="2400" dirty="0">
                <a:solidFill>
                  <a:schemeClr val="accent4"/>
                </a:solidFill>
                <a:latin typeface="Courier New" pitchFamily="49" charset="0"/>
              </a:rPr>
              <a:t> 	</a:t>
            </a:r>
            <a:r>
              <a:rPr lang="en-US" sz="2000" dirty="0">
                <a:solidFill>
                  <a:schemeClr val="accent4"/>
                </a:solidFill>
                <a:latin typeface="Courier New" pitchFamily="49" charset="0"/>
              </a:rPr>
              <a:t>double[] </a:t>
            </a:r>
            <a:r>
              <a:rPr lang="en-US" sz="2000" dirty="0" err="1">
                <a:solidFill>
                  <a:schemeClr val="accent4"/>
                </a:solidFill>
                <a:latin typeface="Courier New" pitchFamily="49" charset="0"/>
              </a:rPr>
              <a:t>myList</a:t>
            </a:r>
            <a:r>
              <a:rPr lang="en-US" sz="2000" dirty="0">
                <a:solidFill>
                  <a:schemeClr val="accent4"/>
                </a:solidFill>
                <a:latin typeface="Courier New" pitchFamily="49" charset="0"/>
              </a:rPr>
              <a:t> = new double[10];</a:t>
            </a:r>
          </a:p>
          <a:p>
            <a:pPr>
              <a:spcBef>
                <a:spcPct val="75000"/>
              </a:spcBef>
              <a:defRPr/>
            </a:pPr>
            <a:r>
              <a:rPr lang="en-US" sz="2000" dirty="0" err="1">
                <a:solidFill>
                  <a:schemeClr val="accent4"/>
                </a:solidFill>
                <a:latin typeface="Courier New" pitchFamily="49" charset="0"/>
              </a:rPr>
              <a:t>myList.length</a:t>
            </a:r>
            <a:r>
              <a:rPr lang="en-US" sz="2000" dirty="0">
                <a:solidFill>
                  <a:schemeClr val="accent4"/>
                </a:solidFill>
                <a:latin typeface="Courier New" pitchFamily="49" charset="0"/>
              </a:rPr>
              <a:t> returns 10</a:t>
            </a:r>
            <a:endParaRPr lang="en-US" sz="2400" dirty="0">
              <a:solidFill>
                <a:schemeClr val="accent4"/>
              </a:solidFill>
              <a:latin typeface="Courier New" pitchFamily="49" charset="0"/>
            </a:endParaRPr>
          </a:p>
          <a:p>
            <a:endParaRPr lang="en-US" altLang="en-US" sz="2600" dirty="0">
              <a:latin typeface="Courier New" pitchFamily="49" charset="0"/>
            </a:endParaRPr>
          </a:p>
          <a:p>
            <a:pPr lvl="1" algn="just">
              <a:spcBef>
                <a:spcPct val="50000"/>
              </a:spcBef>
              <a:buNone/>
            </a:pPr>
            <a:endParaRPr lang="en-US" altLang="en-US" sz="1400" dirty="0">
              <a:latin typeface="Courier New" pitchFamily="49"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021B6ED-5ABC-418A-9B80-1BEB58358C42}" type="slidenum">
              <a:rPr lang="en-US" altLang="en-US" sz="1400" smtClean="0"/>
              <a:pPr/>
              <a:t>40</a:t>
            </a:fld>
            <a:endParaRPr lang="en-US" altLang="en-US" sz="1400"/>
          </a:p>
        </p:txBody>
      </p:sp>
      <p:sp>
        <p:nvSpPr>
          <p:cNvPr id="108547" name="Rectangle 2"/>
          <p:cNvSpPr>
            <a:spLocks noGrp="1" noChangeArrowheads="1"/>
          </p:cNvSpPr>
          <p:nvPr>
            <p:ph type="title"/>
          </p:nvPr>
        </p:nvSpPr>
        <p:spPr>
          <a:xfrm>
            <a:off x="609600" y="304800"/>
            <a:ext cx="7772400" cy="457200"/>
          </a:xfrm>
        </p:spPr>
        <p:txBody>
          <a:bodyPr/>
          <a:lstStyle/>
          <a:p>
            <a:r>
              <a:rPr lang="en-US" altLang="en-US" dirty="0">
                <a:solidFill>
                  <a:schemeClr val="tx1"/>
                </a:solidFill>
                <a:latin typeface="Book Antiqua" pitchFamily="18" charset="0"/>
                <a:hlinkClick r:id="rId2" action="ppaction://program"/>
              </a:rPr>
              <a:t>The Code</a:t>
            </a:r>
          </a:p>
        </p:txBody>
      </p:sp>
      <p:sp>
        <p:nvSpPr>
          <p:cNvPr id="111620" name="Rectangle 3"/>
          <p:cNvSpPr>
            <a:spLocks noChangeArrowheads="1"/>
          </p:cNvSpPr>
          <p:nvPr/>
        </p:nvSpPr>
        <p:spPr bwMode="auto">
          <a:xfrm>
            <a:off x="304800" y="914400"/>
            <a:ext cx="8610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ct val="90000"/>
              </a:lnSpc>
              <a:spcBef>
                <a:spcPct val="20000"/>
              </a:spcBef>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 The method for sorting the numbers */</a:t>
            </a:r>
            <a:endParaRPr lang="en-US" sz="1600" b="1" dirty="0">
              <a:solidFill>
                <a:schemeClr val="accent4"/>
              </a:solidFill>
              <a:latin typeface="Courier"/>
              <a:cs typeface="Times New Roman" pitchFamily="18" charset="0"/>
            </a:endParaRPr>
          </a:p>
          <a:p>
            <a:pPr>
              <a:defRPr/>
            </a:pPr>
            <a:r>
              <a:rPr lang="en-US" b="1" dirty="0">
                <a:solidFill>
                  <a:schemeClr val="accent4"/>
                </a:solidFill>
              </a:rPr>
              <a:t>   </a:t>
            </a:r>
            <a:r>
              <a:rPr lang="en-US" sz="1600" b="1" dirty="0">
                <a:solidFill>
                  <a:schemeClr val="accent4"/>
                </a:solidFill>
                <a:latin typeface="Courier New" pitchFamily="49" charset="0"/>
                <a:cs typeface="Courier New" pitchFamily="49" charset="0"/>
              </a:rPr>
              <a:t>public static void </a:t>
            </a:r>
            <a:r>
              <a:rPr lang="en-US" sz="1600" b="1" dirty="0" err="1">
                <a:solidFill>
                  <a:schemeClr val="accent4"/>
                </a:solidFill>
                <a:latin typeface="Courier New" pitchFamily="49" charset="0"/>
                <a:cs typeface="Courier New" pitchFamily="49" charset="0"/>
              </a:rPr>
              <a:t>selectionSort</a:t>
            </a:r>
            <a:r>
              <a:rPr lang="en-US" sz="1600" b="1" dirty="0">
                <a:solidFill>
                  <a:schemeClr val="accent4"/>
                </a:solidFill>
                <a:latin typeface="Courier New" pitchFamily="49" charset="0"/>
                <a:cs typeface="Courier New" pitchFamily="49" charset="0"/>
              </a:rPr>
              <a:t>(double[] list) {</a:t>
            </a:r>
          </a:p>
          <a:p>
            <a:pPr>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 Find the minimum in the list[i..list.length-1]</a:t>
            </a:r>
          </a:p>
          <a:p>
            <a:pPr>
              <a:defRPr/>
            </a:pPr>
            <a:r>
              <a:rPr lang="en-US" sz="1600" b="1" dirty="0">
                <a:solidFill>
                  <a:schemeClr val="accent4"/>
                </a:solidFill>
                <a:latin typeface="Courier New" pitchFamily="49" charset="0"/>
                <a:cs typeface="Courier New" pitchFamily="49" charset="0"/>
              </a:rPr>
              <a:t>      double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j =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+ 1; j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j++) {</a:t>
            </a:r>
          </a:p>
          <a:p>
            <a:pPr>
              <a:defRPr/>
            </a:pPr>
            <a:r>
              <a:rPr lang="en-US" sz="1600" b="1" dirty="0">
                <a:solidFill>
                  <a:schemeClr val="accent4"/>
                </a:solidFill>
                <a:latin typeface="Courier New" pitchFamily="49" charset="0"/>
                <a:cs typeface="Courier New" pitchFamily="49" charset="0"/>
              </a:rPr>
              <a:t>        if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 &gt; list[j]) {</a:t>
            </a:r>
          </a:p>
          <a:p>
            <a:pPr>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 = list[j];</a:t>
            </a:r>
          </a:p>
          <a:p>
            <a:pPr>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j;</a:t>
            </a:r>
          </a:p>
          <a:p>
            <a:pPr>
              <a:defRPr/>
            </a:pP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a:t>
            </a:r>
          </a:p>
          <a:p>
            <a:pPr>
              <a:defRPr/>
            </a:pPr>
            <a:endParaRPr lang="en-US" sz="1600" b="1" dirty="0">
              <a:solidFill>
                <a:schemeClr val="accent4"/>
              </a:solidFill>
              <a:latin typeface="Courier New" pitchFamily="49" charset="0"/>
              <a:cs typeface="Courier New" pitchFamily="49" charset="0"/>
            </a:endParaRPr>
          </a:p>
          <a:p>
            <a:pPr>
              <a:defRPr/>
            </a:pPr>
            <a:r>
              <a:rPr lang="en-US" sz="1600" b="1" dirty="0">
                <a:solidFill>
                  <a:schemeClr val="accent4"/>
                </a:solidFill>
                <a:latin typeface="Courier New" pitchFamily="49" charset="0"/>
                <a:cs typeface="Courier New" pitchFamily="49" charset="0"/>
              </a:rPr>
              <a:t>      // Swap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with list[</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if necessary;</a:t>
            </a:r>
          </a:p>
          <a:p>
            <a:pPr>
              <a:defRPr/>
            </a:pPr>
            <a:r>
              <a:rPr lang="en-US" sz="1600" b="1" dirty="0">
                <a:solidFill>
                  <a:schemeClr val="accent4"/>
                </a:solidFill>
                <a:latin typeface="Courier New" pitchFamily="49" charset="0"/>
                <a:cs typeface="Courier New" pitchFamily="49" charset="0"/>
              </a:rPr>
              <a:t>      if (</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list[</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a:t>
            </a:r>
          </a:p>
        </p:txBody>
      </p:sp>
      <p:sp>
        <p:nvSpPr>
          <p:cNvPr id="108549" name="Rectangle 5"/>
          <p:cNvSpPr>
            <a:spLocks noChangeArrowheads="1"/>
          </p:cNvSpPr>
          <p:nvPr/>
        </p:nvSpPr>
        <p:spPr bwMode="auto">
          <a:xfrm>
            <a:off x="385763" y="1239838"/>
            <a:ext cx="7772400" cy="4876800"/>
          </a:xfrm>
          <a:prstGeom prst="rect">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8550" name="Text Box 7"/>
          <p:cNvSpPr txBox="1">
            <a:spLocks noChangeArrowheads="1"/>
          </p:cNvSpPr>
          <p:nvPr/>
        </p:nvSpPr>
        <p:spPr bwMode="auto">
          <a:xfrm>
            <a:off x="5867400" y="2209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108551" name="Text Box 8"/>
          <p:cNvSpPr txBox="1">
            <a:spLocks noChangeArrowheads="1"/>
          </p:cNvSpPr>
          <p:nvPr/>
        </p:nvSpPr>
        <p:spPr bwMode="auto">
          <a:xfrm>
            <a:off x="5867400" y="4657725"/>
            <a:ext cx="3276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solidFill>
                  <a:schemeClr val="bg2"/>
                </a:solidFill>
              </a:rPr>
              <a:t>Invoke it</a:t>
            </a:r>
          </a:p>
          <a:p>
            <a:pPr>
              <a:spcBef>
                <a:spcPct val="50000"/>
              </a:spcBef>
            </a:pPr>
            <a:r>
              <a:rPr lang="en-US" altLang="en-US">
                <a:solidFill>
                  <a:schemeClr val="bg2"/>
                </a:solidFill>
              </a:rPr>
              <a:t>selectionSort(yourList)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4329E99-CEBB-4BCB-9C32-3A81EE76816E}" type="slidenum">
              <a:rPr lang="en-US" altLang="en-US" sz="1400" smtClean="0"/>
              <a:pPr/>
              <a:t>41</a:t>
            </a:fld>
            <a:endParaRPr lang="en-US" altLang="en-US" sz="1400"/>
          </a:p>
        </p:txBody>
      </p:sp>
      <p:sp>
        <p:nvSpPr>
          <p:cNvPr id="109571" name="Rectangle 2"/>
          <p:cNvSpPr>
            <a:spLocks noGrp="1" noChangeArrowheads="1"/>
          </p:cNvSpPr>
          <p:nvPr>
            <p:ph type="title"/>
          </p:nvPr>
        </p:nvSpPr>
        <p:spPr>
          <a:xfrm>
            <a:off x="609600" y="304800"/>
            <a:ext cx="7772400" cy="609600"/>
          </a:xfrm>
        </p:spPr>
        <p:txBody>
          <a:bodyPr/>
          <a:lstStyle/>
          <a:p>
            <a:r>
              <a:rPr lang="en-US" altLang="en-US"/>
              <a:t>The Arrays.sort Method</a:t>
            </a:r>
            <a:endParaRPr lang="en-US" altLang="en-US">
              <a:solidFill>
                <a:schemeClr val="tx1"/>
              </a:solidFill>
              <a:latin typeface="Book Antiqua" pitchFamily="18" charset="0"/>
              <a:hlinkClick r:id="rId2" action="ppaction://program"/>
            </a:endParaRPr>
          </a:p>
        </p:txBody>
      </p:sp>
      <p:sp>
        <p:nvSpPr>
          <p:cNvPr id="109572" name="Rectangle 4"/>
          <p:cNvSpPr>
            <a:spLocks noChangeArrowheads="1"/>
          </p:cNvSpPr>
          <p:nvPr/>
        </p:nvSpPr>
        <p:spPr bwMode="auto">
          <a:xfrm>
            <a:off x="381000" y="1700213"/>
            <a:ext cx="853440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2200" dirty="0">
                <a:cs typeface="Courier New" pitchFamily="49" charset="0"/>
              </a:rPr>
              <a:t>Since sorting is frequently used in programming, Java provides several overloaded sort methods for sorting an array of </a:t>
            </a:r>
            <a:r>
              <a:rPr lang="en-US" altLang="en-US" sz="2200" dirty="0" err="1">
                <a:cs typeface="Courier New" pitchFamily="49" charset="0"/>
              </a:rPr>
              <a:t>int</a:t>
            </a:r>
            <a:r>
              <a:rPr lang="en-US" altLang="en-US" sz="2200" dirty="0">
                <a:cs typeface="Courier New" pitchFamily="49" charset="0"/>
              </a:rPr>
              <a:t>, double, char, short, long, and float in the </a:t>
            </a:r>
            <a:r>
              <a:rPr lang="en-US" altLang="en-US" sz="2200" dirty="0" err="1">
                <a:cs typeface="Courier New" pitchFamily="49" charset="0"/>
              </a:rPr>
              <a:t>java.util.Arrays</a:t>
            </a:r>
            <a:r>
              <a:rPr lang="en-US" altLang="en-US" sz="2200" dirty="0">
                <a:cs typeface="Courier New" pitchFamily="49" charset="0"/>
              </a:rPr>
              <a:t> class. For example, the following code sorts an array of numbers and an array of characters.</a:t>
            </a:r>
          </a:p>
          <a:p>
            <a:pPr>
              <a:lnSpc>
                <a:spcPct val="90000"/>
              </a:lnSpc>
              <a:buFont typeface="Monotype Sorts"/>
              <a:buNone/>
              <a:defRPr/>
            </a:pPr>
            <a:endParaRPr lang="en-US" altLang="en-US" sz="1700" b="1" dirty="0">
              <a:solidFill>
                <a:schemeClr val="accent4"/>
              </a:solidFill>
              <a:latin typeface="Courier New" pitchFamily="49" charset="0"/>
              <a:cs typeface="Courier New" pitchFamily="49" charset="0"/>
            </a:endParaRPr>
          </a:p>
          <a:p>
            <a:pPr lvl="1">
              <a:lnSpc>
                <a:spcPct val="90000"/>
              </a:lnSpc>
              <a:buClr>
                <a:schemeClr val="tx2"/>
              </a:buClr>
              <a:buSzPct val="75000"/>
              <a:buFont typeface="Monotype Sorts"/>
              <a:buNone/>
              <a:defRPr/>
            </a:pPr>
            <a:r>
              <a:rPr lang="en-US" altLang="en-US" sz="2200" dirty="0">
                <a:cs typeface="Courier New" pitchFamily="49" charset="0"/>
              </a:rPr>
              <a:t>double[] numbers = {6.0, 4.4, 1.9, 2.9, 3.4, 3.5};</a:t>
            </a:r>
            <a:endParaRPr lang="en-US" altLang="en-US" sz="2200" dirty="0">
              <a:cs typeface="Times New Roman" pitchFamily="18" charset="0"/>
            </a:endParaRPr>
          </a:p>
          <a:p>
            <a:pPr lvl="1">
              <a:lnSpc>
                <a:spcPct val="90000"/>
              </a:lnSpc>
              <a:buClr>
                <a:schemeClr val="tx2"/>
              </a:buClr>
              <a:buSzPct val="75000"/>
              <a:buFont typeface="Monotype Sorts"/>
              <a:buNone/>
              <a:defRPr/>
            </a:pPr>
            <a:r>
              <a:rPr lang="en-US" altLang="en-US" sz="2200" dirty="0" err="1">
                <a:cs typeface="Courier New" pitchFamily="49" charset="0"/>
              </a:rPr>
              <a:t>java.util.Arrays.sort</a:t>
            </a:r>
            <a:r>
              <a:rPr lang="en-US" altLang="en-US" sz="2200" dirty="0">
                <a:cs typeface="Courier New" pitchFamily="49" charset="0"/>
              </a:rPr>
              <a:t>(numbers);</a:t>
            </a:r>
            <a:endParaRPr lang="en-US" altLang="en-US" sz="2200" dirty="0">
              <a:cs typeface="Times New Roman" pitchFamily="18" charset="0"/>
            </a:endParaRPr>
          </a:p>
          <a:p>
            <a:pPr>
              <a:lnSpc>
                <a:spcPct val="90000"/>
              </a:lnSpc>
              <a:buFont typeface="Monotype Sorts"/>
              <a:buNone/>
              <a:defRPr/>
            </a:pPr>
            <a:r>
              <a:rPr lang="en-US" altLang="en-US" sz="2200" dirty="0">
                <a:cs typeface="Courier New" pitchFamily="49" charset="0"/>
              </a:rPr>
              <a:t> </a:t>
            </a:r>
            <a:endParaRPr lang="en-US" altLang="en-US" sz="2200" dirty="0">
              <a:cs typeface="Times New Roman" pitchFamily="18" charset="0"/>
            </a:endParaRPr>
          </a:p>
          <a:p>
            <a:pPr lvl="1">
              <a:lnSpc>
                <a:spcPct val="90000"/>
              </a:lnSpc>
              <a:buClr>
                <a:schemeClr val="tx2"/>
              </a:buClr>
              <a:buSzPct val="75000"/>
              <a:buFont typeface="Monotype Sorts"/>
              <a:buNone/>
              <a:defRPr/>
            </a:pPr>
            <a:r>
              <a:rPr lang="en-US" altLang="en-US" sz="2200" dirty="0">
                <a:cs typeface="Courier New" pitchFamily="49" charset="0"/>
              </a:rPr>
              <a:t>char[] chars = {'a', 'A', '4', 'F', 'D', 'P'};</a:t>
            </a:r>
            <a:endParaRPr lang="en-US" altLang="en-US" sz="2200" dirty="0">
              <a:cs typeface="Times New Roman" pitchFamily="18" charset="0"/>
            </a:endParaRPr>
          </a:p>
          <a:p>
            <a:pPr lvl="1">
              <a:lnSpc>
                <a:spcPct val="90000"/>
              </a:lnSpc>
              <a:buClr>
                <a:schemeClr val="tx2"/>
              </a:buClr>
              <a:buSzPct val="75000"/>
              <a:buFont typeface="Monotype Sorts"/>
              <a:buNone/>
              <a:defRPr/>
            </a:pPr>
            <a:r>
              <a:rPr lang="en-US" altLang="en-US" sz="2200" dirty="0" err="1">
                <a:cs typeface="Courier New" pitchFamily="49" charset="0"/>
              </a:rPr>
              <a:t>java.util.Arrays.sort</a:t>
            </a:r>
            <a:r>
              <a:rPr lang="en-US" altLang="en-US" sz="2200" dirty="0">
                <a:cs typeface="Courier New" pitchFamily="49" charset="0"/>
              </a:rPr>
              <a:t>(chars);</a:t>
            </a:r>
          </a:p>
        </p:txBody>
      </p:sp>
      <p:sp>
        <p:nvSpPr>
          <p:cNvPr id="109573" name="Rectangle 4"/>
          <p:cNvSpPr>
            <a:spLocks noChangeArrowheads="1"/>
          </p:cNvSpPr>
          <p:nvPr/>
        </p:nvSpPr>
        <p:spPr bwMode="auto">
          <a:xfrm>
            <a:off x="381000" y="5195888"/>
            <a:ext cx="8308975"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2200">
                <a:cs typeface="Courier New" pitchFamily="49" charset="0"/>
              </a:rPr>
              <a:t>Java 8 now provides Arrays.parallelSort(list) that utilizes the multicore for fast sorting.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F5649E6-CB96-4548-A0A8-3A3E0BD5B075}" type="slidenum">
              <a:rPr lang="en-US" altLang="en-US" sz="1400" smtClean="0"/>
              <a:pPr/>
              <a:t>42</a:t>
            </a:fld>
            <a:endParaRPr lang="en-US" altLang="en-US" sz="1400"/>
          </a:p>
        </p:txBody>
      </p:sp>
      <p:sp>
        <p:nvSpPr>
          <p:cNvPr id="110595" name="Rectangle 2"/>
          <p:cNvSpPr>
            <a:spLocks noGrp="1" noChangeArrowheads="1"/>
          </p:cNvSpPr>
          <p:nvPr>
            <p:ph type="title"/>
          </p:nvPr>
        </p:nvSpPr>
        <p:spPr>
          <a:xfrm>
            <a:off x="609600" y="304800"/>
            <a:ext cx="7772400" cy="609600"/>
          </a:xfrm>
        </p:spPr>
        <p:txBody>
          <a:bodyPr/>
          <a:lstStyle/>
          <a:p>
            <a:r>
              <a:rPr lang="en-US" altLang="en-US"/>
              <a:t>The Arrays.toString(list) Method</a:t>
            </a:r>
            <a:endParaRPr lang="en-US" altLang="en-US">
              <a:solidFill>
                <a:schemeClr val="tx1"/>
              </a:solidFill>
              <a:latin typeface="Book Antiqua" pitchFamily="18" charset="0"/>
              <a:hlinkClick r:id="rId2" action="ppaction://program"/>
            </a:endParaRPr>
          </a:p>
        </p:txBody>
      </p:sp>
      <p:sp>
        <p:nvSpPr>
          <p:cNvPr id="110596" name="Rectangle 4"/>
          <p:cNvSpPr>
            <a:spLocks noChangeArrowheads="1"/>
          </p:cNvSpPr>
          <p:nvPr/>
        </p:nvSpPr>
        <p:spPr bwMode="auto">
          <a:xfrm>
            <a:off x="381000" y="1066800"/>
            <a:ext cx="8534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50000"/>
              </a:lnSpc>
              <a:spcBef>
                <a:spcPct val="20000"/>
              </a:spcBef>
              <a:buClr>
                <a:schemeClr val="tx2"/>
              </a:buClr>
              <a:buSzPct val="75000"/>
              <a:buFont typeface="Monotype Sorts" pitchFamily="2" charset="2"/>
              <a:buNone/>
            </a:pPr>
            <a:r>
              <a:rPr lang="en-US" altLang="en-US" sz="2200">
                <a:cs typeface="Courier New" pitchFamily="49" charset="0"/>
              </a:rPr>
              <a:t>The Arrays.toString(list) method can be used to return a string representation for the list.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10390F5-88B0-4820-98FE-10BF7BA60C65}" type="slidenum">
              <a:rPr lang="en-US" altLang="en-US" sz="1400" smtClean="0"/>
              <a:pPr/>
              <a:t>43</a:t>
            </a:fld>
            <a:endParaRPr lang="en-US" altLang="en-US" sz="1400"/>
          </a:p>
        </p:txBody>
      </p:sp>
      <p:sp>
        <p:nvSpPr>
          <p:cNvPr id="112643" name="Rectangle 2"/>
          <p:cNvSpPr>
            <a:spLocks noGrp="1" noChangeArrowheads="1"/>
          </p:cNvSpPr>
          <p:nvPr>
            <p:ph type="title"/>
          </p:nvPr>
        </p:nvSpPr>
        <p:spPr>
          <a:xfrm>
            <a:off x="0" y="381000"/>
            <a:ext cx="9144000" cy="685800"/>
          </a:xfrm>
          <a:noFill/>
        </p:spPr>
        <p:txBody>
          <a:bodyPr/>
          <a:lstStyle/>
          <a:p>
            <a:r>
              <a:rPr lang="en-US" altLang="en-US" sz="4000"/>
              <a:t>Main Method Is Just a Regular Method</a:t>
            </a:r>
          </a:p>
        </p:txBody>
      </p:sp>
      <p:sp>
        <p:nvSpPr>
          <p:cNvPr id="112644" name="Rectangle 6"/>
          <p:cNvSpPr>
            <a:spLocks noChangeArrowheads="1"/>
          </p:cNvSpPr>
          <p:nvPr/>
        </p:nvSpPr>
        <p:spPr bwMode="auto">
          <a:xfrm>
            <a:off x="0"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112645" name="Object 5"/>
          <p:cNvGraphicFramePr>
            <a:graphicFrameLocks noChangeAspect="1"/>
          </p:cNvGraphicFramePr>
          <p:nvPr/>
        </p:nvGraphicFramePr>
        <p:xfrm>
          <a:off x="230188" y="4191000"/>
          <a:ext cx="8910637" cy="1506538"/>
        </p:xfrm>
        <a:graphic>
          <a:graphicData uri="http://schemas.openxmlformats.org/presentationml/2006/ole">
            <mc:AlternateContent xmlns:mc="http://schemas.openxmlformats.org/markup-compatibility/2006">
              <mc:Choice xmlns:v="urn:schemas-microsoft-com:vml" Requires="v">
                <p:oleObj spid="_x0000_s112677" name="Picture" r:id="rId3" imgW="6019800" imgH="1016000" progId="Word.Picture.8">
                  <p:embed/>
                </p:oleObj>
              </mc:Choice>
              <mc:Fallback>
                <p:oleObj name="Picture" r:id="rId3" imgW="6019800" imgH="1016000"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88" y="4191000"/>
                        <a:ext cx="89106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46" name="Rectangle 7"/>
          <p:cNvSpPr>
            <a:spLocks noGrp="1" noChangeArrowheads="1"/>
          </p:cNvSpPr>
          <p:nvPr>
            <p:ph type="body" idx="1"/>
          </p:nvPr>
        </p:nvSpPr>
        <p:spPr>
          <a:xfrm>
            <a:off x="381000" y="1524000"/>
            <a:ext cx="8534400" cy="2209800"/>
          </a:xfrm>
          <a:noFill/>
        </p:spPr>
        <p:txBody>
          <a:bodyPr/>
          <a:lstStyle/>
          <a:p>
            <a:pPr marL="0" indent="0">
              <a:buFont typeface="Monotype Sorts" pitchFamily="2" charset="2"/>
              <a:buNone/>
            </a:pPr>
            <a:r>
              <a:rPr lang="en-US" altLang="en-US"/>
              <a:t>You can call a regular method by passing actual parameters. Can you pass arguments to </a:t>
            </a:r>
            <a:r>
              <a:rPr lang="en-US" altLang="en-US" u="sng"/>
              <a:t>main</a:t>
            </a:r>
            <a:r>
              <a:rPr lang="en-US" altLang="en-US"/>
              <a:t>? Of course, yes. For example, the main method in class </a:t>
            </a:r>
            <a:r>
              <a:rPr lang="en-US" altLang="en-US" u="sng"/>
              <a:t>B</a:t>
            </a:r>
            <a:r>
              <a:rPr lang="en-US" altLang="en-US"/>
              <a:t> is invoked by a method in </a:t>
            </a:r>
            <a:r>
              <a:rPr lang="en-US" altLang="en-US" u="sng"/>
              <a:t>A</a:t>
            </a:r>
            <a:r>
              <a:rPr lang="en-US" altLang="en-US"/>
              <a:t>, as shown below:</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EE71091-CA8B-4E02-BFE4-078F011CEDCB}" type="slidenum">
              <a:rPr lang="en-US" altLang="en-US" sz="1400" smtClean="0"/>
              <a:pPr/>
              <a:t>44</a:t>
            </a:fld>
            <a:endParaRPr lang="en-US" altLang="en-US" sz="1400"/>
          </a:p>
        </p:txBody>
      </p:sp>
      <p:sp>
        <p:nvSpPr>
          <p:cNvPr id="113667" name="Rectangle 2"/>
          <p:cNvSpPr>
            <a:spLocks noGrp="1" noChangeArrowheads="1"/>
          </p:cNvSpPr>
          <p:nvPr>
            <p:ph type="title"/>
          </p:nvPr>
        </p:nvSpPr>
        <p:spPr>
          <a:xfrm>
            <a:off x="685800" y="0"/>
            <a:ext cx="7772400" cy="1428750"/>
          </a:xfrm>
          <a:noFill/>
        </p:spPr>
        <p:txBody>
          <a:bodyPr/>
          <a:lstStyle/>
          <a:p>
            <a:r>
              <a:rPr lang="en-US" altLang="en-US"/>
              <a:t>Command-Line Parameters</a:t>
            </a:r>
          </a:p>
        </p:txBody>
      </p:sp>
      <p:sp>
        <p:nvSpPr>
          <p:cNvPr id="113668" name="Rectangle 3"/>
          <p:cNvSpPr>
            <a:spLocks noGrp="1" noChangeArrowheads="1"/>
          </p:cNvSpPr>
          <p:nvPr>
            <p:ph type="body" idx="1"/>
          </p:nvPr>
        </p:nvSpPr>
        <p:spPr>
          <a:xfrm>
            <a:off x="0" y="1657350"/>
            <a:ext cx="9829800" cy="4114800"/>
          </a:xfrm>
          <a:noFill/>
        </p:spPr>
        <p:txBody>
          <a:bodyPr/>
          <a:lstStyle/>
          <a:p>
            <a:pPr>
              <a:buFont typeface="Monotype Sorts" pitchFamily="2" charset="2"/>
              <a:buNone/>
            </a:pPr>
            <a:r>
              <a:rPr lang="en-US" altLang="en-US" sz="2800" b="1">
                <a:latin typeface="Courier New" pitchFamily="49" charset="0"/>
              </a:rPr>
              <a:t>class TestMain {	</a:t>
            </a:r>
          </a:p>
          <a:p>
            <a:pPr>
              <a:buFont typeface="Monotype Sorts" pitchFamily="2" charset="2"/>
              <a:buNone/>
            </a:pPr>
            <a:r>
              <a:rPr lang="en-US" altLang="en-US" sz="2800" b="1">
                <a:latin typeface="Courier New" pitchFamily="49" charset="0"/>
              </a:rPr>
              <a:t>  public static void main(String[] args) { </a:t>
            </a:r>
          </a:p>
          <a:p>
            <a:pPr>
              <a:buFont typeface="Monotype Sorts" pitchFamily="2" charset="2"/>
              <a:buNone/>
            </a:pPr>
            <a:r>
              <a:rPr lang="en-US" altLang="en-US" sz="2800" b="1">
                <a:latin typeface="Courier New" pitchFamily="49" charset="0"/>
              </a:rPr>
              <a:t>  ... </a:t>
            </a:r>
          </a:p>
          <a:p>
            <a:pPr>
              <a:buFont typeface="Monotype Sorts" pitchFamily="2" charset="2"/>
              <a:buNone/>
            </a:pPr>
            <a:r>
              <a:rPr lang="en-US" altLang="en-US" sz="2800" b="1">
                <a:latin typeface="Courier New" pitchFamily="49" charset="0"/>
              </a:rPr>
              <a:t>  }</a:t>
            </a:r>
          </a:p>
          <a:p>
            <a:pPr>
              <a:buFont typeface="Monotype Sorts" pitchFamily="2" charset="2"/>
              <a:buNone/>
            </a:pPr>
            <a:r>
              <a:rPr lang="en-US" altLang="en-US" sz="2800" b="1">
                <a:latin typeface="Courier New" pitchFamily="49" charset="0"/>
              </a:rPr>
              <a:t>}</a:t>
            </a:r>
          </a:p>
          <a:p>
            <a:pPr>
              <a:buFont typeface="Monotype Sorts" pitchFamily="2" charset="2"/>
              <a:buNone/>
            </a:pPr>
            <a:endParaRPr lang="en-US" altLang="en-US" sz="2800" b="1">
              <a:latin typeface="Courier New" pitchFamily="49" charset="0"/>
            </a:endParaRPr>
          </a:p>
          <a:p>
            <a:pPr>
              <a:buFont typeface="Monotype Sorts" pitchFamily="2" charset="2"/>
              <a:buNone/>
            </a:pPr>
            <a:r>
              <a:rPr lang="en-US" altLang="en-US" sz="2800" b="1">
                <a:latin typeface="Courier New" pitchFamily="49" charset="0"/>
              </a:rPr>
              <a:t>java TestMain arg0 arg1 arg2 ... argn</a:t>
            </a:r>
          </a:p>
          <a:p>
            <a:pPr>
              <a:buFont typeface="Monotype Sorts" pitchFamily="2" charset="2"/>
              <a:buNone/>
            </a:pPr>
            <a:endParaRPr lang="en-US" altLang="en-US" sz="2800"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2B7CA1D-58B5-42B4-A4EF-3E660A8CFFC7}" type="slidenum">
              <a:rPr lang="en-US" altLang="en-US" sz="1400" smtClean="0"/>
              <a:pPr/>
              <a:t>45</a:t>
            </a:fld>
            <a:endParaRPr lang="en-US" altLang="en-US" sz="1400"/>
          </a:p>
        </p:txBody>
      </p:sp>
      <p:sp>
        <p:nvSpPr>
          <p:cNvPr id="114691" name="Rectangle 2"/>
          <p:cNvSpPr>
            <a:spLocks noGrp="1" noChangeArrowheads="1"/>
          </p:cNvSpPr>
          <p:nvPr>
            <p:ph type="title"/>
          </p:nvPr>
        </p:nvSpPr>
        <p:spPr>
          <a:xfrm>
            <a:off x="685800" y="457200"/>
            <a:ext cx="7772400" cy="1143000"/>
          </a:xfrm>
          <a:noFill/>
        </p:spPr>
        <p:txBody>
          <a:bodyPr/>
          <a:lstStyle/>
          <a:p>
            <a:r>
              <a:rPr lang="en-US" altLang="en-US"/>
              <a:t>Processing</a:t>
            </a:r>
            <a:br>
              <a:rPr lang="en-US" altLang="en-US"/>
            </a:br>
            <a:r>
              <a:rPr lang="en-US" altLang="en-US"/>
              <a:t>Command-Line Parameters</a:t>
            </a:r>
            <a:endParaRPr lang="en-US" altLang="en-US" sz="3600"/>
          </a:p>
        </p:txBody>
      </p:sp>
      <p:sp>
        <p:nvSpPr>
          <p:cNvPr id="114692" name="Rectangle 3"/>
          <p:cNvSpPr>
            <a:spLocks noGrp="1" noChangeArrowheads="1"/>
          </p:cNvSpPr>
          <p:nvPr>
            <p:ph type="body" idx="1"/>
          </p:nvPr>
        </p:nvSpPr>
        <p:spPr>
          <a:xfrm>
            <a:off x="838200" y="2057400"/>
            <a:ext cx="7772400" cy="3714750"/>
          </a:xfrm>
          <a:noFill/>
        </p:spPr>
        <p:txBody>
          <a:bodyPr/>
          <a:lstStyle/>
          <a:p>
            <a:pPr marL="0" indent="0">
              <a:buFont typeface="Monotype Sorts" pitchFamily="2" charset="2"/>
              <a:buNone/>
            </a:pPr>
            <a:r>
              <a:rPr lang="en-US" altLang="en-US" sz="3000"/>
              <a:t>In the main method, get the arguments from </a:t>
            </a:r>
            <a:r>
              <a:rPr lang="en-US" altLang="en-US" sz="2800">
                <a:latin typeface="Courier New" pitchFamily="49" charset="0"/>
              </a:rPr>
              <a:t>args[0], args[1], ..., args[n]</a:t>
            </a:r>
            <a:r>
              <a:rPr lang="en-US" altLang="en-US" sz="3000"/>
              <a:t>, which corresponds to </a:t>
            </a:r>
            <a:r>
              <a:rPr lang="en-US" altLang="en-US" sz="2800">
                <a:latin typeface="Courier New" pitchFamily="49" charset="0"/>
              </a:rPr>
              <a:t>arg0, arg1, ..., argn</a:t>
            </a:r>
            <a:r>
              <a:rPr lang="en-US" altLang="en-US" sz="3000"/>
              <a:t> in the command line.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298E415-D2A6-4776-9178-45F07AAAEFE7}" type="slidenum">
              <a:rPr lang="en-US" altLang="en-US" sz="1400" smtClean="0"/>
              <a:pPr/>
              <a:t>46</a:t>
            </a:fld>
            <a:endParaRPr lang="en-US" altLang="en-US" sz="1400"/>
          </a:p>
        </p:txBody>
      </p:sp>
      <p:sp>
        <p:nvSpPr>
          <p:cNvPr id="115715" name="Rectangle 2"/>
          <p:cNvSpPr>
            <a:spLocks noGrp="1" noChangeArrowheads="1"/>
          </p:cNvSpPr>
          <p:nvPr>
            <p:ph type="title"/>
          </p:nvPr>
        </p:nvSpPr>
        <p:spPr>
          <a:xfrm>
            <a:off x="685800" y="457200"/>
            <a:ext cx="7772400" cy="1143000"/>
          </a:xfrm>
        </p:spPr>
        <p:txBody>
          <a:bodyPr/>
          <a:lstStyle/>
          <a:p>
            <a:r>
              <a:rPr lang="en-US" altLang="en-US"/>
              <a:t>Problem: </a:t>
            </a:r>
            <a:r>
              <a:rPr lang="en-US" altLang="en-US" sz="4000"/>
              <a:t>Calculator</a:t>
            </a:r>
            <a:endParaRPr lang="en-US" altLang="en-US" u="sng">
              <a:latin typeface="Book Antiqua" pitchFamily="18" charset="0"/>
            </a:endParaRPr>
          </a:p>
        </p:txBody>
      </p:sp>
      <p:sp>
        <p:nvSpPr>
          <p:cNvPr id="115716" name="Rectangle 3"/>
          <p:cNvSpPr>
            <a:spLocks noGrp="1" noChangeArrowheads="1"/>
          </p:cNvSpPr>
          <p:nvPr>
            <p:ph type="body" idx="1"/>
          </p:nvPr>
        </p:nvSpPr>
        <p:spPr>
          <a:xfrm>
            <a:off x="541338" y="1624013"/>
            <a:ext cx="8062912" cy="2265362"/>
          </a:xfrm>
        </p:spPr>
        <p:txBody>
          <a:bodyPr/>
          <a:lstStyle/>
          <a:p>
            <a:r>
              <a:rPr lang="en-US" altLang="en-US" sz="3000"/>
              <a:t>Objective: Write a program that will perform binary operations on integers.  The program receives three parameters: an operator and two integers.</a:t>
            </a:r>
            <a:r>
              <a:rPr lang="en-US" altLang="en-US"/>
              <a:t> </a:t>
            </a:r>
          </a:p>
        </p:txBody>
      </p:sp>
      <p:sp>
        <p:nvSpPr>
          <p:cNvPr id="115718" name="Text Box 6"/>
          <p:cNvSpPr txBox="1">
            <a:spLocks noChangeArrowheads="1"/>
          </p:cNvSpPr>
          <p:nvPr/>
        </p:nvSpPr>
        <p:spPr bwMode="auto">
          <a:xfrm>
            <a:off x="3446463" y="3881438"/>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java Calculator 2 + 3</a:t>
            </a:r>
          </a:p>
        </p:txBody>
      </p:sp>
      <p:sp>
        <p:nvSpPr>
          <p:cNvPr id="115719" name="Text Box 8"/>
          <p:cNvSpPr txBox="1">
            <a:spLocks noChangeArrowheads="1"/>
          </p:cNvSpPr>
          <p:nvPr/>
        </p:nvSpPr>
        <p:spPr bwMode="auto">
          <a:xfrm>
            <a:off x="3446463" y="4414838"/>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java Calculator 2 - 3</a:t>
            </a:r>
          </a:p>
        </p:txBody>
      </p:sp>
      <p:sp>
        <p:nvSpPr>
          <p:cNvPr id="115721" name="Text Box 10"/>
          <p:cNvSpPr txBox="1">
            <a:spLocks noChangeArrowheads="1"/>
          </p:cNvSpPr>
          <p:nvPr/>
        </p:nvSpPr>
        <p:spPr bwMode="auto">
          <a:xfrm>
            <a:off x="3370263" y="4948238"/>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 java Calculator 2 / 3</a:t>
            </a:r>
          </a:p>
        </p:txBody>
      </p:sp>
      <p:sp>
        <p:nvSpPr>
          <p:cNvPr id="115722" name="Text Box 11"/>
          <p:cNvSpPr txBox="1">
            <a:spLocks noChangeArrowheads="1"/>
          </p:cNvSpPr>
          <p:nvPr/>
        </p:nvSpPr>
        <p:spPr bwMode="auto">
          <a:xfrm>
            <a:off x="3370263" y="5405438"/>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 java Calculator 2 . 3</a:t>
            </a:r>
          </a:p>
        </p:txBody>
      </p:sp>
      <p:sp>
        <p:nvSpPr>
          <p:cNvPr id="13" name="Rectangle 12">
            <a:hlinkClick r:id="rId2"/>
          </p:cNvPr>
          <p:cNvSpPr>
            <a:spLocks noChangeArrowheads="1"/>
          </p:cNvSpPr>
          <p:nvPr/>
        </p:nvSpPr>
        <p:spPr bwMode="auto">
          <a:xfrm>
            <a:off x="1037455" y="4948238"/>
            <a:ext cx="170665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a:t>Calculator</a:t>
            </a:r>
          </a:p>
        </p:txBody>
      </p:sp>
      <p:sp>
        <p:nvSpPr>
          <p:cNvPr id="14" name="AutoShape 10">
            <a:hlinkClick r:id="rId3" action="ppaction://program" highlightClick="1"/>
          </p:cNvPr>
          <p:cNvSpPr>
            <a:spLocks noChangeArrowheads="1"/>
          </p:cNvSpPr>
          <p:nvPr/>
        </p:nvSpPr>
        <p:spPr bwMode="auto">
          <a:xfrm>
            <a:off x="2044496" y="5483226"/>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6753BA-D02C-7C43-A292-95B710D47CA0}"/>
              </a:ext>
            </a:extLst>
          </p:cNvPr>
          <p:cNvSpPr>
            <a:spLocks noGrp="1"/>
          </p:cNvSpPr>
          <p:nvPr>
            <p:ph type="sldNum" sz="quarter" idx="11"/>
          </p:nvPr>
        </p:nvSpPr>
        <p:spPr/>
        <p:txBody>
          <a:bodyPr/>
          <a:lstStyle/>
          <a:p>
            <a:pPr>
              <a:defRPr/>
            </a:pPr>
            <a:fld id="{FF2B0BF3-A5B2-44C4-BD50-B530A5CF8357}" type="slidenum">
              <a:rPr lang="en-US" smtClean="0"/>
              <a:pPr>
                <a:defRPr/>
              </a:pPr>
              <a:t>47</a:t>
            </a:fld>
            <a:endParaRPr lang="en-US"/>
          </a:p>
        </p:txBody>
      </p:sp>
      <p:sp>
        <p:nvSpPr>
          <p:cNvPr id="5" name="Rectangle 4">
            <a:extLst>
              <a:ext uri="{FF2B5EF4-FFF2-40B4-BE49-F238E27FC236}">
                <a16:creationId xmlns:a16="http://schemas.microsoft.com/office/drawing/2014/main" id="{3CD729D5-FE7C-CB42-BDF1-F01D0204A0D8}"/>
              </a:ext>
            </a:extLst>
          </p:cNvPr>
          <p:cNvSpPr/>
          <p:nvPr/>
        </p:nvSpPr>
        <p:spPr>
          <a:xfrm>
            <a:off x="155425" y="702245"/>
            <a:ext cx="9332415" cy="5324535"/>
          </a:xfrm>
          <a:prstGeom prst="rect">
            <a:avLst/>
          </a:prstGeom>
        </p:spPr>
        <p:txBody>
          <a:bodyPr wrap="square">
            <a:spAutoFit/>
          </a:bodyPr>
          <a:lstStyle/>
          <a:p>
            <a:r>
              <a:rPr lang="en-US" sz="2000" b="1" dirty="0">
                <a:solidFill>
                  <a:srgbClr val="000FD6"/>
                </a:solidFill>
              </a:rPr>
              <a:t>public</a:t>
            </a:r>
            <a:r>
              <a:rPr lang="en-US" sz="2000" dirty="0"/>
              <a:t> </a:t>
            </a:r>
            <a:r>
              <a:rPr lang="en-US" sz="2000" b="1" dirty="0">
                <a:solidFill>
                  <a:srgbClr val="000FD6"/>
                </a:solidFill>
              </a:rPr>
              <a:t>class</a:t>
            </a:r>
            <a:r>
              <a:rPr lang="en-US" sz="2000" dirty="0"/>
              <a:t> Calculator</a:t>
            </a:r>
          </a:p>
          <a:p>
            <a:pPr lvl="1"/>
            <a:r>
              <a:rPr lang="en-US" sz="2000" b="1" dirty="0">
                <a:solidFill>
                  <a:srgbClr val="000FD6"/>
                </a:solidFill>
              </a:rPr>
              <a:t>public</a:t>
            </a:r>
            <a:r>
              <a:rPr lang="en-US" sz="2000" dirty="0"/>
              <a:t> </a:t>
            </a:r>
            <a:r>
              <a:rPr lang="en-US" sz="2000" b="1" dirty="0">
                <a:solidFill>
                  <a:srgbClr val="000FD6"/>
                </a:solidFill>
              </a:rPr>
              <a:t>static</a:t>
            </a:r>
            <a:r>
              <a:rPr lang="en-US" sz="2000" dirty="0"/>
              <a:t> </a:t>
            </a:r>
            <a:r>
              <a:rPr lang="en-US" sz="2000" b="1" dirty="0">
                <a:solidFill>
                  <a:srgbClr val="000FD6"/>
                </a:solidFill>
              </a:rPr>
              <a:t>void</a:t>
            </a:r>
            <a:r>
              <a:rPr lang="en-US" sz="2000" dirty="0"/>
              <a:t> main(String[] </a:t>
            </a:r>
            <a:r>
              <a:rPr lang="en-US" sz="2000" dirty="0" err="1"/>
              <a:t>args</a:t>
            </a:r>
            <a:r>
              <a:rPr lang="en-US" sz="2000" dirty="0"/>
              <a:t>) {</a:t>
            </a:r>
          </a:p>
          <a:p>
            <a:pPr lvl="2"/>
            <a:r>
              <a:rPr lang="en-US" sz="2000" b="1" dirty="0">
                <a:solidFill>
                  <a:srgbClr val="000FD6"/>
                </a:solidFill>
              </a:rPr>
              <a:t>if</a:t>
            </a:r>
            <a:r>
              <a:rPr lang="en-US" sz="2000" dirty="0"/>
              <a:t> (</a:t>
            </a:r>
            <a:r>
              <a:rPr lang="en-US" sz="2000" dirty="0" err="1"/>
              <a:t>args.length</a:t>
            </a:r>
            <a:r>
              <a:rPr lang="en-US" sz="2000" dirty="0"/>
              <a:t> != </a:t>
            </a:r>
            <a:r>
              <a:rPr lang="en-US" sz="2000" dirty="0">
                <a:solidFill>
                  <a:srgbClr val="007D9F"/>
                </a:solidFill>
              </a:rPr>
              <a:t>3</a:t>
            </a:r>
            <a:r>
              <a:rPr lang="en-US" sz="2000" dirty="0"/>
              <a:t>) { </a:t>
            </a:r>
          </a:p>
          <a:p>
            <a:pPr lvl="2"/>
            <a:r>
              <a:rPr lang="en-US" sz="2000" dirty="0" err="1"/>
              <a:t>System.out.println</a:t>
            </a:r>
            <a:r>
              <a:rPr lang="en-US" sz="2000" dirty="0"/>
              <a:t>( </a:t>
            </a:r>
            <a:r>
              <a:rPr lang="en-US" sz="2000" dirty="0">
                <a:solidFill>
                  <a:srgbClr val="007D9F"/>
                </a:solidFill>
              </a:rPr>
              <a:t>"Usage: java Calculator operand1 operator operand2"</a:t>
            </a:r>
            <a:r>
              <a:rPr lang="en-US" sz="2000" dirty="0"/>
              <a:t>); </a:t>
            </a:r>
            <a:r>
              <a:rPr lang="en-US" sz="2000" dirty="0" err="1"/>
              <a:t>System.exit</a:t>
            </a:r>
            <a:r>
              <a:rPr lang="en-US" sz="2000" dirty="0"/>
              <a:t>(</a:t>
            </a:r>
            <a:r>
              <a:rPr lang="en-US" sz="2000" dirty="0">
                <a:solidFill>
                  <a:srgbClr val="007D9F"/>
                </a:solidFill>
              </a:rPr>
              <a:t>1</a:t>
            </a:r>
            <a:r>
              <a:rPr lang="en-US" sz="2000" dirty="0"/>
              <a:t>); </a:t>
            </a:r>
          </a:p>
          <a:p>
            <a:pPr lvl="1"/>
            <a:r>
              <a:rPr lang="en-US" sz="2000" dirty="0"/>
              <a:t>	}</a:t>
            </a:r>
          </a:p>
          <a:p>
            <a:endParaRPr lang="en-US" sz="2000" b="1" dirty="0">
              <a:solidFill>
                <a:srgbClr val="000FD6"/>
              </a:solidFill>
            </a:endParaRPr>
          </a:p>
          <a:p>
            <a:pPr lvl="2"/>
            <a:r>
              <a:rPr lang="en-US" sz="2000" b="1" dirty="0" err="1">
                <a:solidFill>
                  <a:srgbClr val="000FD6"/>
                </a:solidFill>
              </a:rPr>
              <a:t>int</a:t>
            </a:r>
            <a:r>
              <a:rPr lang="en-US" sz="2000" dirty="0"/>
              <a:t> result = </a:t>
            </a:r>
            <a:r>
              <a:rPr lang="en-US" sz="2000" dirty="0">
                <a:solidFill>
                  <a:srgbClr val="007D9F"/>
                </a:solidFill>
              </a:rPr>
              <a:t>0</a:t>
            </a:r>
            <a:r>
              <a:rPr lang="en-US" sz="2000" dirty="0"/>
              <a:t>; </a:t>
            </a:r>
            <a:endParaRPr lang="en-US" sz="2000" dirty="0">
              <a:solidFill>
                <a:srgbClr val="005500"/>
              </a:solidFill>
            </a:endParaRPr>
          </a:p>
          <a:p>
            <a:pPr lvl="2"/>
            <a:r>
              <a:rPr lang="en-US" sz="2000" b="1" dirty="0">
                <a:solidFill>
                  <a:srgbClr val="000FD6"/>
                </a:solidFill>
              </a:rPr>
              <a:t>switch</a:t>
            </a:r>
            <a:r>
              <a:rPr lang="en-US" sz="2000" dirty="0"/>
              <a:t> (</a:t>
            </a:r>
            <a:r>
              <a:rPr lang="en-US" sz="2000" dirty="0" err="1"/>
              <a:t>args</a:t>
            </a:r>
            <a:r>
              <a:rPr lang="en-US" sz="2000" dirty="0"/>
              <a:t>[</a:t>
            </a:r>
            <a:r>
              <a:rPr lang="en-US" sz="2000" dirty="0">
                <a:solidFill>
                  <a:srgbClr val="007D9F"/>
                </a:solidFill>
              </a:rPr>
              <a:t>1</a:t>
            </a:r>
            <a:r>
              <a:rPr lang="en-US" sz="2000" dirty="0"/>
              <a:t>].</a:t>
            </a:r>
            <a:r>
              <a:rPr lang="en-US" sz="2000" dirty="0" err="1"/>
              <a:t>charAt</a:t>
            </a:r>
            <a:r>
              <a:rPr lang="en-US" sz="2000" dirty="0"/>
              <a:t>(</a:t>
            </a:r>
            <a:r>
              <a:rPr lang="en-US" sz="2000" dirty="0">
                <a:solidFill>
                  <a:srgbClr val="007D9F"/>
                </a:solidFill>
              </a:rPr>
              <a:t>0</a:t>
            </a:r>
            <a:r>
              <a:rPr lang="en-US" sz="2000" dirty="0"/>
              <a:t>)) { </a:t>
            </a:r>
          </a:p>
          <a:p>
            <a:pPr lvl="3"/>
            <a:r>
              <a:rPr lang="en-US" sz="1800" b="1" dirty="0">
                <a:solidFill>
                  <a:srgbClr val="000FD6"/>
                </a:solidFill>
              </a:rPr>
              <a:t>case</a:t>
            </a:r>
            <a:r>
              <a:rPr lang="en-US" sz="1800" dirty="0"/>
              <a:t> </a:t>
            </a:r>
            <a:r>
              <a:rPr lang="en-US" sz="1800" dirty="0">
                <a:solidFill>
                  <a:srgbClr val="007D9F"/>
                </a:solidFill>
              </a:rPr>
              <a:t>'+'</a:t>
            </a:r>
            <a:r>
              <a:rPr lang="en-US" sz="1800" dirty="0"/>
              <a:t>: result = </a:t>
            </a:r>
            <a:r>
              <a:rPr lang="en-US" sz="1800" dirty="0" err="1"/>
              <a:t>Integer.parseInt</a:t>
            </a:r>
            <a:r>
              <a:rPr lang="en-US" sz="1800" dirty="0"/>
              <a:t>(</a:t>
            </a:r>
            <a:r>
              <a:rPr lang="en-US" sz="1800" dirty="0" err="1"/>
              <a:t>args</a:t>
            </a:r>
            <a:r>
              <a:rPr lang="en-US" sz="1800" dirty="0"/>
              <a:t>[</a:t>
            </a:r>
            <a:r>
              <a:rPr lang="en-US" sz="1800" dirty="0">
                <a:solidFill>
                  <a:srgbClr val="007D9F"/>
                </a:solidFill>
              </a:rPr>
              <a:t>0</a:t>
            </a:r>
            <a:r>
              <a:rPr lang="en-US" sz="1800" dirty="0"/>
              <a:t>]) + </a:t>
            </a:r>
            <a:r>
              <a:rPr lang="en-US" sz="1800" dirty="0" err="1"/>
              <a:t>Integer.parseInt</a:t>
            </a:r>
            <a:r>
              <a:rPr lang="en-US" sz="1800" dirty="0"/>
              <a:t>(</a:t>
            </a:r>
            <a:r>
              <a:rPr lang="en-US" sz="1800" dirty="0" err="1"/>
              <a:t>args</a:t>
            </a:r>
            <a:r>
              <a:rPr lang="en-US" sz="1800" dirty="0"/>
              <a:t>[</a:t>
            </a:r>
            <a:r>
              <a:rPr lang="en-US" sz="1800" dirty="0">
                <a:solidFill>
                  <a:srgbClr val="007D9F"/>
                </a:solidFill>
              </a:rPr>
              <a:t>2</a:t>
            </a:r>
            <a:r>
              <a:rPr lang="en-US" sz="1800" dirty="0"/>
              <a:t>]); </a:t>
            </a:r>
            <a:r>
              <a:rPr lang="en-US" sz="1800" b="1" dirty="0">
                <a:solidFill>
                  <a:srgbClr val="000FD6"/>
                </a:solidFill>
              </a:rPr>
              <a:t>break</a:t>
            </a:r>
            <a:r>
              <a:rPr lang="en-US" sz="1800" dirty="0"/>
              <a:t>; </a:t>
            </a:r>
          </a:p>
          <a:p>
            <a:pPr lvl="3"/>
            <a:r>
              <a:rPr lang="en-US" sz="1800" b="1" dirty="0">
                <a:solidFill>
                  <a:srgbClr val="000FD6"/>
                </a:solidFill>
              </a:rPr>
              <a:t>case</a:t>
            </a:r>
            <a:r>
              <a:rPr lang="en-US" sz="1800" dirty="0"/>
              <a:t> </a:t>
            </a:r>
            <a:r>
              <a:rPr lang="en-US" sz="1800" dirty="0">
                <a:solidFill>
                  <a:srgbClr val="007D9F"/>
                </a:solidFill>
              </a:rPr>
              <a:t>'-'</a:t>
            </a:r>
            <a:r>
              <a:rPr lang="en-US" sz="1800" dirty="0"/>
              <a:t>: result = </a:t>
            </a:r>
            <a:r>
              <a:rPr lang="en-US" sz="1800" dirty="0" err="1"/>
              <a:t>Integer.parseInt</a:t>
            </a:r>
            <a:r>
              <a:rPr lang="en-US" sz="1800" dirty="0"/>
              <a:t>(</a:t>
            </a:r>
            <a:r>
              <a:rPr lang="en-US" sz="1800" dirty="0" err="1"/>
              <a:t>args</a:t>
            </a:r>
            <a:r>
              <a:rPr lang="en-US" sz="1800" dirty="0"/>
              <a:t>[</a:t>
            </a:r>
            <a:r>
              <a:rPr lang="en-US" sz="1800" dirty="0">
                <a:solidFill>
                  <a:srgbClr val="007D9F"/>
                </a:solidFill>
              </a:rPr>
              <a:t>0</a:t>
            </a:r>
            <a:r>
              <a:rPr lang="en-US" sz="1800" dirty="0"/>
              <a:t>]) - </a:t>
            </a:r>
            <a:r>
              <a:rPr lang="en-US" sz="1800" dirty="0" err="1"/>
              <a:t>Integer.parseInt</a:t>
            </a:r>
            <a:r>
              <a:rPr lang="en-US" sz="1800" dirty="0"/>
              <a:t>(</a:t>
            </a:r>
            <a:r>
              <a:rPr lang="en-US" sz="1800" dirty="0" err="1"/>
              <a:t>args</a:t>
            </a:r>
            <a:r>
              <a:rPr lang="en-US" sz="1800" dirty="0"/>
              <a:t>[</a:t>
            </a:r>
            <a:r>
              <a:rPr lang="en-US" sz="1800" dirty="0">
                <a:solidFill>
                  <a:srgbClr val="007D9F"/>
                </a:solidFill>
              </a:rPr>
              <a:t>2</a:t>
            </a:r>
            <a:r>
              <a:rPr lang="en-US" sz="1800" dirty="0"/>
              <a:t>]); </a:t>
            </a:r>
            <a:r>
              <a:rPr lang="en-US" sz="1800" b="1" dirty="0">
                <a:solidFill>
                  <a:srgbClr val="000FD6"/>
                </a:solidFill>
              </a:rPr>
              <a:t>break</a:t>
            </a:r>
            <a:r>
              <a:rPr lang="en-US" sz="1800" dirty="0"/>
              <a:t>; </a:t>
            </a:r>
          </a:p>
          <a:p>
            <a:pPr lvl="3"/>
            <a:r>
              <a:rPr lang="en-US" sz="1800" b="1" dirty="0">
                <a:solidFill>
                  <a:srgbClr val="000FD6"/>
                </a:solidFill>
              </a:rPr>
              <a:t>case</a:t>
            </a:r>
            <a:r>
              <a:rPr lang="en-US" sz="1800" dirty="0"/>
              <a:t> </a:t>
            </a:r>
            <a:r>
              <a:rPr lang="en-US" sz="1800" dirty="0">
                <a:solidFill>
                  <a:srgbClr val="007D9F"/>
                </a:solidFill>
              </a:rPr>
              <a:t>'.'</a:t>
            </a:r>
            <a:r>
              <a:rPr lang="en-US" sz="1800" dirty="0"/>
              <a:t>: result = </a:t>
            </a:r>
            <a:r>
              <a:rPr lang="en-US" sz="1800" dirty="0" err="1"/>
              <a:t>Integer.parseInt</a:t>
            </a:r>
            <a:r>
              <a:rPr lang="en-US" sz="1800" dirty="0"/>
              <a:t>(</a:t>
            </a:r>
            <a:r>
              <a:rPr lang="en-US" sz="1800" dirty="0" err="1"/>
              <a:t>args</a:t>
            </a:r>
            <a:r>
              <a:rPr lang="en-US" sz="1800" dirty="0"/>
              <a:t>[</a:t>
            </a:r>
            <a:r>
              <a:rPr lang="en-US" sz="1800" dirty="0">
                <a:solidFill>
                  <a:srgbClr val="007D9F"/>
                </a:solidFill>
              </a:rPr>
              <a:t>0</a:t>
            </a:r>
            <a:r>
              <a:rPr lang="en-US" sz="1800" dirty="0"/>
              <a:t>]) * </a:t>
            </a:r>
            <a:r>
              <a:rPr lang="en-US" sz="1800" dirty="0" err="1"/>
              <a:t>Integer.parseInt</a:t>
            </a:r>
            <a:r>
              <a:rPr lang="en-US" sz="1800" dirty="0"/>
              <a:t>(</a:t>
            </a:r>
            <a:r>
              <a:rPr lang="en-US" sz="1800" dirty="0" err="1"/>
              <a:t>args</a:t>
            </a:r>
            <a:r>
              <a:rPr lang="en-US" sz="1800" dirty="0"/>
              <a:t>[</a:t>
            </a:r>
            <a:r>
              <a:rPr lang="en-US" sz="1800" dirty="0">
                <a:solidFill>
                  <a:srgbClr val="007D9F"/>
                </a:solidFill>
              </a:rPr>
              <a:t>2</a:t>
            </a:r>
            <a:r>
              <a:rPr lang="en-US" sz="1800" dirty="0"/>
              <a:t>]); </a:t>
            </a:r>
            <a:r>
              <a:rPr lang="en-US" sz="1800" b="1" dirty="0">
                <a:solidFill>
                  <a:srgbClr val="000FD6"/>
                </a:solidFill>
              </a:rPr>
              <a:t>break</a:t>
            </a:r>
            <a:r>
              <a:rPr lang="en-US" sz="1800" dirty="0"/>
              <a:t>; </a:t>
            </a:r>
          </a:p>
          <a:p>
            <a:pPr lvl="3"/>
            <a:r>
              <a:rPr lang="en-US" sz="1800" b="1" dirty="0">
                <a:solidFill>
                  <a:srgbClr val="000FD6"/>
                </a:solidFill>
              </a:rPr>
              <a:t>case</a:t>
            </a:r>
            <a:r>
              <a:rPr lang="en-US" sz="1800" dirty="0"/>
              <a:t> </a:t>
            </a:r>
            <a:r>
              <a:rPr lang="en-US" sz="1800" dirty="0">
                <a:solidFill>
                  <a:srgbClr val="007D9F"/>
                </a:solidFill>
              </a:rPr>
              <a:t>'/'</a:t>
            </a:r>
            <a:r>
              <a:rPr lang="en-US" sz="1800" dirty="0"/>
              <a:t>: result = </a:t>
            </a:r>
            <a:r>
              <a:rPr lang="en-US" sz="1800" dirty="0" err="1"/>
              <a:t>Integer.parseInt</a:t>
            </a:r>
            <a:r>
              <a:rPr lang="en-US" sz="1800" dirty="0"/>
              <a:t>(</a:t>
            </a:r>
            <a:r>
              <a:rPr lang="en-US" sz="1800" dirty="0" err="1"/>
              <a:t>args</a:t>
            </a:r>
            <a:r>
              <a:rPr lang="en-US" sz="1800" dirty="0"/>
              <a:t>[</a:t>
            </a:r>
            <a:r>
              <a:rPr lang="en-US" sz="1800" dirty="0">
                <a:solidFill>
                  <a:srgbClr val="007D9F"/>
                </a:solidFill>
              </a:rPr>
              <a:t>0</a:t>
            </a:r>
            <a:r>
              <a:rPr lang="en-US" sz="1800" dirty="0"/>
              <a:t>]) / </a:t>
            </a:r>
            <a:r>
              <a:rPr lang="en-US" sz="1800" dirty="0" err="1"/>
              <a:t>Integer.parseInt</a:t>
            </a:r>
            <a:r>
              <a:rPr lang="en-US" sz="1800" dirty="0"/>
              <a:t>(</a:t>
            </a:r>
            <a:r>
              <a:rPr lang="en-US" sz="1800" dirty="0" err="1"/>
              <a:t>args</a:t>
            </a:r>
            <a:r>
              <a:rPr lang="en-US" sz="1800" dirty="0"/>
              <a:t>[</a:t>
            </a:r>
            <a:r>
              <a:rPr lang="en-US" sz="1800" dirty="0">
                <a:solidFill>
                  <a:srgbClr val="007D9F"/>
                </a:solidFill>
              </a:rPr>
              <a:t>2</a:t>
            </a:r>
            <a:r>
              <a:rPr lang="en-US" sz="1800" dirty="0"/>
              <a:t>]); </a:t>
            </a:r>
          </a:p>
          <a:p>
            <a:pPr lvl="2"/>
            <a:r>
              <a:rPr lang="en-US" sz="2000" dirty="0"/>
              <a:t>} </a:t>
            </a:r>
            <a:r>
              <a:rPr lang="en-US" sz="2000" dirty="0">
                <a:solidFill>
                  <a:srgbClr val="005500"/>
                </a:solidFill>
              </a:rPr>
              <a:t>// Display result</a:t>
            </a:r>
            <a:r>
              <a:rPr lang="en-US" sz="2000" dirty="0"/>
              <a:t> </a:t>
            </a:r>
          </a:p>
          <a:p>
            <a:pPr lvl="2"/>
            <a:r>
              <a:rPr lang="en-US" sz="2000" dirty="0" err="1"/>
              <a:t>System.out.println</a:t>
            </a:r>
            <a:r>
              <a:rPr lang="en-US" sz="2000" dirty="0"/>
              <a:t>(</a:t>
            </a:r>
            <a:r>
              <a:rPr lang="en-US" sz="2000" dirty="0" err="1"/>
              <a:t>args</a:t>
            </a:r>
            <a:r>
              <a:rPr lang="en-US" sz="2000" dirty="0"/>
              <a:t>[</a:t>
            </a:r>
            <a:r>
              <a:rPr lang="en-US" sz="2000" dirty="0">
                <a:solidFill>
                  <a:srgbClr val="007D9F"/>
                </a:solidFill>
              </a:rPr>
              <a:t>0</a:t>
            </a:r>
            <a:r>
              <a:rPr lang="en-US" sz="2000" dirty="0"/>
              <a:t>] + </a:t>
            </a:r>
            <a:r>
              <a:rPr lang="en-US" sz="2000" dirty="0">
                <a:solidFill>
                  <a:srgbClr val="007D9F"/>
                </a:solidFill>
              </a:rPr>
              <a:t>' '</a:t>
            </a:r>
            <a:r>
              <a:rPr lang="en-US" sz="2000" dirty="0"/>
              <a:t> + </a:t>
            </a:r>
            <a:r>
              <a:rPr lang="en-US" sz="2000" dirty="0" err="1"/>
              <a:t>args</a:t>
            </a:r>
            <a:r>
              <a:rPr lang="en-US" sz="2000" dirty="0"/>
              <a:t>[</a:t>
            </a:r>
            <a:r>
              <a:rPr lang="en-US" sz="2000" dirty="0">
                <a:solidFill>
                  <a:srgbClr val="007D9F"/>
                </a:solidFill>
              </a:rPr>
              <a:t>1</a:t>
            </a:r>
            <a:r>
              <a:rPr lang="en-US" sz="2000" dirty="0"/>
              <a:t>] + </a:t>
            </a:r>
            <a:r>
              <a:rPr lang="en-US" sz="2000" dirty="0">
                <a:solidFill>
                  <a:srgbClr val="007D9F"/>
                </a:solidFill>
              </a:rPr>
              <a:t>' '</a:t>
            </a:r>
            <a:r>
              <a:rPr lang="en-US" sz="2000" dirty="0"/>
              <a:t> + </a:t>
            </a:r>
            <a:r>
              <a:rPr lang="en-US" sz="2000" dirty="0" err="1"/>
              <a:t>args</a:t>
            </a:r>
            <a:r>
              <a:rPr lang="en-US" sz="2000" dirty="0"/>
              <a:t>[</a:t>
            </a:r>
            <a:r>
              <a:rPr lang="en-US" sz="2000" dirty="0">
                <a:solidFill>
                  <a:srgbClr val="007D9F"/>
                </a:solidFill>
              </a:rPr>
              <a:t>2</a:t>
            </a:r>
            <a:r>
              <a:rPr lang="en-US" sz="2000" dirty="0"/>
              <a:t>] + </a:t>
            </a:r>
            <a:r>
              <a:rPr lang="en-US" sz="2000" dirty="0">
                <a:solidFill>
                  <a:srgbClr val="007D9F"/>
                </a:solidFill>
              </a:rPr>
              <a:t>" = "</a:t>
            </a:r>
            <a:r>
              <a:rPr lang="en-US" sz="2000" dirty="0"/>
              <a:t> + result); </a:t>
            </a:r>
          </a:p>
          <a:p>
            <a:pPr lvl="1"/>
            <a:r>
              <a:rPr lang="en-US" sz="2000" dirty="0"/>
              <a:t>} </a:t>
            </a:r>
          </a:p>
          <a:p>
            <a:r>
              <a:rPr lang="en-US" sz="2000" dirty="0"/>
              <a:t>}</a:t>
            </a:r>
          </a:p>
        </p:txBody>
      </p:sp>
    </p:spTree>
    <p:extLst>
      <p:ext uri="{BB962C8B-B14F-4D97-AF65-F5344CB8AC3E}">
        <p14:creationId xmlns:p14="http://schemas.microsoft.com/office/powerpoint/2010/main" val="219452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a:extLst>
              <a:ext uri="{FF2B5EF4-FFF2-40B4-BE49-F238E27FC236}">
                <a16:creationId xmlns:a16="http://schemas.microsoft.com/office/drawing/2014/main" id="{F835B786-4A63-DC41-97A3-CA73D18B483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62C3CC9-88BB-4941-BAEA-5B1E488360EF}" type="slidenum">
              <a:rPr lang="en-US" altLang="en-US" sz="1400" smtClean="0"/>
              <a:pPr>
                <a:spcBef>
                  <a:spcPct val="0"/>
                </a:spcBef>
                <a:buClrTx/>
                <a:buSzTx/>
                <a:buFontTx/>
                <a:buNone/>
              </a:pPr>
              <a:t>48</a:t>
            </a:fld>
            <a:endParaRPr lang="en-US" altLang="en-US" sz="1400"/>
          </a:p>
        </p:txBody>
      </p:sp>
      <p:sp>
        <p:nvSpPr>
          <p:cNvPr id="9219" name="Rectangle 2">
            <a:extLst>
              <a:ext uri="{FF2B5EF4-FFF2-40B4-BE49-F238E27FC236}">
                <a16:creationId xmlns:a16="http://schemas.microsoft.com/office/drawing/2014/main" id="{54EA6D0B-4386-E442-AC9D-452F00BED8CF}"/>
              </a:ext>
            </a:extLst>
          </p:cNvPr>
          <p:cNvSpPr>
            <a:spLocks noGrp="1" noChangeArrowheads="1"/>
          </p:cNvSpPr>
          <p:nvPr>
            <p:ph type="title"/>
          </p:nvPr>
        </p:nvSpPr>
        <p:spPr>
          <a:xfrm>
            <a:off x="685800" y="152400"/>
            <a:ext cx="8001000" cy="1752600"/>
          </a:xfrm>
        </p:spPr>
        <p:txBody>
          <a:bodyPr/>
          <a:lstStyle/>
          <a:p>
            <a:r>
              <a:rPr lang="en-US" altLang="en-US" sz="4000"/>
              <a:t>Declaring Variables of Two-dimensional Arrays and Creating Two-dimensional Arrays </a:t>
            </a:r>
          </a:p>
        </p:txBody>
      </p:sp>
      <p:sp>
        <p:nvSpPr>
          <p:cNvPr id="9220" name="Rectangle 3">
            <a:extLst>
              <a:ext uri="{FF2B5EF4-FFF2-40B4-BE49-F238E27FC236}">
                <a16:creationId xmlns:a16="http://schemas.microsoft.com/office/drawing/2014/main" id="{34FEAA15-1E53-4548-8785-F466E8A41623}"/>
              </a:ext>
            </a:extLst>
          </p:cNvPr>
          <p:cNvSpPr>
            <a:spLocks noGrp="1" noChangeArrowheads="1"/>
          </p:cNvSpPr>
          <p:nvPr>
            <p:ph type="body" idx="1"/>
          </p:nvPr>
        </p:nvSpPr>
        <p:spPr>
          <a:xfrm>
            <a:off x="152400" y="2057400"/>
            <a:ext cx="8991600" cy="4114800"/>
          </a:xfrm>
        </p:spPr>
        <p:txBody>
          <a:bodyPr/>
          <a:lstStyle/>
          <a:p>
            <a:pPr marL="0" indent="0">
              <a:lnSpc>
                <a:spcPct val="90000"/>
              </a:lnSpc>
              <a:buFont typeface="Monotype Sorts" pitchFamily="2" charset="2"/>
              <a:buNone/>
            </a:pPr>
            <a:endParaRPr lang="en-US" altLang="en-US" sz="2400">
              <a:solidFill>
                <a:schemeClr val="bg2"/>
              </a:solidFill>
            </a:endParaRPr>
          </a:p>
          <a:p>
            <a:pPr marL="0" indent="0">
              <a:lnSpc>
                <a:spcPct val="90000"/>
              </a:lnSpc>
              <a:buFont typeface="Monotype Sorts" pitchFamily="2" charset="2"/>
              <a:buNone/>
            </a:pPr>
            <a:r>
              <a:rPr lang="en-US" altLang="en-US" sz="2400" b="1">
                <a:solidFill>
                  <a:schemeClr val="tx2"/>
                </a:solidFill>
                <a:latin typeface="Courier New" panose="02070309020205020404" pitchFamily="49" charset="0"/>
              </a:rPr>
              <a:t>int[][] matrix = new int[10][10];</a:t>
            </a:r>
          </a:p>
          <a:p>
            <a:pPr marL="0" indent="0">
              <a:lnSpc>
                <a:spcPct val="90000"/>
              </a:lnSpc>
              <a:spcBef>
                <a:spcPct val="0"/>
              </a:spcBef>
              <a:buFont typeface="Monotype Sorts" pitchFamily="2" charset="2"/>
              <a:buNone/>
            </a:pPr>
            <a:r>
              <a:rPr lang="en-US" altLang="en-US" sz="2800" b="1">
                <a:solidFill>
                  <a:schemeClr val="tx2"/>
                </a:solidFill>
              </a:rPr>
              <a:t>  or</a:t>
            </a:r>
          </a:p>
          <a:p>
            <a:pPr marL="0" indent="0">
              <a:lnSpc>
                <a:spcPct val="90000"/>
              </a:lnSpc>
              <a:buFont typeface="Monotype Sorts" pitchFamily="2" charset="2"/>
              <a:buNone/>
            </a:pPr>
            <a:r>
              <a:rPr lang="en-US" altLang="en-US" sz="2400" b="1">
                <a:solidFill>
                  <a:schemeClr val="tx2"/>
                </a:solidFill>
                <a:latin typeface="Courier New" panose="02070309020205020404" pitchFamily="49" charset="0"/>
              </a:rPr>
              <a:t>int matrix[][] = new int[10][10];</a:t>
            </a:r>
          </a:p>
          <a:p>
            <a:pPr marL="0" indent="0">
              <a:lnSpc>
                <a:spcPct val="90000"/>
              </a:lnSpc>
              <a:buFont typeface="Monotype Sorts" pitchFamily="2" charset="2"/>
              <a:buNone/>
            </a:pPr>
            <a:r>
              <a:rPr lang="en-US" altLang="en-US" sz="2400" b="1">
                <a:solidFill>
                  <a:schemeClr val="tx2"/>
                </a:solidFill>
                <a:latin typeface="Courier New" panose="02070309020205020404" pitchFamily="49" charset="0"/>
              </a:rPr>
              <a:t>matrix[0][0] = 3;</a:t>
            </a:r>
          </a:p>
          <a:p>
            <a:pPr marL="0" indent="0">
              <a:lnSpc>
                <a:spcPct val="90000"/>
              </a:lnSpc>
              <a:buFont typeface="Monotype Sorts" pitchFamily="2" charset="2"/>
              <a:buNone/>
            </a:pPr>
            <a:endParaRPr lang="en-US" altLang="en-US" sz="2400" b="1">
              <a:solidFill>
                <a:schemeClr val="tx2"/>
              </a:solidFill>
              <a:latin typeface="Courier New" panose="02070309020205020404" pitchFamily="49" charset="0"/>
            </a:endParaRPr>
          </a:p>
          <a:p>
            <a:pPr marL="0" indent="0">
              <a:lnSpc>
                <a:spcPct val="90000"/>
              </a:lnSpc>
              <a:spcBef>
                <a:spcPct val="0"/>
              </a:spcBef>
              <a:buFont typeface="Monotype Sorts" pitchFamily="2" charset="2"/>
              <a:buNone/>
            </a:pPr>
            <a:r>
              <a:rPr lang="en-US" altLang="en-US" sz="2400" b="1">
                <a:solidFill>
                  <a:schemeClr val="tx2"/>
                </a:solidFill>
                <a:latin typeface="Courier New" panose="02070309020205020404" pitchFamily="49" charset="0"/>
              </a:rPr>
              <a:t>for (int i = 0; i &lt; matrix.length; i++)</a:t>
            </a:r>
          </a:p>
          <a:p>
            <a:pPr marL="0" indent="0">
              <a:lnSpc>
                <a:spcPct val="90000"/>
              </a:lnSpc>
              <a:spcBef>
                <a:spcPct val="0"/>
              </a:spcBef>
              <a:buFont typeface="Monotype Sorts" pitchFamily="2" charset="2"/>
              <a:buNone/>
            </a:pPr>
            <a:r>
              <a:rPr lang="en-US" altLang="en-US" sz="2400" b="1">
                <a:solidFill>
                  <a:schemeClr val="tx2"/>
                </a:solidFill>
                <a:latin typeface="Courier New" panose="02070309020205020404" pitchFamily="49" charset="0"/>
              </a:rPr>
              <a:t>  for (int j = 0; j &lt; matrix[i].length; j++)</a:t>
            </a:r>
          </a:p>
          <a:p>
            <a:pPr marL="0" indent="0">
              <a:lnSpc>
                <a:spcPct val="90000"/>
              </a:lnSpc>
              <a:spcBef>
                <a:spcPct val="0"/>
              </a:spcBef>
              <a:buFont typeface="Monotype Sorts" pitchFamily="2" charset="2"/>
              <a:buNone/>
            </a:pPr>
            <a:r>
              <a:rPr lang="en-US" altLang="en-US" sz="2400" b="1">
                <a:solidFill>
                  <a:schemeClr val="tx2"/>
                </a:solidFill>
                <a:latin typeface="Courier New" panose="02070309020205020404" pitchFamily="49" charset="0"/>
              </a:rPr>
              <a:t>    matrix[i][j] = (int)(Math.random() * 1000);</a:t>
            </a:r>
          </a:p>
          <a:p>
            <a:pPr marL="0" indent="0">
              <a:lnSpc>
                <a:spcPct val="90000"/>
              </a:lnSpc>
              <a:buFont typeface="Monotype Sorts" pitchFamily="2" charset="2"/>
              <a:buNone/>
            </a:pPr>
            <a:endParaRPr lang="en-US" altLang="en-US" sz="2400" b="1">
              <a:solidFill>
                <a:schemeClr val="tx2"/>
              </a:solidFill>
              <a:latin typeface="Courier New" panose="02070309020205020404" pitchFamily="49" charset="0"/>
            </a:endParaRPr>
          </a:p>
          <a:p>
            <a:pPr marL="0" indent="0">
              <a:lnSpc>
                <a:spcPct val="90000"/>
              </a:lnSpc>
              <a:buFont typeface="Monotype Sorts" pitchFamily="2" charset="2"/>
              <a:buNone/>
            </a:pPr>
            <a:r>
              <a:rPr lang="en-US" altLang="en-US" sz="2400" b="1">
                <a:solidFill>
                  <a:schemeClr val="tx2"/>
                </a:solidFill>
                <a:latin typeface="Courier New" panose="02070309020205020404" pitchFamily="49" charset="0"/>
              </a:rPr>
              <a:t>double[][] x;</a:t>
            </a:r>
          </a:p>
        </p:txBody>
      </p:sp>
    </p:spTree>
    <p:extLst>
      <p:ext uri="{BB962C8B-B14F-4D97-AF65-F5344CB8AC3E}">
        <p14:creationId xmlns:p14="http://schemas.microsoft.com/office/powerpoint/2010/main" val="237226956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a:extLst>
              <a:ext uri="{FF2B5EF4-FFF2-40B4-BE49-F238E27FC236}">
                <a16:creationId xmlns:a16="http://schemas.microsoft.com/office/drawing/2014/main" id="{164C8FE3-87F9-1B45-87BA-CFA41F646F65}"/>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ED1C207-C736-4A4B-85BB-6C06442F10BA}" type="slidenum">
              <a:rPr lang="en-US" altLang="en-US" sz="1400" smtClean="0"/>
              <a:pPr>
                <a:spcBef>
                  <a:spcPct val="0"/>
                </a:spcBef>
                <a:buClrTx/>
                <a:buSzTx/>
                <a:buFontTx/>
                <a:buNone/>
              </a:pPr>
              <a:t>49</a:t>
            </a:fld>
            <a:endParaRPr lang="en-US" altLang="en-US" sz="1400"/>
          </a:p>
        </p:txBody>
      </p:sp>
      <p:sp>
        <p:nvSpPr>
          <p:cNvPr id="11267" name="Rectangle 2">
            <a:extLst>
              <a:ext uri="{FF2B5EF4-FFF2-40B4-BE49-F238E27FC236}">
                <a16:creationId xmlns:a16="http://schemas.microsoft.com/office/drawing/2014/main" id="{5696B24E-7010-7C40-870A-021F730B1638}"/>
              </a:ext>
            </a:extLst>
          </p:cNvPr>
          <p:cNvSpPr>
            <a:spLocks noGrp="1" noChangeArrowheads="1"/>
          </p:cNvSpPr>
          <p:nvPr>
            <p:ph type="title"/>
          </p:nvPr>
        </p:nvSpPr>
        <p:spPr>
          <a:xfrm>
            <a:off x="152400" y="228600"/>
            <a:ext cx="8839200" cy="762000"/>
          </a:xfrm>
        </p:spPr>
        <p:txBody>
          <a:bodyPr/>
          <a:lstStyle/>
          <a:p>
            <a:r>
              <a:rPr lang="en-US" altLang="en-US" sz="3600"/>
              <a:t>Declaring, Creating, and Initializing Using Shorthand Notations</a:t>
            </a:r>
            <a:endParaRPr lang="en-US" altLang="en-US" sz="3600" b="1"/>
          </a:p>
        </p:txBody>
      </p:sp>
      <p:sp>
        <p:nvSpPr>
          <p:cNvPr id="11268" name="Rectangle 3">
            <a:extLst>
              <a:ext uri="{FF2B5EF4-FFF2-40B4-BE49-F238E27FC236}">
                <a16:creationId xmlns:a16="http://schemas.microsoft.com/office/drawing/2014/main" id="{7DFF3CE1-1672-C846-AABA-F5EDC6304889}"/>
              </a:ext>
            </a:extLst>
          </p:cNvPr>
          <p:cNvSpPr>
            <a:spLocks noGrp="1" noChangeArrowheads="1"/>
          </p:cNvSpPr>
          <p:nvPr>
            <p:ph type="body" idx="1"/>
          </p:nvPr>
        </p:nvSpPr>
        <p:spPr>
          <a:xfrm>
            <a:off x="228600" y="1524000"/>
            <a:ext cx="8763000" cy="1143000"/>
          </a:xfrm>
        </p:spPr>
        <p:txBody>
          <a:bodyPr/>
          <a:lstStyle/>
          <a:p>
            <a:pPr>
              <a:buFont typeface="Monotype Sorts" pitchFamily="2" charset="2"/>
              <a:buNone/>
            </a:pPr>
            <a:r>
              <a:rPr lang="en-US" altLang="en-US" sz="2800"/>
              <a:t>You can also use an array initializer to declare, create and initialize a two-dimensional array. For example,</a:t>
            </a:r>
          </a:p>
        </p:txBody>
      </p:sp>
      <p:sp>
        <p:nvSpPr>
          <p:cNvPr id="11269" name="Rectangle 4">
            <a:extLst>
              <a:ext uri="{FF2B5EF4-FFF2-40B4-BE49-F238E27FC236}">
                <a16:creationId xmlns:a16="http://schemas.microsoft.com/office/drawing/2014/main" id="{F174BD73-CE71-624A-87E5-6E56D5B354AA}"/>
              </a:ext>
            </a:extLst>
          </p:cNvPr>
          <p:cNvSpPr>
            <a:spLocks noChangeArrowheads="1"/>
          </p:cNvSpPr>
          <p:nvPr/>
        </p:nvSpPr>
        <p:spPr bwMode="auto">
          <a:xfrm>
            <a:off x="3810000" y="3124200"/>
            <a:ext cx="5178425" cy="1905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800" b="1">
                <a:solidFill>
                  <a:schemeClr val="tx2"/>
                </a:solidFill>
                <a:cs typeface="Times New Roman" panose="02020603050405020304" pitchFamily="18" charset="0"/>
              </a:rPr>
              <a:t>int[][] array = new int[4][3];</a:t>
            </a:r>
          </a:p>
          <a:p>
            <a:pPr>
              <a:buFont typeface="Monotype Sorts" pitchFamily="2" charset="2"/>
              <a:buNone/>
            </a:pPr>
            <a:r>
              <a:rPr lang="en-US" altLang="en-US" sz="1800" b="1">
                <a:solidFill>
                  <a:schemeClr val="tx2"/>
                </a:solidFill>
                <a:cs typeface="Times New Roman" panose="02020603050405020304" pitchFamily="18" charset="0"/>
              </a:rPr>
              <a:t>array[0][0] = 1; array[0][1] = 2; array[0][2] = 3; </a:t>
            </a:r>
          </a:p>
          <a:p>
            <a:pPr>
              <a:buFont typeface="Monotype Sorts" pitchFamily="2" charset="2"/>
              <a:buNone/>
            </a:pPr>
            <a:r>
              <a:rPr lang="en-US" altLang="en-US" sz="1800" b="1">
                <a:solidFill>
                  <a:schemeClr val="tx2"/>
                </a:solidFill>
                <a:cs typeface="Times New Roman" panose="02020603050405020304" pitchFamily="18" charset="0"/>
              </a:rPr>
              <a:t>array[1][0] = 4; array[1][1] = 5; array[1][2] = 6; </a:t>
            </a:r>
          </a:p>
          <a:p>
            <a:pPr>
              <a:buFont typeface="Monotype Sorts" pitchFamily="2" charset="2"/>
              <a:buNone/>
            </a:pPr>
            <a:r>
              <a:rPr lang="en-US" altLang="en-US" sz="1800" b="1">
                <a:solidFill>
                  <a:schemeClr val="tx2"/>
                </a:solidFill>
                <a:cs typeface="Times New Roman" panose="02020603050405020304" pitchFamily="18" charset="0"/>
              </a:rPr>
              <a:t>array[2][0] = 7; array[2][1] = 8; array[2][2] = 9; </a:t>
            </a:r>
          </a:p>
          <a:p>
            <a:pPr>
              <a:buFont typeface="Monotype Sorts" pitchFamily="2" charset="2"/>
              <a:buNone/>
            </a:pPr>
            <a:r>
              <a:rPr lang="en-US" altLang="en-US" sz="1800" b="1">
                <a:solidFill>
                  <a:schemeClr val="tx2"/>
                </a:solidFill>
                <a:cs typeface="Times New Roman" panose="02020603050405020304" pitchFamily="18" charset="0"/>
              </a:rPr>
              <a:t>array[3][0] = 10; array[3][1] = 11; array[3][2] = 12</a:t>
            </a:r>
            <a:r>
              <a:rPr lang="en-US" altLang="en-US" sz="1800">
                <a:solidFill>
                  <a:schemeClr val="tx2"/>
                </a:solidFill>
                <a:cs typeface="Times New Roman" panose="02020603050405020304" pitchFamily="18" charset="0"/>
              </a:rPr>
              <a:t>;</a:t>
            </a:r>
            <a:r>
              <a:rPr lang="en-US" altLang="en-US" sz="1800">
                <a:solidFill>
                  <a:schemeClr val="tx2"/>
                </a:solidFill>
                <a:latin typeface="Courier" pitchFamily="2" charset="0"/>
                <a:cs typeface="Times New Roman" panose="02020603050405020304" pitchFamily="18" charset="0"/>
              </a:rPr>
              <a:t> </a:t>
            </a:r>
          </a:p>
        </p:txBody>
      </p:sp>
      <p:sp>
        <p:nvSpPr>
          <p:cNvPr id="11270" name="Rectangle 5">
            <a:extLst>
              <a:ext uri="{FF2B5EF4-FFF2-40B4-BE49-F238E27FC236}">
                <a16:creationId xmlns:a16="http://schemas.microsoft.com/office/drawing/2014/main" id="{6973D0C6-DD88-5849-92C1-A7929E55D74B}"/>
              </a:ext>
            </a:extLst>
          </p:cNvPr>
          <p:cNvSpPr>
            <a:spLocks noChangeArrowheads="1"/>
          </p:cNvSpPr>
          <p:nvPr/>
        </p:nvSpPr>
        <p:spPr bwMode="auto">
          <a:xfrm>
            <a:off x="228600" y="2971800"/>
            <a:ext cx="1905000" cy="228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000" b="1">
                <a:solidFill>
                  <a:schemeClr val="tx2"/>
                </a:solidFill>
                <a:cs typeface="Times New Roman" panose="02020603050405020304" pitchFamily="18" charset="0"/>
              </a:rPr>
              <a:t>int[][] array = {</a:t>
            </a:r>
          </a:p>
          <a:p>
            <a:pPr>
              <a:buFont typeface="Monotype Sorts" pitchFamily="2" charset="2"/>
              <a:buNone/>
            </a:pPr>
            <a:r>
              <a:rPr lang="en-US" altLang="en-US" sz="2000" b="1">
                <a:solidFill>
                  <a:schemeClr val="tx2"/>
                </a:solidFill>
                <a:cs typeface="Times New Roman" panose="02020603050405020304" pitchFamily="18" charset="0"/>
              </a:rPr>
              <a:t>  {1, 2, 3},</a:t>
            </a:r>
          </a:p>
          <a:p>
            <a:pPr>
              <a:buFont typeface="Monotype Sorts" pitchFamily="2" charset="2"/>
              <a:buNone/>
            </a:pPr>
            <a:r>
              <a:rPr lang="en-US" altLang="en-US" sz="2000" b="1">
                <a:solidFill>
                  <a:schemeClr val="tx2"/>
                </a:solidFill>
                <a:cs typeface="Times New Roman" panose="02020603050405020304" pitchFamily="18" charset="0"/>
              </a:rPr>
              <a:t>  {4, 5, 6},</a:t>
            </a:r>
          </a:p>
          <a:p>
            <a:pPr>
              <a:buFont typeface="Monotype Sorts" pitchFamily="2" charset="2"/>
              <a:buNone/>
            </a:pPr>
            <a:r>
              <a:rPr lang="en-US" altLang="en-US" sz="2000" b="1">
                <a:solidFill>
                  <a:schemeClr val="tx2"/>
                </a:solidFill>
                <a:cs typeface="Times New Roman" panose="02020603050405020304" pitchFamily="18" charset="0"/>
              </a:rPr>
              <a:t>  {7, 8, 9},</a:t>
            </a:r>
          </a:p>
          <a:p>
            <a:pPr>
              <a:buFont typeface="Monotype Sorts" pitchFamily="2" charset="2"/>
              <a:buNone/>
            </a:pPr>
            <a:r>
              <a:rPr lang="en-US" altLang="en-US" sz="2000" b="1">
                <a:solidFill>
                  <a:schemeClr val="tx2"/>
                </a:solidFill>
                <a:cs typeface="Times New Roman" panose="02020603050405020304" pitchFamily="18" charset="0"/>
              </a:rPr>
              <a:t>  {10, 11, 12}</a:t>
            </a:r>
          </a:p>
          <a:p>
            <a:pPr>
              <a:buFont typeface="Monotype Sorts" pitchFamily="2" charset="2"/>
              <a:buNone/>
            </a:pPr>
            <a:r>
              <a:rPr lang="en-US" altLang="en-US" sz="2000" b="1">
                <a:solidFill>
                  <a:schemeClr val="tx2"/>
                </a:solidFill>
                <a:cs typeface="Times New Roman" panose="02020603050405020304" pitchFamily="18" charset="0"/>
              </a:rPr>
              <a:t>};</a:t>
            </a:r>
            <a:endParaRPr lang="en-US" altLang="en-US" sz="1600" b="1">
              <a:solidFill>
                <a:schemeClr val="tx2"/>
              </a:solidFill>
              <a:latin typeface="Courier" pitchFamily="2" charset="0"/>
              <a:cs typeface="Times New Roman" panose="02020603050405020304" pitchFamily="18" charset="0"/>
            </a:endParaRPr>
          </a:p>
        </p:txBody>
      </p:sp>
      <p:sp>
        <p:nvSpPr>
          <p:cNvPr id="11271" name="Line 6">
            <a:extLst>
              <a:ext uri="{FF2B5EF4-FFF2-40B4-BE49-F238E27FC236}">
                <a16:creationId xmlns:a16="http://schemas.microsoft.com/office/drawing/2014/main" id="{70349D53-1748-B344-A5EB-A1BB901447ED}"/>
              </a:ext>
            </a:extLst>
          </p:cNvPr>
          <p:cNvSpPr>
            <a:spLocks noChangeShapeType="1"/>
          </p:cNvSpPr>
          <p:nvPr/>
        </p:nvSpPr>
        <p:spPr bwMode="auto">
          <a:xfrm>
            <a:off x="2133600" y="4191000"/>
            <a:ext cx="1600200"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Rectangle 7">
            <a:extLst>
              <a:ext uri="{FF2B5EF4-FFF2-40B4-BE49-F238E27FC236}">
                <a16:creationId xmlns:a16="http://schemas.microsoft.com/office/drawing/2014/main" id="{5A34302F-0932-EF49-8473-D68D9B88EF71}"/>
              </a:ext>
            </a:extLst>
          </p:cNvPr>
          <p:cNvSpPr>
            <a:spLocks noChangeArrowheads="1"/>
          </p:cNvSpPr>
          <p:nvPr/>
        </p:nvSpPr>
        <p:spPr bwMode="auto">
          <a:xfrm>
            <a:off x="2438400" y="365760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400"/>
              <a:t>Same as</a:t>
            </a:r>
          </a:p>
        </p:txBody>
      </p:sp>
      <p:sp>
        <p:nvSpPr>
          <p:cNvPr id="11273" name="Line 8">
            <a:extLst>
              <a:ext uri="{FF2B5EF4-FFF2-40B4-BE49-F238E27FC236}">
                <a16:creationId xmlns:a16="http://schemas.microsoft.com/office/drawing/2014/main" id="{058F265E-2682-094F-9F40-6B498FA7FB8F}"/>
              </a:ext>
            </a:extLst>
          </p:cNvPr>
          <p:cNvSpPr>
            <a:spLocks noChangeShapeType="1"/>
          </p:cNvSpPr>
          <p:nvPr/>
        </p:nvSpPr>
        <p:spPr bwMode="auto">
          <a:xfrm>
            <a:off x="2133600" y="4114800"/>
            <a:ext cx="1600200"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Line 9">
            <a:extLst>
              <a:ext uri="{FF2B5EF4-FFF2-40B4-BE49-F238E27FC236}">
                <a16:creationId xmlns:a16="http://schemas.microsoft.com/office/drawing/2014/main" id="{4C5D6751-04BD-1240-8EA6-176FF58C734C}"/>
              </a:ext>
            </a:extLst>
          </p:cNvPr>
          <p:cNvSpPr>
            <a:spLocks noChangeShapeType="1"/>
          </p:cNvSpPr>
          <p:nvPr/>
        </p:nvSpPr>
        <p:spPr bwMode="auto">
          <a:xfrm flipH="1">
            <a:off x="1905000" y="1905000"/>
            <a:ext cx="2743200" cy="1752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1752916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F5464A0-0501-4A64-9B4C-8FD786B77485}" type="slidenum">
              <a:rPr lang="en-US" altLang="en-US" sz="1400" smtClean="0"/>
              <a:pPr/>
              <a:t>5</a:t>
            </a:fld>
            <a:endParaRPr lang="en-US" altLang="en-US" sz="1400"/>
          </a:p>
        </p:txBody>
      </p:sp>
      <p:sp>
        <p:nvSpPr>
          <p:cNvPr id="11267" name="Rectangle 2"/>
          <p:cNvSpPr>
            <a:spLocks noGrp="1" noChangeArrowheads="1"/>
          </p:cNvSpPr>
          <p:nvPr>
            <p:ph type="title"/>
          </p:nvPr>
        </p:nvSpPr>
        <p:spPr>
          <a:xfrm>
            <a:off x="685800" y="152400"/>
            <a:ext cx="7772400" cy="590550"/>
          </a:xfrm>
          <a:noFill/>
        </p:spPr>
        <p:txBody>
          <a:bodyPr/>
          <a:lstStyle/>
          <a:p>
            <a:r>
              <a:rPr lang="en-US" altLang="en-US" dirty="0"/>
              <a:t>More on Arrays</a:t>
            </a:r>
          </a:p>
        </p:txBody>
      </p:sp>
      <p:sp>
        <p:nvSpPr>
          <p:cNvPr id="11268" name="Rectangle 3"/>
          <p:cNvSpPr>
            <a:spLocks noGrp="1" noChangeArrowheads="1"/>
          </p:cNvSpPr>
          <p:nvPr>
            <p:ph type="body" idx="1"/>
          </p:nvPr>
        </p:nvSpPr>
        <p:spPr>
          <a:xfrm>
            <a:off x="228600" y="990600"/>
            <a:ext cx="8610600" cy="4572000"/>
          </a:xfrm>
          <a:noFill/>
        </p:spPr>
        <p:txBody>
          <a:bodyPr/>
          <a:lstStyle/>
          <a:p>
            <a:pPr marL="0" indent="0" algn="just">
              <a:buFont typeface="Monotype Sorts" pitchFamily="2" charset="2"/>
              <a:buNone/>
            </a:pPr>
            <a:r>
              <a:rPr lang="en-US" altLang="en-US" sz="3400" dirty="0">
                <a:cs typeface="Courier New" pitchFamily="49" charset="0"/>
              </a:rPr>
              <a:t>When an array is created, its elements are assigned the default value of </a:t>
            </a:r>
          </a:p>
          <a:p>
            <a:pPr lvl="1" algn="just">
              <a:buFontTx/>
              <a:buNone/>
            </a:pPr>
            <a:r>
              <a:rPr lang="en-US" altLang="en-US" u="sng" dirty="0">
                <a:solidFill>
                  <a:srgbClr val="FF0000"/>
                </a:solidFill>
                <a:cs typeface="Courier New" pitchFamily="49" charset="0"/>
              </a:rPr>
              <a:t>0</a:t>
            </a:r>
            <a:r>
              <a:rPr lang="en-US" altLang="en-US" dirty="0">
                <a:solidFill>
                  <a:srgbClr val="FF0000"/>
                </a:solidFill>
                <a:cs typeface="Courier New" pitchFamily="49" charset="0"/>
              </a:rPr>
              <a:t> for the numeric primitive data types, </a:t>
            </a:r>
          </a:p>
          <a:p>
            <a:pPr lvl="1" algn="just">
              <a:buFontTx/>
              <a:buNone/>
            </a:pPr>
            <a:r>
              <a:rPr lang="en-US" altLang="en-US" u="sng" dirty="0">
                <a:solidFill>
                  <a:srgbClr val="FF0000"/>
                </a:solidFill>
                <a:cs typeface="Courier New" pitchFamily="49" charset="0"/>
              </a:rPr>
              <a:t>'\u0000'</a:t>
            </a:r>
            <a:r>
              <a:rPr lang="en-US" altLang="en-US" dirty="0">
                <a:solidFill>
                  <a:srgbClr val="FF0000"/>
                </a:solidFill>
                <a:cs typeface="Courier New" pitchFamily="49" charset="0"/>
              </a:rPr>
              <a:t> for </a:t>
            </a:r>
            <a:r>
              <a:rPr lang="en-US" altLang="en-US" u="sng" dirty="0">
                <a:solidFill>
                  <a:srgbClr val="FF0000"/>
                </a:solidFill>
                <a:cs typeface="Courier New" pitchFamily="49" charset="0"/>
              </a:rPr>
              <a:t>char</a:t>
            </a:r>
            <a:r>
              <a:rPr lang="en-US" altLang="en-US" dirty="0">
                <a:solidFill>
                  <a:srgbClr val="FF0000"/>
                </a:solidFill>
                <a:cs typeface="Courier New" pitchFamily="49" charset="0"/>
              </a:rPr>
              <a:t> types, and </a:t>
            </a:r>
          </a:p>
          <a:p>
            <a:pPr lvl="1" algn="just">
              <a:buFontTx/>
              <a:buNone/>
            </a:pPr>
            <a:r>
              <a:rPr lang="en-US" altLang="en-US" u="sng" dirty="0">
                <a:solidFill>
                  <a:srgbClr val="FF0000"/>
                </a:solidFill>
                <a:cs typeface="Courier New" pitchFamily="49" charset="0"/>
              </a:rPr>
              <a:t>false</a:t>
            </a:r>
            <a:r>
              <a:rPr lang="en-US" altLang="en-US" dirty="0">
                <a:solidFill>
                  <a:srgbClr val="FF0000"/>
                </a:solidFill>
                <a:cs typeface="Courier New" pitchFamily="49" charset="0"/>
              </a:rPr>
              <a:t> for </a:t>
            </a:r>
            <a:r>
              <a:rPr lang="en-US" altLang="en-US" u="sng" dirty="0" err="1">
                <a:solidFill>
                  <a:srgbClr val="FF0000"/>
                </a:solidFill>
                <a:cs typeface="Courier New" pitchFamily="49" charset="0"/>
              </a:rPr>
              <a:t>boolean</a:t>
            </a:r>
            <a:r>
              <a:rPr lang="en-US" altLang="en-US" dirty="0">
                <a:solidFill>
                  <a:srgbClr val="FF0000"/>
                </a:solidFill>
                <a:cs typeface="Courier New" pitchFamily="49" charset="0"/>
              </a:rPr>
              <a:t> types. </a:t>
            </a:r>
          </a:p>
          <a:p>
            <a:pPr algn="just">
              <a:buNone/>
            </a:pPr>
            <a:endParaRPr lang="en-US" altLang="en-US" dirty="0">
              <a:cs typeface="Courier New" pitchFamily="49" charset="0"/>
            </a:endParaRPr>
          </a:p>
          <a:p>
            <a:pPr algn="just">
              <a:buNone/>
            </a:pPr>
            <a:r>
              <a:rPr lang="en-US" altLang="en-US" dirty="0">
                <a:cs typeface="Courier New" pitchFamily="49" charset="0"/>
              </a:rPr>
              <a:t>The array elements are accessed through the index. The array indices are </a:t>
            </a:r>
            <a:r>
              <a:rPr lang="en-US" altLang="en-US" i="1" dirty="0">
                <a:cs typeface="Courier New" pitchFamily="49" charset="0"/>
              </a:rPr>
              <a:t>0-based</a:t>
            </a:r>
            <a:r>
              <a:rPr lang="en-US" altLang="en-US" dirty="0">
                <a:cs typeface="Courier New" pitchFamily="49" charset="0"/>
              </a:rPr>
              <a:t>, i.e., it starts from 0 to arrayRefVar.length-1.</a:t>
            </a:r>
          </a:p>
          <a:p>
            <a:pPr algn="just">
              <a:buNone/>
            </a:pPr>
            <a:r>
              <a:rPr lang="en-US" altLang="en-US" dirty="0" err="1">
                <a:latin typeface="Courier New" pitchFamily="49" charset="0"/>
                <a:cs typeface="Courier New" pitchFamily="49" charset="0"/>
              </a:rPr>
              <a:t>myList</a:t>
            </a:r>
            <a:r>
              <a:rPr lang="en-US" altLang="en-US" dirty="0">
                <a:latin typeface="Courier New" pitchFamily="49" charset="0"/>
                <a:cs typeface="Courier New" pitchFamily="49" charset="0"/>
              </a:rPr>
              <a:t>[2] = </a:t>
            </a:r>
            <a:r>
              <a:rPr lang="en-US" altLang="en-US" dirty="0" err="1">
                <a:latin typeface="Courier New" pitchFamily="49" charset="0"/>
                <a:cs typeface="Courier New" pitchFamily="49" charset="0"/>
              </a:rPr>
              <a:t>myList</a:t>
            </a:r>
            <a:r>
              <a:rPr lang="en-US" altLang="en-US" dirty="0">
                <a:latin typeface="Courier New" pitchFamily="49" charset="0"/>
                <a:cs typeface="Courier New" pitchFamily="49" charset="0"/>
              </a:rPr>
              <a:t>[0] + </a:t>
            </a:r>
            <a:r>
              <a:rPr lang="en-US" altLang="en-US" dirty="0" err="1">
                <a:latin typeface="Courier New" pitchFamily="49" charset="0"/>
                <a:cs typeface="Courier New" pitchFamily="49" charset="0"/>
              </a:rPr>
              <a:t>myList</a:t>
            </a:r>
            <a:r>
              <a:rPr lang="en-US" altLang="en-US" dirty="0">
                <a:latin typeface="Courier New" pitchFamily="49" charset="0"/>
                <a:cs typeface="Courier New" pitchFamily="49" charset="0"/>
              </a:rPr>
              <a:t>[1];</a:t>
            </a:r>
            <a:endParaRPr lang="en-US" altLang="en-US" dirty="0">
              <a:cs typeface="Courier New" pitchFamily="49" charset="0"/>
            </a:endParaRPr>
          </a:p>
          <a:p>
            <a:pPr algn="just">
              <a:buNone/>
            </a:pPr>
            <a:r>
              <a:rPr lang="en-US" altLang="en-US" sz="3600" dirty="0">
                <a:cs typeface="Courier New" pitchFamily="49" charset="0"/>
              </a:rPr>
              <a:t> </a:t>
            </a:r>
            <a:endParaRPr lang="en-US" altLang="en-US" dirty="0">
              <a:cs typeface="Times New Roman" pitchFamily="18" charset="0"/>
            </a:endParaRPr>
          </a:p>
          <a:p>
            <a:pPr lvl="1" algn="just">
              <a:buFontTx/>
              <a:buNone/>
            </a:pPr>
            <a:endParaRPr lang="en-US" altLang="en-US" sz="3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a:extLst>
              <a:ext uri="{FF2B5EF4-FFF2-40B4-BE49-F238E27FC236}">
                <a16:creationId xmlns:a16="http://schemas.microsoft.com/office/drawing/2014/main" id="{91857C8E-4B4E-0941-AB53-E3E4037FC07D}"/>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5649C4B-0CA2-1B45-9CD9-6FF6B70D26E3}" type="slidenum">
              <a:rPr lang="en-US" altLang="en-US" sz="1400" smtClean="0"/>
              <a:pPr>
                <a:spcBef>
                  <a:spcPct val="0"/>
                </a:spcBef>
                <a:buClrTx/>
                <a:buSzTx/>
                <a:buFontTx/>
                <a:buNone/>
              </a:pPr>
              <a:t>50</a:t>
            </a:fld>
            <a:endParaRPr lang="en-US" altLang="en-US" sz="1400"/>
          </a:p>
        </p:txBody>
      </p:sp>
      <p:sp>
        <p:nvSpPr>
          <p:cNvPr id="12291" name="Rectangle 2">
            <a:extLst>
              <a:ext uri="{FF2B5EF4-FFF2-40B4-BE49-F238E27FC236}">
                <a16:creationId xmlns:a16="http://schemas.microsoft.com/office/drawing/2014/main" id="{5BBC56D6-39CE-B141-87FC-A24A129D264B}"/>
              </a:ext>
            </a:extLst>
          </p:cNvPr>
          <p:cNvSpPr>
            <a:spLocks noGrp="1" noChangeArrowheads="1"/>
          </p:cNvSpPr>
          <p:nvPr>
            <p:ph type="title"/>
          </p:nvPr>
        </p:nvSpPr>
        <p:spPr>
          <a:xfrm>
            <a:off x="609600" y="381000"/>
            <a:ext cx="7772400" cy="762000"/>
          </a:xfrm>
        </p:spPr>
        <p:txBody>
          <a:bodyPr/>
          <a:lstStyle/>
          <a:p>
            <a:r>
              <a:rPr lang="en-US" altLang="en-US"/>
              <a:t>Lengths of Two-dimensional Arrays</a:t>
            </a:r>
            <a:endParaRPr lang="en-US" altLang="en-US">
              <a:solidFill>
                <a:schemeClr val="tx1"/>
              </a:solidFill>
              <a:latin typeface="Book Antiqua" panose="02040602050305030304" pitchFamily="18" charset="0"/>
              <a:hlinkClick r:id="rId2" action="ppaction://program"/>
            </a:endParaRPr>
          </a:p>
        </p:txBody>
      </p:sp>
      <p:sp>
        <p:nvSpPr>
          <p:cNvPr id="12292" name="Rectangle 12">
            <a:extLst>
              <a:ext uri="{FF2B5EF4-FFF2-40B4-BE49-F238E27FC236}">
                <a16:creationId xmlns:a16="http://schemas.microsoft.com/office/drawing/2014/main" id="{F5F48727-44B8-F44D-9A1A-CE68EA051B9E}"/>
              </a:ext>
            </a:extLst>
          </p:cNvPr>
          <p:cNvSpPr>
            <a:spLocks noChangeArrowheads="1"/>
          </p:cNvSpPr>
          <p:nvPr/>
        </p:nvSpPr>
        <p:spPr bwMode="auto">
          <a:xfrm>
            <a:off x="2466975" y="2790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2293" name="Rectangle 17">
            <a:extLst>
              <a:ext uri="{FF2B5EF4-FFF2-40B4-BE49-F238E27FC236}">
                <a16:creationId xmlns:a16="http://schemas.microsoft.com/office/drawing/2014/main" id="{DD8900AC-A2CE-0847-B95B-1B87A1AD6A91}"/>
              </a:ext>
            </a:extLst>
          </p:cNvPr>
          <p:cNvSpPr>
            <a:spLocks noGrp="1" noChangeArrowheads="1"/>
          </p:cNvSpPr>
          <p:nvPr>
            <p:ph type="body" idx="1"/>
          </p:nvPr>
        </p:nvSpPr>
        <p:spPr>
          <a:xfrm>
            <a:off x="685800" y="1657350"/>
            <a:ext cx="6553200" cy="628650"/>
          </a:xfrm>
        </p:spPr>
        <p:txBody>
          <a:bodyPr/>
          <a:lstStyle/>
          <a:p>
            <a:pPr>
              <a:buFont typeface="Monotype Sorts" pitchFamily="2" charset="2"/>
              <a:buNone/>
            </a:pPr>
            <a:r>
              <a:rPr lang="en-US" altLang="en-US">
                <a:cs typeface="Times New Roman" panose="02020603050405020304" pitchFamily="18" charset="0"/>
              </a:rPr>
              <a:t>int[][] x = new int[3][4];</a:t>
            </a:r>
          </a:p>
        </p:txBody>
      </p:sp>
      <p:pic>
        <p:nvPicPr>
          <p:cNvPr id="12294" name="Picture 7">
            <a:extLst>
              <a:ext uri="{FF2B5EF4-FFF2-40B4-BE49-F238E27FC236}">
                <a16:creationId xmlns:a16="http://schemas.microsoft.com/office/drawing/2014/main" id="{2BDE9771-D666-0D4A-92F5-05D3BD6F4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2471738"/>
            <a:ext cx="8909050" cy="2598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022217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a:extLst>
              <a:ext uri="{FF2B5EF4-FFF2-40B4-BE49-F238E27FC236}">
                <a16:creationId xmlns:a16="http://schemas.microsoft.com/office/drawing/2014/main" id="{40FDAB00-0CDB-F340-A61D-F73C95520BF5}"/>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7F03E6E-F99F-DB49-8021-3D8FFE798C7D}" type="slidenum">
              <a:rPr lang="en-US" altLang="en-US" sz="1400" smtClean="0"/>
              <a:pPr>
                <a:spcBef>
                  <a:spcPct val="0"/>
                </a:spcBef>
                <a:buClrTx/>
                <a:buSzTx/>
                <a:buFontTx/>
                <a:buNone/>
              </a:pPr>
              <a:t>51</a:t>
            </a:fld>
            <a:endParaRPr lang="en-US" altLang="en-US" sz="1400"/>
          </a:p>
        </p:txBody>
      </p:sp>
      <p:sp>
        <p:nvSpPr>
          <p:cNvPr id="13315" name="Rectangle 2">
            <a:extLst>
              <a:ext uri="{FF2B5EF4-FFF2-40B4-BE49-F238E27FC236}">
                <a16:creationId xmlns:a16="http://schemas.microsoft.com/office/drawing/2014/main" id="{C5F84B2E-3BB8-AF41-A7F1-E0E43FB8129E}"/>
              </a:ext>
            </a:extLst>
          </p:cNvPr>
          <p:cNvSpPr>
            <a:spLocks noGrp="1" noChangeArrowheads="1"/>
          </p:cNvSpPr>
          <p:nvPr>
            <p:ph type="title"/>
          </p:nvPr>
        </p:nvSpPr>
        <p:spPr>
          <a:xfrm>
            <a:off x="609600" y="381000"/>
            <a:ext cx="7772400" cy="762000"/>
          </a:xfrm>
        </p:spPr>
        <p:txBody>
          <a:bodyPr/>
          <a:lstStyle/>
          <a:p>
            <a:r>
              <a:rPr lang="en-US" altLang="en-US"/>
              <a:t>Lengths of Two-dimensional Arrays, cont.</a:t>
            </a:r>
            <a:endParaRPr lang="en-US" altLang="en-US">
              <a:solidFill>
                <a:schemeClr val="tx1"/>
              </a:solidFill>
              <a:latin typeface="Book Antiqua" panose="02040602050305030304" pitchFamily="18" charset="0"/>
              <a:hlinkClick r:id="rId2" action="ppaction://program"/>
            </a:endParaRPr>
          </a:p>
        </p:txBody>
      </p:sp>
      <p:sp>
        <p:nvSpPr>
          <p:cNvPr id="13316" name="Rectangle 3">
            <a:extLst>
              <a:ext uri="{FF2B5EF4-FFF2-40B4-BE49-F238E27FC236}">
                <a16:creationId xmlns:a16="http://schemas.microsoft.com/office/drawing/2014/main" id="{01AF7EC2-1B4D-9E4B-B2DE-2C681F6A3071}"/>
              </a:ext>
            </a:extLst>
          </p:cNvPr>
          <p:cNvSpPr>
            <a:spLocks noGrp="1" noChangeArrowheads="1"/>
          </p:cNvSpPr>
          <p:nvPr>
            <p:ph type="body" idx="1"/>
          </p:nvPr>
        </p:nvSpPr>
        <p:spPr>
          <a:xfrm>
            <a:off x="685800" y="1657350"/>
            <a:ext cx="3352800" cy="3143250"/>
          </a:xfrm>
        </p:spPr>
        <p:txBody>
          <a:bodyPr/>
          <a:lstStyle/>
          <a:p>
            <a:pPr>
              <a:buFont typeface="Monotype Sorts" pitchFamily="2" charset="2"/>
              <a:buNone/>
            </a:pPr>
            <a:r>
              <a:rPr lang="en-US" altLang="en-US" sz="2800">
                <a:solidFill>
                  <a:schemeClr val="tx2"/>
                </a:solidFill>
                <a:cs typeface="Times New Roman" panose="02020603050405020304" pitchFamily="18" charset="0"/>
              </a:rPr>
              <a:t>int[][] array = {</a:t>
            </a:r>
          </a:p>
          <a:p>
            <a:pPr>
              <a:buFont typeface="Monotype Sorts" pitchFamily="2" charset="2"/>
              <a:buNone/>
            </a:pPr>
            <a:r>
              <a:rPr lang="en-US" altLang="en-US" sz="2800">
                <a:solidFill>
                  <a:schemeClr val="tx2"/>
                </a:solidFill>
                <a:cs typeface="Times New Roman" panose="02020603050405020304" pitchFamily="18" charset="0"/>
              </a:rPr>
              <a:t>  {1, 2, 3},</a:t>
            </a:r>
          </a:p>
          <a:p>
            <a:pPr>
              <a:buFont typeface="Monotype Sorts" pitchFamily="2" charset="2"/>
              <a:buNone/>
            </a:pPr>
            <a:r>
              <a:rPr lang="en-US" altLang="en-US" sz="2800">
                <a:solidFill>
                  <a:schemeClr val="tx2"/>
                </a:solidFill>
                <a:cs typeface="Times New Roman" panose="02020603050405020304" pitchFamily="18" charset="0"/>
              </a:rPr>
              <a:t>  {4, 5, 6},</a:t>
            </a:r>
          </a:p>
          <a:p>
            <a:pPr>
              <a:buFont typeface="Monotype Sorts" pitchFamily="2" charset="2"/>
              <a:buNone/>
            </a:pPr>
            <a:r>
              <a:rPr lang="en-US" altLang="en-US" sz="2800">
                <a:solidFill>
                  <a:schemeClr val="tx2"/>
                </a:solidFill>
                <a:cs typeface="Times New Roman" panose="02020603050405020304" pitchFamily="18" charset="0"/>
              </a:rPr>
              <a:t>  {7, 8, 9},</a:t>
            </a:r>
          </a:p>
          <a:p>
            <a:pPr>
              <a:buFont typeface="Monotype Sorts" pitchFamily="2" charset="2"/>
              <a:buNone/>
            </a:pPr>
            <a:r>
              <a:rPr lang="en-US" altLang="en-US" sz="2800">
                <a:solidFill>
                  <a:schemeClr val="tx2"/>
                </a:solidFill>
                <a:cs typeface="Times New Roman" panose="02020603050405020304" pitchFamily="18" charset="0"/>
              </a:rPr>
              <a:t>  {10, 11, 12}</a:t>
            </a:r>
          </a:p>
          <a:p>
            <a:pPr>
              <a:buFont typeface="Monotype Sorts" pitchFamily="2" charset="2"/>
              <a:buNone/>
            </a:pPr>
            <a:r>
              <a:rPr lang="en-US" altLang="en-US" sz="2800">
                <a:solidFill>
                  <a:schemeClr val="tx2"/>
                </a:solidFill>
                <a:cs typeface="Times New Roman" panose="02020603050405020304" pitchFamily="18" charset="0"/>
              </a:rPr>
              <a:t>};</a:t>
            </a:r>
          </a:p>
        </p:txBody>
      </p:sp>
      <p:sp>
        <p:nvSpPr>
          <p:cNvPr id="13317" name="Rectangle 4">
            <a:extLst>
              <a:ext uri="{FF2B5EF4-FFF2-40B4-BE49-F238E27FC236}">
                <a16:creationId xmlns:a16="http://schemas.microsoft.com/office/drawing/2014/main" id="{90373894-ECD2-D347-AB2E-DD8D2D51D6D6}"/>
              </a:ext>
            </a:extLst>
          </p:cNvPr>
          <p:cNvSpPr>
            <a:spLocks noChangeArrowheads="1"/>
          </p:cNvSpPr>
          <p:nvPr/>
        </p:nvSpPr>
        <p:spPr bwMode="auto">
          <a:xfrm>
            <a:off x="5029200" y="1752600"/>
            <a:ext cx="33528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800">
                <a:cs typeface="Times New Roman" panose="02020603050405020304" pitchFamily="18" charset="0"/>
              </a:rPr>
              <a:t>array.length</a:t>
            </a:r>
          </a:p>
          <a:p>
            <a:pPr>
              <a:buFont typeface="Monotype Sorts" pitchFamily="2" charset="2"/>
              <a:buNone/>
            </a:pPr>
            <a:r>
              <a:rPr lang="en-US" altLang="en-US" sz="2800">
                <a:cs typeface="Times New Roman" panose="02020603050405020304" pitchFamily="18" charset="0"/>
              </a:rPr>
              <a:t>array[0].length</a:t>
            </a:r>
          </a:p>
          <a:p>
            <a:pPr>
              <a:buFont typeface="Monotype Sorts" pitchFamily="2" charset="2"/>
              <a:buNone/>
            </a:pPr>
            <a:r>
              <a:rPr lang="en-US" altLang="en-US" sz="2800">
                <a:cs typeface="Times New Roman" panose="02020603050405020304" pitchFamily="18" charset="0"/>
              </a:rPr>
              <a:t>array[1].length</a:t>
            </a:r>
          </a:p>
          <a:p>
            <a:pPr>
              <a:buFont typeface="Monotype Sorts" pitchFamily="2" charset="2"/>
              <a:buNone/>
            </a:pPr>
            <a:r>
              <a:rPr lang="en-US" altLang="en-US" sz="2800">
                <a:cs typeface="Times New Roman" panose="02020603050405020304" pitchFamily="18" charset="0"/>
              </a:rPr>
              <a:t>array[2].length</a:t>
            </a:r>
          </a:p>
          <a:p>
            <a:pPr>
              <a:buFont typeface="Monotype Sorts" pitchFamily="2" charset="2"/>
              <a:buNone/>
            </a:pPr>
            <a:r>
              <a:rPr lang="en-US" altLang="en-US" sz="2800">
                <a:cs typeface="Times New Roman" panose="02020603050405020304" pitchFamily="18" charset="0"/>
              </a:rPr>
              <a:t>array[3].length</a:t>
            </a:r>
          </a:p>
          <a:p>
            <a:pPr>
              <a:buFont typeface="Monotype Sorts" pitchFamily="2" charset="2"/>
              <a:buNone/>
            </a:pPr>
            <a:endParaRPr lang="en-US" altLang="en-US" sz="2800">
              <a:cs typeface="Times New Roman" panose="02020603050405020304" pitchFamily="18" charset="0"/>
            </a:endParaRPr>
          </a:p>
        </p:txBody>
      </p:sp>
      <p:sp>
        <p:nvSpPr>
          <p:cNvPr id="13318" name="Rectangle 5">
            <a:extLst>
              <a:ext uri="{FF2B5EF4-FFF2-40B4-BE49-F238E27FC236}">
                <a16:creationId xmlns:a16="http://schemas.microsoft.com/office/drawing/2014/main" id="{9CBADAFF-64E3-2244-9B95-E4041FC2D9A8}"/>
              </a:ext>
            </a:extLst>
          </p:cNvPr>
          <p:cNvSpPr>
            <a:spLocks noChangeArrowheads="1"/>
          </p:cNvSpPr>
          <p:nvPr/>
        </p:nvSpPr>
        <p:spPr bwMode="auto">
          <a:xfrm>
            <a:off x="838200" y="5181600"/>
            <a:ext cx="83058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800">
                <a:cs typeface="Times New Roman" panose="02020603050405020304" pitchFamily="18" charset="0"/>
              </a:rPr>
              <a:t>array[4].length      ArrayIndexOutOfBoundsException</a:t>
            </a:r>
          </a:p>
        </p:txBody>
      </p:sp>
    </p:spTree>
    <p:extLst>
      <p:ext uri="{BB962C8B-B14F-4D97-AF65-F5344CB8AC3E}">
        <p14:creationId xmlns:p14="http://schemas.microsoft.com/office/powerpoint/2010/main" val="28041404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a:extLst>
              <a:ext uri="{FF2B5EF4-FFF2-40B4-BE49-F238E27FC236}">
                <a16:creationId xmlns:a16="http://schemas.microsoft.com/office/drawing/2014/main" id="{461235A2-E23A-224B-8195-DD0B3D93129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9ADC4A6-D8A0-5340-8CCF-9B52C9D71910}" type="slidenum">
              <a:rPr lang="en-US" altLang="en-US" sz="1400" smtClean="0"/>
              <a:pPr>
                <a:spcBef>
                  <a:spcPct val="0"/>
                </a:spcBef>
                <a:buClrTx/>
                <a:buSzTx/>
                <a:buFontTx/>
                <a:buNone/>
              </a:pPr>
              <a:t>52</a:t>
            </a:fld>
            <a:endParaRPr lang="en-US" altLang="en-US" sz="1400"/>
          </a:p>
        </p:txBody>
      </p:sp>
      <p:sp>
        <p:nvSpPr>
          <p:cNvPr id="14339" name="Rectangle 2">
            <a:extLst>
              <a:ext uri="{FF2B5EF4-FFF2-40B4-BE49-F238E27FC236}">
                <a16:creationId xmlns:a16="http://schemas.microsoft.com/office/drawing/2014/main" id="{B8C9D9B5-DB35-9946-8402-D730105FA805}"/>
              </a:ext>
            </a:extLst>
          </p:cNvPr>
          <p:cNvSpPr>
            <a:spLocks noGrp="1" noChangeArrowheads="1"/>
          </p:cNvSpPr>
          <p:nvPr>
            <p:ph type="title"/>
          </p:nvPr>
        </p:nvSpPr>
        <p:spPr>
          <a:xfrm>
            <a:off x="609600" y="381000"/>
            <a:ext cx="7772400" cy="762000"/>
          </a:xfrm>
        </p:spPr>
        <p:txBody>
          <a:bodyPr/>
          <a:lstStyle/>
          <a:p>
            <a:r>
              <a:rPr lang="en-US" altLang="en-US"/>
              <a:t>Ragged Arrays</a:t>
            </a:r>
            <a:endParaRPr lang="en-US" altLang="en-US">
              <a:solidFill>
                <a:schemeClr val="tx1"/>
              </a:solidFill>
              <a:latin typeface="Book Antiqua" panose="02040602050305030304" pitchFamily="18" charset="0"/>
              <a:hlinkClick r:id="rId2" action="ppaction://program"/>
            </a:endParaRPr>
          </a:p>
        </p:txBody>
      </p:sp>
      <p:sp>
        <p:nvSpPr>
          <p:cNvPr id="14340" name="Rectangle 3">
            <a:extLst>
              <a:ext uri="{FF2B5EF4-FFF2-40B4-BE49-F238E27FC236}">
                <a16:creationId xmlns:a16="http://schemas.microsoft.com/office/drawing/2014/main" id="{C554B5F7-E98E-BD44-A704-195FB4A9DD5F}"/>
              </a:ext>
            </a:extLst>
          </p:cNvPr>
          <p:cNvSpPr>
            <a:spLocks noGrp="1" noChangeArrowheads="1"/>
          </p:cNvSpPr>
          <p:nvPr>
            <p:ph type="body" idx="1"/>
          </p:nvPr>
        </p:nvSpPr>
        <p:spPr>
          <a:xfrm>
            <a:off x="228600" y="1295400"/>
            <a:ext cx="8686800" cy="5105400"/>
          </a:xfrm>
        </p:spPr>
        <p:txBody>
          <a:bodyPr/>
          <a:lstStyle/>
          <a:p>
            <a:pPr>
              <a:buFont typeface="Monotype Sorts" pitchFamily="2" charset="2"/>
              <a:buNone/>
            </a:pPr>
            <a:r>
              <a:rPr lang="en-US" altLang="en-US" sz="2800">
                <a:cs typeface="Times New Roman" panose="02020603050405020304" pitchFamily="18" charset="0"/>
              </a:rPr>
              <a:t>Each row in a two-dimensional array is itself an array. So, the rows can have different lengths. Such an array is known as </a:t>
            </a:r>
            <a:r>
              <a:rPr lang="en-US" altLang="en-US" sz="2800" i="1">
                <a:cs typeface="Times New Roman" panose="02020603050405020304" pitchFamily="18" charset="0"/>
              </a:rPr>
              <a:t>a ragged array</a:t>
            </a:r>
            <a:r>
              <a:rPr lang="en-US" altLang="en-US" sz="2800">
                <a:cs typeface="Times New Roman" panose="02020603050405020304" pitchFamily="18" charset="0"/>
              </a:rPr>
              <a:t>. For example, </a:t>
            </a:r>
          </a:p>
          <a:p>
            <a:pPr>
              <a:buFont typeface="Monotype Sorts" pitchFamily="2" charset="2"/>
              <a:buNone/>
            </a:pPr>
            <a:r>
              <a:rPr lang="en-US" altLang="en-US" sz="2800">
                <a:cs typeface="Times New Roman" panose="02020603050405020304" pitchFamily="18" charset="0"/>
              </a:rPr>
              <a:t>int[][] matrix = {    </a:t>
            </a:r>
          </a:p>
          <a:p>
            <a:pPr>
              <a:buFont typeface="Monotype Sorts" pitchFamily="2" charset="2"/>
              <a:buNone/>
            </a:pPr>
            <a:r>
              <a:rPr lang="en-US" altLang="en-US" sz="2800">
                <a:cs typeface="Times New Roman" panose="02020603050405020304" pitchFamily="18" charset="0"/>
              </a:rPr>
              <a:t>  {1, 2, 3, 4, 5},</a:t>
            </a:r>
          </a:p>
          <a:p>
            <a:pPr>
              <a:buFont typeface="Monotype Sorts" pitchFamily="2" charset="2"/>
              <a:buNone/>
            </a:pPr>
            <a:r>
              <a:rPr lang="en-US" altLang="en-US" sz="2800">
                <a:cs typeface="Times New Roman" panose="02020603050405020304" pitchFamily="18" charset="0"/>
              </a:rPr>
              <a:t>  {2, 3, 4, 5},</a:t>
            </a:r>
          </a:p>
          <a:p>
            <a:pPr>
              <a:buFont typeface="Monotype Sorts" pitchFamily="2" charset="2"/>
              <a:buNone/>
            </a:pPr>
            <a:r>
              <a:rPr lang="en-US" altLang="en-US" sz="2800">
                <a:cs typeface="Times New Roman" panose="02020603050405020304" pitchFamily="18" charset="0"/>
              </a:rPr>
              <a:t>  {3, 4, 5},</a:t>
            </a:r>
          </a:p>
          <a:p>
            <a:pPr>
              <a:buFont typeface="Monotype Sorts" pitchFamily="2" charset="2"/>
              <a:buNone/>
            </a:pPr>
            <a:r>
              <a:rPr lang="en-US" altLang="en-US" sz="2800">
                <a:cs typeface="Times New Roman" panose="02020603050405020304" pitchFamily="18" charset="0"/>
              </a:rPr>
              <a:t>  {4, 5},</a:t>
            </a:r>
          </a:p>
          <a:p>
            <a:pPr>
              <a:buFont typeface="Monotype Sorts" pitchFamily="2" charset="2"/>
              <a:buNone/>
            </a:pPr>
            <a:r>
              <a:rPr lang="en-US" altLang="en-US" sz="2800">
                <a:cs typeface="Times New Roman" panose="02020603050405020304" pitchFamily="18" charset="0"/>
              </a:rPr>
              <a:t>  {5}</a:t>
            </a:r>
          </a:p>
          <a:p>
            <a:pPr>
              <a:buFont typeface="Monotype Sorts" pitchFamily="2" charset="2"/>
              <a:buNone/>
            </a:pPr>
            <a:r>
              <a:rPr lang="en-US" altLang="en-US" sz="2800">
                <a:cs typeface="Times New Roman" panose="02020603050405020304" pitchFamily="18" charset="0"/>
              </a:rPr>
              <a:t>};</a:t>
            </a:r>
            <a:r>
              <a:rPr lang="en-US" altLang="en-US" sz="2800"/>
              <a:t> </a:t>
            </a:r>
          </a:p>
        </p:txBody>
      </p:sp>
      <p:sp>
        <p:nvSpPr>
          <p:cNvPr id="14341" name="Rectangle 4">
            <a:extLst>
              <a:ext uri="{FF2B5EF4-FFF2-40B4-BE49-F238E27FC236}">
                <a16:creationId xmlns:a16="http://schemas.microsoft.com/office/drawing/2014/main" id="{F5904967-AACC-BC46-AAA4-A9E61FBECC4F}"/>
              </a:ext>
            </a:extLst>
          </p:cNvPr>
          <p:cNvSpPr>
            <a:spLocks noChangeArrowheads="1"/>
          </p:cNvSpPr>
          <p:nvPr/>
        </p:nvSpPr>
        <p:spPr bwMode="auto">
          <a:xfrm>
            <a:off x="3886200" y="2971800"/>
            <a:ext cx="4648200" cy="33528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400"/>
              <a:t>matrix.length is 5</a:t>
            </a:r>
          </a:p>
          <a:p>
            <a:pPr algn="ctr">
              <a:spcBef>
                <a:spcPct val="0"/>
              </a:spcBef>
              <a:buClrTx/>
              <a:buSzTx/>
              <a:buFontTx/>
              <a:buNone/>
            </a:pPr>
            <a:r>
              <a:rPr lang="en-US" altLang="en-US" sz="2400"/>
              <a:t>matrix[0].length is 5</a:t>
            </a:r>
          </a:p>
          <a:p>
            <a:pPr algn="ctr">
              <a:spcBef>
                <a:spcPct val="0"/>
              </a:spcBef>
              <a:buClrTx/>
              <a:buSzTx/>
              <a:buFontTx/>
              <a:buNone/>
            </a:pPr>
            <a:r>
              <a:rPr lang="en-US" altLang="en-US" sz="2400"/>
              <a:t>matrix[1].length is 4</a:t>
            </a:r>
          </a:p>
          <a:p>
            <a:pPr algn="ctr">
              <a:spcBef>
                <a:spcPct val="0"/>
              </a:spcBef>
              <a:buClrTx/>
              <a:buSzTx/>
              <a:buFontTx/>
              <a:buNone/>
            </a:pPr>
            <a:r>
              <a:rPr lang="en-US" altLang="en-US" sz="2400"/>
              <a:t>matrix[2].length is 3</a:t>
            </a:r>
          </a:p>
          <a:p>
            <a:pPr algn="ctr">
              <a:spcBef>
                <a:spcPct val="0"/>
              </a:spcBef>
              <a:buClrTx/>
              <a:buSzTx/>
              <a:buFontTx/>
              <a:buNone/>
            </a:pPr>
            <a:r>
              <a:rPr lang="en-US" altLang="en-US" sz="2400"/>
              <a:t>matrix[3].length is 2</a:t>
            </a:r>
          </a:p>
          <a:p>
            <a:pPr algn="ctr">
              <a:spcBef>
                <a:spcPct val="0"/>
              </a:spcBef>
              <a:buClrTx/>
              <a:buSzTx/>
              <a:buFontTx/>
              <a:buNone/>
            </a:pPr>
            <a:r>
              <a:rPr lang="en-US" altLang="en-US" sz="2400"/>
              <a:t>matrix[4].length is 1</a:t>
            </a:r>
          </a:p>
          <a:p>
            <a:pPr algn="ctr">
              <a:spcBef>
                <a:spcPct val="0"/>
              </a:spcBef>
              <a:buClrTx/>
              <a:buSzTx/>
              <a:buFontTx/>
              <a:buNone/>
            </a:pPr>
            <a:endParaRPr lang="en-US" altLang="en-US" sz="2400"/>
          </a:p>
        </p:txBody>
      </p:sp>
    </p:spTree>
    <p:extLst>
      <p:ext uri="{BB962C8B-B14F-4D97-AF65-F5344CB8AC3E}">
        <p14:creationId xmlns:p14="http://schemas.microsoft.com/office/powerpoint/2010/main" val="30696610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a:extLst>
              <a:ext uri="{FF2B5EF4-FFF2-40B4-BE49-F238E27FC236}">
                <a16:creationId xmlns:a16="http://schemas.microsoft.com/office/drawing/2014/main" id="{EA3D92B4-1AE8-5246-A805-6B30002E3CFA}"/>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74AF892-7380-5444-853C-EA4CC44B677F}" type="slidenum">
              <a:rPr lang="en-US" altLang="en-US" sz="1400" smtClean="0"/>
              <a:pPr>
                <a:spcBef>
                  <a:spcPct val="0"/>
                </a:spcBef>
                <a:buClrTx/>
                <a:buSzTx/>
                <a:buFontTx/>
                <a:buNone/>
              </a:pPr>
              <a:t>53</a:t>
            </a:fld>
            <a:endParaRPr lang="en-US" altLang="en-US" sz="1400"/>
          </a:p>
        </p:txBody>
      </p:sp>
      <p:sp>
        <p:nvSpPr>
          <p:cNvPr id="15363" name="Rectangle 2">
            <a:extLst>
              <a:ext uri="{FF2B5EF4-FFF2-40B4-BE49-F238E27FC236}">
                <a16:creationId xmlns:a16="http://schemas.microsoft.com/office/drawing/2014/main" id="{BC9D5040-F529-3F48-BB18-0FBA07510DDC}"/>
              </a:ext>
            </a:extLst>
          </p:cNvPr>
          <p:cNvSpPr>
            <a:spLocks noGrp="1" noChangeArrowheads="1"/>
          </p:cNvSpPr>
          <p:nvPr>
            <p:ph type="title"/>
          </p:nvPr>
        </p:nvSpPr>
        <p:spPr>
          <a:xfrm>
            <a:off x="609600" y="381000"/>
            <a:ext cx="7772400" cy="762000"/>
          </a:xfrm>
        </p:spPr>
        <p:txBody>
          <a:bodyPr/>
          <a:lstStyle/>
          <a:p>
            <a:r>
              <a:rPr lang="en-US" altLang="en-US"/>
              <a:t>Ragged Arrays, cont.</a:t>
            </a:r>
            <a:endParaRPr lang="en-US" altLang="en-US">
              <a:solidFill>
                <a:schemeClr val="tx1"/>
              </a:solidFill>
              <a:latin typeface="Book Antiqua" panose="02040602050305030304" pitchFamily="18" charset="0"/>
              <a:hlinkClick r:id="rId2" action="ppaction://program"/>
            </a:endParaRPr>
          </a:p>
        </p:txBody>
      </p:sp>
      <p:sp>
        <p:nvSpPr>
          <p:cNvPr id="15364" name="Rectangle 7">
            <a:extLst>
              <a:ext uri="{FF2B5EF4-FFF2-40B4-BE49-F238E27FC236}">
                <a16:creationId xmlns:a16="http://schemas.microsoft.com/office/drawing/2014/main" id="{90458015-D6E0-1041-8E89-2AC1F8FC4296}"/>
              </a:ext>
            </a:extLst>
          </p:cNvPr>
          <p:cNvSpPr>
            <a:spLocks noChangeArrowheads="1"/>
          </p:cNvSpPr>
          <p:nvPr/>
        </p:nvSpPr>
        <p:spPr bwMode="auto">
          <a:xfrm>
            <a:off x="2586038" y="2767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65" name="Rectangle 9">
            <a:extLst>
              <a:ext uri="{FF2B5EF4-FFF2-40B4-BE49-F238E27FC236}">
                <a16:creationId xmlns:a16="http://schemas.microsoft.com/office/drawing/2014/main" id="{1425ABCB-CCE1-D44B-AC20-467532F94C5A}"/>
              </a:ext>
            </a:extLst>
          </p:cNvPr>
          <p:cNvSpPr>
            <a:spLocks noChangeArrowheads="1"/>
          </p:cNvSpPr>
          <p:nvPr/>
        </p:nvSpPr>
        <p:spPr bwMode="auto">
          <a:xfrm>
            <a:off x="0" y="2767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5366" name="Picture 7">
            <a:extLst>
              <a:ext uri="{FF2B5EF4-FFF2-40B4-BE49-F238E27FC236}">
                <a16:creationId xmlns:a16="http://schemas.microsoft.com/office/drawing/2014/main" id="{2A5A77D3-C797-3941-B4F3-EF8C0E060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1547813"/>
            <a:ext cx="8475663" cy="335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544486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a:extLst>
              <a:ext uri="{FF2B5EF4-FFF2-40B4-BE49-F238E27FC236}">
                <a16:creationId xmlns:a16="http://schemas.microsoft.com/office/drawing/2014/main" id="{3CDDED5E-D68D-EE48-8D23-D91D618032E5}"/>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D024B1F-5629-A442-B81D-00D30EF0FB7C}" type="slidenum">
              <a:rPr lang="en-US" altLang="en-US" sz="1400" smtClean="0"/>
              <a:pPr>
                <a:spcBef>
                  <a:spcPct val="0"/>
                </a:spcBef>
                <a:buClrTx/>
                <a:buSzTx/>
                <a:buFontTx/>
                <a:buNone/>
              </a:pPr>
              <a:t>54</a:t>
            </a:fld>
            <a:endParaRPr lang="en-US" altLang="en-US" sz="1400"/>
          </a:p>
        </p:txBody>
      </p:sp>
      <p:sp>
        <p:nvSpPr>
          <p:cNvPr id="17411" name="Rectangle 2">
            <a:extLst>
              <a:ext uri="{FF2B5EF4-FFF2-40B4-BE49-F238E27FC236}">
                <a16:creationId xmlns:a16="http://schemas.microsoft.com/office/drawing/2014/main" id="{3B10E38E-490F-0B42-B4D3-0EA8232EE408}"/>
              </a:ext>
            </a:extLst>
          </p:cNvPr>
          <p:cNvSpPr>
            <a:spLocks noGrp="1" noChangeArrowheads="1"/>
          </p:cNvSpPr>
          <p:nvPr>
            <p:ph type="title"/>
          </p:nvPr>
        </p:nvSpPr>
        <p:spPr>
          <a:xfrm>
            <a:off x="309563" y="381000"/>
            <a:ext cx="8564562" cy="782638"/>
          </a:xfrm>
        </p:spPr>
        <p:txBody>
          <a:bodyPr/>
          <a:lstStyle/>
          <a:p>
            <a:r>
              <a:rPr lang="en-US" altLang="en-US" sz="4500">
                <a:cs typeface="Times New Roman" panose="02020603050405020304" pitchFamily="18" charset="0"/>
              </a:rPr>
              <a:t>Initializing arrays with input values</a:t>
            </a:r>
            <a:endParaRPr lang="en-US" altLang="en-US" sz="4500">
              <a:cs typeface="Times New Roman" panose="02020603050405020304" pitchFamily="18" charset="0"/>
              <a:hlinkClick r:id="rId2" action="ppaction://program"/>
            </a:endParaRPr>
          </a:p>
        </p:txBody>
      </p:sp>
      <p:sp>
        <p:nvSpPr>
          <p:cNvPr id="17412" name="Rectangle 3">
            <a:extLst>
              <a:ext uri="{FF2B5EF4-FFF2-40B4-BE49-F238E27FC236}">
                <a16:creationId xmlns:a16="http://schemas.microsoft.com/office/drawing/2014/main" id="{49F1628F-6A90-A34D-9381-F1C1A1296435}"/>
              </a:ext>
            </a:extLst>
          </p:cNvPr>
          <p:cNvSpPr>
            <a:spLocks noGrp="1" noChangeArrowheads="1"/>
          </p:cNvSpPr>
          <p:nvPr>
            <p:ph type="body" idx="1"/>
          </p:nvPr>
        </p:nvSpPr>
        <p:spPr>
          <a:xfrm>
            <a:off x="155575" y="1778000"/>
            <a:ext cx="8794750" cy="3263900"/>
          </a:xfrm>
        </p:spPr>
        <p:txBody>
          <a:bodyPr/>
          <a:lstStyle/>
          <a:p>
            <a:pPr marL="609600" indent="-609600">
              <a:lnSpc>
                <a:spcPct val="80000"/>
              </a:lnSpc>
              <a:buFont typeface="Monotype Sorts" pitchFamily="2" charset="2"/>
              <a:buNone/>
            </a:pPr>
            <a:r>
              <a:rPr lang="en-US" altLang="en-US" sz="2400">
                <a:solidFill>
                  <a:schemeClr val="tx2"/>
                </a:solidFill>
              </a:rPr>
              <a:t>java.util.Scanner input = new Scanner(System.in);</a:t>
            </a:r>
          </a:p>
          <a:p>
            <a:pPr marL="609600" indent="-609600">
              <a:lnSpc>
                <a:spcPct val="80000"/>
              </a:lnSpc>
              <a:buFont typeface="Monotype Sorts" pitchFamily="2" charset="2"/>
              <a:buNone/>
            </a:pPr>
            <a:r>
              <a:rPr lang="en-US" altLang="en-US" sz="2400">
                <a:solidFill>
                  <a:schemeClr val="tx2"/>
                </a:solidFill>
              </a:rPr>
              <a:t>System.out.println("Enter " + matrix.length + " rows and " +</a:t>
            </a:r>
          </a:p>
          <a:p>
            <a:pPr marL="609600" indent="-609600">
              <a:lnSpc>
                <a:spcPct val="80000"/>
              </a:lnSpc>
              <a:buFont typeface="Monotype Sorts" pitchFamily="2" charset="2"/>
              <a:buNone/>
            </a:pPr>
            <a:r>
              <a:rPr lang="en-US" altLang="en-US" sz="2400">
                <a:solidFill>
                  <a:schemeClr val="tx2"/>
                </a:solidFill>
              </a:rPr>
              <a:t>  matrix[0].length + " columns: ");</a:t>
            </a:r>
          </a:p>
          <a:p>
            <a:pPr marL="609600" indent="-609600">
              <a:lnSpc>
                <a:spcPct val="80000"/>
              </a:lnSpc>
              <a:buFont typeface="Monotype Sorts" pitchFamily="2" charset="2"/>
              <a:buNone/>
            </a:pPr>
            <a:r>
              <a:rPr lang="en-US" altLang="en-US" sz="2400">
                <a:solidFill>
                  <a:schemeClr val="tx2"/>
                </a:solidFill>
              </a:rPr>
              <a:t>for (int row = 0; row &lt; matrix.length; row++) {</a:t>
            </a:r>
          </a:p>
          <a:p>
            <a:pPr marL="609600" indent="-609600">
              <a:lnSpc>
                <a:spcPct val="80000"/>
              </a:lnSpc>
              <a:buFont typeface="Monotype Sorts" pitchFamily="2" charset="2"/>
              <a:buNone/>
            </a:pPr>
            <a:r>
              <a:rPr lang="en-US" altLang="en-US" sz="2400">
                <a:solidFill>
                  <a:schemeClr val="tx2"/>
                </a:solidFill>
              </a:rPr>
              <a:t>  for (int column = 0; column &lt; matrix[row].length; column++) {</a:t>
            </a:r>
          </a:p>
          <a:p>
            <a:pPr marL="609600" indent="-609600">
              <a:lnSpc>
                <a:spcPct val="80000"/>
              </a:lnSpc>
              <a:buFont typeface="Monotype Sorts" pitchFamily="2" charset="2"/>
              <a:buNone/>
            </a:pPr>
            <a:r>
              <a:rPr lang="en-US" altLang="en-US" sz="2400">
                <a:solidFill>
                  <a:schemeClr val="tx2"/>
                </a:solidFill>
              </a:rPr>
              <a:t>    matrix[row][column] = input.nextInt(); </a:t>
            </a:r>
          </a:p>
          <a:p>
            <a:pPr marL="609600" indent="-609600">
              <a:lnSpc>
                <a:spcPct val="80000"/>
              </a:lnSpc>
              <a:buFont typeface="Monotype Sorts" pitchFamily="2" charset="2"/>
              <a:buNone/>
            </a:pPr>
            <a:r>
              <a:rPr lang="en-US" altLang="en-US" sz="2400">
                <a:solidFill>
                  <a:schemeClr val="tx2"/>
                </a:solidFill>
              </a:rPr>
              <a:t>  }</a:t>
            </a:r>
          </a:p>
          <a:p>
            <a:pPr marL="609600" indent="-609600">
              <a:lnSpc>
                <a:spcPct val="80000"/>
              </a:lnSpc>
              <a:buFont typeface="Monotype Sorts" pitchFamily="2" charset="2"/>
              <a:buNone/>
            </a:pPr>
            <a:r>
              <a:rPr lang="en-US" altLang="en-US" sz="2400">
                <a:solidFill>
                  <a:schemeClr val="tx2"/>
                </a:solidFill>
              </a:rPr>
              <a:t>}</a:t>
            </a:r>
          </a:p>
        </p:txBody>
      </p:sp>
      <p:sp>
        <p:nvSpPr>
          <p:cNvPr id="17413" name="Rectangle 4">
            <a:extLst>
              <a:ext uri="{FF2B5EF4-FFF2-40B4-BE49-F238E27FC236}">
                <a16:creationId xmlns:a16="http://schemas.microsoft.com/office/drawing/2014/main" id="{602DE7AF-F580-0C49-BA7E-E445F05C218E}"/>
              </a:ext>
            </a:extLst>
          </p:cNvPr>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7414" name="Rectangle 5">
            <a:extLst>
              <a:ext uri="{FF2B5EF4-FFF2-40B4-BE49-F238E27FC236}">
                <a16:creationId xmlns:a16="http://schemas.microsoft.com/office/drawing/2014/main" id="{2CFDEF69-B368-BD40-B2E3-7E0C5678AC32}"/>
              </a:ext>
            </a:extLst>
          </p:cNvPr>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15803936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0575E7CF-A000-2D4D-8CC8-787C45C852BF}"/>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90A348D-D1A7-AD4E-9CE0-23113F9318D3}" type="slidenum">
              <a:rPr lang="en-US" altLang="en-US" sz="1400" smtClean="0"/>
              <a:pPr>
                <a:spcBef>
                  <a:spcPct val="0"/>
                </a:spcBef>
                <a:buClrTx/>
                <a:buSzTx/>
                <a:buFontTx/>
                <a:buNone/>
              </a:pPr>
              <a:t>55</a:t>
            </a:fld>
            <a:endParaRPr lang="en-US" altLang="en-US" sz="1400"/>
          </a:p>
        </p:txBody>
      </p:sp>
      <p:sp>
        <p:nvSpPr>
          <p:cNvPr id="18435" name="Rectangle 2">
            <a:extLst>
              <a:ext uri="{FF2B5EF4-FFF2-40B4-BE49-F238E27FC236}">
                <a16:creationId xmlns:a16="http://schemas.microsoft.com/office/drawing/2014/main" id="{1A060965-3C04-DF4C-836B-904AF134E78F}"/>
              </a:ext>
            </a:extLst>
          </p:cNvPr>
          <p:cNvSpPr>
            <a:spLocks noGrp="1" noChangeArrowheads="1"/>
          </p:cNvSpPr>
          <p:nvPr>
            <p:ph type="title"/>
          </p:nvPr>
        </p:nvSpPr>
        <p:spPr>
          <a:xfrm>
            <a:off x="309563" y="381000"/>
            <a:ext cx="8564562" cy="782638"/>
          </a:xfrm>
        </p:spPr>
        <p:txBody>
          <a:bodyPr/>
          <a:lstStyle/>
          <a:p>
            <a:r>
              <a:rPr lang="en-US" altLang="en-US" sz="4100">
                <a:cs typeface="Times New Roman" panose="02020603050405020304" pitchFamily="18" charset="0"/>
              </a:rPr>
              <a:t>Initializing arrays with random values</a:t>
            </a:r>
            <a:endParaRPr lang="en-US" altLang="en-US" sz="4100">
              <a:cs typeface="Times New Roman" panose="02020603050405020304" pitchFamily="18" charset="0"/>
              <a:hlinkClick r:id="rId2" action="ppaction://program"/>
            </a:endParaRPr>
          </a:p>
        </p:txBody>
      </p:sp>
      <p:sp>
        <p:nvSpPr>
          <p:cNvPr id="18436" name="Rectangle 3">
            <a:extLst>
              <a:ext uri="{FF2B5EF4-FFF2-40B4-BE49-F238E27FC236}">
                <a16:creationId xmlns:a16="http://schemas.microsoft.com/office/drawing/2014/main" id="{4B7BEC5B-40D3-6C4B-8B2B-E75F15CD7C62}"/>
              </a:ext>
            </a:extLst>
          </p:cNvPr>
          <p:cNvSpPr>
            <a:spLocks noGrp="1" noChangeArrowheads="1"/>
          </p:cNvSpPr>
          <p:nvPr>
            <p:ph type="body" idx="1"/>
          </p:nvPr>
        </p:nvSpPr>
        <p:spPr>
          <a:xfrm>
            <a:off x="155575" y="1778000"/>
            <a:ext cx="8836025" cy="2073275"/>
          </a:xfrm>
        </p:spPr>
        <p:txBody>
          <a:bodyPr/>
          <a:lstStyle/>
          <a:p>
            <a:pPr marL="609600" indent="-609600">
              <a:lnSpc>
                <a:spcPct val="90000"/>
              </a:lnSpc>
              <a:buFont typeface="Monotype Sorts" pitchFamily="2" charset="2"/>
              <a:buNone/>
            </a:pPr>
            <a:r>
              <a:rPr lang="en-US" altLang="en-US" sz="2400">
                <a:solidFill>
                  <a:schemeClr val="tx2"/>
                </a:solidFill>
              </a:rPr>
              <a:t>for (int row = 0; row &lt; matrix.length; row++) {</a:t>
            </a:r>
          </a:p>
          <a:p>
            <a:pPr marL="609600" indent="-609600">
              <a:lnSpc>
                <a:spcPct val="90000"/>
              </a:lnSpc>
              <a:buFont typeface="Monotype Sorts" pitchFamily="2" charset="2"/>
              <a:buNone/>
            </a:pPr>
            <a:r>
              <a:rPr lang="en-US" altLang="en-US" sz="2400">
                <a:solidFill>
                  <a:schemeClr val="tx2"/>
                </a:solidFill>
              </a:rPr>
              <a:t>  for (int column = 0; column &lt; matrix[row].length; column++) {</a:t>
            </a:r>
          </a:p>
          <a:p>
            <a:pPr marL="609600" indent="-609600">
              <a:lnSpc>
                <a:spcPct val="90000"/>
              </a:lnSpc>
              <a:buFont typeface="Monotype Sorts" pitchFamily="2" charset="2"/>
              <a:buNone/>
            </a:pPr>
            <a:r>
              <a:rPr lang="en-US" altLang="en-US" sz="2400">
                <a:solidFill>
                  <a:schemeClr val="tx2"/>
                </a:solidFill>
              </a:rPr>
              <a:t>    matrix[row][column] = (int)(Math.random() * 100);</a:t>
            </a:r>
          </a:p>
          <a:p>
            <a:pPr marL="609600" indent="-609600">
              <a:lnSpc>
                <a:spcPct val="90000"/>
              </a:lnSpc>
              <a:buFont typeface="Monotype Sorts" pitchFamily="2" charset="2"/>
              <a:buNone/>
            </a:pPr>
            <a:r>
              <a:rPr lang="en-US" altLang="en-US" sz="2400">
                <a:solidFill>
                  <a:schemeClr val="tx2"/>
                </a:solidFill>
              </a:rPr>
              <a:t>  }</a:t>
            </a:r>
          </a:p>
          <a:p>
            <a:pPr marL="609600" indent="-609600">
              <a:lnSpc>
                <a:spcPct val="90000"/>
              </a:lnSpc>
              <a:buFont typeface="Monotype Sorts" pitchFamily="2" charset="2"/>
              <a:buNone/>
            </a:pPr>
            <a:r>
              <a:rPr lang="en-US" altLang="en-US" sz="2400">
                <a:solidFill>
                  <a:schemeClr val="tx2"/>
                </a:solidFill>
              </a:rPr>
              <a:t>}</a:t>
            </a:r>
          </a:p>
        </p:txBody>
      </p:sp>
      <p:sp>
        <p:nvSpPr>
          <p:cNvPr id="18437" name="Rectangle 4">
            <a:extLst>
              <a:ext uri="{FF2B5EF4-FFF2-40B4-BE49-F238E27FC236}">
                <a16:creationId xmlns:a16="http://schemas.microsoft.com/office/drawing/2014/main" id="{E365BAAC-EE0E-494E-92CE-E6BF2C8EB7EC}"/>
              </a:ext>
            </a:extLst>
          </p:cNvPr>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8438" name="Rectangle 5">
            <a:extLst>
              <a:ext uri="{FF2B5EF4-FFF2-40B4-BE49-F238E27FC236}">
                <a16:creationId xmlns:a16="http://schemas.microsoft.com/office/drawing/2014/main" id="{DE905EA1-4719-6F45-BCCE-404FB7A3EDAF}"/>
              </a:ext>
            </a:extLst>
          </p:cNvPr>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33181419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a:extLst>
              <a:ext uri="{FF2B5EF4-FFF2-40B4-BE49-F238E27FC236}">
                <a16:creationId xmlns:a16="http://schemas.microsoft.com/office/drawing/2014/main" id="{34B8921B-3016-9C47-88E0-CDD5DA06067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56020CD-CB70-D64E-A031-B7A40F9F6F95}" type="slidenum">
              <a:rPr lang="en-US" altLang="en-US" sz="1400" smtClean="0"/>
              <a:pPr>
                <a:spcBef>
                  <a:spcPct val="0"/>
                </a:spcBef>
                <a:buClrTx/>
                <a:buSzTx/>
                <a:buFontTx/>
                <a:buNone/>
              </a:pPr>
              <a:t>56</a:t>
            </a:fld>
            <a:endParaRPr lang="en-US" altLang="en-US" sz="1400"/>
          </a:p>
        </p:txBody>
      </p:sp>
      <p:sp>
        <p:nvSpPr>
          <p:cNvPr id="19459" name="Rectangle 2">
            <a:extLst>
              <a:ext uri="{FF2B5EF4-FFF2-40B4-BE49-F238E27FC236}">
                <a16:creationId xmlns:a16="http://schemas.microsoft.com/office/drawing/2014/main" id="{88F50553-D542-E34F-B872-2EA6E409AB7D}"/>
              </a:ext>
            </a:extLst>
          </p:cNvPr>
          <p:cNvSpPr>
            <a:spLocks noGrp="1" noChangeArrowheads="1"/>
          </p:cNvSpPr>
          <p:nvPr>
            <p:ph type="title"/>
          </p:nvPr>
        </p:nvSpPr>
        <p:spPr>
          <a:xfrm>
            <a:off x="309563" y="381000"/>
            <a:ext cx="8564562" cy="782638"/>
          </a:xfrm>
        </p:spPr>
        <p:txBody>
          <a:bodyPr/>
          <a:lstStyle/>
          <a:p>
            <a:r>
              <a:rPr lang="en-US" altLang="en-US" sz="4500">
                <a:cs typeface="Times New Roman" panose="02020603050405020304" pitchFamily="18" charset="0"/>
              </a:rPr>
              <a:t>Printing arrays</a:t>
            </a:r>
            <a:endParaRPr lang="en-US" altLang="en-US" sz="4500">
              <a:cs typeface="Times New Roman" panose="02020603050405020304" pitchFamily="18" charset="0"/>
              <a:hlinkClick r:id="rId2" action="ppaction://program"/>
            </a:endParaRPr>
          </a:p>
        </p:txBody>
      </p:sp>
      <p:sp>
        <p:nvSpPr>
          <p:cNvPr id="19460" name="Rectangle 3">
            <a:extLst>
              <a:ext uri="{FF2B5EF4-FFF2-40B4-BE49-F238E27FC236}">
                <a16:creationId xmlns:a16="http://schemas.microsoft.com/office/drawing/2014/main" id="{6837194D-4ACA-9D4D-A3B7-F4053D00AC42}"/>
              </a:ext>
            </a:extLst>
          </p:cNvPr>
          <p:cNvSpPr>
            <a:spLocks noGrp="1" noChangeArrowheads="1"/>
          </p:cNvSpPr>
          <p:nvPr>
            <p:ph type="body" idx="1"/>
          </p:nvPr>
        </p:nvSpPr>
        <p:spPr>
          <a:xfrm>
            <a:off x="155575" y="1778000"/>
            <a:ext cx="8832850" cy="2649538"/>
          </a:xfrm>
        </p:spPr>
        <p:txBody>
          <a:bodyPr/>
          <a:lstStyle/>
          <a:p>
            <a:pPr marL="609600" indent="-609600">
              <a:lnSpc>
                <a:spcPct val="80000"/>
              </a:lnSpc>
              <a:buFont typeface="Monotype Sorts" pitchFamily="2" charset="2"/>
              <a:buNone/>
            </a:pPr>
            <a:r>
              <a:rPr lang="en-US" altLang="en-US" sz="2400">
                <a:solidFill>
                  <a:schemeClr val="tx2"/>
                </a:solidFill>
              </a:rPr>
              <a:t>for (int row = 0; row &lt; matrix.length; row++) {</a:t>
            </a:r>
          </a:p>
          <a:p>
            <a:pPr marL="609600" indent="-609600">
              <a:lnSpc>
                <a:spcPct val="80000"/>
              </a:lnSpc>
              <a:buFont typeface="Monotype Sorts" pitchFamily="2" charset="2"/>
              <a:buNone/>
            </a:pPr>
            <a:r>
              <a:rPr lang="en-US" altLang="en-US" sz="2400">
                <a:solidFill>
                  <a:schemeClr val="tx2"/>
                </a:solidFill>
              </a:rPr>
              <a:t>  for (int column = 0; column &lt; matrix[row].length; column++) {</a:t>
            </a:r>
          </a:p>
          <a:p>
            <a:pPr marL="609600" indent="-609600">
              <a:lnSpc>
                <a:spcPct val="80000"/>
              </a:lnSpc>
              <a:buFont typeface="Monotype Sorts" pitchFamily="2" charset="2"/>
              <a:buNone/>
            </a:pPr>
            <a:r>
              <a:rPr lang="en-US" altLang="en-US" sz="2400">
                <a:solidFill>
                  <a:schemeClr val="tx2"/>
                </a:solidFill>
              </a:rPr>
              <a:t>    System.out.print(matrix[row][column] + " ");</a:t>
            </a:r>
          </a:p>
          <a:p>
            <a:pPr marL="609600" indent="-609600">
              <a:lnSpc>
                <a:spcPct val="80000"/>
              </a:lnSpc>
              <a:buFont typeface="Monotype Sorts" pitchFamily="2" charset="2"/>
              <a:buNone/>
            </a:pPr>
            <a:r>
              <a:rPr lang="en-US" altLang="en-US" sz="2400">
                <a:solidFill>
                  <a:schemeClr val="tx2"/>
                </a:solidFill>
              </a:rPr>
              <a:t>  }</a:t>
            </a:r>
          </a:p>
          <a:p>
            <a:pPr marL="609600" indent="-609600">
              <a:lnSpc>
                <a:spcPct val="80000"/>
              </a:lnSpc>
              <a:buFont typeface="Monotype Sorts" pitchFamily="2" charset="2"/>
              <a:buNone/>
            </a:pPr>
            <a:endParaRPr lang="en-US" altLang="en-US" sz="2400">
              <a:solidFill>
                <a:schemeClr val="tx2"/>
              </a:solidFill>
            </a:endParaRPr>
          </a:p>
          <a:p>
            <a:pPr marL="609600" indent="-609600">
              <a:lnSpc>
                <a:spcPct val="80000"/>
              </a:lnSpc>
              <a:buFont typeface="Monotype Sorts" pitchFamily="2" charset="2"/>
              <a:buNone/>
            </a:pPr>
            <a:r>
              <a:rPr lang="en-US" altLang="en-US" sz="2400">
                <a:solidFill>
                  <a:schemeClr val="tx2"/>
                </a:solidFill>
              </a:rPr>
              <a:t>  System.out.println();</a:t>
            </a:r>
          </a:p>
          <a:p>
            <a:pPr marL="609600" indent="-609600">
              <a:lnSpc>
                <a:spcPct val="80000"/>
              </a:lnSpc>
              <a:buFont typeface="Monotype Sorts" pitchFamily="2" charset="2"/>
              <a:buNone/>
            </a:pPr>
            <a:r>
              <a:rPr lang="en-US" altLang="en-US" sz="2400">
                <a:solidFill>
                  <a:schemeClr val="tx2"/>
                </a:solidFill>
              </a:rPr>
              <a:t>} </a:t>
            </a:r>
          </a:p>
        </p:txBody>
      </p:sp>
      <p:sp>
        <p:nvSpPr>
          <p:cNvPr id="19461" name="Rectangle 4">
            <a:extLst>
              <a:ext uri="{FF2B5EF4-FFF2-40B4-BE49-F238E27FC236}">
                <a16:creationId xmlns:a16="http://schemas.microsoft.com/office/drawing/2014/main" id="{5E45802D-C958-C74D-8774-792773368641}"/>
              </a:ext>
            </a:extLst>
          </p:cNvPr>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9462" name="Rectangle 5">
            <a:extLst>
              <a:ext uri="{FF2B5EF4-FFF2-40B4-BE49-F238E27FC236}">
                <a16:creationId xmlns:a16="http://schemas.microsoft.com/office/drawing/2014/main" id="{F1F6E53C-9DD7-9E4E-9641-5ACE41EDB4A5}"/>
              </a:ext>
            </a:extLst>
          </p:cNvPr>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1752777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a:extLst>
              <a:ext uri="{FF2B5EF4-FFF2-40B4-BE49-F238E27FC236}">
                <a16:creationId xmlns:a16="http://schemas.microsoft.com/office/drawing/2014/main" id="{45EBBD07-9513-B843-8D65-651E15DD983B}"/>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09BB985-396F-C24B-B852-8405ED967FC3}" type="slidenum">
              <a:rPr lang="en-US" altLang="en-US" sz="1400" smtClean="0"/>
              <a:pPr>
                <a:spcBef>
                  <a:spcPct val="0"/>
                </a:spcBef>
                <a:buClrTx/>
                <a:buSzTx/>
                <a:buFontTx/>
                <a:buNone/>
              </a:pPr>
              <a:t>57</a:t>
            </a:fld>
            <a:endParaRPr lang="en-US" altLang="en-US" sz="1400"/>
          </a:p>
        </p:txBody>
      </p:sp>
      <p:sp>
        <p:nvSpPr>
          <p:cNvPr id="23555" name="Rectangle 2">
            <a:extLst>
              <a:ext uri="{FF2B5EF4-FFF2-40B4-BE49-F238E27FC236}">
                <a16:creationId xmlns:a16="http://schemas.microsoft.com/office/drawing/2014/main" id="{C156F7C1-4F7B-F84C-BD2E-22C39C898BD0}"/>
              </a:ext>
            </a:extLst>
          </p:cNvPr>
          <p:cNvSpPr>
            <a:spLocks noGrp="1" noChangeArrowheads="1"/>
          </p:cNvSpPr>
          <p:nvPr>
            <p:ph type="title"/>
          </p:nvPr>
        </p:nvSpPr>
        <p:spPr>
          <a:xfrm>
            <a:off x="16723" y="0"/>
            <a:ext cx="8756650" cy="1371600"/>
          </a:xfrm>
        </p:spPr>
        <p:txBody>
          <a:bodyPr/>
          <a:lstStyle/>
          <a:p>
            <a:r>
              <a:rPr lang="en-US" altLang="en-US" dirty="0"/>
              <a:t>Passing Arrays to Methods</a:t>
            </a:r>
            <a:endParaRPr lang="en-US" altLang="en-US" dirty="0">
              <a:solidFill>
                <a:schemeClr val="tx1"/>
              </a:solidFill>
              <a:latin typeface="Book Antiqua" panose="02040602050305030304" pitchFamily="18" charset="0"/>
              <a:hlinkClick r:id="rId2" action="ppaction://program"/>
            </a:endParaRPr>
          </a:p>
        </p:txBody>
      </p:sp>
      <p:sp>
        <p:nvSpPr>
          <p:cNvPr id="23556" name="Rectangle 9">
            <a:extLst>
              <a:ext uri="{FF2B5EF4-FFF2-40B4-BE49-F238E27FC236}">
                <a16:creationId xmlns:a16="http://schemas.microsoft.com/office/drawing/2014/main" id="{0FC12DD8-838D-FD47-A7B1-E5B82A47B1EE}"/>
              </a:ext>
            </a:extLst>
          </p:cNvPr>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3557" name="Rectangle 7">
            <a:hlinkClick r:id="rId3"/>
            <a:extLst>
              <a:ext uri="{FF2B5EF4-FFF2-40B4-BE49-F238E27FC236}">
                <a16:creationId xmlns:a16="http://schemas.microsoft.com/office/drawing/2014/main" id="{A1D48CE1-785E-BE46-922A-B3FA38715CC3}"/>
              </a:ext>
            </a:extLst>
          </p:cNvPr>
          <p:cNvSpPr>
            <a:spLocks noChangeArrowheads="1"/>
          </p:cNvSpPr>
          <p:nvPr/>
        </p:nvSpPr>
        <p:spPr bwMode="auto">
          <a:xfrm>
            <a:off x="5676900" y="5925325"/>
            <a:ext cx="32258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PassTwoDimensionalArray</a:t>
            </a:r>
            <a:endParaRPr lang="en-US" altLang="en-US" sz="2000" dirty="0"/>
          </a:p>
        </p:txBody>
      </p:sp>
      <p:sp>
        <p:nvSpPr>
          <p:cNvPr id="23558" name="AutoShape 10">
            <a:hlinkClick r:id="rId4" action="ppaction://program" highlightClick="1"/>
            <a:extLst>
              <a:ext uri="{FF2B5EF4-FFF2-40B4-BE49-F238E27FC236}">
                <a16:creationId xmlns:a16="http://schemas.microsoft.com/office/drawing/2014/main" id="{E80B5541-86E9-C64E-855E-84C9E7C78AD4}"/>
              </a:ext>
            </a:extLst>
          </p:cNvPr>
          <p:cNvSpPr>
            <a:spLocks noChangeArrowheads="1"/>
          </p:cNvSpPr>
          <p:nvPr/>
        </p:nvSpPr>
        <p:spPr bwMode="auto">
          <a:xfrm>
            <a:off x="8197158" y="5451437"/>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dirty="0">
                <a:latin typeface="Book Antiqua" panose="02040602050305030304" pitchFamily="18" charset="0"/>
              </a:rPr>
              <a:t>Run</a:t>
            </a:r>
            <a:endParaRPr lang="en-US" altLang="en-US" sz="1800" dirty="0"/>
          </a:p>
        </p:txBody>
      </p:sp>
      <p:sp>
        <p:nvSpPr>
          <p:cNvPr id="2" name="Rectangle 1">
            <a:extLst>
              <a:ext uri="{FF2B5EF4-FFF2-40B4-BE49-F238E27FC236}">
                <a16:creationId xmlns:a16="http://schemas.microsoft.com/office/drawing/2014/main" id="{3A2C9FB9-2B33-094A-ACF4-17BECC4B3558}"/>
              </a:ext>
            </a:extLst>
          </p:cNvPr>
          <p:cNvSpPr/>
          <p:nvPr/>
        </p:nvSpPr>
        <p:spPr>
          <a:xfrm>
            <a:off x="179046" y="932675"/>
            <a:ext cx="8709024" cy="6247864"/>
          </a:xfrm>
          <a:prstGeom prst="rect">
            <a:avLst/>
          </a:prstGeom>
        </p:spPr>
        <p:txBody>
          <a:bodyPr wrap="square">
            <a:spAutoFit/>
          </a:bodyPr>
          <a:lstStyle/>
          <a:p>
            <a:r>
              <a:rPr lang="en-US" sz="1600" b="1" dirty="0">
                <a:solidFill>
                  <a:srgbClr val="000FD6"/>
                </a:solidFill>
                <a:effectLst/>
              </a:rPr>
              <a:t>public</a:t>
            </a:r>
            <a:r>
              <a:rPr lang="en-US" sz="1600" dirty="0"/>
              <a:t> </a:t>
            </a:r>
            <a:r>
              <a:rPr lang="en-US" sz="1600" b="1" dirty="0">
                <a:solidFill>
                  <a:srgbClr val="000FD6"/>
                </a:solidFill>
                <a:effectLst/>
              </a:rPr>
              <a:t>class</a:t>
            </a:r>
            <a:r>
              <a:rPr lang="en-US" sz="1600" dirty="0"/>
              <a:t> </a:t>
            </a:r>
            <a:r>
              <a:rPr lang="en-US" sz="1600" dirty="0" err="1"/>
              <a:t>PassTwoDimensionalArray</a:t>
            </a:r>
            <a:r>
              <a:rPr lang="en-US" sz="1600" dirty="0"/>
              <a:t> {</a:t>
            </a:r>
          </a:p>
          <a:p>
            <a:r>
              <a:rPr lang="en-US" sz="1600" b="1" dirty="0">
                <a:solidFill>
                  <a:srgbClr val="000FD6"/>
                </a:solidFill>
                <a:effectLst/>
              </a:rPr>
              <a:t>	public</a:t>
            </a:r>
            <a:r>
              <a:rPr lang="en-US" sz="1600" dirty="0"/>
              <a:t> </a:t>
            </a:r>
            <a:r>
              <a:rPr lang="en-US" sz="1600" b="1" dirty="0">
                <a:solidFill>
                  <a:srgbClr val="000FD6"/>
                </a:solidFill>
                <a:effectLst/>
              </a:rPr>
              <a:t>static</a:t>
            </a:r>
            <a:r>
              <a:rPr lang="en-US" sz="1600" dirty="0"/>
              <a:t> </a:t>
            </a:r>
            <a:r>
              <a:rPr lang="en-US" sz="1600" b="1" dirty="0">
                <a:solidFill>
                  <a:srgbClr val="000FD6"/>
                </a:solidFill>
                <a:effectLst/>
              </a:rPr>
              <a:t>void</a:t>
            </a:r>
            <a:r>
              <a:rPr lang="en-US" sz="1600" dirty="0"/>
              <a:t> main(String[] </a:t>
            </a:r>
            <a:r>
              <a:rPr lang="en-US" sz="1600" dirty="0" err="1"/>
              <a:t>args</a:t>
            </a:r>
            <a:r>
              <a:rPr lang="en-US" sz="1600" dirty="0"/>
              <a:t>) { </a:t>
            </a:r>
          </a:p>
          <a:p>
            <a:r>
              <a:rPr lang="en-US" sz="1600" b="1" dirty="0">
                <a:solidFill>
                  <a:srgbClr val="000FD6"/>
                </a:solidFill>
                <a:effectLst/>
              </a:rPr>
              <a:t>		</a:t>
            </a:r>
            <a:r>
              <a:rPr lang="en-US" sz="1600" b="1" dirty="0" err="1">
                <a:solidFill>
                  <a:srgbClr val="000FD6"/>
                </a:solidFill>
                <a:effectLst/>
              </a:rPr>
              <a:t>int</a:t>
            </a:r>
            <a:r>
              <a:rPr lang="en-US" sz="1600" dirty="0"/>
              <a:t>[][] m = </a:t>
            </a:r>
            <a:r>
              <a:rPr lang="en-US" sz="1600" dirty="0" err="1"/>
              <a:t>getArray</a:t>
            </a:r>
            <a:r>
              <a:rPr lang="en-US" sz="1600" dirty="0"/>
              <a:t>(); </a:t>
            </a:r>
            <a:r>
              <a:rPr lang="en-US" sz="1600" dirty="0">
                <a:solidFill>
                  <a:srgbClr val="005500"/>
                </a:solidFill>
                <a:effectLst/>
              </a:rPr>
              <a:t>// Get an array</a:t>
            </a:r>
            <a:r>
              <a:rPr lang="en-US" sz="1600" dirty="0"/>
              <a:t> </a:t>
            </a:r>
            <a:r>
              <a:rPr lang="en-US" sz="1600" dirty="0">
                <a:solidFill>
                  <a:srgbClr val="005500"/>
                </a:solidFill>
                <a:effectLst/>
              </a:rPr>
              <a:t>// Display sum of elements</a:t>
            </a:r>
            <a:r>
              <a:rPr lang="en-US" sz="1600" dirty="0"/>
              <a:t> </a:t>
            </a:r>
          </a:p>
          <a:p>
            <a:r>
              <a:rPr lang="en-US" sz="1600" dirty="0"/>
              <a:t>		</a:t>
            </a:r>
            <a:r>
              <a:rPr lang="en-US" sz="1600" dirty="0" err="1"/>
              <a:t>System.out.println</a:t>
            </a:r>
            <a:r>
              <a:rPr lang="en-US" sz="1600" dirty="0"/>
              <a:t>(</a:t>
            </a:r>
            <a:r>
              <a:rPr lang="en-US" sz="1600" dirty="0">
                <a:solidFill>
                  <a:srgbClr val="007D9F"/>
                </a:solidFill>
                <a:effectLst/>
              </a:rPr>
              <a:t>"\</a:t>
            </a:r>
            <a:r>
              <a:rPr lang="en-US" sz="1600" dirty="0" err="1">
                <a:solidFill>
                  <a:srgbClr val="007D9F"/>
                </a:solidFill>
                <a:effectLst/>
              </a:rPr>
              <a:t>nSum</a:t>
            </a:r>
            <a:r>
              <a:rPr lang="en-US" sz="1600" dirty="0">
                <a:solidFill>
                  <a:srgbClr val="007D9F"/>
                </a:solidFill>
                <a:effectLst/>
              </a:rPr>
              <a:t> of all elements is "</a:t>
            </a:r>
            <a:r>
              <a:rPr lang="en-US" sz="1600" dirty="0"/>
              <a:t> + sum(m)); </a:t>
            </a:r>
          </a:p>
          <a:p>
            <a:r>
              <a:rPr lang="en-US" sz="1600" dirty="0"/>
              <a:t>	} </a:t>
            </a:r>
          </a:p>
          <a:p>
            <a:r>
              <a:rPr lang="en-US" sz="1600" b="1" dirty="0">
                <a:solidFill>
                  <a:srgbClr val="000FD6"/>
                </a:solidFill>
                <a:effectLst/>
              </a:rPr>
              <a:t>	public</a:t>
            </a:r>
            <a:r>
              <a:rPr lang="en-US" sz="1600" dirty="0"/>
              <a:t> </a:t>
            </a:r>
            <a:r>
              <a:rPr lang="en-US" sz="1600" b="1" dirty="0">
                <a:solidFill>
                  <a:srgbClr val="000FD6"/>
                </a:solidFill>
                <a:effectLst/>
              </a:rPr>
              <a:t>static</a:t>
            </a:r>
            <a:r>
              <a:rPr lang="en-US" sz="1600" dirty="0"/>
              <a:t> </a:t>
            </a:r>
            <a:r>
              <a:rPr lang="en-US" sz="1600" b="1" dirty="0" err="1">
                <a:solidFill>
                  <a:srgbClr val="000FD6"/>
                </a:solidFill>
                <a:effectLst/>
              </a:rPr>
              <a:t>int</a:t>
            </a:r>
            <a:r>
              <a:rPr lang="en-US" sz="1600" dirty="0"/>
              <a:t>[][] </a:t>
            </a:r>
            <a:r>
              <a:rPr lang="en-US" sz="1600" dirty="0" err="1"/>
              <a:t>getArray</a:t>
            </a:r>
            <a:r>
              <a:rPr lang="en-US" sz="1600" dirty="0"/>
              <a:t>() { </a:t>
            </a:r>
            <a:r>
              <a:rPr lang="en-US" sz="1600" dirty="0">
                <a:solidFill>
                  <a:srgbClr val="005500"/>
                </a:solidFill>
                <a:effectLst/>
              </a:rPr>
              <a:t>// Create a Scanner</a:t>
            </a:r>
            <a:r>
              <a:rPr lang="en-US" sz="1600" dirty="0"/>
              <a:t> </a:t>
            </a:r>
          </a:p>
          <a:p>
            <a:r>
              <a:rPr lang="en-US" sz="1600" dirty="0"/>
              <a:t>		Scanner input = </a:t>
            </a:r>
            <a:r>
              <a:rPr lang="en-US" sz="1600" b="1" dirty="0">
                <a:solidFill>
                  <a:srgbClr val="000FD6"/>
                </a:solidFill>
                <a:effectLst/>
              </a:rPr>
              <a:t>new</a:t>
            </a:r>
            <a:r>
              <a:rPr lang="en-US" sz="1600" dirty="0"/>
              <a:t> Scanner(</a:t>
            </a:r>
            <a:r>
              <a:rPr lang="en-US" sz="1600" dirty="0" err="1"/>
              <a:t>System.in</a:t>
            </a:r>
            <a:r>
              <a:rPr lang="en-US" sz="1600" dirty="0"/>
              <a:t>); </a:t>
            </a:r>
            <a:r>
              <a:rPr lang="en-US" sz="1600" dirty="0">
                <a:solidFill>
                  <a:srgbClr val="005500"/>
                </a:solidFill>
                <a:effectLst/>
              </a:rPr>
              <a:t>// Enter array values</a:t>
            </a:r>
            <a:r>
              <a:rPr lang="en-US" sz="1600" dirty="0"/>
              <a:t> </a:t>
            </a:r>
          </a:p>
          <a:p>
            <a:r>
              <a:rPr lang="en-US" sz="1600" b="1" dirty="0">
                <a:solidFill>
                  <a:srgbClr val="000FD6"/>
                </a:solidFill>
                <a:effectLst/>
              </a:rPr>
              <a:t>		</a:t>
            </a:r>
            <a:r>
              <a:rPr lang="en-US" sz="1600" b="1" dirty="0" err="1">
                <a:solidFill>
                  <a:srgbClr val="000FD6"/>
                </a:solidFill>
                <a:effectLst/>
              </a:rPr>
              <a:t>int</a:t>
            </a:r>
            <a:r>
              <a:rPr lang="en-US" sz="1600" dirty="0"/>
              <a:t>[][] m = </a:t>
            </a:r>
            <a:r>
              <a:rPr lang="en-US" sz="1600" b="1" dirty="0">
                <a:solidFill>
                  <a:srgbClr val="000FD6"/>
                </a:solidFill>
                <a:effectLst/>
              </a:rPr>
              <a:t>new</a:t>
            </a:r>
            <a:r>
              <a:rPr lang="en-US" sz="1600" dirty="0"/>
              <a:t> </a:t>
            </a:r>
            <a:r>
              <a:rPr lang="en-US" sz="1600" b="1" dirty="0" err="1">
                <a:solidFill>
                  <a:srgbClr val="000FD6"/>
                </a:solidFill>
                <a:effectLst/>
              </a:rPr>
              <a:t>int</a:t>
            </a:r>
            <a:r>
              <a:rPr lang="en-US" sz="1600" dirty="0"/>
              <a:t>[</a:t>
            </a:r>
            <a:r>
              <a:rPr lang="en-US" sz="1600" dirty="0">
                <a:solidFill>
                  <a:srgbClr val="007D9F"/>
                </a:solidFill>
                <a:effectLst/>
              </a:rPr>
              <a:t>3</a:t>
            </a:r>
            <a:r>
              <a:rPr lang="en-US" sz="1600" dirty="0"/>
              <a:t>][</a:t>
            </a:r>
            <a:r>
              <a:rPr lang="en-US" sz="1600" dirty="0">
                <a:solidFill>
                  <a:srgbClr val="007D9F"/>
                </a:solidFill>
                <a:effectLst/>
              </a:rPr>
              <a:t>4</a:t>
            </a:r>
            <a:r>
              <a:rPr lang="en-US" sz="1600" dirty="0"/>
              <a:t>]; </a:t>
            </a:r>
          </a:p>
          <a:p>
            <a:r>
              <a:rPr lang="en-US" sz="1600" dirty="0"/>
              <a:t>		</a:t>
            </a:r>
            <a:r>
              <a:rPr lang="en-US" sz="1600" dirty="0" err="1"/>
              <a:t>System.out.println</a:t>
            </a:r>
            <a:r>
              <a:rPr lang="en-US" sz="1600" dirty="0"/>
              <a:t>(</a:t>
            </a:r>
            <a:r>
              <a:rPr lang="en-US" sz="1600" dirty="0">
                <a:solidFill>
                  <a:srgbClr val="007D9F"/>
                </a:solidFill>
                <a:effectLst/>
              </a:rPr>
              <a:t>"Enter "</a:t>
            </a:r>
            <a:r>
              <a:rPr lang="en-US" sz="1600" dirty="0"/>
              <a:t> + </a:t>
            </a:r>
            <a:r>
              <a:rPr lang="en-US" sz="1600" dirty="0" err="1"/>
              <a:t>m.length</a:t>
            </a:r>
            <a:r>
              <a:rPr lang="en-US" sz="1600" dirty="0"/>
              <a:t> + </a:t>
            </a:r>
            <a:r>
              <a:rPr lang="en-US" sz="1600" dirty="0">
                <a:solidFill>
                  <a:srgbClr val="007D9F"/>
                </a:solidFill>
                <a:effectLst/>
              </a:rPr>
              <a:t>" rows and "</a:t>
            </a:r>
            <a:r>
              <a:rPr lang="en-US" sz="1600" dirty="0"/>
              <a:t> + </a:t>
            </a:r>
          </a:p>
          <a:p>
            <a:r>
              <a:rPr lang="en-US" sz="1600" dirty="0"/>
              <a:t>			m[</a:t>
            </a:r>
            <a:r>
              <a:rPr lang="en-US" sz="1600" dirty="0">
                <a:solidFill>
                  <a:srgbClr val="007D9F"/>
                </a:solidFill>
                <a:effectLst/>
              </a:rPr>
              <a:t>0</a:t>
            </a:r>
            <a:r>
              <a:rPr lang="en-US" sz="1600" dirty="0"/>
              <a:t>].length + </a:t>
            </a:r>
            <a:r>
              <a:rPr lang="en-US" sz="1600" dirty="0">
                <a:solidFill>
                  <a:srgbClr val="007D9F"/>
                </a:solidFill>
                <a:effectLst/>
              </a:rPr>
              <a:t>" columns: "</a:t>
            </a:r>
            <a:r>
              <a:rPr lang="en-US" sz="1600" dirty="0"/>
              <a:t>); </a:t>
            </a:r>
          </a:p>
          <a:p>
            <a:r>
              <a:rPr lang="en-US" sz="1600" b="1" dirty="0">
                <a:solidFill>
                  <a:srgbClr val="000FD6"/>
                </a:solidFill>
                <a:effectLst/>
              </a:rPr>
              <a:t>		for</a:t>
            </a:r>
            <a:r>
              <a:rPr lang="en-US" sz="1600" dirty="0"/>
              <a:t> (</a:t>
            </a:r>
            <a:r>
              <a:rPr lang="en-US" sz="1600" b="1" dirty="0" err="1">
                <a:solidFill>
                  <a:srgbClr val="000FD6"/>
                </a:solidFill>
                <a:effectLst/>
              </a:rPr>
              <a:t>int</a:t>
            </a:r>
            <a:r>
              <a:rPr lang="en-US" sz="1600" dirty="0"/>
              <a:t> </a:t>
            </a:r>
            <a:r>
              <a:rPr lang="en-US" sz="1600" dirty="0" err="1"/>
              <a:t>i</a:t>
            </a:r>
            <a:r>
              <a:rPr lang="en-US" sz="1600" dirty="0"/>
              <a:t> = </a:t>
            </a:r>
            <a:r>
              <a:rPr lang="en-US" sz="1600" dirty="0">
                <a:solidFill>
                  <a:srgbClr val="007D9F"/>
                </a:solidFill>
                <a:effectLst/>
              </a:rPr>
              <a:t>0</a:t>
            </a:r>
            <a:r>
              <a:rPr lang="en-US" sz="1600" dirty="0"/>
              <a:t>; </a:t>
            </a:r>
            <a:r>
              <a:rPr lang="en-US" sz="1600" dirty="0" err="1"/>
              <a:t>i</a:t>
            </a:r>
            <a:r>
              <a:rPr lang="en-US" sz="1600" dirty="0"/>
              <a:t> &lt; </a:t>
            </a:r>
            <a:r>
              <a:rPr lang="en-US" sz="1600" dirty="0" err="1"/>
              <a:t>m.length</a:t>
            </a:r>
            <a:r>
              <a:rPr lang="en-US" sz="1600" dirty="0"/>
              <a:t>; </a:t>
            </a:r>
            <a:r>
              <a:rPr lang="en-US" sz="1600" dirty="0" err="1"/>
              <a:t>i</a:t>
            </a:r>
            <a:r>
              <a:rPr lang="en-US" sz="1600" dirty="0"/>
              <a:t>++) </a:t>
            </a:r>
          </a:p>
          <a:p>
            <a:r>
              <a:rPr lang="en-US" sz="1600" b="1" dirty="0">
                <a:solidFill>
                  <a:srgbClr val="000FD6"/>
                </a:solidFill>
                <a:effectLst/>
              </a:rPr>
              <a:t>			for</a:t>
            </a:r>
            <a:r>
              <a:rPr lang="en-US" sz="1600" dirty="0"/>
              <a:t> (</a:t>
            </a:r>
            <a:r>
              <a:rPr lang="en-US" sz="1600" b="1" dirty="0" err="1">
                <a:solidFill>
                  <a:srgbClr val="000FD6"/>
                </a:solidFill>
                <a:effectLst/>
              </a:rPr>
              <a:t>int</a:t>
            </a:r>
            <a:r>
              <a:rPr lang="en-US" sz="1600" dirty="0"/>
              <a:t> j = </a:t>
            </a:r>
            <a:r>
              <a:rPr lang="en-US" sz="1600" dirty="0">
                <a:solidFill>
                  <a:srgbClr val="007D9F"/>
                </a:solidFill>
                <a:effectLst/>
              </a:rPr>
              <a:t>0</a:t>
            </a:r>
            <a:r>
              <a:rPr lang="en-US" sz="1600" dirty="0"/>
              <a:t>; j &lt; m[</a:t>
            </a:r>
            <a:r>
              <a:rPr lang="en-US" sz="1600" dirty="0" err="1"/>
              <a:t>i</a:t>
            </a:r>
            <a:r>
              <a:rPr lang="en-US" sz="1600" dirty="0"/>
              <a:t>].length; </a:t>
            </a:r>
            <a:r>
              <a:rPr lang="en-US" sz="1600" dirty="0" err="1"/>
              <a:t>j++</a:t>
            </a:r>
            <a:r>
              <a:rPr lang="en-US" sz="1600" dirty="0"/>
              <a:t>) </a:t>
            </a:r>
          </a:p>
          <a:p>
            <a:r>
              <a:rPr lang="en-US" sz="1600" dirty="0"/>
              <a:t>				m[</a:t>
            </a:r>
            <a:r>
              <a:rPr lang="en-US" sz="1600" dirty="0" err="1"/>
              <a:t>i</a:t>
            </a:r>
            <a:r>
              <a:rPr lang="en-US" sz="1600" dirty="0"/>
              <a:t>][j] = </a:t>
            </a:r>
            <a:r>
              <a:rPr lang="en-US" sz="1600" dirty="0" err="1"/>
              <a:t>input.nextInt</a:t>
            </a:r>
            <a:r>
              <a:rPr lang="en-US" sz="1600" dirty="0"/>
              <a:t>(); </a:t>
            </a:r>
          </a:p>
          <a:p>
            <a:r>
              <a:rPr lang="en-US" sz="1600" b="1" dirty="0">
                <a:solidFill>
                  <a:srgbClr val="000FD6"/>
                </a:solidFill>
                <a:effectLst/>
              </a:rPr>
              <a:t>		return</a:t>
            </a:r>
            <a:r>
              <a:rPr lang="en-US" sz="1600" dirty="0"/>
              <a:t> m; </a:t>
            </a:r>
          </a:p>
          <a:p>
            <a:r>
              <a:rPr lang="en-US" sz="1600" dirty="0"/>
              <a:t>	} </a:t>
            </a:r>
          </a:p>
          <a:p>
            <a:r>
              <a:rPr lang="en-US" sz="1600" b="1" dirty="0">
                <a:solidFill>
                  <a:srgbClr val="000FD6"/>
                </a:solidFill>
                <a:effectLst/>
              </a:rPr>
              <a:t>	public</a:t>
            </a:r>
            <a:r>
              <a:rPr lang="en-US" sz="1600" dirty="0"/>
              <a:t> </a:t>
            </a:r>
            <a:r>
              <a:rPr lang="en-US" sz="1600" b="1" dirty="0">
                <a:solidFill>
                  <a:srgbClr val="000FD6"/>
                </a:solidFill>
                <a:effectLst/>
              </a:rPr>
              <a:t>static</a:t>
            </a:r>
            <a:r>
              <a:rPr lang="en-US" sz="1600" dirty="0"/>
              <a:t> </a:t>
            </a:r>
            <a:r>
              <a:rPr lang="en-US" sz="1600" b="1" dirty="0" err="1">
                <a:solidFill>
                  <a:srgbClr val="000FD6"/>
                </a:solidFill>
                <a:effectLst/>
              </a:rPr>
              <a:t>int</a:t>
            </a:r>
            <a:r>
              <a:rPr lang="en-US" sz="1600" dirty="0"/>
              <a:t> sum(</a:t>
            </a:r>
            <a:r>
              <a:rPr lang="en-US" sz="1600" b="1" dirty="0" err="1">
                <a:solidFill>
                  <a:srgbClr val="000FD6"/>
                </a:solidFill>
                <a:effectLst/>
              </a:rPr>
              <a:t>int</a:t>
            </a:r>
            <a:r>
              <a:rPr lang="en-US" sz="1600" dirty="0"/>
              <a:t>[][] m) { </a:t>
            </a:r>
          </a:p>
          <a:p>
            <a:r>
              <a:rPr lang="en-US" sz="1600" b="1" dirty="0">
                <a:solidFill>
                  <a:srgbClr val="000FD6"/>
                </a:solidFill>
                <a:effectLst/>
              </a:rPr>
              <a:t>		</a:t>
            </a:r>
            <a:r>
              <a:rPr lang="en-US" sz="1600" b="1" dirty="0" err="1">
                <a:solidFill>
                  <a:srgbClr val="000FD6"/>
                </a:solidFill>
                <a:effectLst/>
              </a:rPr>
              <a:t>int</a:t>
            </a:r>
            <a:r>
              <a:rPr lang="en-US" sz="1600" dirty="0"/>
              <a:t> total = </a:t>
            </a:r>
            <a:r>
              <a:rPr lang="en-US" sz="1600" dirty="0">
                <a:solidFill>
                  <a:srgbClr val="007D9F"/>
                </a:solidFill>
                <a:effectLst/>
              </a:rPr>
              <a:t>0</a:t>
            </a:r>
            <a:r>
              <a:rPr lang="en-US" sz="1600" dirty="0"/>
              <a:t>; </a:t>
            </a:r>
          </a:p>
          <a:p>
            <a:r>
              <a:rPr lang="en-US" sz="1600" b="1" dirty="0">
                <a:solidFill>
                  <a:srgbClr val="000FD6"/>
                </a:solidFill>
                <a:effectLst/>
              </a:rPr>
              <a:t>		for</a:t>
            </a:r>
            <a:r>
              <a:rPr lang="en-US" sz="1600" dirty="0"/>
              <a:t> (</a:t>
            </a:r>
            <a:r>
              <a:rPr lang="en-US" sz="1600" b="1" dirty="0" err="1">
                <a:solidFill>
                  <a:srgbClr val="000FD6"/>
                </a:solidFill>
                <a:effectLst/>
              </a:rPr>
              <a:t>int</a:t>
            </a:r>
            <a:r>
              <a:rPr lang="en-US" sz="1600" dirty="0"/>
              <a:t> row = </a:t>
            </a:r>
            <a:r>
              <a:rPr lang="en-US" sz="1600" dirty="0">
                <a:solidFill>
                  <a:srgbClr val="007D9F"/>
                </a:solidFill>
                <a:effectLst/>
              </a:rPr>
              <a:t>0</a:t>
            </a:r>
            <a:r>
              <a:rPr lang="en-US" sz="1600" dirty="0"/>
              <a:t>; row &lt; </a:t>
            </a:r>
            <a:r>
              <a:rPr lang="en-US" sz="1600" dirty="0" err="1"/>
              <a:t>m.length</a:t>
            </a:r>
            <a:r>
              <a:rPr lang="en-US" sz="1600" dirty="0"/>
              <a:t>; row++) { </a:t>
            </a:r>
          </a:p>
          <a:p>
            <a:r>
              <a:rPr lang="en-US" sz="1600" b="1" dirty="0">
                <a:solidFill>
                  <a:srgbClr val="000FD6"/>
                </a:solidFill>
                <a:effectLst/>
              </a:rPr>
              <a:t>			for</a:t>
            </a:r>
            <a:r>
              <a:rPr lang="en-US" sz="1600" dirty="0"/>
              <a:t> (</a:t>
            </a:r>
            <a:r>
              <a:rPr lang="en-US" sz="1600" b="1" dirty="0" err="1">
                <a:solidFill>
                  <a:srgbClr val="000FD6"/>
                </a:solidFill>
                <a:effectLst/>
              </a:rPr>
              <a:t>int</a:t>
            </a:r>
            <a:r>
              <a:rPr lang="en-US" sz="1600" dirty="0"/>
              <a:t> column = </a:t>
            </a:r>
            <a:r>
              <a:rPr lang="en-US" sz="1600" dirty="0">
                <a:solidFill>
                  <a:srgbClr val="007D9F"/>
                </a:solidFill>
                <a:effectLst/>
              </a:rPr>
              <a:t>0</a:t>
            </a:r>
            <a:r>
              <a:rPr lang="en-US" sz="1600" dirty="0"/>
              <a:t>; column &lt; m[row].length; column++) { </a:t>
            </a:r>
          </a:p>
          <a:p>
            <a:r>
              <a:rPr lang="en-US" sz="1600" dirty="0"/>
              <a:t>				total += m[row][column]; </a:t>
            </a:r>
          </a:p>
          <a:p>
            <a:r>
              <a:rPr lang="en-US" sz="1600" dirty="0"/>
              <a:t>			} </a:t>
            </a:r>
          </a:p>
          <a:p>
            <a:r>
              <a:rPr lang="en-US" sz="1600" dirty="0"/>
              <a:t>		} </a:t>
            </a:r>
          </a:p>
          <a:p>
            <a:r>
              <a:rPr lang="en-US" sz="1600" b="1" dirty="0">
                <a:solidFill>
                  <a:srgbClr val="000FD6"/>
                </a:solidFill>
                <a:effectLst/>
              </a:rPr>
              <a:t>		return</a:t>
            </a:r>
            <a:r>
              <a:rPr lang="en-US" sz="1600" dirty="0"/>
              <a:t> total; </a:t>
            </a:r>
          </a:p>
          <a:p>
            <a:r>
              <a:rPr lang="en-US" sz="1600" dirty="0"/>
              <a:t>	} </a:t>
            </a:r>
          </a:p>
          <a:p>
            <a:r>
              <a:rPr lang="en-US" sz="1600" dirty="0"/>
              <a:t>}</a:t>
            </a:r>
          </a:p>
        </p:txBody>
      </p:sp>
    </p:spTree>
    <p:extLst>
      <p:ext uri="{BB962C8B-B14F-4D97-AF65-F5344CB8AC3E}">
        <p14:creationId xmlns:p14="http://schemas.microsoft.com/office/powerpoint/2010/main" val="20042099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a:extLst>
              <a:ext uri="{FF2B5EF4-FFF2-40B4-BE49-F238E27FC236}">
                <a16:creationId xmlns:a16="http://schemas.microsoft.com/office/drawing/2014/main" id="{A4709EFC-F41F-5D4E-AE9A-70A4F6364F1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58E8BCA-DA2B-8D48-B818-CD7186632E91}" type="slidenum">
              <a:rPr lang="en-US" altLang="en-US" sz="1400" smtClean="0"/>
              <a:pPr>
                <a:spcBef>
                  <a:spcPct val="0"/>
                </a:spcBef>
                <a:buClrTx/>
                <a:buSzTx/>
                <a:buFontTx/>
                <a:buNone/>
              </a:pPr>
              <a:t>58</a:t>
            </a:fld>
            <a:endParaRPr lang="en-US" altLang="en-US" sz="1400"/>
          </a:p>
        </p:txBody>
      </p:sp>
      <p:sp>
        <p:nvSpPr>
          <p:cNvPr id="25603" name="Rectangle 2">
            <a:extLst>
              <a:ext uri="{FF2B5EF4-FFF2-40B4-BE49-F238E27FC236}">
                <a16:creationId xmlns:a16="http://schemas.microsoft.com/office/drawing/2014/main" id="{2E6E7463-F5CF-BE4F-A66A-5DAC6EFC78D3}"/>
              </a:ext>
            </a:extLst>
          </p:cNvPr>
          <p:cNvSpPr>
            <a:spLocks noGrp="1" noChangeArrowheads="1"/>
          </p:cNvSpPr>
          <p:nvPr>
            <p:ph type="title"/>
          </p:nvPr>
        </p:nvSpPr>
        <p:spPr>
          <a:xfrm>
            <a:off x="79375" y="165100"/>
            <a:ext cx="6605588" cy="1066800"/>
          </a:xfrm>
        </p:spPr>
        <p:txBody>
          <a:bodyPr/>
          <a:lstStyle/>
          <a:p>
            <a:r>
              <a:rPr lang="en-US" altLang="en-US" sz="4000"/>
              <a:t>Problem: Finding Two Points Nearest to Each Other</a:t>
            </a:r>
            <a:endParaRPr lang="en-US" altLang="en-US" sz="4000">
              <a:solidFill>
                <a:schemeClr val="tx1"/>
              </a:solidFill>
            </a:endParaRPr>
          </a:p>
        </p:txBody>
      </p:sp>
      <p:sp>
        <p:nvSpPr>
          <p:cNvPr id="25604" name="Rectangle 8">
            <a:extLst>
              <a:ext uri="{FF2B5EF4-FFF2-40B4-BE49-F238E27FC236}">
                <a16:creationId xmlns:a16="http://schemas.microsoft.com/office/drawing/2014/main" id="{8B90A5C1-8D9F-5D49-9B4D-450CDAF48CB1}"/>
              </a:ext>
            </a:extLst>
          </p:cNvPr>
          <p:cNvSpPr>
            <a:spLocks noChangeArrowheads="1"/>
          </p:cNvSpPr>
          <p:nvPr/>
        </p:nvSpPr>
        <p:spPr bwMode="auto">
          <a:xfrm>
            <a:off x="0" y="2370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5605" name="Rectangle 9">
            <a:extLst>
              <a:ext uri="{FF2B5EF4-FFF2-40B4-BE49-F238E27FC236}">
                <a16:creationId xmlns:a16="http://schemas.microsoft.com/office/drawing/2014/main" id="{84EC0667-3264-6849-A86A-184BA281E93B}"/>
              </a:ext>
            </a:extLst>
          </p:cNvPr>
          <p:cNvSpPr>
            <a:spLocks noChangeArrowheads="1"/>
          </p:cNvSpPr>
          <p:nvPr/>
        </p:nvSpPr>
        <p:spPr bwMode="auto">
          <a:xfrm>
            <a:off x="0" y="4487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5606" name="Rectangle 12">
            <a:extLst>
              <a:ext uri="{FF2B5EF4-FFF2-40B4-BE49-F238E27FC236}">
                <a16:creationId xmlns:a16="http://schemas.microsoft.com/office/drawing/2014/main" id="{42411DAF-C82A-3B47-A5D1-D632BD0D0820}"/>
              </a:ext>
            </a:extLst>
          </p:cNvPr>
          <p:cNvSpPr>
            <a:spLocks noChangeArrowheads="1"/>
          </p:cNvSpPr>
          <p:nvPr/>
        </p:nvSpPr>
        <p:spPr bwMode="auto">
          <a:xfrm>
            <a:off x="0" y="2674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5607" name="Rectangle 13">
            <a:extLst>
              <a:ext uri="{FF2B5EF4-FFF2-40B4-BE49-F238E27FC236}">
                <a16:creationId xmlns:a16="http://schemas.microsoft.com/office/drawing/2014/main" id="{EE586CFE-901D-F945-A9CC-4BF156760C08}"/>
              </a:ext>
            </a:extLst>
          </p:cNvPr>
          <p:cNvSpPr>
            <a:spLocks noChangeArrowheads="1"/>
          </p:cNvSpPr>
          <p:nvPr/>
        </p:nvSpPr>
        <p:spPr bwMode="auto">
          <a:xfrm>
            <a:off x="0" y="4183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25608" name="Picture 13">
            <a:extLst>
              <a:ext uri="{FF2B5EF4-FFF2-40B4-BE49-F238E27FC236}">
                <a16:creationId xmlns:a16="http://schemas.microsoft.com/office/drawing/2014/main" id="{02B18988-7418-DE4E-BC16-1C7E3A751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1754188"/>
            <a:ext cx="8591550" cy="405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25609" name="Rectangle 3">
            <a:extLst>
              <a:ext uri="{FF2B5EF4-FFF2-40B4-BE49-F238E27FC236}">
                <a16:creationId xmlns:a16="http://schemas.microsoft.com/office/drawing/2014/main" id="{C5272057-4A2F-5444-BF53-B758289B8144}"/>
              </a:ext>
            </a:extLst>
          </p:cNvPr>
          <p:cNvSpPr txBox="1">
            <a:spLocks noChangeArrowheads="1"/>
          </p:cNvSpPr>
          <p:nvPr/>
        </p:nvSpPr>
        <p:spPr bwMode="auto">
          <a:xfrm>
            <a:off x="5032375" y="1322388"/>
            <a:ext cx="41862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buFont typeface="Monotype Sorts" pitchFamily="2" charset="2"/>
              <a:buNone/>
            </a:pPr>
            <a:r>
              <a:rPr lang="en-US" altLang="en-US" sz="2800"/>
              <a:t>https://liveexample.pearsoncmg.com/dsanimation/ClosestPaireBook.html</a:t>
            </a:r>
          </a:p>
        </p:txBody>
      </p:sp>
      <p:sp>
        <p:nvSpPr>
          <p:cNvPr id="25610" name="AutoShape 19">
            <a:hlinkClick r:id="rId3" highlightClick="1"/>
            <a:extLst>
              <a:ext uri="{FF2B5EF4-FFF2-40B4-BE49-F238E27FC236}">
                <a16:creationId xmlns:a16="http://schemas.microsoft.com/office/drawing/2014/main" id="{872B51B5-B918-F342-958D-E884B7B26855}"/>
              </a:ext>
            </a:extLst>
          </p:cNvPr>
          <p:cNvSpPr>
            <a:spLocks noChangeArrowheads="1"/>
          </p:cNvSpPr>
          <p:nvPr/>
        </p:nvSpPr>
        <p:spPr bwMode="auto">
          <a:xfrm>
            <a:off x="7826375" y="2379663"/>
            <a:ext cx="517525" cy="576262"/>
          </a:xfrm>
          <a:prstGeom prst="actionButtonDocumen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5611" name="Rectangle 13">
            <a:hlinkClick r:id="rId4"/>
            <a:extLst>
              <a:ext uri="{FF2B5EF4-FFF2-40B4-BE49-F238E27FC236}">
                <a16:creationId xmlns:a16="http://schemas.microsoft.com/office/drawing/2014/main" id="{157D852E-B70D-4745-8822-76830F843DCC}"/>
              </a:ext>
            </a:extLst>
          </p:cNvPr>
          <p:cNvSpPr>
            <a:spLocks noChangeArrowheads="1"/>
          </p:cNvSpPr>
          <p:nvPr/>
        </p:nvSpPr>
        <p:spPr bwMode="auto">
          <a:xfrm>
            <a:off x="4281488" y="5924550"/>
            <a:ext cx="32258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PassTwoDimensionalArray</a:t>
            </a:r>
          </a:p>
        </p:txBody>
      </p:sp>
      <p:sp>
        <p:nvSpPr>
          <p:cNvPr id="25612" name="AutoShape 10">
            <a:hlinkClick r:id="rId5" action="ppaction://program" highlightClick="1"/>
            <a:extLst>
              <a:ext uri="{FF2B5EF4-FFF2-40B4-BE49-F238E27FC236}">
                <a16:creationId xmlns:a16="http://schemas.microsoft.com/office/drawing/2014/main" id="{8BA6EEAD-A45F-2E4F-AD82-139A9E3AC1BC}"/>
              </a:ext>
            </a:extLst>
          </p:cNvPr>
          <p:cNvSpPr>
            <a:spLocks noChangeArrowheads="1"/>
          </p:cNvSpPr>
          <p:nvPr/>
        </p:nvSpPr>
        <p:spPr bwMode="auto">
          <a:xfrm>
            <a:off x="7643813" y="5924550"/>
            <a:ext cx="700087"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Tree>
    <p:extLst>
      <p:ext uri="{BB962C8B-B14F-4D97-AF65-F5344CB8AC3E}">
        <p14:creationId xmlns:p14="http://schemas.microsoft.com/office/powerpoint/2010/main" val="7130429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a:extLst>
              <a:ext uri="{FF2B5EF4-FFF2-40B4-BE49-F238E27FC236}">
                <a16:creationId xmlns:a16="http://schemas.microsoft.com/office/drawing/2014/main" id="{06DC5EE7-A864-2040-AD3A-909B8A442174}"/>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A6AF4DA-060C-1948-BE08-E95E8F509400}" type="slidenum">
              <a:rPr lang="en-US" altLang="en-US" sz="1400" smtClean="0"/>
              <a:pPr>
                <a:spcBef>
                  <a:spcPct val="0"/>
                </a:spcBef>
                <a:buClrTx/>
                <a:buSzTx/>
                <a:buFontTx/>
                <a:buNone/>
              </a:pPr>
              <a:t>59</a:t>
            </a:fld>
            <a:endParaRPr lang="en-US" altLang="en-US" sz="1400"/>
          </a:p>
        </p:txBody>
      </p:sp>
      <p:sp>
        <p:nvSpPr>
          <p:cNvPr id="31747" name="Rectangle 2">
            <a:extLst>
              <a:ext uri="{FF2B5EF4-FFF2-40B4-BE49-F238E27FC236}">
                <a16:creationId xmlns:a16="http://schemas.microsoft.com/office/drawing/2014/main" id="{3DCA88DE-6EBE-4242-8294-200F297A6B13}"/>
              </a:ext>
            </a:extLst>
          </p:cNvPr>
          <p:cNvSpPr>
            <a:spLocks noGrp="1" noChangeArrowheads="1"/>
          </p:cNvSpPr>
          <p:nvPr>
            <p:ph type="title"/>
          </p:nvPr>
        </p:nvSpPr>
        <p:spPr>
          <a:xfrm>
            <a:off x="685800" y="0"/>
            <a:ext cx="7772400" cy="1066800"/>
          </a:xfrm>
        </p:spPr>
        <p:txBody>
          <a:bodyPr/>
          <a:lstStyle/>
          <a:p>
            <a:r>
              <a:rPr lang="en-US" altLang="en-US"/>
              <a:t>Multidimensional Arrays</a:t>
            </a:r>
            <a:endParaRPr lang="en-US" altLang="en-US" b="1"/>
          </a:p>
        </p:txBody>
      </p:sp>
      <p:sp>
        <p:nvSpPr>
          <p:cNvPr id="31748" name="Rectangle 3">
            <a:extLst>
              <a:ext uri="{FF2B5EF4-FFF2-40B4-BE49-F238E27FC236}">
                <a16:creationId xmlns:a16="http://schemas.microsoft.com/office/drawing/2014/main" id="{75A7F449-046E-E44A-BE02-2C911DF72230}"/>
              </a:ext>
            </a:extLst>
          </p:cNvPr>
          <p:cNvSpPr>
            <a:spLocks noGrp="1" noChangeArrowheads="1"/>
          </p:cNvSpPr>
          <p:nvPr>
            <p:ph type="body" idx="1"/>
          </p:nvPr>
        </p:nvSpPr>
        <p:spPr>
          <a:xfrm>
            <a:off x="304800" y="1066800"/>
            <a:ext cx="8610600" cy="5105400"/>
          </a:xfrm>
        </p:spPr>
        <p:txBody>
          <a:bodyPr/>
          <a:lstStyle/>
          <a:p>
            <a:pPr marL="0" indent="0">
              <a:buFont typeface="Monotype Sorts" pitchFamily="2" charset="2"/>
              <a:buNone/>
            </a:pPr>
            <a:r>
              <a:rPr lang="en-US" altLang="en-US">
                <a:cs typeface="Times New Roman" panose="02020603050405020304" pitchFamily="18" charset="0"/>
              </a:rPr>
              <a:t>Occasionally, you will need to represent n-dimensional data structures. In Java, you can create n-dimensional arrays for any integer n. </a:t>
            </a:r>
          </a:p>
          <a:p>
            <a:pPr marL="0" indent="0">
              <a:buFont typeface="Monotype Sorts" pitchFamily="2" charset="2"/>
              <a:buNone/>
            </a:pPr>
            <a:r>
              <a:rPr lang="en-US" altLang="en-US">
                <a:cs typeface="Times New Roman" panose="02020603050405020304" pitchFamily="18" charset="0"/>
              </a:rPr>
              <a:t> </a:t>
            </a:r>
          </a:p>
          <a:p>
            <a:pPr marL="0" indent="0">
              <a:buFont typeface="Monotype Sorts" pitchFamily="2" charset="2"/>
              <a:buNone/>
            </a:pPr>
            <a:r>
              <a:rPr lang="en-US" altLang="en-US">
                <a:cs typeface="Times New Roman" panose="02020603050405020304" pitchFamily="18" charset="0"/>
              </a:rPr>
              <a:t>The way to declare two-dimensional array variables and create two-dimensional arrays can be generalized to declare n-dimensional array variables and create n-dimensional arrays for n &gt;= 3.</a:t>
            </a:r>
          </a:p>
          <a:p>
            <a:pPr marL="0" indent="0">
              <a:buFont typeface="Monotype Sorts" pitchFamily="2" charset="2"/>
              <a:buNone/>
            </a:pPr>
            <a:endParaRPr lang="en-US" altLang="en-US">
              <a:cs typeface="Times New Roman" panose="02020603050405020304" pitchFamily="18" charset="0"/>
            </a:endParaRPr>
          </a:p>
        </p:txBody>
      </p:sp>
    </p:spTree>
    <p:extLst>
      <p:ext uri="{BB962C8B-B14F-4D97-AF65-F5344CB8AC3E}">
        <p14:creationId xmlns:p14="http://schemas.microsoft.com/office/powerpoint/2010/main" val="41433903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903BC94-4BFC-4492-A209-7B295F09573F}" type="slidenum">
              <a:rPr lang="en-US" altLang="en-US" sz="1400" smtClean="0"/>
              <a:pPr/>
              <a:t>6</a:t>
            </a:fld>
            <a:endParaRPr lang="en-US" altLang="en-US" sz="1400"/>
          </a:p>
        </p:txBody>
      </p:sp>
      <p:sp>
        <p:nvSpPr>
          <p:cNvPr id="15363" name="Rectangle 2"/>
          <p:cNvSpPr>
            <a:spLocks noGrp="1" noChangeArrowheads="1"/>
          </p:cNvSpPr>
          <p:nvPr>
            <p:ph type="title"/>
          </p:nvPr>
        </p:nvSpPr>
        <p:spPr>
          <a:xfrm>
            <a:off x="685800" y="228600"/>
            <a:ext cx="7772400" cy="990600"/>
          </a:xfrm>
          <a:noFill/>
        </p:spPr>
        <p:txBody>
          <a:bodyPr/>
          <a:lstStyle/>
          <a:p>
            <a:r>
              <a:rPr lang="en-US" altLang="en-US" sz="4000"/>
              <a:t>Declaring, creating, initializing Using the Shorthand Notation</a:t>
            </a:r>
          </a:p>
        </p:txBody>
      </p:sp>
      <p:sp>
        <p:nvSpPr>
          <p:cNvPr id="15364" name="Rectangle 3"/>
          <p:cNvSpPr>
            <a:spLocks noGrp="1" noChangeArrowheads="1"/>
          </p:cNvSpPr>
          <p:nvPr>
            <p:ph type="body" idx="1"/>
          </p:nvPr>
        </p:nvSpPr>
        <p:spPr>
          <a:xfrm>
            <a:off x="457200" y="1600200"/>
            <a:ext cx="8305800" cy="4419600"/>
          </a:xfrm>
          <a:noFill/>
        </p:spPr>
        <p:txBody>
          <a:bodyPr/>
          <a:lstStyle/>
          <a:p>
            <a:pPr marL="0" indent="0">
              <a:spcBef>
                <a:spcPct val="50000"/>
              </a:spcBef>
              <a:buFont typeface="Monotype Sorts" pitchFamily="2" charset="2"/>
              <a:buNone/>
            </a:pPr>
            <a:r>
              <a:rPr lang="en-US" altLang="en-US" sz="2400">
                <a:latin typeface="Courier New" pitchFamily="49" charset="0"/>
              </a:rPr>
              <a:t>double[] myList = {1.9, 2.9, 3.4, 3.5};</a:t>
            </a:r>
          </a:p>
          <a:p>
            <a:pPr marL="0" indent="0">
              <a:spcBef>
                <a:spcPct val="50000"/>
              </a:spcBef>
              <a:buFont typeface="Monotype Sorts" pitchFamily="2" charset="2"/>
              <a:buNone/>
            </a:pPr>
            <a:r>
              <a:rPr lang="en-US" altLang="en-US">
                <a:cs typeface="Times New Roman" pitchFamily="18" charset="0"/>
              </a:rPr>
              <a:t>This shorthand notation is equivalent to the following statements:</a:t>
            </a:r>
          </a:p>
          <a:p>
            <a:pPr marL="0" indent="0">
              <a:spcBef>
                <a:spcPct val="50000"/>
              </a:spcBef>
              <a:buFont typeface="Monotype Sorts" pitchFamily="2" charset="2"/>
              <a:buNone/>
            </a:pPr>
            <a:r>
              <a:rPr lang="en-US" altLang="en-US" sz="2400">
                <a:latin typeface="Courier New" pitchFamily="49" charset="0"/>
              </a:rPr>
              <a:t>double[] myList = new double[4];</a:t>
            </a:r>
          </a:p>
          <a:p>
            <a:pPr marL="0" indent="0">
              <a:spcBef>
                <a:spcPct val="50000"/>
              </a:spcBef>
              <a:buFont typeface="Monotype Sorts" pitchFamily="2" charset="2"/>
              <a:buNone/>
            </a:pPr>
            <a:r>
              <a:rPr lang="en-US" altLang="en-US" sz="2400">
                <a:latin typeface="Courier New" pitchFamily="49" charset="0"/>
              </a:rPr>
              <a:t>myList[0] = 1.9;</a:t>
            </a:r>
          </a:p>
          <a:p>
            <a:pPr marL="0" indent="0">
              <a:spcBef>
                <a:spcPct val="50000"/>
              </a:spcBef>
              <a:buFont typeface="Monotype Sorts" pitchFamily="2" charset="2"/>
              <a:buNone/>
            </a:pPr>
            <a:r>
              <a:rPr lang="en-US" altLang="en-US" sz="2400">
                <a:latin typeface="Courier New" pitchFamily="49" charset="0"/>
              </a:rPr>
              <a:t>myList[1] = 2.9;</a:t>
            </a:r>
          </a:p>
          <a:p>
            <a:pPr marL="0" indent="0">
              <a:spcBef>
                <a:spcPct val="50000"/>
              </a:spcBef>
              <a:buFont typeface="Monotype Sorts" pitchFamily="2" charset="2"/>
              <a:buNone/>
            </a:pPr>
            <a:r>
              <a:rPr lang="en-US" altLang="en-US" sz="2400">
                <a:latin typeface="Courier New" pitchFamily="49" charset="0"/>
              </a:rPr>
              <a:t>myList[2] = 3.4;</a:t>
            </a:r>
          </a:p>
          <a:p>
            <a:pPr marL="0" indent="0">
              <a:spcBef>
                <a:spcPct val="50000"/>
              </a:spcBef>
              <a:buFont typeface="Monotype Sorts" pitchFamily="2" charset="2"/>
              <a:buNone/>
            </a:pPr>
            <a:r>
              <a:rPr lang="en-US" altLang="en-US" sz="2400">
                <a:latin typeface="Courier New" pitchFamily="49" charset="0"/>
              </a:rPr>
              <a:t>myList[3] = 3.5;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a:extLst>
              <a:ext uri="{FF2B5EF4-FFF2-40B4-BE49-F238E27FC236}">
                <a16:creationId xmlns:a16="http://schemas.microsoft.com/office/drawing/2014/main" id="{563C5190-E5D9-944C-A936-4AD8222D3E59}"/>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4EC9E78-54D4-4744-999B-CC133CFFFD6E}" type="slidenum">
              <a:rPr lang="en-US" altLang="en-US" sz="1400" smtClean="0"/>
              <a:pPr>
                <a:spcBef>
                  <a:spcPct val="0"/>
                </a:spcBef>
                <a:buClrTx/>
                <a:buSzTx/>
                <a:buFontTx/>
                <a:buNone/>
              </a:pPr>
              <a:t>60</a:t>
            </a:fld>
            <a:endParaRPr lang="en-US" altLang="en-US" sz="1400"/>
          </a:p>
        </p:txBody>
      </p:sp>
      <p:sp>
        <p:nvSpPr>
          <p:cNvPr id="32771" name="Rectangle 2">
            <a:extLst>
              <a:ext uri="{FF2B5EF4-FFF2-40B4-BE49-F238E27FC236}">
                <a16:creationId xmlns:a16="http://schemas.microsoft.com/office/drawing/2014/main" id="{477590DF-75C2-A24E-939B-04C716D84D9F}"/>
              </a:ext>
            </a:extLst>
          </p:cNvPr>
          <p:cNvSpPr>
            <a:spLocks noGrp="1" noChangeArrowheads="1"/>
          </p:cNvSpPr>
          <p:nvPr>
            <p:ph type="title"/>
          </p:nvPr>
        </p:nvSpPr>
        <p:spPr>
          <a:xfrm>
            <a:off x="685800" y="0"/>
            <a:ext cx="7772400" cy="1066800"/>
          </a:xfrm>
        </p:spPr>
        <p:txBody>
          <a:bodyPr/>
          <a:lstStyle/>
          <a:p>
            <a:r>
              <a:rPr lang="en-US" altLang="en-US"/>
              <a:t>Multidimensional Arrays</a:t>
            </a:r>
            <a:endParaRPr lang="en-US" altLang="en-US" b="1"/>
          </a:p>
        </p:txBody>
      </p:sp>
      <p:sp>
        <p:nvSpPr>
          <p:cNvPr id="32772" name="Rectangle 3">
            <a:extLst>
              <a:ext uri="{FF2B5EF4-FFF2-40B4-BE49-F238E27FC236}">
                <a16:creationId xmlns:a16="http://schemas.microsoft.com/office/drawing/2014/main" id="{DEEE0598-E80B-F34E-9BB4-F293913B17D1}"/>
              </a:ext>
            </a:extLst>
          </p:cNvPr>
          <p:cNvSpPr>
            <a:spLocks noGrp="1" noChangeArrowheads="1"/>
          </p:cNvSpPr>
          <p:nvPr>
            <p:ph type="body" idx="1"/>
          </p:nvPr>
        </p:nvSpPr>
        <p:spPr>
          <a:xfrm>
            <a:off x="304800" y="1066800"/>
            <a:ext cx="8839200" cy="3244850"/>
          </a:xfrm>
        </p:spPr>
        <p:txBody>
          <a:bodyPr/>
          <a:lstStyle/>
          <a:p>
            <a:pPr marL="0" indent="0">
              <a:lnSpc>
                <a:spcPct val="90000"/>
              </a:lnSpc>
              <a:buFont typeface="Monotype Sorts" pitchFamily="2" charset="2"/>
              <a:buNone/>
            </a:pPr>
            <a:r>
              <a:rPr lang="en-US" altLang="en-US" sz="2400">
                <a:solidFill>
                  <a:schemeClr val="tx2"/>
                </a:solidFill>
              </a:rPr>
              <a:t>double</a:t>
            </a:r>
            <a:r>
              <a:rPr lang="en-US" altLang="zh-CN" sz="2400">
                <a:solidFill>
                  <a:schemeClr val="tx2"/>
                </a:solidFill>
                <a:ea typeface="SimSun" panose="02010600030101010101" pitchFamily="2" charset="-122"/>
              </a:rPr>
              <a:t>[][][] scores = {</a:t>
            </a:r>
          </a:p>
          <a:p>
            <a:pPr marL="0" indent="0">
              <a:lnSpc>
                <a:spcPct val="90000"/>
              </a:lnSpc>
              <a:buFont typeface="Monotype Sorts" pitchFamily="2" charset="2"/>
              <a:buNone/>
            </a:pPr>
            <a:r>
              <a:rPr lang="en-US" altLang="zh-CN" sz="2400">
                <a:solidFill>
                  <a:schemeClr val="tx2"/>
                </a:solidFill>
                <a:ea typeface="SimSun" panose="02010600030101010101" pitchFamily="2" charset="-122"/>
              </a:rPr>
              <a:t>  {{7.5, 20.5}, {9.0, 22.5}, {15, 33.5}, {13, 21.5}, {15, 2.5}},</a:t>
            </a:r>
          </a:p>
          <a:p>
            <a:pPr marL="0" indent="0">
              <a:lnSpc>
                <a:spcPct val="90000"/>
              </a:lnSpc>
              <a:buFont typeface="Monotype Sorts" pitchFamily="2" charset="2"/>
              <a:buNone/>
            </a:pPr>
            <a:r>
              <a:rPr lang="en-US" altLang="zh-CN" sz="2400">
                <a:solidFill>
                  <a:schemeClr val="tx2"/>
                </a:solidFill>
                <a:ea typeface="SimSun" panose="02010600030101010101" pitchFamily="2" charset="-122"/>
              </a:rPr>
              <a:t>  {{4.5, 21.5}, {9.0, 22.5}, {15, 34.5}, {12, 20.5}, {14, 9.5}},</a:t>
            </a:r>
          </a:p>
          <a:p>
            <a:pPr marL="0" indent="0">
              <a:lnSpc>
                <a:spcPct val="90000"/>
              </a:lnSpc>
              <a:buFont typeface="Monotype Sorts" pitchFamily="2" charset="2"/>
              <a:buNone/>
            </a:pPr>
            <a:r>
              <a:rPr lang="en-US" altLang="zh-CN" sz="2400">
                <a:solidFill>
                  <a:schemeClr val="tx2"/>
                </a:solidFill>
                <a:ea typeface="SimSun" panose="02010600030101010101" pitchFamily="2" charset="-122"/>
              </a:rPr>
              <a:t>  {{6.5, 30.5}, {9.4, 10.5}, {11, 33.5}, {11, 23.5}, {10, 2.5}},</a:t>
            </a:r>
          </a:p>
          <a:p>
            <a:pPr marL="0" indent="0">
              <a:lnSpc>
                <a:spcPct val="90000"/>
              </a:lnSpc>
              <a:buFont typeface="Monotype Sorts" pitchFamily="2" charset="2"/>
              <a:buNone/>
            </a:pPr>
            <a:r>
              <a:rPr lang="en-US" altLang="zh-CN" sz="2400">
                <a:solidFill>
                  <a:schemeClr val="tx2"/>
                </a:solidFill>
                <a:ea typeface="SimSun" panose="02010600030101010101" pitchFamily="2" charset="-122"/>
              </a:rPr>
              <a:t>  {{6.5, 23.5}, {9.4, 32.5}, {13, 34.5}, {11, 20.5}, {16, 7.5}},</a:t>
            </a:r>
          </a:p>
          <a:p>
            <a:pPr marL="0" indent="0">
              <a:lnSpc>
                <a:spcPct val="90000"/>
              </a:lnSpc>
              <a:buFont typeface="Monotype Sorts" pitchFamily="2" charset="2"/>
              <a:buNone/>
            </a:pPr>
            <a:r>
              <a:rPr lang="en-US" altLang="zh-CN" sz="2400">
                <a:solidFill>
                  <a:schemeClr val="tx2"/>
                </a:solidFill>
                <a:ea typeface="SimSun" panose="02010600030101010101" pitchFamily="2" charset="-122"/>
              </a:rPr>
              <a:t>  {{8.5, 26.5}, {9.4, 52.5}, {13, 36.5}, {13, 24.5}, {16, 2.5}},</a:t>
            </a:r>
          </a:p>
          <a:p>
            <a:pPr marL="0" indent="0">
              <a:lnSpc>
                <a:spcPct val="90000"/>
              </a:lnSpc>
              <a:buFont typeface="Monotype Sorts" pitchFamily="2" charset="2"/>
              <a:buNone/>
            </a:pPr>
            <a:r>
              <a:rPr lang="en-US" altLang="zh-CN" sz="2400">
                <a:solidFill>
                  <a:schemeClr val="tx2"/>
                </a:solidFill>
                <a:ea typeface="SimSun" panose="02010600030101010101" pitchFamily="2" charset="-122"/>
              </a:rPr>
              <a:t>  {{9.5, 20.5}, {9.4, 42.5}, {13, 31.5}, {12, 20.5}, {16, 6.5}}</a:t>
            </a:r>
          </a:p>
          <a:p>
            <a:pPr marL="0" indent="0">
              <a:lnSpc>
                <a:spcPct val="90000"/>
              </a:lnSpc>
              <a:buFont typeface="Monotype Sorts" pitchFamily="2" charset="2"/>
              <a:buNone/>
            </a:pPr>
            <a:r>
              <a:rPr lang="en-US" altLang="zh-CN" sz="2400">
                <a:solidFill>
                  <a:schemeClr val="tx2"/>
                </a:solidFill>
                <a:ea typeface="SimSun" panose="02010600030101010101" pitchFamily="2" charset="-122"/>
              </a:rPr>
              <a:t>};</a:t>
            </a:r>
            <a:endParaRPr lang="en-US" altLang="en-US" sz="2400">
              <a:solidFill>
                <a:schemeClr val="tx2"/>
              </a:solidFill>
            </a:endParaRPr>
          </a:p>
        </p:txBody>
      </p:sp>
      <p:graphicFrame>
        <p:nvGraphicFramePr>
          <p:cNvPr id="32773" name="Object 4">
            <a:extLst>
              <a:ext uri="{FF2B5EF4-FFF2-40B4-BE49-F238E27FC236}">
                <a16:creationId xmlns:a16="http://schemas.microsoft.com/office/drawing/2014/main" id="{198EE11C-679B-7049-88A6-E225EB262CAF}"/>
              </a:ext>
            </a:extLst>
          </p:cNvPr>
          <p:cNvGraphicFramePr>
            <a:graphicFrameLocks noChangeAspect="1"/>
          </p:cNvGraphicFramePr>
          <p:nvPr/>
        </p:nvGraphicFramePr>
        <p:xfrm>
          <a:off x="0" y="4556125"/>
          <a:ext cx="9144000" cy="1881188"/>
        </p:xfrm>
        <a:graphic>
          <a:graphicData uri="http://schemas.openxmlformats.org/presentationml/2006/ole">
            <mc:AlternateContent xmlns:mc="http://schemas.openxmlformats.org/markup-compatibility/2006">
              <mc:Choice xmlns:v="urn:schemas-microsoft-com:vml" Requires="v">
                <p:oleObj spid="_x0000_s118786" name="Picture" r:id="rId3" imgW="6413500" imgH="1320800" progId="Word.Picture.8">
                  <p:embed/>
                </p:oleObj>
              </mc:Choice>
              <mc:Fallback>
                <p:oleObj name="Picture" r:id="rId3" imgW="6413500" imgH="1320800" progId="Word.Picture.8">
                  <p:embed/>
                  <p:pic>
                    <p:nvPicPr>
                      <p:cNvPr id="32773" name="Object 4">
                        <a:extLst>
                          <a:ext uri="{FF2B5EF4-FFF2-40B4-BE49-F238E27FC236}">
                            <a16:creationId xmlns:a16="http://schemas.microsoft.com/office/drawing/2014/main" id="{198EE11C-679B-7049-88A6-E225EB262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56125"/>
                        <a:ext cx="91440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4638916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a:extLst>
              <a:ext uri="{FF2B5EF4-FFF2-40B4-BE49-F238E27FC236}">
                <a16:creationId xmlns:a16="http://schemas.microsoft.com/office/drawing/2014/main" id="{ABC64988-F31D-414C-91A9-86D011DF6B1C}"/>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0E6EFCF-250C-324E-88AF-384D55768BEB}" type="slidenum">
              <a:rPr lang="en-US" altLang="en-US" sz="1400" smtClean="0"/>
              <a:pPr>
                <a:spcBef>
                  <a:spcPct val="0"/>
                </a:spcBef>
                <a:buClrTx/>
                <a:buSzTx/>
                <a:buFontTx/>
                <a:buNone/>
              </a:pPr>
              <a:t>61</a:t>
            </a:fld>
            <a:endParaRPr lang="en-US" altLang="en-US" sz="1400"/>
          </a:p>
        </p:txBody>
      </p:sp>
      <p:sp>
        <p:nvSpPr>
          <p:cNvPr id="33795" name="Rectangle 2">
            <a:extLst>
              <a:ext uri="{FF2B5EF4-FFF2-40B4-BE49-F238E27FC236}">
                <a16:creationId xmlns:a16="http://schemas.microsoft.com/office/drawing/2014/main" id="{90F56DD6-77BA-7B4F-941B-D5C53A4F421B}"/>
              </a:ext>
            </a:extLst>
          </p:cNvPr>
          <p:cNvSpPr>
            <a:spLocks noGrp="1" noChangeArrowheads="1"/>
          </p:cNvSpPr>
          <p:nvPr>
            <p:ph type="title"/>
          </p:nvPr>
        </p:nvSpPr>
        <p:spPr>
          <a:xfrm>
            <a:off x="609600" y="228600"/>
            <a:ext cx="7772400" cy="1066800"/>
          </a:xfrm>
        </p:spPr>
        <p:txBody>
          <a:bodyPr/>
          <a:lstStyle/>
          <a:p>
            <a:r>
              <a:rPr lang="en-US" altLang="en-US" sz="4000"/>
              <a:t>Problem: Calculating Total Scores</a:t>
            </a:r>
            <a:endParaRPr lang="en-US" altLang="en-US" sz="4000">
              <a:solidFill>
                <a:schemeClr val="tx1"/>
              </a:solidFill>
              <a:latin typeface="Book Antiqua" panose="02040602050305030304" pitchFamily="18" charset="0"/>
              <a:hlinkClick r:id="rId2" action="ppaction://program"/>
            </a:endParaRPr>
          </a:p>
        </p:txBody>
      </p:sp>
      <p:sp>
        <p:nvSpPr>
          <p:cNvPr id="33796" name="Rectangle 3">
            <a:extLst>
              <a:ext uri="{FF2B5EF4-FFF2-40B4-BE49-F238E27FC236}">
                <a16:creationId xmlns:a16="http://schemas.microsoft.com/office/drawing/2014/main" id="{B84967B3-B05D-A245-A4D3-6CA9849270BB}"/>
              </a:ext>
            </a:extLst>
          </p:cNvPr>
          <p:cNvSpPr>
            <a:spLocks noGrp="1" noChangeArrowheads="1"/>
          </p:cNvSpPr>
          <p:nvPr>
            <p:ph type="body" idx="1"/>
          </p:nvPr>
        </p:nvSpPr>
        <p:spPr>
          <a:xfrm>
            <a:off x="266700" y="1393825"/>
            <a:ext cx="8763000" cy="3886200"/>
          </a:xfrm>
        </p:spPr>
        <p:txBody>
          <a:bodyPr/>
          <a:lstStyle/>
          <a:p>
            <a:pPr marL="0" indent="0">
              <a:buFont typeface="Monotype Sorts" pitchFamily="2" charset="2"/>
              <a:buNone/>
            </a:pPr>
            <a:r>
              <a:rPr lang="en-US" altLang="en-US" sz="2400"/>
              <a:t>Objective: </a:t>
            </a:r>
            <a:r>
              <a:rPr lang="en-US" altLang="en-US" sz="2400">
                <a:cs typeface="Times New Roman" panose="02020603050405020304" pitchFamily="18" charset="0"/>
              </a:rPr>
              <a:t>write a program that calculates the total score for students in a class. Suppose the scores are stored in a three-dimensional array named </a:t>
            </a:r>
            <a:r>
              <a:rPr lang="en-US" altLang="en-US" sz="2400" u="sng">
                <a:cs typeface="Times New Roman" panose="02020603050405020304" pitchFamily="18" charset="0"/>
              </a:rPr>
              <a:t>scores</a:t>
            </a:r>
            <a:r>
              <a:rPr lang="en-US" altLang="en-US" sz="2400">
                <a:cs typeface="Times New Roman" panose="02020603050405020304" pitchFamily="18" charset="0"/>
              </a:rPr>
              <a:t>. The first index in </a:t>
            </a:r>
            <a:r>
              <a:rPr lang="en-US" altLang="en-US" sz="2400" u="sng">
                <a:cs typeface="Times New Roman" panose="02020603050405020304" pitchFamily="18" charset="0"/>
              </a:rPr>
              <a:t>scores</a:t>
            </a:r>
            <a:r>
              <a:rPr lang="en-US" altLang="en-US" sz="2400">
                <a:cs typeface="Times New Roman" panose="02020603050405020304" pitchFamily="18" charset="0"/>
              </a:rPr>
              <a:t> refers to a student, the second refers to an exam, and the third refers to the part of the exam. Suppose there are 7 students, 5 exams, and each exam has two parts--the multiple-choice part and the programming part. So, </a:t>
            </a:r>
            <a:r>
              <a:rPr lang="en-US" altLang="en-US" sz="2400" u="sng">
                <a:cs typeface="Times New Roman" panose="02020603050405020304" pitchFamily="18" charset="0"/>
              </a:rPr>
              <a:t>scores[i][j][0]</a:t>
            </a:r>
            <a:r>
              <a:rPr lang="en-US" altLang="en-US" sz="2400">
                <a:cs typeface="Times New Roman" panose="02020603050405020304" pitchFamily="18" charset="0"/>
              </a:rPr>
              <a:t> represents the score on the multiple-choice part for the </a:t>
            </a:r>
            <a:r>
              <a:rPr lang="en-US" altLang="en-US" sz="2400" u="sng">
                <a:cs typeface="Times New Roman" panose="02020603050405020304" pitchFamily="18" charset="0"/>
              </a:rPr>
              <a:t>i</a:t>
            </a:r>
            <a:r>
              <a:rPr lang="en-US" altLang="en-US" sz="2400">
                <a:cs typeface="Times New Roman" panose="02020603050405020304" pitchFamily="18" charset="0"/>
              </a:rPr>
              <a:t>’s student on the </a:t>
            </a:r>
            <a:r>
              <a:rPr lang="en-US" altLang="en-US" sz="2400" u="sng">
                <a:cs typeface="Times New Roman" panose="02020603050405020304" pitchFamily="18" charset="0"/>
              </a:rPr>
              <a:t>j</a:t>
            </a:r>
            <a:r>
              <a:rPr lang="en-US" altLang="en-US" sz="2400">
                <a:cs typeface="Times New Roman" panose="02020603050405020304" pitchFamily="18" charset="0"/>
              </a:rPr>
              <a:t>’s exam. Your program displays the total score for each student</a:t>
            </a:r>
            <a:r>
              <a:rPr lang="en-US" altLang="en-US" sz="3000">
                <a:cs typeface="Times New Roman" panose="02020603050405020304" pitchFamily="18" charset="0"/>
              </a:rPr>
              <a:t>. </a:t>
            </a:r>
          </a:p>
        </p:txBody>
      </p:sp>
      <p:sp>
        <p:nvSpPr>
          <p:cNvPr id="33797" name="Rectangle 6">
            <a:extLst>
              <a:ext uri="{FF2B5EF4-FFF2-40B4-BE49-F238E27FC236}">
                <a16:creationId xmlns:a16="http://schemas.microsoft.com/office/drawing/2014/main" id="{ACCB2125-5812-1B43-886C-B37078D77E9E}"/>
              </a:ext>
            </a:extLst>
          </p:cNvPr>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3798" name="Rectangle 8">
            <a:extLst>
              <a:ext uri="{FF2B5EF4-FFF2-40B4-BE49-F238E27FC236}">
                <a16:creationId xmlns:a16="http://schemas.microsoft.com/office/drawing/2014/main" id="{1522B74B-549D-EF4F-BD89-C7E5C2963FBA}"/>
              </a:ext>
            </a:extLst>
          </p:cNvPr>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3799" name="Rectangle 12">
            <a:hlinkClick r:id="rId3"/>
            <a:extLst>
              <a:ext uri="{FF2B5EF4-FFF2-40B4-BE49-F238E27FC236}">
                <a16:creationId xmlns:a16="http://schemas.microsoft.com/office/drawing/2014/main" id="{1832BAFD-7423-F544-87F6-652C0A864A73}"/>
              </a:ext>
            </a:extLst>
          </p:cNvPr>
          <p:cNvSpPr>
            <a:spLocks noChangeArrowheads="1"/>
          </p:cNvSpPr>
          <p:nvPr/>
        </p:nvSpPr>
        <p:spPr bwMode="auto">
          <a:xfrm>
            <a:off x="4802188" y="5187950"/>
            <a:ext cx="13081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TotalScore</a:t>
            </a:r>
            <a:endParaRPr lang="en-US" altLang="en-US" sz="2000" dirty="0"/>
          </a:p>
        </p:txBody>
      </p:sp>
      <p:sp>
        <p:nvSpPr>
          <p:cNvPr id="33800" name="AutoShape 10">
            <a:hlinkClick r:id="rId4" action="ppaction://program" highlightClick="1"/>
            <a:extLst>
              <a:ext uri="{FF2B5EF4-FFF2-40B4-BE49-F238E27FC236}">
                <a16:creationId xmlns:a16="http://schemas.microsoft.com/office/drawing/2014/main" id="{F8673048-2FDA-2442-A5C5-A1EA136869F2}"/>
              </a:ext>
            </a:extLst>
          </p:cNvPr>
          <p:cNvSpPr>
            <a:spLocks noChangeArrowheads="1"/>
          </p:cNvSpPr>
          <p:nvPr/>
        </p:nvSpPr>
        <p:spPr bwMode="auto">
          <a:xfrm>
            <a:off x="6246813" y="5187950"/>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Tree>
    <p:extLst>
      <p:ext uri="{BB962C8B-B14F-4D97-AF65-F5344CB8AC3E}">
        <p14:creationId xmlns:p14="http://schemas.microsoft.com/office/powerpoint/2010/main" val="37898363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4DE773-C1DB-9C4E-8035-7A5005BC1553}"/>
              </a:ext>
            </a:extLst>
          </p:cNvPr>
          <p:cNvSpPr>
            <a:spLocks noGrp="1"/>
          </p:cNvSpPr>
          <p:nvPr>
            <p:ph type="sldNum" sz="quarter" idx="11"/>
          </p:nvPr>
        </p:nvSpPr>
        <p:spPr/>
        <p:txBody>
          <a:bodyPr/>
          <a:lstStyle/>
          <a:p>
            <a:pPr>
              <a:defRPr/>
            </a:pPr>
            <a:fld id="{4763DEB8-F98C-F146-A53C-4CC0E415997D}" type="slidenum">
              <a:rPr lang="en-US" altLang="en-US" smtClean="0"/>
              <a:pPr>
                <a:defRPr/>
              </a:pPr>
              <a:t>62</a:t>
            </a:fld>
            <a:endParaRPr lang="en-US" altLang="en-US"/>
          </a:p>
        </p:txBody>
      </p:sp>
      <p:sp>
        <p:nvSpPr>
          <p:cNvPr id="5" name="Rectangle 4">
            <a:extLst>
              <a:ext uri="{FF2B5EF4-FFF2-40B4-BE49-F238E27FC236}">
                <a16:creationId xmlns:a16="http://schemas.microsoft.com/office/drawing/2014/main" id="{F9C8FED1-5EFB-5340-BE45-DE484859B49E}"/>
              </a:ext>
            </a:extLst>
          </p:cNvPr>
          <p:cNvSpPr/>
          <p:nvPr/>
        </p:nvSpPr>
        <p:spPr>
          <a:xfrm>
            <a:off x="117020" y="279790"/>
            <a:ext cx="8679530" cy="5262979"/>
          </a:xfrm>
          <a:prstGeom prst="rect">
            <a:avLst/>
          </a:prstGeom>
        </p:spPr>
        <p:txBody>
          <a:bodyPr wrap="square">
            <a:spAutoFit/>
          </a:bodyPr>
          <a:lstStyle/>
          <a:p>
            <a:r>
              <a:rPr lang="en-US" sz="1600" b="1" dirty="0">
                <a:solidFill>
                  <a:srgbClr val="000FD6"/>
                </a:solidFill>
                <a:effectLst/>
              </a:rPr>
              <a:t>public</a:t>
            </a:r>
            <a:r>
              <a:rPr lang="en-US" sz="1600" dirty="0"/>
              <a:t> </a:t>
            </a:r>
            <a:r>
              <a:rPr lang="en-US" sz="1600" b="1" dirty="0">
                <a:solidFill>
                  <a:srgbClr val="000FD6"/>
                </a:solidFill>
                <a:effectLst/>
              </a:rPr>
              <a:t>class</a:t>
            </a:r>
            <a:r>
              <a:rPr lang="en-US" sz="1600" dirty="0"/>
              <a:t> </a:t>
            </a:r>
            <a:r>
              <a:rPr lang="en-US" sz="1600" dirty="0" err="1"/>
              <a:t>TotalScore</a:t>
            </a:r>
            <a:r>
              <a:rPr lang="en-US" sz="1600" dirty="0"/>
              <a:t> { </a:t>
            </a:r>
            <a:r>
              <a:rPr lang="en-US" sz="1600" dirty="0">
                <a:solidFill>
                  <a:srgbClr val="005500"/>
                </a:solidFill>
                <a:effectLst/>
              </a:rPr>
              <a:t>/** Main method */</a:t>
            </a:r>
            <a:r>
              <a:rPr lang="en-US" sz="1600" dirty="0"/>
              <a:t> </a:t>
            </a:r>
          </a:p>
          <a:p>
            <a:r>
              <a:rPr lang="en-US" sz="1600" b="1" dirty="0">
                <a:solidFill>
                  <a:srgbClr val="000FD6"/>
                </a:solidFill>
                <a:effectLst/>
              </a:rPr>
              <a:t>	public</a:t>
            </a:r>
            <a:r>
              <a:rPr lang="en-US" sz="1600" dirty="0"/>
              <a:t> </a:t>
            </a:r>
            <a:r>
              <a:rPr lang="en-US" sz="1600" b="1" dirty="0">
                <a:solidFill>
                  <a:srgbClr val="000FD6"/>
                </a:solidFill>
                <a:effectLst/>
              </a:rPr>
              <a:t>static</a:t>
            </a:r>
            <a:r>
              <a:rPr lang="en-US" sz="1600" dirty="0"/>
              <a:t> </a:t>
            </a:r>
            <a:r>
              <a:rPr lang="en-US" sz="1600" b="1" dirty="0">
                <a:solidFill>
                  <a:srgbClr val="000FD6"/>
                </a:solidFill>
                <a:effectLst/>
              </a:rPr>
              <a:t>void</a:t>
            </a:r>
            <a:r>
              <a:rPr lang="en-US" sz="1600" dirty="0"/>
              <a:t> main(String[] </a:t>
            </a:r>
            <a:r>
              <a:rPr lang="en-US" sz="1600" dirty="0" err="1"/>
              <a:t>args</a:t>
            </a:r>
            <a:r>
              <a:rPr lang="en-US" sz="1600" dirty="0"/>
              <a:t>) { </a:t>
            </a:r>
          </a:p>
          <a:p>
            <a:r>
              <a:rPr lang="en-US" sz="1600" b="1" dirty="0">
                <a:solidFill>
                  <a:srgbClr val="000FD6"/>
                </a:solidFill>
                <a:effectLst/>
              </a:rPr>
              <a:t>		double</a:t>
            </a:r>
            <a:r>
              <a:rPr lang="en-US" sz="1600" dirty="0"/>
              <a:t>[][][] scores = </a:t>
            </a:r>
          </a:p>
          <a:p>
            <a:r>
              <a:rPr lang="en-US" sz="1600" dirty="0"/>
              <a:t>		{ {{</a:t>
            </a:r>
            <a:r>
              <a:rPr lang="en-US" sz="1600" dirty="0">
                <a:solidFill>
                  <a:srgbClr val="007D9F"/>
                </a:solidFill>
                <a:effectLst/>
              </a:rPr>
              <a:t>7.5</a:t>
            </a:r>
            <a:r>
              <a:rPr lang="en-US" sz="1600" dirty="0"/>
              <a:t>, </a:t>
            </a:r>
            <a:r>
              <a:rPr lang="en-US" sz="1600" dirty="0">
                <a:solidFill>
                  <a:srgbClr val="007D9F"/>
                </a:solidFill>
                <a:effectLst/>
              </a:rPr>
              <a:t>20.5</a:t>
            </a:r>
            <a:r>
              <a:rPr lang="en-US" sz="1600" dirty="0"/>
              <a:t>}, {</a:t>
            </a:r>
            <a:r>
              <a:rPr lang="en-US" sz="1600" dirty="0">
                <a:solidFill>
                  <a:srgbClr val="007D9F"/>
                </a:solidFill>
                <a:effectLst/>
              </a:rPr>
              <a:t>9.0</a:t>
            </a:r>
            <a:r>
              <a:rPr lang="en-US" sz="1600" dirty="0"/>
              <a:t>, </a:t>
            </a:r>
            <a:r>
              <a:rPr lang="en-US" sz="1600" dirty="0">
                <a:solidFill>
                  <a:srgbClr val="007D9F"/>
                </a:solidFill>
                <a:effectLst/>
              </a:rPr>
              <a:t>22.5</a:t>
            </a:r>
            <a:r>
              <a:rPr lang="en-US" sz="1600" dirty="0"/>
              <a:t>}, {</a:t>
            </a:r>
            <a:r>
              <a:rPr lang="en-US" sz="1600" dirty="0">
                <a:solidFill>
                  <a:srgbClr val="007D9F"/>
                </a:solidFill>
                <a:effectLst/>
              </a:rPr>
              <a:t>15</a:t>
            </a:r>
            <a:r>
              <a:rPr lang="en-US" sz="1600" dirty="0"/>
              <a:t>, </a:t>
            </a:r>
            <a:r>
              <a:rPr lang="en-US" sz="1600" dirty="0">
                <a:solidFill>
                  <a:srgbClr val="007D9F"/>
                </a:solidFill>
                <a:effectLst/>
              </a:rPr>
              <a:t>33.5</a:t>
            </a:r>
            <a:r>
              <a:rPr lang="en-US" sz="1600" dirty="0"/>
              <a:t>}, {</a:t>
            </a:r>
            <a:r>
              <a:rPr lang="en-US" sz="1600" dirty="0">
                <a:solidFill>
                  <a:srgbClr val="007D9F"/>
                </a:solidFill>
                <a:effectLst/>
              </a:rPr>
              <a:t>13</a:t>
            </a:r>
            <a:r>
              <a:rPr lang="en-US" sz="1600" dirty="0"/>
              <a:t>, </a:t>
            </a:r>
            <a:r>
              <a:rPr lang="en-US" sz="1600" dirty="0">
                <a:solidFill>
                  <a:srgbClr val="007D9F"/>
                </a:solidFill>
                <a:effectLst/>
              </a:rPr>
              <a:t>21.5</a:t>
            </a:r>
            <a:r>
              <a:rPr lang="en-US" sz="1600" dirty="0"/>
              <a:t>}, {</a:t>
            </a:r>
            <a:r>
              <a:rPr lang="en-US" sz="1600" dirty="0">
                <a:solidFill>
                  <a:srgbClr val="007D9F"/>
                </a:solidFill>
                <a:effectLst/>
              </a:rPr>
              <a:t>15</a:t>
            </a:r>
            <a:r>
              <a:rPr lang="en-US" sz="1600" dirty="0"/>
              <a:t>, </a:t>
            </a:r>
            <a:r>
              <a:rPr lang="en-US" sz="1600" dirty="0">
                <a:solidFill>
                  <a:srgbClr val="007D9F"/>
                </a:solidFill>
                <a:effectLst/>
              </a:rPr>
              <a:t>2.5</a:t>
            </a:r>
            <a:r>
              <a:rPr lang="en-US" sz="1600" dirty="0"/>
              <a:t>}}, </a:t>
            </a:r>
          </a:p>
          <a:p>
            <a:r>
              <a:rPr lang="en-US" sz="1600" dirty="0"/>
              <a:t>		{{</a:t>
            </a:r>
            <a:r>
              <a:rPr lang="en-US" sz="1600" dirty="0">
                <a:solidFill>
                  <a:srgbClr val="007D9F"/>
                </a:solidFill>
                <a:effectLst/>
              </a:rPr>
              <a:t>4.5</a:t>
            </a:r>
            <a:r>
              <a:rPr lang="en-US" sz="1600" dirty="0"/>
              <a:t>, </a:t>
            </a:r>
            <a:r>
              <a:rPr lang="en-US" sz="1600" dirty="0">
                <a:solidFill>
                  <a:srgbClr val="007D9F"/>
                </a:solidFill>
                <a:effectLst/>
              </a:rPr>
              <a:t>21.5</a:t>
            </a:r>
            <a:r>
              <a:rPr lang="en-US" sz="1600" dirty="0"/>
              <a:t>}, {</a:t>
            </a:r>
            <a:r>
              <a:rPr lang="en-US" sz="1600" dirty="0">
                <a:solidFill>
                  <a:srgbClr val="007D9F"/>
                </a:solidFill>
                <a:effectLst/>
              </a:rPr>
              <a:t>9.0</a:t>
            </a:r>
            <a:r>
              <a:rPr lang="en-US" sz="1600" dirty="0"/>
              <a:t>, </a:t>
            </a:r>
            <a:r>
              <a:rPr lang="en-US" sz="1600" dirty="0">
                <a:solidFill>
                  <a:srgbClr val="007D9F"/>
                </a:solidFill>
                <a:effectLst/>
              </a:rPr>
              <a:t>22.5</a:t>
            </a:r>
            <a:r>
              <a:rPr lang="en-US" sz="1600" dirty="0"/>
              <a:t>}, {</a:t>
            </a:r>
            <a:r>
              <a:rPr lang="en-US" sz="1600" dirty="0">
                <a:solidFill>
                  <a:srgbClr val="007D9F"/>
                </a:solidFill>
                <a:effectLst/>
              </a:rPr>
              <a:t>15</a:t>
            </a:r>
            <a:r>
              <a:rPr lang="en-US" sz="1600" dirty="0"/>
              <a:t>, </a:t>
            </a:r>
            <a:r>
              <a:rPr lang="en-US" sz="1600" dirty="0">
                <a:solidFill>
                  <a:srgbClr val="007D9F"/>
                </a:solidFill>
                <a:effectLst/>
              </a:rPr>
              <a:t>34.5</a:t>
            </a:r>
            <a:r>
              <a:rPr lang="en-US" sz="1600" dirty="0"/>
              <a:t>}, {</a:t>
            </a:r>
            <a:r>
              <a:rPr lang="en-US" sz="1600" dirty="0">
                <a:solidFill>
                  <a:srgbClr val="007D9F"/>
                </a:solidFill>
                <a:effectLst/>
              </a:rPr>
              <a:t>12</a:t>
            </a:r>
            <a:r>
              <a:rPr lang="en-US" sz="1600" dirty="0"/>
              <a:t>, </a:t>
            </a:r>
            <a:r>
              <a:rPr lang="en-US" sz="1600" dirty="0">
                <a:solidFill>
                  <a:srgbClr val="007D9F"/>
                </a:solidFill>
                <a:effectLst/>
              </a:rPr>
              <a:t>20.5</a:t>
            </a:r>
            <a:r>
              <a:rPr lang="en-US" sz="1600" dirty="0"/>
              <a:t>}, {</a:t>
            </a:r>
            <a:r>
              <a:rPr lang="en-US" sz="1600" dirty="0">
                <a:solidFill>
                  <a:srgbClr val="007D9F"/>
                </a:solidFill>
                <a:effectLst/>
              </a:rPr>
              <a:t>14</a:t>
            </a:r>
            <a:r>
              <a:rPr lang="en-US" sz="1600" dirty="0"/>
              <a:t>, </a:t>
            </a:r>
            <a:r>
              <a:rPr lang="en-US" sz="1600" dirty="0">
                <a:solidFill>
                  <a:srgbClr val="007D9F"/>
                </a:solidFill>
                <a:effectLst/>
              </a:rPr>
              <a:t>9.5</a:t>
            </a:r>
            <a:r>
              <a:rPr lang="en-US" sz="1600" dirty="0"/>
              <a:t>}}, </a:t>
            </a:r>
          </a:p>
          <a:p>
            <a:r>
              <a:rPr lang="en-US" sz="1600" dirty="0"/>
              <a:t>		{{</a:t>
            </a:r>
            <a:r>
              <a:rPr lang="en-US" sz="1600" dirty="0">
                <a:solidFill>
                  <a:srgbClr val="007D9F"/>
                </a:solidFill>
                <a:effectLst/>
              </a:rPr>
              <a:t>6.5</a:t>
            </a:r>
            <a:r>
              <a:rPr lang="en-US" sz="1600" dirty="0"/>
              <a:t>, </a:t>
            </a:r>
            <a:r>
              <a:rPr lang="en-US" sz="1600" dirty="0">
                <a:solidFill>
                  <a:srgbClr val="007D9F"/>
                </a:solidFill>
                <a:effectLst/>
              </a:rPr>
              <a:t>30.5</a:t>
            </a:r>
            <a:r>
              <a:rPr lang="en-US" sz="1600" dirty="0"/>
              <a:t>}, {</a:t>
            </a:r>
            <a:r>
              <a:rPr lang="en-US" sz="1600" dirty="0">
                <a:solidFill>
                  <a:srgbClr val="007D9F"/>
                </a:solidFill>
                <a:effectLst/>
              </a:rPr>
              <a:t>9.4</a:t>
            </a:r>
            <a:r>
              <a:rPr lang="en-US" sz="1600" dirty="0"/>
              <a:t>, </a:t>
            </a:r>
            <a:r>
              <a:rPr lang="en-US" sz="1600" dirty="0">
                <a:solidFill>
                  <a:srgbClr val="007D9F"/>
                </a:solidFill>
                <a:effectLst/>
              </a:rPr>
              <a:t>10.5</a:t>
            </a:r>
            <a:r>
              <a:rPr lang="en-US" sz="1600" dirty="0"/>
              <a:t>}, {</a:t>
            </a:r>
            <a:r>
              <a:rPr lang="en-US" sz="1600" dirty="0">
                <a:solidFill>
                  <a:srgbClr val="007D9F"/>
                </a:solidFill>
                <a:effectLst/>
              </a:rPr>
              <a:t>11</a:t>
            </a:r>
            <a:r>
              <a:rPr lang="en-US" sz="1600" dirty="0"/>
              <a:t>, </a:t>
            </a:r>
            <a:r>
              <a:rPr lang="en-US" sz="1600" dirty="0">
                <a:solidFill>
                  <a:srgbClr val="007D9F"/>
                </a:solidFill>
                <a:effectLst/>
              </a:rPr>
              <a:t>33.5</a:t>
            </a:r>
            <a:r>
              <a:rPr lang="en-US" sz="1600" dirty="0"/>
              <a:t>}, {</a:t>
            </a:r>
            <a:r>
              <a:rPr lang="en-US" sz="1600" dirty="0">
                <a:solidFill>
                  <a:srgbClr val="007D9F"/>
                </a:solidFill>
                <a:effectLst/>
              </a:rPr>
              <a:t>11</a:t>
            </a:r>
            <a:r>
              <a:rPr lang="en-US" sz="1600" dirty="0"/>
              <a:t>, </a:t>
            </a:r>
            <a:r>
              <a:rPr lang="en-US" sz="1600" dirty="0">
                <a:solidFill>
                  <a:srgbClr val="007D9F"/>
                </a:solidFill>
                <a:effectLst/>
              </a:rPr>
              <a:t>23.5</a:t>
            </a:r>
            <a:r>
              <a:rPr lang="en-US" sz="1600" dirty="0"/>
              <a:t>}, {</a:t>
            </a:r>
            <a:r>
              <a:rPr lang="en-US" sz="1600" dirty="0">
                <a:solidFill>
                  <a:srgbClr val="007D9F"/>
                </a:solidFill>
                <a:effectLst/>
              </a:rPr>
              <a:t>10</a:t>
            </a:r>
            <a:r>
              <a:rPr lang="en-US" sz="1600" dirty="0"/>
              <a:t>, </a:t>
            </a:r>
            <a:r>
              <a:rPr lang="en-US" sz="1600" dirty="0">
                <a:solidFill>
                  <a:srgbClr val="007D9F"/>
                </a:solidFill>
                <a:effectLst/>
              </a:rPr>
              <a:t>2.5</a:t>
            </a:r>
            <a:r>
              <a:rPr lang="en-US" sz="1600" dirty="0"/>
              <a:t>}}, </a:t>
            </a:r>
          </a:p>
          <a:p>
            <a:r>
              <a:rPr lang="en-US" sz="1600" dirty="0"/>
              <a:t>		{{</a:t>
            </a:r>
            <a:r>
              <a:rPr lang="en-US" sz="1600" dirty="0">
                <a:solidFill>
                  <a:srgbClr val="007D9F"/>
                </a:solidFill>
                <a:effectLst/>
              </a:rPr>
              <a:t>6.5</a:t>
            </a:r>
            <a:r>
              <a:rPr lang="en-US" sz="1600" dirty="0"/>
              <a:t>, </a:t>
            </a:r>
            <a:r>
              <a:rPr lang="en-US" sz="1600" dirty="0">
                <a:solidFill>
                  <a:srgbClr val="007D9F"/>
                </a:solidFill>
                <a:effectLst/>
              </a:rPr>
              <a:t>23.5</a:t>
            </a:r>
            <a:r>
              <a:rPr lang="en-US" sz="1600" dirty="0"/>
              <a:t>}, {</a:t>
            </a:r>
            <a:r>
              <a:rPr lang="en-US" sz="1600" dirty="0">
                <a:solidFill>
                  <a:srgbClr val="007D9F"/>
                </a:solidFill>
                <a:effectLst/>
              </a:rPr>
              <a:t>9.4</a:t>
            </a:r>
            <a:r>
              <a:rPr lang="en-US" sz="1600" dirty="0"/>
              <a:t>, </a:t>
            </a:r>
            <a:r>
              <a:rPr lang="en-US" sz="1600" dirty="0">
                <a:solidFill>
                  <a:srgbClr val="007D9F"/>
                </a:solidFill>
                <a:effectLst/>
              </a:rPr>
              <a:t>32.5</a:t>
            </a:r>
            <a:r>
              <a:rPr lang="en-US" sz="1600" dirty="0"/>
              <a:t>}, {</a:t>
            </a:r>
            <a:r>
              <a:rPr lang="en-US" sz="1600" dirty="0">
                <a:solidFill>
                  <a:srgbClr val="007D9F"/>
                </a:solidFill>
                <a:effectLst/>
              </a:rPr>
              <a:t>13</a:t>
            </a:r>
            <a:r>
              <a:rPr lang="en-US" sz="1600" dirty="0"/>
              <a:t>, </a:t>
            </a:r>
            <a:r>
              <a:rPr lang="en-US" sz="1600" dirty="0">
                <a:solidFill>
                  <a:srgbClr val="007D9F"/>
                </a:solidFill>
                <a:effectLst/>
              </a:rPr>
              <a:t>34.5</a:t>
            </a:r>
            <a:r>
              <a:rPr lang="en-US" sz="1600" dirty="0"/>
              <a:t>}, {</a:t>
            </a:r>
            <a:r>
              <a:rPr lang="en-US" sz="1600" dirty="0">
                <a:solidFill>
                  <a:srgbClr val="007D9F"/>
                </a:solidFill>
                <a:effectLst/>
              </a:rPr>
              <a:t>11</a:t>
            </a:r>
            <a:r>
              <a:rPr lang="en-US" sz="1600" dirty="0"/>
              <a:t>, </a:t>
            </a:r>
            <a:r>
              <a:rPr lang="en-US" sz="1600" dirty="0">
                <a:solidFill>
                  <a:srgbClr val="007D9F"/>
                </a:solidFill>
                <a:effectLst/>
              </a:rPr>
              <a:t>20.5</a:t>
            </a:r>
            <a:r>
              <a:rPr lang="en-US" sz="1600" dirty="0"/>
              <a:t>}, {</a:t>
            </a:r>
            <a:r>
              <a:rPr lang="en-US" sz="1600" dirty="0">
                <a:solidFill>
                  <a:srgbClr val="007D9F"/>
                </a:solidFill>
                <a:effectLst/>
              </a:rPr>
              <a:t>16</a:t>
            </a:r>
            <a:r>
              <a:rPr lang="en-US" sz="1600" dirty="0"/>
              <a:t>, </a:t>
            </a:r>
            <a:r>
              <a:rPr lang="en-US" sz="1600" dirty="0">
                <a:solidFill>
                  <a:srgbClr val="007D9F"/>
                </a:solidFill>
                <a:effectLst/>
              </a:rPr>
              <a:t>7.5</a:t>
            </a:r>
            <a:r>
              <a:rPr lang="en-US" sz="1600" dirty="0"/>
              <a:t>}}, </a:t>
            </a:r>
          </a:p>
          <a:p>
            <a:r>
              <a:rPr lang="en-US" sz="1600" dirty="0"/>
              <a:t>		{{</a:t>
            </a:r>
            <a:r>
              <a:rPr lang="en-US" sz="1600" dirty="0">
                <a:solidFill>
                  <a:srgbClr val="007D9F"/>
                </a:solidFill>
                <a:effectLst/>
              </a:rPr>
              <a:t>8.5</a:t>
            </a:r>
            <a:r>
              <a:rPr lang="en-US" sz="1600" dirty="0"/>
              <a:t>, </a:t>
            </a:r>
            <a:r>
              <a:rPr lang="en-US" sz="1600" dirty="0">
                <a:solidFill>
                  <a:srgbClr val="007D9F"/>
                </a:solidFill>
                <a:effectLst/>
              </a:rPr>
              <a:t>26.5</a:t>
            </a:r>
            <a:r>
              <a:rPr lang="en-US" sz="1600" dirty="0"/>
              <a:t>}, {</a:t>
            </a:r>
            <a:r>
              <a:rPr lang="en-US" sz="1600" dirty="0">
                <a:solidFill>
                  <a:srgbClr val="007D9F"/>
                </a:solidFill>
                <a:effectLst/>
              </a:rPr>
              <a:t>9.4</a:t>
            </a:r>
            <a:r>
              <a:rPr lang="en-US" sz="1600" dirty="0"/>
              <a:t>, </a:t>
            </a:r>
            <a:r>
              <a:rPr lang="en-US" sz="1600" dirty="0">
                <a:solidFill>
                  <a:srgbClr val="007D9F"/>
                </a:solidFill>
                <a:effectLst/>
              </a:rPr>
              <a:t>52.5</a:t>
            </a:r>
            <a:r>
              <a:rPr lang="en-US" sz="1600" dirty="0"/>
              <a:t>}, {</a:t>
            </a:r>
            <a:r>
              <a:rPr lang="en-US" sz="1600" dirty="0">
                <a:solidFill>
                  <a:srgbClr val="007D9F"/>
                </a:solidFill>
                <a:effectLst/>
              </a:rPr>
              <a:t>13</a:t>
            </a:r>
            <a:r>
              <a:rPr lang="en-US" sz="1600" dirty="0"/>
              <a:t>, </a:t>
            </a:r>
            <a:r>
              <a:rPr lang="en-US" sz="1600" dirty="0">
                <a:solidFill>
                  <a:srgbClr val="007D9F"/>
                </a:solidFill>
                <a:effectLst/>
              </a:rPr>
              <a:t>36.5</a:t>
            </a:r>
            <a:r>
              <a:rPr lang="en-US" sz="1600" dirty="0"/>
              <a:t>}, {</a:t>
            </a:r>
            <a:r>
              <a:rPr lang="en-US" sz="1600" dirty="0">
                <a:solidFill>
                  <a:srgbClr val="007D9F"/>
                </a:solidFill>
                <a:effectLst/>
              </a:rPr>
              <a:t>13</a:t>
            </a:r>
            <a:r>
              <a:rPr lang="en-US" sz="1600" dirty="0"/>
              <a:t>, </a:t>
            </a:r>
            <a:r>
              <a:rPr lang="en-US" sz="1600" dirty="0">
                <a:solidFill>
                  <a:srgbClr val="007D9F"/>
                </a:solidFill>
                <a:effectLst/>
              </a:rPr>
              <a:t>24.5</a:t>
            </a:r>
            <a:r>
              <a:rPr lang="en-US" sz="1600" dirty="0"/>
              <a:t>}, {</a:t>
            </a:r>
            <a:r>
              <a:rPr lang="en-US" sz="1600" dirty="0">
                <a:solidFill>
                  <a:srgbClr val="007D9F"/>
                </a:solidFill>
                <a:effectLst/>
              </a:rPr>
              <a:t>16</a:t>
            </a:r>
            <a:r>
              <a:rPr lang="en-US" sz="1600" dirty="0"/>
              <a:t>, </a:t>
            </a:r>
            <a:r>
              <a:rPr lang="en-US" sz="1600" dirty="0">
                <a:solidFill>
                  <a:srgbClr val="007D9F"/>
                </a:solidFill>
                <a:effectLst/>
              </a:rPr>
              <a:t>2.5</a:t>
            </a:r>
            <a:r>
              <a:rPr lang="en-US" sz="1600" dirty="0"/>
              <a:t>}}, </a:t>
            </a:r>
          </a:p>
          <a:p>
            <a:r>
              <a:rPr lang="en-US" sz="1600" dirty="0"/>
              <a:t>		{{</a:t>
            </a:r>
            <a:r>
              <a:rPr lang="en-US" sz="1600" dirty="0">
                <a:solidFill>
                  <a:srgbClr val="007D9F"/>
                </a:solidFill>
                <a:effectLst/>
              </a:rPr>
              <a:t>9.5</a:t>
            </a:r>
            <a:r>
              <a:rPr lang="en-US" sz="1600" dirty="0"/>
              <a:t>, </a:t>
            </a:r>
            <a:r>
              <a:rPr lang="en-US" sz="1600" dirty="0">
                <a:solidFill>
                  <a:srgbClr val="007D9F"/>
                </a:solidFill>
                <a:effectLst/>
              </a:rPr>
              <a:t>20.5</a:t>
            </a:r>
            <a:r>
              <a:rPr lang="en-US" sz="1600" dirty="0"/>
              <a:t>}, {</a:t>
            </a:r>
            <a:r>
              <a:rPr lang="en-US" sz="1600" dirty="0">
                <a:solidFill>
                  <a:srgbClr val="007D9F"/>
                </a:solidFill>
                <a:effectLst/>
              </a:rPr>
              <a:t>9.4</a:t>
            </a:r>
            <a:r>
              <a:rPr lang="en-US" sz="1600" dirty="0"/>
              <a:t>, </a:t>
            </a:r>
            <a:r>
              <a:rPr lang="en-US" sz="1600" dirty="0">
                <a:solidFill>
                  <a:srgbClr val="007D9F"/>
                </a:solidFill>
                <a:effectLst/>
              </a:rPr>
              <a:t>42.5</a:t>
            </a:r>
            <a:r>
              <a:rPr lang="en-US" sz="1600" dirty="0"/>
              <a:t>}, {</a:t>
            </a:r>
            <a:r>
              <a:rPr lang="en-US" sz="1600" dirty="0">
                <a:solidFill>
                  <a:srgbClr val="007D9F"/>
                </a:solidFill>
                <a:effectLst/>
              </a:rPr>
              <a:t>13</a:t>
            </a:r>
            <a:r>
              <a:rPr lang="en-US" sz="1600" dirty="0"/>
              <a:t>, </a:t>
            </a:r>
            <a:r>
              <a:rPr lang="en-US" sz="1600" dirty="0">
                <a:solidFill>
                  <a:srgbClr val="007D9F"/>
                </a:solidFill>
                <a:effectLst/>
              </a:rPr>
              <a:t>31.5</a:t>
            </a:r>
            <a:r>
              <a:rPr lang="en-US" sz="1600" dirty="0"/>
              <a:t>}, {</a:t>
            </a:r>
            <a:r>
              <a:rPr lang="en-US" sz="1600" dirty="0">
                <a:solidFill>
                  <a:srgbClr val="007D9F"/>
                </a:solidFill>
                <a:effectLst/>
              </a:rPr>
              <a:t>12</a:t>
            </a:r>
            <a:r>
              <a:rPr lang="en-US" sz="1600" dirty="0"/>
              <a:t>, </a:t>
            </a:r>
            <a:r>
              <a:rPr lang="en-US" sz="1600" dirty="0">
                <a:solidFill>
                  <a:srgbClr val="007D9F"/>
                </a:solidFill>
                <a:effectLst/>
              </a:rPr>
              <a:t>20.5</a:t>
            </a:r>
            <a:r>
              <a:rPr lang="en-US" sz="1600" dirty="0"/>
              <a:t>}, {</a:t>
            </a:r>
            <a:r>
              <a:rPr lang="en-US" sz="1600" dirty="0">
                <a:solidFill>
                  <a:srgbClr val="007D9F"/>
                </a:solidFill>
                <a:effectLst/>
              </a:rPr>
              <a:t>16</a:t>
            </a:r>
            <a:r>
              <a:rPr lang="en-US" sz="1600" dirty="0"/>
              <a:t>, </a:t>
            </a:r>
            <a:r>
              <a:rPr lang="en-US" sz="1600" dirty="0">
                <a:solidFill>
                  <a:srgbClr val="007D9F"/>
                </a:solidFill>
                <a:effectLst/>
              </a:rPr>
              <a:t>6.5</a:t>
            </a:r>
            <a:r>
              <a:rPr lang="en-US" sz="1600" dirty="0"/>
              <a:t>}}, </a:t>
            </a:r>
          </a:p>
          <a:p>
            <a:r>
              <a:rPr lang="en-US" sz="1600" dirty="0"/>
              <a:t>		{{</a:t>
            </a:r>
            <a:r>
              <a:rPr lang="en-US" sz="1600" dirty="0">
                <a:solidFill>
                  <a:srgbClr val="007D9F"/>
                </a:solidFill>
                <a:effectLst/>
              </a:rPr>
              <a:t>1.5</a:t>
            </a:r>
            <a:r>
              <a:rPr lang="en-US" sz="1600" dirty="0"/>
              <a:t>, </a:t>
            </a:r>
            <a:r>
              <a:rPr lang="en-US" sz="1600" dirty="0">
                <a:solidFill>
                  <a:srgbClr val="007D9F"/>
                </a:solidFill>
                <a:effectLst/>
              </a:rPr>
              <a:t>29.5</a:t>
            </a:r>
            <a:r>
              <a:rPr lang="en-US" sz="1600" dirty="0"/>
              <a:t>}, {</a:t>
            </a:r>
            <a:r>
              <a:rPr lang="en-US" sz="1600" dirty="0">
                <a:solidFill>
                  <a:srgbClr val="007D9F"/>
                </a:solidFill>
                <a:effectLst/>
              </a:rPr>
              <a:t>6.4</a:t>
            </a:r>
            <a:r>
              <a:rPr lang="en-US" sz="1600" dirty="0"/>
              <a:t>, </a:t>
            </a:r>
            <a:r>
              <a:rPr lang="en-US" sz="1600" dirty="0">
                <a:solidFill>
                  <a:srgbClr val="007D9F"/>
                </a:solidFill>
                <a:effectLst/>
              </a:rPr>
              <a:t>22.5</a:t>
            </a:r>
            <a:r>
              <a:rPr lang="en-US" sz="1600" dirty="0"/>
              <a:t>}, {</a:t>
            </a:r>
            <a:r>
              <a:rPr lang="en-US" sz="1600" dirty="0">
                <a:solidFill>
                  <a:srgbClr val="007D9F"/>
                </a:solidFill>
                <a:effectLst/>
              </a:rPr>
              <a:t>14</a:t>
            </a:r>
            <a:r>
              <a:rPr lang="en-US" sz="1600" dirty="0"/>
              <a:t>, </a:t>
            </a:r>
            <a:r>
              <a:rPr lang="en-US" sz="1600" dirty="0">
                <a:solidFill>
                  <a:srgbClr val="007D9F"/>
                </a:solidFill>
                <a:effectLst/>
              </a:rPr>
              <a:t>30.5</a:t>
            </a:r>
            <a:r>
              <a:rPr lang="en-US" sz="1600" dirty="0"/>
              <a:t>}, {</a:t>
            </a:r>
            <a:r>
              <a:rPr lang="en-US" sz="1600" dirty="0">
                <a:solidFill>
                  <a:srgbClr val="007D9F"/>
                </a:solidFill>
                <a:effectLst/>
              </a:rPr>
              <a:t>10</a:t>
            </a:r>
            <a:r>
              <a:rPr lang="en-US" sz="1600" dirty="0"/>
              <a:t>, </a:t>
            </a:r>
            <a:r>
              <a:rPr lang="en-US" sz="1600" dirty="0">
                <a:solidFill>
                  <a:srgbClr val="007D9F"/>
                </a:solidFill>
                <a:effectLst/>
              </a:rPr>
              <a:t>30.5</a:t>
            </a:r>
            <a:r>
              <a:rPr lang="en-US" sz="1600" dirty="0"/>
              <a:t>}, {</a:t>
            </a:r>
            <a:r>
              <a:rPr lang="en-US" sz="1600" dirty="0">
                <a:solidFill>
                  <a:srgbClr val="007D9F"/>
                </a:solidFill>
                <a:effectLst/>
              </a:rPr>
              <a:t>16</a:t>
            </a:r>
            <a:r>
              <a:rPr lang="en-US" sz="1600" dirty="0"/>
              <a:t>, </a:t>
            </a:r>
            <a:r>
              <a:rPr lang="en-US" sz="1600" dirty="0">
                <a:solidFill>
                  <a:srgbClr val="007D9F"/>
                </a:solidFill>
                <a:effectLst/>
              </a:rPr>
              <a:t>6.0</a:t>
            </a:r>
            <a:r>
              <a:rPr lang="en-US" sz="1600" dirty="0"/>
              <a:t>}}}; </a:t>
            </a:r>
          </a:p>
          <a:p>
            <a:r>
              <a:rPr lang="en-US" sz="1600" dirty="0">
                <a:solidFill>
                  <a:srgbClr val="005500"/>
                </a:solidFill>
                <a:effectLst/>
              </a:rPr>
              <a:t>		// Calculate and display total score for each student</a:t>
            </a:r>
            <a:r>
              <a:rPr lang="en-US" sz="1600" dirty="0"/>
              <a:t> </a:t>
            </a:r>
          </a:p>
          <a:p>
            <a:endParaRPr lang="en-US" sz="1600" b="1" dirty="0">
              <a:solidFill>
                <a:srgbClr val="000FD6"/>
              </a:solidFill>
              <a:effectLst/>
            </a:endParaRPr>
          </a:p>
          <a:p>
            <a:r>
              <a:rPr lang="en-US" sz="1600" b="1" dirty="0">
                <a:solidFill>
                  <a:srgbClr val="000FD6"/>
                </a:solidFill>
                <a:effectLst/>
              </a:rPr>
              <a:t>		for</a:t>
            </a:r>
            <a:r>
              <a:rPr lang="en-US" sz="1600" dirty="0"/>
              <a:t> (</a:t>
            </a:r>
            <a:r>
              <a:rPr lang="en-US" sz="1600" b="1" dirty="0" err="1">
                <a:solidFill>
                  <a:srgbClr val="000FD6"/>
                </a:solidFill>
                <a:effectLst/>
              </a:rPr>
              <a:t>int</a:t>
            </a:r>
            <a:r>
              <a:rPr lang="en-US" sz="1600" dirty="0"/>
              <a:t> </a:t>
            </a:r>
            <a:r>
              <a:rPr lang="en-US" sz="1600" dirty="0" err="1"/>
              <a:t>i</a:t>
            </a:r>
            <a:r>
              <a:rPr lang="en-US" sz="1600" dirty="0"/>
              <a:t> = </a:t>
            </a:r>
            <a:r>
              <a:rPr lang="en-US" sz="1600" dirty="0">
                <a:solidFill>
                  <a:srgbClr val="007D9F"/>
                </a:solidFill>
                <a:effectLst/>
              </a:rPr>
              <a:t>0</a:t>
            </a:r>
            <a:r>
              <a:rPr lang="en-US" sz="1600" dirty="0"/>
              <a:t>; </a:t>
            </a:r>
            <a:r>
              <a:rPr lang="en-US" sz="1600" dirty="0" err="1"/>
              <a:t>i</a:t>
            </a:r>
            <a:r>
              <a:rPr lang="en-US" sz="1600" dirty="0"/>
              <a:t> &lt; </a:t>
            </a:r>
            <a:r>
              <a:rPr lang="en-US" sz="1600" dirty="0" err="1"/>
              <a:t>scores.length</a:t>
            </a:r>
            <a:r>
              <a:rPr lang="en-US" sz="1600" dirty="0"/>
              <a:t>; </a:t>
            </a:r>
            <a:r>
              <a:rPr lang="en-US" sz="1600" dirty="0" err="1"/>
              <a:t>i</a:t>
            </a:r>
            <a:r>
              <a:rPr lang="en-US" sz="1600" dirty="0"/>
              <a:t>++) { </a:t>
            </a:r>
          </a:p>
          <a:p>
            <a:r>
              <a:rPr lang="en-US" sz="1600" b="1" dirty="0">
                <a:solidFill>
                  <a:srgbClr val="000FD6"/>
                </a:solidFill>
                <a:effectLst/>
              </a:rPr>
              <a:t>			double</a:t>
            </a:r>
            <a:r>
              <a:rPr lang="en-US" sz="1600" dirty="0"/>
              <a:t> </a:t>
            </a:r>
            <a:r>
              <a:rPr lang="en-US" sz="1600" dirty="0" err="1"/>
              <a:t>totalScore</a:t>
            </a:r>
            <a:r>
              <a:rPr lang="en-US" sz="1600" dirty="0"/>
              <a:t> = </a:t>
            </a:r>
            <a:r>
              <a:rPr lang="en-US" sz="1600" dirty="0">
                <a:solidFill>
                  <a:srgbClr val="007D9F"/>
                </a:solidFill>
                <a:effectLst/>
              </a:rPr>
              <a:t>0</a:t>
            </a:r>
            <a:r>
              <a:rPr lang="en-US" sz="1600" dirty="0"/>
              <a:t>; </a:t>
            </a:r>
          </a:p>
          <a:p>
            <a:r>
              <a:rPr lang="en-US" sz="1600" b="1" dirty="0">
                <a:solidFill>
                  <a:srgbClr val="000FD6"/>
                </a:solidFill>
                <a:effectLst/>
              </a:rPr>
              <a:t>			for</a:t>
            </a:r>
            <a:r>
              <a:rPr lang="en-US" sz="1600" dirty="0"/>
              <a:t> (</a:t>
            </a:r>
            <a:r>
              <a:rPr lang="en-US" sz="1600" b="1" dirty="0" err="1">
                <a:solidFill>
                  <a:srgbClr val="000FD6"/>
                </a:solidFill>
                <a:effectLst/>
              </a:rPr>
              <a:t>int</a:t>
            </a:r>
            <a:r>
              <a:rPr lang="en-US" sz="1600" dirty="0"/>
              <a:t> j = </a:t>
            </a:r>
            <a:r>
              <a:rPr lang="en-US" sz="1600" dirty="0">
                <a:solidFill>
                  <a:srgbClr val="007D9F"/>
                </a:solidFill>
                <a:effectLst/>
              </a:rPr>
              <a:t>0</a:t>
            </a:r>
            <a:r>
              <a:rPr lang="en-US" sz="1600" dirty="0"/>
              <a:t>; j &lt; scores[</a:t>
            </a:r>
            <a:r>
              <a:rPr lang="en-US" sz="1600" dirty="0" err="1"/>
              <a:t>i</a:t>
            </a:r>
            <a:r>
              <a:rPr lang="en-US" sz="1600" dirty="0"/>
              <a:t>].length; </a:t>
            </a:r>
            <a:r>
              <a:rPr lang="en-US" sz="1600" dirty="0" err="1"/>
              <a:t>j++</a:t>
            </a:r>
            <a:r>
              <a:rPr lang="en-US" sz="1600" dirty="0"/>
              <a:t>) </a:t>
            </a:r>
            <a:endParaRPr lang="en-US" sz="1600" b="1" dirty="0">
              <a:solidFill>
                <a:srgbClr val="000FD6"/>
              </a:solidFill>
              <a:effectLst/>
            </a:endParaRPr>
          </a:p>
          <a:p>
            <a:r>
              <a:rPr lang="en-US" sz="1600" b="1" dirty="0">
                <a:solidFill>
                  <a:srgbClr val="000FD6"/>
                </a:solidFill>
              </a:rPr>
              <a:t>				f</a:t>
            </a:r>
            <a:r>
              <a:rPr lang="en-US" sz="1600" b="1" dirty="0">
                <a:solidFill>
                  <a:srgbClr val="000FD6"/>
                </a:solidFill>
                <a:effectLst/>
              </a:rPr>
              <a:t>or</a:t>
            </a:r>
            <a:r>
              <a:rPr lang="en-US" sz="1600" dirty="0"/>
              <a:t> (</a:t>
            </a:r>
            <a:r>
              <a:rPr lang="en-US" sz="1600" b="1" dirty="0" err="1">
                <a:solidFill>
                  <a:srgbClr val="000FD6"/>
                </a:solidFill>
                <a:effectLst/>
              </a:rPr>
              <a:t>int</a:t>
            </a:r>
            <a:r>
              <a:rPr lang="en-US" sz="1600" dirty="0"/>
              <a:t> k = </a:t>
            </a:r>
            <a:r>
              <a:rPr lang="en-US" sz="1600" dirty="0">
                <a:solidFill>
                  <a:srgbClr val="007D9F"/>
                </a:solidFill>
                <a:effectLst/>
              </a:rPr>
              <a:t>0</a:t>
            </a:r>
            <a:r>
              <a:rPr lang="en-US" sz="1600" dirty="0"/>
              <a:t>; k &lt; scores[</a:t>
            </a:r>
            <a:r>
              <a:rPr lang="en-US" sz="1600" dirty="0" err="1"/>
              <a:t>i</a:t>
            </a:r>
            <a:r>
              <a:rPr lang="en-US" sz="1600" dirty="0"/>
              <a:t>][j].length; k++) </a:t>
            </a:r>
          </a:p>
          <a:p>
            <a:r>
              <a:rPr lang="en-US" sz="1600" dirty="0"/>
              <a:t>					</a:t>
            </a:r>
            <a:r>
              <a:rPr lang="en-US" sz="1600" dirty="0" err="1"/>
              <a:t>totalScore</a:t>
            </a:r>
            <a:r>
              <a:rPr lang="en-US" sz="1600" dirty="0"/>
              <a:t> += scores[</a:t>
            </a:r>
            <a:r>
              <a:rPr lang="en-US" sz="1600" dirty="0" err="1"/>
              <a:t>i</a:t>
            </a:r>
            <a:r>
              <a:rPr lang="en-US" sz="1600" dirty="0"/>
              <a:t>][j][k];</a:t>
            </a:r>
          </a:p>
          <a:p>
            <a:r>
              <a:rPr lang="en-US" sz="1600" dirty="0"/>
              <a:t>			 </a:t>
            </a:r>
            <a:r>
              <a:rPr lang="en-US" sz="1600" dirty="0" err="1"/>
              <a:t>System.out.println</a:t>
            </a:r>
            <a:r>
              <a:rPr lang="en-US" sz="1600" dirty="0"/>
              <a:t>(</a:t>
            </a:r>
            <a:r>
              <a:rPr lang="en-US" sz="1600" dirty="0">
                <a:solidFill>
                  <a:srgbClr val="007D9F"/>
                </a:solidFill>
                <a:effectLst/>
              </a:rPr>
              <a:t>"Student "</a:t>
            </a:r>
            <a:r>
              <a:rPr lang="en-US" sz="1600" dirty="0"/>
              <a:t> + </a:t>
            </a:r>
            <a:r>
              <a:rPr lang="en-US" sz="1600" dirty="0" err="1"/>
              <a:t>i</a:t>
            </a:r>
            <a:r>
              <a:rPr lang="en-US" sz="1600" dirty="0"/>
              <a:t> + </a:t>
            </a:r>
            <a:r>
              <a:rPr lang="en-US" sz="1600" dirty="0">
                <a:solidFill>
                  <a:srgbClr val="007D9F"/>
                </a:solidFill>
                <a:effectLst/>
              </a:rPr>
              <a:t>"'s score is "</a:t>
            </a:r>
            <a:r>
              <a:rPr lang="en-US" sz="1600" dirty="0"/>
              <a:t> + </a:t>
            </a:r>
            <a:r>
              <a:rPr lang="en-US" sz="1600" dirty="0" err="1"/>
              <a:t>totalScore</a:t>
            </a:r>
            <a:r>
              <a:rPr lang="en-US" sz="1600" dirty="0"/>
              <a:t>); </a:t>
            </a:r>
          </a:p>
          <a:p>
            <a:r>
              <a:rPr lang="en-US" sz="1600" dirty="0"/>
              <a:t>		} </a:t>
            </a:r>
          </a:p>
          <a:p>
            <a:r>
              <a:rPr lang="en-US" sz="1600" dirty="0"/>
              <a:t>	} </a:t>
            </a:r>
          </a:p>
          <a:p>
            <a:r>
              <a:rPr lang="en-US" sz="1600" dirty="0"/>
              <a:t>}</a:t>
            </a:r>
          </a:p>
        </p:txBody>
      </p:sp>
    </p:spTree>
    <p:extLst>
      <p:ext uri="{BB962C8B-B14F-4D97-AF65-F5344CB8AC3E}">
        <p14:creationId xmlns:p14="http://schemas.microsoft.com/office/powerpoint/2010/main" val="245251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640479F-CCA2-43B0-80E4-2FA433CB9224}" type="slidenum">
              <a:rPr lang="en-US" altLang="en-US" sz="1400" smtClean="0"/>
              <a:pPr/>
              <a:t>7</a:t>
            </a:fld>
            <a:endParaRPr lang="en-US" altLang="en-US" sz="1400"/>
          </a:p>
        </p:txBody>
      </p:sp>
      <p:sp>
        <p:nvSpPr>
          <p:cNvPr id="16387" name="Rectangle 2"/>
          <p:cNvSpPr>
            <a:spLocks noGrp="1" noChangeArrowheads="1"/>
          </p:cNvSpPr>
          <p:nvPr>
            <p:ph type="title"/>
          </p:nvPr>
        </p:nvSpPr>
        <p:spPr>
          <a:xfrm>
            <a:off x="685800" y="228600"/>
            <a:ext cx="7772400" cy="990600"/>
          </a:xfrm>
          <a:noFill/>
        </p:spPr>
        <p:txBody>
          <a:bodyPr/>
          <a:lstStyle/>
          <a:p>
            <a:r>
              <a:rPr lang="en-US" altLang="en-US" sz="4800">
                <a:cs typeface="Times New Roman" pitchFamily="18" charset="0"/>
              </a:rPr>
              <a:t>CAUTION</a:t>
            </a:r>
            <a:endParaRPr lang="en-US" altLang="en-US" sz="4000"/>
          </a:p>
        </p:txBody>
      </p:sp>
      <p:sp>
        <p:nvSpPr>
          <p:cNvPr id="16388" name="Rectangle 3"/>
          <p:cNvSpPr>
            <a:spLocks noGrp="1" noChangeArrowheads="1"/>
          </p:cNvSpPr>
          <p:nvPr>
            <p:ph type="body" idx="1"/>
          </p:nvPr>
        </p:nvSpPr>
        <p:spPr>
          <a:xfrm>
            <a:off x="228600" y="1219200"/>
            <a:ext cx="8686800" cy="5257800"/>
          </a:xfrm>
          <a:noFill/>
        </p:spPr>
        <p:txBody>
          <a:bodyPr/>
          <a:lstStyle/>
          <a:p>
            <a:pPr marL="0" indent="0">
              <a:lnSpc>
                <a:spcPct val="90000"/>
              </a:lnSpc>
              <a:spcBef>
                <a:spcPct val="50000"/>
              </a:spcBef>
              <a:buFont typeface="Monotype Sorts" pitchFamily="2" charset="2"/>
              <a:buNone/>
            </a:pPr>
            <a:r>
              <a:rPr lang="en-US" altLang="en-US" sz="4400">
                <a:cs typeface="Times New Roman" pitchFamily="18" charset="0"/>
              </a:rPr>
              <a:t>Using the shorthand notation, you have to declare, create, and initialize the array all in one statement. Splitting it would cause a syntax error. For example, the following is wrong:</a:t>
            </a:r>
          </a:p>
          <a:p>
            <a:pPr lvl="1">
              <a:lnSpc>
                <a:spcPct val="90000"/>
              </a:lnSpc>
              <a:spcBef>
                <a:spcPct val="50000"/>
              </a:spcBef>
              <a:buFontTx/>
              <a:buNone/>
            </a:pPr>
            <a:r>
              <a:rPr lang="en-US" altLang="en-US"/>
              <a:t>double[] myList;</a:t>
            </a:r>
          </a:p>
          <a:p>
            <a:pPr lvl="1">
              <a:lnSpc>
                <a:spcPct val="90000"/>
              </a:lnSpc>
              <a:spcBef>
                <a:spcPct val="50000"/>
              </a:spcBef>
              <a:buFontTx/>
              <a:buNone/>
            </a:pPr>
            <a:r>
              <a:rPr lang="en-US" altLang="en-US"/>
              <a:t>myList = {1.9, 2.9, 3.4, 3.5};</a:t>
            </a:r>
            <a:r>
              <a:rPr lang="en-US" altLang="en-US" sz="400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EC5E40-4542-4501-94AD-F7BFCC180452}" type="slidenum">
              <a:rPr lang="en-US" altLang="en-US" sz="1400" smtClean="0"/>
              <a:pPr/>
              <a:t>8</a:t>
            </a:fld>
            <a:endParaRPr lang="en-US" altLang="en-US" sz="1400"/>
          </a:p>
        </p:txBody>
      </p:sp>
      <p:sp>
        <p:nvSpPr>
          <p:cNvPr id="17411" name="Rectangle 2"/>
          <p:cNvSpPr>
            <a:spLocks noGrp="1" noChangeArrowheads="1"/>
          </p:cNvSpPr>
          <p:nvPr>
            <p:ph type="title"/>
          </p:nvPr>
        </p:nvSpPr>
        <p:spPr>
          <a:xfrm>
            <a:off x="685800" y="228600"/>
            <a:ext cx="7772400" cy="533400"/>
          </a:xfrm>
          <a:noFill/>
        </p:spPr>
        <p:txBody>
          <a:bodyPr/>
          <a:lstStyle/>
          <a:p>
            <a:r>
              <a:rPr lang="en-US" altLang="en-US" sz="4000"/>
              <a:t>Trace Program with Arrays</a:t>
            </a:r>
          </a:p>
        </p:txBody>
      </p:sp>
      <p:sp>
        <p:nvSpPr>
          <p:cNvPr id="21508" name="Rectangle 3"/>
          <p:cNvSpPr>
            <a:spLocks noGrp="1" noChangeArrowheads="1"/>
          </p:cNvSpPr>
          <p:nvPr>
            <p:ph type="body" idx="1"/>
          </p:nvPr>
        </p:nvSpPr>
        <p:spPr>
          <a:xfrm>
            <a:off x="231775" y="1970088"/>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31781" name="AutoShape 5"/>
          <p:cNvSpPr>
            <a:spLocks noChangeArrowheads="1"/>
          </p:cNvSpPr>
          <p:nvPr/>
        </p:nvSpPr>
        <p:spPr bwMode="auto">
          <a:xfrm>
            <a:off x="2382838" y="1047750"/>
            <a:ext cx="4186237" cy="768350"/>
          </a:xfrm>
          <a:prstGeom prst="wedgeRoundRectCallout">
            <a:avLst>
              <a:gd name="adj1" fmla="val -30620"/>
              <a:gd name="adj2" fmla="val 164051"/>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Declare array variable values, create an array, and assign its reference to values</a:t>
            </a:r>
          </a:p>
        </p:txBody>
      </p:sp>
      <p:sp>
        <p:nvSpPr>
          <p:cNvPr id="17414" name="Rectangle 6"/>
          <p:cNvSpPr>
            <a:spLocks noChangeArrowheads="1"/>
          </p:cNvSpPr>
          <p:nvPr/>
        </p:nvSpPr>
        <p:spPr bwMode="auto">
          <a:xfrm>
            <a:off x="539750" y="2622550"/>
            <a:ext cx="3962400"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415" name="Rectangle 8"/>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17416" name="Object 7"/>
          <p:cNvGraphicFramePr>
            <a:graphicFrameLocks noChangeAspect="1"/>
          </p:cNvGraphicFramePr>
          <p:nvPr/>
        </p:nvGraphicFramePr>
        <p:xfrm>
          <a:off x="5838825" y="2046288"/>
          <a:ext cx="1958975" cy="2098675"/>
        </p:xfrm>
        <a:graphic>
          <a:graphicData uri="http://schemas.openxmlformats.org/presentationml/2006/ole">
            <mc:AlternateContent xmlns:mc="http://schemas.openxmlformats.org/markup-compatibility/2006">
              <mc:Choice xmlns:v="urn:schemas-microsoft-com:vml" Requires="v">
                <p:oleObj spid="_x0000_s17449" name="Picture" r:id="rId3" imgW="1600572" imgH="1711756" progId="Word.Picture.8">
                  <p:embed/>
                </p:oleObj>
              </mc:Choice>
              <mc:Fallback>
                <p:oleObj name="Picture" r:id="rId3" imgW="1600572" imgH="171175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6288"/>
                        <a:ext cx="19589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7" name="Rectangle 9"/>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17418" name="Line 10"/>
          <p:cNvSpPr>
            <a:spLocks noChangeShapeType="1"/>
          </p:cNvSpPr>
          <p:nvPr/>
        </p:nvSpPr>
        <p:spPr bwMode="auto">
          <a:xfrm>
            <a:off x="4071938" y="2738438"/>
            <a:ext cx="2189162" cy="76200"/>
          </a:xfrm>
          <a:prstGeom prst="line">
            <a:avLst/>
          </a:prstGeom>
          <a:noFill/>
          <a:ln w="508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1781"/>
                                        </p:tgtEl>
                                        <p:attrNameLst>
                                          <p:attrName>style.visibility</p:attrName>
                                        </p:attrNameLst>
                                      </p:cBhvr>
                                      <p:to>
                                        <p:strVal val="visible"/>
                                      </p:to>
                                    </p:set>
                                    <p:anim calcmode="lin" valueType="num">
                                      <p:cBhvr additive="base">
                                        <p:cTn id="7" dur="500" fill="hold"/>
                                        <p:tgtEl>
                                          <p:spTgt spid="331781"/>
                                        </p:tgtEl>
                                        <p:attrNameLst>
                                          <p:attrName>ppt_x</p:attrName>
                                        </p:attrNameLst>
                                      </p:cBhvr>
                                      <p:tavLst>
                                        <p:tav tm="0">
                                          <p:val>
                                            <p:strVal val="0-#ppt_w/2"/>
                                          </p:val>
                                        </p:tav>
                                        <p:tav tm="100000">
                                          <p:val>
                                            <p:strVal val="#ppt_x"/>
                                          </p:val>
                                        </p:tav>
                                      </p:tavLst>
                                    </p:anim>
                                    <p:anim calcmode="lin" valueType="num">
                                      <p:cBhvr additive="base">
                                        <p:cTn id="8" dur="500" fill="hold"/>
                                        <p:tgtEl>
                                          <p:spTgt spid="3317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BD7D1C-0E66-4BDF-B28C-41BA913E1698}" type="slidenum">
              <a:rPr lang="en-US" altLang="en-US" sz="1400" smtClean="0"/>
              <a:pPr/>
              <a:t>9</a:t>
            </a:fld>
            <a:endParaRPr lang="en-US" altLang="en-US" sz="1400"/>
          </a:p>
        </p:txBody>
      </p:sp>
      <p:sp>
        <p:nvSpPr>
          <p:cNvPr id="32771" name="Rectangle 2"/>
          <p:cNvSpPr>
            <a:spLocks noGrp="1" noChangeArrowheads="1"/>
          </p:cNvSpPr>
          <p:nvPr>
            <p:ph type="title"/>
          </p:nvPr>
        </p:nvSpPr>
        <p:spPr>
          <a:xfrm>
            <a:off x="1230313" y="228600"/>
            <a:ext cx="7227887" cy="533400"/>
          </a:xfrm>
          <a:noFill/>
        </p:spPr>
        <p:txBody>
          <a:bodyPr/>
          <a:lstStyle/>
          <a:p>
            <a:r>
              <a:rPr lang="en-US" altLang="en-US"/>
              <a:t>Trace Program with Arrays</a:t>
            </a:r>
          </a:p>
        </p:txBody>
      </p:sp>
      <p:sp>
        <p:nvSpPr>
          <p:cNvPr id="36868"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60452" name="AutoShape 4"/>
          <p:cNvSpPr>
            <a:spLocks noChangeArrowheads="1"/>
          </p:cNvSpPr>
          <p:nvPr/>
        </p:nvSpPr>
        <p:spPr bwMode="auto">
          <a:xfrm>
            <a:off x="2382838" y="1047750"/>
            <a:ext cx="4186237" cy="384175"/>
          </a:xfrm>
          <a:prstGeom prst="wedgeRoundRectCallout">
            <a:avLst>
              <a:gd name="adj1" fmla="val -68241"/>
              <a:gd name="adj2" fmla="val 67479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line, values[0] is 11 (1 + 10)</a:t>
            </a:r>
          </a:p>
        </p:txBody>
      </p:sp>
      <p:sp>
        <p:nvSpPr>
          <p:cNvPr id="32774" name="Rectangle 5"/>
          <p:cNvSpPr>
            <a:spLocks noChangeArrowheads="1"/>
          </p:cNvSpPr>
          <p:nvPr/>
        </p:nvSpPr>
        <p:spPr bwMode="auto">
          <a:xfrm>
            <a:off x="539750" y="3851275"/>
            <a:ext cx="3494088"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2775"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32776" name="Object 7"/>
          <p:cNvGraphicFramePr>
            <a:graphicFrameLocks noChangeAspect="1"/>
          </p:cNvGraphicFramePr>
          <p:nvPr/>
        </p:nvGraphicFramePr>
        <p:xfrm>
          <a:off x="5838825" y="2044700"/>
          <a:ext cx="2290763" cy="2459038"/>
        </p:xfrm>
        <a:graphic>
          <a:graphicData uri="http://schemas.openxmlformats.org/presentationml/2006/ole">
            <mc:AlternateContent xmlns:mc="http://schemas.openxmlformats.org/markup-compatibility/2006">
              <mc:Choice xmlns:v="urn:schemas-microsoft-com:vml" Requires="v">
                <p:oleObj spid="_x0000_s32810" name="Picture" r:id="rId3" imgW="1601724" imgH="1712976" progId="Word.Picture.8">
                  <p:embed/>
                </p:oleObj>
              </mc:Choice>
              <mc:Fallback>
                <p:oleObj name="Picture" r:id="rId3" imgW="1601724" imgH="171297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2290763"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7"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32778" name="Line 9"/>
          <p:cNvSpPr>
            <a:spLocks noChangeShapeType="1"/>
          </p:cNvSpPr>
          <p:nvPr/>
        </p:nvSpPr>
        <p:spPr bwMode="auto">
          <a:xfrm flipV="1">
            <a:off x="4033838" y="2890838"/>
            <a:ext cx="2381250" cy="998537"/>
          </a:xfrm>
          <a:prstGeom prst="line">
            <a:avLst/>
          </a:prstGeom>
          <a:noFill/>
          <a:ln w="508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9" name="Rectangle 10"/>
          <p:cNvSpPr>
            <a:spLocks noChangeArrowheads="1"/>
          </p:cNvSpPr>
          <p:nvPr/>
        </p:nvSpPr>
        <p:spPr bwMode="auto">
          <a:xfrm>
            <a:off x="6530975" y="2928938"/>
            <a:ext cx="76835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0452"/>
                                        </p:tgtEl>
                                        <p:attrNameLst>
                                          <p:attrName>style.visibility</p:attrName>
                                        </p:attrNameLst>
                                      </p:cBhvr>
                                      <p:to>
                                        <p:strVal val="visible"/>
                                      </p:to>
                                    </p:set>
                                    <p:anim calcmode="lin" valueType="num">
                                      <p:cBhvr additive="base">
                                        <p:cTn id="7" dur="500" fill="hold"/>
                                        <p:tgtEl>
                                          <p:spTgt spid="360452"/>
                                        </p:tgtEl>
                                        <p:attrNameLst>
                                          <p:attrName>ppt_x</p:attrName>
                                        </p:attrNameLst>
                                      </p:cBhvr>
                                      <p:tavLst>
                                        <p:tav tm="0">
                                          <p:val>
                                            <p:strVal val="0-#ppt_w/2"/>
                                          </p:val>
                                        </p:tav>
                                        <p:tav tm="100000">
                                          <p:val>
                                            <p:strVal val="#ppt_x"/>
                                          </p:val>
                                        </p:tav>
                                      </p:tavLst>
                                    </p:anim>
                                    <p:anim calcmode="lin" valueType="num">
                                      <p:cBhvr additive="base">
                                        <p:cTn id="8" dur="500" fill="hold"/>
                                        <p:tgtEl>
                                          <p:spTgt spid="3604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2" grpId="0" animBg="1"/>
    </p:bldLst>
  </p:timing>
</p:sld>
</file>

<file path=ppt/theme/theme1.xml><?xml version="1.0" encoding="utf-8"?>
<a:theme xmlns:a="http://schemas.openxmlformats.org/drawingml/2006/main" name="International">
  <a:themeElements>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fontScheme name="Internat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Internationa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ernationa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C:\MSOffice\Templates\Presentation Designs\International.pot</Template>
  <TotalTime>66588</TotalTime>
  <Words>5257</Words>
  <Application>Microsoft Office PowerPoint</Application>
  <PresentationFormat>On-screen Show (4:3)</PresentationFormat>
  <Paragraphs>592</Paragraphs>
  <Slides>62</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1" baseType="lpstr">
      <vt:lpstr>Arial</vt:lpstr>
      <vt:lpstr>Book Antiqua</vt:lpstr>
      <vt:lpstr>Courier</vt:lpstr>
      <vt:lpstr>Courier New</vt:lpstr>
      <vt:lpstr>Forte</vt:lpstr>
      <vt:lpstr>Monotype Sorts</vt:lpstr>
      <vt:lpstr>Times New Roman</vt:lpstr>
      <vt:lpstr>International</vt:lpstr>
      <vt:lpstr>Picture</vt:lpstr>
      <vt:lpstr>Chapter 7, 8 Arrays</vt:lpstr>
      <vt:lpstr>Opening Problem</vt:lpstr>
      <vt:lpstr>Introducing Arrays</vt:lpstr>
      <vt:lpstr>Declaring Array Variables</vt:lpstr>
      <vt:lpstr>More on Arrays</vt:lpstr>
      <vt:lpstr>Declaring, creating, initializing Using the Shorthand Notation</vt:lpstr>
      <vt:lpstr>CAUTION</vt:lpstr>
      <vt:lpstr>Trace Program with Arrays</vt:lpstr>
      <vt:lpstr>Trace Program with Arrays</vt:lpstr>
      <vt:lpstr>Initializing arrays</vt:lpstr>
      <vt:lpstr>Array Processing</vt:lpstr>
      <vt:lpstr>Shuffling &amp; Shifting</vt:lpstr>
      <vt:lpstr>Enhanced for Loop (for-each loop)</vt:lpstr>
      <vt:lpstr>Analyze Numbers</vt:lpstr>
      <vt:lpstr>Copying Arrays</vt:lpstr>
      <vt:lpstr>Copying Arrays</vt:lpstr>
      <vt:lpstr>The arraycopy Utility</vt:lpstr>
      <vt:lpstr>Passing Arrays to Methods</vt:lpstr>
      <vt:lpstr>Anonymous Array</vt:lpstr>
      <vt:lpstr>Pass by Reference vs. By Value</vt:lpstr>
      <vt:lpstr>Simple Example</vt:lpstr>
      <vt:lpstr>Call Stack</vt:lpstr>
      <vt:lpstr>Call Stack</vt:lpstr>
      <vt:lpstr>Heap</vt:lpstr>
      <vt:lpstr>Passing Arrays as Arguments</vt:lpstr>
      <vt:lpstr>Example, cont.</vt:lpstr>
      <vt:lpstr>Returning an Array from a Method</vt:lpstr>
      <vt:lpstr>Trace the reverse Method, cont.</vt:lpstr>
      <vt:lpstr>Problem: Counting Occurrence of Each Letter</vt:lpstr>
      <vt:lpstr>Variable-Length Arguments</vt:lpstr>
      <vt:lpstr>Searching Arrays</vt:lpstr>
      <vt:lpstr>Linear Search</vt:lpstr>
      <vt:lpstr>From Idea to Solution</vt:lpstr>
      <vt:lpstr>Binary Search</vt:lpstr>
      <vt:lpstr>Binary Search, cont.</vt:lpstr>
      <vt:lpstr>From Idea to Soluton</vt:lpstr>
      <vt:lpstr>The Arrays.binarySearch Method</vt:lpstr>
      <vt:lpstr>Sorting Arrays</vt:lpstr>
      <vt:lpstr>Selection Sort</vt:lpstr>
      <vt:lpstr>The Code</vt:lpstr>
      <vt:lpstr>The Arrays.sort Method</vt:lpstr>
      <vt:lpstr>The Arrays.toString(list) Method</vt:lpstr>
      <vt:lpstr>Main Method Is Just a Regular Method</vt:lpstr>
      <vt:lpstr>Command-Line Parameters</vt:lpstr>
      <vt:lpstr>Processing Command-Line Parameters</vt:lpstr>
      <vt:lpstr>Problem: Calculator</vt:lpstr>
      <vt:lpstr>PowerPoint Presentation</vt:lpstr>
      <vt:lpstr>Declaring Variables of Two-dimensional Arrays and Creating Two-dimensional Arrays </vt:lpstr>
      <vt:lpstr>Declaring, Creating, and Initializing Using Shorthand Notations</vt:lpstr>
      <vt:lpstr>Lengths of Two-dimensional Arrays</vt:lpstr>
      <vt:lpstr>Lengths of Two-dimensional Arrays, cont.</vt:lpstr>
      <vt:lpstr>Ragged Arrays</vt:lpstr>
      <vt:lpstr>Ragged Arrays, cont.</vt:lpstr>
      <vt:lpstr>Initializing arrays with input values</vt:lpstr>
      <vt:lpstr>Initializing arrays with random values</vt:lpstr>
      <vt:lpstr>Printing arrays</vt:lpstr>
      <vt:lpstr>Passing Arrays to Methods</vt:lpstr>
      <vt:lpstr>Problem: Finding Two Points Nearest to Each Other</vt:lpstr>
      <vt:lpstr>Multidimensional Arrays</vt:lpstr>
      <vt:lpstr>Multidimensional Arrays</vt:lpstr>
      <vt:lpstr>Problem: Calculating Total Scores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Arrays</dc:title>
  <dc:creator>Y. Daniel Liang</dc:creator>
  <cp:lastModifiedBy>Basem Sayrafi</cp:lastModifiedBy>
  <cp:revision>352</cp:revision>
  <dcterms:created xsi:type="dcterms:W3CDTF">1995-06-10T17:31:50Z</dcterms:created>
  <dcterms:modified xsi:type="dcterms:W3CDTF">2020-09-29T07:14:19Z</dcterms:modified>
</cp:coreProperties>
</file>