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5" r:id="rId8"/>
    <p:sldId id="264" r:id="rId9"/>
    <p:sldId id="263" r:id="rId10"/>
    <p:sldId id="267" r:id="rId11"/>
    <p:sldId id="266" r:id="rId12"/>
    <p:sldId id="271" r:id="rId13"/>
    <p:sldId id="270" r:id="rId14"/>
    <p:sldId id="268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18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1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8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2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7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4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52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1FB80B-DAF7-4D73-A2DD-8A3E70026E44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3618B1-2314-4597-A292-F18F870128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3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blocks of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morphological Building Blocks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Grammatical Morphemes </a:t>
            </a:r>
            <a:r>
              <a:rPr lang="en-US" dirty="0"/>
              <a:t>: E.g., the /s/ in walk</a:t>
            </a:r>
            <a:r>
              <a:rPr lang="en-US" b="1" dirty="0">
                <a:solidFill>
                  <a:schemeClr val="accent2"/>
                </a:solidFill>
              </a:rPr>
              <a:t>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Derivational morphemes </a:t>
            </a:r>
            <a:r>
              <a:rPr lang="en-US" dirty="0"/>
              <a:t>: E.g., the prefix “pre” in </a:t>
            </a:r>
            <a:r>
              <a:rPr lang="en-US" b="1" dirty="0">
                <a:solidFill>
                  <a:schemeClr val="accent2"/>
                </a:solidFill>
              </a:rPr>
              <a:t>pre</a:t>
            </a:r>
            <a:r>
              <a:rPr lang="en-US" dirty="0"/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54429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Grammatical Morphemes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first grammatical morpheme is the  present progressive </a:t>
            </a:r>
            <a:r>
              <a:rPr lang="en-US" b="1" dirty="0">
                <a:solidFill>
                  <a:schemeClr val="accent2"/>
                </a:solidFill>
              </a:rPr>
              <a:t>–</a:t>
            </a:r>
            <a:r>
              <a:rPr lang="en-US" b="1" dirty="0" err="1">
                <a:solidFill>
                  <a:schemeClr val="accent2"/>
                </a:solidFill>
              </a:rPr>
              <a:t>ing</a:t>
            </a:r>
            <a:r>
              <a:rPr lang="en-US" b="1" dirty="0">
                <a:solidFill>
                  <a:schemeClr val="accent2"/>
                </a:solidFill>
              </a:rPr>
              <a:t>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Bound morphemes </a:t>
            </a:r>
            <a:r>
              <a:rPr lang="en-US" dirty="0"/>
              <a:t>e.g., </a:t>
            </a:r>
            <a:r>
              <a:rPr lang="en-US" dirty="0" err="1"/>
              <a:t>pre,post</a:t>
            </a: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Free morphemes  </a:t>
            </a:r>
            <a:r>
              <a:rPr lang="en-US" dirty="0"/>
              <a:t>e.g., his, that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Grammatical morphology enables the child to move from speaking with a “telegraphic quality</a:t>
            </a:r>
            <a:r>
              <a:rPr lang="en-US" b="1" dirty="0">
                <a:solidFill>
                  <a:schemeClr val="accent2"/>
                </a:solidFill>
              </a:rPr>
              <a:t>” (e.g., “Baby no eat”), </a:t>
            </a:r>
            <a:r>
              <a:rPr lang="en-US" dirty="0"/>
              <a:t>to a more </a:t>
            </a:r>
            <a:r>
              <a:rPr lang="en-US" dirty="0" err="1"/>
              <a:t>adultlike</a:t>
            </a:r>
            <a:r>
              <a:rPr lang="en-US" dirty="0"/>
              <a:t> quality </a:t>
            </a:r>
            <a:r>
              <a:rPr lang="en-US" b="1" dirty="0">
                <a:solidFill>
                  <a:schemeClr val="accent2"/>
                </a:solidFill>
              </a:rPr>
              <a:t>(“the baby’s not eating”). </a:t>
            </a:r>
          </a:p>
        </p:txBody>
      </p:sp>
    </p:spTree>
    <p:extLst>
      <p:ext uri="{BB962C8B-B14F-4D97-AF65-F5344CB8AC3E}">
        <p14:creationId xmlns:p14="http://schemas.microsoft.com/office/powerpoint/2010/main" val="396741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Grammatical Morphemes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When researchers study children’s grammatical morphology, they often exam- </a:t>
            </a:r>
            <a:r>
              <a:rPr lang="en-US" dirty="0" err="1"/>
              <a:t>ine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obligatory contexts </a:t>
            </a:r>
            <a:r>
              <a:rPr lang="en-US" dirty="0"/>
              <a:t>of use, and determine whether the child has omitted or included the obligatory morpheme.</a:t>
            </a:r>
          </a:p>
          <a:p>
            <a:endParaRPr lang="en-US" dirty="0"/>
          </a:p>
          <a:p>
            <a:r>
              <a:rPr lang="en-US" dirty="0"/>
              <a:t>Example :  The /s/ in “Two babie</a:t>
            </a:r>
            <a:r>
              <a:rPr lang="en-US" b="1" dirty="0">
                <a:solidFill>
                  <a:schemeClr val="accent2"/>
                </a:solidFill>
              </a:rPr>
              <a:t>s</a:t>
            </a:r>
            <a:r>
              <a:rPr lang="en-US" dirty="0"/>
              <a:t>” is obligatory to indicate the plural. 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0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Derivational Morphemes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Derivational morphemes are added </a:t>
            </a:r>
            <a:r>
              <a:rPr lang="en-US" b="1" dirty="0">
                <a:solidFill>
                  <a:schemeClr val="accent2"/>
                </a:solidFill>
              </a:rPr>
              <a:t>root words </a:t>
            </a:r>
            <a:r>
              <a:rPr lang="en-US" dirty="0"/>
              <a:t>to create </a:t>
            </a:r>
            <a:r>
              <a:rPr lang="en-US" b="1" dirty="0">
                <a:solidFill>
                  <a:schemeClr val="accent2"/>
                </a:solidFill>
              </a:rPr>
              <a:t>derived words</a:t>
            </a:r>
            <a:r>
              <a:rPr lang="en-US" dirty="0"/>
              <a:t>. the corpus of words derived from a common root word (e.g., friend, friendless, friendliness, befriend).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0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46" t="7354" r="9379" b="10548"/>
          <a:stretch/>
        </p:blipFill>
        <p:spPr>
          <a:xfrm>
            <a:off x="1945306" y="158682"/>
            <a:ext cx="7877715" cy="65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morphological </a:t>
            </a:r>
            <a:r>
              <a:rPr lang="en-US" dirty="0" err="1"/>
              <a:t>Developme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chemeClr val="accent2"/>
                </a:solidFill>
              </a:rPr>
              <a:t>Second </a:t>
            </a:r>
            <a:r>
              <a:rPr lang="en-US" b="1" dirty="0">
                <a:solidFill>
                  <a:schemeClr val="accent2"/>
                </a:solidFill>
              </a:rPr>
              <a:t>language acquisition: </a:t>
            </a:r>
            <a:r>
              <a:rPr lang="en-US" dirty="0"/>
              <a:t>Example : Chinese speakers who learn English as a second language find the plural marker difficult to master because plurality is not inflected morphologically in the Chinese language.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Dialect </a:t>
            </a:r>
            <a:r>
              <a:rPr lang="en-US" dirty="0"/>
              <a:t>:“tom’</a:t>
            </a: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/>
              <a:t> aunt,” </a:t>
            </a:r>
            <a:r>
              <a:rPr lang="en-US" dirty="0" err="1"/>
              <a:t>vs“tom</a:t>
            </a:r>
            <a:r>
              <a:rPr lang="en-US" dirty="0"/>
              <a:t> aunt</a:t>
            </a:r>
          </a:p>
        </p:txBody>
      </p:sp>
    </p:spTree>
    <p:extLst>
      <p:ext uri="{BB962C8B-B14F-4D97-AF65-F5344CB8AC3E}">
        <p14:creationId xmlns:p14="http://schemas.microsoft.com/office/powerpoint/2010/main" val="4039357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iS</a:t>
            </a:r>
            <a:r>
              <a:rPr lang="en-US" dirty="0"/>
              <a:t> Syntactic </a:t>
            </a:r>
            <a:r>
              <a:rPr lang="en-US" dirty="0" err="1"/>
              <a:t>DEvELOPmEnt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Syntactic development </a:t>
            </a:r>
            <a:r>
              <a:rPr lang="en-US" dirty="0"/>
              <a:t>is children’s internalization of the rules of language that govern how words are organized into sentences.</a:t>
            </a:r>
          </a:p>
        </p:txBody>
      </p:sp>
    </p:spTree>
    <p:extLst>
      <p:ext uri="{BB962C8B-B14F-4D97-AF65-F5344CB8AC3E}">
        <p14:creationId xmlns:p14="http://schemas.microsoft.com/office/powerpoint/2010/main" val="325833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(a) an increase in utterance length</a:t>
            </a:r>
          </a:p>
          <a:p>
            <a:r>
              <a:rPr lang="en-US" dirty="0"/>
              <a:t>(b) use of different sentence modalities</a:t>
            </a:r>
          </a:p>
          <a:p>
            <a:r>
              <a:rPr lang="en-US" dirty="0"/>
              <a:t>(c) the development of complex syntax.</a:t>
            </a:r>
          </a:p>
        </p:txBody>
      </p:sp>
    </p:spTree>
    <p:extLst>
      <p:ext uri="{BB962C8B-B14F-4D97-AF65-F5344CB8AC3E}">
        <p14:creationId xmlns:p14="http://schemas.microsoft.com/office/powerpoint/2010/main" val="28659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increase in utterance length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Most children show a </a:t>
            </a:r>
            <a:r>
              <a:rPr lang="en-US" b="1" dirty="0">
                <a:solidFill>
                  <a:schemeClr val="accent1"/>
                </a:solidFill>
              </a:rPr>
              <a:t>gradual increase </a:t>
            </a:r>
            <a:r>
              <a:rPr lang="en-US" dirty="0"/>
              <a:t>in utterance length from ages 1 to 6 years, and these increases reflect the children’s ability to chain together morphemes to pro- duce an infinite variety of sentences.</a:t>
            </a:r>
          </a:p>
          <a:p>
            <a:r>
              <a:rPr lang="en-US" b="1" dirty="0">
                <a:solidFill>
                  <a:schemeClr val="accent1"/>
                </a:solidFill>
              </a:rPr>
              <a:t>mean length of utterance (MLU)— </a:t>
            </a:r>
            <a:r>
              <a:rPr lang="en-US" dirty="0"/>
              <a:t> is a simple proxy for estimating the syntactic complexity of children’s utterances.</a:t>
            </a:r>
          </a:p>
          <a:p>
            <a:r>
              <a:rPr lang="en-US" dirty="0"/>
              <a:t>To calculate an MLU for a child, one makes a transcript of utterances the child speaks , calculates </a:t>
            </a:r>
            <a:r>
              <a:rPr lang="en-US" b="1" dirty="0">
                <a:solidFill>
                  <a:schemeClr val="accent1"/>
                </a:solidFill>
              </a:rPr>
              <a:t>the number of morphemes per each utterance</a:t>
            </a:r>
            <a:r>
              <a:rPr lang="en-US" dirty="0"/>
              <a:t>, and divides this by the </a:t>
            </a:r>
            <a:r>
              <a:rPr lang="en-US" b="1" dirty="0">
                <a:solidFill>
                  <a:schemeClr val="accent1"/>
                </a:solidFill>
              </a:rPr>
              <a:t>total number of utterances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66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Sentence Modalities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become increasingly skilled at producing </a:t>
            </a:r>
            <a:r>
              <a:rPr lang="en-US" b="1" dirty="0">
                <a:solidFill>
                  <a:schemeClr val="accent1"/>
                </a:solidFill>
              </a:rPr>
              <a:t>different sentence types </a:t>
            </a:r>
            <a:r>
              <a:rPr lang="en-US" dirty="0"/>
              <a:t>that vary not only in their pragmatic intent, but also in their syntactic organization.</a:t>
            </a:r>
          </a:p>
          <a:p>
            <a:endParaRPr lang="en-US" dirty="0"/>
          </a:p>
          <a:p>
            <a:r>
              <a:rPr lang="en-US" dirty="0"/>
              <a:t>These include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Declaratives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Negatives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Interrogatives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9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components </a:t>
            </a:r>
          </a:p>
        </p:txBody>
      </p:sp>
      <p:pic>
        <p:nvPicPr>
          <p:cNvPr id="1026" name="Picture 2" descr="نتيجة بحث الصور عن ‪language components‬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2"/>
          <a:stretch/>
        </p:blipFill>
        <p:spPr bwMode="auto">
          <a:xfrm>
            <a:off x="5992009" y="1856613"/>
            <a:ext cx="5352266" cy="45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1318" y="224927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Phonological development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Morphological development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Syntactic development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Semantic development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Pragmatic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81970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statements of different complexity levels </a:t>
            </a:r>
          </a:p>
          <a:p>
            <a:r>
              <a:rPr lang="en-US" dirty="0"/>
              <a:t>1. </a:t>
            </a:r>
            <a:r>
              <a:rPr lang="en-US" b="1" dirty="0">
                <a:solidFill>
                  <a:schemeClr val="accent1"/>
                </a:solidFill>
              </a:rPr>
              <a:t>Subject + verb: </a:t>
            </a:r>
            <a:r>
              <a:rPr lang="en-US" dirty="0"/>
              <a:t>I bake. </a:t>
            </a:r>
          </a:p>
          <a:p>
            <a:r>
              <a:rPr lang="en-US" dirty="0"/>
              <a:t>2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r>
              <a:rPr lang="en-US" b="1" dirty="0">
                <a:solidFill>
                  <a:schemeClr val="accent1"/>
                </a:solidFill>
              </a:rPr>
              <a:t> Subject + verb + Object: </a:t>
            </a:r>
            <a:r>
              <a:rPr lang="en-US" dirty="0"/>
              <a:t>I bake bread.</a:t>
            </a:r>
          </a:p>
          <a:p>
            <a:r>
              <a:rPr lang="en-US" dirty="0"/>
              <a:t>3. </a:t>
            </a:r>
            <a:r>
              <a:rPr lang="en-US" b="1" dirty="0">
                <a:solidFill>
                  <a:schemeClr val="accent1"/>
                </a:solidFill>
              </a:rPr>
              <a:t>Subject + verb + complement: </a:t>
            </a:r>
            <a:r>
              <a:rPr lang="en-US" dirty="0"/>
              <a:t>I feel good. </a:t>
            </a:r>
          </a:p>
          <a:p>
            <a:r>
              <a:rPr lang="en-US" dirty="0"/>
              <a:t>4. </a:t>
            </a:r>
            <a:r>
              <a:rPr lang="en-US" b="1" dirty="0">
                <a:solidFill>
                  <a:schemeClr val="accent1"/>
                </a:solidFill>
              </a:rPr>
              <a:t>Subject + verb + adverbial phrase: </a:t>
            </a:r>
            <a:r>
              <a:rPr lang="en-US" dirty="0"/>
              <a:t>I feel good today. </a:t>
            </a:r>
          </a:p>
          <a:p>
            <a:r>
              <a:rPr lang="en-US" dirty="0"/>
              <a:t>5. </a:t>
            </a:r>
            <a:r>
              <a:rPr lang="en-US" b="1" dirty="0">
                <a:solidFill>
                  <a:schemeClr val="accent1"/>
                </a:solidFill>
              </a:rPr>
              <a:t>Subject + verb + indirect object + Direct object: </a:t>
            </a:r>
            <a:r>
              <a:rPr lang="en-US" dirty="0"/>
              <a:t>She gave Tommy the hammer.</a:t>
            </a:r>
          </a:p>
          <a:p>
            <a:r>
              <a:rPr lang="en-US" dirty="0"/>
              <a:t>6. </a:t>
            </a:r>
            <a:r>
              <a:rPr lang="en-US" b="1" dirty="0">
                <a:solidFill>
                  <a:schemeClr val="accent1"/>
                </a:solidFill>
              </a:rPr>
              <a:t>Subject + verb + Direct object + indirect object: </a:t>
            </a:r>
            <a:r>
              <a:rPr lang="en-US" dirty="0"/>
              <a:t>She gave the hammer to Tommy.</a:t>
            </a:r>
          </a:p>
        </p:txBody>
      </p:sp>
    </p:spTree>
    <p:extLst>
      <p:ext uri="{BB962C8B-B14F-4D97-AF65-F5344CB8AC3E}">
        <p14:creationId xmlns:p14="http://schemas.microsoft.com/office/powerpoint/2010/main" val="349851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Negative sentences </a:t>
            </a:r>
            <a:r>
              <a:rPr lang="en-US" dirty="0"/>
              <a:t>express negation and rely on such words as no, not, can’t, don’t, and won’t.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“no, </a:t>
            </a:r>
            <a:r>
              <a:rPr lang="en-US" dirty="0" err="1"/>
              <a:t>i</a:t>
            </a:r>
            <a:r>
              <a:rPr lang="en-US" dirty="0"/>
              <a:t> not going!”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</a:t>
            </a:r>
            <a:r>
              <a:rPr lang="en-US" dirty="0" err="1"/>
              <a:t>i</a:t>
            </a:r>
            <a:r>
              <a:rPr lang="en-US" dirty="0"/>
              <a:t> don’t want to!”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“</a:t>
            </a:r>
            <a:r>
              <a:rPr lang="en-US" dirty="0" err="1"/>
              <a:t>i’m</a:t>
            </a:r>
            <a:r>
              <a:rPr lang="en-US" dirty="0"/>
              <a:t> not eating that!”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“Don’t do that!”</a:t>
            </a:r>
          </a:p>
          <a:p>
            <a:pPr marL="0" indent="0">
              <a:buNone/>
            </a:pPr>
            <a:r>
              <a:rPr lang="en-US" dirty="0"/>
              <a:t>Their development occurs in a </a:t>
            </a:r>
            <a:r>
              <a:rPr lang="en-US" dirty="0" err="1"/>
              <a:t>predictbale</a:t>
            </a:r>
            <a:r>
              <a:rPr lang="en-US" dirty="0"/>
              <a:t> manner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2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Negatives  milestones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stage 1 : </a:t>
            </a:r>
            <a:r>
              <a:rPr lang="en-US" dirty="0"/>
              <a:t>“no eat that.”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stage 2 : </a:t>
            </a:r>
            <a:r>
              <a:rPr lang="en-US" dirty="0"/>
              <a:t>“I not eat that” and “you no do that.”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stage 3 :“</a:t>
            </a:r>
            <a:r>
              <a:rPr lang="en-US" dirty="0"/>
              <a:t>you can’t do that” and “</a:t>
            </a:r>
            <a:r>
              <a:rPr lang="en-US" dirty="0" err="1"/>
              <a:t>i</a:t>
            </a:r>
            <a:r>
              <a:rPr lang="en-US" dirty="0"/>
              <a:t> don’t want to go.”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stage 4 : </a:t>
            </a:r>
            <a:r>
              <a:rPr lang="en-US" dirty="0"/>
              <a:t>“She won’t be getting a prize”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stage 5 :“</a:t>
            </a:r>
            <a:r>
              <a:rPr lang="en-US" dirty="0" err="1"/>
              <a:t>i’m</a:t>
            </a:r>
            <a:r>
              <a:rPr lang="en-US" dirty="0"/>
              <a:t> not sure if she’ll get the prize”</a:t>
            </a:r>
          </a:p>
        </p:txBody>
      </p:sp>
    </p:spTree>
    <p:extLst>
      <p:ext uri="{BB962C8B-B14F-4D97-AF65-F5344CB8AC3E}">
        <p14:creationId xmlns:p14="http://schemas.microsoft.com/office/powerpoint/2010/main" val="2050442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Interrogatives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Interrogative sentences </a:t>
            </a:r>
            <a:r>
              <a:rPr lang="en-US" dirty="0"/>
              <a:t>involve the act of questioning. children become amazingly sophisticated at organizing sentences to obtain information from other people:</a:t>
            </a:r>
          </a:p>
          <a:p>
            <a:r>
              <a:rPr lang="en-US" dirty="0"/>
              <a:t>“Why is that light green?”</a:t>
            </a:r>
          </a:p>
          <a:p>
            <a:r>
              <a:rPr lang="en-US" dirty="0"/>
              <a:t> “What happened?” </a:t>
            </a:r>
          </a:p>
          <a:p>
            <a:r>
              <a:rPr lang="en-US" dirty="0"/>
              <a:t>“Who did it?” </a:t>
            </a:r>
          </a:p>
          <a:p>
            <a:r>
              <a:rPr lang="en-US" dirty="0"/>
              <a:t>“Where are you going?”</a:t>
            </a:r>
          </a:p>
          <a:p>
            <a:r>
              <a:rPr lang="en-US" dirty="0"/>
              <a:t> “is it snowing?”</a:t>
            </a:r>
          </a:p>
          <a:p>
            <a:r>
              <a:rPr lang="en-US" dirty="0"/>
              <a:t>“he’s sad; isn’t he?”</a:t>
            </a:r>
          </a:p>
        </p:txBody>
      </p:sp>
    </p:spTree>
    <p:extLst>
      <p:ext uri="{BB962C8B-B14F-4D97-AF65-F5344CB8AC3E}">
        <p14:creationId xmlns:p14="http://schemas.microsoft.com/office/powerpoint/2010/main" val="2146370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Interrogatives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Two major question types: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accent1"/>
                </a:solidFill>
              </a:rPr>
              <a:t>wh</a:t>
            </a:r>
            <a:r>
              <a:rPr lang="en-US" b="1" dirty="0">
                <a:solidFill>
                  <a:schemeClr val="accent1"/>
                </a:solidFill>
              </a:rPr>
              <a:t>- questions: </a:t>
            </a:r>
            <a:r>
              <a:rPr lang="en-US" dirty="0"/>
              <a:t>early ones include </a:t>
            </a:r>
            <a:r>
              <a:rPr lang="en-US" b="1" dirty="0">
                <a:solidFill>
                  <a:schemeClr val="accent1"/>
                </a:solidFill>
              </a:rPr>
              <a:t>what, where, and why </a:t>
            </a:r>
            <a:r>
              <a:rPr lang="en-US" dirty="0"/>
              <a:t>and later emerging ones include </a:t>
            </a:r>
            <a:r>
              <a:rPr lang="en-US" b="1" dirty="0">
                <a:solidFill>
                  <a:schemeClr val="accent1"/>
                </a:solidFill>
              </a:rPr>
              <a:t>who, whose, when, which, and how.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/>
                </a:solidFill>
              </a:rPr>
              <a:t>yes–no questions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most important to recognize that children acquire and implement a set of complex syntactic rules to form questions </a:t>
            </a:r>
            <a:r>
              <a:rPr lang="en-US" b="1" dirty="0">
                <a:solidFill>
                  <a:schemeClr val="accent1"/>
                </a:solidFill>
              </a:rPr>
              <a:t>without having anyone teach them how to do so.</a:t>
            </a:r>
          </a:p>
        </p:txBody>
      </p:sp>
    </p:spTree>
    <p:extLst>
      <p:ext uri="{BB962C8B-B14F-4D97-AF65-F5344CB8AC3E}">
        <p14:creationId xmlns:p14="http://schemas.microsoft.com/office/powerpoint/2010/main" val="2012214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Syntax: Linking Phrases and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="1" dirty="0">
                <a:solidFill>
                  <a:schemeClr val="accent1"/>
                </a:solidFill>
              </a:rPr>
              <a:t> phrase </a:t>
            </a:r>
            <a:r>
              <a:rPr lang="en-US" dirty="0"/>
              <a:t>is a cluster of words organized around a head. </a:t>
            </a:r>
          </a:p>
          <a:p>
            <a:r>
              <a:rPr lang="en-US" dirty="0"/>
              <a:t>Types of phrases include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noun phrases </a:t>
            </a:r>
            <a:r>
              <a:rPr lang="en-US" dirty="0"/>
              <a:t>(the tall, angry boy)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prepositional phrases </a:t>
            </a:r>
            <a:r>
              <a:rPr lang="en-US" dirty="0"/>
              <a:t>(in the bucket),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/>
                </a:solidFill>
              </a:rPr>
              <a:t>adjectival phrases </a:t>
            </a:r>
            <a:r>
              <a:rPr lang="en-US" dirty="0"/>
              <a:t>(very happy)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verb phrases </a:t>
            </a:r>
            <a:r>
              <a:rPr lang="en-US" dirty="0"/>
              <a:t>(was saddened)</a:t>
            </a:r>
          </a:p>
          <a:p>
            <a:pPr marL="0" indent="0">
              <a:buNone/>
            </a:pPr>
            <a:r>
              <a:rPr lang="en-US" dirty="0"/>
              <a:t>children  develop skills in </a:t>
            </a:r>
            <a:r>
              <a:rPr lang="en-US" b="1" dirty="0">
                <a:solidFill>
                  <a:schemeClr val="accent1"/>
                </a:solidFill>
              </a:rPr>
              <a:t>phrasal coordination</a:t>
            </a:r>
            <a:r>
              <a:rPr lang="en-US" dirty="0"/>
              <a:t>, which allows them to connect phrases. E.g.,  I’m putting on </a:t>
            </a:r>
            <a:r>
              <a:rPr lang="en-US" u="sng" dirty="0"/>
              <a:t>my coat </a:t>
            </a:r>
            <a:r>
              <a:rPr lang="en-US" b="1" dirty="0">
                <a:solidFill>
                  <a:schemeClr val="accent1"/>
                </a:solidFill>
              </a:rPr>
              <a:t>and</a:t>
            </a:r>
            <a:r>
              <a:rPr lang="en-US" dirty="0"/>
              <a:t> </a:t>
            </a:r>
            <a:r>
              <a:rPr lang="en-US" u="sng" dirty="0"/>
              <a:t>my hat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463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Syntax: Linking Phrases and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 clause </a:t>
            </a:r>
            <a:r>
              <a:rPr lang="en-US" dirty="0"/>
              <a:t>is a syntactic structure containing a verb or a verb phrase.</a:t>
            </a:r>
          </a:p>
          <a:p>
            <a:r>
              <a:rPr lang="en-US" dirty="0"/>
              <a:t>For instance, the sentence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u="sng" dirty="0">
                <a:solidFill>
                  <a:schemeClr val="accent1"/>
                </a:solidFill>
              </a:rPr>
              <a:t>I’ll go </a:t>
            </a:r>
            <a:r>
              <a:rPr lang="en-US" b="1" dirty="0">
                <a:solidFill>
                  <a:schemeClr val="accent1"/>
                </a:solidFill>
              </a:rPr>
              <a:t>and </a:t>
            </a:r>
            <a:r>
              <a:rPr lang="en-US" b="1" u="sng" dirty="0">
                <a:solidFill>
                  <a:schemeClr val="accent1"/>
                </a:solidFill>
              </a:rPr>
              <a:t>you stay </a:t>
            </a:r>
            <a:r>
              <a:rPr lang="en-US" dirty="0"/>
              <a:t>contains</a:t>
            </a:r>
            <a:r>
              <a:rPr lang="en-US" b="1" u="sng" dirty="0">
                <a:solidFill>
                  <a:schemeClr val="accent1"/>
                </a:solidFill>
              </a:rPr>
              <a:t> </a:t>
            </a:r>
            <a:r>
              <a:rPr lang="en-US" dirty="0"/>
              <a:t>two independent clauses (I’ll go; you stay) conjoined with the coordinating conjunction 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21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00" t="13529" r="1290" b="6607"/>
          <a:stretch/>
        </p:blipFill>
        <p:spPr>
          <a:xfrm>
            <a:off x="492902" y="954158"/>
            <a:ext cx="10573949" cy="55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37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98" t="14468" r="2587" b="9554"/>
          <a:stretch/>
        </p:blipFill>
        <p:spPr>
          <a:xfrm>
            <a:off x="901147" y="585216"/>
            <a:ext cx="10787270" cy="54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47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Syntactic Development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1- Gender</a:t>
            </a:r>
          </a:p>
          <a:p>
            <a:r>
              <a:rPr lang="en-US" dirty="0"/>
              <a:t>2-child directed speech (CDS)</a:t>
            </a:r>
          </a:p>
          <a:p>
            <a:r>
              <a:rPr lang="en-US" dirty="0"/>
              <a:t>3- socioeconomic status (SES)</a:t>
            </a:r>
          </a:p>
          <a:p>
            <a:r>
              <a:rPr lang="en-US" dirty="0"/>
              <a:t>4- language impairment ( SLI) , secondary language impairment , and acquired language disorders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6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Phonological </a:t>
            </a:r>
            <a:r>
              <a:rPr lang="en-US" dirty="0" err="1"/>
              <a:t>DEvELOPmEnt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phonological representations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Phonemes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Minimal pair: E.g., </a:t>
            </a:r>
            <a:r>
              <a:rPr lang="en-US" sz="2000" b="1" dirty="0">
                <a:solidFill>
                  <a:schemeClr val="accent2"/>
                </a:solidFill>
              </a:rPr>
              <a:t>C</a:t>
            </a:r>
            <a:r>
              <a:rPr lang="en-US" sz="2000" dirty="0"/>
              <a:t>AT/</a:t>
            </a:r>
            <a:r>
              <a:rPr lang="en-US" sz="2000" b="1" dirty="0">
                <a:solidFill>
                  <a:schemeClr val="accent2"/>
                </a:solidFill>
              </a:rPr>
              <a:t>B</a:t>
            </a:r>
            <a:r>
              <a:rPr lang="en-US" sz="2000" dirty="0"/>
              <a:t>AT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Children develop </a:t>
            </a:r>
            <a:r>
              <a:rPr lang="en-US" sz="2000" b="1" dirty="0">
                <a:solidFill>
                  <a:schemeClr val="accent2"/>
                </a:solidFill>
              </a:rPr>
              <a:t>an internal representation </a:t>
            </a:r>
            <a:r>
              <a:rPr lang="en-US" sz="2000" dirty="0"/>
              <a:t>of each phoneme in their native language.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2"/>
                </a:solidFill>
              </a:rPr>
              <a:t>Phonotactic</a:t>
            </a:r>
            <a:r>
              <a:rPr lang="en-US" sz="2000" b="1" dirty="0">
                <a:solidFill>
                  <a:schemeClr val="accent2"/>
                </a:solidFill>
              </a:rPr>
              <a:t> rules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/l/ + /h/ is an illegal combination of sounds in English,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13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Semantic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Semantic development: </a:t>
            </a:r>
            <a:r>
              <a:rPr lang="en-US" dirty="0"/>
              <a:t>which refers to an individual’s learning and storage of the meanings of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97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Building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(a) acquiring a mental lexicon </a:t>
            </a:r>
          </a:p>
          <a:p>
            <a:r>
              <a:rPr lang="en-US" dirty="0"/>
              <a:t>(b) learning new words rapidly</a:t>
            </a:r>
          </a:p>
          <a:p>
            <a:r>
              <a:rPr lang="en-US" dirty="0"/>
              <a:t>(c) organizing the mental lexicon in an efficient semantic network.</a:t>
            </a:r>
          </a:p>
        </p:txBody>
      </p:sp>
    </p:spTree>
    <p:extLst>
      <p:ext uri="{BB962C8B-B14F-4D97-AF65-F5344CB8AC3E}">
        <p14:creationId xmlns:p14="http://schemas.microsoft.com/office/powerpoint/2010/main" val="1510118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a mental lexicon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person’s mental lexicon is the volume of words he or she understands and uses.</a:t>
            </a:r>
          </a:p>
          <a:p>
            <a:endParaRPr lang="en-US" dirty="0"/>
          </a:p>
          <a:p>
            <a:r>
              <a:rPr lang="en-US" dirty="0"/>
              <a:t> This volume increases remarkably quickly during the first several years of life—from only </a:t>
            </a:r>
            <a:r>
              <a:rPr lang="en-US" b="1" dirty="0">
                <a:solidFill>
                  <a:schemeClr val="accent1"/>
                </a:solidFill>
              </a:rPr>
              <a:t>several words at age 12 months,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1"/>
                </a:solidFill>
              </a:rPr>
              <a:t>300 words at age 24 months</a:t>
            </a:r>
            <a:r>
              <a:rPr lang="en-US" dirty="0"/>
              <a:t>, to 60,000 words by early adulthood </a:t>
            </a:r>
          </a:p>
        </p:txBody>
      </p:sp>
    </p:spTree>
    <p:extLst>
      <p:ext uri="{BB962C8B-B14F-4D97-AF65-F5344CB8AC3E}">
        <p14:creationId xmlns:p14="http://schemas.microsoft.com/office/powerpoint/2010/main" val="65793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885" y="-189335"/>
            <a:ext cx="9720072" cy="1499616"/>
          </a:xfrm>
        </p:spPr>
        <p:txBody>
          <a:bodyPr/>
          <a:lstStyle/>
          <a:p>
            <a:r>
              <a:rPr lang="en-US" dirty="0"/>
              <a:t>Vocabulary spurt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77" t="6017" r="12388" b="11082"/>
          <a:stretch/>
        </p:blipFill>
        <p:spPr>
          <a:xfrm>
            <a:off x="1818042" y="882730"/>
            <a:ext cx="7767023" cy="56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7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</a:t>
            </a:r>
            <a:r>
              <a:rPr lang="en-US" dirty="0" err="1"/>
              <a:t>toxonomoy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semantic taxonomy differentiates words on the basis of their </a:t>
            </a:r>
            <a:r>
              <a:rPr lang="en-US" b="1" dirty="0">
                <a:solidFill>
                  <a:schemeClr val="accent1"/>
                </a:solidFill>
              </a:rPr>
              <a:t>semantic roles. </a:t>
            </a:r>
          </a:p>
          <a:p>
            <a:r>
              <a:rPr lang="en-US" dirty="0"/>
              <a:t>One classic semantic taxonomy differentiates children’s lexical items into five categories 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dirty="0" err="1">
                <a:solidFill>
                  <a:schemeClr val="accent1"/>
                </a:solidFill>
              </a:rPr>
              <a:t>ingram</a:t>
            </a:r>
            <a:r>
              <a:rPr lang="en-US" b="1" dirty="0">
                <a:solidFill>
                  <a:schemeClr val="accent1"/>
                </a:solidFill>
              </a:rPr>
              <a:t>, 1989): </a:t>
            </a:r>
          </a:p>
          <a:p>
            <a:r>
              <a:rPr lang="en-US" dirty="0"/>
              <a:t>1. </a:t>
            </a:r>
            <a:r>
              <a:rPr lang="en-US" b="1" dirty="0">
                <a:solidFill>
                  <a:schemeClr val="accent1"/>
                </a:solidFill>
              </a:rPr>
              <a:t>Specific nominals </a:t>
            </a:r>
            <a:r>
              <a:rPr lang="en-US" dirty="0"/>
              <a:t>refer to a specific object (e.g., Daddy, Fluffy) </a:t>
            </a:r>
          </a:p>
          <a:p>
            <a:r>
              <a:rPr lang="en-US" dirty="0"/>
              <a:t>2. </a:t>
            </a:r>
            <a:r>
              <a:rPr lang="en-US" b="1" dirty="0">
                <a:solidFill>
                  <a:schemeClr val="accent1"/>
                </a:solidFill>
              </a:rPr>
              <a:t>General nominals </a:t>
            </a:r>
            <a:r>
              <a:rPr lang="en-US" dirty="0"/>
              <a:t>refer to all members of a category (e.g., those, cats) </a:t>
            </a:r>
          </a:p>
          <a:p>
            <a:r>
              <a:rPr lang="en-US" dirty="0"/>
              <a:t>3. </a:t>
            </a:r>
            <a:r>
              <a:rPr lang="en-US" b="1" dirty="0">
                <a:solidFill>
                  <a:schemeClr val="accent1"/>
                </a:solidFill>
              </a:rPr>
              <a:t>Action words </a:t>
            </a:r>
            <a:r>
              <a:rPr lang="en-US" dirty="0"/>
              <a:t>describe specific actions (e.g., up), social-action games (e.g., peekaboo), and action inhibitors (e.g., no) </a:t>
            </a:r>
          </a:p>
          <a:p>
            <a:r>
              <a:rPr lang="en-US" dirty="0"/>
              <a:t>4. </a:t>
            </a:r>
            <a:r>
              <a:rPr lang="en-US" b="1" dirty="0">
                <a:solidFill>
                  <a:schemeClr val="accent1"/>
                </a:solidFill>
              </a:rPr>
              <a:t>Modifiers </a:t>
            </a:r>
            <a:r>
              <a:rPr lang="en-US" dirty="0"/>
              <a:t>describe properties and qualities (e.g., big, mine) </a:t>
            </a:r>
          </a:p>
          <a:p>
            <a:r>
              <a:rPr lang="en-US" dirty="0"/>
              <a:t>5. </a:t>
            </a:r>
            <a:r>
              <a:rPr lang="en-US" b="1" dirty="0">
                <a:solidFill>
                  <a:schemeClr val="accent1"/>
                </a:solidFill>
              </a:rPr>
              <a:t>Personal–social</a:t>
            </a:r>
            <a:r>
              <a:rPr lang="en-US" dirty="0"/>
              <a:t> words describe affective states and relationships (e.g., yes,</a:t>
            </a:r>
          </a:p>
          <a:p>
            <a:r>
              <a:rPr lang="en-US" dirty="0"/>
              <a:t>bye-bye)</a:t>
            </a:r>
          </a:p>
        </p:txBody>
      </p:sp>
    </p:spTree>
    <p:extLst>
      <p:ext uri="{BB962C8B-B14F-4D97-AF65-F5344CB8AC3E}">
        <p14:creationId xmlns:p14="http://schemas.microsoft.com/office/powerpoint/2010/main" val="1260370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factors that  influence the speed with which a child develops an </a:t>
            </a:r>
            <a:r>
              <a:rPr lang="en-US" dirty="0" err="1"/>
              <a:t>adultlike</a:t>
            </a:r>
            <a:r>
              <a:rPr lang="en-US" dirty="0"/>
              <a:t> understanding of a word. </a:t>
            </a:r>
          </a:p>
          <a:p>
            <a:r>
              <a:rPr lang="en-US" dirty="0"/>
              <a:t>1.</a:t>
            </a:r>
            <a:r>
              <a:rPr lang="en-US" b="1" dirty="0">
                <a:solidFill>
                  <a:schemeClr val="accent1"/>
                </a:solidFill>
              </a:rPr>
              <a:t> Concept represented by the word</a:t>
            </a:r>
            <a:r>
              <a:rPr lang="en-US" dirty="0"/>
              <a:t>: concrete words are easier than abstract words. children often do not acquire words that describe beliefs and mental states—such as think and know—until age 3 or 4 years.</a:t>
            </a:r>
          </a:p>
          <a:p>
            <a:r>
              <a:rPr lang="en-US" dirty="0"/>
              <a:t>2. </a:t>
            </a:r>
            <a:r>
              <a:rPr lang="en-US" b="1" dirty="0">
                <a:solidFill>
                  <a:schemeClr val="accent1"/>
                </a:solidFill>
              </a:rPr>
              <a:t>Phonological form of the word </a:t>
            </a:r>
            <a:r>
              <a:rPr lang="en-US" dirty="0"/>
              <a:t>: First, Children use </a:t>
            </a:r>
            <a:r>
              <a:rPr lang="en-US" b="1" dirty="0">
                <a:solidFill>
                  <a:schemeClr val="accent1"/>
                </a:solidFill>
              </a:rPr>
              <a:t>onomatopoeic words</a:t>
            </a:r>
            <a:r>
              <a:rPr lang="en-US" dirty="0"/>
              <a:t> to refer to objects. Second, children learn words containing </a:t>
            </a:r>
            <a:r>
              <a:rPr lang="en-US" b="1" dirty="0">
                <a:solidFill>
                  <a:schemeClr val="accent1"/>
                </a:solidFill>
              </a:rPr>
              <a:t>common sound sequences </a:t>
            </a:r>
            <a:r>
              <a:rPr lang="en-US" dirty="0"/>
              <a:t>more readily than words containing rare sound sequences (</a:t>
            </a:r>
            <a:r>
              <a:rPr lang="en-US" dirty="0" err="1"/>
              <a:t>Storkel</a:t>
            </a:r>
            <a:r>
              <a:rPr lang="en-US" dirty="0"/>
              <a:t>, 2003).</a:t>
            </a:r>
          </a:p>
        </p:txBody>
      </p:sp>
    </p:spTree>
    <p:extLst>
      <p:ext uri="{BB962C8B-B14F-4D97-AF65-F5344CB8AC3E}">
        <p14:creationId xmlns:p14="http://schemas.microsoft.com/office/powerpoint/2010/main" val="297348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</a:t>
            </a:r>
            <a:r>
              <a:rPr lang="en-US" dirty="0" err="1"/>
              <a:t>SEMantic</a:t>
            </a:r>
            <a:r>
              <a:rPr lang="en-US" dirty="0"/>
              <a:t> Development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1- Gender</a:t>
            </a:r>
          </a:p>
          <a:p>
            <a:r>
              <a:rPr lang="en-US" dirty="0"/>
              <a:t>2- language impairment</a:t>
            </a:r>
          </a:p>
          <a:p>
            <a:r>
              <a:rPr lang="en-US" dirty="0"/>
              <a:t>3- language exposure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36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pragmitic</a:t>
            </a:r>
            <a:r>
              <a:rPr lang="en-US" dirty="0"/>
              <a:t>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pragmatic development: </a:t>
            </a:r>
            <a:r>
              <a:rPr lang="en-US" dirty="0"/>
              <a:t>which refers to the rules govern how language is used as a social tool</a:t>
            </a:r>
          </a:p>
          <a:p>
            <a:pPr>
              <a:buFontTx/>
              <a:buChar char="-"/>
            </a:pPr>
            <a:r>
              <a:rPr lang="en-US" dirty="0"/>
              <a:t>Different purposes </a:t>
            </a:r>
          </a:p>
          <a:p>
            <a:pPr>
              <a:buFontTx/>
              <a:buChar char="-"/>
            </a:pPr>
            <a:r>
              <a:rPr lang="en-US" dirty="0"/>
              <a:t>- using conversations</a:t>
            </a:r>
          </a:p>
          <a:p>
            <a:pPr marL="0" indent="0">
              <a:buNone/>
            </a:pPr>
            <a:r>
              <a:rPr lang="en-US" dirty="0"/>
              <a:t>- Circumstances  and goals of the participants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90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PRAGMATIC Building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(a) communication functions</a:t>
            </a:r>
          </a:p>
          <a:p>
            <a:r>
              <a:rPr lang="en-US" dirty="0"/>
              <a:t>(b) conversational skills </a:t>
            </a:r>
          </a:p>
          <a:p>
            <a:r>
              <a:rPr lang="en-US" dirty="0"/>
              <a:t>(c) sensitivity to extralinguistic cues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43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pragmatic Development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1- temperament </a:t>
            </a:r>
          </a:p>
          <a:p>
            <a:r>
              <a:rPr lang="en-US" dirty="0"/>
              <a:t>2- social and  culture context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9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Phonological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using cues to segment streams of speech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developing a phonemic inventory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becoming phonologically aware</a:t>
            </a:r>
          </a:p>
        </p:txBody>
      </p:sp>
    </p:spTree>
    <p:extLst>
      <p:ext uri="{BB962C8B-B14F-4D97-AF65-F5344CB8AC3E}">
        <p14:creationId xmlns:p14="http://schemas.microsoft.com/office/powerpoint/2010/main" val="300733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Cues to Segment Streams of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in development, infants can use specific cues within the speech stream to </a:t>
            </a:r>
            <a:r>
              <a:rPr lang="en-US" b="1" dirty="0">
                <a:solidFill>
                  <a:schemeClr val="accent2"/>
                </a:solidFill>
              </a:rPr>
              <a:t>parse </a:t>
            </a:r>
            <a:r>
              <a:rPr lang="en-US" dirty="0"/>
              <a:t>it into smaller units (e.g., words) and to </a:t>
            </a:r>
            <a:r>
              <a:rPr lang="en-US" dirty="0">
                <a:solidFill>
                  <a:schemeClr val="accent2"/>
                </a:solidFill>
              </a:rPr>
              <a:t>separate</a:t>
            </a:r>
            <a:r>
              <a:rPr lang="en-US" dirty="0"/>
              <a:t> simultaneously occurring speech streams.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Infants use </a:t>
            </a:r>
            <a:r>
              <a:rPr lang="en-US" b="1" dirty="0">
                <a:solidFill>
                  <a:schemeClr val="accent2"/>
                </a:solidFill>
              </a:rPr>
              <a:t>prosodic cues. </a:t>
            </a:r>
            <a:r>
              <a:rPr lang="en-US" dirty="0"/>
              <a:t>That is, infants draw on their familiarity with word and syllable </a:t>
            </a:r>
            <a:r>
              <a:rPr lang="en-US" b="1" dirty="0">
                <a:solidFill>
                  <a:schemeClr val="accent2"/>
                </a:solidFill>
              </a:rPr>
              <a:t>stress patterns</a:t>
            </a:r>
            <a:r>
              <a:rPr lang="en-US" dirty="0"/>
              <a:t>, or the </a:t>
            </a:r>
            <a:r>
              <a:rPr lang="en-US" b="1" dirty="0">
                <a:solidFill>
                  <a:schemeClr val="accent2"/>
                </a:solidFill>
              </a:rPr>
              <a:t>rhythm</a:t>
            </a:r>
            <a:r>
              <a:rPr lang="en-US" dirty="0"/>
              <a:t> of language, to break  the speech </a:t>
            </a:r>
            <a:r>
              <a:rPr lang="en-US" dirty="0" err="1"/>
              <a:t>stream.E.g</a:t>
            </a:r>
            <a:r>
              <a:rPr lang="en-US" dirty="0"/>
              <a:t>., “little boy”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Infants also use </a:t>
            </a:r>
            <a:r>
              <a:rPr lang="en-US" b="1" dirty="0" err="1">
                <a:solidFill>
                  <a:schemeClr val="accent2"/>
                </a:solidFill>
              </a:rPr>
              <a:t>phonotactic</a:t>
            </a:r>
            <a:r>
              <a:rPr lang="en-US" b="1" dirty="0">
                <a:solidFill>
                  <a:schemeClr val="accent2"/>
                </a:solidFill>
              </a:rPr>
              <a:t> cues </a:t>
            </a:r>
            <a:r>
              <a:rPr lang="en-US" dirty="0"/>
              <a:t>as they become sensitive to the probability that certain sounds will occur both in general and in specific positions of syllables and words. </a:t>
            </a:r>
          </a:p>
          <a:p>
            <a:pPr marL="0" indent="0">
              <a:buNone/>
            </a:pPr>
            <a:r>
              <a:rPr lang="en-US" dirty="0"/>
              <a:t>  E.g., </a:t>
            </a:r>
            <a:r>
              <a:rPr lang="en-US" b="1" dirty="0">
                <a:solidFill>
                  <a:schemeClr val="accent2"/>
                </a:solidFill>
              </a:rPr>
              <a:t>/</a:t>
            </a:r>
            <a:r>
              <a:rPr lang="en-US" b="1" dirty="0" err="1">
                <a:solidFill>
                  <a:schemeClr val="accent2"/>
                </a:solidFill>
              </a:rPr>
              <a:t>gz</a:t>
            </a:r>
            <a:r>
              <a:rPr lang="en-US" b="1" dirty="0">
                <a:solidFill>
                  <a:schemeClr val="accent2"/>
                </a:solidFill>
              </a:rPr>
              <a:t>/</a:t>
            </a:r>
            <a:r>
              <a:rPr lang="en-US" dirty="0"/>
              <a:t> cannot start a word. However, it can occur at word final position (do</a:t>
            </a:r>
            <a:r>
              <a:rPr lang="en-US" b="1" dirty="0">
                <a:solidFill>
                  <a:schemeClr val="accent2"/>
                </a:solidFill>
              </a:rPr>
              <a:t>gs</a:t>
            </a:r>
            <a:r>
              <a:rPr lang="en-US" dirty="0"/>
              <a:t>, eg</a:t>
            </a:r>
            <a:r>
              <a:rPr lang="en-US" b="1" dirty="0">
                <a:solidFill>
                  <a:schemeClr val="accent2"/>
                </a:solidFill>
              </a:rPr>
              <a:t>gs</a:t>
            </a:r>
            <a:r>
              <a:rPr lang="en-US" dirty="0"/>
              <a:t>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4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Phonemic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Phonological knowledge</a:t>
            </a:r>
            <a:r>
              <a:rPr lang="en-US" dirty="0"/>
              <a:t>: internal representations of the phonemes composing a language </a:t>
            </a:r>
          </a:p>
          <a:p>
            <a:r>
              <a:rPr lang="en-US" b="1" dirty="0">
                <a:solidFill>
                  <a:schemeClr val="accent2"/>
                </a:solidFill>
              </a:rPr>
              <a:t>Phonological production </a:t>
            </a:r>
            <a:r>
              <a:rPr lang="en-US" dirty="0"/>
              <a:t>:expression of these phonemes to produce syllables and words.</a:t>
            </a:r>
          </a:p>
          <a:p>
            <a:r>
              <a:rPr lang="en-US" dirty="0"/>
              <a:t>What develops first consonants or vowels? </a:t>
            </a:r>
          </a:p>
          <a:p>
            <a:r>
              <a:rPr lang="en-US" dirty="0"/>
              <a:t>Several factors influence the timing  of phoneme development :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Early consonants vs late consonants </a:t>
            </a:r>
          </a:p>
        </p:txBody>
      </p:sp>
    </p:spTree>
    <p:extLst>
      <p:ext uri="{BB962C8B-B14F-4D97-AF65-F5344CB8AC3E}">
        <p14:creationId xmlns:p14="http://schemas.microsoft.com/office/powerpoint/2010/main" val="134216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Phonological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Phonological awareness </a:t>
            </a:r>
            <a:r>
              <a:rPr lang="en-US" dirty="0"/>
              <a:t>is an individual’s ability to attend to the phonological units of speech through implicit or explicit analysis.</a:t>
            </a:r>
          </a:p>
          <a:p>
            <a:r>
              <a:rPr lang="en-US" dirty="0"/>
              <a:t>Tasks to </a:t>
            </a:r>
            <a:r>
              <a:rPr lang="en-US" b="1" dirty="0">
                <a:solidFill>
                  <a:schemeClr val="accent2"/>
                </a:solidFill>
              </a:rPr>
              <a:t>evaluate</a:t>
            </a:r>
            <a:r>
              <a:rPr lang="en-US" dirty="0"/>
              <a:t> phonological awareness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Syllable counting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Rhyme detection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Initial sound identification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Initial sound elision</a:t>
            </a:r>
          </a:p>
          <a:p>
            <a:pPr marL="0" indent="0">
              <a:buNone/>
            </a:pPr>
            <a:r>
              <a:rPr lang="en-US" dirty="0"/>
              <a:t>Phonological awareness provides an important bridge between </a:t>
            </a:r>
            <a:r>
              <a:rPr lang="en-US" b="1" dirty="0">
                <a:solidFill>
                  <a:schemeClr val="accent2"/>
                </a:solidFill>
              </a:rPr>
              <a:t>language development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reading achievement</a:t>
            </a:r>
          </a:p>
        </p:txBody>
      </p:sp>
    </p:spTree>
    <p:extLst>
      <p:ext uri="{BB962C8B-B14F-4D97-AF65-F5344CB8AC3E}">
        <p14:creationId xmlns:p14="http://schemas.microsoft.com/office/powerpoint/2010/main" val="266420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Phonological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Native Language: </a:t>
            </a:r>
            <a:r>
              <a:rPr lang="en-US" dirty="0"/>
              <a:t>Speech sounds that are phonemic in one language may not be phonemic in another. E.g., /p/ in Arabic. Also the timing of phoneme acquisition differs between languages . How?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Linguistic Experience: </a:t>
            </a:r>
            <a:r>
              <a:rPr lang="en-US" dirty="0"/>
              <a:t>How?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5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iS</a:t>
            </a:r>
            <a:r>
              <a:rPr lang="en-US" dirty="0"/>
              <a:t> </a:t>
            </a:r>
            <a:r>
              <a:rPr lang="en-US" dirty="0" err="1"/>
              <a:t>mOrPhOLOgicaL</a:t>
            </a:r>
            <a:r>
              <a:rPr lang="en-US" dirty="0"/>
              <a:t> </a:t>
            </a:r>
            <a:r>
              <a:rPr lang="en-US" dirty="0" err="1"/>
              <a:t>DEvELOPmEnt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Recall : </a:t>
            </a:r>
          </a:p>
          <a:p>
            <a:r>
              <a:rPr lang="en-US" dirty="0"/>
              <a:t>Morphology </a:t>
            </a:r>
          </a:p>
          <a:p>
            <a:r>
              <a:rPr lang="en-US" dirty="0"/>
              <a:t>Morpheme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83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137</TotalTime>
  <Words>1726</Words>
  <Application>Microsoft Office PowerPoint</Application>
  <PresentationFormat>Widescreen</PresentationFormat>
  <Paragraphs>198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Tw Cen MT</vt:lpstr>
      <vt:lpstr>Tw Cen MT Condensed</vt:lpstr>
      <vt:lpstr>Wingdings</vt:lpstr>
      <vt:lpstr>Wingdings 3</vt:lpstr>
      <vt:lpstr>Integral</vt:lpstr>
      <vt:lpstr>Building blocks of language</vt:lpstr>
      <vt:lpstr>Language components </vt:lpstr>
      <vt:lpstr>What is Phonological DEvELOPmEnt?</vt:lpstr>
      <vt:lpstr>Phonological Building Blocks</vt:lpstr>
      <vt:lpstr>Cues to Segment Streams of Speech</vt:lpstr>
      <vt:lpstr>Phonemic Inventory</vt:lpstr>
      <vt:lpstr>Phonological Awareness</vt:lpstr>
      <vt:lpstr>influences on Phonological Development</vt:lpstr>
      <vt:lpstr>What iS mOrPhOLOgicaL DEvELOPmEnt?</vt:lpstr>
      <vt:lpstr> morphological Building Blocks </vt:lpstr>
      <vt:lpstr>Grammatical Morphemes</vt:lpstr>
      <vt:lpstr>Grammatical Morphemes</vt:lpstr>
      <vt:lpstr>Derivational Morphemes </vt:lpstr>
      <vt:lpstr>PowerPoint Presentation</vt:lpstr>
      <vt:lpstr>influences on morphological Developme</vt:lpstr>
      <vt:lpstr>What iS Syntactic DEvELOPmEnt?</vt:lpstr>
      <vt:lpstr>Syntactic Building Blocks</vt:lpstr>
      <vt:lpstr>an increase in utterance length </vt:lpstr>
      <vt:lpstr> Sentence Modalities </vt:lpstr>
      <vt:lpstr>Declaratives </vt:lpstr>
      <vt:lpstr>Negatives </vt:lpstr>
      <vt:lpstr>Negatives  milestones </vt:lpstr>
      <vt:lpstr>Interrogatives</vt:lpstr>
      <vt:lpstr>Interrogatives</vt:lpstr>
      <vt:lpstr>Complex Syntax: Linking Phrases and Clauses</vt:lpstr>
      <vt:lpstr>Complex Syntax: Linking Phrases and Clauses</vt:lpstr>
      <vt:lpstr>PowerPoint Presentation</vt:lpstr>
      <vt:lpstr>PowerPoint Presentation</vt:lpstr>
      <vt:lpstr>influences on Syntactic Development ? </vt:lpstr>
      <vt:lpstr>What is Semantic Development?</vt:lpstr>
      <vt:lpstr>Semantic Building Block</vt:lpstr>
      <vt:lpstr>acquiring a mental lexicon  </vt:lpstr>
      <vt:lpstr>Vocabulary spurt </vt:lpstr>
      <vt:lpstr>Semantic toxonomoy </vt:lpstr>
      <vt:lpstr>New words </vt:lpstr>
      <vt:lpstr>influences on SEMantic Development ? </vt:lpstr>
      <vt:lpstr>What is pragmitic Development?</vt:lpstr>
      <vt:lpstr>PRAGMATIC Building Block</vt:lpstr>
      <vt:lpstr>influences on pragmatic Development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 of language</dc:title>
  <dc:creator>Juhayna B Taha</dc:creator>
  <cp:lastModifiedBy>pc</cp:lastModifiedBy>
  <cp:revision>20</cp:revision>
  <dcterms:created xsi:type="dcterms:W3CDTF">2017-10-04T10:22:02Z</dcterms:created>
  <dcterms:modified xsi:type="dcterms:W3CDTF">2021-10-02T03:41:21Z</dcterms:modified>
</cp:coreProperties>
</file>