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284" y="-6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4/13/2020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4/13/2020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4/13/2020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Chapter 6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Problem Solutions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7451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Assignment 6-2</a:t>
            </a:r>
            <a:br>
              <a:rPr lang="en-US" dirty="0" smtClean="0"/>
            </a:b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 Placeholder 3"/>
              <p:cNvSpPr>
                <a:spLocks noGrp="1"/>
              </p:cNvSpPr>
              <p:nvPr>
                <p:ph type="body" sz="half" idx="2"/>
              </p:nvPr>
            </p:nvSpPr>
            <p:spPr/>
            <p:txBody>
              <a:bodyPr/>
              <a:lstStyle/>
              <a:p>
                <a:endParaRPr lang="en-US" sz="2800" i="1" dirty="0" smtClean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smtClean="0">
                          <a:latin typeface="Cambria Math"/>
                        </a:rPr>
                        <m:t>𝑎</m:t>
                      </m:r>
                      <m:d>
                        <m:dPr>
                          <m:ctrlPr>
                            <a:rPr lang="en-US" sz="2800" i="1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sz="2800" i="1">
                              <a:latin typeface="Cambria Math"/>
                            </a:rPr>
                            <m:t>𝑘</m:t>
                          </m:r>
                        </m:e>
                      </m:d>
                      <m:r>
                        <a:rPr lang="en-US" sz="2800" i="1">
                          <a:latin typeface="Cambria Math"/>
                        </a:rPr>
                        <m:t>= </m:t>
                      </m:r>
                    </m:oMath>
                  </m:oMathPara>
                </a14:m>
                <a:endParaRPr lang="en-US" sz="2800" i="1" dirty="0" smtClean="0"/>
              </a:p>
              <a:p>
                <a:endParaRPr lang="en-US" sz="2800" i="1" dirty="0" smtClean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}"/>
                          <m:ctrlPr>
                            <a:rPr lang="en-US" sz="2800" i="1">
                              <a:latin typeface="Cambria Math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800" i="1">
                                  <a:latin typeface="Cambria Math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en-US" sz="2800" i="1">
                                    <a:latin typeface="Cambria Math"/>
                                  </a:rPr>
                                  <m:t>0                </m:t>
                                </m:r>
                                <m:r>
                                  <a:rPr lang="en-US" sz="2800" b="0" i="1" smtClean="0">
                                    <a:latin typeface="Cambria Math"/>
                                  </a:rPr>
                                  <m:t>,</m:t>
                                </m:r>
                                <m:r>
                                  <a:rPr lang="en-US" sz="2800" i="1">
                                    <a:latin typeface="Cambria Math"/>
                                  </a:rPr>
                                  <m:t>𝑘</m:t>
                                </m:r>
                                <m:r>
                                  <a:rPr lang="en-US" sz="2800" i="1">
                                    <a:latin typeface="Cambria Math"/>
                                  </a:rPr>
                                  <m:t>&lt;0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2800" i="1">
                                    <a:latin typeface="Cambria Math"/>
                                  </a:rPr>
                                  <m:t>𝐴</m:t>
                                </m:r>
                                <m:r>
                                  <a:rPr lang="en-US" sz="2800" i="1">
                                    <a:latin typeface="Cambria Math"/>
                                  </a:rPr>
                                  <m:t> </m:t>
                                </m:r>
                                <m:sSup>
                                  <m:sSupPr>
                                    <m:ctrlPr>
                                      <a:rPr lang="en-US" sz="2800" i="1">
                                        <a:latin typeface="Cambria Math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800" i="1">
                                        <a:latin typeface="Cambria Math"/>
                                      </a:rPr>
                                      <m:t>𝑒</m:t>
                                    </m:r>
                                  </m:e>
                                  <m:sup>
                                    <m:r>
                                      <a:rPr lang="en-US" sz="2800" i="1">
                                        <a:latin typeface="Cambria Math"/>
                                      </a:rPr>
                                      <m:t>−</m:t>
                                    </m:r>
                                    <m:r>
                                      <a:rPr lang="en-US" sz="2800" i="1">
                                        <a:latin typeface="Cambria Math"/>
                                      </a:rPr>
                                      <m:t>𝛼</m:t>
                                    </m:r>
                                    <m:r>
                                      <a:rPr lang="en-US" sz="2800" i="1">
                                        <a:latin typeface="Cambria Math"/>
                                      </a:rPr>
                                      <m:t>𝑘</m:t>
                                    </m:r>
                                  </m:sup>
                                </m:sSup>
                                <m:r>
                                  <a:rPr lang="en-US" sz="2800" i="1">
                                    <a:latin typeface="Cambria Math"/>
                                  </a:rPr>
                                  <m:t>      </m:t>
                                </m:r>
                                <m:r>
                                  <a:rPr lang="en-US" sz="2800" b="0" i="1" smtClean="0">
                                    <a:latin typeface="Cambria Math"/>
                                  </a:rPr>
                                  <m:t>,</m:t>
                                </m:r>
                                <m:r>
                                  <a:rPr lang="en-US" sz="2800" i="1">
                                    <a:latin typeface="Cambria Math"/>
                                  </a:rPr>
                                  <m:t>𝑘</m:t>
                                </m:r>
                                <m:r>
                                  <a:rPr lang="en-US" sz="2800" i="1">
                                    <a:latin typeface="Cambria Math"/>
                                  </a:rPr>
                                  <m:t>≥0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4" name="Text Placeholder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half" idx="2"/>
              </p:nvPr>
            </p:nvSpPr>
            <p:spPr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76200"/>
            <a:ext cx="5562600" cy="662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72774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87362"/>
          </a:xfrm>
        </p:spPr>
        <p:txBody>
          <a:bodyPr>
            <a:normAutofit/>
          </a:bodyPr>
          <a:lstStyle/>
          <a:p>
            <a:r>
              <a:rPr lang="en-US" sz="2400" dirty="0" smtClean="0"/>
              <a:t>Problem 5-21</a:t>
            </a:r>
            <a:endParaRPr lang="en-US" sz="24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838200"/>
            <a:ext cx="8915399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976730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Problem 1 </a:t>
            </a:r>
            <a:br>
              <a:rPr lang="en-US" dirty="0" smtClean="0"/>
            </a:br>
            <a:r>
              <a:rPr lang="en-US" dirty="0" smtClean="0"/>
              <a:t>Unacceptable </a:t>
            </a:r>
            <a:r>
              <a:rPr lang="en-US" dirty="0" err="1" smtClean="0"/>
              <a:t>Wavefunctions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 Placeholder 3"/>
              <p:cNvSpPr>
                <a:spLocks noGrp="1"/>
              </p:cNvSpPr>
              <p:nvPr>
                <p:ph type="body" sz="half" idx="2"/>
              </p:nvPr>
            </p:nvSpPr>
            <p:spPr/>
            <p:txBody>
              <a:bodyPr/>
              <a:lstStyle/>
              <a:p>
                <a:pPr marL="342900" indent="-342900">
                  <a:buFont typeface="+mj-lt"/>
                  <a:buAutoNum type="alphaLcPeriod"/>
                </a:pPr>
                <a:r>
                  <a:rPr lang="en-US" sz="2800" dirty="0" smtClean="0"/>
                  <a:t>Unacceptable if it diverges to </a:t>
                </a:r>
                <a14:m>
                  <m:oMath xmlns:m="http://schemas.openxmlformats.org/officeDocument/2006/math">
                    <m:r>
                      <a:rPr lang="en-US" sz="2800" i="1" smtClean="0">
                        <a:latin typeface="Cambria Math"/>
                        <a:ea typeface="Cambria Math"/>
                      </a:rPr>
                      <m:t>∞</m:t>
                    </m:r>
                  </m:oMath>
                </a14:m>
                <a:endParaRPr lang="en-US" sz="2800" dirty="0" smtClean="0">
                  <a:ea typeface="Cambria Math"/>
                </a:endParaRPr>
              </a:p>
              <a:p>
                <a:pPr marL="342900" indent="-342900">
                  <a:buFont typeface="+mj-lt"/>
                  <a:buAutoNum type="alphaLcPeriod"/>
                </a:pPr>
                <a:r>
                  <a:rPr lang="en-US" sz="2800" dirty="0" smtClean="0"/>
                  <a:t>Acceptable</a:t>
                </a:r>
              </a:p>
              <a:p>
                <a:pPr marL="342900" indent="-342900">
                  <a:buFont typeface="+mj-lt"/>
                  <a:buAutoNum type="alphaLcPeriod"/>
                </a:pPr>
                <a:r>
                  <a:rPr lang="en-US" sz="2800" dirty="0" smtClean="0"/>
                  <a:t>Acceptable</a:t>
                </a:r>
              </a:p>
              <a:p>
                <a:pPr marL="342900" indent="-342900">
                  <a:buFont typeface="+mj-lt"/>
                  <a:buAutoNum type="alphaLcPeriod"/>
                </a:pPr>
                <a:r>
                  <a:rPr lang="en-US" sz="2800" dirty="0" smtClean="0"/>
                  <a:t>Unacceptable: not single-valued</a:t>
                </a:r>
              </a:p>
              <a:p>
                <a:pPr marL="342900" indent="-342900">
                  <a:buFont typeface="+mj-lt"/>
                  <a:buAutoNum type="alphaLcPeriod"/>
                </a:pPr>
                <a:r>
                  <a:rPr lang="en-US" sz="2800" dirty="0" smtClean="0"/>
                  <a:t>Unacceptable: not continuous</a:t>
                </a:r>
                <a:endParaRPr lang="en-US" sz="2800" dirty="0"/>
              </a:p>
              <a:p>
                <a:pPr marL="342900" indent="-342900">
                  <a:buFont typeface="+mj-lt"/>
                  <a:buAutoNum type="alphaLcPeriod"/>
                </a:pPr>
                <a:endParaRPr lang="en-US" dirty="0" smtClean="0"/>
              </a:p>
              <a:p>
                <a:pPr marL="342900" indent="-342900">
                  <a:buFont typeface="+mj-lt"/>
                  <a:buAutoNum type="alphaLcPeriod"/>
                </a:pPr>
                <a:endParaRPr lang="en-US" dirty="0"/>
              </a:p>
            </p:txBody>
          </p:sp>
        </mc:Choice>
        <mc:Fallback xmlns="">
          <p:sp>
            <p:nvSpPr>
              <p:cNvPr id="4" name="Text Placeholder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half" idx="2"/>
              </p:nvPr>
            </p:nvSpPr>
            <p:spPr>
              <a:blipFill rotWithShape="1">
                <a:blip r:embed="rId2"/>
                <a:stretch>
                  <a:fillRect l="-4057" t="-1299" r="-30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68" y="273050"/>
            <a:ext cx="4794114" cy="5853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2189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58762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685800"/>
            <a:ext cx="8915400" cy="601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16838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82562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609600"/>
            <a:ext cx="88392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21580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58762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685800"/>
            <a:ext cx="8915400" cy="601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18813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82562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914400"/>
            <a:ext cx="822960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8567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6362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609600"/>
            <a:ext cx="8763000" cy="6126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00963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35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Problem 6-23 continued</a:t>
            </a:r>
            <a:endParaRPr lang="en-US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914400"/>
            <a:ext cx="8763000" cy="579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25766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>
              <a:xfrm>
                <a:off x="457200" y="274638"/>
                <a:ext cx="8229600" cy="1249362"/>
              </a:xfrm>
            </p:spPr>
            <p:txBody>
              <a:bodyPr>
                <a:normAutofit fontScale="90000"/>
              </a:bodyPr>
              <a:lstStyle/>
              <a:p>
                <a:pPr algn="l"/>
                <a:r>
                  <a:rPr lang="en-US" sz="2000" dirty="0" smtClean="0"/>
                  <a:t>Assignment 6 -1                          Ψ(x</a:t>
                </a:r>
                <a:r>
                  <a:rPr lang="en-US" sz="2000" dirty="0"/>
                  <a:t>, 0) = 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en-US" sz="2000" i="1">
                            <a:latin typeface="Cambria Math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sz="2000" i="1">
                                <a:latin typeface="Cambria Math"/>
                              </a:rPr>
                            </m:ctrlPr>
                          </m:eqArrPr>
                          <m:e>
                            <m:r>
                              <a:rPr lang="en-US" sz="2000" i="1">
                                <a:latin typeface="Cambria Math"/>
                              </a:rPr>
                              <m:t>0                      , </m:t>
                            </m:r>
                            <m:r>
                              <a:rPr lang="en-US" sz="2000" i="1">
                                <a:latin typeface="Cambria Math"/>
                              </a:rPr>
                              <m:t>𝑥</m:t>
                            </m:r>
                            <m:r>
                              <a:rPr lang="en-US" sz="2000" i="1">
                                <a:latin typeface="Cambria Math"/>
                              </a:rPr>
                              <m:t>&lt;0</m:t>
                            </m:r>
                          </m:e>
                          <m:e>
                            <m:rad>
                              <m:radPr>
                                <m:degHide m:val="on"/>
                                <m:ctrlPr>
                                  <a:rPr lang="en-US" sz="2000" i="1">
                                    <a:latin typeface="Cambria Math"/>
                                  </a:rPr>
                                </m:ctrlPr>
                              </m:radPr>
                              <m:deg/>
                              <m:e>
                                <m:f>
                                  <m:fPr>
                                    <m:ctrlPr>
                                      <a:rPr lang="en-US" sz="2000" i="1">
                                        <a:latin typeface="Cambria Math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000" i="1">
                                        <a:latin typeface="Cambria Math"/>
                                      </a:rPr>
                                      <m:t>30</m:t>
                                    </m:r>
                                  </m:num>
                                  <m:den>
                                    <m:sSup>
                                      <m:sSupPr>
                                        <m:ctrlPr>
                                          <a:rPr lang="en-US" sz="2000" i="1">
                                            <a:latin typeface="Cambria Math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sz="2000" i="1">
                                            <a:latin typeface="Cambria Math"/>
                                          </a:rPr>
                                          <m:t>𝐿</m:t>
                                        </m:r>
                                      </m:e>
                                      <m:sup>
                                        <m:r>
                                          <a:rPr lang="en-US" sz="2000" i="1">
                                            <a:latin typeface="Cambria Math"/>
                                          </a:rPr>
                                          <m:t>5</m:t>
                                        </m:r>
                                      </m:sup>
                                    </m:sSup>
                                  </m:den>
                                </m:f>
                              </m:e>
                            </m:rad>
                            <m:r>
                              <a:rPr lang="en-US" sz="2000" i="1">
                                <a:latin typeface="Cambria Math"/>
                              </a:rPr>
                              <m:t>𝑥</m:t>
                            </m:r>
                            <m:d>
                              <m:dPr>
                                <m:ctrlPr>
                                  <a:rPr lang="en-US" sz="2000" i="1">
                                    <a:latin typeface="Cambria Math"/>
                                  </a:rPr>
                                </m:ctrlPr>
                              </m:dPr>
                              <m:e>
                                <m:r>
                                  <a:rPr lang="en-US" sz="2000" i="1">
                                    <a:latin typeface="Cambria Math"/>
                                  </a:rPr>
                                  <m:t>𝐿</m:t>
                                </m:r>
                                <m:r>
                                  <a:rPr lang="en-US" sz="2000" i="1">
                                    <a:latin typeface="Cambria Math"/>
                                  </a:rPr>
                                  <m:t>−</m:t>
                                </m:r>
                                <m:r>
                                  <a:rPr lang="en-US" sz="2000" i="1">
                                    <a:latin typeface="Cambria Math"/>
                                  </a:rPr>
                                  <m:t>𝑥</m:t>
                                </m:r>
                              </m:e>
                            </m:d>
                            <m:r>
                              <a:rPr lang="en-US" sz="2000" i="1">
                                <a:latin typeface="Cambria Math"/>
                              </a:rPr>
                              <m:t>       , 0&lt;</m:t>
                            </m:r>
                            <m:r>
                              <a:rPr lang="en-US" sz="2000" i="1">
                                <a:latin typeface="Cambria Math"/>
                              </a:rPr>
                              <m:t>𝑥</m:t>
                            </m:r>
                            <m:r>
                              <a:rPr lang="en-US" sz="2000" i="1">
                                <a:latin typeface="Cambria Math"/>
                              </a:rPr>
                              <m:t>&lt;</m:t>
                            </m:r>
                            <m:r>
                              <a:rPr lang="en-US" sz="2000" i="1">
                                <a:latin typeface="Cambria Math"/>
                              </a:rPr>
                              <m:t>𝐿</m:t>
                            </m:r>
                          </m:e>
                          <m:e>
                            <m:r>
                              <a:rPr lang="en-US" sz="2000" i="1">
                                <a:latin typeface="Cambria Math"/>
                              </a:rPr>
                              <m:t>0                     , </m:t>
                            </m:r>
                            <m:r>
                              <a:rPr lang="en-US" sz="2000" i="1">
                                <a:latin typeface="Cambria Math"/>
                              </a:rPr>
                              <m:t>𝑥</m:t>
                            </m:r>
                            <m:r>
                              <a:rPr lang="en-US" sz="2000" i="1">
                                <a:latin typeface="Cambria Math"/>
                              </a:rPr>
                              <m:t>&gt;</m:t>
                            </m:r>
                            <m:r>
                              <a:rPr lang="en-US" sz="2000" i="1">
                                <a:latin typeface="Cambria Math"/>
                              </a:rPr>
                              <m:t>𝐿</m:t>
                            </m:r>
                          </m:e>
                        </m:eqArr>
                      </m:e>
                    </m:d>
                  </m:oMath>
                </a14:m>
                <a:r>
                  <a:rPr lang="en-US" sz="2000" dirty="0"/>
                  <a:t/>
                </a:r>
                <a:br>
                  <a:rPr lang="en-US" sz="2000" dirty="0"/>
                </a:br>
                <a:endParaRPr lang="en-US" sz="2000" dirty="0"/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457200" y="274638"/>
                <a:ext cx="8229600" cy="1249362"/>
              </a:xfrm>
              <a:blipFill rotWithShape="1">
                <a:blip r:embed="rId2"/>
                <a:stretch>
                  <a:fillRect l="-593" t="-14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524000"/>
            <a:ext cx="7315200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84744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</TotalTime>
  <Words>93</Words>
  <Application>Microsoft Office PowerPoint</Application>
  <PresentationFormat>On-screen Show (4:3)</PresentationFormat>
  <Paragraphs>16</Paragraphs>
  <Slides>11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Office Theme</vt:lpstr>
      <vt:lpstr>Chapter 6</vt:lpstr>
      <vt:lpstr>Problem 1  Unacceptable Wavefunctions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Problem 6-23 continued</vt:lpstr>
      <vt:lpstr>Assignment 6 -1                          Ψ(x, 0) =  {█(0                      , x&lt;0@√(30/L^5 ) x(L-x)        , 0&lt;x&lt;L@0                     , x&gt;L)┤ </vt:lpstr>
      <vt:lpstr>Assignment 6-2 </vt:lpstr>
      <vt:lpstr>Problem 5-21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Chapter 6</dc:title>
  <dc:creator>Henry R Giacaman</dc:creator>
  <cp:lastModifiedBy>Henry R Giacaman</cp:lastModifiedBy>
  <cp:revision>7</cp:revision>
  <dcterms:created xsi:type="dcterms:W3CDTF">2006-08-16T00:00:00Z</dcterms:created>
  <dcterms:modified xsi:type="dcterms:W3CDTF">2020-04-13T17:05:13Z</dcterms:modified>
</cp:coreProperties>
</file>