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F1"/>
    <a:srgbClr val="DCD5EB"/>
    <a:srgbClr val="F5E7F7"/>
    <a:srgbClr val="F6E9F3"/>
    <a:srgbClr val="D8E4E4"/>
    <a:srgbClr val="F6FCE6"/>
    <a:srgbClr val="FAF8DC"/>
    <a:srgbClr val="FBEEE6"/>
    <a:srgbClr val="FBE7E7"/>
    <a:srgbClr val="FA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9T19:53:22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18366,'0'-7'454,"0"2"-368,0 5-60,0 11 1,0-7-5,0 8-1,0-3 1,0 4 0,0-1 2,0 0 0,0 0 1,0 0-1,0 1-11,0-1 1,0 5 0,0 2 0,0 2 11,0-1 0,0 1 0,0 3-7,0 0 0,0 1 0,0-1 0,0 1 0,0-1 3,0 1 1,0-5 0,0-1-1,0-1-7,0-4 1,0 4 0,0-2 0,0-1-11,0-1 1,0-2 0,0 0 0,0 1 9,0-1 0,0-4 0,0 0-41,0 2 30,0 0 1,0 3-1,0-1 1,0 0-5,0 0 0,0 0 0,0 1 0,0-1 8,0 0 0,0 0 0,0 1 0,0-1 0,0 0-2,0 0 0,0 0 0,0 1 0,0-1 3,0 0 0,0 0 0,0 0 17,0 1 0,0-1 8,0 0-25,0 0 0,0 1 15,0-1-19,0 0 1,0-4 0,0 0 0,0 2 1,0 1 1,0-3 0,0 0 52,0 1-56,0 2 0,0-1 0,0 1 10,0 2 1,0 3 0,0-1-1,0 2 14,0-2 1,0-2 0,0-1-18,0 1 0,0-1 0,0 0-2,0 0 1,0-4-1,0 1 1,0 0-1,0 2 2,0 1 0,0-4 0,0 0-10,0 2 6,0 1 0,0-3 0,0 0 10,0 2-12,0-5 1,0 6 0,0-3 28,0 3-26,0-4 0,0 3 0,0-1 24,0 1 0,0 3-19,0-1 1,0 0-14,0 0 0,0-4-4,0 1 0,0-1-2,0 4 0,0-4 3,0 0 0,0-4 2,0 4 2,0-5 0,0 3 0,0-1 0,0-4-73,0 5 91,0-1-24,0-3-46,0 3 74,0 0 2,0-3-554,0 3 0,0-5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9T20:10:25.17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375 9 6313,'6'-3'793,"-1"3"-675,-5-3 0,-7 3-61,-2 0 0,-1 1-73,0 1 38,3-2 0,-6 3 0,3-3-11,-2 2 0,-1-1 0,2 0 0,-1 0-10,0-1 1,-1 0-1,1 0 1,0 0 9,0 0 0,-1 0 0,1 1 0,0 0-29,1 1 1,-2-1 0,1-1 2,0 0 1,-1 0-1,1 0 66,0 0 0,-2 1-44,0 1 5,1-2 21,3 3-15,2-3 77,5 0-44,-2 0 69,2 0-56,-2 0 0,0 0 9,2 0 51,0 0 66,1 0-156,6 4 1,-4 0-8,7 3 0,-3 0-2,3 0 0,0-1 43,3 3-61,1 0 0,-2 1 1,0 0-13,3 1 0,-4-3 0,2 4 0,-1-4 0,0 0 0,-2 2-42,4 1 0,-2 1 0,4 2-36,-2-1 0,-4-4 32,0 0 1,-2 0-71,4 2 61,-5-6-13,4 2 374,-8-6-271,2 1-20,1-6-17,-3 0 1,5-1 0,-1-2-5,3 2 1,-3-1 10,4 0 1,-3-1-1,4-2 0,-3-1 1,3-2-1,0 0 0,-1 0-13,4-2 1,-4 2-1,1 0-56,-1 1 65,1-2 1,0 1 0,-1 0 0,-1 1 14,-2 3 0,0-1 12,-2 2 1,0 1 22,1-3 104,-3 2 2,1 2 59,1 0-203,-3 2-167,3 0 175,-8 8 1,1-1-8,-5 3 0,2-1 0,-2-3-9,0 0 1,0 0-1,1-2 1,-2 1-42,0 1 0,-1-1 1,-1 1-1,-1-1-9,0-1 0,0 2 1,-1-1-1,-1 0 5,0 1 1,-1-1 0,2-1 0,0 1-10,1-1 0,1 0 137,1 1-118,1-1 123,4 1-102,1-2 58,5 0 1,6 0 0,3 0-48,2 0 1,1 0 0,0 0-67,2 0 0,0 0 1,-1 0-1,1 0-1,0 0 0,-2 0 0,2 0 0,-1 0-48,-2 0 1,-1 0 73,-1 0-48,-1 0 144,1 0-91,-2 0 1,-5 0-12,-4 0 1,-1 0 206,-6 0-152,0 3 0,0-3 0,0 2 1,0-1 38,-1 1 1,-1-2-1,0 3 66,-1-1 0,1-1-42,-2 3-23,4-1-68,2 3 0,5-1-6,4 0 9,3-2 0,4 0 0,0-3-54,0 0 1,2 0 9,1 0 52,-3 0 0,3 0 1,-3 0 13,-1 0 1,-4 2 7,-6 2 1,-4 0-2,-6-1 0,-1 2 1,-1-2 13,1 0 0,6 2-2,0-2 67,4 0-71,-1-1 41,6 0-29,3-1 1,2 1 78,2-2-78,2 0 120,-2 3-124,1-3 16,-5 2 0,-3 1 28,-4 0 0,-2 0 1,-4-1 8,-2 0 0,4 0 24,-1 1 34,4-2 0,1 4 5,8-4-6,-1 1-1013,5-2 484,-4 0 393,-1 0 0,-2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9T19:53:38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20535,'-9'0'-408,"1"0"0,4 0 566,-4 0-780,5 0 578,-2 0 1,14 0-1,4 0 48,0 0 1,1 0-1,-2 0 1,0 0-1,0 0 1,1 0 0,-1 0-46,0 0 1,0 0 0,1 0 26,-1 0 0,0 0 0,0 0 1,0 0 35,1 0 0,-1 0 0,0 0 0,0 0 12,0 0 1,1 0 0,0 0 0,2 0-14,1 0 1,2 0 0,-3 0-26,1 0 18,1 0 0,-1 0 0,0 0 29,-1 0-38,4 0 1,-1 0 0,2 0-1,-2 0 11,-1 0 0,-2 0 1,4 0-1,0 0 6,0 0 0,0 0 0,3 0 0,-2 0-2,2 0 0,-3 0 0,1 0 0,2 0-8,1 0 1,-2 0-1,-1 0 1,2 0 4,1 0 1,-3 0-1,0 0-63,2 0 46,-4 0 0,3 0 0,-3 0 0,1 0 7,3 0 0,-3 0 0,0 0 89,-2 0-95,5 0 0,-3 0 1,6 0 37,-1 0-37,-5 0 1,4 0-1,-3 0 1,5 0 4,3 0 1,-2 0-1,3 0 1,-4 0-5,0 0 1,3 0 0,1 0-1,-1 0 6,2 0 0,-3 0 0,5 0 0,-1 0 0,0 0 1,2 0 0,3 0 0,1 0-11,0 0 0,-1 0 1,1 0-1,-1 0-2,1 0 0,0 0 0,-1 0 1,1 0 3,0 0 1,1 0 0,1 0-6,2 0 4,-1 0 1,1 0 0,1 0 79,2 0-64,-5 0 0,4 0 1,-3 0-1,2 0 14,1 0 1,1 0 0,2 0 0,-1 0-7,1 0 1,5 0 0,2 0-1,-1 0-21,-2 0 1,-1 0 0,0 0 0,0 0-16,0 0 1,3 0 0,3 0-1,-2 0 2,-3 0 1,7 0-1,-6 0 1,4 0 2,-2 0 0,-3 0 0,0 0 0,2 0 4,1 0 0,5 0 0,-2 0 27,-1 0-23,0 0 0,-1 0 0,1 0 11,1 0-12,4 0 1,-10 0 0,4 0-1,1 0-1,2 0 0,1 0 0,0 0 0,-2 0-1,-2 0 1,5 0 0,-4 0 0,2 0-2,0 0 1,0 0 0,4 0 0,0 0-2,0 0 0,1 0 0,-1 0 0,-2 0-9,-2 0 1,7 0-1,-3 0 1,2 0 10,-1 0 0,-1 0 0,0 0 1,2 0-7,2 0 1,-3 0 0,3 0 11,-2 0 1,-1 0-1,2 0 1,2 0-1,1 0-4,-1 0 1,1 0-1,-3 0 1,2 0 0,2 0 0,-4 0 0,1 0 0,-1 0-1,1 0 1,-1 0-1,4 0 1,-1 0 35,1 0 1,-3 0 0,5 0 0,0 0-23,2 0 1,-3 0 0,1 0-1,-1 0-2,-1 0 0,8 0 0,-3 0-54,2 0 37,-1 0 1,-2 0 0,-1 0 0,-1 0 2,5 0 0,-2 0 1,3 0-1,-4 0 13,-3 0 0,1 0 0,3 0 19,0 0-22,6 0 0,-4 0 0,2 0 1,-1 0 4,1 0 1,-2 0 0,2 0-1,-2 0-5,-2 0 0,5 0 1,0 0-1,1 0-20,0 0 0,-2 0 1,-2 0-1,1 0 3,1 0 0,2 0 0,-3 0 0,1 0 13,-1 0 0,3 0 0,-2 0 0,0 0-4,2 0 0,-4 0 1,4 0-1,-1 0 2,4 0 0,-2 0 0,0 0-19,-1 0 17,-2 0 0,2 0 1,1 0-9,0 0 7,4 0 0,-11 0 0,3 0 0,-1 0 7,4 0 1,-2 0-1,0 0 1,-2 0 2,-2 0 0,2 0 0,1 0 0,1 0-9,-1 0 1,-5 0 0,-2 0-1,2 0 0,0 0 0,0 0 0,0 0 0,1 0-4,-2 0 1,-3 0 0,0 0 0,1 0-20,0 0 0,-3 0 1,3 0-1,0 0 16,0 0 0,-4 0 0,1 0-35,-3 0 35,-1 0 1,4 0 0,1 0-101,-3 0 93,-6 0 0,2 0 0,-5 0 1,0 0 0,1 0 0,2 0 1,-4 0-1,-2 0 4,-1 0 1,-1 0-1,0 0 1,0 0 17,0 0 0,-2 0 1,-1 0-1,-1 0-3,1 0 0,0 0 0,1 0 0,-3 0-32,3 0 0,-4 0 0,0 0 1,1 0-10,-1 0 1,-3 0 0,2 0-1,-2 0 13,1 0 0,0 0 0,-3 0 77,3 0-62,-3 0 1,4 0 0,-6 0-1,0 0 10,-4 0 0,3 0 0,-3 0 0,0 0 1,1 0 1,-5 0 0,3 0 0,1 0 0,-1 0 0,-3 0 0,4 0 0,-3 0 21,-1 0 0,1 0 0,0 0 0,-2 0-12,-1 0 0,2 0 0,1 0 1,-3 0-16,-5 0 0,5 0 0,-4 0 0,1 0 3,4 0 0,-4 0 0,4 0 0,-2 0-1,1 0 1,1 0-1,-3 0 5,1 0-5,-1 0 1,0 0 0,2 0-1,1 0 2,2 0 0,-1 0 0,-3 0 0,1 0 1,2 0 1,-2 0 0,4 0-1,-2 0-2,1 0 0,-1 0 0,-2 0 0,1 0-2,2 0 1,0 0 0,-1 0 0,0 0-2,-1 0 1,3 0-1,-1 0 1,-2 0-1,-1 0 0,2 0 0,1 0 0,-2 0 0,-2 0 1,0 0 0,-1 0 0,1 0 1,-1 0 1,5 0 0,-2 0 14,-4 0-16,7 0 0,-11 0 0,7 0 49,-5 0-47,0 0 1,3 0 0,2 0 0,1 0 0,1 0 0,1 0 1,-5 0-1,1 0 0,-1 0 1,1 0-1,0 0 1,3 0-12,0 0 1,1 0 0,-5 0 0,0 0-2,1 0 1,-1 0 0,-1 0 0,-1 0-12,-2 0 1,1 0-1,3 0 1,-1 0 6,-2 0 1,2 0 0,-4 0 0,1 0 1,0 0 0,-1 0 0,2 0 1,-4 0-6,1 0 1,-4 0 0,2 0-9,-2 0 2,-2 0 0,0 0 2,0 0 1,0 0 6,1 0 1,-1 0 27,0 0 1,0 0-1,0 0-10,1 0 0,-5 0 1,0 0 1,1 0 0,2 0 0,2 0-8,-1 0 1,-4 0 0,0 0 1,2 0 1,-4 0-9,2 0 6,1 0 1,-1 0-2,0 0 5,0 0 0,0 0 1,0 0 0,2 0 1,1 0-1,1 0-2,0 0 1,0 0-1,1 0-5,-1 0 0,0 0 0,0 0 1,0 0 1,1 0-1,-1 0 0,0 0 1,0 0-1,0 0 1,1 0 0,-1 0 0,0 0 1,0 0-1,1 0 0,-1 0 1,0 0 0,0 0-3,0 0 1,1 0 0,-1 0 0,0 0 5,0 0 0,-4 0 0,1 0 0,0 0 0,2 0 1,-3 0-1,0 0 1,2 0-2,1 0 1,1 0-1,0 0-3,0 0 1,0 0 0,1 0 0,-1 0-2,0 0 0,0 0 0,0 0 0,1 0-6,-1 0 1,-4 0 0,0 0 0,2 0 2,1 0 1,-3 0 0,0 0-2,1 0 1,2 0 16,1 0-14,1 0 1,-1 0 9,0 0-8,-5 0 1,4 0 0,-3 0 2,3 0 1,-3 0-3,0 0 1,-4 0-1,4 0 0,0 0 0,5 0 0,-1 0 0,-4 0 0,0 0 0,-4 0 0,4 0 0,2 0 0,-3 0-31,1 0 27,-6 0 0,9 0-10,-3 0 1,-1 0 5,1 0 0,0 0 0,5 0 1,-5 0 13,0 0 1,-4 0-6,4 0 1,0 0-16,5 0 1,-1 0-11,0 0 0,0 0 13,0 0 0,-4 0 25,1 0-26,-7 0 196,4 0-271,-1 0 51,-3 0-83,3 0 82,0 0-33,-3 0-88,3 0 79,1 0 22,-5 0 295,4 0-344,1 0 59,-5 0 29,10 0 11,-10 0 62,5 0-30,-1 0 0,-2 0 1,5 0-25,-5 0 1,8 0-5,-3 0 1,-1 0-8,1 0 11,-6 0 0,5 0-7,-3 0 5,3 0 1,1 0-1,0 0 1,-4 0 0,5 0 0,-5 0 0,4 0 0,-4 0 0,4 0 0,2 0 0,-4 0 0,2 0 0,2 0 0,1 0 0,1 0 0,0 0 0,0 0 0,-5 0 20,-1 0 52,-1 0-50,-4 0-72,5 0 0,-16 0-26,-2 0 1,1 0-33,3 0 1,4 0-1,-4 0 108,-2 0 0,0 0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9T19:54:55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19131,'0'8'473,"0"-3"-167,0-5 1,0 6-264,0 3 1,0-2-1,0 2 17,0 1 1,0 2-1,0 1-40,0 0 1,0 0-1,0 0 1,0 0 13,0 0 0,0 0 1,0 0-1,0 1-10,0-1 1,0 1-1,0 2 35,0 2-38,0-1 1,0 1-1,0-1 22,0-1-26,0 4 1,0-5 0,0 2 0,0-2-8,0-2 0,0 0 0,0 0 0,0 0-4,0 0 1,0 1-1,0-1 1,0 0 0,0 0 1,0 0 0,0 0-20,0 0 1,0 0-10,0 0 1,0-4 17,0 0 4,0-6 0,0 8 16,0-2-17,0-3 1,0 5 48,0-2-47,0-3 1,0 1-1,0-2 1,0 3 0,0 0 0,0 0 0,0 3 0,0-4 17,0 2 0,0-1 4,0 5 0,0-4-8,0 0 0,0-5-14,0 5-5,0 0 0,0-1 5,0 1 8,0-6-26,0 9 22,0-11 3,0 11-5,0-11 54,0 5-43,0 0 0,0-3-5,0 5 1,0 1-13,0 4 1,0-4-3,0 0 0,0-5-8,0 5 15,0-6 0,0 4 82,0-3-76,0-2 40,0 9-34,0-9-15,0 10-39,0-11 31,0 11-28,0-11 31,0 5 11,0 0 0,0-5-590,0 5 189,0 0 292,0-5-213,0 5 172,0 0-184,0-5 26,0 5 0,0 0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9T19:55:54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875 1 19205,'14'0'-1019,"-6"0"1055,1 0 0,-4 0 43,4 0-38,-6 0 216,2 0-127,1 0-47,-4 0 0,5 0 91,-2 0-81,-4 0 109,5 0-150,-18 0 1,3 0-138,-8 0 96,8 0 1,-3 0 0,3 0-13,-3 0 12,5 0 1,-5 0 0,3 0 72,-2 0-69,-3 0 0,5 0 0,1 0 1,-3 0 4,0 0 1,-3 0 0,1 0 0,0 0-5,-1 0 0,1 0 0,0 0 1,0 0 3,-1 0 0,1 0 0,0 0-10,0 0 1,-1 0 0,1 0 0,0 0-9,0 0 1,-1 0 0,1 0 0,0 0 11,0 0 1,4 0-1,0 0 60,-1 0-66,-2 0 1,-2 0-1,1 0-38,0 0 38,0 0 0,-1 0 1,1 0 6,0 0-11,0 0 1,-1 0 0,1 0 2,0 0 1,4 0-1,0 0 7,-1 0 0,-2 0-6,-1 0 0,0 0 1,-1 0-1,1 0 1,0 0-5,0 0 0,4 0 1,0 0-1,-1 0-1,-2 0 1,3 0 0,0 0 2,-1 0 1,2 0-43,0 0 40,5 0 0,-9 0 17,3 0-19,3 0 0,-1 0-9,2 0 6,4 0 0,-11 0 2,3 0 1,2 0-3,-2 0 0,0 0 12,-4 0 1,5 0-1,3 0 0,3 0 7,-2 0 0,2 0-79,-4 0 65,0 0-10,5 0-312,-5 0 1,18 0-1,3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9T19:56:07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18553,'0'-7'0,"0"1"0,0 0 0,0 5 0,0-7 0,0 4 0,0 2 0,0-4-380,0 1 335,0 3 67,0-4 139,0 0-129,0 5 397,0-5-381,0 18 1,0-8 22,0 9 0,0-7-17,0 3 1,0 0-6,0 4-29,0 0 1,0 1 0,0-1 19,0 0 1,0 1-67,0-1 29,0 0 0,0 0-5,0 1 1,0-1-1,0 0 1,0 0 12,0 1 1,0-1 0,0 0 0,0 0-5,0 1 0,0-1 0,0 0-4,0 0 1,0-4-1,0 0 1,0 1-1,0 2-9,0 2 0,0-6 0,0 1-8,0 2 1,0-4 6,0 2 0,0-5 19,0 5-12,0 0 1,0 0 5,0 0 1,0-5 0,0 5 8,0 1 0,0-3-7,0 2 0,0-4 7,0 4-7,0-1 0,0 6 26,0-1 1,0-4-19,0 0 1,0-5 19,0 5 1,0 0-54,0 4 18,0-6 0,0 5 1,0-3-6,0 3 1,0-3 0,0-1 7,0 3 1,0-4 15,0 2 1,0-5-2,0 5 0,0 0-15,0 4 1,0-4 0,0 0-2,0 1 0,0-2 4,0 1 0,0-5-15,0 5 1,0-5 0,0 5 26,0 1-18,0-4 1,0 6 40,0-3-34,0-3 1,0 1 7,0-2 0,0-2-11,0 5 0,0-3-25,0 4 1,0-6 10,0 3 9,0-1 1,0-3-1,0 4 0,0 0 0,0-5 0,0 7 0,0-4 0,0-1 0,0 6 0,0 0 0,0 4 0,0 0 0,0-4 0,0 0 0,0-5 0,0 5 0,0-5 0,0 5 0,0-4 0,0 4 0,0-7 0,0 10-2,0-3 1,0-2 0,0 2 1,0-4 8,0 4 1,0-5 7,0 5 1,0-5-9,0 5 0,0 0 1,0 4 1,0-4 48,0 0 16,0-6-16,0 3-59,0 0 1,0-3-19,0 5 10,0 1 1,0 0 91,0 0-51,0-6-147,0 3 122,0 0-6,0 1-1,0 6 0,0-5 0,0-1 0,0-3 0,0-2 0,0 4 0,0 0 0,0-5 32,0 5 21,0 0-45,0-5-10,0 5 8,0 0 1,0-4 60,0 4-61,0 0 9,0-5 37,0 5-50,0 0 0,0-5 106,0 5-88,0 0-55,0-4 0,0 5 29,0-3-33,0-2-32,0 4 46,0 0-33,0-5 0,0 6-82,0-2-249,0-4 389,0 5 0,0-6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9T19:56:30.47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351 4 7258,'6'0'833,"1"0"-465,-7 0-267,-7 0 0,0 0-33,-7 2 1,4-1-1,1 0 1,-2 0-43,-1-1 0,1 0 0,3 1 1,-2 0-21,0 1 1,-1-1-1,0-1 1,-1 0-27,0 0 1,-1 0-1,1 0 1,-2 0 37,1 0 0,-3 0 0,2 0 0,-1 0-26,-1 0 1,2 0 0,0 0 302,1 0-254,1 0 1,3 2 91,0 0-93,0 0 45,3-2 29,-1 0 104,6 0-901,-1 0 674,2 4 1,3 0 8,2 3 1,1-1 0,3 2 0,-2-2-15,2 3 1,-2-1 0,2 2 10,0-2 0,0 0-166,0 3 153,-3-4 1,1 3-26,-2-2-1,1 2 0,3 0-1,0 3 0,1-3 0,1 2-5,-1-1 1,-2-2 6,1 0 1,-3-2-10,1 2 59,-3-5 1,-1 4-50,-1-3-15,-2-2 37,5 4 70,-4-6-71,3 3 44,-3-3-3,4 1 116,-2-2-44,0 0 9,1 0-43,-3-2 0,5-3-2,0-4 1,0 1-1,-1-1 1,1 2-16,-1-2 0,0 0-19,1-2 4,-3 1 0,1 0-19,0 0-8,1 2 0,0-2 1,1 3-23,1-2 0,-1-1 24,3-1 0,0 1 153,2-1 22,-3 3 4,0 0-219,-5 3 150,1-1-86,-3 1 4,4 0 46,-5 0-11,3-1-14,-3 1-105,0 2-216,0 1 270,-5 4-125,4-1 110,-6 3 0,5-3-12,-3 3 0,2 0 1,-4 1 1,1 0-1,-3 0-9,0 1 1,-2-3 0,0 1-63,-2 0 1,-1-1-1,2 0-56,0-1 0,-1 1 138,0-2-115,1 0-74,1 1 274,1-2 53,1 0 112,4 0-149,3 0 0,10-1-176,3-1 0,4-2 1,-1 1-25,-1 0 1,-2 0 0,-1 2-55,1-1 0,-2 0 2,2 2-151,-4-2 162,-2 1 239,0-1-164,-5 2 0,-6 0 37,-4 0 0,-2 0 111,1 0 0,0 0 0,-4 0 59,1 0 0,4 0-6,-1 0 19,4 2-43,0-1-165,4 6 103,0-1-84,3 0 55,5 3 1,-2-7-30,4 3 0,0-3-52,3 2-203,-1-3 101,-2 4 77,-1-2 115,-6 5 155,0-3-167,-6 1 154,3 1-132,1-4 41,2 5-37,0-5-42,0 2 20,0-2 7,0 2-189,0 0 126,0 1 141,2-1 108,-1-4-133,4-4-111,-2-6 61,0 1 1,-1 0-66,0 1 46,-1 3 1,2-3-14,-1 1 1,-1 0-6,2-3 17,-2 5-64,4-3-169,-2 4-1,5-4 106,-2-2 154,1 1 81,-1 0-118,-1 5 103,-2 1-78,-1 2 8,1 0 5,0-2 2,2-1-9,0 0 14,1-2-17,-1 2-11,-2-2 6,2 0-13,-5 2 1,5-2 4,1 4 19,-3-3-16,4 3 20,-4-4-11,0 2-2,1 0-8,-1-1 4,3 1 2,-1 0-31,0-2 23,1 4 6,-3-3-8,-1 3 0,0-1 4,-1-1-5,4 3-28,-10 4 60,7 1-14,-12 7 1,7-6-30,-4 3 0,1-2 10,0 2 3,3-5-7,-1 3 48,1-4-47,-5 3 97,5-1-90,-7 0-2,9 1 15,-6-1 17,4 0-4,-2 1 34,-1-1-42,-1 0 19,1 1-63,-2-1 34,3 0-26,2-2 20,0 2 22,1-2-7,-1 2-12,-2 0 37,-1 1 34,3-1-68,-1 0 12,1 1-1,0-3-59,-2 1 46,5-1-32,-5 0 23,4 2-5,-1-4 5,2 3-66,-2-3-201,1 4-548,-1-2 816,2 0 0,-3 1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9T20:01:44.23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363 1 6063,'6'0'322,"2"0"32,-5 0 256,0 0-565,-11 0 0,3 0 25,-8 0 1,5 0-23,-1 2 0,0-1 1,-2 1-46,0-2 0,2 0 0,-1 0 40,1 0 1,-3 2-125,-1 0 95,-5 0 1,8-2-119,-3 0 111,0 0 1,2 0 0,-2 0-3,2 2 0,2-1 0,-1 1 1,1-2 0,-2 0 1,-1 0-10,-1 0 1,2 0 0,2 0 0,-1 0 0,0 2 0,-1 0-13,0-1 56,5 0-35,-4-1 29,7 0-23,-5 0-24,5 0 23,-2 0-8,4 0 446,-4 0-417,14 5 0,-5-2 5,8 4 1,-1 0-21,0 0 1,-2 0-18,0 2 0,-3 0-15,2 2 0,0 0 20,-1 0 1,0-2-1,-3 0-37,2 1 29,-4-2 31,7 5-27,-7-2 0,6 3-1,-4-1 4,2-4 1,-5-1 6,3 0 1,-1 0 19,3 3 1,-1 0-22,1 0 1,-1-2-15,-2 0 0,1-3-21,-2 1 21,0-5-77,0 8 70,2-9-3,-1 7 80,1-8-13,-3 3 0,4-3-13,-2-3-42,0 3 0,2-5-3,1 1-14,-3 2 11,4-6 24,-1 2-15,2-5 0,-1 2-2,1-2 2,-3 3 0,2-2-31,-3 2 0,3-2 1,-1-3-33,2 1 0,2 1 0,-3 0 71,0 0 0,-1 2 4,0-1 1,1 1-17,3-2 1,-2 1 1,1-1 1,0 0-15,0 0 31,-4 2-22,0 1 56,-4 3-49,1 2 5,1-2-2,0 2 5,2 0 152,0-2-95,1 2-150,-3 0 432,-3 1-455,-5 4 0,0-1 98,-3 0 1,5 0-1,-5-1-19,0 0 0,0 1-184,-1 0 201,0 0 1,0 2 0,0-2 0,-1 2-15,0 0 1,-1-2-340,0 1 338,-3 1 0,3-2 1,-2 2-1,0 0 1,0-2-94,1 2 0,0-3 160,-1 2 1,1 1 140,0-2-135,3 1-56,-2 1 2,8-3-176,-2 3 162,15-3 9,-3 0 0,7 0 0,-5 0-26,3 0 36,-1 0 1,2 0-1,-2 0-1,0 0 0,0 0 0,0-1-81,0-1 0,2 2 0,-1-2-185,1 1 121,-7 1 150,2 0 0,-11 1 1,-1 0-59,-3 1 0,-3 0 303,0 0-255,2-1 1,-4 3 308,2-2-287,-2 2 1,2-1 197,-1 3 56,4-3-55,-1 1-191,2 2 0,5-1-54,2 1 1,4-3-37,6-3 0,0 0 1,4 0-16,-3 0 1,-2-1-19,-1-1-83,-5 2 247,1-3 63,-14 6 0,0 0 27,-8 2-75,6-2 125,0 0-103,3 2-92,2-4 0,6 4-63,7-5 1,3 0 0,1 0 40,0 0-277,-3 0 250,2-3 70,-4 3-65,2-3 131,-5 3 0,-1 0 86,-6 0 123,0 0-142,-6-2-7,4 1-391,0-4 88,6 2 0,2-1 51,1-1-280,-1 3 0,1-8 173,-2 3 1,2 1-103,0-2 67,0 4 153,-1-7-58,-1 5-17,1-2 161,-7 3 0,2 2 0,-5-2 0,2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9T20:01:44.96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11 6341,'6'-3'201,"-2"1"-124,-1 2-41,-2 0 1,6 0 36,0 0 0,1 0-99,1 0 0,-2 0 54,2 0-9,-2 0-33,1 0 54,-3-3-20,1 3 4,-1-3 18,-2 3 28,2 0-222,-4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9T20:10:20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18448,'0'11'229,"0"0"0,0-3-167,0 6 1,0-1-1,0 4 1,0-1 0,0 0 0,0 1-59,0-1 24,0 1 0,0 3 0,0 1 0,0 3 19,0 1 1,0 2-1,0 1 41,0 1-61,0-3 1,0 5-1,0-2-46,0 0 23,0-7 1,0 6-1,0-7 1,0 3-5,0 1 1,0-2-1,0 0 1,0-2-2,0-1 0,0 4 0,0-1 0,0-1-1,0-1 1,0 2 0,0-3 0,0 2-1,0 0 0,0-4 1,0 1-1,0-1 1,0-2 0,0 0 0,0 1 11,0-1 1,0 0 8,0 1-13,0-1 0,0-2 9,0-1-25,0 1 12,0-1-6,0-5-1,0-1 5,0-24 1,0 12 0,0-18-1,0 3 1,0 1-2,0-3 1,0 2-1,0 4 0,0 6 1,0 0 0,0 9 0,0-7-25,0 7 21,0-2 128,0 10-21,0-5-62,0 5 17,0-18-45,0 9-3,0-9 0,0 12 27,0 5 0,0 3-27,0 7 1,0-2-1,0 0 7,0 0 0,0 2 0,0 0 1,0 1-11,0 2 0,0-1 0,0 3 0,0-1-11,0 2 1,0 6 0,0-3 0,0 1 1,0 3 1,0 0 0,0 4 0</inkml:trace>
  <inkml:trace contextRef="#ctx0" brushRef="#br0" timeOffset="-1">0 1277 20345,'0'-20'0,"0"-2"0,0-3 0,0-1 0,0-3-7,0 0 0,0-1 0,0-1 0,0 1-5,0 2 0,0 4 0,0 2 0,0 3 2,0 2 1,0-1 8,0-1 1,0-1 0,0-2 0,0 3 14,0 2 0,0 0 0,0-1 0,0-2-12,0-1 0,0-1 0,0-3 45,0 1 0,0 0 0,0 1 1,0 2 15,0 1-46,0 5 0,0 2-9,0 2-25,0 2 9,0-2 0,0 1 31,0 0 0,0 0 105,0-4 78,0 4-112,0-2-113,0 8 2,0 0-34,0 0 45,0 3-1,0-6 7,0 6-25,0-2 1,0 10 0,0 4 22,0 3 1,0 5 0,0 1 12,0 1-10,0 5 0,0 5 0,0 3 1,0 2-2,0 4 1,0 0 0,0 5-1,0-2 0,0-3 0,0 2 0,0 1 0,0 1 3,0 0 0,0 4 1,0 1-1,0-3 27,0 0-29,0-1 0,0-28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5.xml"/><Relationship Id="rId19" Type="http://schemas.openxmlformats.org/officeDocument/2006/relationships/image" Target="../media/image12.png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0BF6B-7E23-0A44-91BF-8D7FCE944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</p:spPr>
        <p:txBody>
          <a:bodyPr>
            <a:normAutofit/>
          </a:bodyPr>
          <a:lstStyle/>
          <a:p>
            <a:r>
              <a:rPr lang="en-US" dirty="0"/>
              <a:t>Fundamental of nursing lab</a:t>
            </a:r>
            <a:br>
              <a:rPr lang="en-US" dirty="0"/>
            </a:br>
            <a:r>
              <a:rPr lang="en-US" b="1" u="sng" dirty="0"/>
              <a:t>Diabetes 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908E1-8868-6B44-9FE7-373749EEF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567300"/>
            <a:ext cx="6801612" cy="1020595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Rania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Soboh</a:t>
            </a:r>
            <a:endParaRPr lang="en-US" sz="3000" dirty="0">
              <a:solidFill>
                <a:srgbClr val="FFFFFF"/>
              </a:solidFill>
            </a:endParaRPr>
          </a:p>
          <a:p>
            <a:r>
              <a:rPr lang="en-US" sz="4000" dirty="0">
                <a:solidFill>
                  <a:srgbClr val="FFFFFF"/>
                </a:solidFill>
              </a:rPr>
              <a:t>1200101</a:t>
            </a:r>
          </a:p>
          <a:p>
            <a:endParaRPr lang="en-IL" sz="2800" dirty="0">
              <a:solidFill>
                <a:srgbClr val="FFFFFF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47851CB-A82A-3C49-978A-D419271E4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476" y="820116"/>
            <a:ext cx="4819048" cy="20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48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621C-F6BA-EA4A-AEBB-C6D12867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4330"/>
            <a:ext cx="7729728" cy="1188720"/>
          </a:xfrm>
        </p:spPr>
        <p:txBody>
          <a:bodyPr/>
          <a:lstStyle/>
          <a:p>
            <a:r>
              <a:rPr lang="en-US" b="1" u="sng" dirty="0"/>
              <a:t>Diabetes diagnosis </a:t>
            </a:r>
            <a:endParaRPr lang="en-IL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5AE68-83CD-1245-AF5A-5CC1A6561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36" y="1499598"/>
            <a:ext cx="11781928" cy="51942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0" u="sng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Tests for type 1 and type 2 diabetes and </a:t>
            </a:r>
            <a:r>
              <a:rPr lang="en-US" sz="2400" b="1" i="0" u="sng" strike="noStrike" dirty="0" err="1">
                <a:solidFill>
                  <a:srgbClr val="111111"/>
                </a:solidFill>
                <a:effectLst/>
                <a:latin typeface="Helvetica" pitchFamily="2" charset="0"/>
              </a:rPr>
              <a:t>prediabetes</a:t>
            </a:r>
            <a:r>
              <a:rPr lang="en-US" sz="2400" b="1" i="0" u="sng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Another t</a:t>
            </a:r>
            <a:r>
              <a:rPr lang="en-IL" sz="2400" b="1" dirty="0">
                <a:solidFill>
                  <a:srgbClr val="7030A0"/>
                </a:solidFill>
              </a:rPr>
              <a:t>ests</a:t>
            </a:r>
            <a:r>
              <a:rPr lang="en-US" sz="2400" b="1" dirty="0">
                <a:solidFill>
                  <a:srgbClr val="7030A0"/>
                </a:solidFill>
              </a:rPr>
              <a:t>:</a:t>
            </a:r>
          </a:p>
          <a:p>
            <a:r>
              <a:rPr lang="en-US" sz="2400" b="1" dirty="0"/>
              <a:t>Random blood sugar test:</a:t>
            </a:r>
          </a:p>
          <a:p>
            <a:pPr marL="0" indent="0">
              <a:buNone/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taken at a random time. Regardless of when you last ate, a blood sugar level of 200 (mg/dL)or higher suggests diabetes.</a:t>
            </a:r>
            <a:endParaRPr lang="ar-SA" sz="2400" b="0" i="0" u="none" strike="noStrike" dirty="0">
              <a:solidFill>
                <a:srgbClr val="111111"/>
              </a:solidFill>
              <a:effectLst/>
              <a:latin typeface="Helvetica" pitchFamily="2" charset="0"/>
            </a:endParaRPr>
          </a:p>
          <a:p>
            <a:endParaRPr lang="en-US" sz="2400" b="1" i="0" u="none" strike="noStrike" dirty="0">
              <a:solidFill>
                <a:srgbClr val="111111"/>
              </a:solidFill>
              <a:effectLst/>
            </a:endParaRPr>
          </a:p>
          <a:p>
            <a:r>
              <a:rPr lang="en-US" sz="2400" b="1" i="0" u="none" strike="noStrike" dirty="0">
                <a:solidFill>
                  <a:srgbClr val="111111"/>
                </a:solidFill>
                <a:effectLst/>
              </a:rPr>
              <a:t>Fasting blood sugar test</a:t>
            </a:r>
            <a:r>
              <a:rPr lang="en-US" sz="2400" b="1" dirty="0">
                <a:solidFill>
                  <a:srgbClr val="11111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A blood sample will be taken after an overnight fast.</a:t>
            </a:r>
            <a:endParaRPr lang="ar-SA" sz="2400" i="0" u="none" strike="noStrike" dirty="0">
              <a:solidFill>
                <a:srgbClr val="111111"/>
              </a:solidFill>
              <a:effectLst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B5A58F-F2F8-D143-8C43-3B6D7468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36" y="4276074"/>
            <a:ext cx="4129800" cy="2417752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68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4C2F-7315-4A41-84B0-810ABA73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5535"/>
            <a:ext cx="7729728" cy="1188720"/>
          </a:xfrm>
        </p:spPr>
        <p:txBody>
          <a:bodyPr/>
          <a:lstStyle/>
          <a:p>
            <a:r>
              <a:rPr lang="en-IL" b="1" u="sng" dirty="0"/>
              <a:t>Diabetes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06CD5-6D17-B84A-8597-D65AC5927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32" y="1576024"/>
            <a:ext cx="11873735" cy="52819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0" u="sng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Tests for type 1 and type 2 diabetes and </a:t>
            </a:r>
            <a:r>
              <a:rPr lang="en-US" sz="2400" b="1" i="0" u="sng" strike="noStrike" dirty="0" err="1">
                <a:solidFill>
                  <a:srgbClr val="111111"/>
                </a:solidFill>
                <a:effectLst/>
                <a:latin typeface="Helvetica" pitchFamily="2" charset="0"/>
              </a:rPr>
              <a:t>prediabetes</a:t>
            </a:r>
            <a:r>
              <a:rPr lang="en-US" sz="2400" b="1" i="0" u="sng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Helvetica" pitchFamily="2" charset="0"/>
              </a:rPr>
              <a:t>Another tests:</a:t>
            </a:r>
          </a:p>
          <a:p>
            <a:r>
              <a:rPr lang="en-US" sz="2400" b="1" i="0" u="none" strike="noStrike" dirty="0">
                <a:solidFill>
                  <a:srgbClr val="111111"/>
                </a:solidFill>
                <a:effectLst/>
              </a:rPr>
              <a:t>Oral glucose tolerance test:</a:t>
            </a:r>
          </a:p>
          <a:p>
            <a:pPr marL="0" indent="0">
              <a:buNone/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For this test, you fast overnight, and the fasting blood sugar level is measured. Then you drink a sugary liquid, and blood sugar levels are tested periodically for the next two hours.</a:t>
            </a:r>
            <a:endParaRPr lang="en-US" sz="2400" i="0" u="none" strike="noStrike" dirty="0">
              <a:solidFill>
                <a:srgbClr val="111111"/>
              </a:solidFill>
              <a:effectLst/>
            </a:endParaRPr>
          </a:p>
          <a:p>
            <a:endParaRPr lang="en-IL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3E8DE71-DD66-2248-BBCD-76EEEA0B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47" y="4056295"/>
            <a:ext cx="6346103" cy="2665579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18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3661-294D-1945-8163-52DFEA64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6305"/>
            <a:ext cx="7729728" cy="1188720"/>
          </a:xfrm>
        </p:spPr>
        <p:txBody>
          <a:bodyPr/>
          <a:lstStyle/>
          <a:p>
            <a:r>
              <a:rPr lang="en-US" b="1" u="sng" dirty="0"/>
              <a:t>Diabetes diagnosis </a:t>
            </a:r>
            <a:endParaRPr lang="en-IL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85262-2CD6-AB4A-99F1-C0444B96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73" y="1375025"/>
            <a:ext cx="11785053" cy="54829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 dirty="0"/>
              <a:t>Tests for gestational diabetes:</a:t>
            </a:r>
          </a:p>
          <a:p>
            <a:r>
              <a:rPr lang="en-US" sz="2400" b="1" dirty="0"/>
              <a:t>Initial glucose challenge test:</a:t>
            </a:r>
          </a:p>
          <a:p>
            <a:pPr marL="0" indent="0">
              <a:buNone/>
            </a:pPr>
            <a:r>
              <a:rPr lang="en-US" sz="2400" dirty="0"/>
              <a:t>For this test the p</a:t>
            </a:r>
            <a:r>
              <a:rPr lang="en-IL" sz="2400" dirty="0"/>
              <a:t>regnant woman</a:t>
            </a:r>
            <a:r>
              <a:rPr lang="en-US" sz="2400" dirty="0"/>
              <a:t> drinks a 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syrupy glucose solution. One hour later, she'll have a blood test. blood sugar level below 140 mg/dL </a:t>
            </a:r>
            <a:r>
              <a:rPr lang="en-US" sz="2400" dirty="0">
                <a:solidFill>
                  <a:srgbClr val="111111"/>
                </a:solidFill>
                <a:latin typeface="Helvetica" pitchFamily="2" charset="0"/>
              </a:rPr>
              <a:t>c</a:t>
            </a:r>
            <a:r>
              <a:rPr lang="en-IL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onsidered normal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. And if it was </a:t>
            </a:r>
            <a:r>
              <a:rPr lang="en-US" sz="2400" dirty="0">
                <a:solidFill>
                  <a:srgbClr val="111111"/>
                </a:solidFill>
                <a:latin typeface="Helvetica" pitchFamily="2" charset="0"/>
              </a:rPr>
              <a:t>h</a:t>
            </a:r>
            <a:r>
              <a:rPr lang="en-IL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igher than normal that means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 that she </a:t>
            </a:r>
            <a:r>
              <a:rPr lang="en-US" sz="2400" b="1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has higher risk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 of gestational diabetes. And her doctor will order a follow-up test to determine if you have gestational diabetes.</a:t>
            </a:r>
          </a:p>
          <a:p>
            <a:pPr marL="0" indent="0">
              <a:buNone/>
            </a:pPr>
            <a:endParaRPr lang="en-US" sz="2400" dirty="0">
              <a:solidFill>
                <a:srgbClr val="111111"/>
              </a:solidFill>
              <a:latin typeface="Helvetica" pitchFamily="2" charset="0"/>
            </a:endParaRPr>
          </a:p>
          <a:p>
            <a:r>
              <a:rPr lang="en-US" sz="2400" b="1" dirty="0">
                <a:solidFill>
                  <a:srgbClr val="111111"/>
                </a:solidFill>
              </a:rPr>
              <a:t>Follow-up glucose tolerance testing:</a:t>
            </a:r>
          </a:p>
          <a:p>
            <a:pPr marL="0" indent="0">
              <a:buNone/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If at least two of the blood sugar readings are higher than the normal. She'll be diagnosed with gestational diabetes.</a:t>
            </a:r>
            <a:endParaRPr lang="en-IL" sz="24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C113BF9-28D1-E541-901C-40CDB512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805" y="5482975"/>
            <a:ext cx="5524500" cy="1439934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9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09DF-9A66-944D-BA9D-3135FA95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6305"/>
            <a:ext cx="7729728" cy="1188720"/>
          </a:xfrm>
        </p:spPr>
        <p:txBody>
          <a:bodyPr/>
          <a:lstStyle/>
          <a:p>
            <a:r>
              <a:rPr lang="en-IL" b="1" u="sng" dirty="0"/>
              <a:t>Diabetes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BEA3-5B5F-3A49-8D41-CCED7929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51" y="1611398"/>
            <a:ext cx="11798709" cy="5060297"/>
          </a:xfrm>
        </p:spPr>
        <p:txBody>
          <a:bodyPr>
            <a:normAutofit/>
          </a:bodyPr>
          <a:lstStyle/>
          <a:p>
            <a:r>
              <a:rPr lang="en-IL" sz="2400" b="1" u="sng" dirty="0"/>
              <a:t>Generally for all types</a:t>
            </a:r>
            <a:r>
              <a:rPr lang="en-US" sz="2400" b="1" u="sng" dirty="0"/>
              <a:t>: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b="1" u="sng" dirty="0"/>
          </a:p>
          <a:p>
            <a:pPr>
              <a:buFont typeface="Wingdings" pitchFamily="2" charset="2"/>
              <a:buChar char="v"/>
            </a:pPr>
            <a:r>
              <a:rPr lang="en-IL" sz="2400" b="1" dirty="0"/>
              <a:t>Healthy eating</a:t>
            </a:r>
            <a:endParaRPr lang="en-US" sz="2400" b="1" dirty="0"/>
          </a:p>
          <a:p>
            <a:pPr marL="0" indent="0">
              <a:buNone/>
            </a:pPr>
            <a:r>
              <a:rPr lang="en-IL" sz="2400" dirty="0"/>
              <a:t>By cutting down saturated fats</a:t>
            </a:r>
            <a:r>
              <a:rPr lang="en-US" sz="2400" dirty="0"/>
              <a:t>,</a:t>
            </a:r>
            <a:r>
              <a:rPr lang="en-IL" sz="2400" dirty="0"/>
              <a:t> </a:t>
            </a:r>
            <a:r>
              <a:rPr lang="en-US" sz="2400" dirty="0"/>
              <a:t>decreasing </a:t>
            </a:r>
            <a:r>
              <a:rPr lang="en-IL" sz="2400" dirty="0"/>
              <a:t>fat and calories</a:t>
            </a:r>
            <a:r>
              <a:rPr lang="en-US" sz="2400" dirty="0"/>
              <a:t>, </a:t>
            </a:r>
            <a:r>
              <a:rPr lang="en-IL" sz="2400" dirty="0"/>
              <a:t>And focusing on fiber</a:t>
            </a:r>
            <a:r>
              <a:rPr lang="en-US" sz="2400" dirty="0"/>
              <a:t>.</a:t>
            </a:r>
            <a:r>
              <a:rPr lang="en-IL" sz="2400" dirty="0"/>
              <a:t> 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endParaRPr lang="en-US" sz="2400" b="1" dirty="0"/>
          </a:p>
          <a:p>
            <a:pPr>
              <a:buFont typeface="Wingdings" pitchFamily="2" charset="2"/>
              <a:buChar char="v"/>
            </a:pPr>
            <a:r>
              <a:rPr lang="en-IL" sz="2400" b="1" dirty="0"/>
              <a:t>Physical </a:t>
            </a:r>
            <a:r>
              <a:rPr lang="en-US" sz="2400" b="1" dirty="0"/>
              <a:t>activities </a:t>
            </a:r>
            <a:endParaRPr lang="en-US" sz="2400" dirty="0"/>
          </a:p>
          <a:p>
            <a:pPr marL="0" indent="0">
              <a:buNone/>
            </a:pPr>
            <a:r>
              <a:rPr lang="en-IL" sz="2400" dirty="0"/>
              <a:t>Exercises lowers blood sugar level by moving it into the </a:t>
            </a:r>
            <a:r>
              <a:rPr lang="en-US" sz="2400" dirty="0"/>
              <a:t>cells, </a:t>
            </a:r>
            <a:r>
              <a:rPr lang="en-IL" sz="2400" dirty="0"/>
              <a:t>so it decreases the need of insulin in </a:t>
            </a:r>
            <a:r>
              <a:rPr lang="en-US" sz="2400" dirty="0"/>
              <a:t>the</a:t>
            </a:r>
            <a:r>
              <a:rPr lang="en-IL" sz="2400" dirty="0"/>
              <a:t> body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795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B8D6-F4E3-AA49-A771-5E44F8E8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726" y="260837"/>
            <a:ext cx="7729728" cy="1188720"/>
          </a:xfrm>
        </p:spPr>
        <p:txBody>
          <a:bodyPr/>
          <a:lstStyle/>
          <a:p>
            <a:r>
              <a:rPr lang="en-US" b="1" u="sng" dirty="0"/>
              <a:t>Diabetes treatment </a:t>
            </a:r>
            <a:endParaRPr lang="en-IL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28AF1-4C46-E348-B6D4-1E032349F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3" y="1652530"/>
            <a:ext cx="12302168" cy="5205470"/>
          </a:xfrm>
        </p:spPr>
        <p:txBody>
          <a:bodyPr>
            <a:normAutofit/>
          </a:bodyPr>
          <a:lstStyle/>
          <a:p>
            <a:r>
              <a:rPr lang="en-IL" sz="2600" b="1" u="sng" dirty="0"/>
              <a:t>Treatment for type</a:t>
            </a:r>
            <a:r>
              <a:rPr lang="en-US" sz="2600" b="1" u="sng" dirty="0">
                <a:latin typeface="+mj-lt"/>
              </a:rPr>
              <a:t>1 and 2 of diabetes:</a:t>
            </a: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7030A0"/>
                </a:solidFill>
                <a:latin typeface="+mj-lt"/>
              </a:rPr>
              <a:t>1)</a:t>
            </a:r>
            <a:r>
              <a:rPr lang="en-IL" sz="2600" dirty="0">
                <a:solidFill>
                  <a:srgbClr val="7030A0"/>
                </a:solidFill>
              </a:rPr>
              <a:t>Monitoring blood sugar levels</a:t>
            </a:r>
            <a:endParaRPr lang="en-US" sz="2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600" dirty="0"/>
              <a:t>*</a:t>
            </a:r>
            <a:r>
              <a:rPr lang="en-IL" sz="2600" dirty="0"/>
              <a:t>For type 1</a:t>
            </a:r>
            <a:r>
              <a:rPr lang="en-US" sz="2600" dirty="0"/>
              <a:t>(4</a:t>
            </a:r>
            <a:r>
              <a:rPr lang="en-IL" sz="2600" dirty="0"/>
              <a:t> times a day</a:t>
            </a:r>
            <a:r>
              <a:rPr lang="en-US" sz="2600" dirty="0"/>
              <a:t>)a</a:t>
            </a:r>
            <a:r>
              <a:rPr lang="en-IL" sz="2600" dirty="0"/>
              <a:t>nd for type </a:t>
            </a:r>
            <a:r>
              <a:rPr lang="en-US" sz="2600" dirty="0"/>
              <a:t>2</a:t>
            </a:r>
            <a:r>
              <a:rPr lang="en-IL" sz="2600" dirty="0"/>
              <a:t> less frequently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7030A0"/>
                </a:solidFill>
              </a:rPr>
              <a:t>2)Insulin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*</a:t>
            </a:r>
            <a:r>
              <a:rPr lang="en-IL" sz="2600" dirty="0"/>
              <a:t>Incident cannot be taking </a:t>
            </a:r>
            <a:r>
              <a:rPr lang="en-US" sz="2600" dirty="0"/>
              <a:t>orally </a:t>
            </a:r>
            <a:r>
              <a:rPr lang="en-IL" sz="2600" dirty="0"/>
              <a:t>to lower your blood sugar</a:t>
            </a:r>
            <a:r>
              <a:rPr lang="en-US" sz="2600" dirty="0"/>
              <a:t>, </a:t>
            </a:r>
            <a:r>
              <a:rPr lang="en-IL" sz="2600" dirty="0"/>
              <a:t>because stomach </a:t>
            </a:r>
            <a:r>
              <a:rPr lang="en-US" sz="2600" dirty="0"/>
              <a:t>enzymes </a:t>
            </a:r>
            <a:r>
              <a:rPr lang="en-IL" sz="2600" dirty="0"/>
              <a:t>interfere with </a:t>
            </a:r>
            <a:r>
              <a:rPr lang="en-US" sz="2600" dirty="0"/>
              <a:t>insulin </a:t>
            </a:r>
            <a:r>
              <a:rPr lang="en-IL" sz="2600" dirty="0"/>
              <a:t>action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en-US" sz="2600" dirty="0"/>
              <a:t>*Often </a:t>
            </a:r>
            <a:r>
              <a:rPr lang="en-IL" sz="2600" dirty="0"/>
              <a:t>Insulin is injected using fine needle and syringe </a:t>
            </a:r>
            <a:r>
              <a:rPr lang="en-US" sz="2600" dirty="0"/>
              <a:t>or an</a:t>
            </a:r>
            <a:r>
              <a:rPr lang="en-IL" sz="2600" dirty="0"/>
              <a:t> insulin pen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en-US" sz="2600" dirty="0"/>
              <a:t>*</a:t>
            </a:r>
            <a:r>
              <a:rPr lang="en-IL" sz="2600" dirty="0"/>
              <a:t>Artificial pancreas</a:t>
            </a:r>
            <a:r>
              <a:rPr lang="en-US" sz="2600" dirty="0"/>
              <a:t>(closed_loop insulin delivery) for people with type 1.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33571A6-1D17-D341-B8BC-DD53C877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714" y="2400492"/>
            <a:ext cx="3364286" cy="24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3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9962-926A-0C4C-8066-B357DC59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244" y="138427"/>
            <a:ext cx="7729728" cy="1188720"/>
          </a:xfrm>
        </p:spPr>
        <p:txBody>
          <a:bodyPr/>
          <a:lstStyle/>
          <a:p>
            <a:r>
              <a:rPr lang="en-IL" b="1" u="sng" dirty="0"/>
              <a:t>Diabetes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40946-47E2-1D4C-999B-F800A5EBD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2" y="1514820"/>
            <a:ext cx="11889036" cy="5343180"/>
          </a:xfrm>
        </p:spPr>
        <p:txBody>
          <a:bodyPr>
            <a:normAutofit/>
          </a:bodyPr>
          <a:lstStyle/>
          <a:p>
            <a:r>
              <a:rPr lang="en-IL" sz="2600" b="1" u="sng" dirty="0"/>
              <a:t>Treatment for type</a:t>
            </a:r>
            <a:r>
              <a:rPr lang="en-US" sz="2600" b="1" u="sng" dirty="0">
                <a:latin typeface="+mj-lt"/>
              </a:rPr>
              <a:t>1 and 2 of diabetes:</a:t>
            </a:r>
          </a:p>
          <a:p>
            <a:pPr marL="0" indent="0">
              <a:buNone/>
            </a:pPr>
            <a:endParaRPr lang="en-US" sz="2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7030A0"/>
                </a:solidFill>
              </a:rPr>
              <a:t>3)</a:t>
            </a:r>
            <a:r>
              <a:rPr lang="en-IL" sz="2600" dirty="0">
                <a:solidFill>
                  <a:srgbClr val="7030A0"/>
                </a:solidFill>
              </a:rPr>
              <a:t>Oral or other medication</a:t>
            </a:r>
            <a:endParaRPr lang="en-US" sz="2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600" dirty="0"/>
              <a:t>*</a:t>
            </a:r>
            <a:r>
              <a:rPr lang="en-US" sz="2600" b="1" dirty="0"/>
              <a:t>Metformin: </a:t>
            </a:r>
            <a:r>
              <a:rPr lang="en-IL" sz="2600" dirty="0"/>
              <a:t>The first medication prescribed for type two diabetes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en-US" sz="2600" dirty="0"/>
              <a:t>*</a:t>
            </a:r>
            <a:r>
              <a:rPr lang="en-US" sz="2600" b="1" dirty="0"/>
              <a:t>SGLT2 inhibitors: </a:t>
            </a:r>
            <a:r>
              <a:rPr lang="en-IL" sz="2600" dirty="0"/>
              <a:t>Preventing the kidneys from reabsorbing sugar into the blood</a:t>
            </a:r>
            <a:r>
              <a:rPr lang="en-US" sz="2600" dirty="0"/>
              <a:t>, so the sugar excreted in the urine.</a:t>
            </a:r>
          </a:p>
          <a:p>
            <a:pPr marL="0" indent="0">
              <a:buNone/>
            </a:pPr>
            <a:endParaRPr lang="en-US" sz="2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7030A0"/>
                </a:solidFill>
              </a:rPr>
              <a:t>4)</a:t>
            </a:r>
            <a:r>
              <a:rPr lang="en-IL" sz="2600" dirty="0">
                <a:solidFill>
                  <a:srgbClr val="7030A0"/>
                </a:solidFill>
              </a:rPr>
              <a:t>Transplantation</a:t>
            </a:r>
            <a:r>
              <a:rPr lang="en-US" sz="2600" dirty="0">
                <a:solidFill>
                  <a:srgbClr val="7030A0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(for type 1)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*</a:t>
            </a:r>
            <a:r>
              <a:rPr lang="en-IL" sz="2600" dirty="0">
                <a:solidFill>
                  <a:schemeClr val="tx1"/>
                </a:solidFill>
              </a:rPr>
              <a:t>I didn’t always successful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*</a:t>
            </a:r>
            <a:r>
              <a:rPr lang="en-IL" sz="2600" dirty="0">
                <a:solidFill>
                  <a:schemeClr val="tx1"/>
                </a:solidFill>
              </a:rPr>
              <a:t>With successful transplant the client wouldn’t longer need insulin therapy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  <a:endParaRPr lang="en-IL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7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4FAF-5C2F-0F45-A195-E5B20C37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4331"/>
            <a:ext cx="7729728" cy="1188720"/>
          </a:xfrm>
        </p:spPr>
        <p:txBody>
          <a:bodyPr/>
          <a:lstStyle/>
          <a:p>
            <a:r>
              <a:rPr lang="en-IL" b="1" u="sng" dirty="0"/>
              <a:t>Diabetes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E8EE-B7B2-B34C-9786-9213E8B81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08" y="1591326"/>
            <a:ext cx="12084892" cy="5266674"/>
          </a:xfrm>
        </p:spPr>
        <p:txBody>
          <a:bodyPr>
            <a:normAutofit/>
          </a:bodyPr>
          <a:lstStyle/>
          <a:p>
            <a:r>
              <a:rPr lang="en-IL" sz="2600" b="1" u="sng" dirty="0"/>
              <a:t>Treatment for gestational diabetes</a:t>
            </a:r>
            <a:r>
              <a:rPr lang="en-US" sz="2600" b="1" u="sng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L" sz="2600" dirty="0"/>
              <a:t>Exercises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IL" sz="2600" dirty="0"/>
              <a:t>Healthy diet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IL" sz="2600" dirty="0"/>
              <a:t>Monitoring blood sugar level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IL" sz="2600" dirty="0"/>
              <a:t>Insulin or oral medications</a:t>
            </a:r>
          </a:p>
        </p:txBody>
      </p:sp>
    </p:spTree>
    <p:extLst>
      <p:ext uri="{BB962C8B-B14F-4D97-AF65-F5344CB8AC3E}">
        <p14:creationId xmlns:p14="http://schemas.microsoft.com/office/powerpoint/2010/main" val="4169311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F6DD-E774-D140-A97E-4AD26C26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9632"/>
            <a:ext cx="7729728" cy="1188720"/>
          </a:xfrm>
        </p:spPr>
        <p:txBody>
          <a:bodyPr/>
          <a:lstStyle/>
          <a:p>
            <a:r>
              <a:rPr lang="en-IL" b="1" u="sng" dirty="0"/>
              <a:t>Diabetes care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23FA5D-6F0B-6242-9283-9DA77C62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17" y="1576024"/>
            <a:ext cx="11628915" cy="5281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/>
              <a:t>Risks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7030A0"/>
                </a:solidFill>
              </a:rPr>
              <a:t>1)</a:t>
            </a:r>
            <a:r>
              <a:rPr lang="en-IL" sz="2600" b="1" dirty="0">
                <a:solidFill>
                  <a:srgbClr val="7030A0"/>
                </a:solidFill>
              </a:rPr>
              <a:t>Cardiovascular </a:t>
            </a:r>
            <a:r>
              <a:rPr lang="en-US" sz="2600" b="1" dirty="0">
                <a:solidFill>
                  <a:srgbClr val="7030A0"/>
                </a:solidFill>
              </a:rPr>
              <a:t>diseases:</a:t>
            </a:r>
          </a:p>
          <a:p>
            <a:pPr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The</a:t>
            </a:r>
            <a:r>
              <a:rPr lang="en-IL" sz="2600" b="1" dirty="0">
                <a:solidFill>
                  <a:schemeClr val="tx1"/>
                </a:solidFill>
              </a:rPr>
              <a:t> cause</a:t>
            </a:r>
            <a:r>
              <a:rPr lang="en-US" sz="2600" b="1" dirty="0">
                <a:solidFill>
                  <a:schemeClr val="tx1"/>
                </a:solidFill>
              </a:rPr>
              <a:t>: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IL" sz="2600" dirty="0">
                <a:solidFill>
                  <a:schemeClr val="tx1"/>
                </a:solidFill>
              </a:rPr>
              <a:t>High blood sugar c</a:t>
            </a:r>
            <a:r>
              <a:rPr lang="en-US" sz="2600" dirty="0">
                <a:solidFill>
                  <a:schemeClr val="tx1"/>
                </a:solidFill>
              </a:rPr>
              <a:t>an damage blood </a:t>
            </a:r>
            <a:r>
              <a:rPr lang="en-IL" sz="2600" dirty="0">
                <a:solidFill>
                  <a:schemeClr val="tx1"/>
                </a:solidFill>
              </a:rPr>
              <a:t>vessels and nerves that control the heart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en-IL" sz="2600" dirty="0">
                <a:solidFill>
                  <a:schemeClr val="tx1"/>
                </a:solidFill>
              </a:rPr>
              <a:t>high blood sugar that increases the first of blood through the arteries and can damage </a:t>
            </a:r>
            <a:r>
              <a:rPr lang="en-US" sz="2600" dirty="0">
                <a:solidFill>
                  <a:schemeClr val="tx1"/>
                </a:solidFill>
              </a:rPr>
              <a:t>artery </a:t>
            </a:r>
            <a:r>
              <a:rPr lang="en-IL" sz="2600" dirty="0">
                <a:solidFill>
                  <a:schemeClr val="tx1"/>
                </a:solidFill>
              </a:rPr>
              <a:t>walls</a:t>
            </a:r>
            <a:r>
              <a:rPr lang="en-US" sz="2600" dirty="0">
                <a:solidFill>
                  <a:schemeClr val="tx1"/>
                </a:solidFill>
              </a:rPr>
              <a:t>).</a:t>
            </a:r>
          </a:p>
          <a:p>
            <a:pPr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Can lead to: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IL" sz="2600" dirty="0">
                <a:solidFill>
                  <a:schemeClr val="tx1"/>
                </a:solidFill>
              </a:rPr>
              <a:t>Heart attack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IL" sz="2600" dirty="0">
                <a:solidFill>
                  <a:schemeClr val="tx1"/>
                </a:solidFill>
              </a:rPr>
              <a:t>stroke</a:t>
            </a:r>
            <a:r>
              <a:rPr lang="en-US" sz="2600" dirty="0">
                <a:solidFill>
                  <a:schemeClr val="tx1"/>
                </a:solidFill>
              </a:rPr>
              <a:t>,</a:t>
            </a:r>
            <a:r>
              <a:rPr lang="en-IL" sz="2600" dirty="0">
                <a:solidFill>
                  <a:schemeClr val="tx1"/>
                </a:solidFill>
              </a:rPr>
              <a:t> atherosclerosis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IL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9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04E2-8D28-3C44-A6A8-DD11479E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4933"/>
            <a:ext cx="7729728" cy="1188720"/>
          </a:xfrm>
        </p:spPr>
        <p:txBody>
          <a:bodyPr>
            <a:normAutofit/>
          </a:bodyPr>
          <a:lstStyle/>
          <a:p>
            <a:r>
              <a:rPr lang="en-IL" b="1" u="sng" dirty="0"/>
              <a:t>Diabetes care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4D8F-D7F5-8441-BF97-7E898D83D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3" y="1606628"/>
            <a:ext cx="11827830" cy="5251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/>
              <a:t>Risks</a:t>
            </a:r>
            <a:r>
              <a:rPr lang="en-US" sz="2400" b="1" u="sng" dirty="0"/>
              <a:t>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7030A0"/>
                </a:solidFill>
              </a:rPr>
              <a:t>2)Nerve damage (neuropathy):</a:t>
            </a:r>
          </a:p>
          <a:p>
            <a:pPr marL="0" indent="0">
              <a:buNone/>
            </a:pPr>
            <a:endParaRPr lang="en-US" sz="26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The cause:</a:t>
            </a:r>
            <a:r>
              <a:rPr lang="en-US" sz="2600" dirty="0">
                <a:solidFill>
                  <a:schemeClr val="tx1"/>
                </a:solidFill>
              </a:rPr>
              <a:t> excess sugar can injure the walls of tiny blood vessels that nourish the nerves.</a:t>
            </a:r>
          </a:p>
          <a:p>
            <a:pPr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Can lead to: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IL" sz="2600" dirty="0">
                <a:solidFill>
                  <a:schemeClr val="tx1"/>
                </a:solidFill>
              </a:rPr>
              <a:t>Lose all sense of feeling in affected limbs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IL" sz="2600" dirty="0">
                <a:solidFill>
                  <a:schemeClr val="tx1"/>
                </a:solidFill>
              </a:rPr>
              <a:t>Dam</a:t>
            </a:r>
            <a:r>
              <a:rPr lang="en-US" sz="2600" dirty="0">
                <a:solidFill>
                  <a:schemeClr val="tx1"/>
                </a:solidFill>
              </a:rPr>
              <a:t>age</a:t>
            </a:r>
            <a:r>
              <a:rPr lang="en-IL" sz="2600" dirty="0">
                <a:solidFill>
                  <a:schemeClr val="tx1"/>
                </a:solidFill>
              </a:rPr>
              <a:t> the nerve related to the </a:t>
            </a:r>
            <a:r>
              <a:rPr lang="en-US" sz="2600" dirty="0">
                <a:solidFill>
                  <a:schemeClr val="tx1"/>
                </a:solidFill>
              </a:rPr>
              <a:t>digestion </a:t>
            </a:r>
            <a:r>
              <a:rPr lang="en-IL" sz="2600" dirty="0">
                <a:solidFill>
                  <a:schemeClr val="tx1"/>
                </a:solidFill>
              </a:rPr>
              <a:t>which cause a problem with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IL" sz="2600" dirty="0">
                <a:solidFill>
                  <a:schemeClr val="tx1"/>
                </a:solidFill>
              </a:rPr>
              <a:t>nausea</a:t>
            </a:r>
            <a:r>
              <a:rPr lang="en-US" sz="2600" dirty="0">
                <a:solidFill>
                  <a:schemeClr val="tx1"/>
                </a:solidFill>
              </a:rPr>
              <a:t>,</a:t>
            </a:r>
            <a:r>
              <a:rPr lang="en-IL" sz="2600" dirty="0">
                <a:solidFill>
                  <a:schemeClr val="tx1"/>
                </a:solidFill>
              </a:rPr>
              <a:t> vomiting</a:t>
            </a:r>
            <a:r>
              <a:rPr lang="en-US" sz="2600" dirty="0">
                <a:solidFill>
                  <a:schemeClr val="tx1"/>
                </a:solidFill>
              </a:rPr>
              <a:t>,</a:t>
            </a:r>
            <a:r>
              <a:rPr lang="en-IL" sz="2600" dirty="0">
                <a:solidFill>
                  <a:schemeClr val="tx1"/>
                </a:solidFill>
              </a:rPr>
              <a:t> diarrhea or  constipation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US" sz="2600" dirty="0">
                <a:solidFill>
                  <a:schemeClr val="tx1"/>
                </a:solidFill>
              </a:rPr>
              <a:t>for men it may lead to </a:t>
            </a:r>
            <a:r>
              <a:rPr lang="en-US" sz="26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erectile dysfunction.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2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17DE-6057-5242-BB5D-E83BDC0A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8192"/>
            <a:ext cx="7729728" cy="1188720"/>
          </a:xfrm>
        </p:spPr>
        <p:txBody>
          <a:bodyPr/>
          <a:lstStyle/>
          <a:p>
            <a:r>
              <a:rPr lang="en-IL" b="1" u="sng" dirty="0"/>
              <a:t> diabetes care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FF60E-1964-FE4C-84B5-7B3387F37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25" y="1683134"/>
            <a:ext cx="11598312" cy="5174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/>
              <a:t>Risks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7030A0"/>
                </a:solidFill>
              </a:rPr>
              <a:t>3)Foot damage:</a:t>
            </a:r>
          </a:p>
          <a:p>
            <a:pPr marL="0" indent="0">
              <a:buNone/>
            </a:pPr>
            <a:endParaRPr lang="en-US" sz="26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The cause: </a:t>
            </a:r>
            <a:r>
              <a:rPr lang="en-IL" sz="2600" dirty="0">
                <a:solidFill>
                  <a:schemeClr val="tx1"/>
                </a:solidFill>
              </a:rPr>
              <a:t>Nerve damage or low blood flow to the feet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L" sz="2600" b="1" dirty="0">
                <a:solidFill>
                  <a:schemeClr val="tx1"/>
                </a:solidFill>
              </a:rPr>
              <a:t>can lead to</a:t>
            </a:r>
            <a:r>
              <a:rPr lang="en-US" sz="2600" b="1" dirty="0">
                <a:solidFill>
                  <a:schemeClr val="tx1"/>
                </a:solidFill>
              </a:rPr>
              <a:t>: </a:t>
            </a:r>
            <a:r>
              <a:rPr lang="en-IL" sz="2600" dirty="0">
                <a:solidFill>
                  <a:schemeClr val="tx1"/>
                </a:solidFill>
              </a:rPr>
              <a:t>If there is any cuts </a:t>
            </a:r>
            <a:r>
              <a:rPr lang="en-US" sz="2600" dirty="0">
                <a:solidFill>
                  <a:schemeClr val="tx1"/>
                </a:solidFill>
              </a:rPr>
              <a:t>it can develop to infections(</a:t>
            </a:r>
            <a:r>
              <a:rPr lang="en-IL" sz="2600" dirty="0">
                <a:solidFill>
                  <a:schemeClr val="tx1"/>
                </a:solidFill>
              </a:rPr>
              <a:t>Which often heal </a:t>
            </a:r>
            <a:r>
              <a:rPr lang="en-US" sz="2600" dirty="0">
                <a:solidFill>
                  <a:schemeClr val="tx1"/>
                </a:solidFill>
              </a:rPr>
              <a:t>poorly)</a:t>
            </a:r>
            <a:r>
              <a:rPr lang="en-IL" sz="2600" dirty="0">
                <a:solidFill>
                  <a:schemeClr val="tx1"/>
                </a:solidFill>
              </a:rPr>
              <a:t> this infections may require to</a:t>
            </a:r>
            <a:r>
              <a:rPr lang="en-US" sz="2600" dirty="0">
                <a:solidFill>
                  <a:schemeClr val="tx1"/>
                </a:solidFill>
              </a:rPr>
              <a:t>e, foot, leg</a:t>
            </a:r>
            <a:r>
              <a:rPr lang="en-IL" sz="2600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amputation.</a:t>
            </a:r>
            <a:endParaRPr lang="en-IL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0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A92A-41E3-BC44-B7F3-D1A5E1FD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22" y="597732"/>
            <a:ext cx="7729728" cy="1188720"/>
          </a:xfrm>
        </p:spPr>
        <p:txBody>
          <a:bodyPr/>
          <a:lstStyle/>
          <a:p>
            <a:r>
              <a:rPr lang="en-IL" b="1" u="sng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FE34C-0E7B-A245-B0DA-AAE5B5A49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06693"/>
            <a:ext cx="7729728" cy="467065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IL" sz="2800" dirty="0"/>
              <a:t>Diabetes definition</a:t>
            </a: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IL" sz="2800" dirty="0"/>
              <a:t>Diabetes signs and symptoms</a:t>
            </a: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IL" sz="2800" dirty="0"/>
              <a:t>Diabetes causes</a:t>
            </a: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IL" sz="2800" dirty="0"/>
              <a:t>Diabetes diagnosis</a:t>
            </a: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IL" sz="2800" dirty="0"/>
              <a:t>Diabetes a treatment</a:t>
            </a: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IL" sz="2800" dirty="0"/>
              <a:t>The care plan</a:t>
            </a: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58422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6B14-40EE-5545-8291-F9459D9A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8794"/>
            <a:ext cx="7729728" cy="1188720"/>
          </a:xfrm>
        </p:spPr>
        <p:txBody>
          <a:bodyPr/>
          <a:lstStyle/>
          <a:p>
            <a:r>
              <a:rPr lang="en-IL" b="1" u="sng" dirty="0"/>
              <a:t>diabetes care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6DBB-1A8D-D04C-A035-C0D9E553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13" y="1820844"/>
            <a:ext cx="11720722" cy="5037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/>
              <a:t>Risks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7030A0"/>
                </a:solidFill>
              </a:rPr>
              <a:t>4)Kidney damage (</a:t>
            </a:r>
            <a:r>
              <a:rPr lang="en-IL" sz="2600" b="1" dirty="0">
                <a:solidFill>
                  <a:srgbClr val="7030A0"/>
                </a:solidFill>
              </a:rPr>
              <a:t>nephropathy</a:t>
            </a:r>
            <a:r>
              <a:rPr lang="en-US" sz="2600" b="1" dirty="0">
                <a:solidFill>
                  <a:srgbClr val="7030A0"/>
                </a:solidFill>
              </a:rPr>
              <a:t>):</a:t>
            </a:r>
          </a:p>
          <a:p>
            <a:pPr marL="0" indent="0">
              <a:buNone/>
            </a:pPr>
            <a:endParaRPr lang="en-US" sz="26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The cause: </a:t>
            </a:r>
            <a:r>
              <a:rPr lang="en-US" sz="2600" dirty="0">
                <a:solidFill>
                  <a:schemeClr val="tx1"/>
                </a:solidFill>
              </a:rPr>
              <a:t>e</a:t>
            </a:r>
            <a:r>
              <a:rPr lang="en-IL" sz="2600" dirty="0">
                <a:solidFill>
                  <a:schemeClr val="tx1"/>
                </a:solidFill>
              </a:rPr>
              <a:t>xcess sugar </a:t>
            </a:r>
            <a:r>
              <a:rPr lang="en-US" sz="2600" dirty="0">
                <a:solidFill>
                  <a:schemeClr val="tx1"/>
                </a:solidFill>
              </a:rPr>
              <a:t>c</a:t>
            </a:r>
            <a:r>
              <a:rPr lang="en-IL" sz="2600" dirty="0">
                <a:solidFill>
                  <a:schemeClr val="tx1"/>
                </a:solidFill>
              </a:rPr>
              <a:t>an damage blood vessels clusters that filtered waste from the blood </a:t>
            </a:r>
            <a:r>
              <a:rPr lang="en-US" sz="2600" dirty="0">
                <a:solidFill>
                  <a:schemeClr val="tx1"/>
                </a:solidFill>
              </a:rPr>
              <a:t>in</a:t>
            </a:r>
            <a:r>
              <a:rPr lang="en-IL" sz="2600" dirty="0">
                <a:solidFill>
                  <a:schemeClr val="tx1"/>
                </a:solidFill>
              </a:rPr>
              <a:t> kidneys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  <a:endParaRPr lang="en-US" sz="2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Can lead to: </a:t>
            </a: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IL" sz="2600" dirty="0">
                <a:solidFill>
                  <a:schemeClr val="tx1"/>
                </a:solidFill>
              </a:rPr>
              <a:t>Kidney failur</a:t>
            </a:r>
            <a:r>
              <a:rPr lang="en-US" sz="2600" dirty="0">
                <a:solidFill>
                  <a:schemeClr val="tx1"/>
                </a:solidFill>
              </a:rPr>
              <a:t>e.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                   </a:t>
            </a: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IL" sz="2600" dirty="0">
                <a:solidFill>
                  <a:schemeClr val="tx1"/>
                </a:solidFill>
              </a:rPr>
              <a:t>Kidney </a:t>
            </a:r>
            <a:r>
              <a:rPr lang="en-US" sz="2600" dirty="0" err="1">
                <a:solidFill>
                  <a:schemeClr val="tx1"/>
                </a:solidFill>
              </a:rPr>
              <a:t>ir</a:t>
            </a:r>
            <a:r>
              <a:rPr lang="en-IL" sz="2600" dirty="0">
                <a:solidFill>
                  <a:schemeClr val="tx1"/>
                </a:solidFill>
              </a:rPr>
              <a:t>reversible end</a:t>
            </a:r>
            <a:r>
              <a:rPr lang="en-US" sz="2600" dirty="0">
                <a:solidFill>
                  <a:schemeClr val="tx1"/>
                </a:solidFill>
              </a:rPr>
              <a:t>, w</a:t>
            </a:r>
            <a:r>
              <a:rPr lang="en-IL" sz="2600" dirty="0">
                <a:solidFill>
                  <a:schemeClr val="tx1"/>
                </a:solidFill>
              </a:rPr>
              <a:t>hich required to kidney </a:t>
            </a:r>
            <a:r>
              <a:rPr lang="en-US" sz="2600" dirty="0">
                <a:solidFill>
                  <a:schemeClr val="tx1"/>
                </a:solidFill>
              </a:rPr>
              <a:t>dialysis, or</a:t>
            </a:r>
            <a:r>
              <a:rPr lang="en-IL" sz="2600" dirty="0">
                <a:solidFill>
                  <a:schemeClr val="tx1"/>
                </a:solidFill>
              </a:rPr>
              <a:t> transplant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  <a:endParaRPr lang="en-I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2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AF06-47BC-B049-9507-D597F085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7342"/>
            <a:ext cx="7729728" cy="1188720"/>
          </a:xfrm>
        </p:spPr>
        <p:txBody>
          <a:bodyPr/>
          <a:lstStyle/>
          <a:p>
            <a:r>
              <a:rPr lang="en-IL" b="1" u="sng" dirty="0"/>
              <a:t>diabetes care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3306-ED08-C44E-AB21-500712EE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15" y="1820844"/>
            <a:ext cx="11720722" cy="5037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/>
              <a:t>Risks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7030A0"/>
                </a:solidFill>
              </a:rPr>
              <a:t>5)Eye damage (retinopathy):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The cause: </a:t>
            </a:r>
            <a:r>
              <a:rPr lang="en-US" sz="2600" dirty="0">
                <a:solidFill>
                  <a:schemeClr val="tx1"/>
                </a:solidFill>
              </a:rPr>
              <a:t>damage the blood vessels of the retina.</a:t>
            </a:r>
          </a:p>
          <a:p>
            <a:pPr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Can lead to: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IL" sz="2600" dirty="0">
                <a:solidFill>
                  <a:schemeClr val="tx1"/>
                </a:solidFill>
              </a:rPr>
              <a:t>Diabetic retinopathy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IL" sz="2600" dirty="0">
                <a:solidFill>
                  <a:schemeClr val="tx1"/>
                </a:solidFill>
              </a:rPr>
              <a:t>potentially leading to </a:t>
            </a:r>
            <a:r>
              <a:rPr lang="en-US" sz="2600" dirty="0">
                <a:solidFill>
                  <a:schemeClr val="tx1"/>
                </a:solidFill>
              </a:rPr>
              <a:t>blindness.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*</a:t>
            </a:r>
            <a:r>
              <a:rPr lang="en-US" sz="2600" dirty="0">
                <a:solidFill>
                  <a:schemeClr val="tx1"/>
                </a:solidFill>
              </a:rPr>
              <a:t>Cataracts, glaucoma.</a:t>
            </a:r>
            <a:endParaRPr lang="en-IL" sz="2600" b="1" dirty="0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5C56EB-164F-5C45-8AD4-8A2A51041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049" y="1556030"/>
            <a:ext cx="3107019" cy="367682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14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DBA7E223-1DB4-F64C-B216-CE5C9AAAA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4086"/>
            <a:ext cx="12085484" cy="5175591"/>
          </a:xfrm>
        </p:spPr>
        <p:txBody>
          <a:bodyPr/>
          <a:lstStyle/>
          <a:p>
            <a:endParaRPr lang="en-IL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1F410C3-BDEC-5545-BCA2-BC6B9F7AF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9017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55842457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827728011"/>
                    </a:ext>
                  </a:extLst>
                </a:gridCol>
              </a:tblGrid>
              <a:tr h="599489">
                <a:tc>
                  <a:txBody>
                    <a:bodyPr/>
                    <a:lstStyle/>
                    <a:p>
                      <a:pPr algn="ctr" rtl="1"/>
                      <a:endParaRPr lang="ar-SA" sz="1200" dirty="0">
                        <a:effectLst/>
                      </a:endParaRPr>
                    </a:p>
                    <a:p>
                      <a:pPr algn="ctr" rtl="1"/>
                      <a:r>
                        <a:rPr lang="en-US" sz="24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Nursing interventions </a:t>
                      </a: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I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/>
                      <a:r>
                        <a:rPr lang="en-US" sz="24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Rationales</a:t>
                      </a:r>
                      <a:r>
                        <a:rPr lang="en-US" sz="24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IL" sz="2400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111689"/>
                  </a:ext>
                </a:extLst>
              </a:tr>
              <a:tr h="2011925">
                <a:tc>
                  <a:txBody>
                    <a:bodyPr/>
                    <a:lstStyle/>
                    <a:p>
                      <a:r>
                        <a:rPr lang="en-IL" sz="2000" b="0" dirty="0">
                          <a:effectLst/>
                        </a:rPr>
                        <a:t> </a:t>
                      </a:r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Assess for signs of hyperglycemia or hypoglycemia</a:t>
                      </a:r>
                      <a:r>
                        <a:rPr lang="en-U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en-IL" sz="2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L" sz="1200" dirty="0">
                          <a:effectLst/>
                        </a:rPr>
                        <a:t> 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To determine the appropriate treatment in maintaining target blood glucose levels. Symptoms of Hyperglycemia: 3P’s (</a:t>
                      </a:r>
                      <a:r>
                        <a:rPr lang="en-US" sz="2000" dirty="0" err="1">
                          <a:effectLst/>
                        </a:rPr>
                        <a:t>polyphagia</a:t>
                      </a:r>
                      <a:r>
                        <a:rPr lang="en-US" sz="2000" dirty="0">
                          <a:effectLst/>
                        </a:rPr>
                        <a:t>, polyuria, and polydipsia), fatigue or blurred vision </a:t>
                      </a:r>
                      <a:r>
                        <a:rPr lang="en-US" sz="2000" dirty="0" err="1">
                          <a:effectLst/>
                        </a:rPr>
                        <a:t>Hypogylcemia</a:t>
                      </a:r>
                      <a:r>
                        <a:rPr lang="en-US" sz="2000" dirty="0">
                          <a:effectLst/>
                        </a:rPr>
                        <a:t>: dizziness, headache, fatigue, diaphoresis, and tachycardia</a:t>
                      </a:r>
                      <a:endParaRPr lang="en-I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764990"/>
                  </a:ext>
                </a:extLst>
              </a:tr>
              <a:tr h="949022">
                <a:tc>
                  <a:txBody>
                    <a:bodyPr/>
                    <a:lstStyle/>
                    <a:p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Monitor blood glucose levels. (Frequency of blood glucose checks depends on the treatment plan.)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L" sz="1800" dirty="0">
                          <a:effectLst/>
                        </a:rPr>
                        <a:t> </a:t>
                      </a:r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To ensure that the blood glucose level is within target range.</a:t>
                      </a:r>
                      <a:endParaRPr lang="en-IL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930767"/>
                  </a:ext>
                </a:extLst>
              </a:tr>
              <a:tr h="1632318">
                <a:tc>
                  <a:txBody>
                    <a:bodyPr/>
                    <a:lstStyle/>
                    <a:p>
                      <a:r>
                        <a:rPr lang="en-IL" sz="2000" dirty="0">
                          <a:effectLst/>
                        </a:rPr>
                        <a:t> </a:t>
                      </a:r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Administer diabetic medication (oral and/or insulin therapy) as prescribed.</a:t>
                      </a:r>
                      <a:endParaRPr lang="en-I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br>
                        <a:rPr lang="en-US" sz="12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To keep the glucose levels within normal range, effectively controlling diabetes and reducing the risk for blood vessel damage, nerve damage, kidney injury, and other complications of diabetes.</a:t>
                      </a:r>
                      <a:endParaRPr lang="en-I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8134911"/>
                  </a:ext>
                </a:extLst>
              </a:tr>
              <a:tr h="666098">
                <a:tc>
                  <a:txBody>
                    <a:bodyPr/>
                    <a:lstStyle/>
                    <a:p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Encourage the patient to adhere to his/her dietary plan.</a:t>
                      </a:r>
                      <a:endParaRPr lang="en-IL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L" sz="1200" dirty="0">
                          <a:effectLst/>
                        </a:rPr>
                        <a:t> </a:t>
                      </a:r>
                      <a:r>
                        <a:rPr lang="en-US" sz="20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Low fat, low calories, and high fiber foods are ideal for diabetic patients.</a:t>
                      </a:r>
                      <a:endParaRPr lang="en-IL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826029"/>
                  </a:ext>
                </a:extLst>
              </a:tr>
              <a:tr h="999148">
                <a:tc>
                  <a:txBody>
                    <a:bodyPr/>
                    <a:lstStyle/>
                    <a:p>
                      <a:r>
                        <a:rPr lang="en-IL" sz="1200" dirty="0">
                          <a:effectLst/>
                        </a:rPr>
                        <a:t> </a:t>
                      </a:r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</a:rPr>
                        <a:t>Encourage the patient to increase physical activity, particularly aerobic exercise.</a:t>
                      </a:r>
                      <a:endParaRPr lang="en-I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2000" dirty="0">
                          <a:effectLst/>
                        </a:rPr>
                        <a:t> </a:t>
                      </a:r>
                      <a:r>
                        <a:rPr lang="en-IL" sz="2000" dirty="0"/>
                        <a:t>Exercises lowers blood sugar level by moving it into the </a:t>
                      </a:r>
                      <a:r>
                        <a:rPr lang="en-US" sz="2000" dirty="0"/>
                        <a:t>cells, </a:t>
                      </a:r>
                      <a:r>
                        <a:rPr lang="en-IL" sz="2000" dirty="0"/>
                        <a:t>so it decreases the need of insulin in </a:t>
                      </a:r>
                      <a:r>
                        <a:rPr lang="en-US" sz="2000" dirty="0"/>
                        <a:t>the</a:t>
                      </a:r>
                      <a:r>
                        <a:rPr lang="en-IL" sz="2000" dirty="0"/>
                        <a:t> body</a:t>
                      </a:r>
                      <a:r>
                        <a:rPr lang="en-US" sz="2000" dirty="0"/>
                        <a:t>.</a:t>
                      </a:r>
                    </a:p>
                    <a:p>
                      <a:endParaRPr lang="en-I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033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132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2DB9-8E0C-AB4E-A804-F5BBE2E4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b="1" u="sng" dirty="0"/>
              <a:t>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3CB67-A230-5346-B853-BDE61F2F0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Mayo Clinic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/>
              <a:t>Webmed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Health line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Nurse study  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55680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3B3E-03B9-4C48-BAD7-2329355F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b="1" u="sng" dirty="0"/>
              <a:t>Diabetes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6B3B4-D4A0-1448-B0B4-BB211DB0E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27" y="2638044"/>
            <a:ext cx="10690083" cy="3101983"/>
          </a:xfrm>
        </p:spPr>
        <p:txBody>
          <a:bodyPr>
            <a:normAutofit/>
          </a:bodyPr>
          <a:lstStyle/>
          <a:p>
            <a:r>
              <a:rPr lang="en-US" sz="2800" b="1" i="0" u="none" strike="noStrike" dirty="0">
                <a:solidFill>
                  <a:srgbClr val="444444"/>
                </a:solidFill>
                <a:effectLst/>
                <a:latin typeface="Source Sans Pro" panose="020F0502020204030204" pitchFamily="34" charset="0"/>
              </a:rPr>
              <a:t>Diabetes</a:t>
            </a:r>
            <a:r>
              <a:rPr lang="en-US" sz="2800" b="0" i="0" u="none" strike="noStrike" dirty="0">
                <a:solidFill>
                  <a:srgbClr val="444444"/>
                </a:solidFill>
                <a:effectLst/>
                <a:latin typeface="Source Sans Pro" panose="020F0502020204030204" pitchFamily="34" charset="0"/>
              </a:rPr>
              <a:t>: is a number of diseases that involve problems with the hormone insulin, which is s</a:t>
            </a:r>
            <a:r>
              <a:rPr lang="en-IL" sz="2800" b="0" i="0" u="none" strike="noStrike" dirty="0">
                <a:solidFill>
                  <a:srgbClr val="444444"/>
                </a:solidFill>
                <a:effectLst/>
                <a:latin typeface="Source Sans Pro" panose="020F0502020204030204" pitchFamily="34" charset="0"/>
              </a:rPr>
              <a:t>ecreted by</a:t>
            </a:r>
            <a:r>
              <a:rPr lang="en-US" sz="2800" b="0" i="0" u="none" strike="noStrike" dirty="0">
                <a:solidFill>
                  <a:srgbClr val="444444"/>
                </a:solidFill>
                <a:effectLst/>
                <a:latin typeface="Source Sans Pro" panose="020F0502020204030204" pitchFamily="34" charset="0"/>
              </a:rPr>
              <a:t> the </a:t>
            </a:r>
            <a:r>
              <a:rPr lang="en-IL" sz="2800" b="0" i="0" u="none" strike="noStrike" dirty="0">
                <a:solidFill>
                  <a:srgbClr val="444444"/>
                </a:solidFill>
                <a:effectLst/>
                <a:latin typeface="Source Sans Pro" panose="020F0502020204030204" pitchFamily="34" charset="0"/>
              </a:rPr>
              <a:t>pancreas</a:t>
            </a:r>
            <a:r>
              <a:rPr lang="en-US" sz="2800" b="0" i="0" u="none" strike="noStrike" dirty="0">
                <a:solidFill>
                  <a:srgbClr val="444444"/>
                </a:solidFill>
                <a:effectLst/>
                <a:latin typeface="Source Sans Pro" panose="020F0502020204030204" pitchFamily="34" charset="0"/>
              </a:rPr>
              <a:t>.</a:t>
            </a:r>
            <a:endParaRPr lang="en-IL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268495-8086-8C41-9B4F-FD8E46942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19" y="4005036"/>
            <a:ext cx="4071037" cy="2526093"/>
          </a:xfrm>
          <a:prstGeom prst="rect">
            <a:avLst/>
          </a:prstGeom>
          <a:ln>
            <a:noFill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5811ECD-5B1A-E646-A887-0BA7BE127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18" y="4189034"/>
            <a:ext cx="4739838" cy="2526093"/>
          </a:xfrm>
          <a:prstGeom prst="rect">
            <a:avLst/>
          </a:prstGeom>
          <a:ln>
            <a:noFill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10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E32E-D3AC-D046-BA52-6FDFF7C3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278" y="876367"/>
            <a:ext cx="7729728" cy="1286243"/>
          </a:xfrm>
        </p:spPr>
        <p:txBody>
          <a:bodyPr/>
          <a:lstStyle/>
          <a:p>
            <a:r>
              <a:rPr lang="en-IL" b="1" u="sng" dirty="0"/>
              <a:t>Types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4AC79-BBC0-754A-803B-524F51336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10" y="3225705"/>
            <a:ext cx="12818310" cy="4837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sz="2400" b="1" dirty="0"/>
              <a:t>Diabetes</a:t>
            </a:r>
            <a:r>
              <a:rPr lang="en-US" sz="2400" b="1" dirty="0"/>
              <a:t>(type_1)                           Diabetes(type_2)                     </a:t>
            </a:r>
            <a:r>
              <a:rPr lang="en-IL" sz="2400" b="1" dirty="0"/>
              <a:t>Gestational diabetes</a:t>
            </a:r>
            <a:endParaRPr lang="en-U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2CE3ACA-1CA3-174E-9A49-A973680EA7F8}"/>
                  </a:ext>
                </a:extLst>
              </p14:cNvPr>
              <p14:cNvContentPartPr/>
              <p14:nvPr/>
            </p14:nvContentPartPr>
            <p14:xfrm>
              <a:off x="6001234" y="2175570"/>
              <a:ext cx="360" cy="545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2CE3ACA-1CA3-174E-9A49-A973680EA7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3234" y="2157930"/>
                <a:ext cx="3600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58C68C8-D1C4-7A42-A7C1-925714E9BFE2}"/>
                  </a:ext>
                </a:extLst>
              </p14:cNvPr>
              <p14:cNvContentPartPr/>
              <p14:nvPr/>
            </p14:nvContentPartPr>
            <p14:xfrm>
              <a:off x="2299354" y="2734290"/>
              <a:ext cx="72468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58C68C8-D1C4-7A42-A7C1-925714E9BF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1354" y="2716290"/>
                <a:ext cx="7282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C26B974-F57A-F549-AFAE-E1D4404B61C6}"/>
                  </a:ext>
                </a:extLst>
              </p14:cNvPr>
              <p14:cNvContentPartPr/>
              <p14:nvPr/>
            </p14:nvContentPartPr>
            <p14:xfrm>
              <a:off x="2280974" y="2742712"/>
              <a:ext cx="360" cy="358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C26B974-F57A-F549-AFAE-E1D4404B61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2974" y="2724712"/>
                <a:ext cx="3600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975527-A696-104C-8103-F26DD239FECD}"/>
                  </a:ext>
                </a:extLst>
              </p14:cNvPr>
              <p14:cNvContentPartPr/>
              <p14:nvPr/>
            </p14:nvContentPartPr>
            <p14:xfrm>
              <a:off x="9477756" y="2736105"/>
              <a:ext cx="3441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975527-A696-104C-8103-F26DD239FE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59756" y="2718105"/>
                <a:ext cx="379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938A88-3365-504A-96BC-E4FA14C741D8}"/>
                  </a:ext>
                </a:extLst>
              </p14:cNvPr>
              <p14:cNvContentPartPr/>
              <p14:nvPr/>
            </p14:nvContentPartPr>
            <p14:xfrm>
              <a:off x="9815436" y="2728905"/>
              <a:ext cx="360" cy="496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938A88-3365-504A-96BC-E4FA14C741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97436" y="2710905"/>
                <a:ext cx="3600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BF82D2D-FE88-034A-AA9E-604A2DB1D5BD}"/>
                  </a:ext>
                </a:extLst>
              </p14:cNvPr>
              <p14:cNvContentPartPr/>
              <p14:nvPr/>
            </p14:nvContentPartPr>
            <p14:xfrm>
              <a:off x="2209076" y="3093338"/>
              <a:ext cx="142920" cy="9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BF82D2D-FE88-034A-AA9E-604A2DB1D5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8116" y="3062263"/>
                <a:ext cx="204120" cy="158628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A90BB09-0D83-B34C-924F-C92515AF7494}"/>
              </a:ext>
            </a:extLst>
          </p:cNvPr>
          <p:cNvGrpSpPr/>
          <p:nvPr/>
        </p:nvGrpSpPr>
        <p:grpSpPr>
          <a:xfrm>
            <a:off x="9733046" y="3156043"/>
            <a:ext cx="156600" cy="116280"/>
            <a:chOff x="9733046" y="3156043"/>
            <a:chExt cx="15660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B8492D-F785-B849-8713-ED929F5EE70B}"/>
                    </a:ext>
                  </a:extLst>
                </p14:cNvPr>
                <p14:cNvContentPartPr/>
                <p14:nvPr/>
              </p14:nvContentPartPr>
              <p14:xfrm>
                <a:off x="9733046" y="3157843"/>
                <a:ext cx="151920" cy="11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B8492D-F785-B849-8713-ED929F5EE7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02086" y="3126883"/>
                  <a:ext cx="213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F1DCCB8-3271-9341-9355-64240377CB4E}"/>
                    </a:ext>
                  </a:extLst>
                </p14:cNvPr>
                <p14:cNvContentPartPr/>
                <p14:nvPr/>
              </p14:nvContentPartPr>
              <p14:xfrm>
                <a:off x="9851846" y="3156043"/>
                <a:ext cx="37800" cy="4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F1DCCB8-3271-9341-9355-64240377CB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20588" y="3125083"/>
                  <a:ext cx="99588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6ECAC87-348E-0148-85DB-AFC2F749F0CC}"/>
                  </a:ext>
                </a:extLst>
              </p14:cNvPr>
              <p14:cNvContentPartPr/>
              <p14:nvPr/>
            </p14:nvContentPartPr>
            <p14:xfrm>
              <a:off x="6002968" y="2682825"/>
              <a:ext cx="360" cy="460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6ECAC87-348E-0148-85DB-AFC2F749F0C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84968" y="2664825"/>
                <a:ext cx="360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06BD57B-3100-D34E-9341-919993C3BA8C}"/>
                  </a:ext>
                </a:extLst>
              </p14:cNvPr>
              <p14:cNvContentPartPr/>
              <p14:nvPr/>
            </p14:nvContentPartPr>
            <p14:xfrm>
              <a:off x="5924216" y="3122126"/>
              <a:ext cx="138960" cy="9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06BD57B-3100-D34E-9341-919993C3BA8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93616" y="3091526"/>
                <a:ext cx="20016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33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BD0A-AC58-5149-910C-DCF0FD0E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362" y="523613"/>
            <a:ext cx="7729728" cy="1188720"/>
          </a:xfrm>
        </p:spPr>
        <p:txBody>
          <a:bodyPr/>
          <a:lstStyle/>
          <a:p>
            <a:r>
              <a:rPr lang="en-IL" b="1" u="sng" dirty="0"/>
              <a:t>Signs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DEEE-5F6F-2147-BC10-FBC552451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50" y="1988302"/>
            <a:ext cx="11498280" cy="47386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u="sng" dirty="0">
                <a:solidFill>
                  <a:srgbClr val="111111"/>
                </a:solidFill>
                <a:latin typeface="Helvetica" pitchFamily="2" charset="0"/>
              </a:rPr>
              <a:t>Some signs and symptoms for type 1and2 of diabetes:</a:t>
            </a:r>
            <a:endParaRPr lang="en-US" sz="3000" b="0" i="0" u="sng" strike="noStrike" dirty="0">
              <a:solidFill>
                <a:srgbClr val="111111"/>
              </a:solidFill>
              <a:effectLst/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2400" b="0" i="0" u="none" strike="noStrike" dirty="0">
              <a:solidFill>
                <a:srgbClr val="111111"/>
              </a:solidFill>
              <a:effectLst/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Increased thirst</a:t>
            </a:r>
          </a:p>
          <a:p>
            <a:pPr>
              <a:buFont typeface="Wingdings" pitchFamily="2" charset="2"/>
              <a:buChar char="§"/>
            </a:pPr>
            <a:r>
              <a:rPr lang="en-US" sz="28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Frequent urination</a:t>
            </a:r>
          </a:p>
          <a:p>
            <a:pPr>
              <a:buFont typeface="Wingdings" pitchFamily="2" charset="2"/>
              <a:buChar char="§"/>
            </a:pPr>
            <a:r>
              <a:rPr lang="en-US" sz="28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Unexplained weight loss </a:t>
            </a:r>
          </a:p>
          <a:p>
            <a:pPr>
              <a:buFont typeface="Wingdings" pitchFamily="2" charset="2"/>
              <a:buChar char="§"/>
            </a:pPr>
            <a:r>
              <a:rPr lang="en-US" sz="28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Fatigue</a:t>
            </a:r>
          </a:p>
          <a:p>
            <a:pPr>
              <a:buFont typeface="Wingdings" pitchFamily="2" charset="2"/>
              <a:buChar char="§"/>
            </a:pPr>
            <a:r>
              <a:rPr lang="en-US" sz="28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Blurred vision</a:t>
            </a:r>
          </a:p>
          <a:p>
            <a:pPr>
              <a:buFont typeface="Wingdings" pitchFamily="2" charset="2"/>
              <a:buChar char="§"/>
            </a:pPr>
            <a:r>
              <a:rPr lang="en-US" sz="28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Slow-healing sores</a:t>
            </a:r>
          </a:p>
          <a:p>
            <a:pPr>
              <a:buFont typeface="Wingdings" pitchFamily="2" charset="2"/>
              <a:buChar char="§"/>
            </a:pPr>
            <a:r>
              <a:rPr lang="en-US" sz="28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Frequent infections</a:t>
            </a:r>
          </a:p>
          <a:p>
            <a:pPr>
              <a:buFont typeface="Wingdings" pitchFamily="2" charset="2"/>
              <a:buChar char="§"/>
            </a:pPr>
            <a:endParaRPr lang="en-IL" sz="2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809FDF-0B6C-444F-B0F8-2D32D985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500" y="2448193"/>
            <a:ext cx="5061500" cy="4278711"/>
          </a:xfrm>
          <a:prstGeom prst="rect">
            <a:avLst/>
          </a:prstGeom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99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CE73-5FB3-1C4A-A072-9DDEAC4B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91144"/>
            <a:ext cx="7729728" cy="1188720"/>
          </a:xfrm>
        </p:spPr>
        <p:txBody>
          <a:bodyPr/>
          <a:lstStyle/>
          <a:p>
            <a:r>
              <a:rPr lang="en-IL" sz="2800" b="1" u="sng" dirty="0"/>
              <a:t>Diabetes causes</a:t>
            </a:r>
            <a:endParaRPr lang="en-IL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9711-01D3-8B4E-9B90-66B8835B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1884516"/>
            <a:ext cx="11853333" cy="45823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L" sz="3200" b="1" u="sng" dirty="0"/>
              <a:t>Causes of</a:t>
            </a:r>
            <a:r>
              <a:rPr lang="en-US" sz="3200" b="1" u="sng" dirty="0"/>
              <a:t> type 1</a:t>
            </a:r>
            <a:r>
              <a:rPr lang="en-IL" sz="3200" b="1" u="sng" dirty="0"/>
              <a:t> diabetes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32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The exact cause of type 1 diabetes is unknown. The immune system attacks and destroys your insulin-producing cells in the pancreas. This leaves the body with little or no insulin.</a:t>
            </a:r>
          </a:p>
          <a:p>
            <a:pPr marL="0" indent="0">
              <a:buNone/>
            </a:pPr>
            <a:endParaRPr lang="en-US" sz="3200" dirty="0">
              <a:solidFill>
                <a:srgbClr val="111111"/>
              </a:solidFill>
              <a:latin typeface="Helvetica" pitchFamily="2" charset="0"/>
            </a:endParaRPr>
          </a:p>
          <a:p>
            <a:r>
              <a:rPr lang="en-US" sz="32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Weight is not believed to be a factor in type 1 diabetes.</a:t>
            </a:r>
          </a:p>
        </p:txBody>
      </p:sp>
    </p:spTree>
    <p:extLst>
      <p:ext uri="{BB962C8B-B14F-4D97-AF65-F5344CB8AC3E}">
        <p14:creationId xmlns:p14="http://schemas.microsoft.com/office/powerpoint/2010/main" val="123716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3C46-4006-EE43-A9D8-CC3A2B06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9149"/>
            <a:ext cx="7729728" cy="1376392"/>
          </a:xfrm>
        </p:spPr>
        <p:txBody>
          <a:bodyPr/>
          <a:lstStyle/>
          <a:p>
            <a:r>
              <a:rPr lang="en-IL" b="1" u="sng" dirty="0"/>
              <a:t>Diabetes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F90F-BA04-CD46-AEBD-6817CE3B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18" y="2019760"/>
            <a:ext cx="11827830" cy="469747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IL" sz="3000" b="1" u="sng" dirty="0"/>
              <a:t>Causes of type</a:t>
            </a:r>
            <a:r>
              <a:rPr lang="en-US" sz="3000" b="1" u="sng" dirty="0"/>
              <a:t> 2 diabetes</a:t>
            </a:r>
            <a:r>
              <a:rPr lang="en-US" sz="3000" dirty="0"/>
              <a:t> :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>
                <a:solidFill>
                  <a:srgbClr val="111111"/>
                </a:solidFill>
                <a:latin typeface="Helvetica" pitchFamily="2" charset="0"/>
              </a:rPr>
              <a:t>The </a:t>
            </a:r>
            <a:r>
              <a:rPr lang="en-US" sz="30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cells become resistant to the action of insulin, and the pancreas is unable to make enough insulin to overcome this resistance.</a:t>
            </a:r>
          </a:p>
          <a:p>
            <a:endParaRPr lang="en-US" sz="3000" dirty="0">
              <a:solidFill>
                <a:srgbClr val="111111"/>
              </a:solidFill>
              <a:latin typeface="Helvetica" pitchFamily="2" charset="0"/>
            </a:endParaRPr>
          </a:p>
          <a:p>
            <a:r>
              <a:rPr lang="en-IL" sz="30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The reason of that resistance is unknown</a:t>
            </a:r>
            <a:r>
              <a:rPr lang="en-US" sz="32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.</a:t>
            </a:r>
          </a:p>
          <a:p>
            <a:endParaRPr lang="en-US" sz="3200" b="0" i="0" u="none" strike="noStrike" dirty="0">
              <a:solidFill>
                <a:srgbClr val="111111"/>
              </a:solidFill>
              <a:effectLst/>
              <a:latin typeface="Helvetica" pitchFamily="2" charset="0"/>
            </a:endParaRPr>
          </a:p>
          <a:p>
            <a:r>
              <a:rPr lang="en-US" sz="30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Being overweight is strongly linked to the development of type 2 diabetes.</a:t>
            </a:r>
            <a:endParaRPr lang="en-IL" sz="3000" dirty="0"/>
          </a:p>
        </p:txBody>
      </p:sp>
    </p:spTree>
    <p:extLst>
      <p:ext uri="{BB962C8B-B14F-4D97-AF65-F5344CB8AC3E}">
        <p14:creationId xmlns:p14="http://schemas.microsoft.com/office/powerpoint/2010/main" val="154635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0335-CDBB-CB47-9F41-681BC9F4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7945"/>
            <a:ext cx="7729728" cy="1188720"/>
          </a:xfrm>
        </p:spPr>
        <p:txBody>
          <a:bodyPr>
            <a:normAutofit/>
          </a:bodyPr>
          <a:lstStyle/>
          <a:p>
            <a:r>
              <a:rPr lang="en-IL" sz="3200" b="1" u="sng" dirty="0"/>
              <a:t>Diabetes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9A09-F359-CC4E-8587-4A7B0EBD5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3" y="1897350"/>
            <a:ext cx="11827832" cy="47280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b="1" u="sng" dirty="0"/>
              <a:t> </a:t>
            </a:r>
            <a:r>
              <a:rPr lang="en-IL" sz="3000" b="1" u="sng" dirty="0"/>
              <a:t>Causes of </a:t>
            </a:r>
            <a:r>
              <a:rPr lang="en-US" sz="3000" b="1" u="sng" dirty="0"/>
              <a:t>gestational diabetes:</a:t>
            </a:r>
          </a:p>
          <a:p>
            <a:pPr marL="0" indent="0">
              <a:buNone/>
            </a:pPr>
            <a:endParaRPr lang="en-US" sz="3000" b="1" u="sng" dirty="0"/>
          </a:p>
          <a:p>
            <a:pPr marL="0" indent="0">
              <a:buNone/>
            </a:pPr>
            <a:r>
              <a:rPr lang="en-US" sz="30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During pregnancy, the placenta produces hormones to sustain </a:t>
            </a:r>
            <a:r>
              <a:rPr lang="en-US" sz="3000" dirty="0">
                <a:solidFill>
                  <a:srgbClr val="111111"/>
                </a:solidFill>
                <a:latin typeface="Helvetica" pitchFamily="2" charset="0"/>
              </a:rPr>
              <a:t>the </a:t>
            </a:r>
            <a:r>
              <a:rPr lang="en-US" sz="30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pregnancy. These hormones make your cells more resistant to insulin.</a:t>
            </a:r>
          </a:p>
          <a:p>
            <a:pPr marL="0" indent="0">
              <a:buNone/>
            </a:pPr>
            <a:endParaRPr lang="en-US" sz="3000" dirty="0">
              <a:solidFill>
                <a:srgbClr val="111111"/>
              </a:solidFill>
              <a:latin typeface="Helvetica" pitchFamily="2" charset="0"/>
            </a:endParaRPr>
          </a:p>
          <a:p>
            <a:r>
              <a:rPr lang="en-US" sz="30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weight before pregnancy often plays a role.</a:t>
            </a:r>
            <a:endParaRPr lang="en-IL" sz="3000" dirty="0"/>
          </a:p>
        </p:txBody>
      </p:sp>
    </p:spTree>
    <p:extLst>
      <p:ext uri="{BB962C8B-B14F-4D97-AF65-F5344CB8AC3E}">
        <p14:creationId xmlns:p14="http://schemas.microsoft.com/office/powerpoint/2010/main" val="267586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E51E-102E-C349-9982-C6BBDA10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905" y="81548"/>
            <a:ext cx="7729728" cy="1188720"/>
          </a:xfrm>
        </p:spPr>
        <p:txBody>
          <a:bodyPr/>
          <a:lstStyle/>
          <a:p>
            <a:r>
              <a:rPr lang="en-US" b="1" u="sng" dirty="0"/>
              <a:t>Diabetes diagnosis </a:t>
            </a:r>
            <a:endParaRPr lang="en-IL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79A7-97D7-8240-AAB1-58A9C08C0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39" y="1270268"/>
            <a:ext cx="11690121" cy="54673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0" u="sng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Tests for type 1 and type 2 diabetes and </a:t>
            </a:r>
            <a:r>
              <a:rPr lang="en-US" sz="2400" b="1" i="0" u="sng" strike="noStrike" dirty="0" err="1">
                <a:solidFill>
                  <a:srgbClr val="111111"/>
                </a:solidFill>
                <a:effectLst/>
                <a:latin typeface="Helvetica" pitchFamily="2" charset="0"/>
              </a:rPr>
              <a:t>prediabetes</a:t>
            </a:r>
            <a:r>
              <a:rPr lang="en-US" sz="2400" b="1" i="0" u="sng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  <a:latin typeface="Helvetica" pitchFamily="2" charset="0"/>
              </a:rPr>
              <a:t>The essential test:</a:t>
            </a:r>
            <a:r>
              <a:rPr lang="en-US" sz="2800" dirty="0">
                <a:solidFill>
                  <a:srgbClr val="111111"/>
                </a:solidFill>
                <a:latin typeface="Helvetica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11111"/>
                </a:solidFill>
                <a:latin typeface="Helvetica" pitchFamily="2" charset="0"/>
              </a:rPr>
              <a:t>is </a:t>
            </a:r>
            <a:r>
              <a:rPr lang="en-US" sz="2800" b="1" dirty="0" err="1">
                <a:solidFill>
                  <a:srgbClr val="111111"/>
                </a:solidFill>
                <a:latin typeface="Helvetica" pitchFamily="2" charset="0"/>
              </a:rPr>
              <a:t>Glycated</a:t>
            </a:r>
            <a:r>
              <a:rPr lang="en-US" sz="2800" b="1" dirty="0">
                <a:solidFill>
                  <a:srgbClr val="111111"/>
                </a:solidFill>
                <a:latin typeface="Helvetica" pitchFamily="2" charset="0"/>
              </a:rPr>
              <a:t> hemoglobin (A1C) test </a:t>
            </a:r>
            <a:endParaRPr lang="en-US" sz="2800" dirty="0">
              <a:solidFill>
                <a:srgbClr val="111111"/>
              </a:solidFill>
              <a:latin typeface="Helvetica" pitchFamily="2" charset="0"/>
            </a:endParaRPr>
          </a:p>
          <a:p>
            <a:r>
              <a:rPr lang="en-IL" sz="2400" dirty="0">
                <a:solidFill>
                  <a:srgbClr val="111111"/>
                </a:solidFill>
                <a:latin typeface="Helvetica" pitchFamily="2" charset="0"/>
              </a:rPr>
              <a:t>It doesn’t require fasting</a:t>
            </a:r>
            <a:r>
              <a:rPr lang="en-US" sz="2400" dirty="0">
                <a:solidFill>
                  <a:srgbClr val="111111"/>
                </a:solidFill>
                <a:latin typeface="Helvetica" pitchFamily="2" charset="0"/>
              </a:rPr>
              <a:t>.</a:t>
            </a:r>
          </a:p>
          <a:p>
            <a:r>
              <a:rPr lang="en-US" sz="2400" dirty="0">
                <a:solidFill>
                  <a:srgbClr val="111111"/>
                </a:solidFill>
                <a:latin typeface="Helvetica" pitchFamily="2" charset="0"/>
              </a:rPr>
              <a:t>I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ndicates </a:t>
            </a:r>
            <a:r>
              <a:rPr lang="en-US" sz="2400" dirty="0">
                <a:solidFill>
                  <a:srgbClr val="111111"/>
                </a:solidFill>
                <a:latin typeface="Helvetica" pitchFamily="2" charset="0"/>
              </a:rPr>
              <a:t>the 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average blood sugar level for the past two to three months.</a:t>
            </a:r>
          </a:p>
          <a:p>
            <a:r>
              <a:rPr lang="en-US" sz="2400" b="0" i="0" u="none" strike="noStrike" dirty="0">
                <a:solidFill>
                  <a:srgbClr val="111111"/>
                </a:solidFill>
                <a:effectLst/>
                <a:latin typeface="Helvetica" pitchFamily="2" charset="0"/>
              </a:rPr>
              <a:t>It measures the percentage of blood sugar attached to hemoglobin.</a:t>
            </a:r>
            <a:endParaRPr lang="en-US" sz="2400" dirty="0">
              <a:solidFill>
                <a:srgbClr val="111111"/>
              </a:solidFill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BC8801-6DD4-4B4B-8160-042C627F1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959" y="4396946"/>
            <a:ext cx="5038263" cy="2400839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49FB164-4180-9947-ABA6-0ACE4676F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98" y="4457161"/>
            <a:ext cx="5635102" cy="2280410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1505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Parcel</vt:lpstr>
      <vt:lpstr>Fundamental of nursing lab Diabetes </vt:lpstr>
      <vt:lpstr>Outline</vt:lpstr>
      <vt:lpstr>Diabetes definition </vt:lpstr>
      <vt:lpstr>Types of diabetes</vt:lpstr>
      <vt:lpstr>Signs and symptoms</vt:lpstr>
      <vt:lpstr>Diabetes causes</vt:lpstr>
      <vt:lpstr>Diabetes causes</vt:lpstr>
      <vt:lpstr>Diabetes causes</vt:lpstr>
      <vt:lpstr>Diabetes diagnosis </vt:lpstr>
      <vt:lpstr>Diabetes diagnosis </vt:lpstr>
      <vt:lpstr>Diabetes diagnosis</vt:lpstr>
      <vt:lpstr>Diabetes diagnosis </vt:lpstr>
      <vt:lpstr>Diabetes treatment</vt:lpstr>
      <vt:lpstr>Diabetes treatment </vt:lpstr>
      <vt:lpstr>Diabetes treatment</vt:lpstr>
      <vt:lpstr>Diabetes treatment</vt:lpstr>
      <vt:lpstr>Diabetes care plan</vt:lpstr>
      <vt:lpstr>Diabetes care plan</vt:lpstr>
      <vt:lpstr> diabetes care plan</vt:lpstr>
      <vt:lpstr>diabetes care plan</vt:lpstr>
      <vt:lpstr>diabetes care plan</vt:lpstr>
      <vt:lpstr>PowerPoint Presentation</vt:lpstr>
      <vt:lpstr>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of nursing lab Diabetes </dc:title>
  <dc:creator>Yara Suboh</dc:creator>
  <cp:lastModifiedBy>Yara Suboh</cp:lastModifiedBy>
  <cp:revision>14</cp:revision>
  <dcterms:created xsi:type="dcterms:W3CDTF">2020-12-29T16:34:26Z</dcterms:created>
  <dcterms:modified xsi:type="dcterms:W3CDTF">2021-01-14T12:37:59Z</dcterms:modified>
</cp:coreProperties>
</file>