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7" r:id="rId2"/>
    <p:sldId id="299" r:id="rId3"/>
    <p:sldId id="260" r:id="rId4"/>
    <p:sldId id="293" r:id="rId5"/>
    <p:sldId id="294" r:id="rId6"/>
    <p:sldId id="295" r:id="rId7"/>
    <p:sldId id="290" r:id="rId8"/>
    <p:sldId id="296" r:id="rId9"/>
    <p:sldId id="298" r:id="rId10"/>
    <p:sldId id="30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23"/>
    <p:restoredTop sz="94674"/>
  </p:normalViewPr>
  <p:slideViewPr>
    <p:cSldViewPr snapToGrid="0" snapToObjects="1" showGuides="1">
      <p:cViewPr varScale="1">
        <p:scale>
          <a:sx n="78" d="100"/>
          <a:sy n="78" d="100"/>
        </p:scale>
        <p:origin x="134"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a:defRPr>
            </a:lvl1pPr>
          </a:lstStyle>
          <a:p>
            <a:fld id="{0239D73C-AF14-7643-8BC7-209F4FB10DDF}" type="datetimeFigureOut">
              <a:rPr lang="en-US" smtClean="0"/>
              <a:pPr/>
              <a:t>11/25/2024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a:defRPr>
            </a:lvl1pPr>
          </a:lstStyle>
          <a:p>
            <a:fld id="{F52A25F9-16D3-E64A-8639-7B020C319E7B}" type="slidenum">
              <a:rPr lang="en-US" smtClean="0"/>
              <a:pPr/>
              <a:t>‹#›</a:t>
            </a:fld>
            <a:endParaRPr lang="en-US" dirty="0"/>
          </a:p>
        </p:txBody>
      </p:sp>
    </p:spTree>
    <p:extLst>
      <p:ext uri="{BB962C8B-B14F-4D97-AF65-F5344CB8AC3E}">
        <p14:creationId xmlns:p14="http://schemas.microsoft.com/office/powerpoint/2010/main" val="190897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a:ea typeface="+mn-ea"/>
        <a:cs typeface="+mn-cs"/>
      </a:defRPr>
    </a:lvl1pPr>
    <a:lvl2pPr marL="457200" algn="l" defTabSz="914400" rtl="0" eaLnBrk="1" latinLnBrk="0" hangingPunct="1">
      <a:defRPr sz="1200" b="0" i="0" kern="1200">
        <a:solidFill>
          <a:schemeClr val="tx1"/>
        </a:solidFill>
        <a:latin typeface="Arial Regular"/>
        <a:ea typeface="+mn-ea"/>
        <a:cs typeface="+mn-cs"/>
      </a:defRPr>
    </a:lvl2pPr>
    <a:lvl3pPr marL="914400" algn="l" defTabSz="914400" rtl="0" eaLnBrk="1" latinLnBrk="0" hangingPunct="1">
      <a:defRPr sz="1200" b="0" i="0" kern="1200">
        <a:solidFill>
          <a:schemeClr val="tx1"/>
        </a:solidFill>
        <a:latin typeface="Arial Regular"/>
        <a:ea typeface="+mn-ea"/>
        <a:cs typeface="+mn-cs"/>
      </a:defRPr>
    </a:lvl3pPr>
    <a:lvl4pPr marL="1371600" algn="l" defTabSz="914400" rtl="0" eaLnBrk="1" latinLnBrk="0" hangingPunct="1">
      <a:defRPr sz="1200" b="0" i="0" kern="1200">
        <a:solidFill>
          <a:schemeClr val="tx1"/>
        </a:solidFill>
        <a:latin typeface="Arial Regular"/>
        <a:ea typeface="+mn-ea"/>
        <a:cs typeface="+mn-cs"/>
      </a:defRPr>
    </a:lvl4pPr>
    <a:lvl5pPr marL="1828800" algn="l" defTabSz="914400" rtl="0" eaLnBrk="1" latinLnBrk="0" hangingPunct="1">
      <a:defRPr sz="1200" b="0" i="0" kern="1200">
        <a:solidFill>
          <a:schemeClr val="tx1"/>
        </a:solidFill>
        <a:latin typeface="Arial Regular"/>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2</a:t>
            </a:fld>
            <a:endParaRPr lang="en-US" dirty="0"/>
          </a:p>
        </p:txBody>
      </p:sp>
    </p:spTree>
    <p:extLst>
      <p:ext uri="{BB962C8B-B14F-4D97-AF65-F5344CB8AC3E}">
        <p14:creationId xmlns:p14="http://schemas.microsoft.com/office/powerpoint/2010/main" val="18367663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3</a:t>
            </a:fld>
            <a:endParaRPr lang="en-US" dirty="0"/>
          </a:p>
        </p:txBody>
      </p:sp>
    </p:spTree>
    <p:extLst>
      <p:ext uri="{BB962C8B-B14F-4D97-AF65-F5344CB8AC3E}">
        <p14:creationId xmlns:p14="http://schemas.microsoft.com/office/powerpoint/2010/main" val="42055054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4</a:t>
            </a:fld>
            <a:endParaRPr lang="en-US" dirty="0"/>
          </a:p>
        </p:txBody>
      </p:sp>
    </p:spTree>
    <p:extLst>
      <p:ext uri="{BB962C8B-B14F-4D97-AF65-F5344CB8AC3E}">
        <p14:creationId xmlns:p14="http://schemas.microsoft.com/office/powerpoint/2010/main" val="2657920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5</a:t>
            </a:fld>
            <a:endParaRPr lang="en-US" dirty="0"/>
          </a:p>
        </p:txBody>
      </p:sp>
    </p:spTree>
    <p:extLst>
      <p:ext uri="{BB962C8B-B14F-4D97-AF65-F5344CB8AC3E}">
        <p14:creationId xmlns:p14="http://schemas.microsoft.com/office/powerpoint/2010/main" val="224876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6</a:t>
            </a:fld>
            <a:endParaRPr lang="en-US" dirty="0"/>
          </a:p>
        </p:txBody>
      </p:sp>
    </p:spTree>
    <p:extLst>
      <p:ext uri="{BB962C8B-B14F-4D97-AF65-F5344CB8AC3E}">
        <p14:creationId xmlns:p14="http://schemas.microsoft.com/office/powerpoint/2010/main" val="3795874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7</a:t>
            </a:fld>
            <a:endParaRPr lang="en-US" dirty="0"/>
          </a:p>
        </p:txBody>
      </p:sp>
    </p:spTree>
    <p:extLst>
      <p:ext uri="{BB962C8B-B14F-4D97-AF65-F5344CB8AC3E}">
        <p14:creationId xmlns:p14="http://schemas.microsoft.com/office/powerpoint/2010/main" val="2786498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8</a:t>
            </a:fld>
            <a:endParaRPr lang="en-US" dirty="0"/>
          </a:p>
        </p:txBody>
      </p:sp>
    </p:spTree>
    <p:extLst>
      <p:ext uri="{BB962C8B-B14F-4D97-AF65-F5344CB8AC3E}">
        <p14:creationId xmlns:p14="http://schemas.microsoft.com/office/powerpoint/2010/main" val="515003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9</a:t>
            </a:fld>
            <a:endParaRPr lang="en-US" dirty="0"/>
          </a:p>
        </p:txBody>
      </p:sp>
    </p:spTree>
    <p:extLst>
      <p:ext uri="{BB962C8B-B14F-4D97-AF65-F5344CB8AC3E}">
        <p14:creationId xmlns:p14="http://schemas.microsoft.com/office/powerpoint/2010/main" val="11361154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2A25F9-16D3-E64A-8639-7B020C319E7B}" type="slidenum">
              <a:rPr lang="en-US" smtClean="0"/>
              <a:pPr/>
              <a:t>10</a:t>
            </a:fld>
            <a:endParaRPr lang="en-US" dirty="0"/>
          </a:p>
        </p:txBody>
      </p:sp>
    </p:spTree>
    <p:extLst>
      <p:ext uri="{BB962C8B-B14F-4D97-AF65-F5344CB8AC3E}">
        <p14:creationId xmlns:p14="http://schemas.microsoft.com/office/powerpoint/2010/main" val="26651084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tx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63896"/>
            <a:ext cx="4557444" cy="533257"/>
          </a:xfrm>
          <a:prstGeom prst="rect">
            <a:avLst/>
          </a:prstGeom>
        </p:spPr>
      </p:pic>
    </p:spTree>
    <p:extLst>
      <p:ext uri="{BB962C8B-B14F-4D97-AF65-F5344CB8AC3E}">
        <p14:creationId xmlns:p14="http://schemas.microsoft.com/office/powerpoint/2010/main" val="382541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hoto">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DC6EF38F-8DF7-3941-B22C-502232E4CB0B}"/>
              </a:ext>
            </a:extLst>
          </p:cNvPr>
          <p:cNvSpPr>
            <a:spLocks noGrp="1" noChangeAspect="1"/>
          </p:cNvSpPr>
          <p:nvPr>
            <p:ph type="pic" idx="13"/>
          </p:nvPr>
        </p:nvSpPr>
        <p:spPr>
          <a:xfrm>
            <a:off x="5098566" y="1079500"/>
            <a:ext cx="7093434" cy="57785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1616792"/>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and Three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2">
            <a:extLst>
              <a:ext uri="{FF2B5EF4-FFF2-40B4-BE49-F238E27FC236}">
                <a16:creationId xmlns:a16="http://schemas.microsoft.com/office/drawing/2014/main" id="{0CAA554F-B37C-9E47-B5E4-82235D4EC6CD}"/>
              </a:ext>
            </a:extLst>
          </p:cNvPr>
          <p:cNvSpPr>
            <a:spLocks noGrp="1" noChangeAspect="1"/>
          </p:cNvSpPr>
          <p:nvPr>
            <p:ph type="pic" idx="13"/>
          </p:nvPr>
        </p:nvSpPr>
        <p:spPr>
          <a:xfrm>
            <a:off x="5114631" y="1066800"/>
            <a:ext cx="7077369" cy="2932598"/>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8" name="Picture Placeholder 2">
            <a:extLst>
              <a:ext uri="{FF2B5EF4-FFF2-40B4-BE49-F238E27FC236}">
                <a16:creationId xmlns:a16="http://schemas.microsoft.com/office/drawing/2014/main" id="{9F5FDDA2-E7AF-294B-ACDF-BDB5997277BC}"/>
              </a:ext>
            </a:extLst>
          </p:cNvPr>
          <p:cNvSpPr>
            <a:spLocks noGrp="1" noChangeAspect="1"/>
          </p:cNvSpPr>
          <p:nvPr>
            <p:ph type="pic" idx="14"/>
          </p:nvPr>
        </p:nvSpPr>
        <p:spPr>
          <a:xfrm>
            <a:off x="5114631" y="3998296"/>
            <a:ext cx="360252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
        <p:nvSpPr>
          <p:cNvPr id="9" name="Picture Placeholder 2">
            <a:extLst>
              <a:ext uri="{FF2B5EF4-FFF2-40B4-BE49-F238E27FC236}">
                <a16:creationId xmlns:a16="http://schemas.microsoft.com/office/drawing/2014/main" id="{F2499D1A-BF4E-8444-BF94-86863CA11648}"/>
              </a:ext>
            </a:extLst>
          </p:cNvPr>
          <p:cNvSpPr>
            <a:spLocks noGrp="1" noChangeAspect="1"/>
          </p:cNvSpPr>
          <p:nvPr>
            <p:ph type="pic" idx="15"/>
          </p:nvPr>
        </p:nvSpPr>
        <p:spPr>
          <a:xfrm>
            <a:off x="8701089" y="3998296"/>
            <a:ext cx="3490912" cy="2857500"/>
          </a:xfrm>
          <a:prstGeom prst="rect">
            <a:avLst/>
          </a:prstGeom>
          <a:solidFill>
            <a:schemeClr val="bg2">
              <a:lumMod val="75000"/>
            </a:schemeClr>
          </a:solidFill>
          <a:ln>
            <a:solidFill>
              <a:schemeClr val="bg1"/>
            </a:solid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540851939"/>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Width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06A37-D6A5-0C40-A676-03633A9FD245}"/>
              </a:ext>
            </a:extLst>
          </p:cNvPr>
          <p:cNvSpPr>
            <a:spLocks noGrp="1"/>
          </p:cNvSpPr>
          <p:nvPr>
            <p:ph type="title"/>
          </p:nvPr>
        </p:nvSpPr>
        <p:spPr/>
        <p:txBody>
          <a:bodyPr/>
          <a:lstStyle/>
          <a:p>
            <a:r>
              <a:rPr lang="en-US" dirty="0"/>
              <a:t>Click to edit</a:t>
            </a:r>
          </a:p>
        </p:txBody>
      </p:sp>
      <p:sp>
        <p:nvSpPr>
          <p:cNvPr id="3" name="Picture Placeholder 2">
            <a:extLst>
              <a:ext uri="{FF2B5EF4-FFF2-40B4-BE49-F238E27FC236}">
                <a16:creationId xmlns:a16="http://schemas.microsoft.com/office/drawing/2014/main" id="{CB21EA68-2B0A-7648-9710-0081FFDD7D68}"/>
              </a:ext>
            </a:extLst>
          </p:cNvPr>
          <p:cNvSpPr>
            <a:spLocks noGrp="1" noChangeAspect="1"/>
          </p:cNvSpPr>
          <p:nvPr>
            <p:ph type="pic" idx="13"/>
          </p:nvPr>
        </p:nvSpPr>
        <p:spPr>
          <a:xfrm>
            <a:off x="0" y="1066800"/>
            <a:ext cx="12192000" cy="5791200"/>
          </a:xfrm>
          <a:prstGeom prst="rect">
            <a:avLst/>
          </a:prstGeom>
          <a:solidFill>
            <a:schemeClr val="bg2">
              <a:lumMod val="75000"/>
            </a:schemeClr>
          </a:solidFill>
          <a:ln>
            <a:noFill/>
          </a:ln>
        </p:spPr>
        <p:txBody>
          <a:bodyPr anchor="t">
            <a:normAutofit/>
          </a:bodyPr>
          <a:lstStyle>
            <a:lvl1pPr marL="0" indent="0" algn="ctr">
              <a:buNone/>
              <a:defRPr sz="1600" b="0" i="0">
                <a:solidFill>
                  <a:schemeClr val="bg1"/>
                </a:solidFill>
                <a:latin typeface="Arial" charset="0"/>
                <a:ea typeface="Arial" charset="0"/>
                <a:cs typeface="Arial"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a:p>
            <a:r>
              <a:rPr lang="en-US" dirty="0"/>
              <a:t>Drag picture to placeholder or click icon to add</a:t>
            </a:r>
          </a:p>
        </p:txBody>
      </p:sp>
    </p:spTree>
    <p:extLst>
      <p:ext uri="{BB962C8B-B14F-4D97-AF65-F5344CB8AC3E}">
        <p14:creationId xmlns:p14="http://schemas.microsoft.com/office/powerpoint/2010/main" val="276045891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4248912" cy="590931"/>
          </a:xfrm>
        </p:spPr>
        <p:txBody>
          <a:bodyPr/>
          <a:lstStyle/>
          <a:p>
            <a:r>
              <a:rPr lang="en-US" dirty="0"/>
              <a:t>Click to edit</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424891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hart Placeholder 2">
            <a:extLst>
              <a:ext uri="{FF2B5EF4-FFF2-40B4-BE49-F238E27FC236}">
                <a16:creationId xmlns:a16="http://schemas.microsoft.com/office/drawing/2014/main" id="{7B782143-2792-E14B-AE51-0FFA9028EB8A}"/>
              </a:ext>
            </a:extLst>
          </p:cNvPr>
          <p:cNvSpPr>
            <a:spLocks noGrp="1"/>
          </p:cNvSpPr>
          <p:nvPr>
            <p:ph type="chart" sz="quarter" idx="16"/>
          </p:nvPr>
        </p:nvSpPr>
        <p:spPr>
          <a:xfrm>
            <a:off x="5161935" y="1976285"/>
            <a:ext cx="6325152" cy="3967316"/>
          </a:xfrm>
          <a:prstGeom prst="rect">
            <a:avLst/>
          </a:prstGeom>
          <a:solidFill>
            <a:schemeClr val="bg2">
              <a:lumMod val="75000"/>
            </a:schemeClr>
          </a:solidFill>
          <a:ln>
            <a:noFill/>
          </a:ln>
        </p:spPr>
        <p:style>
          <a:lnRef idx="1">
            <a:schemeClr val="accent3"/>
          </a:lnRef>
          <a:fillRef idx="2">
            <a:schemeClr val="accent3"/>
          </a:fillRef>
          <a:effectRef idx="1">
            <a:schemeClr val="accent3"/>
          </a:effectRef>
          <a:fontRef idx="none"/>
        </p:style>
        <p:txBody>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600" baseline="0">
                <a:solidFill>
                  <a:schemeClr val="bg1"/>
                </a:solidFill>
                <a:latin typeface="Arial" charset="0"/>
                <a:ea typeface="Arial" charset="0"/>
                <a:cs typeface="Arial" charset="0"/>
              </a:defRPr>
            </a:lvl1pPr>
          </a:lstStyle>
          <a:p>
            <a:endParaRPr lang="en-US" dirty="0"/>
          </a:p>
          <a:p>
            <a:r>
              <a:rPr lang="en-US" dirty="0"/>
              <a:t>Drag chart to placeholder or click icon to add chart</a:t>
            </a:r>
          </a:p>
          <a:p>
            <a:endParaRPr lang="en-US" dirty="0"/>
          </a:p>
        </p:txBody>
      </p:sp>
    </p:spTree>
    <p:extLst>
      <p:ext uri="{BB962C8B-B14F-4D97-AF65-F5344CB8AC3E}">
        <p14:creationId xmlns:p14="http://schemas.microsoft.com/office/powerpoint/2010/main" val="612494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5"/>
          <p:cNvSpPr>
            <a:spLocks noGrp="1"/>
          </p:cNvSpPr>
          <p:nvPr>
            <p:ph type="body" sz="quarter" idx="10" hasCustomPrompt="1"/>
          </p:nvPr>
        </p:nvSpPr>
        <p:spPr>
          <a:xfrm>
            <a:off x="658368" y="3968496"/>
            <a:ext cx="6638544" cy="1650381"/>
          </a:xfrm>
          <a:prstGeom prst="rect">
            <a:avLst/>
          </a:prstGeom>
        </p:spPr>
        <p:txBody>
          <a:bodyPr lIns="0">
            <a:noAutofit/>
          </a:bodyPr>
          <a:lstStyle>
            <a:lvl1pPr marL="0" indent="0">
              <a:buNone/>
              <a:defRPr sz="2800" b="0" i="0">
                <a:solidFill>
                  <a:schemeClr val="bg1"/>
                </a:solidFill>
                <a:latin typeface="+mn-lt"/>
                <a:ea typeface="Georgia" charset="0"/>
                <a:cs typeface="Georgia" charset="0"/>
              </a:defRPr>
            </a:lvl1pPr>
          </a:lstStyle>
          <a:p>
            <a:pPr lvl="0"/>
            <a:r>
              <a:rPr lang="en-US" dirty="0"/>
              <a:t>Sub-topic</a:t>
            </a:r>
          </a:p>
        </p:txBody>
      </p:sp>
      <p:sp>
        <p:nvSpPr>
          <p:cNvPr id="14" name="Title 1"/>
          <p:cNvSpPr>
            <a:spLocks noGrp="1"/>
          </p:cNvSpPr>
          <p:nvPr>
            <p:ph type="ctrTitle" hasCustomPrompt="1"/>
          </p:nvPr>
        </p:nvSpPr>
        <p:spPr>
          <a:xfrm>
            <a:off x="658368" y="1490472"/>
            <a:ext cx="6638544" cy="2386584"/>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Presentation</a:t>
            </a:r>
            <a:br>
              <a:rPr lang="en-US" dirty="0"/>
            </a:br>
            <a:r>
              <a:rPr lang="en-US" dirty="0"/>
              <a:t>Title</a:t>
            </a:r>
          </a:p>
        </p:txBody>
      </p:sp>
      <p:pic>
        <p:nvPicPr>
          <p:cNvPr id="8" name="Picture 7">
            <a:extLst>
              <a:ext uri="{FF2B5EF4-FFF2-40B4-BE49-F238E27FC236}">
                <a16:creationId xmlns:a16="http://schemas.microsoft.com/office/drawing/2014/main" id="{9C7DE7FF-FD86-434E-91D5-DF1AA23EE75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5826723"/>
            <a:ext cx="4108858" cy="480769"/>
          </a:xfrm>
          <a:prstGeom prst="rect">
            <a:avLst/>
          </a:prstGeom>
        </p:spPr>
      </p:pic>
    </p:spTree>
    <p:extLst>
      <p:ext uri="{BB962C8B-B14F-4D97-AF65-F5344CB8AC3E}">
        <p14:creationId xmlns:p14="http://schemas.microsoft.com/office/powerpoint/2010/main" val="391094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bg1"/>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bg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68" y="190517"/>
            <a:ext cx="4324179" cy="505963"/>
          </a:xfrm>
          <a:prstGeom prst="rect">
            <a:avLst/>
          </a:prstGeom>
        </p:spPr>
      </p:pic>
    </p:spTree>
    <p:extLst>
      <p:ext uri="{BB962C8B-B14F-4D97-AF65-F5344CB8AC3E}">
        <p14:creationId xmlns:p14="http://schemas.microsoft.com/office/powerpoint/2010/main" val="2527521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hasCustomPrompt="1"/>
          </p:nvPr>
        </p:nvSpPr>
        <p:spPr>
          <a:xfrm>
            <a:off x="658368" y="1490663"/>
            <a:ext cx="6638544" cy="2387600"/>
          </a:xfrm>
          <a:prstGeom prst="rect">
            <a:avLst/>
          </a:prstGeom>
          <a:ln>
            <a:noFill/>
          </a:ln>
        </p:spPr>
        <p:txBody>
          <a:bodyPr lIns="0" anchor="b">
            <a:noAutofit/>
          </a:bodyPr>
          <a:lstStyle>
            <a:lvl1pPr algn="l">
              <a:lnSpc>
                <a:spcPts val="5800"/>
              </a:lnSpc>
              <a:defRPr sz="6000" b="1" i="0" cap="all" baseline="0">
                <a:solidFill>
                  <a:schemeClr val="tx2"/>
                </a:solidFill>
                <a:latin typeface="Arial" charset="0"/>
                <a:ea typeface="Arial" charset="0"/>
                <a:cs typeface="Arial" charset="0"/>
              </a:defRPr>
            </a:lvl1pPr>
          </a:lstStyle>
          <a:p>
            <a:r>
              <a:rPr lang="en-US" dirty="0"/>
              <a:t>DIVIDER SLIDE</a:t>
            </a:r>
          </a:p>
        </p:txBody>
      </p:sp>
      <p:sp>
        <p:nvSpPr>
          <p:cNvPr id="6" name="Subtitle 2"/>
          <p:cNvSpPr>
            <a:spLocks noGrp="1"/>
          </p:cNvSpPr>
          <p:nvPr>
            <p:ph type="subTitle" idx="1" hasCustomPrompt="1"/>
          </p:nvPr>
        </p:nvSpPr>
        <p:spPr>
          <a:xfrm>
            <a:off x="658368" y="3970337"/>
            <a:ext cx="6638544" cy="2212976"/>
          </a:xfrm>
          <a:prstGeom prst="rect">
            <a:avLst/>
          </a:prstGeom>
          <a:ln>
            <a:noFill/>
          </a:ln>
        </p:spPr>
        <p:txBody>
          <a:bodyPr lIns="0">
            <a:noAutofit/>
          </a:bodyPr>
          <a:lstStyle>
            <a:lvl1pPr marL="0" indent="0" algn="l">
              <a:buNone/>
              <a:defRPr sz="2800" b="0" baseline="0">
                <a:solidFill>
                  <a:schemeClr val="tx1"/>
                </a:solidFill>
                <a:latin typeface="+mn-lt"/>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title</a:t>
            </a:r>
          </a:p>
        </p:txBody>
      </p:sp>
      <p:pic>
        <p:nvPicPr>
          <p:cNvPr id="7" name="Picture 6" descr="University at Buffalo, The State University of New York logo"/>
          <p:cNvPicPr>
            <a:picLocks noChangeAspect="1"/>
          </p:cNvPicPr>
          <p:nvPr userDrawn="1"/>
        </p:nvPicPr>
        <p:blipFill>
          <a:blip r:embed="rId3"/>
          <a:stretch>
            <a:fillRect/>
          </a:stretch>
        </p:blipFill>
        <p:spPr>
          <a:xfrm>
            <a:off x="355600" y="321249"/>
            <a:ext cx="4800600" cy="355823"/>
          </a:xfrm>
          <a:prstGeom prst="rect">
            <a:avLst/>
          </a:prstGeom>
        </p:spPr>
      </p:pic>
    </p:spTree>
    <p:extLst>
      <p:ext uri="{BB962C8B-B14F-4D97-AF65-F5344CB8AC3E}">
        <p14:creationId xmlns:p14="http://schemas.microsoft.com/office/powerpoint/2010/main" val="2079564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12402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Bulleted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049F-7F34-5D48-8F72-755B85F3E737}"/>
              </a:ext>
            </a:extLst>
          </p:cNvPr>
          <p:cNvSpPr>
            <a:spLocks noGrp="1"/>
          </p:cNvSpPr>
          <p:nvPr>
            <p:ph type="title"/>
          </p:nvPr>
        </p:nvSpPr>
        <p:spPr>
          <a:xfrm>
            <a:off x="566928" y="1499616"/>
            <a:ext cx="6951472" cy="590931"/>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EC46810-DD61-C649-9461-59FA66CD210E}"/>
              </a:ext>
            </a:extLst>
          </p:cNvPr>
          <p:cNvSpPr>
            <a:spLocks noGrp="1"/>
          </p:cNvSpPr>
          <p:nvPr>
            <p:ph idx="1"/>
          </p:nvPr>
        </p:nvSpPr>
        <p:spPr>
          <a:xfrm>
            <a:off x="566928" y="2185416"/>
            <a:ext cx="6951472" cy="3968249"/>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3219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and Doub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52B2E-D090-724F-8681-FBE0CDA2F117}"/>
              </a:ext>
            </a:extLst>
          </p:cNvPr>
          <p:cNvSpPr>
            <a:spLocks noGrp="1"/>
          </p:cNvSpPr>
          <p:nvPr>
            <p:ph type="title"/>
          </p:nvPr>
        </p:nvSpPr>
        <p:spPr>
          <a:xfrm>
            <a:off x="566928" y="1499616"/>
            <a:ext cx="10515600" cy="590931"/>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E559530-982F-0F4F-B296-9DB2F44D8051}"/>
              </a:ext>
            </a:extLst>
          </p:cNvPr>
          <p:cNvSpPr>
            <a:spLocks noGrp="1"/>
          </p:cNvSpPr>
          <p:nvPr>
            <p:ph sz="half" idx="1"/>
          </p:nvPr>
        </p:nvSpPr>
        <p:spPr>
          <a:xfrm>
            <a:off x="566928" y="2185416"/>
            <a:ext cx="4500372" cy="394868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890367C6-4AC8-9C47-BDFA-A5613CF90E15}"/>
              </a:ext>
            </a:extLst>
          </p:cNvPr>
          <p:cNvSpPr>
            <a:spLocks noGrp="1"/>
          </p:cNvSpPr>
          <p:nvPr>
            <p:ph sz="half" idx="2"/>
          </p:nvPr>
        </p:nvSpPr>
        <p:spPr>
          <a:xfrm>
            <a:off x="5410200" y="2185416"/>
            <a:ext cx="4498848" cy="395020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994624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5C5C1-32E2-374C-809B-D54BEC11EB3F}"/>
              </a:ext>
            </a:extLst>
          </p:cNvPr>
          <p:cNvSpPr>
            <a:spLocks noGrp="1"/>
          </p:cNvSpPr>
          <p:nvPr>
            <p:ph type="title"/>
          </p:nvPr>
        </p:nvSpPr>
        <p:spPr>
          <a:xfrm>
            <a:off x="566928" y="1499616"/>
            <a:ext cx="10515600" cy="590931"/>
          </a:xfrm>
        </p:spPr>
        <p:txBody>
          <a:bodyPr>
            <a:spAutoFit/>
          </a:bodyPr>
          <a:lstStyle/>
          <a:p>
            <a:r>
              <a:rPr lang="en-US" dirty="0"/>
              <a:t>Click to edit Master title style</a:t>
            </a:r>
          </a:p>
        </p:txBody>
      </p:sp>
      <p:sp>
        <p:nvSpPr>
          <p:cNvPr id="3" name="Text Placeholder 2">
            <a:extLst>
              <a:ext uri="{FF2B5EF4-FFF2-40B4-BE49-F238E27FC236}">
                <a16:creationId xmlns:a16="http://schemas.microsoft.com/office/drawing/2014/main" id="{9798817A-73B4-F340-8D0E-FB813E55F799}"/>
              </a:ext>
            </a:extLst>
          </p:cNvPr>
          <p:cNvSpPr>
            <a:spLocks noGrp="1"/>
          </p:cNvSpPr>
          <p:nvPr>
            <p:ph type="body" idx="1" hasCustomPrompt="1"/>
          </p:nvPr>
        </p:nvSpPr>
        <p:spPr>
          <a:xfrm>
            <a:off x="566928" y="2185416"/>
            <a:ext cx="5138928" cy="393192"/>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B5126641-0094-3D49-865E-3DB9ECAC43C4}"/>
              </a:ext>
            </a:extLst>
          </p:cNvPr>
          <p:cNvSpPr>
            <a:spLocks noGrp="1"/>
          </p:cNvSpPr>
          <p:nvPr>
            <p:ph sz="half" idx="2"/>
          </p:nvPr>
        </p:nvSpPr>
        <p:spPr>
          <a:xfrm>
            <a:off x="566928" y="2593340"/>
            <a:ext cx="5140515" cy="3535744"/>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26E11705-25F9-194A-9D2F-C9FEEA3A5744}"/>
              </a:ext>
            </a:extLst>
          </p:cNvPr>
          <p:cNvSpPr>
            <a:spLocks noGrp="1"/>
          </p:cNvSpPr>
          <p:nvPr>
            <p:ph type="body" sz="quarter" idx="3" hasCustomPrompt="1"/>
          </p:nvPr>
        </p:nvSpPr>
        <p:spPr>
          <a:xfrm>
            <a:off x="6172200" y="2185416"/>
            <a:ext cx="5138928" cy="394980"/>
          </a:xfrm>
        </p:spPr>
        <p:txBody>
          <a:bodyPr anchor="t" anchorCtr="0">
            <a:spAutoFit/>
          </a:bodyPr>
          <a:lstStyle>
            <a:lvl1pPr marL="0" indent="0">
              <a:buNone/>
              <a:defRPr sz="16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D978716-6004-6344-B5D2-C780B062C9CF}"/>
              </a:ext>
            </a:extLst>
          </p:cNvPr>
          <p:cNvSpPr>
            <a:spLocks noGrp="1"/>
          </p:cNvSpPr>
          <p:nvPr>
            <p:ph sz="quarter" idx="4"/>
          </p:nvPr>
        </p:nvSpPr>
        <p:spPr>
          <a:xfrm>
            <a:off x="6172200" y="2590800"/>
            <a:ext cx="5138928" cy="3538728"/>
          </a:xfrm>
        </p:spPr>
        <p:txBody>
          <a:bodyPr/>
          <a:lstStyle>
            <a:lvl1pPr marL="285750" indent="-285750">
              <a:buClr>
                <a:schemeClr val="tx2"/>
              </a:buClr>
              <a:buSzPct val="120000"/>
              <a:buFont typeface="Arial" panose="020B0604020202020204" pitchFamily="34" charset="0"/>
              <a:buChar char="•"/>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484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A2439-3BDA-DB47-AA02-5590274D40F8}"/>
              </a:ext>
            </a:extLst>
          </p:cNvPr>
          <p:cNvSpPr>
            <a:spLocks noGrp="1"/>
          </p:cNvSpPr>
          <p:nvPr>
            <p:ph type="title"/>
          </p:nvPr>
        </p:nvSpPr>
        <p:spPr/>
        <p:txBody>
          <a:bodyPr>
            <a:spAutoFit/>
          </a:bodyPr>
          <a:lstStyle/>
          <a:p>
            <a:r>
              <a:rPr lang="en-US" dirty="0"/>
              <a:t>Click to edit Master title style</a:t>
            </a:r>
          </a:p>
        </p:txBody>
      </p:sp>
    </p:spTree>
    <p:extLst>
      <p:ext uri="{BB962C8B-B14F-4D97-AF65-F5344CB8AC3E}">
        <p14:creationId xmlns:p14="http://schemas.microsoft.com/office/powerpoint/2010/main" val="120925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1614BA-85C5-BA49-A402-F7BCCCDB2C4F}"/>
              </a:ext>
            </a:extLst>
          </p:cNvPr>
          <p:cNvSpPr>
            <a:spLocks noGrp="1"/>
          </p:cNvSpPr>
          <p:nvPr>
            <p:ph type="title"/>
          </p:nvPr>
        </p:nvSpPr>
        <p:spPr>
          <a:xfrm>
            <a:off x="566928" y="1499616"/>
            <a:ext cx="10515600" cy="590931"/>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a:extLst>
              <a:ext uri="{FF2B5EF4-FFF2-40B4-BE49-F238E27FC236}">
                <a16:creationId xmlns:a16="http://schemas.microsoft.com/office/drawing/2014/main" id="{C6A66ADF-AEA5-DC4B-841D-168372B891D6}"/>
              </a:ext>
            </a:extLst>
          </p:cNvPr>
          <p:cNvSpPr>
            <a:spLocks noGrp="1"/>
          </p:cNvSpPr>
          <p:nvPr>
            <p:ph type="body" idx="1"/>
          </p:nvPr>
        </p:nvSpPr>
        <p:spPr>
          <a:xfrm>
            <a:off x="566928" y="2185416"/>
            <a:ext cx="10515600" cy="3968249"/>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27B0F206-4721-B742-B71F-C0AADA23A98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566928" y="242094"/>
            <a:ext cx="3991483" cy="467035"/>
          </a:xfrm>
          <a:prstGeom prst="rect">
            <a:avLst/>
          </a:prstGeom>
        </p:spPr>
      </p:pic>
      <p:sp>
        <p:nvSpPr>
          <p:cNvPr id="7" name="Footer Placeholder 4">
            <a:extLst>
              <a:ext uri="{FF2B5EF4-FFF2-40B4-BE49-F238E27FC236}">
                <a16:creationId xmlns:a16="http://schemas.microsoft.com/office/drawing/2014/main" id="{D439930E-F253-DE46-B952-3E0957740773}"/>
              </a:ext>
            </a:extLst>
          </p:cNvPr>
          <p:cNvSpPr txBox="1">
            <a:spLocks/>
          </p:cNvSpPr>
          <p:nvPr userDrawn="1"/>
        </p:nvSpPr>
        <p:spPr>
          <a:xfrm>
            <a:off x="6938176" y="6319774"/>
            <a:ext cx="41148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53C135-CEC6-A548-8917-8F7FEB82358B}" type="slidenum">
              <a:rPr lang="en-US" b="1" smtClean="0"/>
              <a:pPr/>
              <a:t>‹#›</a:t>
            </a:fld>
            <a:endParaRPr lang="en-US" b="1" dirty="0"/>
          </a:p>
        </p:txBody>
      </p:sp>
    </p:spTree>
    <p:extLst>
      <p:ext uri="{BB962C8B-B14F-4D97-AF65-F5344CB8AC3E}">
        <p14:creationId xmlns:p14="http://schemas.microsoft.com/office/powerpoint/2010/main" val="2937971482"/>
      </p:ext>
    </p:extLst>
  </p:cSld>
  <p:clrMap bg1="lt1" tx1="dk1" bg2="lt2" tx2="dk2" accent1="accent1" accent2="accent2" accent3="accent3" accent4="accent4" accent5="accent5" accent6="accent6" hlink="hlink" folHlink="folHlink"/>
  <p:sldLayoutIdLst>
    <p:sldLayoutId id="2147483662" r:id="rId1"/>
    <p:sldLayoutId id="2147483668" r:id="rId2"/>
    <p:sldLayoutId id="2147483663" r:id="rId3"/>
    <p:sldLayoutId id="2147483669" r:id="rId4"/>
    <p:sldLayoutId id="2147483650" r:id="rId5"/>
    <p:sldLayoutId id="2147483664" r:id="rId6"/>
    <p:sldLayoutId id="2147483652" r:id="rId7"/>
    <p:sldLayoutId id="2147483653" r:id="rId8"/>
    <p:sldLayoutId id="2147483654" r:id="rId9"/>
    <p:sldLayoutId id="2147483665" r:id="rId10"/>
    <p:sldLayoutId id="2147483666" r:id="rId11"/>
    <p:sldLayoutId id="2147483660" r:id="rId12"/>
    <p:sldLayoutId id="2147483667" r:id="rId13"/>
  </p:sldLayoutIdLst>
  <p:hf hdr="0" dt="0"/>
  <p:txStyles>
    <p:titleStyle>
      <a:lvl1pPr algn="l" defTabSz="914400" rtl="0" eaLnBrk="1" latinLnBrk="0" hangingPunct="1">
        <a:lnSpc>
          <a:spcPct val="90000"/>
        </a:lnSpc>
        <a:spcBef>
          <a:spcPct val="0"/>
        </a:spcBef>
        <a:buNone/>
        <a:defRPr sz="3600" b="0" i="0" kern="1200">
          <a:solidFill>
            <a:schemeClr val="tx2"/>
          </a:solidFill>
          <a:latin typeface="+mj-lt"/>
          <a:ea typeface="+mj-ea"/>
          <a:cs typeface="+mj-cs"/>
        </a:defRPr>
      </a:lvl1pPr>
    </p:titleStyle>
    <p:bodyStyle>
      <a:lvl1pPr marL="228600" indent="-228600" algn="l" defTabSz="914400" rtl="0" eaLnBrk="1" latinLnBrk="0" hangingPunct="1">
        <a:lnSpc>
          <a:spcPct val="130000"/>
        </a:lnSpc>
        <a:spcBef>
          <a:spcPts val="600"/>
        </a:spcBef>
        <a:buClr>
          <a:schemeClr val="tx2"/>
        </a:buClr>
        <a:buSzPct val="120000"/>
        <a:buFont typeface="Arial" panose="020B0604020202020204" pitchFamily="34" charset="0"/>
        <a:buChar char="•"/>
        <a:defRPr sz="1800" kern="1200">
          <a:solidFill>
            <a:schemeClr val="tx1"/>
          </a:solidFill>
          <a:latin typeface="+mn-lt"/>
          <a:ea typeface="+mn-ea"/>
          <a:cs typeface="+mn-cs"/>
        </a:defRPr>
      </a:lvl1pPr>
      <a:lvl2pPr marL="6858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2pPr>
      <a:lvl3pPr marL="11430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3pPr>
      <a:lvl4pPr marL="16002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4pPr>
      <a:lvl5pPr marL="2057400" indent="-182880" algn="l" defTabSz="914400" rtl="0" eaLnBrk="1" latinLnBrk="0" hangingPunct="1">
        <a:lnSpc>
          <a:spcPct val="130000"/>
        </a:lnSpc>
        <a:spcBef>
          <a:spcPts val="600"/>
        </a:spcBef>
        <a:buClr>
          <a:schemeClr val="tx2"/>
        </a:buClr>
        <a:buSzPct val="120000"/>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resentation Title">
            <a:extLst>
              <a:ext uri="{FF2B5EF4-FFF2-40B4-BE49-F238E27FC236}">
                <a16:creationId xmlns:a16="http://schemas.microsoft.com/office/drawing/2014/main" id="{1089AC9A-5D7D-5A4C-8605-7607252D4FA1}"/>
              </a:ext>
            </a:extLst>
          </p:cNvPr>
          <p:cNvSpPr>
            <a:spLocks noGrp="1"/>
          </p:cNvSpPr>
          <p:nvPr>
            <p:ph type="ctrTitle"/>
          </p:nvPr>
        </p:nvSpPr>
        <p:spPr>
          <a:xfrm>
            <a:off x="658368" y="1481141"/>
            <a:ext cx="8942832" cy="3091053"/>
          </a:xfrm>
        </p:spPr>
        <p:txBody>
          <a:bodyPr/>
          <a:lstStyle/>
          <a:p>
            <a:r>
              <a:rPr lang="en-US" dirty="0"/>
              <a:t>Exp #1</a:t>
            </a:r>
            <a:br>
              <a:rPr lang="en-US" dirty="0"/>
            </a:br>
            <a:br>
              <a:rPr lang="en-US" dirty="0"/>
            </a:br>
            <a:r>
              <a:rPr lang="en-US" dirty="0"/>
              <a:t>Introduction to Android Programming</a:t>
            </a:r>
          </a:p>
        </p:txBody>
      </p:sp>
      <p:sp>
        <p:nvSpPr>
          <p:cNvPr id="3" name="Text Placeholder 1">
            <a:extLst>
              <a:ext uri="{FF2B5EF4-FFF2-40B4-BE49-F238E27FC236}">
                <a16:creationId xmlns:a16="http://schemas.microsoft.com/office/drawing/2014/main" id="{95D02888-0E71-9342-B0C7-71D861CA207B}"/>
              </a:ext>
            </a:extLst>
          </p:cNvPr>
          <p:cNvSpPr>
            <a:spLocks noGrp="1"/>
          </p:cNvSpPr>
          <p:nvPr>
            <p:ph type="body" sz="quarter" idx="10"/>
          </p:nvPr>
        </p:nvSpPr>
        <p:spPr>
          <a:xfrm>
            <a:off x="658368" y="4558073"/>
            <a:ext cx="6638544" cy="1650381"/>
          </a:xfrm>
        </p:spPr>
        <p:txBody>
          <a:bodyPr/>
          <a:lstStyle/>
          <a:p>
            <a:r>
              <a:rPr lang="en-US" dirty="0"/>
              <a:t>SLIDES BY: Tarek Zidan and Mohamad </a:t>
            </a:r>
            <a:r>
              <a:rPr lang="en-US" dirty="0" err="1"/>
              <a:t>Balawi</a:t>
            </a:r>
            <a:endParaRPr lang="en-US" dirty="0"/>
          </a:p>
        </p:txBody>
      </p:sp>
    </p:spTree>
    <p:extLst>
      <p:ext uri="{BB962C8B-B14F-4D97-AF65-F5344CB8AC3E}">
        <p14:creationId xmlns:p14="http://schemas.microsoft.com/office/powerpoint/2010/main" val="407818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Lab Conventions (Compulsory)</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9" y="2185416"/>
            <a:ext cx="9426157" cy="4551286"/>
          </a:xfrm>
        </p:spPr>
        <p:txBody>
          <a:bodyPr/>
          <a:lstStyle/>
          <a:p>
            <a:r>
              <a:rPr lang="en-US" dirty="0"/>
              <a:t>The following is a list of conventions that must be followed when using Android Studio. </a:t>
            </a:r>
          </a:p>
          <a:p>
            <a:r>
              <a:rPr lang="en-US" dirty="0"/>
              <a:t>Failure to comply may result in grade deductions, and your to-dos may not be graded.</a:t>
            </a:r>
          </a:p>
          <a:p>
            <a:r>
              <a:rPr lang="en-US" dirty="0"/>
              <a:t>If you are not sure what are these or where to choose them, please ask the TA.</a:t>
            </a:r>
          </a:p>
          <a:p>
            <a:endParaRPr lang="en-US" dirty="0"/>
          </a:p>
          <a:p>
            <a:pPr marL="0" indent="0">
              <a:buNone/>
            </a:pPr>
            <a:r>
              <a:rPr lang="en-US" sz="2800" b="1" dirty="0">
                <a:solidFill>
                  <a:schemeClr val="tx2"/>
                </a:solidFill>
              </a:rPr>
              <a:t>1.</a:t>
            </a:r>
            <a:r>
              <a:rPr lang="en-US" sz="2800" b="1" dirty="0"/>
              <a:t> Device</a:t>
            </a:r>
          </a:p>
          <a:p>
            <a:pPr marL="0" lvl="0" indent="0">
              <a:buNone/>
            </a:pPr>
            <a:r>
              <a:rPr lang="en-US" b="1" dirty="0">
                <a:solidFill>
                  <a:schemeClr val="tx2"/>
                </a:solidFill>
              </a:rPr>
              <a:t>	Pixel 3a XL</a:t>
            </a:r>
            <a:r>
              <a:rPr lang="en-US" dirty="0">
                <a:solidFill>
                  <a:schemeClr val="tx2"/>
                </a:solidFill>
              </a:rPr>
              <a:t> </a:t>
            </a:r>
            <a:r>
              <a:rPr lang="en-US" dirty="0"/>
              <a:t>device with </a:t>
            </a:r>
            <a:r>
              <a:rPr lang="en-US" b="1" dirty="0">
                <a:solidFill>
                  <a:schemeClr val="tx2"/>
                </a:solidFill>
              </a:rPr>
              <a:t>API Level 26</a:t>
            </a:r>
            <a:r>
              <a:rPr lang="en-US" b="1" dirty="0"/>
              <a:t> </a:t>
            </a:r>
            <a:r>
              <a:rPr lang="en-US" dirty="0"/>
              <a:t>(Graphic=Software).</a:t>
            </a:r>
          </a:p>
          <a:p>
            <a:pPr marL="0" lvl="0" indent="0">
              <a:buNone/>
            </a:pPr>
            <a:endParaRPr lang="en-US" sz="2000" dirty="0"/>
          </a:p>
          <a:p>
            <a:pPr marL="0" indent="0">
              <a:buNone/>
            </a:pPr>
            <a:r>
              <a:rPr lang="en-US" sz="2800" b="1" dirty="0">
                <a:solidFill>
                  <a:schemeClr val="tx2"/>
                </a:solidFill>
              </a:rPr>
              <a:t>2.</a:t>
            </a:r>
            <a:r>
              <a:rPr lang="en-US" sz="2800" b="1" dirty="0"/>
              <a:t> Minimum SDK</a:t>
            </a:r>
          </a:p>
          <a:p>
            <a:pPr marL="0" indent="0">
              <a:buNone/>
            </a:pPr>
            <a:r>
              <a:rPr lang="en-US" b="1" dirty="0"/>
              <a:t>	API Level 26</a:t>
            </a:r>
            <a:r>
              <a:rPr lang="en-US" dirty="0"/>
              <a:t>.</a:t>
            </a:r>
            <a:endParaRPr lang="en-US" sz="2000" dirty="0"/>
          </a:p>
        </p:txBody>
      </p:sp>
    </p:spTree>
    <p:extLst>
      <p:ext uri="{BB962C8B-B14F-4D97-AF65-F5344CB8AC3E}">
        <p14:creationId xmlns:p14="http://schemas.microsoft.com/office/powerpoint/2010/main" val="1569299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Title">
            <a:extLst>
              <a:ext uri="{FF2B5EF4-FFF2-40B4-BE49-F238E27FC236}">
                <a16:creationId xmlns:a16="http://schemas.microsoft.com/office/drawing/2014/main" id="{A5A6BD9C-352C-594C-84C3-B534C6BE8173}"/>
              </a:ext>
            </a:extLst>
          </p:cNvPr>
          <p:cNvSpPr>
            <a:spLocks noGrp="1"/>
          </p:cNvSpPr>
          <p:nvPr>
            <p:ph type="title"/>
          </p:nvPr>
        </p:nvSpPr>
        <p:spPr>
          <a:xfrm>
            <a:off x="557597" y="2385637"/>
            <a:ext cx="10515600" cy="2086725"/>
          </a:xfrm>
        </p:spPr>
        <p:txBody>
          <a:bodyPr/>
          <a:lstStyle/>
          <a:p>
            <a:pPr algn="ctr"/>
            <a:r>
              <a:rPr lang="en-US" dirty="0"/>
              <a:t>Welcome to</a:t>
            </a:r>
            <a:br>
              <a:rPr lang="en-US" dirty="0"/>
            </a:br>
            <a:br>
              <a:rPr lang="en-US" dirty="0"/>
            </a:br>
            <a:r>
              <a:rPr lang="en-US" dirty="0"/>
              <a:t>ADVANCED COMPUTER SYSTEMS ENGINEERING LABORATORY </a:t>
            </a:r>
            <a:r>
              <a:rPr lang="en-US" b="1" dirty="0"/>
              <a:t>ENCS5150</a:t>
            </a:r>
            <a:endParaRPr lang="en-US" dirty="0"/>
          </a:p>
        </p:txBody>
      </p:sp>
    </p:spTree>
    <p:extLst>
      <p:ext uri="{BB962C8B-B14F-4D97-AF65-F5344CB8AC3E}">
        <p14:creationId xmlns:p14="http://schemas.microsoft.com/office/powerpoint/2010/main" val="743780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Android Components</a:t>
            </a:r>
          </a:p>
        </p:txBody>
      </p:sp>
      <p:pic>
        <p:nvPicPr>
          <p:cNvPr id="1038" name="Picture 14" descr="https://cdn.dribbble.com/users/308682/screenshots/14611438/media/3ffeb6e2b3cea1b283f0e6a602c30ab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30800" y="1667923"/>
            <a:ext cx="6920103" cy="5190077"/>
          </a:xfrm>
          <a:prstGeom prst="rect">
            <a:avLst/>
          </a:prstGeom>
          <a:noFill/>
          <a:extLst>
            <a:ext uri="{909E8E84-426E-40DD-AFC4-6F175D3DCCD1}">
              <a14:hiddenFill xmlns:a14="http://schemas.microsoft.com/office/drawing/2010/main">
                <a:solidFill>
                  <a:srgbClr val="FFFFFF"/>
                </a:solidFill>
              </a14:hiddenFill>
            </a:ext>
          </a:extLst>
        </p:spPr>
      </p:pic>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9" y="2185416"/>
            <a:ext cx="5529071" cy="4551286"/>
          </a:xfrm>
        </p:spPr>
        <p:txBody>
          <a:bodyPr/>
          <a:lstStyle/>
          <a:p>
            <a:pPr marL="0" indent="0">
              <a:buNone/>
            </a:pPr>
            <a:r>
              <a:rPr lang="en-US" dirty="0"/>
              <a:t>Android has 4 main component types:</a:t>
            </a:r>
          </a:p>
          <a:p>
            <a:pPr marL="0" indent="0">
              <a:buNone/>
            </a:pPr>
            <a:endParaRPr lang="en-US" dirty="0"/>
          </a:p>
          <a:p>
            <a:pPr marL="0" indent="0">
              <a:buNone/>
            </a:pPr>
            <a:r>
              <a:rPr lang="en-US" sz="2800" b="1" dirty="0">
                <a:solidFill>
                  <a:schemeClr val="tx2"/>
                </a:solidFill>
              </a:rPr>
              <a:t>1.</a:t>
            </a:r>
            <a:r>
              <a:rPr lang="en-US" sz="2800" b="1" dirty="0"/>
              <a:t> Activity</a:t>
            </a:r>
          </a:p>
          <a:p>
            <a:pPr marL="457200" lvl="1" indent="0">
              <a:buNone/>
            </a:pPr>
            <a:r>
              <a:rPr lang="en-US" sz="2400" dirty="0"/>
              <a:t>Represents a single screen with a user interface. </a:t>
            </a:r>
          </a:p>
          <a:p>
            <a:pPr marL="457200" lvl="1" indent="0">
              <a:buNone/>
            </a:pPr>
            <a:endParaRPr lang="en-US" sz="2400" dirty="0"/>
          </a:p>
          <a:p>
            <a:pPr marL="457200" lvl="1" indent="0">
              <a:buNone/>
            </a:pPr>
            <a:r>
              <a:rPr lang="en-US" sz="2400" dirty="0"/>
              <a:t>(Example: a login screen).</a:t>
            </a:r>
          </a:p>
        </p:txBody>
      </p:sp>
    </p:spTree>
    <p:extLst>
      <p:ext uri="{BB962C8B-B14F-4D97-AF65-F5344CB8AC3E}">
        <p14:creationId xmlns:p14="http://schemas.microsoft.com/office/powerpoint/2010/main" val="28739664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9" y="1784200"/>
            <a:ext cx="7787893" cy="4551286"/>
          </a:xfrm>
        </p:spPr>
        <p:txBody>
          <a:bodyPr/>
          <a:lstStyle/>
          <a:p>
            <a:pPr marL="0" indent="0">
              <a:buNone/>
            </a:pPr>
            <a:r>
              <a:rPr lang="en-US" sz="2800" b="1" dirty="0">
                <a:solidFill>
                  <a:schemeClr val="tx2"/>
                </a:solidFill>
              </a:rPr>
              <a:t>2.</a:t>
            </a:r>
            <a:r>
              <a:rPr lang="en-US" sz="2800" b="1" dirty="0"/>
              <a:t> Service</a:t>
            </a:r>
          </a:p>
          <a:p>
            <a:pPr marL="457200" lvl="1" indent="0">
              <a:buNone/>
            </a:pPr>
            <a:r>
              <a:rPr lang="en-US" sz="2400" dirty="0"/>
              <a:t>Runs in the background to perform long-running operations or to handle network transactions.</a:t>
            </a:r>
          </a:p>
          <a:p>
            <a:pPr marL="457200" lvl="1" indent="0">
              <a:buNone/>
            </a:pPr>
            <a:endParaRPr lang="en-US" sz="2400" dirty="0"/>
          </a:p>
          <a:p>
            <a:pPr marL="457200" lvl="1" indent="0">
              <a:buNone/>
            </a:pPr>
            <a:r>
              <a:rPr lang="en-US" sz="2400" dirty="0"/>
              <a:t>(Example: playing music in background.)</a:t>
            </a:r>
          </a:p>
          <a:p>
            <a:pPr marL="457200" lvl="1" indent="0">
              <a:buNone/>
            </a:pPr>
            <a:r>
              <a:rPr lang="en-US" sz="2400" dirty="0"/>
              <a:t>(Example: downloading files while the app is in the background.)</a:t>
            </a:r>
          </a:p>
          <a:p>
            <a:pPr marL="457200" lvl="1" indent="0">
              <a:buNone/>
            </a:pPr>
            <a:endParaRPr lang="en-US" sz="2400" dirty="0"/>
          </a:p>
        </p:txBody>
      </p:sp>
      <p:pic>
        <p:nvPicPr>
          <p:cNvPr id="5124" name="Picture 4" descr="Download Icon Flat - Icon Shop - Download free icons for commercial u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5059" y="3889626"/>
            <a:ext cx="2270125" cy="22701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Apple, apple music, music, shubhambhatia, thevectorframe icon - Free  downlo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715" y="945034"/>
            <a:ext cx="2944812" cy="294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496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30" y="1793531"/>
            <a:ext cx="6826058" cy="4551286"/>
          </a:xfrm>
        </p:spPr>
        <p:txBody>
          <a:bodyPr/>
          <a:lstStyle/>
          <a:p>
            <a:pPr marL="0" indent="0">
              <a:buNone/>
            </a:pPr>
            <a:r>
              <a:rPr lang="en-US" sz="2800" b="1" dirty="0">
                <a:solidFill>
                  <a:schemeClr val="tx2"/>
                </a:solidFill>
              </a:rPr>
              <a:t>3.</a:t>
            </a:r>
            <a:r>
              <a:rPr lang="en-US" sz="2800" b="1" dirty="0"/>
              <a:t> Broadcast Receiver</a:t>
            </a:r>
          </a:p>
          <a:p>
            <a:pPr marL="457200" lvl="1" indent="0">
              <a:buNone/>
            </a:pPr>
            <a:r>
              <a:rPr lang="en-US" sz="2400" dirty="0"/>
              <a:t>Listens for system-wide broadcast announcements, such as notifications or device state changes.</a:t>
            </a:r>
          </a:p>
          <a:p>
            <a:pPr marL="457200" lvl="1" indent="0">
              <a:buNone/>
            </a:pPr>
            <a:endParaRPr lang="en-US" sz="2400" dirty="0"/>
          </a:p>
          <a:p>
            <a:pPr marL="457200" lvl="1" indent="0">
              <a:buNone/>
            </a:pPr>
            <a:r>
              <a:rPr lang="en-US" sz="2400" dirty="0"/>
              <a:t>(Example: Detecting network issue.)</a:t>
            </a:r>
          </a:p>
          <a:p>
            <a:pPr marL="457200" lvl="1" indent="0">
              <a:buNone/>
            </a:pPr>
            <a:endParaRPr lang="en-US" sz="2400" dirty="0"/>
          </a:p>
        </p:txBody>
      </p:sp>
      <p:pic>
        <p:nvPicPr>
          <p:cNvPr id="4" name="Picture 3"/>
          <p:cNvPicPr>
            <a:picLocks noChangeAspect="1"/>
          </p:cNvPicPr>
          <p:nvPr/>
        </p:nvPicPr>
        <p:blipFill>
          <a:blip r:embed="rId3"/>
          <a:stretch>
            <a:fillRect/>
          </a:stretch>
        </p:blipFill>
        <p:spPr>
          <a:xfrm>
            <a:off x="7037388" y="1155700"/>
            <a:ext cx="3932630" cy="4462462"/>
          </a:xfrm>
          <a:prstGeom prst="rect">
            <a:avLst/>
          </a:prstGeom>
        </p:spPr>
      </p:pic>
    </p:spTree>
    <p:extLst>
      <p:ext uri="{BB962C8B-B14F-4D97-AF65-F5344CB8AC3E}">
        <p14:creationId xmlns:p14="http://schemas.microsoft.com/office/powerpoint/2010/main" val="6589383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descr="Is 'Location, Location, Location' Everything? - Minteer Real Estate Te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9775" y="2090547"/>
            <a:ext cx="5102225" cy="2856074"/>
          </a:xfrm>
          <a:prstGeom prst="rect">
            <a:avLst/>
          </a:prstGeom>
          <a:noFill/>
          <a:extLst>
            <a:ext uri="{909E8E84-426E-40DD-AFC4-6F175D3DCCD1}">
              <a14:hiddenFill xmlns:a14="http://schemas.microsoft.com/office/drawing/2010/main">
                <a:solidFill>
                  <a:srgbClr val="FFFFFF"/>
                </a:solidFill>
              </a14:hiddenFill>
            </a:ext>
          </a:extLst>
        </p:spPr>
      </p:pic>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30" y="1718885"/>
            <a:ext cx="7281670" cy="4551286"/>
          </a:xfrm>
        </p:spPr>
        <p:txBody>
          <a:bodyPr/>
          <a:lstStyle/>
          <a:p>
            <a:pPr marL="0" indent="0">
              <a:buNone/>
            </a:pPr>
            <a:r>
              <a:rPr lang="en-US" sz="2800" b="1" dirty="0">
                <a:solidFill>
                  <a:schemeClr val="tx2"/>
                </a:solidFill>
              </a:rPr>
              <a:t>4.</a:t>
            </a:r>
            <a:r>
              <a:rPr lang="en-US" sz="2800" b="1" dirty="0"/>
              <a:t> Content Provider</a:t>
            </a:r>
          </a:p>
          <a:p>
            <a:pPr marL="457200" lvl="1" indent="0">
              <a:buNone/>
            </a:pPr>
            <a:r>
              <a:rPr lang="en-US" sz="2400" dirty="0"/>
              <a:t>Presents data to external applications as one or more tables that are similar to the tables found in a relational database. </a:t>
            </a:r>
          </a:p>
          <a:p>
            <a:pPr marL="457200" lvl="1" indent="0">
              <a:buNone/>
            </a:pPr>
            <a:endParaRPr lang="en-US" sz="2400" dirty="0"/>
          </a:p>
          <a:p>
            <a:pPr marL="457200" lvl="1" indent="0">
              <a:buNone/>
            </a:pPr>
            <a:r>
              <a:rPr lang="en-US" sz="2400" dirty="0"/>
              <a:t>(Example: A maps application can provide access to location data, to be used by other applications, for example, a delivery application).</a:t>
            </a:r>
          </a:p>
          <a:p>
            <a:pPr marL="457200" lvl="1" indent="0">
              <a:buNone/>
            </a:pPr>
            <a:endParaRPr lang="en-US" sz="2400" dirty="0"/>
          </a:p>
        </p:txBody>
      </p:sp>
    </p:spTree>
    <p:extLst>
      <p:ext uri="{BB962C8B-B14F-4D97-AF65-F5344CB8AC3E}">
        <p14:creationId xmlns:p14="http://schemas.microsoft.com/office/powerpoint/2010/main" val="988924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Android Manifest file</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10200599" cy="4551286"/>
          </a:xfrm>
        </p:spPr>
        <p:txBody>
          <a:bodyPr/>
          <a:lstStyle/>
          <a:p>
            <a:r>
              <a:rPr lang="en-US" dirty="0"/>
              <a:t>The Android Manifest file (</a:t>
            </a:r>
            <a:r>
              <a:rPr lang="en-US" dirty="0">
                <a:solidFill>
                  <a:schemeClr val="tx2"/>
                </a:solidFill>
                <a:latin typeface="Consolas" panose="020B0609020204030204" pitchFamily="49" charset="0"/>
              </a:rPr>
              <a:t>AndroidManifest.xml</a:t>
            </a:r>
            <a:r>
              <a:rPr lang="en-US" dirty="0"/>
              <a:t>) is a crucial component of any Android application. It provides essential information about the app to the Android system, which the system must have before it can run any of the app's code.</a:t>
            </a:r>
          </a:p>
          <a:p>
            <a:r>
              <a:rPr lang="en-US" dirty="0"/>
              <a:t>It contains:</a:t>
            </a:r>
          </a:p>
          <a:p>
            <a:pPr lvl="1"/>
            <a:r>
              <a:rPr lang="en-US" b="1" dirty="0"/>
              <a:t>Package Name</a:t>
            </a:r>
            <a:r>
              <a:rPr lang="en-US" dirty="0"/>
              <a:t>: The unique identifier for the application, defined by the package attribute.</a:t>
            </a:r>
          </a:p>
          <a:p>
            <a:pPr lvl="1"/>
            <a:r>
              <a:rPr lang="en-US" b="1" dirty="0"/>
              <a:t>Components</a:t>
            </a:r>
            <a:r>
              <a:rPr lang="en-US" dirty="0"/>
              <a:t>: Declares the components (Activities, Services ...).</a:t>
            </a:r>
          </a:p>
          <a:p>
            <a:pPr lvl="1"/>
            <a:r>
              <a:rPr lang="en-US" b="1" dirty="0"/>
              <a:t>Permissions</a:t>
            </a:r>
            <a:r>
              <a:rPr lang="en-US" dirty="0"/>
              <a:t>: e.g. Internet Usage permission, access to local files.</a:t>
            </a:r>
          </a:p>
          <a:p>
            <a:pPr lvl="1"/>
            <a:r>
              <a:rPr lang="en-US" b="1" dirty="0"/>
              <a:t>Application Icon.</a:t>
            </a:r>
          </a:p>
          <a:p>
            <a:pPr lvl="1"/>
            <a:r>
              <a:rPr lang="en-US" b="1" dirty="0"/>
              <a:t>And much more.</a:t>
            </a:r>
          </a:p>
        </p:txBody>
      </p:sp>
    </p:spTree>
    <p:extLst>
      <p:ext uri="{BB962C8B-B14F-4D97-AF65-F5344CB8AC3E}">
        <p14:creationId xmlns:p14="http://schemas.microsoft.com/office/powerpoint/2010/main" val="1680074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3BEC0A6-A5CE-914E-9A9E-BB0E40137093}"/>
              </a:ext>
            </a:extLst>
          </p:cNvPr>
          <p:cNvSpPr>
            <a:spLocks noGrp="1"/>
          </p:cNvSpPr>
          <p:nvPr>
            <p:ph type="title"/>
          </p:nvPr>
        </p:nvSpPr>
        <p:spPr/>
        <p:txBody>
          <a:bodyPr/>
          <a:lstStyle/>
          <a:p>
            <a:r>
              <a:rPr lang="en-US" dirty="0"/>
              <a:t>R.java class</a:t>
            </a:r>
          </a:p>
        </p:txBody>
      </p:sp>
      <p:sp>
        <p:nvSpPr>
          <p:cNvPr id="3" name="Side Text - Column 1">
            <a:extLst>
              <a:ext uri="{FF2B5EF4-FFF2-40B4-BE49-F238E27FC236}">
                <a16:creationId xmlns:a16="http://schemas.microsoft.com/office/drawing/2014/main" id="{38025F87-E395-E545-BB3A-BF62703CCBBB}"/>
              </a:ext>
            </a:extLst>
          </p:cNvPr>
          <p:cNvSpPr>
            <a:spLocks noGrp="1"/>
          </p:cNvSpPr>
          <p:nvPr>
            <p:ph sz="half" idx="1"/>
          </p:nvPr>
        </p:nvSpPr>
        <p:spPr>
          <a:xfrm>
            <a:off x="566928" y="2185416"/>
            <a:ext cx="10200599" cy="4551286"/>
          </a:xfrm>
        </p:spPr>
        <p:txBody>
          <a:bodyPr/>
          <a:lstStyle/>
          <a:p>
            <a:r>
              <a:rPr lang="en-US" dirty="0"/>
              <a:t>The </a:t>
            </a:r>
            <a:r>
              <a:rPr lang="en-US" dirty="0">
                <a:solidFill>
                  <a:schemeClr val="tx2"/>
                </a:solidFill>
              </a:rPr>
              <a:t>R.java</a:t>
            </a:r>
            <a:r>
              <a:rPr lang="en-US" dirty="0"/>
              <a:t> file, often called the R class, is an auto-generated class containing references to all</a:t>
            </a:r>
          </a:p>
          <a:p>
            <a:r>
              <a:rPr lang="en-US" dirty="0"/>
              <a:t>Resources (such as layouts, strings, images, and IDs) used within an Android application.</a:t>
            </a:r>
          </a:p>
          <a:p>
            <a:r>
              <a:rPr lang="en-US" dirty="0"/>
              <a:t>The R class is dynamically linked to res folder which contains the resources.</a:t>
            </a:r>
          </a:p>
          <a:p>
            <a:r>
              <a:rPr lang="en-US" dirty="0"/>
              <a:t>In this experiment, you will notice the following line in your Java code:</a:t>
            </a:r>
          </a:p>
          <a:p>
            <a:endParaRPr lang="en-US" dirty="0"/>
          </a:p>
          <a:p>
            <a:endParaRPr lang="en-US" dirty="0"/>
          </a:p>
          <a:p>
            <a:endParaRPr lang="en-US" dirty="0"/>
          </a:p>
          <a:p>
            <a:endParaRPr lang="en-US" dirty="0"/>
          </a:p>
          <a:p>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928" y="3997839"/>
            <a:ext cx="5629033" cy="1115665"/>
          </a:xfrm>
          <a:prstGeom prst="rect">
            <a:avLst/>
          </a:prstGeom>
        </p:spPr>
      </p:pic>
      <p:pic>
        <p:nvPicPr>
          <p:cNvPr id="5" name="Picture 4">
            <a:extLst>
              <a:ext uri="{FF2B5EF4-FFF2-40B4-BE49-F238E27FC236}">
                <a16:creationId xmlns:a16="http://schemas.microsoft.com/office/drawing/2014/main" id="{22A071E1-F199-E72B-B03C-6AB6BC1374AD}"/>
              </a:ext>
            </a:extLst>
          </p:cNvPr>
          <p:cNvPicPr>
            <a:picLocks noChangeAspect="1"/>
          </p:cNvPicPr>
          <p:nvPr/>
        </p:nvPicPr>
        <p:blipFill>
          <a:blip r:embed="rId4"/>
          <a:stretch>
            <a:fillRect/>
          </a:stretch>
        </p:blipFill>
        <p:spPr>
          <a:xfrm>
            <a:off x="820927" y="5358384"/>
            <a:ext cx="5629033" cy="1191449"/>
          </a:xfrm>
          <a:prstGeom prst="rect">
            <a:avLst/>
          </a:prstGeom>
        </p:spPr>
      </p:pic>
    </p:spTree>
    <p:extLst>
      <p:ext uri="{BB962C8B-B14F-4D97-AF65-F5344CB8AC3E}">
        <p14:creationId xmlns:p14="http://schemas.microsoft.com/office/powerpoint/2010/main" val="3470322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6463701"/>
      </p:ext>
    </p:extLst>
  </p:cSld>
  <p:clrMapOvr>
    <a:masterClrMapping/>
  </p:clrMapOvr>
</p:sld>
</file>

<file path=ppt/theme/theme1.xml><?xml version="1.0" encoding="utf-8"?>
<a:theme xmlns:a="http://schemas.openxmlformats.org/drawingml/2006/main" name="Office Theme">
  <a:themeElements>
    <a:clrScheme name="UB Brand Colors">
      <a:dk1>
        <a:srgbClr val="666666"/>
      </a:dk1>
      <a:lt1>
        <a:srgbClr val="FFFFFF"/>
      </a:lt1>
      <a:dk2>
        <a:srgbClr val="005BBB"/>
      </a:dk2>
      <a:lt2>
        <a:srgbClr val="FFFFFF"/>
      </a:lt2>
      <a:accent1>
        <a:srgbClr val="005BBB"/>
      </a:accent1>
      <a:accent2>
        <a:srgbClr val="41B6E6"/>
      </a:accent2>
      <a:accent3>
        <a:srgbClr val="E56D54"/>
      </a:accent3>
      <a:accent4>
        <a:srgbClr val="666666"/>
      </a:accent4>
      <a:accent5>
        <a:srgbClr val="007681"/>
      </a:accent5>
      <a:accent6>
        <a:srgbClr val="003E51"/>
      </a:accent6>
      <a:hlink>
        <a:srgbClr val="005BBB"/>
      </a:hlink>
      <a:folHlink>
        <a:srgbClr val="D86A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1546</TotalTime>
  <Words>434</Words>
  <Application>Microsoft Office PowerPoint</Application>
  <PresentationFormat>Widescreen</PresentationFormat>
  <Paragraphs>58</Paragraphs>
  <Slides>10</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Arial Regular</vt:lpstr>
      <vt:lpstr>Consolas</vt:lpstr>
      <vt:lpstr>System Font Regular</vt:lpstr>
      <vt:lpstr>Office Theme</vt:lpstr>
      <vt:lpstr>Exp #1  Introduction to Android Programming</vt:lpstr>
      <vt:lpstr>Welcome to  ADVANCED COMPUTER SYSTEMS ENGINEERING LABORATORY ENCS5150</vt:lpstr>
      <vt:lpstr>Android Components</vt:lpstr>
      <vt:lpstr>PowerPoint Presentation</vt:lpstr>
      <vt:lpstr>PowerPoint Presentation</vt:lpstr>
      <vt:lpstr>PowerPoint Presentation</vt:lpstr>
      <vt:lpstr>Android Manifest file</vt:lpstr>
      <vt:lpstr>R.java class</vt:lpstr>
      <vt:lpstr>PowerPoint Presentation</vt:lpstr>
      <vt:lpstr>Lab Conventions (Compulsory)</vt:lpstr>
    </vt:vector>
  </TitlesOfParts>
  <Manager/>
  <Company>University at Buffalo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UB PowerPoint Presentation</dc:title>
  <dc:subject/>
  <dc:creator>Division of University Communications</dc:creator>
  <cp:keywords/>
  <dc:description/>
  <cp:lastModifiedBy>asus</cp:lastModifiedBy>
  <cp:revision>157</cp:revision>
  <dcterms:created xsi:type="dcterms:W3CDTF">2019-04-04T19:20:28Z</dcterms:created>
  <dcterms:modified xsi:type="dcterms:W3CDTF">2024-11-25T19:47:13Z</dcterms:modified>
  <cp:category/>
</cp:coreProperties>
</file>