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40"/>
  </p:notesMasterIdLst>
  <p:sldIdLst>
    <p:sldId id="256" r:id="rId2"/>
    <p:sldId id="367" r:id="rId3"/>
    <p:sldId id="393" r:id="rId4"/>
    <p:sldId id="418" r:id="rId5"/>
    <p:sldId id="419" r:id="rId6"/>
    <p:sldId id="374" r:id="rId7"/>
    <p:sldId id="368" r:id="rId8"/>
    <p:sldId id="369" r:id="rId9"/>
    <p:sldId id="395" r:id="rId10"/>
    <p:sldId id="417" r:id="rId11"/>
    <p:sldId id="420" r:id="rId12"/>
    <p:sldId id="372" r:id="rId13"/>
    <p:sldId id="421" r:id="rId14"/>
    <p:sldId id="422" r:id="rId15"/>
    <p:sldId id="423" r:id="rId16"/>
    <p:sldId id="370" r:id="rId17"/>
    <p:sldId id="373" r:id="rId18"/>
    <p:sldId id="376" r:id="rId19"/>
    <p:sldId id="402" r:id="rId20"/>
    <p:sldId id="377" r:id="rId21"/>
    <p:sldId id="378" r:id="rId22"/>
    <p:sldId id="379" r:id="rId23"/>
    <p:sldId id="405" r:id="rId24"/>
    <p:sldId id="406" r:id="rId25"/>
    <p:sldId id="382" r:id="rId26"/>
    <p:sldId id="383" r:id="rId27"/>
    <p:sldId id="384" r:id="rId28"/>
    <p:sldId id="410" r:id="rId29"/>
    <p:sldId id="385" r:id="rId30"/>
    <p:sldId id="386" r:id="rId31"/>
    <p:sldId id="412" r:id="rId32"/>
    <p:sldId id="387" r:id="rId33"/>
    <p:sldId id="388" r:id="rId34"/>
    <p:sldId id="414" r:id="rId35"/>
    <p:sldId id="389" r:id="rId36"/>
    <p:sldId id="390" r:id="rId37"/>
    <p:sldId id="416" r:id="rId38"/>
    <p:sldId id="39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45" autoAdjust="0"/>
  </p:normalViewPr>
  <p:slideViewPr>
    <p:cSldViewPr>
      <p:cViewPr>
        <p:scale>
          <a:sx n="98" d="100"/>
          <a:sy n="98" d="100"/>
        </p:scale>
        <p:origin x="-20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026CAE-B7ED-4EA0-9E2A-84315E3BA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73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303E-34E0-4848-AC4A-C104DBCDE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0556B-FD63-490F-9843-A2F76C73B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0C34-33D6-4B2C-A25B-7DCC29D3F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98012-D888-43FB-92A0-B0B16F621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2DDF-0022-4C51-9657-006FAE31F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2E1B-4FBB-46CC-928C-C29B6CED6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9E45-FB5B-402F-9BC9-9A5335F20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44EA2-E01A-43C3-9A79-CDC4C9F5C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24C6C-ABBD-496A-92C3-6721FC76D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57830-F04B-4D96-90FD-50B93B8AB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5CA8A-3B31-4A38-BF7D-CEE5C7FA1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3A00C-1626-429A-A528-F4E7E6C2B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CF16D33-7A46-468A-B3A3-F3963751B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801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02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  <a:cs typeface="+mn-cs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  <a:cs typeface="+mn-cs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2969" y="3657600"/>
            <a:ext cx="212910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JO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الوحدة السابعة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0"/>
            <a:ext cx="347334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JO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الهيكل العظمي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371600"/>
            <a:ext cx="2895600" cy="47244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>
                <a:solidFill>
                  <a:srgbClr val="292929"/>
                </a:solidFill>
              </a:rPr>
              <a:t>الجزء الأوسط من العظم </a:t>
            </a:r>
            <a:r>
              <a:rPr lang="ar-SA" sz="2800" b="1" dirty="0" smtClean="0">
                <a:solidFill>
                  <a:srgbClr val="292929"/>
                </a:solidFill>
              </a:rPr>
              <a:t>مجوف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>
                <a:solidFill>
                  <a:srgbClr val="292929"/>
                </a:solidFill>
              </a:rPr>
              <a:t>يحوي نوع مختلف من </a:t>
            </a:r>
            <a:r>
              <a:rPr lang="ar-SA" sz="2800" b="1" dirty="0" smtClean="0">
                <a:solidFill>
                  <a:srgbClr val="292929"/>
                </a:solidFill>
              </a:rPr>
              <a:t>النخاع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</a:pPr>
            <a:r>
              <a:rPr lang="ar-SA" sz="2400" b="1" dirty="0">
                <a:solidFill>
                  <a:srgbClr val="292929"/>
                </a:solidFill>
              </a:rPr>
              <a:t>دهني أصفر اللون</a:t>
            </a:r>
            <a:r>
              <a:rPr lang="ar-JO" sz="2400" b="1" dirty="0">
                <a:solidFill>
                  <a:srgbClr val="292929"/>
                </a:solidFill>
              </a:rPr>
              <a:t> (</a:t>
            </a:r>
            <a:r>
              <a:rPr lang="ar-SA" sz="2400" b="1" dirty="0">
                <a:solidFill>
                  <a:srgbClr val="292929"/>
                </a:solidFill>
              </a:rPr>
              <a:t>مخزن للدهنيات في العظم</a:t>
            </a:r>
            <a:r>
              <a:rPr lang="ar-JO" sz="2400" b="1" dirty="0">
                <a:solidFill>
                  <a:srgbClr val="292929"/>
                </a:solidFill>
              </a:rPr>
              <a:t>)</a:t>
            </a:r>
            <a:endParaRPr lang="en-US" sz="2300" b="1" dirty="0">
              <a:solidFill>
                <a:srgbClr val="292929"/>
              </a:solidFill>
            </a:endParaRPr>
          </a:p>
          <a:p>
            <a:endParaRPr lang="de-DE" dirty="0"/>
          </a:p>
        </p:txBody>
      </p:sp>
      <p:pic>
        <p:nvPicPr>
          <p:cNvPr id="7170" name="Picture 2" descr="bone marrow with stem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0" y="1371600"/>
            <a:ext cx="5400000" cy="41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1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7675" marR="57150" lvl="0" indent="-447675" algn="ctr" rtl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ar-SA" sz="8800" b="1" dirty="0" smtClean="0">
                <a:solidFill>
                  <a:srgbClr val="292929"/>
                </a:solidFill>
                <a:latin typeface="Calibri"/>
                <a:ea typeface="Calibri"/>
                <a:cs typeface="Traditional Arabic"/>
              </a:rPr>
              <a:t>المفاصل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661275" cy="4114800"/>
          </a:xfrm>
        </p:spPr>
        <p:txBody>
          <a:bodyPr/>
          <a:lstStyle/>
          <a:p>
            <a:pPr marR="5715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latin typeface="Calibri"/>
                <a:ea typeface="Calibri"/>
              </a:rPr>
              <a:t>لا </a:t>
            </a:r>
            <a:r>
              <a:rPr lang="ar-SA" b="1" dirty="0">
                <a:latin typeface="Calibri"/>
                <a:ea typeface="Calibri"/>
              </a:rPr>
              <a:t>تستطيع العظام أن تتحرك من تلقاء </a:t>
            </a:r>
            <a:r>
              <a:rPr lang="ar-SA" b="1" dirty="0" smtClean="0">
                <a:latin typeface="Calibri"/>
                <a:ea typeface="Calibri"/>
              </a:rPr>
              <a:t>نفسها</a:t>
            </a:r>
            <a:endParaRPr lang="en-US" b="1" dirty="0" smtClean="0">
              <a:latin typeface="Calibri"/>
              <a:ea typeface="Calibri"/>
            </a:endParaRPr>
          </a:p>
          <a:p>
            <a:pPr marR="5715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حيث </a:t>
            </a:r>
            <a:r>
              <a:rPr lang="ar-S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يجتمع عظمان يتكون </a:t>
            </a:r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المفصل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  <a:p>
            <a:pPr marR="57150" algn="just" rtl="1"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/>
              <a:ea typeface="Calibri"/>
            </a:endParaRPr>
          </a:p>
          <a:p>
            <a:pPr marR="5715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latin typeface="Calibri"/>
                <a:ea typeface="Calibri"/>
              </a:rPr>
              <a:t>تتصل </a:t>
            </a:r>
            <a:r>
              <a:rPr lang="ar-SA" b="1" dirty="0">
                <a:latin typeface="Calibri"/>
                <a:ea typeface="Calibri"/>
              </a:rPr>
              <a:t>بعض العظام بعضها ببعض اتصالًا متينًا لا يسمح بأي حركة كما هو الحال في عظام </a:t>
            </a:r>
            <a:r>
              <a:rPr lang="ar-SA" b="1" dirty="0" smtClean="0">
                <a:latin typeface="Calibri"/>
                <a:ea typeface="Calibri"/>
              </a:rPr>
              <a:t>الجمجمة</a:t>
            </a:r>
            <a:endParaRPr lang="en-US" b="1" dirty="0" smtClean="0">
              <a:latin typeface="Calibri"/>
              <a:ea typeface="Calibri"/>
            </a:endParaRPr>
          </a:p>
          <a:p>
            <a:pPr marR="57150" lvl="0" algn="just" rtl="1">
              <a:lnSpc>
                <a:spcPct val="115000"/>
              </a:lnSpc>
              <a:spcAft>
                <a:spcPts val="1000"/>
              </a:spcAft>
              <a:buClr>
                <a:srgbClr val="CC9900"/>
              </a:buClr>
            </a:pPr>
            <a:r>
              <a:rPr lang="ar-SA" b="1" dirty="0">
                <a:solidFill>
                  <a:srgbClr val="292929"/>
                </a:solidFill>
                <a:latin typeface="Calibri"/>
                <a:ea typeface="Calibri"/>
              </a:rPr>
              <a:t>لذلك تسمى هذه </a:t>
            </a:r>
            <a:r>
              <a:rPr lang="ar-SA" b="1" u="sng" dirty="0">
                <a:solidFill>
                  <a:srgbClr val="292929"/>
                </a:solidFill>
                <a:latin typeface="Calibri"/>
                <a:ea typeface="Calibri"/>
              </a:rPr>
              <a:t>المفاصل بالثابتة أو غير المتحركة</a:t>
            </a:r>
            <a:r>
              <a:rPr lang="ar-SA" b="1" dirty="0">
                <a:solidFill>
                  <a:srgbClr val="292929"/>
                </a:solidFill>
                <a:latin typeface="Calibri"/>
                <a:ea typeface="Calibri"/>
              </a:rPr>
              <a:t>.</a:t>
            </a:r>
            <a:endParaRPr lang="en-US" b="1" dirty="0">
              <a:solidFill>
                <a:srgbClr val="292929"/>
              </a:solidFill>
              <a:latin typeface="Calibri"/>
              <a:ea typeface="Calibri"/>
            </a:endParaRPr>
          </a:p>
          <a:p>
            <a:pPr marR="57150" algn="just" rtl="1"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/>
              <a:ea typeface="Calibri"/>
            </a:endParaRPr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66983"/>
            <a:ext cx="2160000" cy="123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62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abulsi.com/images/inside-arts/ar/6334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590800" y="5638800"/>
            <a:ext cx="4495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JO" sz="2500" b="1"/>
              <a:t>المفاصل الثابتة في الجمجمة</a:t>
            </a:r>
            <a:endParaRPr lang="en-US" sz="2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57150" lvl="1" algn="just" rtl="1">
              <a:lnSpc>
                <a:spcPct val="115000"/>
              </a:lnSpc>
              <a:spcAft>
                <a:spcPts val="1000"/>
              </a:spcAft>
              <a:buClr>
                <a:srgbClr val="CC9900"/>
              </a:buClr>
            </a:pPr>
            <a:r>
              <a:rPr lang="ar-SA" b="1" dirty="0" smtClean="0">
                <a:solidFill>
                  <a:srgbClr val="292929"/>
                </a:solidFill>
                <a:latin typeface="Calibri"/>
                <a:ea typeface="Calibri"/>
              </a:rPr>
              <a:t>فالوجه </a:t>
            </a:r>
            <a:r>
              <a:rPr lang="ar-SA" b="1" dirty="0">
                <a:solidFill>
                  <a:srgbClr val="292929"/>
                </a:solidFill>
                <a:latin typeface="Calibri"/>
                <a:ea typeface="Calibri"/>
              </a:rPr>
              <a:t>والرأس مثلًا يتكونان من اثنتين وعشرين عظمة لا يتحرك منها إلا الفك </a:t>
            </a:r>
            <a:r>
              <a:rPr lang="ar-SA" b="1" dirty="0" smtClean="0">
                <a:solidFill>
                  <a:srgbClr val="292929"/>
                </a:solidFill>
                <a:latin typeface="Calibri"/>
                <a:ea typeface="Calibri"/>
              </a:rPr>
              <a:t>الأسفل</a:t>
            </a:r>
            <a:endParaRPr lang="en-US" b="1" dirty="0" smtClean="0">
              <a:solidFill>
                <a:srgbClr val="292929"/>
              </a:solidFill>
              <a:latin typeface="Calibri"/>
              <a:ea typeface="Calibri"/>
            </a:endParaRPr>
          </a:p>
          <a:p>
            <a:pPr marR="57150" lvl="1" algn="just" rtl="1">
              <a:lnSpc>
                <a:spcPct val="115000"/>
              </a:lnSpc>
              <a:spcAft>
                <a:spcPts val="1000"/>
              </a:spcAft>
              <a:buClr>
                <a:srgbClr val="CC9900"/>
              </a:buClr>
            </a:pPr>
            <a:endParaRPr lang="en-US" b="1" dirty="0" smtClean="0">
              <a:solidFill>
                <a:srgbClr val="292929"/>
              </a:solidFill>
              <a:latin typeface="Calibri"/>
              <a:ea typeface="Calibri"/>
            </a:endParaRPr>
          </a:p>
          <a:p>
            <a:pPr marR="57150" lvl="1" algn="just" rtl="1">
              <a:lnSpc>
                <a:spcPct val="115000"/>
              </a:lnSpc>
              <a:spcAft>
                <a:spcPts val="1000"/>
              </a:spcAft>
              <a:buClr>
                <a:srgbClr val="CC9900"/>
              </a:buClr>
            </a:pPr>
            <a:r>
              <a:rPr lang="ar-SA" b="1" dirty="0" smtClean="0">
                <a:solidFill>
                  <a:srgbClr val="292929"/>
                </a:solidFill>
                <a:latin typeface="Calibri"/>
                <a:ea typeface="Calibri"/>
              </a:rPr>
              <a:t>مع </a:t>
            </a:r>
            <a:r>
              <a:rPr lang="ar-SA" b="1" dirty="0">
                <a:solidFill>
                  <a:srgbClr val="292929"/>
                </a:solidFill>
                <a:latin typeface="Calibri"/>
                <a:ea typeface="Calibri"/>
              </a:rPr>
              <a:t>التقدم في العمر وفي حالات السمنة المفرطة يمكن أن يحدث عدة اختلالات في المفاصل تؤدي إلى مشاكل صحية </a:t>
            </a:r>
            <a:r>
              <a:rPr lang="ar-SA" b="1" dirty="0" smtClean="0">
                <a:solidFill>
                  <a:srgbClr val="292929"/>
                </a:solidFill>
                <a:latin typeface="Calibri"/>
                <a:ea typeface="Calibri"/>
              </a:rPr>
              <a:t>كبيرة.</a:t>
            </a:r>
            <a:endParaRPr lang="en-US" sz="2000" b="1" dirty="0">
              <a:solidFill>
                <a:srgbClr val="292929"/>
              </a:solidFill>
              <a:latin typeface="Calibri"/>
              <a:ea typeface="Calibri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3181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8800" b="1" dirty="0">
                <a:solidFill>
                  <a:srgbClr val="292929"/>
                </a:solidFill>
                <a:latin typeface="Calibri"/>
                <a:ea typeface="Calibri"/>
              </a:rPr>
              <a:t>التهاب المفاصل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5715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latin typeface="Calibri"/>
                <a:ea typeface="Calibri"/>
              </a:rPr>
              <a:t>هناك العديد من الأمراض التي تصيب كبار السن في معظم الأحيان تندرج تحت وصف التهاب المفاصل (</a:t>
            </a:r>
            <a:r>
              <a:rPr lang="en-US" b="1" dirty="0">
                <a:latin typeface="Traditional Arabic"/>
                <a:ea typeface="Calibri"/>
              </a:rPr>
              <a:t>Arthritis</a:t>
            </a:r>
            <a:r>
              <a:rPr lang="ar-SA" b="1" dirty="0" smtClean="0">
                <a:latin typeface="Calibri"/>
                <a:ea typeface="Calibri"/>
              </a:rPr>
              <a:t>).</a:t>
            </a:r>
            <a:endParaRPr lang="en-US" b="1" dirty="0" smtClean="0">
              <a:latin typeface="Calibri"/>
              <a:ea typeface="Calibri"/>
            </a:endParaRPr>
          </a:p>
          <a:p>
            <a:pPr marR="5715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latin typeface="Calibri"/>
                <a:ea typeface="Calibri"/>
              </a:rPr>
              <a:t>تآكل </a:t>
            </a:r>
            <a:r>
              <a:rPr lang="ar-SA" b="1" dirty="0">
                <a:latin typeface="Calibri"/>
                <a:ea typeface="Calibri"/>
              </a:rPr>
              <a:t>النسيج الغضروفي في المفاصل مما يعرض الإنسان لآلام شديدة عند تحريك عظامه </a:t>
            </a:r>
            <a:r>
              <a:rPr lang="ar-SA" b="1" dirty="0" smtClean="0">
                <a:latin typeface="Calibri"/>
                <a:ea typeface="Calibri"/>
              </a:rPr>
              <a:t>الطويلة </a:t>
            </a:r>
            <a:endParaRPr lang="en-US" sz="2400" b="1" dirty="0">
              <a:latin typeface="Calibri"/>
              <a:ea typeface="Calibri"/>
            </a:endParaRPr>
          </a:p>
          <a:p>
            <a:pPr algn="r" rtl="1"/>
            <a:r>
              <a:rPr lang="ar-SA" b="1" dirty="0">
                <a:ea typeface="Calibri"/>
              </a:rPr>
              <a:t>تصنف هذه الأمراض أنها ذاتية المناعة بمعنى أن الجسم يحارب خلاياه السليمة.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972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SA" b="1" dirty="0">
                <a:solidFill>
                  <a:srgbClr val="292929"/>
                </a:solidFill>
                <a:ea typeface="Calibri"/>
              </a:rPr>
              <a:t>في الحالات الشديدة تلعب الجراحة دورًا أساسيًّا حيت يتيح الطب الحديث للمريض أن يبدل مفاصله الملتهبة بمفاصل </a:t>
            </a:r>
            <a:r>
              <a:rPr lang="ar-SA" b="1" dirty="0" smtClean="0">
                <a:solidFill>
                  <a:srgbClr val="292929"/>
                </a:solidFill>
                <a:ea typeface="Calibri"/>
              </a:rPr>
              <a:t>اصطناعية</a:t>
            </a:r>
            <a:endParaRPr lang="en-US" b="1" dirty="0">
              <a:solidFill>
                <a:srgbClr val="29292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4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8800" b="1" dirty="0" smtClean="0"/>
              <a:t>كسور العظام</a:t>
            </a:r>
            <a:endParaRPr lang="en-US" sz="8800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2057400"/>
            <a:ext cx="5410200" cy="2209800"/>
          </a:xfrm>
        </p:spPr>
        <p:txBody>
          <a:bodyPr/>
          <a:lstStyle/>
          <a:p>
            <a:pPr algn="r" rtl="1"/>
            <a:r>
              <a:rPr lang="ar-SA" sz="2800" b="1" dirty="0" smtClean="0"/>
              <a:t>نتيجة للضربات المباشرة أو غير المباشرة</a:t>
            </a:r>
            <a:endParaRPr lang="ar-JO" sz="2800" b="1" dirty="0" smtClean="0"/>
          </a:p>
          <a:p>
            <a:pPr algn="r" rtl="1"/>
            <a:r>
              <a:rPr lang="ar-SA" sz="2800" b="1" dirty="0" smtClean="0"/>
              <a:t>السقوط من الارتفاعات</a:t>
            </a:r>
            <a:endParaRPr lang="ar-JO" sz="2800" b="1" dirty="0" smtClean="0"/>
          </a:p>
          <a:p>
            <a:pPr algn="r" rtl="1"/>
            <a:r>
              <a:rPr lang="ar-JO" sz="2800" b="1" dirty="0" smtClean="0"/>
              <a:t>يتسبب أحيانا في </a:t>
            </a:r>
            <a:r>
              <a:rPr lang="ar-SA" sz="2800" b="1" dirty="0" smtClean="0"/>
              <a:t>تهتك في الأعضاء الداخلية التي تحميها تلك العظام.</a:t>
            </a:r>
            <a:endParaRPr lang="en-US" sz="2800" b="1" dirty="0" smtClean="0"/>
          </a:p>
          <a:p>
            <a:pPr algn="r" rtl="1"/>
            <a:endParaRPr lang="en-US" sz="2700" b="1" dirty="0" smtClean="0"/>
          </a:p>
        </p:txBody>
      </p:sp>
      <p:pic>
        <p:nvPicPr>
          <p:cNvPr id="7172" name="Picture 2" descr="http://2.bp.blogspot.com/_qjH2vnRB87Q/TNySXyEGSQI/AAAAAAAAACI/NZaeqmxOWKE/s1600/Comminuted+Fra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27320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http://3.bp.blogspot.com/_Vz3iz6LNlLM/TCwaXxFVb9I/AAAAAAAAACU/ZKeVb9TVbiQ/s1600/galeazzi+f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495800"/>
            <a:ext cx="19050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static.ddmcdn.com/gif/bones-brok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495800"/>
            <a:ext cx="1447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9"/>
            <a:ext cx="7158037" cy="893762"/>
          </a:xfrm>
        </p:spPr>
        <p:txBody>
          <a:bodyPr/>
          <a:lstStyle/>
          <a:p>
            <a:pPr algn="ctr" rtl="1"/>
            <a:r>
              <a:rPr lang="ar-SA" b="1" dirty="0" smtClean="0"/>
              <a:t>وظيفة الهيكل العظمي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0000" y="1447800"/>
            <a:ext cx="4290600" cy="5181600"/>
          </a:xfrm>
        </p:spPr>
        <p:txBody>
          <a:bodyPr/>
          <a:lstStyle/>
          <a:p>
            <a:pPr algn="r" rtl="1"/>
            <a:r>
              <a:rPr lang="ar-SA" sz="2800" b="1" dirty="0" smtClean="0"/>
              <a:t>الهيكل العظمي </a:t>
            </a:r>
            <a:r>
              <a:rPr lang="ar-JO" sz="2800" b="1" dirty="0" smtClean="0"/>
              <a:t>هو </a:t>
            </a:r>
            <a:r>
              <a:rPr lang="ar-SA" sz="2800" b="1" dirty="0" smtClean="0"/>
              <a:t>المحور الأساسي للجسم</a:t>
            </a:r>
            <a:endParaRPr lang="ar-JO" sz="2800" b="1" dirty="0" smtClean="0"/>
          </a:p>
          <a:p>
            <a:pPr marL="0" indent="0" algn="r" rtl="1">
              <a:buNone/>
            </a:pPr>
            <a:endParaRPr lang="ar-JO" sz="2800" b="1" dirty="0" smtClean="0"/>
          </a:p>
          <a:p>
            <a:pPr algn="r" rtl="1">
              <a:buFont typeface="Arial" charset="0"/>
              <a:buChar char="•"/>
            </a:pPr>
            <a:r>
              <a:rPr lang="ar-SA" sz="2800" b="1" dirty="0" smtClean="0"/>
              <a:t> يكسب</a:t>
            </a:r>
            <a:r>
              <a:rPr lang="ar-JO" sz="2800" b="1" dirty="0" smtClean="0"/>
              <a:t> الجسم</a:t>
            </a:r>
            <a:r>
              <a:rPr lang="ar-SA" sz="2800" b="1" dirty="0" smtClean="0"/>
              <a:t> الشكل و القوام</a:t>
            </a:r>
            <a:r>
              <a:rPr lang="ar-JO" sz="2800" b="1" dirty="0" smtClean="0"/>
              <a:t>.</a:t>
            </a:r>
          </a:p>
          <a:p>
            <a:pPr algn="r" rtl="1">
              <a:buFont typeface="Arial" charset="0"/>
              <a:buChar char="•"/>
            </a:pPr>
            <a:r>
              <a:rPr lang="ar-SA" sz="2800" b="1" dirty="0" smtClean="0"/>
              <a:t>يحمي الأحشاء والأعضاء الداخلية المختلفة</a:t>
            </a:r>
            <a:r>
              <a:rPr lang="ar-JO" sz="2800" b="1" dirty="0" smtClean="0"/>
              <a:t>.</a:t>
            </a:r>
          </a:p>
          <a:p>
            <a:pPr algn="r" rtl="1">
              <a:buFont typeface="Arial" charset="0"/>
              <a:buChar char="•"/>
            </a:pPr>
            <a:r>
              <a:rPr lang="ar-SA" sz="2800" b="1" dirty="0" smtClean="0"/>
              <a:t>تتصل بعظامه عضلات الجسم الإرادية</a:t>
            </a:r>
            <a:r>
              <a:rPr lang="ar-JO" sz="2800" b="1" dirty="0" smtClean="0"/>
              <a:t>.</a:t>
            </a:r>
          </a:p>
          <a:p>
            <a:pPr lvl="1" algn="r" rtl="1">
              <a:buFont typeface="Arial" charset="0"/>
              <a:buChar char="•"/>
            </a:pPr>
            <a:r>
              <a:rPr lang="ar-SA" sz="2400" b="1" dirty="0" smtClean="0"/>
              <a:t>يحوي نخاع العظم الأحمر</a:t>
            </a:r>
            <a:endParaRPr lang="ar-JO" sz="2400" b="1" dirty="0" smtClean="0"/>
          </a:p>
          <a:p>
            <a:pPr lvl="2" algn="r" rtl="1">
              <a:buFont typeface="Arial" charset="0"/>
              <a:buChar char="•"/>
            </a:pPr>
            <a:r>
              <a:rPr lang="ar-JO" sz="2000" b="1" dirty="0" smtClean="0"/>
              <a:t>يكون</a:t>
            </a:r>
            <a:r>
              <a:rPr lang="ar-SA" sz="2000" b="1" dirty="0" smtClean="0"/>
              <a:t> كريات الدم المختلفة وتنضج.</a:t>
            </a:r>
            <a:endParaRPr lang="en-US" sz="1900" b="1" dirty="0" smtClean="0"/>
          </a:p>
        </p:txBody>
      </p:sp>
      <p:pic>
        <p:nvPicPr>
          <p:cNvPr id="2" name="Picture 2" descr="Image result for function of skeletal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5015"/>
            <a:ext cx="4320000" cy="254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smtClean="0"/>
              <a:t>أقسام الهيكل العظمي</a:t>
            </a:r>
            <a:endParaRPr lang="en-US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2800" dirty="0" smtClean="0"/>
              <a:t>يمكن تقسيم الهيكل العظمي إلى </a:t>
            </a:r>
            <a:r>
              <a:rPr lang="ar-SA" sz="2800" b="1" dirty="0" smtClean="0"/>
              <a:t>جزئيين</a:t>
            </a:r>
            <a:r>
              <a:rPr lang="ar-SA" sz="2800" dirty="0" smtClean="0"/>
              <a:t> هما:</a:t>
            </a:r>
            <a:endParaRPr lang="en-US" sz="2800" dirty="0" smtClean="0"/>
          </a:p>
          <a:p>
            <a:pPr algn="r" rtl="1">
              <a:buFont typeface="Courier New" pitchFamily="49" charset="0"/>
              <a:buChar char="o"/>
            </a:pPr>
            <a:r>
              <a:rPr lang="ar-JO" sz="2800" b="1" dirty="0" smtClean="0"/>
              <a:t>الهيكل العظمي المحوري</a:t>
            </a:r>
            <a:r>
              <a:rPr lang="ar-JO" sz="2800" dirty="0" smtClean="0"/>
              <a:t> </a:t>
            </a:r>
            <a:endParaRPr lang="en-US" sz="2800" b="1" dirty="0" smtClean="0"/>
          </a:p>
          <a:p>
            <a:pPr algn="r" rtl="1">
              <a:buFont typeface="Courier New" pitchFamily="49" charset="0"/>
              <a:buChar char="o"/>
            </a:pPr>
            <a:r>
              <a:rPr lang="ar-JO" sz="2800" b="1" dirty="0" smtClean="0"/>
              <a:t>الهيكل العظمي الطرفي.</a:t>
            </a:r>
            <a:r>
              <a:rPr lang="ar-JO" sz="2800" dirty="0" smtClean="0"/>
              <a:t> </a:t>
            </a:r>
            <a:endParaRPr lang="en-US" sz="2800" dirty="0" smtClean="0"/>
          </a:p>
        </p:txBody>
      </p:sp>
      <p:pic>
        <p:nvPicPr>
          <p:cNvPr id="11266" name="Picture 2" descr="Image result for funny skeletal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" y="29542"/>
            <a:ext cx="2160000" cy="24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funny skeletal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" y="2567214"/>
            <a:ext cx="4320000" cy="41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524000"/>
            <a:ext cx="4038600" cy="51816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أولًا</a:t>
            </a:r>
            <a:r>
              <a:rPr lang="ar-JO" sz="2800" b="1" dirty="0">
                <a:solidFill>
                  <a:srgbClr val="292929"/>
                </a:solidFill>
              </a:rPr>
              <a:t>: الهيكل العظمي </a:t>
            </a:r>
            <a:r>
              <a:rPr lang="ar-JO" sz="2800" b="1" dirty="0" smtClean="0">
                <a:solidFill>
                  <a:srgbClr val="292929"/>
                </a:solidFill>
              </a:rPr>
              <a:t>المحوري</a:t>
            </a: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الجمجمة</a:t>
            </a: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العمود الفقري</a:t>
            </a: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القفص الصدري </a:t>
            </a: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en-US" sz="27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JO" sz="2800" b="1" dirty="0">
                <a:solidFill>
                  <a:srgbClr val="292929"/>
                </a:solidFill>
              </a:rPr>
              <a:t>الهيكل العظمي </a:t>
            </a:r>
            <a:r>
              <a:rPr lang="ar-JO" sz="2800" b="1" dirty="0" smtClean="0">
                <a:solidFill>
                  <a:srgbClr val="292929"/>
                </a:solidFill>
              </a:rPr>
              <a:t>الطرفي</a:t>
            </a: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عظام </a:t>
            </a:r>
            <a:r>
              <a:rPr lang="ar-JO" sz="2400" b="1" dirty="0">
                <a:solidFill>
                  <a:srgbClr val="292929"/>
                </a:solidFill>
              </a:rPr>
              <a:t>الحزام </a:t>
            </a:r>
            <a:r>
              <a:rPr lang="ar-JO" sz="2400" b="1" dirty="0" smtClean="0">
                <a:solidFill>
                  <a:srgbClr val="292929"/>
                </a:solidFill>
              </a:rPr>
              <a:t>العلوي</a:t>
            </a: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عظام </a:t>
            </a:r>
            <a:r>
              <a:rPr lang="ar-JO" sz="2400" b="1" dirty="0">
                <a:solidFill>
                  <a:srgbClr val="292929"/>
                </a:solidFill>
              </a:rPr>
              <a:t>الحزام </a:t>
            </a:r>
            <a:r>
              <a:rPr lang="ar-JO" sz="2400" b="1" dirty="0" smtClean="0">
                <a:solidFill>
                  <a:srgbClr val="292929"/>
                </a:solidFill>
              </a:rPr>
              <a:t>السفلي</a:t>
            </a: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الأطراف العلوية</a:t>
            </a:r>
          </a:p>
          <a:p>
            <a:pPr lvl="1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الأطراف </a:t>
            </a:r>
            <a:r>
              <a:rPr lang="ar-JO" sz="2400" b="1" dirty="0">
                <a:solidFill>
                  <a:srgbClr val="292929"/>
                </a:solidFill>
              </a:rPr>
              <a:t>السفلية.</a:t>
            </a:r>
            <a:endParaRPr lang="en-US" sz="2400" b="1" dirty="0">
              <a:solidFill>
                <a:srgbClr val="292929"/>
              </a:solidFill>
            </a:endParaRPr>
          </a:p>
          <a:p>
            <a:endParaRPr lang="de-DE" b="1" dirty="0"/>
          </a:p>
        </p:txBody>
      </p:sp>
      <p:pic>
        <p:nvPicPr>
          <p:cNvPr id="12290" name="Picture 2" descr="Image result for central skele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2494799"/>
            <a:ext cx="4320000" cy="32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96839"/>
            <a:ext cx="3213100" cy="817562"/>
          </a:xfrm>
        </p:spPr>
        <p:txBody>
          <a:bodyPr/>
          <a:lstStyle/>
          <a:p>
            <a:pPr algn="ctr" rtl="1"/>
            <a:r>
              <a:rPr lang="ar-JO" b="1" dirty="0" smtClean="0"/>
              <a:t>الهيكل العظمي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6200" y="989100"/>
            <a:ext cx="4329475" cy="5716500"/>
          </a:xfrm>
        </p:spPr>
        <p:txBody>
          <a:bodyPr/>
          <a:lstStyle/>
          <a:p>
            <a:pPr algn="r" rtl="1"/>
            <a:r>
              <a:rPr lang="ar-SA" sz="2800" b="1" dirty="0" smtClean="0"/>
              <a:t>جملة من العظام المختلفة في أشكالها</a:t>
            </a:r>
            <a:endParaRPr lang="de-DE" sz="2800" b="1" dirty="0" smtClean="0"/>
          </a:p>
          <a:p>
            <a:pPr algn="r" rtl="1"/>
            <a:endParaRPr lang="de-DE" sz="2800" b="1" dirty="0"/>
          </a:p>
          <a:p>
            <a:pPr algn="r" rtl="1"/>
            <a:r>
              <a:rPr lang="ar-SA" sz="2800" b="1" dirty="0" smtClean="0"/>
              <a:t>تشترك مع عدة غضاريف في تكوين الهيكل العظمي للجسم</a:t>
            </a:r>
            <a:endParaRPr lang="de-DE" sz="2800" b="1" dirty="0"/>
          </a:p>
          <a:p>
            <a:pPr algn="r" rtl="1"/>
            <a:endParaRPr lang="ar-JO" sz="2800" b="1" dirty="0" smtClean="0"/>
          </a:p>
          <a:p>
            <a:pPr algn="r" rtl="1"/>
            <a:r>
              <a:rPr lang="ar-SA" sz="2800" b="1" dirty="0" smtClean="0"/>
              <a:t>يبلغ عدد العظام المكونة للجسم البشري 206 عظمة</a:t>
            </a:r>
            <a:endParaRPr lang="de-DE" sz="2800" b="1" dirty="0" smtClean="0"/>
          </a:p>
          <a:p>
            <a:pPr lvl="1" algn="r" rtl="1"/>
            <a:r>
              <a:rPr lang="ar-SA" sz="2400" b="1" dirty="0" smtClean="0"/>
              <a:t>تختلف أطوالها</a:t>
            </a:r>
            <a:endParaRPr lang="de-DE" sz="2400" b="1" dirty="0" smtClean="0"/>
          </a:p>
          <a:p>
            <a:pPr algn="r" rtl="1"/>
            <a:endParaRPr lang="ar-JO" sz="2800" b="1" dirty="0" smtClean="0"/>
          </a:p>
          <a:p>
            <a:pPr algn="r" rtl="1"/>
            <a:r>
              <a:rPr lang="ar-SA" sz="2800" b="1" dirty="0" smtClean="0"/>
              <a:t>تنشأ العظام على هيئة غضاريف قبل ولادة الجنين</a:t>
            </a:r>
            <a:endParaRPr lang="ar-JO" sz="2800" b="1" dirty="0" smtClean="0"/>
          </a:p>
          <a:p>
            <a:pPr algn="r" rtl="1"/>
            <a:endParaRPr lang="en-US" sz="2700" b="1" dirty="0" smtClean="0"/>
          </a:p>
        </p:txBody>
      </p:sp>
      <p:pic>
        <p:nvPicPr>
          <p:cNvPr id="1026" name="Picture 2" descr="Image result for ‫الهيكل العظمي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600"/>
            <a:ext cx="40176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9"/>
            <a:ext cx="7158037" cy="817562"/>
          </a:xfrm>
        </p:spPr>
        <p:txBody>
          <a:bodyPr/>
          <a:lstStyle/>
          <a:p>
            <a:pPr algn="ctr" rtl="1"/>
            <a:r>
              <a:rPr lang="ar-JO" b="1" dirty="0" smtClean="0"/>
              <a:t>الجمجمة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1"/>
            <a:ext cx="8610600" cy="5181599"/>
          </a:xfrm>
        </p:spPr>
        <p:txBody>
          <a:bodyPr/>
          <a:lstStyle/>
          <a:p>
            <a:pPr algn="r" rtl="1"/>
            <a:r>
              <a:rPr lang="ar-JO" sz="2800" b="1" dirty="0" smtClean="0"/>
              <a:t>تحيط بالدماغ +  عظام الوجه</a:t>
            </a:r>
            <a:r>
              <a:rPr lang="en-US" sz="2800" b="1" dirty="0" smtClean="0"/>
              <a:t>.</a:t>
            </a:r>
          </a:p>
          <a:p>
            <a:pPr algn="r" rtl="1"/>
            <a:r>
              <a:rPr lang="ar-JO" sz="2800" b="1" dirty="0" smtClean="0"/>
              <a:t>تتكون من 22 عظمة</a:t>
            </a:r>
          </a:p>
          <a:p>
            <a:pPr algn="r" rtl="1"/>
            <a:r>
              <a:rPr lang="ar-JO" sz="2800" b="1" dirty="0" smtClean="0"/>
              <a:t>تحيط 8 منها بالدماغ = </a:t>
            </a:r>
            <a:r>
              <a:rPr lang="ar-JO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العظام </a:t>
            </a:r>
            <a:r>
              <a:rPr lang="ar-JO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القحفية</a:t>
            </a:r>
            <a:endParaRPr lang="ar-JO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JO" sz="2800" b="1" dirty="0" smtClean="0"/>
              <a:t>14 تكون عظام الوجه والفك = </a:t>
            </a:r>
            <a:r>
              <a:rPr lang="ar-JO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العظام الوجهية</a:t>
            </a:r>
          </a:p>
          <a:p>
            <a:pPr algn="r" rtl="1"/>
            <a:r>
              <a:rPr lang="ar-JO" sz="2800" b="1" dirty="0" smtClean="0"/>
              <a:t> </a:t>
            </a:r>
            <a:endParaRPr lang="en-US" sz="2800" b="1" dirty="0" smtClean="0"/>
          </a:p>
          <a:p>
            <a:pPr algn="r" rtl="1"/>
            <a:r>
              <a:rPr lang="ar-JO" sz="2800" b="1" dirty="0" smtClean="0"/>
              <a:t>ما عدا عظم الفك السفلي فكل عظام الجمجمة للشخص الراشد تشكل بنية موحدة وصلبة.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المهمة الأساس </a:t>
            </a:r>
            <a:r>
              <a:rPr lang="ar-JO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حماية الدماغ</a:t>
            </a:r>
            <a:endParaRPr lang="en-US" sz="2700" b="1" dirty="0" smtClean="0"/>
          </a:p>
        </p:txBody>
      </p:sp>
      <p:pic>
        <p:nvPicPr>
          <p:cNvPr id="13316" name="Picture 4" descr="Image result for ‫العظام القحفية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4038600"/>
            <a:ext cx="46101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://upload.wikimedia.org/wikipedia/ar/4/42/Cranial_B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66294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895600" y="59436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JO" sz="2400" b="1"/>
              <a:t>عظام القحف في الجمجة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9"/>
            <a:ext cx="7158037" cy="512762"/>
          </a:xfrm>
        </p:spPr>
        <p:txBody>
          <a:bodyPr/>
          <a:lstStyle/>
          <a:p>
            <a:pPr algn="ctr" rtl="1"/>
            <a:r>
              <a:rPr lang="ar-JO" b="1" dirty="0" smtClean="0"/>
              <a:t>العمود الفقري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5395" y="1066800"/>
            <a:ext cx="4132376" cy="4876800"/>
          </a:xfrm>
        </p:spPr>
        <p:txBody>
          <a:bodyPr/>
          <a:lstStyle/>
          <a:p>
            <a:pPr algn="r" rtl="1"/>
            <a:r>
              <a:rPr lang="ar-JO" sz="2800" b="1" dirty="0" smtClean="0"/>
              <a:t>يتكون من 24 فقرة متحركة + عظم العجز والعصعص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تتصل الفقرات ببعضها بواسطة أربطة عديدة</a:t>
            </a:r>
            <a:endParaRPr lang="de-DE" sz="2800" b="1" dirty="0" smtClean="0"/>
          </a:p>
          <a:p>
            <a:pPr algn="r" rtl="1"/>
            <a:endParaRPr lang="ar-JO" sz="2800" b="1" dirty="0" smtClean="0"/>
          </a:p>
          <a:p>
            <a:pPr lvl="1" algn="r" rtl="1"/>
            <a:r>
              <a:rPr lang="ar-JO" sz="2400" b="1" dirty="0" smtClean="0"/>
              <a:t>تفصل أجسامها أقراص ليفية غضروفية</a:t>
            </a:r>
          </a:p>
        </p:txBody>
      </p:sp>
      <p:pic>
        <p:nvPicPr>
          <p:cNvPr id="14338" name="Picture 2" descr="Image result for ‫العمود الفقري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4" y="609600"/>
            <a:ext cx="4320000" cy="61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0" y="0"/>
            <a:ext cx="5654400" cy="62484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JO" sz="2400" b="1" dirty="0" smtClean="0">
                <a:solidFill>
                  <a:srgbClr val="292929"/>
                </a:solidFill>
              </a:rPr>
              <a:t>فقرات </a:t>
            </a:r>
            <a:r>
              <a:rPr lang="ar-JO" sz="2400" b="1" dirty="0">
                <a:solidFill>
                  <a:srgbClr val="292929"/>
                </a:solidFill>
              </a:rPr>
              <a:t>العمود الفقري </a:t>
            </a:r>
            <a:r>
              <a:rPr lang="ar-JO" sz="2400" b="1" dirty="0" smtClean="0">
                <a:solidFill>
                  <a:srgbClr val="292929"/>
                </a:solidFill>
              </a:rPr>
              <a:t>إلى</a:t>
            </a:r>
          </a:p>
          <a:p>
            <a:pPr lvl="0" algn="r" rtl="1">
              <a:buClr>
                <a:srgbClr val="CC9900"/>
              </a:buClr>
            </a:pPr>
            <a:endParaRPr lang="ar-JO" sz="2400" b="1" dirty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  <a:buFont typeface="Courier New" pitchFamily="49" charset="0"/>
              <a:buChar char="o"/>
            </a:pPr>
            <a:r>
              <a:rPr lang="ar-JO" sz="24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المنطقة العنقية </a:t>
            </a:r>
            <a:r>
              <a:rPr lang="ar-JO" sz="24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</a:t>
            </a:r>
            <a:r>
              <a:rPr lang="ar-JO" sz="2400" b="1" dirty="0" smtClean="0">
                <a:solidFill>
                  <a:srgbClr val="292929"/>
                </a:solidFill>
              </a:rPr>
              <a:t>تتكون </a:t>
            </a:r>
            <a:r>
              <a:rPr lang="ar-JO" sz="2400" b="1" dirty="0">
                <a:solidFill>
                  <a:srgbClr val="292929"/>
                </a:solidFill>
              </a:rPr>
              <a:t>من 7 </a:t>
            </a:r>
            <a:r>
              <a:rPr lang="ar-JO" sz="2400" b="1" dirty="0" smtClean="0">
                <a:solidFill>
                  <a:srgbClr val="292929"/>
                </a:solidFill>
              </a:rPr>
              <a:t>فقرات</a:t>
            </a:r>
          </a:p>
          <a:p>
            <a:pPr lvl="0" algn="r" rtl="1">
              <a:buClr>
                <a:srgbClr val="CC9900"/>
              </a:buClr>
              <a:buFont typeface="Courier New" pitchFamily="49" charset="0"/>
              <a:buChar char="o"/>
            </a:pPr>
            <a:endParaRPr lang="ar-JO" sz="2400" b="1" dirty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  <a:buFont typeface="Courier New" pitchFamily="49" charset="0"/>
              <a:buChar char="o"/>
            </a:pPr>
            <a:r>
              <a:rPr lang="ar-JO" sz="24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المنطقة الصدرية</a:t>
            </a:r>
            <a:r>
              <a:rPr lang="ar-JO" sz="24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</a:t>
            </a:r>
            <a:r>
              <a:rPr lang="ar-JO" sz="2400" b="1" dirty="0" smtClean="0">
                <a:solidFill>
                  <a:srgbClr val="292929"/>
                </a:solidFill>
              </a:rPr>
              <a:t>تتكون </a:t>
            </a:r>
            <a:r>
              <a:rPr lang="ar-JO" sz="2400" b="1" dirty="0">
                <a:solidFill>
                  <a:srgbClr val="292929"/>
                </a:solidFill>
              </a:rPr>
              <a:t>من 12 </a:t>
            </a:r>
            <a:r>
              <a:rPr lang="ar-JO" sz="2400" b="1" dirty="0" smtClean="0">
                <a:solidFill>
                  <a:srgbClr val="292929"/>
                </a:solidFill>
              </a:rPr>
              <a:t>فقرة</a:t>
            </a:r>
          </a:p>
          <a:p>
            <a:pPr lvl="2" algn="r" rtl="1">
              <a:buClr>
                <a:srgbClr val="CC9900"/>
              </a:buClr>
              <a:buFont typeface="Courier New" pitchFamily="49" charset="0"/>
              <a:buChar char="o"/>
            </a:pPr>
            <a:r>
              <a:rPr lang="ar-JO" b="1" dirty="0" smtClean="0">
                <a:solidFill>
                  <a:srgbClr val="292929"/>
                </a:solidFill>
              </a:rPr>
              <a:t>تتصل </a:t>
            </a:r>
            <a:r>
              <a:rPr lang="ar-JO" b="1" dirty="0">
                <a:solidFill>
                  <a:srgbClr val="292929"/>
                </a:solidFill>
              </a:rPr>
              <a:t>بضلوع القفص الصدري</a:t>
            </a:r>
            <a:r>
              <a:rPr lang="ar-JO" b="1" dirty="0" smtClean="0">
                <a:solidFill>
                  <a:srgbClr val="292929"/>
                </a:solidFill>
              </a:rPr>
              <a:t>.</a:t>
            </a:r>
          </a:p>
          <a:p>
            <a:pPr lvl="2" algn="r" rtl="1">
              <a:buClr>
                <a:srgbClr val="CC9900"/>
              </a:buClr>
              <a:buFont typeface="Courier New" pitchFamily="49" charset="0"/>
              <a:buChar char="o"/>
            </a:pPr>
            <a:endParaRPr lang="ar-JO" b="1" dirty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  <a:buFont typeface="Courier New" pitchFamily="49" charset="0"/>
              <a:buChar char="o"/>
            </a:pPr>
            <a:r>
              <a:rPr lang="ar-JO" sz="2400" b="1" u="sng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المنطقة </a:t>
            </a:r>
            <a:r>
              <a:rPr lang="ar-JO" sz="24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القطنية</a:t>
            </a:r>
            <a:r>
              <a:rPr lang="ar-JO" sz="24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ar-JO" sz="2400" b="1" dirty="0" smtClean="0">
                <a:solidFill>
                  <a:srgbClr val="292929"/>
                </a:solidFill>
              </a:rPr>
              <a:t>تتكون </a:t>
            </a:r>
            <a:r>
              <a:rPr lang="ar-JO" sz="2400" b="1" dirty="0">
                <a:solidFill>
                  <a:srgbClr val="292929"/>
                </a:solidFill>
              </a:rPr>
              <a:t>من 5 </a:t>
            </a:r>
            <a:r>
              <a:rPr lang="ar-JO" sz="2400" b="1" dirty="0" smtClean="0">
                <a:solidFill>
                  <a:srgbClr val="292929"/>
                </a:solidFill>
              </a:rPr>
              <a:t>فقرات</a:t>
            </a:r>
          </a:p>
          <a:p>
            <a:pPr lvl="1" algn="r" rtl="1">
              <a:buClr>
                <a:srgbClr val="CC9900"/>
              </a:buClr>
              <a:buFont typeface="Courier New" pitchFamily="49" charset="0"/>
              <a:buChar char="o"/>
            </a:pPr>
            <a:endParaRPr lang="ar-JO" sz="2400" b="1" dirty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  <a:buFont typeface="Courier New" pitchFamily="49" charset="0"/>
              <a:buChar char="o"/>
            </a:pPr>
            <a:r>
              <a:rPr lang="ar-JO" sz="2400" b="1" u="sng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المنطقة </a:t>
            </a:r>
            <a:r>
              <a:rPr lang="ar-JO" sz="24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العجزية</a:t>
            </a:r>
            <a:r>
              <a:rPr lang="ar-JO" sz="24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ar-JO" sz="2400" b="1" dirty="0" smtClean="0">
                <a:solidFill>
                  <a:srgbClr val="292929"/>
                </a:solidFill>
              </a:rPr>
              <a:t>5 </a:t>
            </a:r>
            <a:r>
              <a:rPr lang="ar-JO" sz="2400" b="1" dirty="0">
                <a:solidFill>
                  <a:srgbClr val="292929"/>
                </a:solidFill>
              </a:rPr>
              <a:t>فقرات </a:t>
            </a:r>
            <a:r>
              <a:rPr lang="ar-JO" sz="2400" b="1" dirty="0" smtClean="0">
                <a:solidFill>
                  <a:srgbClr val="292929"/>
                </a:solidFill>
              </a:rPr>
              <a:t>ملتحمة</a:t>
            </a:r>
          </a:p>
          <a:p>
            <a:pPr lvl="1" algn="r" rtl="1">
              <a:buClr>
                <a:srgbClr val="CC9900"/>
              </a:buClr>
              <a:buFont typeface="Courier New" pitchFamily="49" charset="0"/>
              <a:buChar char="o"/>
            </a:pPr>
            <a:endParaRPr lang="ar-JO" sz="2400" b="1" dirty="0">
              <a:solidFill>
                <a:srgbClr val="292929"/>
              </a:solidFill>
            </a:endParaRPr>
          </a:p>
          <a:p>
            <a:pPr lvl="1" algn="r" rtl="1">
              <a:buClr>
                <a:srgbClr val="CC9900"/>
              </a:buClr>
              <a:buFont typeface="Courier New" pitchFamily="49" charset="0"/>
              <a:buChar char="o"/>
            </a:pPr>
            <a:r>
              <a:rPr lang="ar-JO" sz="24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العصعص (العظمة الذيلية)</a:t>
            </a:r>
            <a:r>
              <a:rPr lang="ar-JO" sz="2400" b="1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ar-JO" sz="2400" b="1" dirty="0" smtClean="0">
                <a:solidFill>
                  <a:srgbClr val="292929"/>
                </a:solidFill>
              </a:rPr>
              <a:t>يتكون </a:t>
            </a:r>
            <a:r>
              <a:rPr lang="ar-JO" sz="2400" b="1" dirty="0">
                <a:solidFill>
                  <a:srgbClr val="292929"/>
                </a:solidFill>
              </a:rPr>
              <a:t>من 3 أو 4 </a:t>
            </a:r>
            <a:r>
              <a:rPr lang="ar-JO" sz="2400" b="1" dirty="0" smtClean="0">
                <a:solidFill>
                  <a:srgbClr val="292929"/>
                </a:solidFill>
              </a:rPr>
              <a:t>				فقرات </a:t>
            </a:r>
            <a:r>
              <a:rPr lang="ar-JO" sz="2400" b="1" dirty="0">
                <a:solidFill>
                  <a:srgbClr val="292929"/>
                </a:solidFill>
              </a:rPr>
              <a:t>ملتحمة.</a:t>
            </a:r>
            <a:endParaRPr lang="en-US" sz="2400" b="1" dirty="0">
              <a:solidFill>
                <a:srgbClr val="292929"/>
              </a:solidFill>
            </a:endParaRPr>
          </a:p>
          <a:p>
            <a:pPr marL="890588" lvl="2" indent="0" algn="r" rtl="1">
              <a:buClr>
                <a:srgbClr val="CC9900"/>
              </a:buClr>
              <a:buNone/>
            </a:pPr>
            <a:endParaRPr lang="en-US" b="1" dirty="0">
              <a:solidFill>
                <a:srgbClr val="292929"/>
              </a:solidFill>
            </a:endParaRPr>
          </a:p>
          <a:p>
            <a:endParaRPr lang="de-DE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2880000" cy="40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685800"/>
            <a:ext cx="4813300" cy="4724400"/>
          </a:xfrm>
        </p:spPr>
        <p:txBody>
          <a:bodyPr/>
          <a:lstStyle/>
          <a:p>
            <a:pPr marL="0" lvl="0" indent="0" algn="r" rt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ar-JO" sz="2400" b="1" kern="1200" dirty="0" smtClean="0">
                <a:solidFill>
                  <a:srgbClr val="292929"/>
                </a:solidFill>
                <a:latin typeface="Arial" charset="0"/>
                <a:cs typeface="Arial" charset="0"/>
              </a:rPr>
              <a:t>يحوي </a:t>
            </a:r>
            <a:r>
              <a:rPr lang="ar-JO" sz="2400" b="1" kern="1200" dirty="0">
                <a:solidFill>
                  <a:srgbClr val="292929"/>
                </a:solidFill>
                <a:latin typeface="Arial" charset="0"/>
                <a:cs typeface="Arial" charset="0"/>
              </a:rPr>
              <a:t>العمود </a:t>
            </a:r>
            <a:r>
              <a:rPr lang="ar-JO" sz="2400" b="1" kern="1200" dirty="0" smtClean="0">
                <a:solidFill>
                  <a:srgbClr val="292929"/>
                </a:solidFill>
                <a:latin typeface="Arial" charset="0"/>
                <a:cs typeface="Arial" charset="0"/>
              </a:rPr>
              <a:t>الفقري</a:t>
            </a:r>
          </a:p>
          <a:p>
            <a:pPr marL="0" lvl="0" indent="0" algn="r" rtl="1" eaLnBrk="1" hangingPunct="1">
              <a:spcBef>
                <a:spcPct val="0"/>
              </a:spcBef>
              <a:buClrTx/>
              <a:buSzTx/>
              <a:buNone/>
            </a:pPr>
            <a:r>
              <a:rPr lang="ar-JO" sz="2400" b="1" kern="1200" dirty="0" smtClean="0">
                <a:solidFill>
                  <a:srgbClr val="292929"/>
                </a:solidFill>
                <a:latin typeface="Arial" charset="0"/>
                <a:cs typeface="Arial" charset="0"/>
              </a:rPr>
              <a:t> </a:t>
            </a:r>
          </a:p>
          <a:p>
            <a:pPr marL="441325" lvl="1" indent="0" algn="r" rt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ar-JO" sz="2400" b="1" kern="1200" dirty="0" smtClean="0">
                <a:solidFill>
                  <a:srgbClr val="292929"/>
                </a:solidFill>
                <a:latin typeface="Arial" charset="0"/>
                <a:cs typeface="Arial" charset="0"/>
              </a:rPr>
              <a:t>القناة الفقارية</a:t>
            </a:r>
          </a:p>
          <a:p>
            <a:pPr marL="441325" lvl="1" indent="0" algn="r" rt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ar-JO" sz="2400" b="1" kern="1200" dirty="0" smtClean="0">
              <a:solidFill>
                <a:srgbClr val="292929"/>
              </a:solidFill>
              <a:latin typeface="Arial" charset="0"/>
              <a:cs typeface="Arial" charset="0"/>
            </a:endParaRPr>
          </a:p>
          <a:p>
            <a:pPr marL="846138" lvl="2" indent="0" algn="r" rt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ar-JO" b="1" kern="1200" dirty="0" smtClean="0">
                <a:solidFill>
                  <a:srgbClr val="292929"/>
                </a:solidFill>
                <a:latin typeface="Arial" charset="0"/>
                <a:cs typeface="Arial" charset="0"/>
              </a:rPr>
              <a:t>يوجد بها</a:t>
            </a:r>
          </a:p>
          <a:p>
            <a:pPr marL="846138" lvl="2" indent="0" algn="r" rt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ar-JO" b="1" kern="1200" dirty="0" smtClean="0">
              <a:solidFill>
                <a:srgbClr val="292929"/>
              </a:solidFill>
              <a:latin typeface="Arial" charset="0"/>
              <a:cs typeface="Arial" charset="0"/>
            </a:endParaRPr>
          </a:p>
          <a:p>
            <a:pPr marL="1233488" lvl="3" indent="0" algn="r" rt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ar-JO" sz="2400" b="1" kern="1200" dirty="0" smtClean="0">
                <a:solidFill>
                  <a:srgbClr val="292929"/>
                </a:solidFill>
                <a:latin typeface="Arial" charset="0"/>
                <a:cs typeface="Arial" charset="0"/>
              </a:rPr>
              <a:t>النخاع </a:t>
            </a:r>
            <a:r>
              <a:rPr lang="ar-JO" sz="2400" b="1" kern="1200" dirty="0">
                <a:solidFill>
                  <a:srgbClr val="292929"/>
                </a:solidFill>
                <a:latin typeface="Arial" charset="0"/>
                <a:cs typeface="Arial" charset="0"/>
              </a:rPr>
              <a:t>الشوكي </a:t>
            </a:r>
            <a:r>
              <a:rPr lang="ar-JO" sz="2400" b="1" kern="1200" dirty="0" smtClean="0">
                <a:solidFill>
                  <a:srgbClr val="292929"/>
                </a:solidFill>
                <a:latin typeface="Arial" charset="0"/>
                <a:cs typeface="Arial" charset="0"/>
              </a:rPr>
              <a:t>وأغشيته</a:t>
            </a:r>
          </a:p>
          <a:p>
            <a:pPr marL="1233488" lvl="3" indent="0" algn="r" rt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ar-JO" sz="2400" b="1" kern="1200" dirty="0" smtClean="0">
              <a:solidFill>
                <a:srgbClr val="292929"/>
              </a:solidFill>
              <a:latin typeface="Arial" charset="0"/>
              <a:cs typeface="Arial" charset="0"/>
            </a:endParaRPr>
          </a:p>
          <a:p>
            <a:pPr marL="1233488" lvl="3" indent="0" algn="r" rt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ar-JO" sz="2400" b="1" kern="1200" dirty="0" smtClean="0">
                <a:solidFill>
                  <a:srgbClr val="292929"/>
                </a:solidFill>
                <a:latin typeface="Arial" charset="0"/>
                <a:cs typeface="Arial" charset="0"/>
              </a:rPr>
              <a:t>الأعصاب </a:t>
            </a:r>
            <a:r>
              <a:rPr lang="ar-JO" sz="2400" b="1" kern="1200" dirty="0">
                <a:solidFill>
                  <a:srgbClr val="292929"/>
                </a:solidFill>
                <a:latin typeface="Arial" charset="0"/>
                <a:cs typeface="Arial" charset="0"/>
              </a:rPr>
              <a:t>الشوكية عند </a:t>
            </a:r>
            <a:r>
              <a:rPr lang="ar-JO" sz="2400" b="1" kern="1200" dirty="0" smtClean="0">
                <a:solidFill>
                  <a:srgbClr val="292929"/>
                </a:solidFill>
                <a:latin typeface="Arial" charset="0"/>
                <a:cs typeface="Arial" charset="0"/>
              </a:rPr>
              <a:t>بدايتها</a:t>
            </a:r>
          </a:p>
          <a:p>
            <a:pPr marL="1233488" lvl="3" indent="0" algn="r" rt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ar-JO" sz="2400" b="1" kern="1200" dirty="0">
              <a:solidFill>
                <a:srgbClr val="292929"/>
              </a:solidFill>
              <a:latin typeface="Arial" charset="0"/>
              <a:cs typeface="Arial" charset="0"/>
            </a:endParaRPr>
          </a:p>
          <a:p>
            <a:pPr marL="1233488" lvl="3" indent="0" algn="r" rt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sz="2400" b="1" kern="1200" dirty="0">
              <a:solidFill>
                <a:srgbClr val="292929"/>
              </a:solidFill>
              <a:latin typeface="Arial" charset="0"/>
              <a:cs typeface="Arial" charset="0"/>
            </a:endParaRPr>
          </a:p>
          <a:p>
            <a:endParaRPr lang="de-DE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505200" y="4724400"/>
            <a:ext cx="54102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 indent="-447675" algn="r" rtl="1" eaLnBrk="0" hangingPunct="0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n"/>
            </a:pPr>
            <a:r>
              <a:rPr lang="ar-JO" sz="2800" b="1" kern="0" dirty="0" smtClean="0">
                <a:solidFill>
                  <a:srgbClr val="292929"/>
                </a:solidFill>
                <a:latin typeface="Arial"/>
                <a:cs typeface="Arial"/>
              </a:rPr>
              <a:t>يوجد </a:t>
            </a:r>
            <a:r>
              <a:rPr lang="ar-JO" sz="2800" b="1" kern="0" dirty="0">
                <a:solidFill>
                  <a:srgbClr val="292929"/>
                </a:solidFill>
                <a:latin typeface="Arial"/>
                <a:cs typeface="Arial"/>
              </a:rPr>
              <a:t>على </a:t>
            </a:r>
            <a:r>
              <a:rPr lang="ar-JO" sz="2800" b="1" kern="0" dirty="0" smtClean="0">
                <a:solidFill>
                  <a:srgbClr val="292929"/>
                </a:solidFill>
                <a:latin typeface="Arial"/>
                <a:cs typeface="Arial"/>
              </a:rPr>
              <a:t>جانب العمود </a:t>
            </a:r>
            <a:r>
              <a:rPr lang="ar-JO" sz="2800" b="1" kern="0" dirty="0">
                <a:solidFill>
                  <a:srgbClr val="292929"/>
                </a:solidFill>
                <a:latin typeface="Arial"/>
                <a:cs typeface="Arial"/>
              </a:rPr>
              <a:t>الفقري ثقوب </a:t>
            </a:r>
            <a:r>
              <a:rPr lang="ar-JO" sz="2800" b="1" kern="0" dirty="0" smtClean="0">
                <a:solidFill>
                  <a:srgbClr val="292929"/>
                </a:solidFill>
                <a:latin typeface="Arial"/>
                <a:cs typeface="Arial"/>
              </a:rPr>
              <a:t>صغيرة = الثقوب بين الفقرات</a:t>
            </a:r>
          </a:p>
          <a:p>
            <a:pPr marL="904875" lvl="1" indent="-447675" algn="r" rtl="1" eaLnBrk="0" hangingPunct="0">
              <a:spcBef>
                <a:spcPct val="20000"/>
              </a:spcBef>
              <a:buClr>
                <a:srgbClr val="CC9900"/>
              </a:buClr>
              <a:buSzPct val="70000"/>
              <a:buFont typeface="Wingdings" pitchFamily="2" charset="2"/>
              <a:buChar char="n"/>
            </a:pPr>
            <a:r>
              <a:rPr lang="ar-JO" sz="2800" b="1" kern="0" dirty="0" smtClean="0">
                <a:solidFill>
                  <a:srgbClr val="292929"/>
                </a:solidFill>
                <a:latin typeface="Arial"/>
                <a:cs typeface="Arial"/>
              </a:rPr>
              <a:t>تسمح بمرور </a:t>
            </a:r>
            <a:r>
              <a:rPr lang="ar-JO" sz="2800" b="1" kern="0" dirty="0">
                <a:solidFill>
                  <a:srgbClr val="292929"/>
                </a:solidFill>
                <a:latin typeface="Arial"/>
                <a:cs typeface="Arial"/>
              </a:rPr>
              <a:t>الأعصاب الشوكية من داخل القناة </a:t>
            </a:r>
            <a:r>
              <a:rPr lang="ar-JO" sz="2800" b="1" kern="0" dirty="0" smtClean="0">
                <a:solidFill>
                  <a:srgbClr val="292929"/>
                </a:solidFill>
                <a:latin typeface="Arial"/>
                <a:cs typeface="Arial"/>
              </a:rPr>
              <a:t>إلى خارجها</a:t>
            </a:r>
            <a:endParaRPr lang="en-US" sz="2800" b="1" kern="0" dirty="0">
              <a:solidFill>
                <a:srgbClr val="292929"/>
              </a:solidFill>
              <a:latin typeface="Arial"/>
              <a:cs typeface="Arial"/>
            </a:endParaRPr>
          </a:p>
        </p:txBody>
      </p:sp>
      <p:pic>
        <p:nvPicPr>
          <p:cNvPr id="15362" name="Picture 2" descr="Image result for ‫العمود الفقري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1" y="167999"/>
            <a:ext cx="2880000" cy="28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‫الأعصاب الشوكية 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1" y="3962400"/>
            <a:ext cx="2880000" cy="21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9"/>
            <a:ext cx="7158037" cy="1198562"/>
          </a:xfrm>
        </p:spPr>
        <p:txBody>
          <a:bodyPr/>
          <a:lstStyle/>
          <a:p>
            <a:pPr algn="ctr" rtl="1"/>
            <a:r>
              <a:rPr lang="ar-SA" b="1" dirty="0" smtClean="0"/>
              <a:t>عظام القفص الصدري 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981200"/>
            <a:ext cx="4038600" cy="4114800"/>
          </a:xfrm>
        </p:spPr>
        <p:txBody>
          <a:bodyPr/>
          <a:lstStyle/>
          <a:p>
            <a:pPr algn="r" rtl="1"/>
            <a:r>
              <a:rPr lang="ar-SA" sz="2800" b="1" dirty="0" smtClean="0"/>
              <a:t>عظم القص</a:t>
            </a:r>
            <a:endParaRPr lang="en-US" sz="2800" b="1" dirty="0" smtClean="0"/>
          </a:p>
          <a:p>
            <a:pPr lvl="1" algn="r" rtl="1">
              <a:buFont typeface="Arial" charset="0"/>
              <a:buChar char="•"/>
            </a:pPr>
            <a:r>
              <a:rPr lang="ar-SA" sz="2400" b="1" dirty="0" smtClean="0"/>
              <a:t>الضلوع</a:t>
            </a:r>
            <a:r>
              <a:rPr lang="ar-JO" sz="2400" b="1" dirty="0" smtClean="0"/>
              <a:t> = </a:t>
            </a:r>
            <a:r>
              <a:rPr lang="ar-SA" sz="2400" dirty="0" smtClean="0"/>
              <a:t>يبلغ عددها 12 زوجًا</a:t>
            </a:r>
            <a:endParaRPr lang="ar-JO" sz="2400" dirty="0" smtClean="0"/>
          </a:p>
          <a:p>
            <a:pPr lvl="2" algn="r" rtl="1">
              <a:buFont typeface="Arial" charset="0"/>
              <a:buChar char="•"/>
            </a:pPr>
            <a:r>
              <a:rPr lang="ar-SA" sz="2000" dirty="0" smtClean="0">
                <a:solidFill>
                  <a:srgbClr val="FF0000"/>
                </a:solidFill>
              </a:rPr>
              <a:t>سبعة أزواج منها حقيقية وخمسة أزواج 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r" rtl="1">
              <a:buFont typeface="Arial" charset="0"/>
              <a:buChar char="•"/>
            </a:pPr>
            <a:endParaRPr lang="ar-JO" sz="2800" b="1" dirty="0" smtClean="0"/>
          </a:p>
          <a:p>
            <a:pPr algn="r" rtl="1">
              <a:buFont typeface="Arial" charset="0"/>
              <a:buChar char="•"/>
            </a:pPr>
            <a:r>
              <a:rPr lang="ar-SA" sz="2800" b="1" dirty="0" smtClean="0"/>
              <a:t>عظام القفص الصدري الخلفية</a:t>
            </a:r>
            <a:endParaRPr lang="ar-JO" sz="2800" dirty="0"/>
          </a:p>
          <a:p>
            <a:pPr algn="r" rtl="1">
              <a:buFont typeface="Arial" charset="0"/>
              <a:buChar char="•"/>
            </a:pPr>
            <a:endParaRPr lang="en-US" sz="2800" dirty="0" smtClean="0"/>
          </a:p>
          <a:p>
            <a:pPr algn="r" rtl="1"/>
            <a:r>
              <a:rPr lang="ar-JO" sz="2800" dirty="0" smtClean="0"/>
              <a:t>أهم </a:t>
            </a:r>
            <a:r>
              <a:rPr lang="ar-JO" sz="2800" b="1" dirty="0" smtClean="0"/>
              <a:t>وظيفة = حماية الأعضاء الداخلية</a:t>
            </a:r>
            <a:endParaRPr lang="en-US" sz="2800" dirty="0" smtClean="0"/>
          </a:p>
          <a:p>
            <a:pPr algn="r" rtl="1"/>
            <a:endParaRPr lang="en-US" sz="2700" dirty="0" smtClean="0"/>
          </a:p>
        </p:txBody>
      </p:sp>
      <p:pic>
        <p:nvPicPr>
          <p:cNvPr id="16386" name="Picture 2" descr="Image result for ‫القفص الصدري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2" y="1676400"/>
            <a:ext cx="4320000" cy="50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169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60960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JO" sz="2800" b="1"/>
              <a:t>عظام القفص الصدري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9"/>
            <a:ext cx="7158037" cy="969962"/>
          </a:xfrm>
        </p:spPr>
        <p:txBody>
          <a:bodyPr/>
          <a:lstStyle/>
          <a:p>
            <a:pPr algn="ctr" rtl="1"/>
            <a:r>
              <a:rPr lang="ar-JO" b="1" dirty="0" smtClean="0"/>
              <a:t>الهيكل العظمي الطرفي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981200"/>
            <a:ext cx="5334000" cy="4114800"/>
          </a:xfrm>
        </p:spPr>
        <p:txBody>
          <a:bodyPr/>
          <a:lstStyle/>
          <a:p>
            <a:pPr algn="r" rtl="1"/>
            <a:r>
              <a:rPr lang="ar-JO" sz="2800" b="1" dirty="0" smtClean="0"/>
              <a:t>عظام الحزام العلوي وعظام الحزام السفلي </a:t>
            </a:r>
          </a:p>
          <a:p>
            <a:pPr algn="r" rtl="1"/>
            <a:endParaRPr lang="ar-JO" sz="2800" b="1" dirty="0"/>
          </a:p>
          <a:p>
            <a:pPr marL="0" indent="0" algn="r" rtl="1">
              <a:buNone/>
            </a:pPr>
            <a:r>
              <a:rPr lang="ar-JO" sz="2800" b="1" dirty="0" smtClean="0"/>
              <a:t>	+</a:t>
            </a:r>
          </a:p>
          <a:p>
            <a:pPr marL="0" indent="0" algn="r" rtl="1">
              <a:buNone/>
            </a:pPr>
            <a:endParaRPr lang="ar-JO" sz="2800" b="1" dirty="0"/>
          </a:p>
          <a:p>
            <a:pPr marL="0" indent="0" algn="r" rtl="1">
              <a:buNone/>
            </a:pPr>
            <a:r>
              <a:rPr lang="ar-JO" sz="2800" b="1" dirty="0" smtClean="0"/>
              <a:t>	الأطراف العلوية والأطراف السفلية</a:t>
            </a:r>
            <a:endParaRPr lang="en-US" sz="2700" b="1" dirty="0" smtClean="0"/>
          </a:p>
        </p:txBody>
      </p:sp>
      <p:pic>
        <p:nvPicPr>
          <p:cNvPr id="17410" name="Picture 2" descr="Image result for ‫الهيكل العظمي الطرفي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7687"/>
            <a:ext cx="2880000" cy="55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371600"/>
            <a:ext cx="5562600" cy="47244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JO" sz="28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الترقوة </a:t>
            </a:r>
            <a:r>
              <a:rPr lang="ar-JO" sz="2800" b="1" u="sng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ولوحة </a:t>
            </a:r>
            <a:r>
              <a:rPr lang="ar-JO" sz="2800" b="1" u="sng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الكتف</a:t>
            </a:r>
          </a:p>
          <a:p>
            <a:pPr lvl="0" algn="r" rtl="1">
              <a:buClr>
                <a:srgbClr val="CC9900"/>
              </a:buClr>
              <a:buFont typeface="Arial" charset="0"/>
              <a:buChar char="•"/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  <a:buFont typeface="Arial" charset="0"/>
              <a:buChar char="•"/>
            </a:pPr>
            <a:r>
              <a:rPr lang="ar-JO" sz="2800" b="1" dirty="0" smtClean="0">
                <a:solidFill>
                  <a:srgbClr val="292929"/>
                </a:solidFill>
              </a:rPr>
              <a:t>الترقوة من </a:t>
            </a:r>
            <a:r>
              <a:rPr lang="ar-JO" sz="2800" b="1" dirty="0">
                <a:solidFill>
                  <a:srgbClr val="292929"/>
                </a:solidFill>
              </a:rPr>
              <a:t>العظام </a:t>
            </a:r>
            <a:r>
              <a:rPr lang="ar-JO" sz="2800" b="1" dirty="0" smtClean="0">
                <a:solidFill>
                  <a:srgbClr val="292929"/>
                </a:solidFill>
              </a:rPr>
              <a:t>الطويلة</a:t>
            </a:r>
          </a:p>
          <a:p>
            <a:pPr lvl="0" algn="r" rtl="1">
              <a:buClr>
                <a:srgbClr val="CC9900"/>
              </a:buClr>
              <a:buFont typeface="Arial" charset="0"/>
              <a:buChar char="•"/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  <a:buFont typeface="Arial" charset="0"/>
              <a:buChar char="•"/>
            </a:pPr>
            <a:r>
              <a:rPr lang="ar-JO" sz="2800" b="1" dirty="0" smtClean="0">
                <a:solidFill>
                  <a:srgbClr val="292929"/>
                </a:solidFill>
              </a:rPr>
              <a:t>تقع في </a:t>
            </a:r>
            <a:r>
              <a:rPr lang="ar-JO" sz="2800" b="1" dirty="0">
                <a:solidFill>
                  <a:srgbClr val="292929"/>
                </a:solidFill>
              </a:rPr>
              <a:t>وضع مستعرض أسفل </a:t>
            </a:r>
            <a:r>
              <a:rPr lang="ar-JO" sz="2800" b="1" dirty="0" smtClean="0">
                <a:solidFill>
                  <a:srgbClr val="292929"/>
                </a:solidFill>
              </a:rPr>
              <a:t>العنق</a:t>
            </a:r>
          </a:p>
          <a:p>
            <a:pPr lvl="0" algn="r" rtl="1">
              <a:buClr>
                <a:srgbClr val="CC9900"/>
              </a:buClr>
              <a:buFont typeface="Arial" charset="0"/>
              <a:buChar char="•"/>
            </a:pPr>
            <a:r>
              <a:rPr lang="ar-JO" sz="2800" b="1" dirty="0" smtClean="0">
                <a:solidFill>
                  <a:srgbClr val="00B050"/>
                </a:solidFill>
              </a:rPr>
              <a:t>يمكن ملاحظة جزء </a:t>
            </a:r>
            <a:r>
              <a:rPr lang="ar-JO" sz="2800" b="1" dirty="0">
                <a:solidFill>
                  <a:srgbClr val="00B050"/>
                </a:solidFill>
              </a:rPr>
              <a:t>كبير منها تحت </a:t>
            </a:r>
            <a:r>
              <a:rPr lang="ar-JO" sz="2800" b="1" dirty="0" smtClean="0">
                <a:solidFill>
                  <a:srgbClr val="00B050"/>
                </a:solidFill>
              </a:rPr>
              <a:t>الجلد</a:t>
            </a:r>
          </a:p>
          <a:p>
            <a:pPr lvl="0" algn="r" rtl="1">
              <a:buClr>
                <a:srgbClr val="CC9900"/>
              </a:buClr>
              <a:buFont typeface="Arial" charset="0"/>
              <a:buChar char="•"/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  <a:buFont typeface="Arial" charset="0"/>
              <a:buChar char="•"/>
            </a:pPr>
            <a:r>
              <a:rPr lang="ar-JO" sz="2800" b="1" dirty="0">
                <a:solidFill>
                  <a:srgbClr val="292929"/>
                </a:solidFill>
              </a:rPr>
              <a:t>أهم وظائف </a:t>
            </a:r>
            <a:r>
              <a:rPr lang="ar-JO" sz="2800" b="1" dirty="0" smtClean="0">
                <a:solidFill>
                  <a:srgbClr val="292929"/>
                </a:solidFill>
              </a:rPr>
              <a:t>الترقوة = نقل </a:t>
            </a:r>
            <a:r>
              <a:rPr lang="ar-JO" sz="2800" b="1" dirty="0">
                <a:solidFill>
                  <a:srgbClr val="292929"/>
                </a:solidFill>
              </a:rPr>
              <a:t>وزن الذراع إلى الهيكل العظمي 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2667000" y="228600"/>
            <a:ext cx="3116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kern="0" dirty="0">
                <a:solidFill>
                  <a:srgbClr val="292929"/>
                </a:solidFill>
                <a:latin typeface="Arial"/>
                <a:cs typeface="Arial"/>
              </a:rPr>
              <a:t>عظام الحزام</a:t>
            </a:r>
            <a:r>
              <a:rPr lang="ar-JO" sz="3600" b="1" kern="0" dirty="0">
                <a:solidFill>
                  <a:srgbClr val="292929"/>
                </a:solidFill>
                <a:latin typeface="Arial"/>
                <a:cs typeface="Arial"/>
              </a:rPr>
              <a:t> العلوي</a:t>
            </a:r>
            <a:endParaRPr lang="de-DE" sz="3600" dirty="0"/>
          </a:p>
        </p:txBody>
      </p:sp>
      <p:pic>
        <p:nvPicPr>
          <p:cNvPr id="18434" name="Picture 2" descr="Image result for ‫الترقوة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43114"/>
            <a:ext cx="1809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‫ولوحة الكتف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676400"/>
            <a:ext cx="5105400" cy="4114800"/>
          </a:xfrm>
        </p:spPr>
        <p:txBody>
          <a:bodyPr/>
          <a:lstStyle/>
          <a:p>
            <a:pPr algn="r" rtl="1">
              <a:buFont typeface="Arial" charset="0"/>
              <a:buChar char="•"/>
            </a:pPr>
            <a:r>
              <a:rPr lang="ar-JO" sz="2800" b="1" dirty="0" smtClean="0"/>
              <a:t>مفلطح مثلثي الشكل</a:t>
            </a:r>
          </a:p>
          <a:p>
            <a:pPr algn="r" rtl="1">
              <a:buFont typeface="Arial" charset="0"/>
              <a:buChar char="•"/>
            </a:pPr>
            <a:endParaRPr lang="ar-JO" sz="2800" b="1" dirty="0" smtClean="0"/>
          </a:p>
          <a:p>
            <a:pPr algn="r" rtl="1">
              <a:buFont typeface="Arial" charset="0"/>
              <a:buChar char="•"/>
            </a:pPr>
            <a:r>
              <a:rPr lang="ar-JO" sz="2800" b="1" dirty="0" smtClean="0"/>
              <a:t>يقع على السطح الخلفي للهيكل العظمي</a:t>
            </a:r>
          </a:p>
          <a:p>
            <a:pPr algn="r" rtl="1">
              <a:buFont typeface="Arial" charset="0"/>
              <a:buChar char="•"/>
            </a:pPr>
            <a:endParaRPr lang="ar-JO" sz="2800" b="1" dirty="0"/>
          </a:p>
          <a:p>
            <a:pPr algn="r" rtl="1">
              <a:buFont typeface="Arial" charset="0"/>
              <a:buChar char="•"/>
            </a:pPr>
            <a:r>
              <a:rPr lang="ar-JO" sz="2800" b="1" dirty="0" smtClean="0"/>
              <a:t>وظيفته =  إعطاء المرونة للجزء العلوي من الجسم.</a:t>
            </a:r>
            <a:endParaRPr lang="en-US" sz="2800" b="1" dirty="0" smtClean="0"/>
          </a:p>
          <a:p>
            <a:pPr algn="r" rtl="1">
              <a:buFont typeface="Wingdings" pitchFamily="2" charset="2"/>
              <a:buNone/>
            </a:pPr>
            <a:endParaRPr lang="en-US" sz="2800" b="1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2880000" cy="3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105400" y="162580"/>
            <a:ext cx="1891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600" b="1" kern="0" dirty="0">
                <a:solidFill>
                  <a:srgbClr val="292929"/>
                </a:solidFill>
                <a:latin typeface="Arial"/>
                <a:cs typeface="Arial"/>
              </a:rPr>
              <a:t>عظم اللوح </a:t>
            </a:r>
            <a:endParaRPr lang="de-D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6286" y="304800"/>
            <a:ext cx="4025714" cy="63246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الغضروف </a:t>
            </a:r>
            <a:r>
              <a:rPr lang="ar-SA" sz="2800" b="1" dirty="0">
                <a:solidFill>
                  <a:srgbClr val="292929"/>
                </a:solidFill>
              </a:rPr>
              <a:t>نسيج متين، </a:t>
            </a:r>
            <a:r>
              <a:rPr lang="ar-JO" sz="2800" b="1" dirty="0" smtClean="0">
                <a:solidFill>
                  <a:srgbClr val="292929"/>
                </a:solidFill>
              </a:rPr>
              <a:t>و</a:t>
            </a:r>
            <a:r>
              <a:rPr lang="ar-SA" sz="2800" b="1" dirty="0" smtClean="0">
                <a:solidFill>
                  <a:srgbClr val="292929"/>
                </a:solidFill>
              </a:rPr>
              <a:t>لكن لين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يبقى </a:t>
            </a:r>
            <a:r>
              <a:rPr lang="ar-SA" sz="2800" b="1" dirty="0">
                <a:solidFill>
                  <a:srgbClr val="292929"/>
                </a:solidFill>
              </a:rPr>
              <a:t>زمنًا </a:t>
            </a:r>
            <a:r>
              <a:rPr lang="ar-SA" sz="2800" b="1" dirty="0" smtClean="0">
                <a:solidFill>
                  <a:srgbClr val="292929"/>
                </a:solidFill>
              </a:rPr>
              <a:t>طويلًا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مع </a:t>
            </a:r>
            <a:r>
              <a:rPr lang="ar-SA" sz="2800" b="1" dirty="0">
                <a:solidFill>
                  <a:srgbClr val="292929"/>
                </a:solidFill>
              </a:rPr>
              <a:t>نمو الجنين تتقلص الغضاريف وتترسب عليها </a:t>
            </a:r>
            <a:r>
              <a:rPr lang="ar-SA" sz="2800" b="1" u="sng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أملاح الكالسيوم </a:t>
            </a:r>
            <a:r>
              <a:rPr lang="ar-SA" sz="2800" b="1" dirty="0">
                <a:solidFill>
                  <a:srgbClr val="292929"/>
                </a:solidFill>
              </a:rPr>
              <a:t>فتصبح نسيجًا عظميًا </a:t>
            </a:r>
            <a:r>
              <a:rPr lang="ar-SA" sz="2800" b="1" dirty="0" smtClean="0">
                <a:solidFill>
                  <a:srgbClr val="292929"/>
                </a:solidFill>
              </a:rPr>
              <a:t>صلبًا</a:t>
            </a: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أول </a:t>
            </a:r>
            <a:r>
              <a:rPr lang="ar-SA" sz="2800" b="1" dirty="0">
                <a:solidFill>
                  <a:srgbClr val="292929"/>
                </a:solidFill>
              </a:rPr>
              <a:t>عظم يتقلص في الجسم هو عظم الترقوة. </a:t>
            </a:r>
            <a:endParaRPr lang="en-US" sz="2800" b="1" dirty="0">
              <a:solidFill>
                <a:srgbClr val="292929"/>
              </a:solidFill>
            </a:endParaRPr>
          </a:p>
          <a:p>
            <a:endParaRPr lang="de-DE" b="1" dirty="0"/>
          </a:p>
        </p:txBody>
      </p:sp>
      <p:pic>
        <p:nvPicPr>
          <p:cNvPr id="2050" name="Picture 2" descr="Image result for carti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320000" cy="39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3467100"/>
            <a:ext cx="4320000" cy="33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9"/>
            <a:ext cx="7158037" cy="817562"/>
          </a:xfrm>
        </p:spPr>
        <p:txBody>
          <a:bodyPr/>
          <a:lstStyle/>
          <a:p>
            <a:pPr algn="ctr" rtl="1"/>
            <a:r>
              <a:rPr lang="ar-JO" b="1" dirty="0" smtClean="0"/>
              <a:t>الحزام السفلي</a:t>
            </a:r>
            <a:r>
              <a:rPr lang="ar-JO" dirty="0" smtClean="0"/>
              <a:t> (</a:t>
            </a:r>
            <a:r>
              <a:rPr lang="ar-JO" b="1" dirty="0" smtClean="0"/>
              <a:t>عظام الحوض) 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0886" y="1447800"/>
            <a:ext cx="4279714" cy="4648200"/>
          </a:xfrm>
        </p:spPr>
        <p:txBody>
          <a:bodyPr/>
          <a:lstStyle/>
          <a:p>
            <a:pPr algn="r" rtl="1"/>
            <a:r>
              <a:rPr lang="ar-SA" sz="2800" b="1" dirty="0" smtClean="0"/>
              <a:t>عظمتين</a:t>
            </a:r>
            <a:endParaRPr lang="en-US" sz="2800" b="1" dirty="0"/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الو</a:t>
            </a:r>
            <a:r>
              <a:rPr lang="ar-SA" sz="2800" b="1" dirty="0" err="1" smtClean="0"/>
              <a:t>ظيفة</a:t>
            </a:r>
            <a:endParaRPr lang="ar-JO" sz="2800" b="1" dirty="0" smtClean="0"/>
          </a:p>
          <a:p>
            <a:pPr lvl="1" algn="r" rtl="1"/>
            <a:r>
              <a:rPr lang="ar-JO" sz="2400" b="1" dirty="0" smtClean="0"/>
              <a:t>حمل وزن الجسم وتوزيعه على الطرفين السفليين</a:t>
            </a:r>
            <a:endParaRPr lang="de-DE" sz="2400" b="1" dirty="0" smtClean="0"/>
          </a:p>
          <a:p>
            <a:pPr lvl="1" algn="r" rtl="1"/>
            <a:endParaRPr lang="ar-JO" sz="2400" b="1" dirty="0" smtClean="0"/>
          </a:p>
          <a:p>
            <a:pPr lvl="1" algn="r" rtl="1"/>
            <a:r>
              <a:rPr lang="ar-JO" sz="2400" b="1" dirty="0" smtClean="0"/>
              <a:t>حفظ الأحشاء كالمثانة والمستقيم وجزء من الأعضاء التناسلية</a:t>
            </a:r>
            <a:endParaRPr lang="de-DE" sz="2400" b="1" dirty="0" smtClean="0"/>
          </a:p>
          <a:p>
            <a:pPr lvl="1" algn="r" rtl="1"/>
            <a:endParaRPr lang="ar-JO" sz="2400" b="1" dirty="0" smtClean="0"/>
          </a:p>
          <a:p>
            <a:pPr lvl="1" algn="r" rtl="1"/>
            <a:r>
              <a:rPr lang="ar-JO" sz="2400" b="1" dirty="0" smtClean="0"/>
              <a:t>قناة الولادة عند المرأة</a:t>
            </a:r>
            <a:endParaRPr lang="ar-JO" sz="2400" b="1" dirty="0"/>
          </a:p>
        </p:txBody>
      </p:sp>
      <p:pic>
        <p:nvPicPr>
          <p:cNvPr id="19458" name="Picture 2" descr="Image result for ‫عظام الحوض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1447800"/>
            <a:ext cx="4320000" cy="410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981200"/>
            <a:ext cx="4572000" cy="4114800"/>
          </a:xfrm>
        </p:spPr>
        <p:txBody>
          <a:bodyPr/>
          <a:lstStyle/>
          <a:p>
            <a:pPr lvl="1" algn="r" rtl="1">
              <a:buClr>
                <a:srgbClr val="999933"/>
              </a:buClr>
            </a:pPr>
            <a:endParaRPr lang="ar-JO" sz="24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JO" sz="2800" b="1" dirty="0">
                <a:solidFill>
                  <a:srgbClr val="292929"/>
                </a:solidFill>
              </a:rPr>
              <a:t>هيكل الحوض في المرأة أوسع وأقصر</a:t>
            </a:r>
          </a:p>
          <a:p>
            <a:pPr lvl="1" algn="r" rtl="1">
              <a:buClr>
                <a:srgbClr val="999933"/>
              </a:buClr>
            </a:pPr>
            <a:r>
              <a:rPr lang="ar-JO" sz="2400" b="1" dirty="0">
                <a:solidFill>
                  <a:srgbClr val="292929"/>
                </a:solidFill>
              </a:rPr>
              <a:t>تسهيل عملية الولادة</a:t>
            </a:r>
          </a:p>
          <a:p>
            <a:pPr lvl="0" algn="r" rtl="1">
              <a:buClr>
                <a:srgbClr val="CC9900"/>
              </a:buClr>
            </a:pPr>
            <a:endParaRPr lang="ar-JO" sz="24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JO" sz="2800" b="1" dirty="0">
                <a:solidFill>
                  <a:srgbClr val="292929"/>
                </a:solidFill>
              </a:rPr>
              <a:t>زاوية </a:t>
            </a:r>
            <a:r>
              <a:rPr lang="ar-JO" sz="7200" b="1" dirty="0">
                <a:solidFill>
                  <a:srgbClr val="292929"/>
                </a:solidFill>
              </a:rPr>
              <a:t>التقوس العاني </a:t>
            </a:r>
            <a:r>
              <a:rPr lang="ar-JO" sz="2800" b="1" dirty="0">
                <a:solidFill>
                  <a:srgbClr val="292929"/>
                </a:solidFill>
              </a:rPr>
              <a:t>في المرأة أكثر منها في </a:t>
            </a:r>
            <a:r>
              <a:rPr lang="ar-JO" sz="2800" b="1" dirty="0" smtClean="0">
                <a:solidFill>
                  <a:srgbClr val="292929"/>
                </a:solidFill>
              </a:rPr>
              <a:t>الرجل</a:t>
            </a:r>
            <a:endParaRPr lang="en-US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  <a:buNone/>
            </a:pPr>
            <a:r>
              <a:rPr lang="ar-JO" sz="2800" b="1" dirty="0">
                <a:solidFill>
                  <a:srgbClr val="292929"/>
                </a:solidFill>
              </a:rPr>
              <a:t> </a:t>
            </a:r>
            <a:endParaRPr lang="en-US" sz="2700" b="1" dirty="0">
              <a:solidFill>
                <a:srgbClr val="292929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6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http://im11.gulfup.com/2011-09-10/13156745485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93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48768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JO" sz="2400" b="1"/>
              <a:t>عظام الحوض عند الرجل والمرأة 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b="1" dirty="0" smtClean="0"/>
              <a:t>الأطراف العلوية</a:t>
            </a:r>
            <a:r>
              <a:rPr lang="ar-JO" dirty="0" smtClean="0"/>
              <a:t> 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981200"/>
            <a:ext cx="4953000" cy="4724400"/>
          </a:xfrm>
        </p:spPr>
        <p:txBody>
          <a:bodyPr/>
          <a:lstStyle/>
          <a:p>
            <a:pPr algn="r" rtl="1"/>
            <a:r>
              <a:rPr lang="ar-JO" sz="2800" b="1" dirty="0" smtClean="0"/>
              <a:t>عظم العضد والساعد والرسغ</a:t>
            </a:r>
            <a:endParaRPr lang="de-DE" sz="2800" b="1" dirty="0" smtClean="0"/>
          </a:p>
          <a:p>
            <a:pPr algn="r" rtl="1"/>
            <a:r>
              <a:rPr lang="ar-JO" sz="2800" b="1" dirty="0" smtClean="0"/>
              <a:t>عظام الأصابع ومشط الكف. </a:t>
            </a:r>
          </a:p>
          <a:p>
            <a:pPr algn="r" rtl="1"/>
            <a:endParaRPr lang="de-DE" sz="2800" b="1" dirty="0" smtClean="0"/>
          </a:p>
          <a:p>
            <a:pPr algn="r" rtl="1"/>
            <a:r>
              <a:rPr lang="ar-JO" sz="2800" b="1" dirty="0" smtClean="0"/>
              <a:t>عظمة العضد = إحدى العظام الطويلة</a:t>
            </a:r>
          </a:p>
          <a:p>
            <a:pPr algn="r" rtl="1"/>
            <a:r>
              <a:rPr lang="ar-JO" sz="2800" b="1" dirty="0" smtClean="0"/>
              <a:t>عظمة واحدة تتصل مع مفصل ثلاثي</a:t>
            </a:r>
          </a:p>
          <a:p>
            <a:pPr algn="r" rtl="1"/>
            <a:r>
              <a:rPr lang="ar-JO" sz="2800" b="1" dirty="0" smtClean="0"/>
              <a:t>لها طرف علوي وجسم وطرف سفلي.</a:t>
            </a:r>
          </a:p>
          <a:p>
            <a:pPr algn="r" rtl="1"/>
            <a:endParaRPr lang="ar-JO" sz="2800" b="1" dirty="0" smtClean="0"/>
          </a:p>
        </p:txBody>
      </p:sp>
      <p:pic>
        <p:nvPicPr>
          <p:cNvPr id="20482" name="Picture 2" descr="Image result for ‫العضد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‫والرسغ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20574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524200" cy="15240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عظام </a:t>
            </a:r>
            <a:r>
              <a:rPr lang="ar-JO" sz="2800" b="1" dirty="0">
                <a:solidFill>
                  <a:srgbClr val="292929"/>
                </a:solidFill>
              </a:rPr>
              <a:t>الساعد = عظمتان شكلهما عصوي وهما الزند </a:t>
            </a:r>
            <a:r>
              <a:rPr lang="ar-JO" sz="2800" b="1" dirty="0" smtClean="0">
                <a:solidFill>
                  <a:srgbClr val="292929"/>
                </a:solidFill>
              </a:rPr>
              <a:t>والكعبرة</a:t>
            </a:r>
            <a:endParaRPr lang="ar-JO" sz="2800" b="1" dirty="0">
              <a:solidFill>
                <a:srgbClr val="292929"/>
              </a:solidFill>
            </a:endParaRPr>
          </a:p>
          <a:p>
            <a:endParaRPr lang="de-DE" dirty="0"/>
          </a:p>
        </p:txBody>
      </p:sp>
      <p:pic>
        <p:nvPicPr>
          <p:cNvPr id="21506" name="Picture 2" descr="Image result for ‫الساعد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62200"/>
            <a:ext cx="5400000" cy="40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838200"/>
            <a:ext cx="4267200" cy="5257800"/>
          </a:xfrm>
        </p:spPr>
        <p:txBody>
          <a:bodyPr/>
          <a:lstStyle/>
          <a:p>
            <a:pPr algn="r" rtl="1"/>
            <a:r>
              <a:rPr lang="ar-JO" sz="2400" b="1" dirty="0" smtClean="0"/>
              <a:t>عظام الرسغ عددها ثمانية عظام صغيرة</a:t>
            </a:r>
          </a:p>
          <a:p>
            <a:pPr algn="r" rtl="1"/>
            <a:r>
              <a:rPr lang="ar-JO" sz="2400" b="1" dirty="0" smtClean="0"/>
              <a:t>متناثرة لتسهيل حركة الكف</a:t>
            </a:r>
          </a:p>
          <a:p>
            <a:pPr algn="r" rtl="1"/>
            <a:endParaRPr lang="ar-JO" sz="2400" b="1" dirty="0" smtClean="0"/>
          </a:p>
          <a:p>
            <a:pPr algn="r" rtl="1"/>
            <a:r>
              <a:rPr lang="ar-JO" sz="2400" b="1" dirty="0" smtClean="0"/>
              <a:t>عظام مشط الكف خمس</a:t>
            </a:r>
          </a:p>
          <a:p>
            <a:pPr algn="r" rtl="1"/>
            <a:endParaRPr lang="ar-JO" sz="2400" b="1" dirty="0" smtClean="0"/>
          </a:p>
          <a:p>
            <a:pPr algn="r" rtl="1"/>
            <a:r>
              <a:rPr lang="ar-JO" sz="2400" b="1" dirty="0" smtClean="0"/>
              <a:t>عظام الأصابع = كل أصبع ثلاثة عظام</a:t>
            </a:r>
          </a:p>
          <a:p>
            <a:pPr algn="r" rtl="1"/>
            <a:endParaRPr lang="ar-JO" sz="2400" b="1" dirty="0" smtClean="0"/>
          </a:p>
          <a:p>
            <a:pPr lvl="1" algn="r" rtl="1"/>
            <a:r>
              <a:rPr lang="ar-JO" sz="2000" b="1" dirty="0" smtClean="0"/>
              <a:t>ما عدا الإبهام فهو مكون من عظمتين.</a:t>
            </a:r>
            <a:endParaRPr lang="en-US" sz="2000" b="1" dirty="0" smtClean="0"/>
          </a:p>
          <a:p>
            <a:pPr algn="r" rtl="1"/>
            <a:endParaRPr lang="en-US" sz="27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4320000" cy="2927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b="1" smtClean="0"/>
              <a:t>الأطراف السفلية</a:t>
            </a:r>
            <a:r>
              <a:rPr lang="ar-JO" smtClean="0"/>
              <a:t> </a:t>
            </a:r>
            <a:endParaRPr lang="en-US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981200"/>
            <a:ext cx="4038600" cy="4114800"/>
          </a:xfrm>
        </p:spPr>
        <p:txBody>
          <a:bodyPr/>
          <a:lstStyle/>
          <a:p>
            <a:pPr algn="r" rtl="1"/>
            <a:r>
              <a:rPr lang="ar-JO" sz="2800" b="1" dirty="0" smtClean="0"/>
              <a:t>عظمة الفخذ</a:t>
            </a:r>
          </a:p>
          <a:p>
            <a:pPr algn="r" rtl="1"/>
            <a:r>
              <a:rPr lang="ar-JO" sz="2800" b="1" dirty="0" smtClean="0"/>
              <a:t>أطول وأقوى عظمة في الجسم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عظمتي الساق </a:t>
            </a:r>
          </a:p>
          <a:p>
            <a:pPr algn="r" rtl="1"/>
            <a:r>
              <a:rPr lang="ar-JO" sz="2800" b="1" dirty="0" smtClean="0"/>
              <a:t>القصبة وهي الأكبر</a:t>
            </a:r>
          </a:p>
          <a:p>
            <a:pPr algn="r" rtl="1"/>
            <a:r>
              <a:rPr lang="ar-JO" sz="2800" b="1" dirty="0" smtClean="0"/>
              <a:t>الشظية وهي الأصغر</a:t>
            </a:r>
          </a:p>
        </p:txBody>
      </p:sp>
      <p:pic>
        <p:nvPicPr>
          <p:cNvPr id="23554" name="Picture 2" descr="Image result for ‫عظام الفخذ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9713"/>
            <a:ext cx="38100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 result for ‫عظام القصبة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551135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774" y="1447800"/>
            <a:ext cx="4010026" cy="46482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عظام </a:t>
            </a:r>
            <a:r>
              <a:rPr lang="ar-JO" sz="2800" b="1" dirty="0">
                <a:solidFill>
                  <a:srgbClr val="292929"/>
                </a:solidFill>
              </a:rPr>
              <a:t>العقب </a:t>
            </a:r>
            <a:r>
              <a:rPr lang="ar-JO" sz="2800" b="1" dirty="0" smtClean="0">
                <a:solidFill>
                  <a:srgbClr val="292929"/>
                </a:solidFill>
              </a:rPr>
              <a:t>سبع </a:t>
            </a:r>
            <a:r>
              <a:rPr lang="ar-JO" sz="2800" b="1" dirty="0">
                <a:solidFill>
                  <a:srgbClr val="292929"/>
                </a:solidFill>
              </a:rPr>
              <a:t>عظام </a:t>
            </a:r>
            <a:r>
              <a:rPr lang="ar-JO" sz="2800" b="1" dirty="0" smtClean="0">
                <a:solidFill>
                  <a:srgbClr val="292929"/>
                </a:solidFill>
              </a:rPr>
              <a:t>متحورة</a:t>
            </a:r>
          </a:p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تربط </a:t>
            </a:r>
            <a:r>
              <a:rPr lang="ar-JO" sz="2800" b="1" dirty="0">
                <a:solidFill>
                  <a:srgbClr val="292929"/>
                </a:solidFill>
              </a:rPr>
              <a:t>عظام الساق مع </a:t>
            </a:r>
            <a:r>
              <a:rPr lang="ar-JO" sz="2800" b="1" dirty="0" smtClean="0">
                <a:solidFill>
                  <a:srgbClr val="292929"/>
                </a:solidFill>
              </a:rPr>
              <a:t>القدم</a:t>
            </a: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مشط القدم خمس عظام</a:t>
            </a:r>
          </a:p>
          <a:p>
            <a:pPr lvl="0" algn="r" rtl="1">
              <a:buClr>
                <a:srgbClr val="CC9900"/>
              </a:buClr>
            </a:pPr>
            <a:endParaRPr lang="ar-JO" sz="2800" b="1" dirty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JO" sz="2800" b="1" dirty="0" smtClean="0">
                <a:solidFill>
                  <a:srgbClr val="292929"/>
                </a:solidFill>
              </a:rPr>
              <a:t>الأصابع </a:t>
            </a:r>
            <a:r>
              <a:rPr lang="ar-JO" sz="2800" b="1" dirty="0">
                <a:solidFill>
                  <a:srgbClr val="292929"/>
                </a:solidFill>
              </a:rPr>
              <a:t>كل منها يتكون من ثلاثة عظام ما عدا الأصبع الأكبر فيتكون من </a:t>
            </a:r>
            <a:r>
              <a:rPr lang="ar-JO" sz="2800" b="1" dirty="0" smtClean="0">
                <a:solidFill>
                  <a:srgbClr val="292929"/>
                </a:solidFill>
              </a:rPr>
              <a:t>عظمتين</a:t>
            </a:r>
            <a:endParaRPr lang="en-US" sz="2700" b="1" dirty="0">
              <a:solidFill>
                <a:srgbClr val="292929"/>
              </a:solidFill>
            </a:endParaRPr>
          </a:p>
          <a:p>
            <a:endParaRPr lang="de-DE" b="1" dirty="0"/>
          </a:p>
        </p:txBody>
      </p:sp>
      <p:pic>
        <p:nvPicPr>
          <p:cNvPr id="24578" name="Picture 2" descr="Image result for ‫عظام القدم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52675"/>
            <a:ext cx="47529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29200"/>
            <a:ext cx="3473343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JO" sz="4800" b="1" dirty="0">
                <a:ln w="50800"/>
                <a:solidFill>
                  <a:schemeClr val="bg1">
                    <a:shade val="50000"/>
                  </a:schemeClr>
                </a:solidFill>
              </a:rPr>
              <a:t>نهاية الوحدة السابعة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9"/>
            <a:ext cx="7158037" cy="1122362"/>
          </a:xfrm>
        </p:spPr>
        <p:txBody>
          <a:bodyPr/>
          <a:lstStyle/>
          <a:p>
            <a:pPr marR="57150" algn="ctr" rtl="1">
              <a:lnSpc>
                <a:spcPct val="115000"/>
              </a:lnSpc>
              <a:spcAft>
                <a:spcPts val="1000"/>
              </a:spcAft>
            </a:pPr>
            <a:r>
              <a:rPr lang="ar-SA" sz="7200" b="1" dirty="0">
                <a:latin typeface="Calibri"/>
                <a:ea typeface="Calibri"/>
                <a:cs typeface="Traditional Arabic"/>
              </a:rPr>
              <a:t>وظائف الهيكل </a:t>
            </a:r>
            <a:r>
              <a:rPr lang="ar-SA" sz="7200" b="1" dirty="0" smtClean="0">
                <a:latin typeface="Calibri"/>
                <a:ea typeface="Calibri"/>
                <a:cs typeface="Traditional Arabic"/>
              </a:rPr>
              <a:t>العظمي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18475" cy="5181600"/>
          </a:xfrm>
        </p:spPr>
        <p:txBody>
          <a:bodyPr/>
          <a:lstStyle/>
          <a:p>
            <a:pPr marR="5715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latin typeface="Calibri"/>
                <a:ea typeface="Calibri"/>
              </a:rPr>
              <a:t>المحور </a:t>
            </a:r>
            <a:r>
              <a:rPr lang="ar-SA" b="1" dirty="0">
                <a:latin typeface="Calibri"/>
                <a:ea typeface="Calibri"/>
              </a:rPr>
              <a:t>الأساسي </a:t>
            </a:r>
            <a:r>
              <a:rPr lang="ar-SA" b="1" dirty="0" smtClean="0">
                <a:latin typeface="Calibri"/>
                <a:ea typeface="Calibri"/>
              </a:rPr>
              <a:t>للجسم</a:t>
            </a:r>
            <a:endParaRPr lang="en-US" b="1" dirty="0" smtClean="0">
              <a:latin typeface="Calibri"/>
              <a:ea typeface="Calibri"/>
            </a:endParaRPr>
          </a:p>
          <a:p>
            <a:pPr marR="5715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latin typeface="Calibri"/>
                <a:ea typeface="Calibri"/>
              </a:rPr>
              <a:t>يكسب </a:t>
            </a:r>
            <a:r>
              <a:rPr lang="ar-SA" b="1" dirty="0">
                <a:latin typeface="Calibri"/>
                <a:ea typeface="Calibri"/>
              </a:rPr>
              <a:t>الشكل </a:t>
            </a:r>
            <a:r>
              <a:rPr lang="ar-SA" b="1" dirty="0" smtClean="0">
                <a:latin typeface="Calibri"/>
                <a:ea typeface="Calibri"/>
              </a:rPr>
              <a:t>والقوام</a:t>
            </a:r>
            <a:endParaRPr lang="en-US" b="1" dirty="0" smtClean="0">
              <a:latin typeface="Calibri"/>
              <a:ea typeface="Calibri"/>
            </a:endParaRPr>
          </a:p>
          <a:p>
            <a:pPr marR="5715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latin typeface="Calibri"/>
                <a:ea typeface="Calibri"/>
              </a:rPr>
              <a:t>يحمي </a:t>
            </a:r>
            <a:r>
              <a:rPr lang="ar-SA" b="1" dirty="0">
                <a:latin typeface="Calibri"/>
                <a:ea typeface="Calibri"/>
              </a:rPr>
              <a:t>الأحشاء والأعضاء الداخلية </a:t>
            </a:r>
            <a:r>
              <a:rPr lang="ar-SA" b="1" dirty="0" smtClean="0">
                <a:latin typeface="Calibri"/>
                <a:ea typeface="Calibri"/>
              </a:rPr>
              <a:t>المختلفة</a:t>
            </a:r>
            <a:endParaRPr lang="en-US" b="1" dirty="0" smtClean="0">
              <a:latin typeface="Calibri"/>
              <a:ea typeface="Calibri"/>
            </a:endParaRPr>
          </a:p>
          <a:p>
            <a:pPr marR="5715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latin typeface="Calibri"/>
                <a:ea typeface="Calibri"/>
              </a:rPr>
              <a:t>تتصل </a:t>
            </a:r>
            <a:r>
              <a:rPr lang="ar-SA" b="1" dirty="0">
                <a:latin typeface="Calibri"/>
                <a:ea typeface="Calibri"/>
              </a:rPr>
              <a:t>بعظامه عضلات الجسم الإرادية</a:t>
            </a:r>
            <a:r>
              <a:rPr lang="ar-SA" b="1" dirty="0" smtClean="0">
                <a:latin typeface="Calibri"/>
                <a:ea typeface="Calibri"/>
              </a:rPr>
              <a:t>.</a:t>
            </a:r>
            <a:endParaRPr lang="en-US" b="1" dirty="0" smtClean="0">
              <a:latin typeface="Calibri"/>
              <a:ea typeface="Calibri"/>
            </a:endParaRPr>
          </a:p>
          <a:p>
            <a:pPr marR="5715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latin typeface="Calibri"/>
                <a:ea typeface="Calibri"/>
              </a:rPr>
              <a:t>يحوي نخاع </a:t>
            </a:r>
            <a:r>
              <a:rPr lang="ar-SA" b="1" dirty="0">
                <a:latin typeface="Calibri"/>
                <a:ea typeface="Calibri"/>
              </a:rPr>
              <a:t>العظم الأحمر الذي تتكون فيه كريات الدم المختلفة </a:t>
            </a:r>
            <a:r>
              <a:rPr lang="ar-SA" b="1" dirty="0" smtClean="0">
                <a:latin typeface="Calibri"/>
                <a:ea typeface="Calibri"/>
              </a:rPr>
              <a:t>وتنضج</a:t>
            </a:r>
            <a:endParaRPr lang="en-US" b="1" dirty="0" smtClean="0">
              <a:latin typeface="Calibri"/>
              <a:ea typeface="Calibri"/>
            </a:endParaRPr>
          </a:p>
          <a:p>
            <a:pPr marR="5715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latin typeface="Calibri"/>
                <a:ea typeface="Calibri"/>
              </a:rPr>
              <a:t>بإمكان </a:t>
            </a:r>
            <a:r>
              <a:rPr lang="ar-SA" b="1" dirty="0">
                <a:latin typeface="Calibri"/>
                <a:ea typeface="Calibri"/>
              </a:rPr>
              <a:t>العظام تخزين المعادن المهمة في جسم الإنسان.</a:t>
            </a:r>
            <a:endParaRPr lang="en-US" sz="2400" b="1" dirty="0">
              <a:latin typeface="Calibri"/>
              <a:ea typeface="Calibri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683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57150" algn="ctr" rtl="1">
              <a:lnSpc>
                <a:spcPct val="115000"/>
              </a:lnSpc>
              <a:spcAft>
                <a:spcPts val="1000"/>
              </a:spcAft>
            </a:pPr>
            <a:r>
              <a:rPr lang="ar-SA" sz="7200" b="1" dirty="0">
                <a:latin typeface="Calibri"/>
                <a:ea typeface="Calibri"/>
              </a:rPr>
              <a:t>أشكال </a:t>
            </a:r>
            <a:r>
              <a:rPr lang="ar-SA" sz="7200" b="1" dirty="0" smtClean="0">
                <a:latin typeface="Calibri"/>
                <a:ea typeface="Calibri"/>
              </a:rPr>
              <a:t>العظام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661275" cy="5029200"/>
          </a:xfrm>
        </p:spPr>
        <p:txBody>
          <a:bodyPr/>
          <a:lstStyle/>
          <a:p>
            <a:pPr marR="5715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latin typeface="Calibri"/>
                <a:ea typeface="Calibri"/>
              </a:rPr>
              <a:t>شكال عدة</a:t>
            </a:r>
            <a:endParaRPr lang="en-US" b="1" dirty="0" smtClean="0">
              <a:latin typeface="Calibri"/>
              <a:ea typeface="Calibri"/>
            </a:endParaRPr>
          </a:p>
          <a:p>
            <a:pPr marR="57150" lvl="1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latin typeface="Calibri"/>
                <a:ea typeface="Calibri"/>
              </a:rPr>
              <a:t>العظام </a:t>
            </a:r>
            <a:r>
              <a:rPr lang="ar-SA" b="1" dirty="0">
                <a:latin typeface="Calibri"/>
                <a:ea typeface="Calibri"/>
              </a:rPr>
              <a:t>الطويلة كعظمتي الزند والكعبرة وعظام الفخذ </a:t>
            </a:r>
            <a:r>
              <a:rPr lang="ar-SA" b="1" dirty="0" smtClean="0">
                <a:latin typeface="Calibri"/>
                <a:ea typeface="Calibri"/>
              </a:rPr>
              <a:t>والساق</a:t>
            </a:r>
            <a:endParaRPr lang="en-US" b="1" dirty="0" smtClean="0">
              <a:latin typeface="Calibri"/>
              <a:ea typeface="Calibri"/>
            </a:endParaRPr>
          </a:p>
          <a:p>
            <a:pPr marR="57150" lvl="1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latin typeface="Calibri"/>
                <a:ea typeface="Calibri"/>
              </a:rPr>
              <a:t>العظام </a:t>
            </a:r>
            <a:r>
              <a:rPr lang="ar-SA" b="1" dirty="0">
                <a:latin typeface="Calibri"/>
                <a:ea typeface="Calibri"/>
              </a:rPr>
              <a:t>القصيرة كعظام </a:t>
            </a:r>
            <a:r>
              <a:rPr lang="ar-SA" b="1" dirty="0" smtClean="0">
                <a:latin typeface="Calibri"/>
                <a:ea typeface="Calibri"/>
              </a:rPr>
              <a:t>الرسغين</a:t>
            </a:r>
            <a:endParaRPr lang="en-US" b="1" dirty="0" smtClean="0">
              <a:latin typeface="Calibri"/>
              <a:ea typeface="Calibri"/>
            </a:endParaRPr>
          </a:p>
          <a:p>
            <a:pPr marR="57150" lvl="1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latin typeface="Calibri"/>
                <a:ea typeface="Calibri"/>
              </a:rPr>
              <a:t>العظام </a:t>
            </a:r>
            <a:r>
              <a:rPr lang="ar-SA" b="1" dirty="0">
                <a:latin typeface="Calibri"/>
                <a:ea typeface="Calibri"/>
              </a:rPr>
              <a:t>المفلطحة مثل عظمة لوح </a:t>
            </a:r>
            <a:r>
              <a:rPr lang="ar-SA" b="1" dirty="0" smtClean="0">
                <a:latin typeface="Calibri"/>
                <a:ea typeface="Calibri"/>
              </a:rPr>
              <a:t>الكتف</a:t>
            </a:r>
            <a:endParaRPr lang="en-US" b="1" dirty="0" smtClean="0">
              <a:latin typeface="Calibri"/>
              <a:ea typeface="Calibri"/>
            </a:endParaRPr>
          </a:p>
          <a:p>
            <a:pPr marR="57150" lvl="1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latin typeface="Calibri"/>
                <a:ea typeface="Calibri"/>
              </a:rPr>
              <a:t>بعض </a:t>
            </a:r>
            <a:r>
              <a:rPr lang="ar-SA" b="1" dirty="0">
                <a:latin typeface="Calibri"/>
                <a:ea typeface="Calibri"/>
              </a:rPr>
              <a:t>العظام ليس لها شكل منتظم كعظام الفقرات</a:t>
            </a:r>
            <a:r>
              <a:rPr lang="ar-SA" b="1" dirty="0" smtClean="0">
                <a:latin typeface="Calibri"/>
                <a:ea typeface="Calibri"/>
              </a:rPr>
              <a:t>.</a:t>
            </a:r>
            <a:endParaRPr lang="en-US" b="1" dirty="0" smtClean="0">
              <a:latin typeface="Calibri"/>
              <a:ea typeface="Calibri"/>
            </a:endParaRPr>
          </a:p>
          <a:p>
            <a:pPr marR="57150" lvl="2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latin typeface="Calibri"/>
                <a:ea typeface="Calibri"/>
              </a:rPr>
              <a:t>أطول </a:t>
            </a:r>
            <a:r>
              <a:rPr lang="ar-SA" b="1" dirty="0">
                <a:latin typeface="Calibri"/>
                <a:ea typeface="Calibri"/>
              </a:rPr>
              <a:t>عظام الجسم هي عظمة الفخذ وأقصرها عظمة الركاب في الأذن.</a:t>
            </a:r>
            <a:endParaRPr lang="en-US" sz="1600" b="1" dirty="0">
              <a:latin typeface="Calibri"/>
              <a:ea typeface="Calibri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939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 dirty="0" smtClean="0"/>
              <a:t>أشكال العظام</a:t>
            </a:r>
            <a:endParaRPr lang="en-US" b="1" dirty="0" smtClean="0"/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19375"/>
            <a:ext cx="7620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276600" y="43434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JO" sz="2000" b="1"/>
              <a:t>عظمتا الزند والكعبرة </a:t>
            </a:r>
            <a:endParaRPr lang="en-US" sz="2000" b="1"/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93279"/>
            <a:ext cx="3643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3352800" y="59436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JO" sz="2000" b="1"/>
              <a:t>عظام الرسغ</a:t>
            </a:r>
            <a:endParaRPr lang="en-US" sz="2000" b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7661275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9"/>
            <a:ext cx="7158037" cy="817562"/>
          </a:xfrm>
        </p:spPr>
        <p:txBody>
          <a:bodyPr/>
          <a:lstStyle/>
          <a:p>
            <a:pPr algn="ctr" rtl="1"/>
            <a:r>
              <a:rPr lang="ar-SA" b="1" dirty="0" smtClean="0"/>
              <a:t>تركيب العظام</a:t>
            </a:r>
            <a:endParaRPr lang="en-US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676400"/>
            <a:ext cx="3581400" cy="4419600"/>
          </a:xfrm>
        </p:spPr>
        <p:txBody>
          <a:bodyPr/>
          <a:lstStyle/>
          <a:p>
            <a:pPr algn="r" rtl="1"/>
            <a:r>
              <a:rPr lang="ar-SA" sz="2800" b="1" dirty="0" smtClean="0"/>
              <a:t>العظام الطويلة</a:t>
            </a:r>
            <a:endParaRPr lang="ar-JO" sz="2800" b="1" dirty="0" smtClean="0"/>
          </a:p>
          <a:p>
            <a:pPr algn="r" rtl="1"/>
            <a:endParaRPr lang="ar-JO" sz="2800" b="1" dirty="0" smtClean="0"/>
          </a:p>
          <a:p>
            <a:pPr algn="r" rtl="1"/>
            <a:r>
              <a:rPr lang="ar-SA" sz="2800" b="1" dirty="0" smtClean="0"/>
              <a:t>جزء طويل رفيع يسمى جسم العظم</a:t>
            </a:r>
            <a:endParaRPr lang="ar-JO" sz="2800" b="1" dirty="0" smtClean="0"/>
          </a:p>
          <a:p>
            <a:pPr algn="r" rtl="1"/>
            <a:r>
              <a:rPr lang="ar-SA" sz="2800" b="1" dirty="0" smtClean="0"/>
              <a:t>نهايتين مستديرتين تكونان رأس العظم</a:t>
            </a:r>
            <a:endParaRPr lang="ar-JO" sz="2800" b="1" dirty="0" smtClean="0"/>
          </a:p>
          <a:p>
            <a:pPr lvl="1" algn="r" rtl="1"/>
            <a:r>
              <a:rPr lang="ar-SA" sz="2400" b="1" dirty="0" smtClean="0"/>
              <a:t>تحويان داخلهما نخاع العظم</a:t>
            </a:r>
            <a:r>
              <a:rPr lang="ar-JO" sz="2400" b="1" dirty="0" smtClean="0"/>
              <a:t>.</a:t>
            </a:r>
          </a:p>
          <a:p>
            <a:pPr algn="r" rtl="1"/>
            <a:endParaRPr lang="en-US" sz="2700" b="1" dirty="0" smtClean="0"/>
          </a:p>
        </p:txBody>
      </p:sp>
      <p:pic>
        <p:nvPicPr>
          <p:cNvPr id="3074" name="Picture 2" descr="Image result for ‫تركيب العظم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8850"/>
            <a:ext cx="52387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533400"/>
            <a:ext cx="3810000" cy="5562600"/>
          </a:xfrm>
        </p:spPr>
        <p:txBody>
          <a:bodyPr/>
          <a:lstStyle/>
          <a:p>
            <a:pPr algn="r" rtl="1"/>
            <a:r>
              <a:rPr lang="ar-SA" sz="2800" b="1" dirty="0" smtClean="0"/>
              <a:t>سطح العظم مغطى بغشاء متين يسمى </a:t>
            </a:r>
            <a:r>
              <a:rPr lang="ar-S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السمحاق</a:t>
            </a:r>
            <a:endParaRPr lang="ar-JO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2800" b="1" dirty="0" smtClean="0"/>
              <a:t>يحوي عدد كبير من الأوعية الدموية الدقيقة</a:t>
            </a:r>
            <a:endParaRPr lang="ar-JO" sz="2800" b="1" dirty="0" smtClean="0"/>
          </a:p>
          <a:p>
            <a:pPr lvl="1" algn="r" rtl="1"/>
            <a:r>
              <a:rPr lang="ar-SA" sz="2400" b="1" dirty="0" smtClean="0"/>
              <a:t>تكسبه اللون الوردي</a:t>
            </a:r>
            <a:endParaRPr lang="ar-JO" sz="2400" b="1" dirty="0" smtClean="0"/>
          </a:p>
          <a:p>
            <a:pPr lvl="1" algn="r" rtl="1"/>
            <a:endParaRPr lang="ar-JO" sz="2400" b="1" dirty="0" smtClean="0"/>
          </a:p>
          <a:p>
            <a:pPr algn="r" rtl="1"/>
            <a:r>
              <a:rPr lang="ar-SA" sz="2800" b="1" dirty="0" smtClean="0"/>
              <a:t>العظام </a:t>
            </a:r>
            <a:r>
              <a:rPr lang="ar-JO" sz="2800" b="1" dirty="0" smtClean="0"/>
              <a:t>كأي </a:t>
            </a:r>
            <a:r>
              <a:rPr lang="ar-SA" sz="2800" b="1" dirty="0" smtClean="0"/>
              <a:t>نسيج</a:t>
            </a:r>
            <a:r>
              <a:rPr lang="ar-JO" sz="2800" b="1" dirty="0" smtClean="0"/>
              <a:t> </a:t>
            </a:r>
            <a:r>
              <a:rPr lang="ar-SA" sz="2800" b="1" dirty="0" smtClean="0"/>
              <a:t>لا بد من تغذيتها بالدماء.</a:t>
            </a:r>
            <a:endParaRPr lang="ar-JO" sz="2800" b="1" dirty="0" smtClean="0"/>
          </a:p>
          <a:p>
            <a:pPr algn="r" rtl="1"/>
            <a:endParaRPr lang="ar-JO" sz="2800" b="1" dirty="0" smtClean="0"/>
          </a:p>
          <a:p>
            <a:pPr algn="r" rtl="1"/>
            <a:r>
              <a:rPr lang="ar-SA" sz="2800" b="1" dirty="0" smtClean="0"/>
              <a:t>تتكون كريات الدم الحمراء في النخاع العظمي الأحمر</a:t>
            </a:r>
            <a:r>
              <a:rPr lang="ar-JO" sz="2800" b="1" dirty="0" smtClean="0"/>
              <a:t>.</a:t>
            </a:r>
          </a:p>
        </p:txBody>
      </p:sp>
      <p:pic>
        <p:nvPicPr>
          <p:cNvPr id="5122" name="Picture 2" descr="Image result for ‫السمحاق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1981200"/>
            <a:ext cx="52387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371600"/>
            <a:ext cx="3962400" cy="5410200"/>
          </a:xfrm>
        </p:spPr>
        <p:txBody>
          <a:bodyPr/>
          <a:lstStyle/>
          <a:p>
            <a:pPr lvl="0" algn="r" rtl="1">
              <a:buClr>
                <a:srgbClr val="CC9900"/>
              </a:buClr>
            </a:pPr>
            <a:r>
              <a:rPr lang="ar-SA" sz="2800" b="1" dirty="0" err="1">
                <a:solidFill>
                  <a:srgbClr val="292929"/>
                </a:solidFill>
              </a:rPr>
              <a:t>أنوية</a:t>
            </a:r>
            <a:r>
              <a:rPr lang="ar-SA" sz="2800" b="1" dirty="0">
                <a:solidFill>
                  <a:srgbClr val="292929"/>
                </a:solidFill>
              </a:rPr>
              <a:t> </a:t>
            </a:r>
            <a:r>
              <a:rPr lang="ar-SA" sz="2800" b="1" dirty="0" smtClean="0">
                <a:solidFill>
                  <a:srgbClr val="292929"/>
                </a:solidFill>
              </a:rPr>
              <a:t>الكريات </a:t>
            </a:r>
            <a:r>
              <a:rPr lang="ar-SA" sz="2800" b="1" dirty="0">
                <a:solidFill>
                  <a:srgbClr val="292929"/>
                </a:solidFill>
              </a:rPr>
              <a:t>موجودة داخل </a:t>
            </a:r>
            <a:r>
              <a:rPr lang="ar-SA" sz="2800" b="1" dirty="0" smtClean="0">
                <a:solidFill>
                  <a:srgbClr val="292929"/>
                </a:solidFill>
              </a:rPr>
              <a:t>العظم</a:t>
            </a:r>
            <a:endParaRPr lang="de-DE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يمكنها </a:t>
            </a:r>
            <a:r>
              <a:rPr lang="ar-SA" sz="2800" b="1" dirty="0">
                <a:solidFill>
                  <a:srgbClr val="292929"/>
                </a:solidFill>
              </a:rPr>
              <a:t>أن تنقسم </a:t>
            </a:r>
            <a:r>
              <a:rPr lang="ar-SA" sz="2800" b="1" dirty="0" smtClean="0">
                <a:solidFill>
                  <a:srgbClr val="292929"/>
                </a:solidFill>
              </a:rPr>
              <a:t>وتتكاثر</a:t>
            </a:r>
            <a:endParaRPr lang="de-DE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تمر </a:t>
            </a:r>
            <a:r>
              <a:rPr lang="ar-SA" sz="2800" b="1" dirty="0">
                <a:solidFill>
                  <a:srgbClr val="292929"/>
                </a:solidFill>
              </a:rPr>
              <a:t>خلية الدم الحمراء في عدة أطوار أثناء </a:t>
            </a:r>
            <a:r>
              <a:rPr lang="ar-SA" sz="2800" b="1" dirty="0" smtClean="0">
                <a:solidFill>
                  <a:srgbClr val="292929"/>
                </a:solidFill>
              </a:rPr>
              <a:t>نموها</a:t>
            </a:r>
            <a:endParaRPr lang="de-DE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endParaRPr lang="ar-JO" sz="2800" b="1" dirty="0" smtClean="0">
              <a:solidFill>
                <a:srgbClr val="292929"/>
              </a:solidFill>
            </a:endParaRPr>
          </a:p>
          <a:p>
            <a:pPr lvl="0" algn="r" rtl="1">
              <a:buClr>
                <a:srgbClr val="CC9900"/>
              </a:buClr>
            </a:pPr>
            <a:r>
              <a:rPr lang="ar-SA" sz="2800" b="1" dirty="0" smtClean="0">
                <a:solidFill>
                  <a:srgbClr val="292929"/>
                </a:solidFill>
              </a:rPr>
              <a:t>بمجرد </a:t>
            </a:r>
            <a:r>
              <a:rPr lang="ar-SA" sz="2800" b="1" dirty="0">
                <a:solidFill>
                  <a:srgbClr val="292929"/>
                </a:solidFill>
              </a:rPr>
              <a:t>أن تكون في حالة صالحة للانضمام إلى الدورة الدموية تختفي </a:t>
            </a:r>
            <a:r>
              <a:rPr lang="ar-JO" sz="2800" b="1" dirty="0" err="1" smtClean="0">
                <a:solidFill>
                  <a:srgbClr val="292929"/>
                </a:solidFill>
              </a:rPr>
              <a:t>الأنوية</a:t>
            </a:r>
            <a:endParaRPr lang="de-DE" b="1" dirty="0"/>
          </a:p>
        </p:txBody>
      </p:sp>
      <p:pic>
        <p:nvPicPr>
          <p:cNvPr id="6146" name="Picture 2" descr="Image result for red blood cells b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7625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82</TotalTime>
  <Words>885</Words>
  <Application>Microsoft Office PowerPoint</Application>
  <PresentationFormat>On-screen Show (4:3)</PresentationFormat>
  <Paragraphs>219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Axis</vt:lpstr>
      <vt:lpstr>PowerPoint Presentation</vt:lpstr>
      <vt:lpstr>الهيكل العظمي</vt:lpstr>
      <vt:lpstr>PowerPoint Presentation</vt:lpstr>
      <vt:lpstr>وظائف الهيكل العظمي</vt:lpstr>
      <vt:lpstr>أشكال العظام</vt:lpstr>
      <vt:lpstr>أشكال العظام</vt:lpstr>
      <vt:lpstr>تركيب العظام</vt:lpstr>
      <vt:lpstr>PowerPoint Presentation</vt:lpstr>
      <vt:lpstr>PowerPoint Presentation</vt:lpstr>
      <vt:lpstr>PowerPoint Presentation</vt:lpstr>
      <vt:lpstr>المفاصل</vt:lpstr>
      <vt:lpstr>PowerPoint Presentation</vt:lpstr>
      <vt:lpstr>PowerPoint Presentation</vt:lpstr>
      <vt:lpstr>التهاب المفاصل</vt:lpstr>
      <vt:lpstr>PowerPoint Presentation</vt:lpstr>
      <vt:lpstr>كسور العظام</vt:lpstr>
      <vt:lpstr>وظيفة الهيكل العظمي</vt:lpstr>
      <vt:lpstr>أقسام الهيكل العظمي</vt:lpstr>
      <vt:lpstr>PowerPoint Presentation</vt:lpstr>
      <vt:lpstr>الجمجمة</vt:lpstr>
      <vt:lpstr>PowerPoint Presentation</vt:lpstr>
      <vt:lpstr>العمود الفقري</vt:lpstr>
      <vt:lpstr>PowerPoint Presentation</vt:lpstr>
      <vt:lpstr>PowerPoint Presentation</vt:lpstr>
      <vt:lpstr>عظام القفص الصدري </vt:lpstr>
      <vt:lpstr>PowerPoint Presentation</vt:lpstr>
      <vt:lpstr>الهيكل العظمي الطرفي</vt:lpstr>
      <vt:lpstr>PowerPoint Presentation</vt:lpstr>
      <vt:lpstr>PowerPoint Presentation</vt:lpstr>
      <vt:lpstr>الحزام السفلي (عظام الحوض) </vt:lpstr>
      <vt:lpstr>PowerPoint Presentation</vt:lpstr>
      <vt:lpstr>PowerPoint Presentation</vt:lpstr>
      <vt:lpstr>الأطراف العلوية </vt:lpstr>
      <vt:lpstr>PowerPoint Presentation</vt:lpstr>
      <vt:lpstr>PowerPoint Presentation</vt:lpstr>
      <vt:lpstr>الأطراف السفلية </vt:lpstr>
      <vt:lpstr>PowerPoint Presentation</vt:lpstr>
      <vt:lpstr>PowerPoint Presentation</vt:lpstr>
    </vt:vector>
  </TitlesOfParts>
  <Company>bzu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&amp; Organelles (1)</dc:title>
  <dc:creator>Johnny Stiban, Ph.D.</dc:creator>
  <cp:lastModifiedBy>JAMIL Y. HARB</cp:lastModifiedBy>
  <cp:revision>432</cp:revision>
  <dcterms:created xsi:type="dcterms:W3CDTF">2009-08-25T11:00:54Z</dcterms:created>
  <dcterms:modified xsi:type="dcterms:W3CDTF">2019-10-31T08:36:51Z</dcterms:modified>
</cp:coreProperties>
</file>