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ink/ink2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3"/>
    <p:sldId id="264" r:id="rId4"/>
    <p:sldId id="257" r:id="rId5"/>
    <p:sldId id="265" r:id="rId6"/>
    <p:sldId id="266" r:id="rId7"/>
    <p:sldId id="258" r:id="rId8"/>
    <p:sldId id="260" r:id="rId9"/>
    <p:sldId id="259" r:id="rId10"/>
    <p:sldId id="261" r:id="rId11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1-12-03T15:49:12"/>
    </inkml:context>
    <inkml:brush xml:id="br0">
      <inkml:brushProperty name="width" value="0.0547619014978409" units="cm"/>
      <inkml:brushProperty name="height" value="0.0547619014978409" units="cm"/>
      <inkml:brushProperty name="color" value="#00BFF2"/>
      <inkml:brushProperty name="ignorePressure" value="0"/>
    </inkml:brush>
  </inkml:definitions>
  <inkml:trace contextRef="#ctx0" brushRef="#br0">3500.000000 22000.000000,'0.000000'-50.000000,"0.000000"25.000000,0.000000 0.000000,0.000000 0.000000,0.000000 0.000000,0.000000 0.000000</inkml:trace>
</inkml:ink>
</file>

<file path=ppt/ink/ink2.xml><?xml version="1.0" encoding="utf-8"?>
<inkml:ink xmlns:inkml="http://www.w3.org/2003/InkML">
  <annotation type="ScanImages2ExtractSignatures">1</annotation>
  <annotation type="ScanImagesWidth">1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1-12-03T15:49:12"/>
    </inkml:context>
    <inkml:brush xml:id="br0">
      <inkml:brushProperty name="width" value="0.0547619014978409" units="cm"/>
      <inkml:brushProperty name="height" value="0.0547619014978409" units="cm"/>
      <inkml:brushProperty name="color" value="#00BFF2"/>
      <inkml:brushProperty name="ignorePressure" value="0"/>
    </inkml:brush>
  </inkml:definitions>
  <inkml:trace contextRef="#ctx0" brushRef="#br0">3700.000000 21950.000000,'50.000000'-50.000000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/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/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85F1C-D195-44AF-BDBB-B3AA4CC687B4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/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/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CC2B1-557B-4455-8285-845C8BD1A49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/>
          <p:nvPr>
            <p:ph type="sldImg"/>
          </p:nvPr>
        </p:nvSpPr>
        <p:spPr/>
      </p:sp>
      <p:sp>
        <p:nvSpPr>
          <p:cNvPr id="3" name="Notes Placeholder 2"/>
          <p:cNvSpPr/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/>
          <p:nvPr>
            <p:ph type="sldNum" sz="quarter" idx="10"/>
          </p:nvPr>
        </p:nvSpPr>
        <p:spPr/>
        <p:txBody>
          <a:bodyPr/>
          <a:lstStyle/>
          <a:p>
            <a:fld id="{ED2CC2B1-557B-4455-8285-845C8BD1A49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/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/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/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/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/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/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DA3E-8052-4B85-95C6-AF8BE74645E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C9D67-DA79-4C08-89FB-973D5709599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customXml" Target="../ink/ink2.xml"/><Relationship Id="rId1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Vitamin K</a:t>
            </a:r>
            <a:endParaRPr lang="en-US" dirty="0"/>
          </a:p>
        </p:txBody>
      </p:sp>
      <p:sp>
        <p:nvSpPr>
          <p:cNvPr id="3" name="Subtitle 2"/>
          <p:cNvSpPr/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NUTD 334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K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Deficiency</a:t>
            </a:r>
            <a:endParaRPr lang="en-US" dirty="0" smtClean="0"/>
          </a:p>
          <a:p>
            <a:pPr lvl="1"/>
            <a:r>
              <a:rPr lang="en-US" dirty="0" smtClean="0"/>
              <a:t>Infants</a:t>
            </a:r>
            <a:endParaRPr lang="en-US" dirty="0" smtClean="0"/>
          </a:p>
          <a:p>
            <a:pPr lvl="2"/>
            <a:r>
              <a:rPr lang="en-US" dirty="0" smtClean="0"/>
              <a:t>Injection at birth with Vitamin K</a:t>
            </a:r>
            <a:endParaRPr lang="en-US" dirty="0" smtClean="0"/>
          </a:p>
          <a:p>
            <a:pPr lvl="1"/>
            <a:r>
              <a:rPr lang="en-US" dirty="0" smtClean="0"/>
              <a:t>Adults</a:t>
            </a:r>
            <a:endParaRPr lang="en-US" dirty="0" smtClean="0"/>
          </a:p>
          <a:p>
            <a:pPr lvl="2"/>
            <a:r>
              <a:rPr lang="en-US" dirty="0" smtClean="0"/>
              <a:t>Warfarin block Vitamin K recycling in the liver</a:t>
            </a:r>
            <a:endParaRPr lang="en-US" dirty="0" smtClean="0"/>
          </a:p>
          <a:p>
            <a:pPr lvl="2"/>
            <a:r>
              <a:rPr lang="en-US" dirty="0" smtClean="0"/>
              <a:t>Warfarin action can also be inhibited by vitamin K consumption</a:t>
            </a:r>
            <a:endParaRPr lang="en-US" dirty="0"/>
          </a:p>
          <a:p>
            <a:r>
              <a:rPr lang="en-US" dirty="0" smtClean="0"/>
              <a:t>Toxicity </a:t>
            </a:r>
            <a:endParaRPr lang="en-US" dirty="0" smtClean="0"/>
          </a:p>
          <a:p>
            <a:pPr lvl="1"/>
            <a:r>
              <a:rPr lang="en-US" dirty="0" smtClean="0"/>
              <a:t>Rare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Green leafy vegetables</a:t>
            </a:r>
            <a:endParaRPr lang="en-US" dirty="0" smtClean="0"/>
          </a:p>
          <a:p>
            <a:r>
              <a:rPr lang="en-US" dirty="0" smtClean="0"/>
              <a:t>Soya bean oil</a:t>
            </a:r>
            <a:endParaRPr lang="en-US" dirty="0" smtClean="0"/>
          </a:p>
          <a:p>
            <a:r>
              <a:rPr lang="en-US" dirty="0" smtClean="0"/>
              <a:t>Eggs</a:t>
            </a:r>
            <a:endParaRPr lang="en-US" dirty="0" smtClean="0"/>
          </a:p>
          <a:p>
            <a:r>
              <a:rPr lang="en-US" dirty="0" smtClean="0"/>
              <a:t>Meats</a:t>
            </a:r>
            <a:endParaRPr lang="en-US" dirty="0" smtClean="0"/>
          </a:p>
          <a:p>
            <a:r>
              <a:rPr lang="en-US" dirty="0" smtClean="0"/>
              <a:t>Dairy products</a:t>
            </a:r>
            <a:endParaRPr lang="en-US" dirty="0" smtClean="0"/>
          </a:p>
          <a:p>
            <a:r>
              <a:rPr lang="en-US" dirty="0" smtClean="0"/>
              <a:t>Gut bacteria</a:t>
            </a:r>
            <a:endParaRPr lang="en-US" dirty="0"/>
          </a:p>
        </p:txBody>
      </p:sp>
      <p:pic>
        <p:nvPicPr>
          <p:cNvPr id="4" name="Picture 3" descr="fotolia_2223824_XS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343400" y="2057400"/>
            <a:ext cx="3810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K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Two groups</a:t>
            </a:r>
            <a:endParaRPr lang="en-US" dirty="0" smtClean="0"/>
          </a:p>
          <a:p>
            <a:pPr lvl="1"/>
            <a:r>
              <a:rPr lang="en-US" dirty="0" err="1" smtClean="0"/>
              <a:t>Phylloquinone</a:t>
            </a:r>
            <a:r>
              <a:rPr lang="en-US" dirty="0" smtClean="0"/>
              <a:t> (K1)</a:t>
            </a:r>
            <a:endParaRPr lang="en-US" dirty="0" smtClean="0"/>
          </a:p>
          <a:p>
            <a:pPr lvl="2"/>
            <a:r>
              <a:rPr lang="en-US" dirty="0" smtClean="0"/>
              <a:t>Plant based</a:t>
            </a:r>
            <a:endParaRPr lang="en-US" dirty="0" smtClean="0"/>
          </a:p>
          <a:p>
            <a:pPr lvl="1"/>
            <a:r>
              <a:rPr lang="en-US" dirty="0" err="1" smtClean="0"/>
              <a:t>Menaquinone</a:t>
            </a:r>
            <a:r>
              <a:rPr lang="en-US" dirty="0" smtClean="0"/>
              <a:t> (K2) (source?</a:t>
            </a:r>
            <a:endParaRPr lang="en-US" dirty="0" smtClean="0"/>
          </a:p>
          <a:p>
            <a:pPr lvl="2"/>
            <a:r>
              <a:rPr lang="en-US" dirty="0" smtClean="0"/>
              <a:t>Animal based</a:t>
            </a:r>
            <a:endParaRPr lang="en-US" dirty="0" smtClean="0"/>
          </a:p>
          <a:p>
            <a:pPr lvl="1"/>
            <a:r>
              <a:rPr lang="en-US" dirty="0" smtClean="0"/>
              <a:t>What is menadione (K3)?</a:t>
            </a:r>
            <a:endParaRPr lang="en-US" dirty="0" smtClean="0"/>
          </a:p>
          <a:p>
            <a:pPr lvl="2"/>
            <a:r>
              <a:rPr lang="en-US" dirty="0" smtClean="0"/>
              <a:t>Supplement based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Stable in heat processing (canning), sterilization, unstable in light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pic>
        <p:nvPicPr>
          <p:cNvPr id="4" name="Content Placeholder 3" descr="vitaminK.pn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2004854" y="1600200"/>
            <a:ext cx="5134292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0-6 months 2 mcg/day</a:t>
            </a:r>
            <a:endParaRPr lang="en-US" dirty="0" smtClean="0"/>
          </a:p>
          <a:p>
            <a:r>
              <a:rPr lang="en-US" dirty="0" smtClean="0"/>
              <a:t>7-12 month 2.5 mcg/day</a:t>
            </a:r>
            <a:endParaRPr lang="en-US" dirty="0" smtClean="0"/>
          </a:p>
          <a:p>
            <a:r>
              <a:rPr lang="en-US" dirty="0" smtClean="0"/>
              <a:t>1-3 years 30 mcg/day </a:t>
            </a:r>
            <a:endParaRPr lang="en-US" dirty="0" smtClean="0"/>
          </a:p>
          <a:p>
            <a:r>
              <a:rPr lang="en-US" dirty="0" smtClean="0"/>
              <a:t>4-8 years 55 mcg/day </a:t>
            </a:r>
            <a:endParaRPr lang="en-US" dirty="0" smtClean="0"/>
          </a:p>
          <a:p>
            <a:r>
              <a:rPr lang="en-US" dirty="0" smtClean="0"/>
              <a:t>9-13 years60 mcg/day 14-18 years 75</a:t>
            </a:r>
            <a:endParaRPr lang="en-US" dirty="0" smtClean="0"/>
          </a:p>
          <a:p>
            <a:r>
              <a:rPr lang="en-US" dirty="0" smtClean="0"/>
              <a:t>19-50 years 120 mcg/day (males) 90 mcg/day females </a:t>
            </a:r>
            <a:endParaRPr lang="en-US" dirty="0" smtClean="0"/>
          </a:p>
          <a:p>
            <a:r>
              <a:rPr lang="en-US" dirty="0" smtClean="0"/>
              <a:t>51+ years120 mcg/day males, 80 mcg/day (females)</a:t>
            </a:r>
            <a:endParaRPr lang="en-US" dirty="0" smtClean="0"/>
          </a:p>
          <a:p>
            <a:r>
              <a:rPr lang="en-US" dirty="0" smtClean="0"/>
              <a:t>Pregnant and lactating </a:t>
            </a:r>
            <a:r>
              <a:rPr lang="en-US" smtClean="0"/>
              <a:t>90 mcg/day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Absorbed in </a:t>
            </a:r>
            <a:r>
              <a:rPr lang="en-US" dirty="0" err="1" smtClean="0"/>
              <a:t>jejenum</a:t>
            </a:r>
            <a:r>
              <a:rPr lang="en-US" dirty="0" smtClean="0"/>
              <a:t> + ileum</a:t>
            </a:r>
            <a:endParaRPr lang="en-US" dirty="0" smtClean="0"/>
          </a:p>
          <a:p>
            <a:pPr lvl="1"/>
            <a:r>
              <a:rPr lang="en-US" dirty="0" smtClean="0"/>
              <a:t>Delivered to the liver incorporated in chylomircons</a:t>
            </a:r>
            <a:endParaRPr lang="en-US" dirty="0" smtClean="0"/>
          </a:p>
          <a:p>
            <a:pPr lvl="1"/>
            <a:r>
              <a:rPr lang="en-US" dirty="0" smtClean="0"/>
              <a:t>Associated with LDL, HDL, and VLDL (mainly)</a:t>
            </a:r>
            <a:endParaRPr lang="en-US" dirty="0" smtClean="0"/>
          </a:p>
          <a:p>
            <a:pPr lvl="1"/>
            <a:r>
              <a:rPr lang="en-US" dirty="0" smtClean="0"/>
              <a:t>Catabolized </a:t>
            </a:r>
            <a:r>
              <a:rPr lang="en-US" dirty="0" err="1" smtClean="0"/>
              <a:t>Vit</a:t>
            </a:r>
            <a:r>
              <a:rPr lang="en-US" dirty="0" smtClean="0"/>
              <a:t> K in the liver is excreted via bile (some in urine)</a:t>
            </a:r>
            <a:endParaRPr lang="en-US" dirty="0" smtClean="0"/>
          </a:p>
          <a:p>
            <a:pPr lvl="2"/>
            <a:r>
              <a:rPr lang="en-US" dirty="0" smtClean="0"/>
              <a:t>Oxidative degradation of the phytl side chain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Function</a:t>
            </a:r>
            <a:endParaRPr lang="en-US" dirty="0" smtClean="0"/>
          </a:p>
          <a:p>
            <a:pPr lvl="1"/>
            <a:r>
              <a:rPr lang="en-US" dirty="0" smtClean="0"/>
              <a:t>Cofactor for dependent </a:t>
            </a:r>
            <a:r>
              <a:rPr lang="en-US" dirty="0" err="1" smtClean="0"/>
              <a:t>carboxylases</a:t>
            </a:r>
            <a:r>
              <a:rPr lang="en-US" dirty="0" smtClean="0"/>
              <a:t> increasing affinity to </a:t>
            </a:r>
            <a:r>
              <a:rPr lang="en-US" dirty="0" err="1" smtClean="0"/>
              <a:t>calcisum</a:t>
            </a:r>
            <a:r>
              <a:rPr lang="en-US" dirty="0" smtClean="0"/>
              <a:t> and sometimes phosphorus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vitamin K cycle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572000" y="1343025"/>
            <a:ext cx="44767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13716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Figure 1. The vitamin K-dependent γ-</a:t>
            </a:r>
            <a:r>
              <a:rPr lang="en-US" sz="1400" dirty="0" err="1"/>
              <a:t>carboxylation</a:t>
            </a:r>
            <a:r>
              <a:rPr lang="en-US" sz="1400" dirty="0"/>
              <a:t> system. The </a:t>
            </a:r>
            <a:r>
              <a:rPr lang="en-US" sz="1400" dirty="0" smtClean="0"/>
              <a:t>γ-</a:t>
            </a:r>
            <a:r>
              <a:rPr lang="en-US" sz="1400" dirty="0" err="1" smtClean="0"/>
              <a:t>carboxylase</a:t>
            </a:r>
            <a:r>
              <a:rPr lang="en-US" sz="1400" dirty="0" smtClean="0"/>
              <a:t> </a:t>
            </a:r>
            <a:r>
              <a:rPr lang="en-US" sz="1400" dirty="0"/>
              <a:t>converts vitamin K-dependent proteins to </a:t>
            </a:r>
            <a:r>
              <a:rPr lang="el-GR" sz="1400" dirty="0" smtClean="0"/>
              <a:t>γ-</a:t>
            </a:r>
            <a:r>
              <a:rPr lang="en-US" sz="1400" dirty="0" err="1" smtClean="0"/>
              <a:t>carboxyglutamic</a:t>
            </a:r>
            <a:r>
              <a:rPr lang="en-US" sz="1400" dirty="0" smtClean="0"/>
              <a:t> </a:t>
            </a:r>
            <a:r>
              <a:rPr lang="en-US" sz="1400" dirty="0"/>
              <a:t>acid (</a:t>
            </a:r>
            <a:r>
              <a:rPr lang="en-US" sz="1400" dirty="0" err="1"/>
              <a:t>Gla</a:t>
            </a:r>
            <a:r>
              <a:rPr lang="en-US" sz="1400" dirty="0"/>
              <a:t>) containing proteins by adding CO2 </a:t>
            </a:r>
            <a:r>
              <a:rPr lang="en-US" sz="1400" dirty="0" smtClean="0"/>
              <a:t>to glutamic </a:t>
            </a:r>
            <a:r>
              <a:rPr lang="en-US" sz="1400" dirty="0"/>
              <a:t>acid (</a:t>
            </a:r>
            <a:r>
              <a:rPr lang="en-US" sz="1400" dirty="0" err="1"/>
              <a:t>Glu</a:t>
            </a:r>
            <a:r>
              <a:rPr lang="en-US" sz="1400" dirty="0"/>
              <a:t>) residues in newly synthesized proteins. The </a:t>
            </a:r>
            <a:r>
              <a:rPr lang="en-US" sz="1400" dirty="0" smtClean="0"/>
              <a:t>γ-</a:t>
            </a:r>
            <a:r>
              <a:rPr lang="pt-BR" sz="1400" dirty="0" smtClean="0"/>
              <a:t>carboxylase </a:t>
            </a:r>
            <a:r>
              <a:rPr lang="pt-BR" sz="1400" dirty="0"/>
              <a:t>requires reduced vitamin K1 (vitamin K1H2) as </a:t>
            </a:r>
            <a:r>
              <a:rPr lang="pt-BR" sz="1400" dirty="0" smtClean="0"/>
              <a:t>a </a:t>
            </a:r>
            <a:r>
              <a:rPr lang="en-US" sz="1400" dirty="0" smtClean="0"/>
              <a:t>cofactor </a:t>
            </a:r>
            <a:r>
              <a:rPr lang="en-US" sz="1400" dirty="0"/>
              <a:t>for this post-translational modification </a:t>
            </a:r>
            <a:r>
              <a:rPr lang="en-US" sz="1400" dirty="0" err="1" smtClean="0"/>
              <a:t>reaction.Concomitant</a:t>
            </a:r>
            <a:r>
              <a:rPr lang="en-US" sz="1400" dirty="0" smtClean="0"/>
              <a:t> </a:t>
            </a:r>
            <a:r>
              <a:rPr lang="en-US" sz="1400" dirty="0"/>
              <a:t>with γ-</a:t>
            </a:r>
            <a:r>
              <a:rPr lang="en-US" sz="1400" dirty="0" err="1"/>
              <a:t>carboxylation</a:t>
            </a:r>
            <a:r>
              <a:rPr lang="en-US" sz="1400" dirty="0"/>
              <a:t>, vitamin K1H2 is converted </a:t>
            </a:r>
            <a:r>
              <a:rPr lang="en-US" sz="1400" dirty="0" smtClean="0"/>
              <a:t>to vitamin </a:t>
            </a:r>
            <a:r>
              <a:rPr lang="en-US" sz="1400" dirty="0"/>
              <a:t>K1 2,3-epoxide (vitamin K1&gt;O). The </a:t>
            </a:r>
            <a:r>
              <a:rPr lang="en-US" sz="1400" dirty="0" err="1"/>
              <a:t>epoxide</a:t>
            </a:r>
            <a:r>
              <a:rPr lang="en-US" sz="1400" dirty="0"/>
              <a:t> is reduced </a:t>
            </a:r>
            <a:r>
              <a:rPr lang="en-US" sz="1400" dirty="0" smtClean="0"/>
              <a:t>by the </a:t>
            </a:r>
            <a:r>
              <a:rPr lang="en-US" sz="1400" dirty="0" err="1"/>
              <a:t>warfarin</a:t>
            </a:r>
            <a:r>
              <a:rPr lang="en-US" sz="1400" dirty="0"/>
              <a:t>-sensitive enzyme vitamin K1 2,3-epoxide </a:t>
            </a:r>
            <a:r>
              <a:rPr lang="en-US" sz="1400" dirty="0" err="1"/>
              <a:t>reductase</a:t>
            </a:r>
            <a:endParaRPr lang="en-US" sz="1400" dirty="0"/>
          </a:p>
          <a:p>
            <a:r>
              <a:rPr lang="en-US" sz="1400" dirty="0"/>
              <a:t>(VKOR) to the vitamin K1H2 cofactor. This cyclic </a:t>
            </a:r>
            <a:r>
              <a:rPr lang="en-US" sz="1400" dirty="0" err="1" smtClean="0"/>
              <a:t>interconversion</a:t>
            </a:r>
            <a:r>
              <a:rPr lang="en-US" sz="1400" dirty="0" smtClean="0"/>
              <a:t> of </a:t>
            </a:r>
            <a:r>
              <a:rPr lang="en-US" sz="1400" dirty="0"/>
              <a:t>vitamin K metabolites constitutes the vitamin K cycle. At </a:t>
            </a:r>
            <a:r>
              <a:rPr lang="en-US" sz="1400" dirty="0" smtClean="0"/>
              <a:t>high tissue </a:t>
            </a:r>
            <a:r>
              <a:rPr lang="en-US" sz="1400" dirty="0"/>
              <a:t>concentrations, vitamin K1 </a:t>
            </a:r>
            <a:r>
              <a:rPr lang="en-US" sz="1400" dirty="0" err="1"/>
              <a:t>quinone</a:t>
            </a:r>
            <a:r>
              <a:rPr lang="en-US" sz="1400" dirty="0"/>
              <a:t> (vitamin K1) can </a:t>
            </a:r>
            <a:r>
              <a:rPr lang="en-US" sz="1400" dirty="0" smtClean="0"/>
              <a:t>be reduced </a:t>
            </a:r>
            <a:r>
              <a:rPr lang="en-US" sz="1400" dirty="0"/>
              <a:t>to vitamin K1H2 by the alternative pathway of the </a:t>
            </a:r>
            <a:r>
              <a:rPr lang="en-US" sz="1400" dirty="0" smtClean="0"/>
              <a:t>cycle. This </a:t>
            </a:r>
            <a:r>
              <a:rPr lang="en-US" sz="1400" dirty="0"/>
              <a:t>pathway is catalyzed by NAD(P)H </a:t>
            </a:r>
            <a:r>
              <a:rPr lang="en-US" sz="1400" dirty="0" err="1"/>
              <a:t>dehydrogenases</a:t>
            </a:r>
            <a:r>
              <a:rPr lang="en-US" sz="1400" dirty="0"/>
              <a:t> (</a:t>
            </a:r>
            <a:r>
              <a:rPr lang="en-US" sz="1400" dirty="0" err="1"/>
              <a:t>DTdiaphorases</a:t>
            </a:r>
            <a:r>
              <a:rPr lang="en-US" sz="1400" dirty="0" smtClean="0"/>
              <a:t>), which </a:t>
            </a:r>
            <a:r>
              <a:rPr lang="en-US" sz="1400" dirty="0"/>
              <a:t>are not inhibited by </a:t>
            </a:r>
            <a:r>
              <a:rPr lang="en-US" sz="1400" dirty="0" err="1"/>
              <a:t>warfarin</a:t>
            </a:r>
            <a:r>
              <a:rPr lang="en-US" sz="1400" dirty="0" smtClean="0"/>
              <a:t>.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err="1"/>
              <a:t>Wallin</a:t>
            </a:r>
            <a:r>
              <a:rPr lang="en-US" sz="1400" dirty="0"/>
              <a:t> R and </a:t>
            </a:r>
            <a:r>
              <a:rPr lang="en-US" sz="1400" dirty="0" err="1"/>
              <a:t>Hutson</a:t>
            </a:r>
            <a:r>
              <a:rPr lang="en-US" sz="1400" dirty="0"/>
              <a:t> SM. </a:t>
            </a:r>
            <a:r>
              <a:rPr lang="en-US" sz="1400" i="1" dirty="0"/>
              <a:t>Trends Mol Med. 2004;10(7):299-302.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functions</a:t>
            </a:r>
            <a:endParaRPr lang="en-US" dirty="0"/>
          </a:p>
        </p:txBody>
      </p:sp>
      <p:pic>
        <p:nvPicPr>
          <p:cNvPr id="4" name="Content Placeholder 3" descr="liver factors in oat.gif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685800" y="1524000"/>
            <a:ext cx="7391400" cy="4922000"/>
          </a:xfrm>
        </p:spPr>
      </p:pic>
      <p:sp>
        <p:nvSpPr>
          <p:cNvPr id="5" name="Rectangle 4"/>
          <p:cNvSpPr/>
          <p:nvPr/>
        </p:nvSpPr>
        <p:spPr>
          <a:xfrm>
            <a:off x="2590800" y="593467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Source: http://crashingpatient.com/medical-surgical/neurology/reversal-of-anticoagulation-antiplatelet.htm/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functions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Vitamin K-dependent bone proteins.</a:t>
            </a:r>
            <a:endParaRPr lang="en-US" dirty="0"/>
          </a:p>
          <a:p>
            <a:pPr lvl="1"/>
            <a:r>
              <a:rPr lang="en-US" dirty="0" err="1" smtClean="0"/>
              <a:t>Osteocalcin</a:t>
            </a:r>
            <a:endParaRPr lang="en-US" dirty="0" smtClean="0"/>
          </a:p>
          <a:p>
            <a:pPr lvl="2"/>
            <a:r>
              <a:rPr lang="en-US" dirty="0" smtClean="0"/>
              <a:t>Most </a:t>
            </a:r>
            <a:r>
              <a:rPr lang="en-US" dirty="0"/>
              <a:t>abundant noncollagenous bone proteins and synthesized </a:t>
            </a:r>
            <a:r>
              <a:rPr lang="en-US" dirty="0" smtClean="0"/>
              <a:t>in </a:t>
            </a:r>
            <a:r>
              <a:rPr lang="en-US" dirty="0" err="1" smtClean="0"/>
              <a:t>osteoblasts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odontoblast</a:t>
            </a:r>
            <a:r>
              <a:rPr lang="en-US" dirty="0"/>
              <a:t>. The synthesis of </a:t>
            </a:r>
            <a:r>
              <a:rPr lang="en-US" dirty="0" err="1"/>
              <a:t>osteocalcin</a:t>
            </a:r>
            <a:r>
              <a:rPr lang="en-US" dirty="0"/>
              <a:t> is </a:t>
            </a:r>
            <a:r>
              <a:rPr lang="en-US" dirty="0" smtClean="0"/>
              <a:t>regulated by </a:t>
            </a:r>
            <a:r>
              <a:rPr lang="en-US" dirty="0"/>
              <a:t>the active form of vitamin D (</a:t>
            </a:r>
            <a:r>
              <a:rPr lang="en-US" dirty="0" err="1"/>
              <a:t>calcitriol</a:t>
            </a:r>
            <a:r>
              <a:rPr lang="en-US" dirty="0" smtClean="0"/>
              <a:t>).</a:t>
            </a:r>
            <a:endParaRPr lang="en-US" dirty="0"/>
          </a:p>
          <a:p>
            <a:pPr lvl="2"/>
            <a:r>
              <a:rPr lang="en-US" dirty="0" smtClean="0"/>
              <a:t> </a:t>
            </a:r>
            <a:r>
              <a:rPr lang="en-US" dirty="0" err="1"/>
              <a:t>Osteocalcin</a:t>
            </a:r>
            <a:r>
              <a:rPr lang="en-US" dirty="0"/>
              <a:t> contains three </a:t>
            </a:r>
            <a:r>
              <a:rPr lang="en-US" dirty="0" err="1"/>
              <a:t>Gla</a:t>
            </a:r>
            <a:r>
              <a:rPr lang="en-US" dirty="0"/>
              <a:t> residues that give this protein a </a:t>
            </a:r>
            <a:r>
              <a:rPr lang="en-US" dirty="0" smtClean="0"/>
              <a:t>high affinity </a:t>
            </a:r>
            <a:r>
              <a:rPr lang="en-US" dirty="0"/>
              <a:t>for </a:t>
            </a:r>
            <a:r>
              <a:rPr lang="en-US" dirty="0" err="1" smtClean="0"/>
              <a:t>hydroxyapatite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smtClean="0"/>
              <a:t>A role for </a:t>
            </a:r>
            <a:r>
              <a:rPr lang="en-US" dirty="0" err="1" smtClean="0"/>
              <a:t>hydroxyaptite</a:t>
            </a:r>
            <a:r>
              <a:rPr lang="en-US" dirty="0" smtClean="0"/>
              <a:t> </a:t>
            </a:r>
            <a:r>
              <a:rPr lang="en-US" dirty="0"/>
              <a:t>has as yet to be discovered, but it is thought to be related to </a:t>
            </a:r>
            <a:r>
              <a:rPr lang="en-US" dirty="0" smtClean="0"/>
              <a:t>bone mineralization</a:t>
            </a:r>
            <a:r>
              <a:rPr lang="en-US" dirty="0"/>
              <a:t>.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26" name="Ink 25"/>
              <p14:cNvContentPartPr/>
              <p14:nvPr/>
            </p14:nvContentPartPr>
            <p14:xfrm>
              <a:off x="540608" y="3371077"/>
              <a:ext cx="360" cy="27030"/>
            </p14:xfrm>
          </p:contentPart>
        </mc:Choice>
        <mc:Fallback xmlns="">
          <p:pic>
            <p:nvPicPr>
              <p:cNvPr id="26" name="Ink 25"/>
            </p:nvPicPr>
            <p:blipFill>
              <a:blip/>
            </p:blipFill>
            <p:spPr>
              <a:xfrm>
                <a:off x="540608" y="3371077"/>
                <a:ext cx="360" cy="2703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" p14:bwMode="auto">
            <p14:nvContentPartPr>
              <p14:cNvPr id="27" name="Ink 26"/>
              <p14:cNvContentPartPr/>
              <p14:nvPr/>
            </p14:nvContentPartPr>
            <p14:xfrm>
              <a:off x="571500" y="3382662"/>
              <a:ext cx="7722" cy="7722"/>
            </p14:xfrm>
          </p:contentPart>
        </mc:Choice>
        <mc:Fallback xmlns="">
          <p:pic>
            <p:nvPicPr>
              <p:cNvPr id="27" name="Ink 26"/>
            </p:nvPicPr>
            <p:blipFill>
              <a:blip/>
            </p:blipFill>
            <p:spPr>
              <a:xfrm>
                <a:off x="571500" y="3382662"/>
                <a:ext cx="7722" cy="7722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On-screen Show (4:3)</PresentationFormat>
  <Paragraphs>61</Paragraphs>
  <Slides>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Office Theme</vt:lpstr>
      <vt:lpstr>Vitamin K</vt:lpstr>
      <vt:lpstr>Sources</vt:lpstr>
      <vt:lpstr>Vitamin K</vt:lpstr>
      <vt:lpstr>structure</vt:lpstr>
      <vt:lpstr>Needs</vt:lpstr>
      <vt:lpstr>Absorption</vt:lpstr>
      <vt:lpstr>The vitamin K cycle</vt:lpstr>
      <vt:lpstr>Main functions</vt:lpstr>
      <vt:lpstr>Main functions</vt:lpstr>
      <vt:lpstr>Vitamin K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 K</dc:title>
  <dc:creator>HP User</dc:creator>
  <cp:lastModifiedBy>Ebaa’s iPad</cp:lastModifiedBy>
  <cp:revision>12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B3AC89ED1B1018639F58AA61049A437E</vt:lpwstr>
  </property>
  <property fmtid="{D5CDD505-2E9C-101B-9397-08002B2CF9AE}" pid="3" name="KSOProductBuildVer">
    <vt:lpwstr>3081-11.24.2</vt:lpwstr>
  </property>
</Properties>
</file>