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0"/>
  </p:handoutMasterIdLst>
  <p:sldIdLst>
    <p:sldId id="256" r:id="rId2"/>
    <p:sldId id="257" r:id="rId3"/>
    <p:sldId id="258" r:id="rId4"/>
    <p:sldId id="259" r:id="rId5"/>
    <p:sldId id="262" r:id="rId6"/>
    <p:sldId id="263" r:id="rId7"/>
    <p:sldId id="264" r:id="rId8"/>
    <p:sldId id="265" r:id="rId9"/>
    <p:sldId id="266" r:id="rId10"/>
    <p:sldId id="267" r:id="rId11"/>
    <p:sldId id="270" r:id="rId12"/>
    <p:sldId id="271" r:id="rId13"/>
    <p:sldId id="272" r:id="rId14"/>
    <p:sldId id="347" r:id="rId15"/>
    <p:sldId id="275" r:id="rId16"/>
    <p:sldId id="276" r:id="rId17"/>
    <p:sldId id="290" r:id="rId18"/>
    <p:sldId id="291" r:id="rId19"/>
    <p:sldId id="292" r:id="rId20"/>
    <p:sldId id="293" r:id="rId21"/>
    <p:sldId id="294" r:id="rId22"/>
    <p:sldId id="295" r:id="rId23"/>
    <p:sldId id="296" r:id="rId24"/>
    <p:sldId id="297" r:id="rId25"/>
    <p:sldId id="298" r:id="rId26"/>
    <p:sldId id="299" r:id="rId27"/>
    <p:sldId id="300" r:id="rId28"/>
    <p:sldId id="303" r:id="rId29"/>
    <p:sldId id="304" r:id="rId30"/>
    <p:sldId id="305" r:id="rId31"/>
    <p:sldId id="306" r:id="rId32"/>
    <p:sldId id="318" r:id="rId33"/>
    <p:sldId id="308" r:id="rId34"/>
    <p:sldId id="309" r:id="rId35"/>
    <p:sldId id="310" r:id="rId36"/>
    <p:sldId id="311" r:id="rId37"/>
    <p:sldId id="312" r:id="rId38"/>
    <p:sldId id="316" r:id="rId39"/>
    <p:sldId id="319" r:id="rId40"/>
    <p:sldId id="320" r:id="rId41"/>
    <p:sldId id="321" r:id="rId42"/>
    <p:sldId id="322" r:id="rId43"/>
    <p:sldId id="323" r:id="rId44"/>
    <p:sldId id="324" r:id="rId45"/>
    <p:sldId id="325" r:id="rId46"/>
    <p:sldId id="326" r:id="rId47"/>
    <p:sldId id="327" r:id="rId48"/>
    <p:sldId id="328" r:id="rId49"/>
    <p:sldId id="330" r:id="rId50"/>
    <p:sldId id="333" r:id="rId51"/>
    <p:sldId id="334" r:id="rId52"/>
    <p:sldId id="335" r:id="rId53"/>
    <p:sldId id="336" r:id="rId54"/>
    <p:sldId id="346" r:id="rId55"/>
    <p:sldId id="339" r:id="rId56"/>
    <p:sldId id="341" r:id="rId57"/>
    <p:sldId id="342" r:id="rId58"/>
    <p:sldId id="317" r:id="rId5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9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51B5BA6E-E224-4D2C-9410-2B374CE5E98D}" type="datetimeFigureOut">
              <a:rPr lang="en-US" smtClean="0"/>
              <a:t>6/2/2022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047E6A2-EEA1-4BDA-9ABE-52C7924DB49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9F0E37-44B8-4422-97EB-538A7D6352AA}" type="datetimeFigureOut">
              <a:rPr lang="en-US" smtClean="0"/>
              <a:pPr/>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F0E37-44B8-4422-97EB-538A7D6352AA}" type="datetimeFigureOut">
              <a:rPr lang="en-US" smtClean="0"/>
              <a:pPr/>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F0E37-44B8-4422-97EB-538A7D6352AA}" type="datetimeFigureOut">
              <a:rPr lang="en-US" smtClean="0"/>
              <a:pPr/>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F0E37-44B8-4422-97EB-538A7D6352AA}" type="datetimeFigureOut">
              <a:rPr lang="en-US" smtClean="0"/>
              <a:pPr/>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9F0E37-44B8-4422-97EB-538A7D6352AA}" type="datetimeFigureOut">
              <a:rPr lang="en-US" smtClean="0"/>
              <a:pPr/>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9F0E37-44B8-4422-97EB-538A7D6352AA}" type="datetimeFigureOut">
              <a:rPr lang="en-US" smtClean="0"/>
              <a:pPr/>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9F0E37-44B8-4422-97EB-538A7D6352AA}" type="datetimeFigureOut">
              <a:rPr lang="en-US" smtClean="0"/>
              <a:pPr/>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9F0E37-44B8-4422-97EB-538A7D6352AA}" type="datetimeFigureOut">
              <a:rPr lang="en-US" smtClean="0"/>
              <a:pPr/>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F0E37-44B8-4422-97EB-538A7D6352AA}" type="datetimeFigureOut">
              <a:rPr lang="en-US" smtClean="0"/>
              <a:pPr/>
              <a:t>6/2/2022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F0E37-44B8-4422-97EB-538A7D6352AA}" type="datetimeFigureOut">
              <a:rPr lang="en-US" smtClean="0"/>
              <a:pPr/>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F0E37-44B8-4422-97EB-538A7D6352AA}" type="datetimeFigureOut">
              <a:rPr lang="en-US" smtClean="0"/>
              <a:pPr/>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0C1A0-6824-4F3B-A014-18414D7670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F0E37-44B8-4422-97EB-538A7D6352AA}" type="datetimeFigureOut">
              <a:rPr lang="en-US" smtClean="0"/>
              <a:pPr/>
              <a:t>6/2/2022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0C1A0-6824-4F3B-A014-18414D7670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22.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25.e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26.emf"/><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27.emf"/><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28.emf"/><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29.emf"/><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30.emf"/><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33.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35.emf"/><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36.emf"/><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37.emf"/><Relationship Id="rId4" Type="http://schemas.openxmlformats.org/officeDocument/2006/relationships/oleObject" Target="../embeddings/oleObject15.bin"/></Relationships>
</file>

<file path=ppt/slides/_rels/slide38.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38.emf"/><Relationship Id="rId4" Type="http://schemas.openxmlformats.org/officeDocument/2006/relationships/oleObject" Target="../embeddings/oleObject16.bin"/></Relationships>
</file>

<file path=ppt/slides/_rels/slide39.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43.emf"/></Relationships>
</file>

<file path=ppt/slides/_rels/slide45.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51.emf"/></Relationships>
</file>

<file path=ppt/slides/_rels/slide5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hyperlink" Target="mailto:aabdo@birzeit.ed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aabdo@birzeit.edu" TargetMode="External"/><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7531100" cy="369887"/>
          </a:xfrm>
          <a:prstGeom prst="rect">
            <a:avLst/>
          </a:prstGeom>
          <a:noFill/>
          <a:ln w="9525">
            <a:noFill/>
            <a:miter lim="800000"/>
            <a:headEnd/>
            <a:tailEnd/>
          </a:ln>
        </p:spPr>
        <p:txBody>
          <a:bodyPr wrap="none">
            <a:spAutoFit/>
          </a:bodyPr>
          <a:lstStyle/>
          <a:p>
            <a:r>
              <a:rPr lang="en-US">
                <a:latin typeface="Calibri" pitchFamily="34" charset="0"/>
                <a:hlinkClick r:id="rId2"/>
              </a:rPr>
              <a:t>aabdo@birzeit.edu</a:t>
            </a:r>
            <a:r>
              <a:rPr lang="en-US">
                <a:latin typeface="Calibri" pitchFamily="34" charset="0"/>
              </a:rPr>
              <a:t>              Electrical Machine &amp; Power Electronics  ENEE 4301 </a:t>
            </a:r>
          </a:p>
        </p:txBody>
      </p:sp>
      <p:sp>
        <p:nvSpPr>
          <p:cNvPr id="43012" name="TextBox 3"/>
          <p:cNvSpPr txBox="1">
            <a:spLocks noChangeArrowheads="1"/>
          </p:cNvSpPr>
          <p:nvPr/>
        </p:nvSpPr>
        <p:spPr bwMode="auto">
          <a:xfrm>
            <a:off x="3200400" y="2438400"/>
            <a:ext cx="2408672" cy="1138773"/>
          </a:xfrm>
          <a:prstGeom prst="rect">
            <a:avLst/>
          </a:prstGeom>
          <a:noFill/>
          <a:ln w="9525">
            <a:noFill/>
            <a:miter lim="800000"/>
            <a:headEnd/>
            <a:tailEnd/>
          </a:ln>
        </p:spPr>
        <p:txBody>
          <a:bodyPr wrap="none">
            <a:spAutoFit/>
          </a:bodyPr>
          <a:lstStyle/>
          <a:p>
            <a:pPr algn="ctr"/>
            <a:r>
              <a:rPr lang="en-US" sz="2800" dirty="0">
                <a:solidFill>
                  <a:srgbClr val="1809E1"/>
                </a:solidFill>
                <a:latin typeface="Calibri" pitchFamily="34" charset="0"/>
              </a:rPr>
              <a:t>Chapter </a:t>
            </a:r>
            <a:r>
              <a:rPr lang="en-US" sz="2800" dirty="0" smtClean="0">
                <a:solidFill>
                  <a:srgbClr val="1809E1"/>
                </a:solidFill>
                <a:latin typeface="Calibri" pitchFamily="34" charset="0"/>
              </a:rPr>
              <a:t>Eight</a:t>
            </a:r>
            <a:endParaRPr lang="en-US" sz="2800" dirty="0">
              <a:solidFill>
                <a:srgbClr val="1809E1"/>
              </a:solidFill>
              <a:latin typeface="Calibri" pitchFamily="34" charset="0"/>
            </a:endParaRPr>
          </a:p>
          <a:p>
            <a:pPr algn="ctr"/>
            <a:r>
              <a:rPr lang="en-US" sz="4000" dirty="0" smtClean="0">
                <a:solidFill>
                  <a:srgbClr val="FF0000"/>
                </a:solidFill>
                <a:latin typeface="Calibri" pitchFamily="34" charset="0"/>
              </a:rPr>
              <a:t>DC Motors</a:t>
            </a:r>
            <a:endParaRPr lang="en-US" sz="4000" dirty="0">
              <a:solidFill>
                <a:srgbClr val="FF0000"/>
              </a:solidFill>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10</a:t>
            </a:fld>
            <a:endParaRPr lang="en-US"/>
          </a:p>
        </p:txBody>
      </p:sp>
      <p:sp>
        <p:nvSpPr>
          <p:cNvPr id="7" name="TextBox 6"/>
          <p:cNvSpPr txBox="1"/>
          <p:nvPr/>
        </p:nvSpPr>
        <p:spPr>
          <a:xfrm>
            <a:off x="762000" y="457200"/>
            <a:ext cx="5310813" cy="461665"/>
          </a:xfrm>
          <a:prstGeom prst="rect">
            <a:avLst/>
          </a:prstGeom>
          <a:noFill/>
        </p:spPr>
        <p:txBody>
          <a:bodyPr wrap="none" rtlCol="0">
            <a:spAutoFit/>
          </a:bodyPr>
          <a:lstStyle/>
          <a:p>
            <a:r>
              <a:rPr lang="en-GB" sz="2400" b="1" dirty="0" smtClean="0">
                <a:solidFill>
                  <a:srgbClr val="0E39F2"/>
                </a:solidFill>
              </a:rPr>
              <a:t>Separately Excited and Shunt DC Motors</a:t>
            </a:r>
            <a:endParaRPr lang="en-US" sz="2400" b="1" dirty="0">
              <a:solidFill>
                <a:srgbClr val="0E39F2"/>
              </a:solidFill>
            </a:endParaRPr>
          </a:p>
        </p:txBody>
      </p:sp>
      <p:sp>
        <p:nvSpPr>
          <p:cNvPr id="8" name="Rectangle 3"/>
          <p:cNvSpPr txBox="1">
            <a:spLocks noChangeArrowheads="1"/>
          </p:cNvSpPr>
          <p:nvPr/>
        </p:nvSpPr>
        <p:spPr>
          <a:xfrm>
            <a:off x="468313" y="1066800"/>
            <a:ext cx="8066087" cy="5065713"/>
          </a:xfrm>
          <a:prstGeom prst="rect">
            <a:avLst/>
          </a:prstGeom>
        </p:spPr>
        <p:txBody>
          <a:bodyPr vert="horz" lIns="91440" tIns="45720" rIns="91440" bIns="45720" rtlCol="0">
            <a:normAutofit/>
          </a:bodyPr>
          <a:lstStyle/>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While </a:t>
            </a:r>
            <a:r>
              <a:rPr kumimoji="0" lang="en-GB" b="1" i="0" u="none" strike="noStrike" kern="1200" cap="none" spc="0" normalizeH="0" baseline="0" noProof="0" dirty="0" smtClean="0">
                <a:ln>
                  <a:noFill/>
                </a:ln>
                <a:effectLst/>
                <a:uLnTx/>
                <a:uFillTx/>
                <a:latin typeface="+mn-lt"/>
                <a:ea typeface="+mn-ea"/>
                <a:cs typeface="+mn-cs"/>
              </a:rPr>
              <a:t>a shunt dc motor</a:t>
            </a:r>
            <a:r>
              <a:rPr kumimoji="0" lang="en-GB" b="0" i="0" u="none" strike="noStrike" kern="1200" cap="none" spc="0" normalizeH="0" baseline="0" noProof="0" dirty="0" smtClean="0">
                <a:ln>
                  <a:noFill/>
                </a:ln>
                <a:effectLst/>
                <a:uLnTx/>
                <a:uFillTx/>
                <a:latin typeface="+mn-lt"/>
                <a:ea typeface="+mn-ea"/>
                <a:cs typeface="+mn-cs"/>
              </a:rPr>
              <a:t> is a motor whose field circuit gets its power directly across the armature terminals of the motor</a:t>
            </a:r>
            <a:r>
              <a:rPr kumimoji="0" lang="en-US" b="0" i="0" u="none" strike="noStrike" kern="1200" cap="none" spc="0" normalizeH="0" baseline="0" noProof="0" dirty="0" smtClean="0">
                <a:ln>
                  <a:noFill/>
                </a:ln>
                <a:effectLst/>
                <a:uLnTx/>
                <a:uFillTx/>
                <a:latin typeface="+mn-lt"/>
                <a:ea typeface="+mn-ea"/>
                <a:cs typeface="+mn-cs"/>
              </a:rPr>
              <a:t> </a:t>
            </a:r>
          </a:p>
        </p:txBody>
      </p:sp>
      <p:pic>
        <p:nvPicPr>
          <p:cNvPr id="9" name="Picture 4" descr="scan0005"/>
          <p:cNvPicPr>
            <a:picLocks noChangeAspect="1" noChangeArrowheads="1"/>
          </p:cNvPicPr>
          <p:nvPr/>
        </p:nvPicPr>
        <p:blipFill>
          <a:blip r:embed="rId3" cstate="print"/>
          <a:srcRect l="4375" t="2982" r="10791" b="32803"/>
          <a:stretch>
            <a:fillRect/>
          </a:stretch>
        </p:blipFill>
        <p:spPr bwMode="auto">
          <a:xfrm>
            <a:off x="533400" y="1828800"/>
            <a:ext cx="5529762" cy="3276600"/>
          </a:xfrm>
          <a:prstGeom prst="rect">
            <a:avLst/>
          </a:prstGeom>
          <a:noFill/>
          <a:ln w="9525">
            <a:noFill/>
            <a:miter lim="800000"/>
            <a:headEnd/>
            <a:tailEnd/>
          </a:ln>
        </p:spPr>
      </p:pic>
      <p:pic>
        <p:nvPicPr>
          <p:cNvPr id="11" name="Picture 5" descr="Shunt_1"/>
          <p:cNvPicPr>
            <a:picLocks noChangeAspect="1" noChangeArrowheads="1"/>
          </p:cNvPicPr>
          <p:nvPr/>
        </p:nvPicPr>
        <p:blipFill>
          <a:blip r:embed="rId4" cstate="print"/>
          <a:srcRect/>
          <a:stretch>
            <a:fillRect/>
          </a:stretch>
        </p:blipFill>
        <p:spPr bwMode="auto">
          <a:xfrm>
            <a:off x="6477000" y="3276600"/>
            <a:ext cx="1816100" cy="1692275"/>
          </a:xfrm>
          <a:prstGeom prst="rect">
            <a:avLst/>
          </a:prstGeom>
          <a:noFill/>
          <a:ln w="9525">
            <a:noFill/>
            <a:miter lim="800000"/>
            <a:headEnd/>
            <a:tailEnd/>
          </a:ln>
        </p:spPr>
      </p:pic>
      <p:sp>
        <p:nvSpPr>
          <p:cNvPr id="12" name="Rectangle 6"/>
          <p:cNvSpPr>
            <a:spLocks noChangeArrowheads="1"/>
          </p:cNvSpPr>
          <p:nvPr/>
        </p:nvSpPr>
        <p:spPr bwMode="auto">
          <a:xfrm>
            <a:off x="762000" y="5181600"/>
            <a:ext cx="4508500" cy="361950"/>
          </a:xfrm>
          <a:prstGeom prst="rect">
            <a:avLst/>
          </a:prstGeom>
          <a:noFill/>
          <a:ln w="9525">
            <a:noFill/>
            <a:miter lim="800000"/>
            <a:headEnd/>
            <a:tailEnd/>
          </a:ln>
        </p:spPr>
        <p:txBody>
          <a:bodyPr/>
          <a:lstStyle/>
          <a:p>
            <a:pPr algn="ctr"/>
            <a:r>
              <a:rPr lang="en-US" sz="1500" dirty="0"/>
              <a:t>The equivalent circuit of a shunt dc motor.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11</a:t>
            </a:fld>
            <a:endParaRPr lang="en-US"/>
          </a:p>
        </p:txBody>
      </p:sp>
      <p:sp>
        <p:nvSpPr>
          <p:cNvPr id="8" name="TextBox 7"/>
          <p:cNvSpPr txBox="1"/>
          <p:nvPr/>
        </p:nvSpPr>
        <p:spPr>
          <a:xfrm>
            <a:off x="762000" y="457200"/>
            <a:ext cx="6317755" cy="461665"/>
          </a:xfrm>
          <a:prstGeom prst="rect">
            <a:avLst/>
          </a:prstGeom>
          <a:noFill/>
        </p:spPr>
        <p:txBody>
          <a:bodyPr wrap="none" rtlCol="0">
            <a:spAutoFit/>
          </a:bodyPr>
          <a:lstStyle/>
          <a:p>
            <a:r>
              <a:rPr lang="en-GB" sz="2400" b="1" dirty="0" smtClean="0">
                <a:solidFill>
                  <a:srgbClr val="0E39F2"/>
                </a:solidFill>
              </a:rPr>
              <a:t>The Terminal Characteristic of a Shunt DC Motor</a:t>
            </a:r>
            <a:endParaRPr lang="en-US" sz="2400" b="1" dirty="0">
              <a:solidFill>
                <a:srgbClr val="0E39F2"/>
              </a:solidFill>
            </a:endParaRPr>
          </a:p>
        </p:txBody>
      </p:sp>
      <p:graphicFrame>
        <p:nvGraphicFramePr>
          <p:cNvPr id="45058" name="Object 4"/>
          <p:cNvGraphicFramePr>
            <a:graphicFrameLocks noChangeAspect="1"/>
          </p:cNvGraphicFramePr>
          <p:nvPr/>
        </p:nvGraphicFramePr>
        <p:xfrm>
          <a:off x="696913" y="1193800"/>
          <a:ext cx="8180387" cy="4787900"/>
        </p:xfrm>
        <a:graphic>
          <a:graphicData uri="http://schemas.openxmlformats.org/presentationml/2006/ole">
            <mc:AlternateContent xmlns:mc="http://schemas.openxmlformats.org/markup-compatibility/2006">
              <mc:Choice xmlns:v="urn:schemas-microsoft-com:vml" Requires="v">
                <p:oleObj spid="_x0000_s45090" name="Document" r:id="rId4" imgW="5595713" imgH="3275583" progId="Word.Document.8">
                  <p:embed/>
                </p:oleObj>
              </mc:Choice>
              <mc:Fallback>
                <p:oleObj name="Document" r:id="rId4" imgW="5595713" imgH="3275583"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913" y="1193800"/>
                        <a:ext cx="8180387" cy="4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12</a:t>
            </a:fld>
            <a:endParaRPr lang="en-US"/>
          </a:p>
        </p:txBody>
      </p:sp>
      <p:graphicFrame>
        <p:nvGraphicFramePr>
          <p:cNvPr id="46082" name="Object 4"/>
          <p:cNvGraphicFramePr>
            <a:graphicFrameLocks noChangeAspect="1"/>
          </p:cNvGraphicFramePr>
          <p:nvPr/>
        </p:nvGraphicFramePr>
        <p:xfrm>
          <a:off x="714375" y="1187450"/>
          <a:ext cx="7972425" cy="5132388"/>
        </p:xfrm>
        <a:graphic>
          <a:graphicData uri="http://schemas.openxmlformats.org/presentationml/2006/ole">
            <mc:AlternateContent xmlns:mc="http://schemas.openxmlformats.org/markup-compatibility/2006">
              <mc:Choice xmlns:v="urn:schemas-microsoft-com:vml" Requires="v">
                <p:oleObj spid="_x0000_s46114" name="Document" r:id="rId4" imgW="5382745" imgH="3473405" progId="Word.Document.8">
                  <p:embed/>
                </p:oleObj>
              </mc:Choice>
              <mc:Fallback>
                <p:oleObj name="Document" r:id="rId4" imgW="5382745" imgH="3473405"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1187450"/>
                        <a:ext cx="7972425" cy="513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762000" y="457200"/>
            <a:ext cx="6317755" cy="461665"/>
          </a:xfrm>
          <a:prstGeom prst="rect">
            <a:avLst/>
          </a:prstGeom>
          <a:noFill/>
        </p:spPr>
        <p:txBody>
          <a:bodyPr wrap="none" rtlCol="0">
            <a:spAutoFit/>
          </a:bodyPr>
          <a:lstStyle/>
          <a:p>
            <a:r>
              <a:rPr lang="en-GB" sz="2400" b="1" dirty="0" smtClean="0">
                <a:solidFill>
                  <a:srgbClr val="0E39F2"/>
                </a:solidFill>
              </a:rPr>
              <a:t>The Terminal Characteristic of a Shunt DC Motor</a:t>
            </a:r>
            <a:endParaRPr lang="en-US" sz="2400" b="1" dirty="0">
              <a:solidFill>
                <a:srgbClr val="0E39F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13</a:t>
            </a:fld>
            <a:endParaRPr lang="en-US"/>
          </a:p>
        </p:txBody>
      </p:sp>
      <p:graphicFrame>
        <p:nvGraphicFramePr>
          <p:cNvPr id="47106" name="Object 4"/>
          <p:cNvGraphicFramePr>
            <a:graphicFrameLocks noChangeAspect="1"/>
          </p:cNvGraphicFramePr>
          <p:nvPr/>
        </p:nvGraphicFramePr>
        <p:xfrm>
          <a:off x="417512" y="1143000"/>
          <a:ext cx="8421688" cy="2951163"/>
        </p:xfrm>
        <a:graphic>
          <a:graphicData uri="http://schemas.openxmlformats.org/presentationml/2006/ole">
            <mc:AlternateContent xmlns:mc="http://schemas.openxmlformats.org/markup-compatibility/2006">
              <mc:Choice xmlns:v="urn:schemas-microsoft-com:vml" Requires="v">
                <p:oleObj spid="_x0000_s47138" name="Document" r:id="rId4" imgW="5320858" imgH="1870267" progId="Word.Document.8">
                  <p:embed/>
                </p:oleObj>
              </mc:Choice>
              <mc:Fallback>
                <p:oleObj name="Document" r:id="rId4" imgW="5320858" imgH="1870267"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2" y="1143000"/>
                        <a:ext cx="8421688"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762000" y="457200"/>
            <a:ext cx="6317755" cy="461665"/>
          </a:xfrm>
          <a:prstGeom prst="rect">
            <a:avLst/>
          </a:prstGeom>
          <a:noFill/>
        </p:spPr>
        <p:txBody>
          <a:bodyPr wrap="none" rtlCol="0">
            <a:spAutoFit/>
          </a:bodyPr>
          <a:lstStyle/>
          <a:p>
            <a:r>
              <a:rPr lang="en-GB" sz="2400" b="1" dirty="0" smtClean="0">
                <a:solidFill>
                  <a:srgbClr val="0E39F2"/>
                </a:solidFill>
              </a:rPr>
              <a:t>The Terminal Characteristic of a Shunt DC Motor</a:t>
            </a:r>
            <a:endParaRPr lang="en-US" sz="2400" b="1" dirty="0">
              <a:solidFill>
                <a:srgbClr val="0E39F2"/>
              </a:solidFill>
            </a:endParaRPr>
          </a:p>
        </p:txBody>
      </p:sp>
      <p:pic>
        <p:nvPicPr>
          <p:cNvPr id="47107" name="Picture 3"/>
          <p:cNvPicPr>
            <a:picLocks noChangeAspect="1" noChangeArrowheads="1"/>
          </p:cNvPicPr>
          <p:nvPr/>
        </p:nvPicPr>
        <p:blipFill>
          <a:blip r:embed="rId6" cstate="print"/>
          <a:srcRect/>
          <a:stretch>
            <a:fillRect/>
          </a:stretch>
        </p:blipFill>
        <p:spPr bwMode="auto">
          <a:xfrm>
            <a:off x="838200" y="3429000"/>
            <a:ext cx="4791075" cy="2743200"/>
          </a:xfrm>
          <a:prstGeom prst="rect">
            <a:avLst/>
          </a:prstGeom>
          <a:noFill/>
          <a:ln w="9525">
            <a:noFill/>
            <a:miter lim="800000"/>
            <a:headEnd/>
            <a:tailEnd/>
          </a:ln>
          <a:effectLst/>
        </p:spPr>
      </p:pic>
      <p:sp>
        <p:nvSpPr>
          <p:cNvPr id="9" name="Rectangle 8"/>
          <p:cNvSpPr>
            <a:spLocks noChangeArrowheads="1"/>
          </p:cNvSpPr>
          <p:nvPr/>
        </p:nvSpPr>
        <p:spPr bwMode="auto">
          <a:xfrm>
            <a:off x="5638800" y="3886200"/>
            <a:ext cx="2895600" cy="1924050"/>
          </a:xfrm>
          <a:prstGeom prst="rect">
            <a:avLst/>
          </a:prstGeom>
          <a:noFill/>
          <a:ln w="9525">
            <a:noFill/>
            <a:miter lim="800000"/>
            <a:headEnd/>
            <a:tailEnd/>
          </a:ln>
        </p:spPr>
        <p:txBody>
          <a:bodyPr/>
          <a:lstStyle/>
          <a:p>
            <a:pPr algn="just"/>
            <a:r>
              <a:rPr lang="en-US" sz="1800" dirty="0"/>
              <a:t>Torque-speed characteristic of a shunt or separately excited dc motor with compensating windings to </a:t>
            </a:r>
            <a:r>
              <a:rPr lang="en-US" sz="1800" b="1" dirty="0"/>
              <a:t>eliminate armature reaction</a:t>
            </a:r>
            <a:r>
              <a:rPr lang="en-US" sz="1800" dirty="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483" name="TextBox 7"/>
          <p:cNvSpPr txBox="1">
            <a:spLocks noChangeArrowheads="1"/>
          </p:cNvSpPr>
          <p:nvPr/>
        </p:nvSpPr>
        <p:spPr bwMode="auto">
          <a:xfrm>
            <a:off x="71438" y="6357938"/>
            <a:ext cx="4991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hlinkClick r:id="rId2"/>
              </a:rPr>
              <a:t>aabdo@birzeit.edu</a:t>
            </a:r>
            <a:r>
              <a:rPr lang="en-US" altLang="en-US" sz="1800"/>
              <a:t>                                     DC Motors </a:t>
            </a:r>
          </a:p>
        </p:txBody>
      </p:sp>
      <p:sp>
        <p:nvSpPr>
          <p:cNvPr id="2048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D51BECD-6630-4F90-9D07-FC24700F5EBA}" type="slidenum">
              <a:rPr lang="en-US" altLang="en-US" sz="1200" smtClean="0">
                <a:solidFill>
                  <a:srgbClr val="898989"/>
                </a:solidFill>
              </a:rPr>
              <a:pPr>
                <a:spcBef>
                  <a:spcPct val="0"/>
                </a:spcBef>
                <a:buFontTx/>
                <a:buNone/>
              </a:pPr>
              <a:t>14</a:t>
            </a:fld>
            <a:endParaRPr lang="en-US" altLang="en-US" sz="1200" smtClean="0">
              <a:solidFill>
                <a:srgbClr val="898989"/>
              </a:solidFill>
            </a:endParaRPr>
          </a:p>
        </p:txBody>
      </p:sp>
      <p:sp>
        <p:nvSpPr>
          <p:cNvPr id="20485" name="Rectangle 6"/>
          <p:cNvSpPr>
            <a:spLocks noChangeArrowheads="1"/>
          </p:cNvSpPr>
          <p:nvPr/>
        </p:nvSpPr>
        <p:spPr bwMode="auto">
          <a:xfrm>
            <a:off x="685800" y="1295400"/>
            <a:ext cx="7620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80000"/>
              </a:lnSpc>
              <a:spcBef>
                <a:spcPct val="0"/>
              </a:spcBef>
              <a:buFont typeface="Wingdings" panose="05000000000000000000" pitchFamily="2" charset="2"/>
              <a:buChar char="Ø"/>
            </a:pPr>
            <a:r>
              <a:rPr lang="en-GB" altLang="en-US" sz="1800" b="1">
                <a:solidFill>
                  <a:srgbClr val="FF0000"/>
                </a:solidFill>
              </a:rPr>
              <a:t>If a motor has compensating windings, there will be no flux weakening problems and the flux in the motor will be constant.</a:t>
            </a:r>
          </a:p>
          <a:p>
            <a:pPr algn="just" eaLnBrk="1" hangingPunct="1">
              <a:lnSpc>
                <a:spcPct val="80000"/>
              </a:lnSpc>
              <a:spcBef>
                <a:spcPct val="0"/>
              </a:spcBef>
              <a:buFont typeface="Wingdings" panose="05000000000000000000" pitchFamily="2" charset="2"/>
              <a:buChar char="Ø"/>
            </a:pPr>
            <a:endParaRPr lang="en-GB" altLang="en-US" sz="1800"/>
          </a:p>
          <a:p>
            <a:pPr algn="just" eaLnBrk="1" hangingPunct="1">
              <a:lnSpc>
                <a:spcPct val="80000"/>
              </a:lnSpc>
              <a:spcBef>
                <a:spcPct val="0"/>
              </a:spcBef>
              <a:buFont typeface="Wingdings" panose="05000000000000000000" pitchFamily="2" charset="2"/>
              <a:buChar char="Ø"/>
            </a:pPr>
            <a:r>
              <a:rPr lang="en-GB" altLang="en-US" sz="1800"/>
              <a:t>If a shunt dc motor has compensating windings so that flux is constant regardless of load, and the motor’s speed and armature current are known at any one value of load, then it is possible to calculate its speed at any other value of load, as long as the armature current at that load is known or can be determined. </a:t>
            </a:r>
            <a:endParaRPr lang="en-US" altLang="en-US" sz="1800"/>
          </a:p>
        </p:txBody>
      </p:sp>
      <p:sp>
        <p:nvSpPr>
          <p:cNvPr id="20486" name="TextBox 7"/>
          <p:cNvSpPr txBox="1">
            <a:spLocks noChangeArrowheads="1"/>
          </p:cNvSpPr>
          <p:nvPr/>
        </p:nvSpPr>
        <p:spPr bwMode="auto">
          <a:xfrm>
            <a:off x="762000" y="457200"/>
            <a:ext cx="6318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b="1">
                <a:solidFill>
                  <a:srgbClr val="0E39F2"/>
                </a:solidFill>
              </a:rPr>
              <a:t>The Terminal Characteristic of a Shunt DC Motor</a:t>
            </a:r>
            <a:endParaRPr lang="en-US" altLang="en-US" sz="2400" b="1">
              <a:solidFill>
                <a:srgbClr val="0E39F2"/>
              </a:solidFill>
            </a:endParaRPr>
          </a:p>
        </p:txBody>
      </p:sp>
      <p:pic>
        <p:nvPicPr>
          <p:cNvPr id="204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3657600"/>
            <a:ext cx="2798762"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2588" y="3657600"/>
            <a:ext cx="2865437"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88038" y="3657600"/>
            <a:ext cx="290195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718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15</a:t>
            </a:fld>
            <a:endParaRPr lang="en-US"/>
          </a:p>
        </p:txBody>
      </p:sp>
      <p:sp>
        <p:nvSpPr>
          <p:cNvPr id="10" name="TextBox 9"/>
          <p:cNvSpPr txBox="1"/>
          <p:nvPr/>
        </p:nvSpPr>
        <p:spPr>
          <a:xfrm>
            <a:off x="533400" y="457200"/>
            <a:ext cx="1744388" cy="461665"/>
          </a:xfrm>
          <a:prstGeom prst="rect">
            <a:avLst/>
          </a:prstGeom>
          <a:noFill/>
        </p:spPr>
        <p:txBody>
          <a:bodyPr wrap="none" rtlCol="0">
            <a:spAutoFit/>
          </a:bodyPr>
          <a:lstStyle/>
          <a:p>
            <a:r>
              <a:rPr lang="en-US" sz="2400" b="1" dirty="0" smtClean="0">
                <a:solidFill>
                  <a:srgbClr val="0E39F2"/>
                </a:solidFill>
              </a:rPr>
              <a:t>Example 8-1</a:t>
            </a:r>
            <a:endParaRPr lang="en-US" sz="2400" b="1" dirty="0">
              <a:solidFill>
                <a:srgbClr val="0E39F2"/>
              </a:solidFill>
            </a:endParaRPr>
          </a:p>
        </p:txBody>
      </p:sp>
      <p:sp>
        <p:nvSpPr>
          <p:cNvPr id="7" name="Rectangle 3"/>
          <p:cNvSpPr txBox="1">
            <a:spLocks noChangeArrowheads="1"/>
          </p:cNvSpPr>
          <p:nvPr/>
        </p:nvSpPr>
        <p:spPr>
          <a:xfrm>
            <a:off x="468313" y="1066800"/>
            <a:ext cx="8142287" cy="5386388"/>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ea typeface="+mn-ea"/>
                <a:cs typeface="+mn-cs"/>
              </a:rPr>
              <a:t>A 50HP, 250V, 1200 r/min DC shunt motor with compensating windings has an armature resistance  (including the brushes, compensating windings, and </a:t>
            </a:r>
            <a:r>
              <a:rPr kumimoji="0" lang="en-GB" b="0" i="0" u="none" strike="noStrike" kern="1200" cap="none" spc="0" normalizeH="0" baseline="0" noProof="0" dirty="0" err="1" smtClean="0">
                <a:ln>
                  <a:noFill/>
                </a:ln>
                <a:effectLst/>
                <a:uLnTx/>
                <a:uFillTx/>
                <a:ea typeface="+mn-ea"/>
                <a:cs typeface="+mn-cs"/>
              </a:rPr>
              <a:t>interpoles</a:t>
            </a:r>
            <a:r>
              <a:rPr kumimoji="0" lang="en-GB" b="0" i="0" u="none" strike="noStrike" kern="1200" cap="none" spc="0" normalizeH="0" baseline="0" noProof="0" dirty="0" smtClean="0">
                <a:ln>
                  <a:noFill/>
                </a:ln>
                <a:effectLst/>
                <a:uLnTx/>
                <a:uFillTx/>
                <a:ea typeface="+mn-ea"/>
                <a:cs typeface="+mn-cs"/>
              </a:rPr>
              <a:t>) of 0.06 </a:t>
            </a:r>
            <a:r>
              <a:rPr kumimoji="0" lang="en-GB" b="0" i="0" u="none" strike="noStrike" kern="1200" cap="none" spc="0" normalizeH="0" baseline="0" noProof="0" dirty="0" smtClean="0">
                <a:ln>
                  <a:noFill/>
                </a:ln>
                <a:effectLst/>
                <a:uLnTx/>
                <a:uFillTx/>
                <a:ea typeface="+mn-ea"/>
                <a:cs typeface="+mn-cs"/>
                <a:sym typeface="Symbol" pitchFamily="18" charset="2"/>
              </a:rPr>
              <a:t></a:t>
            </a:r>
            <a:r>
              <a:rPr kumimoji="0" lang="en-GB" b="0" i="0" u="none" strike="noStrike" kern="1200" cap="none" spc="0" normalizeH="0" baseline="0" noProof="0" dirty="0" smtClean="0">
                <a:ln>
                  <a:noFill/>
                </a:ln>
                <a:effectLst/>
                <a:uLnTx/>
                <a:uFillTx/>
                <a:ea typeface="+mn-ea"/>
                <a:cs typeface="+mn-cs"/>
              </a:rPr>
              <a:t>.  Its field circuit has a total resistance </a:t>
            </a:r>
            <a:r>
              <a:rPr kumimoji="0" lang="en-GB" b="0" i="0" u="none" strike="noStrike" kern="1200" cap="none" spc="0" normalizeH="0" baseline="0" noProof="0" dirty="0" err="1" smtClean="0">
                <a:ln>
                  <a:noFill/>
                </a:ln>
                <a:effectLst/>
                <a:uLnTx/>
                <a:uFillTx/>
                <a:ea typeface="+mn-ea"/>
                <a:cs typeface="+mn-cs"/>
              </a:rPr>
              <a:t>R</a:t>
            </a:r>
            <a:r>
              <a:rPr kumimoji="0" lang="en-GB" b="0" i="0" u="none" strike="noStrike" kern="1200" cap="none" spc="0" normalizeH="0" baseline="-25000" noProof="0" dirty="0" err="1" smtClean="0">
                <a:ln>
                  <a:noFill/>
                </a:ln>
                <a:effectLst/>
                <a:uLnTx/>
                <a:uFillTx/>
                <a:ea typeface="+mn-ea"/>
                <a:cs typeface="+mn-cs"/>
              </a:rPr>
              <a:t>adj</a:t>
            </a:r>
            <a:r>
              <a:rPr kumimoji="0" lang="en-GB" b="0" i="0" u="none" strike="noStrike" kern="1200" cap="none" spc="0" normalizeH="0" baseline="0" noProof="0" dirty="0" smtClean="0">
                <a:ln>
                  <a:noFill/>
                </a:ln>
                <a:effectLst/>
                <a:uLnTx/>
                <a:uFillTx/>
                <a:ea typeface="+mn-ea"/>
                <a:cs typeface="+mn-cs"/>
              </a:rPr>
              <a:t> + R</a:t>
            </a:r>
            <a:r>
              <a:rPr kumimoji="0" lang="en-GB" b="0" i="0" u="none" strike="noStrike" kern="1200" cap="none" spc="0" normalizeH="0" baseline="-25000" noProof="0" dirty="0" smtClean="0">
                <a:ln>
                  <a:noFill/>
                </a:ln>
                <a:effectLst/>
                <a:uLnTx/>
                <a:uFillTx/>
                <a:ea typeface="+mn-ea"/>
                <a:cs typeface="+mn-cs"/>
              </a:rPr>
              <a:t>F</a:t>
            </a:r>
            <a:r>
              <a:rPr kumimoji="0" lang="en-GB" b="0" i="0" u="none" strike="noStrike" kern="1200" cap="none" spc="0" normalizeH="0" baseline="0" noProof="0" dirty="0" smtClean="0">
                <a:ln>
                  <a:noFill/>
                </a:ln>
                <a:effectLst/>
                <a:uLnTx/>
                <a:uFillTx/>
                <a:ea typeface="+mn-ea"/>
                <a:cs typeface="+mn-cs"/>
              </a:rPr>
              <a:t> of 50 </a:t>
            </a:r>
            <a:r>
              <a:rPr kumimoji="0" lang="en-GB" b="0" i="0" u="none" strike="noStrike" kern="1200" cap="none" spc="0" normalizeH="0" baseline="0" noProof="0" dirty="0" smtClean="0">
                <a:ln>
                  <a:noFill/>
                </a:ln>
                <a:effectLst/>
                <a:uLnTx/>
                <a:uFillTx/>
                <a:ea typeface="+mn-ea"/>
                <a:cs typeface="+mn-cs"/>
                <a:sym typeface="Symbol" pitchFamily="18" charset="2"/>
              </a:rPr>
              <a:t></a:t>
            </a:r>
            <a:r>
              <a:rPr kumimoji="0" lang="en-GB" b="0" i="0" u="none" strike="noStrike" kern="1200" cap="none" spc="0" normalizeH="0" baseline="0" noProof="0" dirty="0" smtClean="0">
                <a:ln>
                  <a:noFill/>
                </a:ln>
                <a:effectLst/>
                <a:uLnTx/>
                <a:uFillTx/>
                <a:ea typeface="+mn-ea"/>
                <a:cs typeface="+mn-cs"/>
              </a:rPr>
              <a:t>, which produces a no-load speed of 1200r/min.  There are 1200 turns per pole on the shunt field winding (Figure below)</a:t>
            </a: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ar-SA"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effectLst/>
                <a:uLnTx/>
                <a:uFillTx/>
                <a:ea typeface="+mn-ea"/>
                <a:cs typeface="+mn-cs"/>
              </a:rPr>
              <a:t>(a) Find the speed of this motor when its input current is 100A.</a:t>
            </a:r>
            <a:endParaRPr kumimoji="0" lang="en-US"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effectLst/>
                <a:uLnTx/>
                <a:uFillTx/>
                <a:ea typeface="+mn-ea"/>
                <a:cs typeface="+mn-cs"/>
              </a:rPr>
              <a:t>(b) Find the speed of this motor when its input current is 200A.</a:t>
            </a:r>
          </a:p>
          <a:p>
            <a:pPr marL="0" marR="0" lvl="0" indent="0" algn="just"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effectLst/>
                <a:uLnTx/>
                <a:uFillTx/>
                <a:ea typeface="+mn-ea"/>
                <a:cs typeface="+mn-cs"/>
              </a:rPr>
              <a:t>(c)  Find the speed of this motor when its input current is 300A.</a:t>
            </a:r>
            <a:endParaRPr kumimoji="0" lang="en-US" b="0" i="0" u="none" strike="noStrike" kern="1200" cap="none" spc="0" normalizeH="0" baseline="0" noProof="0" dirty="0" smtClean="0">
              <a:ln>
                <a:noFill/>
              </a:ln>
              <a:effectLst/>
              <a:uLnTx/>
              <a:uFillTx/>
              <a:ea typeface="+mn-ea"/>
              <a:cs typeface="+mn-cs"/>
            </a:endParaRPr>
          </a:p>
        </p:txBody>
      </p:sp>
      <p:pic>
        <p:nvPicPr>
          <p:cNvPr id="73730" name="Picture 2"/>
          <p:cNvPicPr>
            <a:picLocks noChangeAspect="1" noChangeArrowheads="1"/>
          </p:cNvPicPr>
          <p:nvPr/>
        </p:nvPicPr>
        <p:blipFill>
          <a:blip r:embed="rId3" cstate="print"/>
          <a:srcRect/>
          <a:stretch>
            <a:fillRect/>
          </a:stretch>
        </p:blipFill>
        <p:spPr bwMode="auto">
          <a:xfrm>
            <a:off x="2371725" y="2209800"/>
            <a:ext cx="440055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16</a:t>
            </a:fld>
            <a:endParaRPr lang="en-US"/>
          </a:p>
        </p:txBody>
      </p:sp>
      <p:sp>
        <p:nvSpPr>
          <p:cNvPr id="10" name="TextBox 9"/>
          <p:cNvSpPr txBox="1"/>
          <p:nvPr/>
        </p:nvSpPr>
        <p:spPr>
          <a:xfrm>
            <a:off x="762000" y="457200"/>
            <a:ext cx="4558940" cy="461665"/>
          </a:xfrm>
          <a:prstGeom prst="rect">
            <a:avLst/>
          </a:prstGeom>
          <a:noFill/>
        </p:spPr>
        <p:txBody>
          <a:bodyPr wrap="none" rtlCol="0">
            <a:spAutoFit/>
          </a:bodyPr>
          <a:lstStyle/>
          <a:p>
            <a:r>
              <a:rPr lang="en-GB" sz="2400" b="1" dirty="0" smtClean="0">
                <a:solidFill>
                  <a:srgbClr val="0E39F2"/>
                </a:solidFill>
              </a:rPr>
              <a:t>Speed Control of Shunt DC Motors</a:t>
            </a:r>
            <a:endParaRPr lang="en-US" sz="2400" b="1" dirty="0">
              <a:solidFill>
                <a:srgbClr val="0E39F2"/>
              </a:solidFill>
            </a:endParaRPr>
          </a:p>
        </p:txBody>
      </p:sp>
      <p:sp>
        <p:nvSpPr>
          <p:cNvPr id="7" name="Rectangle 3"/>
          <p:cNvSpPr txBox="1">
            <a:spLocks noChangeArrowheads="1"/>
          </p:cNvSpPr>
          <p:nvPr/>
        </p:nvSpPr>
        <p:spPr>
          <a:xfrm>
            <a:off x="468313" y="1066800"/>
            <a:ext cx="8424862" cy="5314950"/>
          </a:xfrm>
          <a:prstGeom prst="rect">
            <a:avLst/>
          </a:prstGeom>
        </p:spPr>
        <p:txBody>
          <a:bodyPr vert="horz" lIns="91440" tIns="45720" rIns="91440" bIns="45720" rtlCol="0">
            <a:normAutofit/>
          </a:bodyPr>
          <a:lstStyle/>
          <a:p>
            <a:pPr marL="577850" marR="0" lvl="0" indent="-5778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1" i="0" u="none" strike="noStrike" kern="1200" cap="none" spc="0" normalizeH="0" baseline="0" noProof="0" dirty="0" smtClean="0">
                <a:ln>
                  <a:noFill/>
                </a:ln>
                <a:effectLst/>
                <a:uLnTx/>
                <a:uFillTx/>
                <a:latin typeface="+mn-lt"/>
                <a:ea typeface="+mn-ea"/>
                <a:cs typeface="+mn-cs"/>
              </a:rPr>
              <a:t>Adjusting the field resistance </a:t>
            </a:r>
            <a:r>
              <a:rPr kumimoji="0" lang="en-GB" b="1" i="1" u="none" strike="noStrike" kern="1200" cap="none" spc="0" normalizeH="0" baseline="0" noProof="0" dirty="0" smtClean="0">
                <a:ln>
                  <a:noFill/>
                </a:ln>
                <a:effectLst/>
                <a:uLnTx/>
                <a:uFillTx/>
                <a:latin typeface="+mn-lt"/>
                <a:ea typeface="+mn-ea"/>
                <a:cs typeface="+mn-cs"/>
              </a:rPr>
              <a:t>R</a:t>
            </a:r>
            <a:r>
              <a:rPr kumimoji="0" lang="en-GB" b="1" i="1" u="none" strike="noStrike" kern="1200" cap="none" spc="0" normalizeH="0" baseline="-25000" noProof="0" dirty="0" smtClean="0">
                <a:ln>
                  <a:noFill/>
                </a:ln>
                <a:effectLst/>
                <a:uLnTx/>
                <a:uFillTx/>
                <a:latin typeface="+mn-lt"/>
                <a:ea typeface="+mn-ea"/>
                <a:cs typeface="+mn-cs"/>
              </a:rPr>
              <a:t>F</a:t>
            </a:r>
            <a:r>
              <a:rPr kumimoji="0" lang="en-GB" b="0" i="0" u="none" strike="noStrike" kern="1200" cap="none" spc="0" normalizeH="0" baseline="0" noProof="0" dirty="0" smtClean="0">
                <a:ln>
                  <a:noFill/>
                </a:ln>
                <a:effectLst/>
                <a:uLnTx/>
                <a:uFillTx/>
                <a:latin typeface="+mn-lt"/>
                <a:ea typeface="+mn-ea"/>
                <a:cs typeface="+mn-cs"/>
              </a:rPr>
              <a:t> </a:t>
            </a:r>
            <a:endParaRPr kumimoji="0" lang="en-GB" b="1" i="0" u="none" strike="noStrike" kern="1200" cap="none" spc="0" normalizeH="0" baseline="0" noProof="0" dirty="0" smtClean="0">
              <a:ln>
                <a:noFill/>
              </a:ln>
              <a:effectLst/>
              <a:uLnTx/>
              <a:uFillTx/>
              <a:latin typeface="+mn-lt"/>
              <a:ea typeface="+mn-ea"/>
              <a:cs typeface="+mn-cs"/>
            </a:endParaRPr>
          </a:p>
          <a:p>
            <a:pPr marL="577850" marR="0" lvl="0" indent="-5778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1" i="0" u="none" strike="noStrike" kern="1200" cap="none" spc="0" normalizeH="0" baseline="0" noProof="0" dirty="0" smtClean="0">
                <a:ln>
                  <a:noFill/>
                </a:ln>
                <a:effectLst/>
                <a:uLnTx/>
                <a:uFillTx/>
                <a:latin typeface="+mn-lt"/>
                <a:ea typeface="+mn-ea"/>
                <a:cs typeface="+mn-cs"/>
              </a:rPr>
              <a:t>Adjusting the terminal voltage </a:t>
            </a:r>
            <a:r>
              <a:rPr kumimoji="0" lang="en-GB" b="0" i="0" u="none" strike="noStrike" kern="1200" cap="none" spc="0" normalizeH="0" baseline="0" noProof="0" dirty="0" smtClean="0">
                <a:ln>
                  <a:noFill/>
                </a:ln>
                <a:effectLst/>
                <a:uLnTx/>
                <a:uFillTx/>
                <a:latin typeface="+mn-lt"/>
                <a:ea typeface="+mn-ea"/>
                <a:cs typeface="+mn-cs"/>
              </a:rPr>
              <a:t>applied to the armature</a:t>
            </a:r>
            <a:endParaRPr kumimoji="0" lang="en-GB" b="1" i="0" u="none" strike="noStrike" kern="1200" cap="none" spc="0" normalizeH="0" baseline="0" noProof="0" dirty="0" smtClean="0">
              <a:ln>
                <a:noFill/>
              </a:ln>
              <a:effectLst/>
              <a:uLnTx/>
              <a:uFillTx/>
              <a:latin typeface="+mn-lt"/>
              <a:ea typeface="+mn-ea"/>
              <a:cs typeface="+mn-cs"/>
            </a:endParaRPr>
          </a:p>
          <a:p>
            <a:pPr marL="577850" marR="0" lvl="0" indent="-5778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1" i="0" u="none" strike="noStrike" kern="1200" cap="none" spc="0" normalizeH="0" baseline="0" noProof="0" dirty="0" smtClean="0">
                <a:ln>
                  <a:noFill/>
                </a:ln>
                <a:effectLst/>
                <a:uLnTx/>
                <a:uFillTx/>
                <a:latin typeface="+mn-lt"/>
                <a:ea typeface="+mn-ea"/>
                <a:cs typeface="+mn-cs"/>
              </a:rPr>
              <a:t>Inserting a resistance</a:t>
            </a:r>
            <a:r>
              <a:rPr kumimoji="0" lang="en-GB" b="0" i="0" u="none" strike="noStrike" kern="1200" cap="none" spc="0" normalizeH="0" baseline="0" noProof="0" dirty="0" smtClean="0">
                <a:ln>
                  <a:noFill/>
                </a:ln>
                <a:effectLst/>
                <a:uLnTx/>
                <a:uFillTx/>
                <a:latin typeface="+mn-lt"/>
                <a:ea typeface="+mn-ea"/>
                <a:cs typeface="+mn-cs"/>
              </a:rPr>
              <a:t> in series with the armature circuit - </a:t>
            </a:r>
            <a:r>
              <a:rPr kumimoji="0" lang="en-GB" b="1" i="0" u="none" strike="noStrike" kern="1200" cap="none" spc="0" normalizeH="0" baseline="0" noProof="0" dirty="0" smtClean="0">
                <a:ln>
                  <a:noFill/>
                </a:ln>
                <a:effectLst/>
                <a:uLnTx/>
                <a:uFillTx/>
                <a:latin typeface="+mn-lt"/>
                <a:ea typeface="+mn-ea"/>
                <a:cs typeface="+mn-cs"/>
              </a:rPr>
              <a:t>less common </a:t>
            </a:r>
            <a:r>
              <a:rPr kumimoji="0" lang="en-GB" b="0" i="0" u="none" strike="noStrike" kern="1200" cap="none" spc="0" normalizeH="0" baseline="0" noProof="0" dirty="0" smtClean="0">
                <a:ln>
                  <a:noFill/>
                </a:ln>
                <a:effectLst/>
                <a:uLnTx/>
                <a:uFillTx/>
                <a:latin typeface="+mn-lt"/>
                <a:ea typeface="+mn-ea"/>
                <a:cs typeface="+mn-cs"/>
              </a:rPr>
              <a:t>method.</a:t>
            </a:r>
          </a:p>
          <a:p>
            <a:pPr marL="577850" marR="0" lvl="0" indent="-57785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b="0" i="0" u="none" strike="noStrike" kern="1200" cap="none" spc="0" normalizeH="0" baseline="0" noProof="0" dirty="0" smtClean="0">
              <a:ln>
                <a:noFill/>
              </a:ln>
              <a:effectLst/>
              <a:uLnTx/>
              <a:uFillTx/>
              <a:latin typeface="+mn-lt"/>
              <a:ea typeface="+mn-ea"/>
              <a:cs typeface="+mn-cs"/>
            </a:endParaRPr>
          </a:p>
        </p:txBody>
      </p:sp>
      <p:pic>
        <p:nvPicPr>
          <p:cNvPr id="9" name="Picture 4" descr="scan0005"/>
          <p:cNvPicPr>
            <a:picLocks noChangeAspect="1" noChangeArrowheads="1"/>
          </p:cNvPicPr>
          <p:nvPr/>
        </p:nvPicPr>
        <p:blipFill>
          <a:blip r:embed="rId3" cstate="print"/>
          <a:srcRect l="4375" t="2982" r="10791" b="32803"/>
          <a:stretch>
            <a:fillRect/>
          </a:stretch>
        </p:blipFill>
        <p:spPr bwMode="auto">
          <a:xfrm>
            <a:off x="1937838" y="2590800"/>
            <a:ext cx="5529762"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cstate="print"/>
          <a:srcRect/>
          <a:stretch>
            <a:fillRect/>
          </a:stretch>
        </p:blipFill>
        <p:spPr bwMode="auto">
          <a:xfrm>
            <a:off x="914400" y="3810000"/>
            <a:ext cx="5400675" cy="2428875"/>
          </a:xfrm>
          <a:prstGeom prst="rect">
            <a:avLst/>
          </a:prstGeom>
          <a:noFill/>
          <a:ln w="9525">
            <a:noFill/>
            <a:miter lim="800000"/>
            <a:headEnd/>
            <a:tailEnd/>
          </a:ln>
          <a:effectLst/>
        </p:spPr>
      </p:pic>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17</a:t>
            </a:fld>
            <a:endParaRPr lang="en-US"/>
          </a:p>
        </p:txBody>
      </p:sp>
      <p:sp>
        <p:nvSpPr>
          <p:cNvPr id="10" name="TextBox 9"/>
          <p:cNvSpPr txBox="1"/>
          <p:nvPr/>
        </p:nvSpPr>
        <p:spPr>
          <a:xfrm>
            <a:off x="609600" y="304800"/>
            <a:ext cx="1744388" cy="461665"/>
          </a:xfrm>
          <a:prstGeom prst="rect">
            <a:avLst/>
          </a:prstGeom>
          <a:noFill/>
        </p:spPr>
        <p:txBody>
          <a:bodyPr wrap="none" rtlCol="0">
            <a:spAutoFit/>
          </a:bodyPr>
          <a:lstStyle/>
          <a:p>
            <a:r>
              <a:rPr lang="en-US" sz="2400" b="1" dirty="0" smtClean="0">
                <a:solidFill>
                  <a:srgbClr val="0E39F2"/>
                </a:solidFill>
              </a:rPr>
              <a:t>Example 8-3</a:t>
            </a:r>
            <a:endParaRPr lang="en-US" sz="2400" b="1" dirty="0">
              <a:solidFill>
                <a:srgbClr val="0E39F2"/>
              </a:solidFill>
            </a:endParaRPr>
          </a:p>
        </p:txBody>
      </p:sp>
      <p:sp>
        <p:nvSpPr>
          <p:cNvPr id="7" name="Rectangle 6"/>
          <p:cNvSpPr/>
          <p:nvPr/>
        </p:nvSpPr>
        <p:spPr>
          <a:xfrm>
            <a:off x="609600" y="685800"/>
            <a:ext cx="8077200" cy="3139321"/>
          </a:xfrm>
          <a:prstGeom prst="rect">
            <a:avLst/>
          </a:prstGeom>
        </p:spPr>
        <p:txBody>
          <a:bodyPr wrap="square">
            <a:spAutoFit/>
          </a:bodyPr>
          <a:lstStyle/>
          <a:p>
            <a:pPr algn="just"/>
            <a:r>
              <a:rPr lang="en-US" dirty="0" smtClean="0"/>
              <a:t>The following figure shows a 100-hp, 250-V, 1200 rpm shunt de motor with an armature resistance of 0.03 </a:t>
            </a:r>
            <a:r>
              <a:rPr lang="el-GR" dirty="0" smtClean="0"/>
              <a:t>Ω</a:t>
            </a:r>
            <a:r>
              <a:rPr lang="en-US" dirty="0" smtClean="0"/>
              <a:t> and a field resistance of 41.67 </a:t>
            </a:r>
            <a:r>
              <a:rPr lang="el-GR" dirty="0" smtClean="0"/>
              <a:t>Ω</a:t>
            </a:r>
            <a:r>
              <a:rPr lang="en-US" dirty="0" smtClean="0"/>
              <a:t>. The motor has compensating windings, so armature reaction can be ignored. Mechanical and core losses may be assumed to be negligible for the purposes of this problem. The motor is assumed to be driving a load with a line current of 126 A and an initial speed of 1103 </a:t>
            </a:r>
            <a:r>
              <a:rPr lang="en-US" i="1" dirty="0" smtClean="0"/>
              <a:t>rpm . To simplify the problem, </a:t>
            </a:r>
            <a:r>
              <a:rPr lang="en-US" dirty="0" smtClean="0"/>
              <a:t>assume that the amount of armature current drawn by the motor remains constant.</a:t>
            </a:r>
          </a:p>
          <a:p>
            <a:pPr marL="342900" indent="-342900">
              <a:buFont typeface="+mj-lt"/>
              <a:buAutoNum type="arabicPeriod"/>
            </a:pPr>
            <a:r>
              <a:rPr lang="en-US" i="1" dirty="0" smtClean="0"/>
              <a:t>If the machine's magnetization curve is shown in Figure 8- 9, what is the motor's</a:t>
            </a:r>
          </a:p>
          <a:p>
            <a:pPr marL="342900" indent="-342900"/>
            <a:r>
              <a:rPr lang="en-US" dirty="0" smtClean="0"/>
              <a:t>      speed if the field resistance is raised to 50</a:t>
            </a:r>
            <a:r>
              <a:rPr lang="el-GR" dirty="0" smtClean="0"/>
              <a:t>Ω</a:t>
            </a:r>
            <a:r>
              <a:rPr lang="en-US" dirty="0" smtClean="0"/>
              <a:t>?</a:t>
            </a:r>
          </a:p>
          <a:p>
            <a:pPr marL="342900" indent="-342900"/>
            <a:r>
              <a:rPr lang="en-US" i="1" dirty="0" smtClean="0"/>
              <a:t>2.  Calculate and plot the speed of this motor as a function of the field resistance </a:t>
            </a:r>
            <a:r>
              <a:rPr lang="en-US" i="1" dirty="0" err="1" smtClean="0"/>
              <a:t>R</a:t>
            </a:r>
            <a:r>
              <a:rPr lang="en-US" sz="1100" i="1" dirty="0" err="1" smtClean="0"/>
              <a:t>f</a:t>
            </a:r>
            <a:r>
              <a:rPr lang="en-US" sz="1100" i="1" dirty="0" smtClean="0"/>
              <a:t> </a:t>
            </a:r>
            <a:r>
              <a:rPr lang="en-US" dirty="0" smtClean="0"/>
              <a:t>assuming a constant-current load.</a:t>
            </a:r>
            <a:endParaRPr lang="en-US" dirty="0"/>
          </a:p>
        </p:txBody>
      </p:sp>
      <p:sp>
        <p:nvSpPr>
          <p:cNvPr id="8" name="TextBox 7"/>
          <p:cNvSpPr txBox="1"/>
          <p:nvPr/>
        </p:nvSpPr>
        <p:spPr>
          <a:xfrm>
            <a:off x="6145706" y="5329535"/>
            <a:ext cx="2693494" cy="461665"/>
          </a:xfrm>
          <a:prstGeom prst="rect">
            <a:avLst/>
          </a:prstGeom>
          <a:noFill/>
        </p:spPr>
        <p:txBody>
          <a:bodyPr wrap="none" rtlCol="0">
            <a:spAutoFit/>
          </a:bodyPr>
          <a:lstStyle/>
          <a:p>
            <a:r>
              <a:rPr lang="en-US" sz="2400" b="1" dirty="0" smtClean="0">
                <a:solidFill>
                  <a:srgbClr val="FF0000"/>
                </a:solidFill>
              </a:rPr>
              <a:t>Solve it by your Self</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18</a:t>
            </a:fld>
            <a:endParaRPr lang="en-US"/>
          </a:p>
        </p:txBody>
      </p:sp>
      <p:sp>
        <p:nvSpPr>
          <p:cNvPr id="10" name="TextBox 9"/>
          <p:cNvSpPr txBox="1"/>
          <p:nvPr/>
        </p:nvSpPr>
        <p:spPr>
          <a:xfrm>
            <a:off x="533400" y="381000"/>
            <a:ext cx="1744388" cy="461665"/>
          </a:xfrm>
          <a:prstGeom prst="rect">
            <a:avLst/>
          </a:prstGeom>
          <a:noFill/>
        </p:spPr>
        <p:txBody>
          <a:bodyPr wrap="none" rtlCol="0">
            <a:spAutoFit/>
          </a:bodyPr>
          <a:lstStyle/>
          <a:p>
            <a:r>
              <a:rPr lang="en-US" sz="2400" b="1" dirty="0" smtClean="0">
                <a:solidFill>
                  <a:srgbClr val="0E39F2"/>
                </a:solidFill>
              </a:rPr>
              <a:t>Example 8-3</a:t>
            </a:r>
            <a:endParaRPr lang="en-US" sz="2400" b="1" dirty="0">
              <a:solidFill>
                <a:srgbClr val="0E39F2"/>
              </a:solidFill>
            </a:endParaRPr>
          </a:p>
        </p:txBody>
      </p:sp>
      <p:pic>
        <p:nvPicPr>
          <p:cNvPr id="7" name="Picture 2"/>
          <p:cNvPicPr>
            <a:picLocks noChangeAspect="1" noChangeArrowheads="1"/>
          </p:cNvPicPr>
          <p:nvPr/>
        </p:nvPicPr>
        <p:blipFill>
          <a:blip r:embed="rId3" cstate="print"/>
          <a:srcRect/>
          <a:stretch>
            <a:fillRect/>
          </a:stretch>
        </p:blipFill>
        <p:spPr bwMode="auto">
          <a:xfrm>
            <a:off x="2374900" y="76200"/>
            <a:ext cx="6769100" cy="632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19</a:t>
            </a:fld>
            <a:endParaRPr lang="en-US"/>
          </a:p>
        </p:txBody>
      </p:sp>
      <p:sp>
        <p:nvSpPr>
          <p:cNvPr id="10" name="TextBox 9"/>
          <p:cNvSpPr txBox="1"/>
          <p:nvPr/>
        </p:nvSpPr>
        <p:spPr>
          <a:xfrm>
            <a:off x="762000" y="457200"/>
            <a:ext cx="1744388" cy="461665"/>
          </a:xfrm>
          <a:prstGeom prst="rect">
            <a:avLst/>
          </a:prstGeom>
          <a:noFill/>
        </p:spPr>
        <p:txBody>
          <a:bodyPr wrap="none" rtlCol="0">
            <a:spAutoFit/>
          </a:bodyPr>
          <a:lstStyle/>
          <a:p>
            <a:r>
              <a:rPr lang="en-US" sz="2400" b="1" dirty="0" smtClean="0">
                <a:solidFill>
                  <a:srgbClr val="0E39F2"/>
                </a:solidFill>
              </a:rPr>
              <a:t>Example 8-4</a:t>
            </a:r>
            <a:endParaRPr lang="en-US" sz="2400" b="1" dirty="0">
              <a:solidFill>
                <a:srgbClr val="0E39F2"/>
              </a:solidFill>
            </a:endParaRPr>
          </a:p>
        </p:txBody>
      </p:sp>
      <p:sp>
        <p:nvSpPr>
          <p:cNvPr id="7" name="Rectangle 6"/>
          <p:cNvSpPr/>
          <p:nvPr/>
        </p:nvSpPr>
        <p:spPr>
          <a:xfrm>
            <a:off x="685800" y="1066800"/>
            <a:ext cx="7924800" cy="1200329"/>
          </a:xfrm>
          <a:prstGeom prst="rect">
            <a:avLst/>
          </a:prstGeom>
        </p:spPr>
        <p:txBody>
          <a:bodyPr wrap="square">
            <a:spAutoFit/>
          </a:bodyPr>
          <a:lstStyle/>
          <a:p>
            <a:r>
              <a:rPr lang="en-US" dirty="0" smtClean="0"/>
              <a:t>The motor in Example 8- 3 is now connected separately excited, as shown in Figure 8-17b. The motor is initially running with </a:t>
            </a:r>
            <a:r>
              <a:rPr lang="en-US" i="1" dirty="0" smtClean="0"/>
              <a:t>V</a:t>
            </a:r>
            <a:r>
              <a:rPr lang="en-US" sz="1100" i="1" dirty="0" smtClean="0"/>
              <a:t>A</a:t>
            </a:r>
            <a:r>
              <a:rPr lang="en-US" i="1" dirty="0" smtClean="0"/>
              <a:t> = 250 V, I</a:t>
            </a:r>
            <a:r>
              <a:rPr lang="en-US" sz="1200" i="1" dirty="0" smtClean="0"/>
              <a:t>A</a:t>
            </a:r>
            <a:r>
              <a:rPr lang="en-US" i="1" dirty="0" smtClean="0"/>
              <a:t> = 120 A, and n = 1103 r/min, while supplying a constant-torque load. What will the speed of this motor </a:t>
            </a:r>
            <a:r>
              <a:rPr lang="en-US" dirty="0" smtClean="0"/>
              <a:t>be if </a:t>
            </a:r>
            <a:r>
              <a:rPr lang="en-US" i="1" dirty="0" smtClean="0"/>
              <a:t>V</a:t>
            </a:r>
            <a:r>
              <a:rPr lang="en-US" sz="1200" i="1" dirty="0" smtClean="0"/>
              <a:t>A</a:t>
            </a:r>
            <a:r>
              <a:rPr lang="en-US" i="1" dirty="0" smtClean="0"/>
              <a:t> is reduced to 200 V?</a:t>
            </a:r>
            <a:endParaRPr lang="en-US" dirty="0"/>
          </a:p>
        </p:txBody>
      </p:sp>
      <p:pic>
        <p:nvPicPr>
          <p:cNvPr id="92162" name="Picture 2"/>
          <p:cNvPicPr>
            <a:picLocks noChangeAspect="1" noChangeArrowheads="1"/>
          </p:cNvPicPr>
          <p:nvPr/>
        </p:nvPicPr>
        <p:blipFill>
          <a:blip r:embed="rId3" cstate="print"/>
          <a:srcRect/>
          <a:stretch>
            <a:fillRect/>
          </a:stretch>
        </p:blipFill>
        <p:spPr bwMode="auto">
          <a:xfrm>
            <a:off x="1024258" y="2595563"/>
            <a:ext cx="6519542" cy="2738437"/>
          </a:xfrm>
          <a:prstGeom prst="rect">
            <a:avLst/>
          </a:prstGeom>
          <a:noFill/>
          <a:ln w="9525">
            <a:noFill/>
            <a:miter lim="800000"/>
            <a:headEnd/>
            <a:tailEnd/>
          </a:ln>
          <a:effectLst/>
        </p:spPr>
      </p:pic>
      <p:sp>
        <p:nvSpPr>
          <p:cNvPr id="8" name="TextBox 7"/>
          <p:cNvSpPr txBox="1"/>
          <p:nvPr/>
        </p:nvSpPr>
        <p:spPr>
          <a:xfrm>
            <a:off x="2971800" y="5486400"/>
            <a:ext cx="2693494" cy="461665"/>
          </a:xfrm>
          <a:prstGeom prst="rect">
            <a:avLst/>
          </a:prstGeom>
          <a:noFill/>
        </p:spPr>
        <p:txBody>
          <a:bodyPr wrap="none" rtlCol="0">
            <a:spAutoFit/>
          </a:bodyPr>
          <a:lstStyle/>
          <a:p>
            <a:r>
              <a:rPr lang="en-US" sz="2400" b="1" dirty="0" smtClean="0">
                <a:solidFill>
                  <a:srgbClr val="FF0000"/>
                </a:solidFill>
              </a:rPr>
              <a:t>Solve it by your Self</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a:t>
            </a:fld>
            <a:endParaRPr lang="en-US"/>
          </a:p>
        </p:txBody>
      </p:sp>
      <p:sp>
        <p:nvSpPr>
          <p:cNvPr id="10" name="TextBox 9"/>
          <p:cNvSpPr txBox="1"/>
          <p:nvPr/>
        </p:nvSpPr>
        <p:spPr>
          <a:xfrm>
            <a:off x="762000" y="457200"/>
            <a:ext cx="1777794" cy="461665"/>
          </a:xfrm>
          <a:prstGeom prst="rect">
            <a:avLst/>
          </a:prstGeom>
          <a:noFill/>
        </p:spPr>
        <p:txBody>
          <a:bodyPr wrap="none" rtlCol="0">
            <a:spAutoFit/>
          </a:bodyPr>
          <a:lstStyle/>
          <a:p>
            <a:r>
              <a:rPr lang="en-US" sz="2400" b="1" dirty="0" smtClean="0">
                <a:solidFill>
                  <a:srgbClr val="0E39F2"/>
                </a:solidFill>
              </a:rPr>
              <a:t>Introduction</a:t>
            </a:r>
            <a:endParaRPr lang="en-US" sz="2400" b="1" dirty="0">
              <a:solidFill>
                <a:srgbClr val="0E39F2"/>
              </a:solidFill>
            </a:endParaRPr>
          </a:p>
        </p:txBody>
      </p:sp>
      <p:sp>
        <p:nvSpPr>
          <p:cNvPr id="9" name="Rectangle 8"/>
          <p:cNvSpPr/>
          <p:nvPr/>
        </p:nvSpPr>
        <p:spPr>
          <a:xfrm>
            <a:off x="381000" y="1066800"/>
            <a:ext cx="7772400" cy="646331"/>
          </a:xfrm>
          <a:prstGeom prst="rect">
            <a:avLst/>
          </a:prstGeom>
        </p:spPr>
        <p:txBody>
          <a:bodyPr wrap="square">
            <a:spAutoFit/>
          </a:bodyPr>
          <a:lstStyle/>
          <a:p>
            <a:pPr marL="342900" indent="-342900">
              <a:buFont typeface="Wingdings" pitchFamily="2" charset="2"/>
              <a:buChar char="Ø"/>
            </a:pPr>
            <a:r>
              <a:rPr lang="en-US" b="1" dirty="0" smtClean="0"/>
              <a:t>Why were dc motors so common, when dc power systems themselves were fairly rare?</a:t>
            </a:r>
            <a:endParaRPr lang="en-US" b="1" dirty="0"/>
          </a:p>
        </p:txBody>
      </p:sp>
      <p:sp>
        <p:nvSpPr>
          <p:cNvPr id="12" name="Rectangle 11"/>
          <p:cNvSpPr/>
          <p:nvPr/>
        </p:nvSpPr>
        <p:spPr>
          <a:xfrm>
            <a:off x="381000" y="1981200"/>
            <a:ext cx="8001000" cy="3693319"/>
          </a:xfrm>
          <a:prstGeom prst="rect">
            <a:avLst/>
          </a:prstGeom>
        </p:spPr>
        <p:txBody>
          <a:bodyPr wrap="square">
            <a:spAutoFit/>
          </a:bodyPr>
          <a:lstStyle/>
          <a:p>
            <a:pPr marL="342900" indent="-342900" algn="just">
              <a:buFont typeface="+mj-lt"/>
              <a:buAutoNum type="arabicPeriod"/>
            </a:pPr>
            <a:r>
              <a:rPr lang="en-US" dirty="0" smtClean="0"/>
              <a:t>DC power systems are still common in cars, trucks, and aircraft. When a vehicle has a dc power system, it makes sense to consider using dc motors.</a:t>
            </a:r>
          </a:p>
          <a:p>
            <a:pPr marL="342900" indent="-342900" algn="just">
              <a:buFont typeface="+mj-lt"/>
              <a:buAutoNum type="arabicPeriod"/>
            </a:pPr>
            <a:endParaRPr lang="en-US" dirty="0" smtClean="0"/>
          </a:p>
          <a:p>
            <a:pPr marL="342900" indent="-342900" algn="just">
              <a:buFont typeface="+mj-lt"/>
              <a:buAutoNum type="arabicPeriod"/>
            </a:pPr>
            <a:r>
              <a:rPr lang="en-US" dirty="0" smtClean="0"/>
              <a:t>Another application for dc motors was a situation in which wide variations in speed are needed. Before the widespread use of power electronic rectifier-inverters, dc motors were unexcelled in speed control applications. Even if no dc power source were available, solid-state rectifier and chopper circuits were used to create the necessary dc power, and dc motors were used to provide the desired speed control</a:t>
            </a:r>
          </a:p>
          <a:p>
            <a:pPr marL="342900" indent="-342900" algn="just">
              <a:buFont typeface="+mj-lt"/>
              <a:buAutoNum type="arabicPeriod"/>
            </a:pPr>
            <a:endParaRPr lang="en-US" dirty="0" smtClean="0"/>
          </a:p>
          <a:p>
            <a:pPr marL="342900" indent="-342900" algn="just">
              <a:buFont typeface="+mj-lt"/>
              <a:buAutoNum type="arabicPeriod"/>
            </a:pPr>
            <a:r>
              <a:rPr lang="en-US" dirty="0" smtClean="0"/>
              <a:t>Today, induction motors with solid-state drive packages are the preferred choice over dc motors for most speed control applications. However, there are still some applications where dc motors are preferred.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20</a:t>
            </a:fld>
            <a:endParaRPr lang="en-US"/>
          </a:p>
        </p:txBody>
      </p:sp>
      <p:sp>
        <p:nvSpPr>
          <p:cNvPr id="10" name="TextBox 9"/>
          <p:cNvSpPr txBox="1"/>
          <p:nvPr/>
        </p:nvSpPr>
        <p:spPr>
          <a:xfrm>
            <a:off x="762000" y="457200"/>
            <a:ext cx="4465903" cy="461665"/>
          </a:xfrm>
          <a:prstGeom prst="rect">
            <a:avLst/>
          </a:prstGeom>
          <a:noFill/>
        </p:spPr>
        <p:txBody>
          <a:bodyPr wrap="none" rtlCol="0">
            <a:spAutoFit/>
          </a:bodyPr>
          <a:lstStyle/>
          <a:p>
            <a:r>
              <a:rPr lang="en-GB" sz="2400" b="1" dirty="0" smtClean="0">
                <a:solidFill>
                  <a:srgbClr val="0E39F2"/>
                </a:solidFill>
              </a:rPr>
              <a:t>The Effect of an Open Field Circuit</a:t>
            </a:r>
            <a:endParaRPr lang="en-US" sz="2400" b="1" dirty="0">
              <a:solidFill>
                <a:srgbClr val="0E39F2"/>
              </a:solidFill>
            </a:endParaRPr>
          </a:p>
        </p:txBody>
      </p:sp>
      <p:sp>
        <p:nvSpPr>
          <p:cNvPr id="7" name="Rectangle 3"/>
          <p:cNvSpPr txBox="1">
            <a:spLocks noChangeArrowheads="1"/>
          </p:cNvSpPr>
          <p:nvPr/>
        </p:nvSpPr>
        <p:spPr>
          <a:xfrm>
            <a:off x="468313" y="1066800"/>
            <a:ext cx="8424862" cy="531495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As </a:t>
            </a:r>
            <a:r>
              <a:rPr kumimoji="0" lang="en-GB" b="0" i="1" u="none" strike="noStrike" kern="1200" cap="none" spc="0" normalizeH="0" baseline="0" noProof="0" dirty="0" smtClean="0">
                <a:ln>
                  <a:noFill/>
                </a:ln>
                <a:effectLst/>
                <a:uLnTx/>
                <a:uFillTx/>
                <a:latin typeface="+mn-lt"/>
                <a:ea typeface="+mn-ea"/>
                <a:cs typeface="+mn-cs"/>
              </a:rPr>
              <a:t>R</a:t>
            </a:r>
            <a:r>
              <a:rPr kumimoji="0" lang="en-GB" b="0" i="1" u="none" strike="noStrike" kern="1200" cap="none" spc="0" normalizeH="0" baseline="-25000" noProof="0" dirty="0" smtClean="0">
                <a:ln>
                  <a:noFill/>
                </a:ln>
                <a:effectLst/>
                <a:uLnTx/>
                <a:uFillTx/>
                <a:latin typeface="+mn-lt"/>
                <a:ea typeface="+mn-ea"/>
                <a:cs typeface="+mn-cs"/>
              </a:rPr>
              <a:t>F</a:t>
            </a:r>
            <a:r>
              <a:rPr kumimoji="0" lang="en-GB" b="0" i="0" u="none" strike="noStrike" kern="1200" cap="none" spc="0" normalizeH="0" baseline="0" noProof="0" dirty="0" smtClean="0">
                <a:ln>
                  <a:noFill/>
                </a:ln>
                <a:effectLst/>
                <a:uLnTx/>
                <a:uFillTx/>
                <a:latin typeface="+mn-lt"/>
                <a:ea typeface="+mn-ea"/>
                <a:cs typeface="+mn-cs"/>
              </a:rPr>
              <a:t> is increased, the motor speed increases.</a:t>
            </a:r>
            <a:endParaRPr kumimoji="0" lang="en-GB" b="0" i="1" u="none" strike="noStrike" kern="1200" cap="none" spc="0" normalizeH="0" baseline="0" noProof="0" dirty="0" smtClean="0">
              <a:ln>
                <a:noFill/>
              </a:ln>
              <a:effectLst/>
              <a:uLnTx/>
              <a:uFillTx/>
              <a:latin typeface="+mn-lt"/>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1" i="1" u="none" strike="noStrike" kern="1200" cap="none" spc="0" normalizeH="0" baseline="0" noProof="0" dirty="0" smtClean="0">
                <a:ln>
                  <a:noFill/>
                </a:ln>
                <a:solidFill>
                  <a:schemeClr val="accent6">
                    <a:lumMod val="75000"/>
                  </a:schemeClr>
                </a:solidFill>
                <a:effectLst/>
                <a:uLnTx/>
                <a:uFillTx/>
                <a:latin typeface="+mn-lt"/>
                <a:ea typeface="+mn-ea"/>
                <a:cs typeface="+mn-cs"/>
              </a:rPr>
              <a:t>What happens if the field circuit were actually opened while the motor is running?</a:t>
            </a:r>
            <a:endParaRPr lang="en-US" dirty="0" smtClean="0"/>
          </a:p>
          <a:p>
            <a:pPr marL="342900" lvl="0" indent="-342900" algn="just">
              <a:lnSpc>
                <a:spcPct val="150000"/>
              </a:lnSpc>
              <a:buFont typeface="Wingdings" pitchFamily="2" charset="2"/>
              <a:buChar char="Ø"/>
            </a:pPr>
            <a:r>
              <a:rPr lang="en-GB" dirty="0" smtClean="0"/>
              <a:t>The </a:t>
            </a:r>
            <a:r>
              <a:rPr lang="en-GB" b="1" dirty="0" smtClean="0"/>
              <a:t>flux</a:t>
            </a:r>
            <a:r>
              <a:rPr lang="en-GB" dirty="0" smtClean="0"/>
              <a:t> in the machine would </a:t>
            </a:r>
            <a:r>
              <a:rPr lang="en-GB" b="1" dirty="0" smtClean="0"/>
              <a:t>drop drastically</a:t>
            </a:r>
            <a:r>
              <a:rPr lang="en-GB" dirty="0" smtClean="0"/>
              <a:t> (i.e. all the way down to </a:t>
            </a:r>
            <a:r>
              <a:rPr lang="en-GB" i="1" dirty="0" smtClean="0">
                <a:sym typeface="Symbol"/>
              </a:rPr>
              <a:t></a:t>
            </a:r>
            <a:r>
              <a:rPr lang="en-GB" i="1" baseline="-25000" dirty="0" smtClean="0"/>
              <a:t>res</a:t>
            </a:r>
            <a:r>
              <a:rPr lang="en-GB" dirty="0" smtClean="0"/>
              <a:t>).</a:t>
            </a:r>
            <a:endParaRPr lang="en-US" dirty="0" smtClean="0"/>
          </a:p>
          <a:p>
            <a:pPr marL="342900" lvl="0" indent="-342900" algn="just">
              <a:lnSpc>
                <a:spcPct val="150000"/>
              </a:lnSpc>
              <a:buFont typeface="Wingdings" pitchFamily="2" charset="2"/>
              <a:buChar char="Ø"/>
            </a:pPr>
            <a:r>
              <a:rPr lang="en-GB" dirty="0" smtClean="0"/>
              <a:t>Hence, </a:t>
            </a:r>
            <a:r>
              <a:rPr lang="en-GB" b="1" i="1" dirty="0" smtClean="0"/>
              <a:t>E</a:t>
            </a:r>
            <a:r>
              <a:rPr lang="en-GB" b="1" i="1" baseline="-25000" dirty="0" smtClean="0"/>
              <a:t>A</a:t>
            </a:r>
            <a:r>
              <a:rPr lang="en-GB" dirty="0" smtClean="0"/>
              <a:t> (= </a:t>
            </a:r>
            <a:r>
              <a:rPr lang="en-GB" i="1" dirty="0" smtClean="0"/>
              <a:t>K</a:t>
            </a:r>
            <a:r>
              <a:rPr lang="en-GB" i="1" dirty="0" smtClean="0">
                <a:sym typeface="Symbol"/>
              </a:rPr>
              <a:t></a:t>
            </a:r>
            <a:r>
              <a:rPr lang="en-GB" dirty="0" smtClean="0"/>
              <a:t>) </a:t>
            </a:r>
            <a:r>
              <a:rPr lang="en-GB" b="1" dirty="0" smtClean="0"/>
              <a:t>also drops</a:t>
            </a:r>
            <a:r>
              <a:rPr lang="en-GB" dirty="0" smtClean="0"/>
              <a:t>.</a:t>
            </a:r>
            <a:endParaRPr lang="en-US" dirty="0" smtClean="0"/>
          </a:p>
          <a:p>
            <a:pPr marL="342900" lvl="0" indent="-342900" algn="just">
              <a:lnSpc>
                <a:spcPct val="150000"/>
              </a:lnSpc>
              <a:buFont typeface="Wingdings" pitchFamily="2" charset="2"/>
              <a:buChar char="Ø"/>
            </a:pPr>
            <a:r>
              <a:rPr lang="en-GB" dirty="0" smtClean="0"/>
              <a:t>This causes </a:t>
            </a:r>
            <a:r>
              <a:rPr lang="en-GB" b="1" dirty="0" smtClean="0"/>
              <a:t>really enormous increase</a:t>
            </a:r>
            <a:r>
              <a:rPr lang="en-GB" dirty="0" smtClean="0"/>
              <a:t> in</a:t>
            </a:r>
            <a:r>
              <a:rPr lang="en-GB" b="1" dirty="0" smtClean="0"/>
              <a:t> </a:t>
            </a:r>
            <a:r>
              <a:rPr lang="en-GB" b="1" i="1" dirty="0" smtClean="0"/>
              <a:t>I</a:t>
            </a:r>
            <a:r>
              <a:rPr lang="en-GB" b="1" i="1" baseline="-25000" dirty="0" smtClean="0"/>
              <a:t>A</a:t>
            </a:r>
            <a:r>
              <a:rPr lang="en-GB" dirty="0" smtClean="0"/>
              <a:t>.</a:t>
            </a:r>
            <a:endParaRPr lang="en-US" dirty="0" smtClean="0"/>
          </a:p>
          <a:p>
            <a:pPr marL="342900" lvl="0" indent="-342900" algn="just">
              <a:lnSpc>
                <a:spcPct val="150000"/>
              </a:lnSpc>
              <a:buFont typeface="Wingdings" pitchFamily="2" charset="2"/>
              <a:buChar char="Ø"/>
            </a:pPr>
            <a:r>
              <a:rPr lang="en-GB" dirty="0" smtClean="0"/>
              <a:t>Since </a:t>
            </a:r>
            <a:r>
              <a:rPr lang="en-GB" i="1" dirty="0" err="1" smtClean="0"/>
              <a:t>t</a:t>
            </a:r>
            <a:r>
              <a:rPr lang="en-GB" i="1" baseline="-25000" dirty="0" err="1" smtClean="0"/>
              <a:t>ind</a:t>
            </a:r>
            <a:r>
              <a:rPr lang="en-GB" i="1" baseline="-25000" dirty="0" smtClean="0"/>
              <a:t> </a:t>
            </a:r>
            <a:r>
              <a:rPr lang="en-GB" dirty="0" smtClean="0">
                <a:sym typeface="Symbol"/>
              </a:rPr>
              <a:t></a:t>
            </a:r>
            <a:r>
              <a:rPr lang="en-GB" dirty="0" smtClean="0"/>
              <a:t> </a:t>
            </a:r>
            <a:r>
              <a:rPr lang="en-GB" i="1" dirty="0" smtClean="0"/>
              <a:t>I</a:t>
            </a:r>
            <a:r>
              <a:rPr lang="en-GB" i="1" baseline="-25000" dirty="0" smtClean="0"/>
              <a:t>A</a:t>
            </a:r>
            <a:r>
              <a:rPr lang="en-GB" dirty="0" smtClean="0"/>
              <a:t>, the </a:t>
            </a:r>
            <a:r>
              <a:rPr lang="en-GB" b="1" dirty="0" smtClean="0"/>
              <a:t>induced torque</a:t>
            </a:r>
            <a:r>
              <a:rPr lang="en-GB" dirty="0" smtClean="0"/>
              <a:t> would be quite a bit </a:t>
            </a:r>
            <a:r>
              <a:rPr lang="en-GB" b="1" dirty="0" smtClean="0"/>
              <a:t>higher than load torque</a:t>
            </a:r>
            <a:r>
              <a:rPr lang="en-GB" dirty="0" smtClean="0"/>
              <a:t> in the motor.</a:t>
            </a:r>
            <a:endParaRPr lang="en-US" dirty="0" smtClean="0"/>
          </a:p>
          <a:p>
            <a:pPr marL="342900" lvl="0" indent="-342900" algn="just">
              <a:lnSpc>
                <a:spcPct val="150000"/>
              </a:lnSpc>
              <a:buFont typeface="Wingdings" pitchFamily="2" charset="2"/>
              <a:buChar char="Ø"/>
            </a:pPr>
            <a:r>
              <a:rPr lang="en-GB" dirty="0" smtClean="0"/>
              <a:t>Therefore, </a:t>
            </a:r>
            <a:r>
              <a:rPr lang="en-GB" b="1" dirty="0" smtClean="0"/>
              <a:t>motor’s speed rises and keeps going up</a:t>
            </a:r>
            <a:r>
              <a:rPr lang="en-GB" dirty="0" smtClean="0"/>
              <a:t>.</a:t>
            </a:r>
            <a:endParaRPr lang="en-US" dirty="0" smtClean="0"/>
          </a:p>
          <a:p>
            <a:pPr marL="342900" indent="-342900" algn="just">
              <a:lnSpc>
                <a:spcPct val="150000"/>
              </a:lnSpc>
              <a:buFont typeface="Wingdings" pitchFamily="2" charset="2"/>
              <a:buChar char="Ø"/>
            </a:pPr>
            <a:r>
              <a:rPr lang="en-GB" dirty="0" smtClean="0"/>
              <a:t> Therefore, in a shunt dc motor operating with </a:t>
            </a:r>
            <a:r>
              <a:rPr lang="en-GB" b="1" dirty="0" smtClean="0"/>
              <a:t>light fields</a:t>
            </a:r>
            <a:r>
              <a:rPr lang="en-GB" dirty="0" smtClean="0"/>
              <a:t>, </a:t>
            </a:r>
            <a:r>
              <a:rPr lang="en-GB" b="1" dirty="0" smtClean="0"/>
              <a:t>armature reaction</a:t>
            </a:r>
            <a:r>
              <a:rPr lang="en-GB" dirty="0" smtClean="0"/>
              <a:t> can be </a:t>
            </a:r>
            <a:r>
              <a:rPr lang="en-GB" b="1" dirty="0" smtClean="0"/>
              <a:t>severe</a:t>
            </a:r>
            <a:r>
              <a:rPr lang="en-GB" dirty="0" smtClean="0"/>
              <a:t> such that increase in loads can </a:t>
            </a:r>
            <a:r>
              <a:rPr lang="en-GB" b="1" dirty="0" smtClean="0"/>
              <a:t>weaken its flux</a:t>
            </a:r>
            <a:r>
              <a:rPr lang="en-GB" dirty="0" smtClean="0"/>
              <a:t> enough to cause motor’s </a:t>
            </a:r>
            <a:r>
              <a:rPr lang="en-GB" b="1" dirty="0" smtClean="0"/>
              <a:t>speed to rise</a:t>
            </a:r>
            <a:r>
              <a:rPr lang="en-GB" dirty="0" smtClean="0"/>
              <a:t>.</a:t>
            </a:r>
          </a:p>
          <a:p>
            <a:pPr marL="342900" indent="-342900" algn="just">
              <a:lnSpc>
                <a:spcPct val="150000"/>
              </a:lnSpc>
              <a:buFont typeface="Wingdings" pitchFamily="2" charset="2"/>
              <a:buChar char="Ø"/>
            </a:pPr>
            <a:r>
              <a:rPr lang="en-GB" dirty="0" smtClean="0"/>
              <a:t>However, </a:t>
            </a:r>
            <a:r>
              <a:rPr lang="en-GB" b="1" dirty="0" smtClean="0"/>
              <a:t>most loads</a:t>
            </a:r>
            <a:r>
              <a:rPr lang="en-GB" dirty="0" smtClean="0"/>
              <a:t> have torque-speed curves whose </a:t>
            </a:r>
            <a:r>
              <a:rPr lang="en-GB" b="1" dirty="0" smtClean="0"/>
              <a:t>torque increases with speed</a:t>
            </a:r>
            <a:r>
              <a:rPr lang="en-GB" dirty="0" smtClean="0"/>
              <a:t>.</a:t>
            </a:r>
            <a:endParaRPr lang="en-US" dirty="0" smtClean="0"/>
          </a:p>
          <a:p>
            <a:pPr marL="342900" indent="-342900" algn="just">
              <a:lnSpc>
                <a:spcPct val="150000"/>
              </a:lnSpc>
              <a:buFont typeface="Wingdings" pitchFamily="2" charset="2"/>
              <a:buChar char="Ø"/>
            </a:pPr>
            <a:endParaRPr lang="en-US" dirty="0" smtClean="0"/>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b="0" i="1"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21</a:t>
            </a:fld>
            <a:endParaRPr lang="en-US"/>
          </a:p>
        </p:txBody>
      </p:sp>
      <p:sp>
        <p:nvSpPr>
          <p:cNvPr id="10" name="TextBox 9"/>
          <p:cNvSpPr txBox="1"/>
          <p:nvPr/>
        </p:nvSpPr>
        <p:spPr>
          <a:xfrm>
            <a:off x="762000" y="457200"/>
            <a:ext cx="3116046" cy="461665"/>
          </a:xfrm>
          <a:prstGeom prst="rect">
            <a:avLst/>
          </a:prstGeom>
          <a:noFill/>
        </p:spPr>
        <p:txBody>
          <a:bodyPr wrap="none" rtlCol="0">
            <a:spAutoFit/>
          </a:bodyPr>
          <a:lstStyle/>
          <a:p>
            <a:r>
              <a:rPr lang="en-US" sz="2400" b="1" dirty="0" smtClean="0">
                <a:solidFill>
                  <a:srgbClr val="0E39F2"/>
                </a:solidFill>
              </a:rPr>
              <a:t>Runaway of DC Motors</a:t>
            </a:r>
            <a:endParaRPr lang="en-US" sz="2400" b="1" dirty="0">
              <a:solidFill>
                <a:srgbClr val="0E39F2"/>
              </a:solidFill>
            </a:endParaRPr>
          </a:p>
        </p:txBody>
      </p:sp>
      <p:graphicFrame>
        <p:nvGraphicFramePr>
          <p:cNvPr id="93186" name="Object 4"/>
          <p:cNvGraphicFramePr>
            <a:graphicFrameLocks noChangeAspect="1"/>
          </p:cNvGraphicFramePr>
          <p:nvPr/>
        </p:nvGraphicFramePr>
        <p:xfrm>
          <a:off x="971550" y="1196975"/>
          <a:ext cx="7272338" cy="4729163"/>
        </p:xfrm>
        <a:graphic>
          <a:graphicData uri="http://schemas.openxmlformats.org/presentationml/2006/ole">
            <mc:AlternateContent xmlns:mc="http://schemas.openxmlformats.org/markup-compatibility/2006">
              <mc:Choice xmlns:v="urn:schemas-microsoft-com:vml" Requires="v">
                <p:oleObj spid="_x0000_s93218" name="Document" r:id="rId4" imgW="5396393" imgH="3509553" progId="Word.Document.8">
                  <p:embed/>
                </p:oleObj>
              </mc:Choice>
              <mc:Fallback>
                <p:oleObj name="Document" r:id="rId4" imgW="5396393" imgH="3509553"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196975"/>
                        <a:ext cx="7272338" cy="472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www.electrical4u.com/images/PMDC-motor-construction.gif"/>
          <p:cNvPicPr>
            <a:picLocks noChangeAspect="1" noChangeArrowheads="1" noCrop="1"/>
          </p:cNvPicPr>
          <p:nvPr/>
        </p:nvPicPr>
        <p:blipFill>
          <a:blip r:embed="rId2" cstate="print"/>
          <a:srcRect/>
          <a:stretch>
            <a:fillRect/>
          </a:stretch>
        </p:blipFill>
        <p:spPr bwMode="auto">
          <a:xfrm>
            <a:off x="5334000" y="1447799"/>
            <a:ext cx="3810000" cy="2286001"/>
          </a:xfrm>
          <a:prstGeom prst="rect">
            <a:avLst/>
          </a:prstGeom>
          <a:noFill/>
        </p:spPr>
      </p:pic>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22</a:t>
            </a:fld>
            <a:endParaRPr lang="en-US"/>
          </a:p>
        </p:txBody>
      </p:sp>
      <p:sp>
        <p:nvSpPr>
          <p:cNvPr id="10" name="TextBox 9"/>
          <p:cNvSpPr txBox="1"/>
          <p:nvPr/>
        </p:nvSpPr>
        <p:spPr>
          <a:xfrm>
            <a:off x="762000" y="457200"/>
            <a:ext cx="5564216" cy="461665"/>
          </a:xfrm>
          <a:prstGeom prst="rect">
            <a:avLst/>
          </a:prstGeom>
          <a:noFill/>
        </p:spPr>
        <p:txBody>
          <a:bodyPr wrap="none" rtlCol="0">
            <a:spAutoFit/>
          </a:bodyPr>
          <a:lstStyle/>
          <a:p>
            <a:r>
              <a:rPr lang="en-GB" sz="2400" b="1" dirty="0" smtClean="0">
                <a:solidFill>
                  <a:srgbClr val="0E39F2"/>
                </a:solidFill>
              </a:rPr>
              <a:t>The Permanent Magnet DC Motor (PMDC)</a:t>
            </a:r>
            <a:endParaRPr lang="en-US" sz="2400" b="1" dirty="0">
              <a:solidFill>
                <a:srgbClr val="0E39F2"/>
              </a:solidFill>
            </a:endParaRPr>
          </a:p>
        </p:txBody>
      </p:sp>
      <p:sp>
        <p:nvSpPr>
          <p:cNvPr id="8" name="Rectangle 3"/>
          <p:cNvSpPr txBox="1">
            <a:spLocks noChangeArrowheads="1"/>
          </p:cNvSpPr>
          <p:nvPr/>
        </p:nvSpPr>
        <p:spPr>
          <a:xfrm>
            <a:off x="468313" y="1066800"/>
            <a:ext cx="8370887" cy="5065713"/>
          </a:xfrm>
          <a:prstGeom prst="rect">
            <a:avLst/>
          </a:prstGeom>
        </p:spPr>
        <p:txBody>
          <a:bodyPr vert="horz" lIns="91440" tIns="45720" rIns="91440" bIns="45720" rtlCol="0">
            <a:normAutofit/>
          </a:bodyPr>
          <a:lstStyle/>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PMDC is a dc motor whose </a:t>
            </a:r>
            <a:r>
              <a:rPr kumimoji="0" lang="en-GB" b="1" i="0" u="none" strike="noStrike" kern="1200" cap="none" spc="0" normalizeH="0" baseline="0" noProof="0" dirty="0" smtClean="0">
                <a:ln>
                  <a:noFill/>
                </a:ln>
                <a:effectLst/>
                <a:uLnTx/>
                <a:uFillTx/>
                <a:latin typeface="+mn-lt"/>
                <a:ea typeface="+mn-ea"/>
                <a:cs typeface="+mn-cs"/>
              </a:rPr>
              <a:t>poles are made of permanent magnets</a:t>
            </a:r>
            <a:r>
              <a:rPr kumimoji="0" lang="en-GB" b="0" i="0" u="none" strike="noStrike" kern="1200" cap="none" spc="0" normalizeH="0" baseline="0" noProof="0" dirty="0" smtClean="0">
                <a:ln>
                  <a:noFill/>
                </a:ln>
                <a:effectLst/>
                <a:uLnTx/>
                <a:uFillTx/>
                <a:latin typeface="+mn-lt"/>
                <a:ea typeface="+mn-ea"/>
                <a:cs typeface="+mn-cs"/>
              </a:rPr>
              <a:t>.</a:t>
            </a: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lang="en-GB" dirty="0" smtClean="0"/>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1"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tabLst/>
              <a:defRPr/>
            </a:pPr>
            <a:endParaRPr kumimoji="0" lang="en-GB" b="1"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1" i="0" u="sng" strike="noStrike" kern="1200" cap="none" spc="0" normalizeH="0" baseline="0" noProof="0" dirty="0" smtClean="0">
                <a:ln>
                  <a:noFill/>
                </a:ln>
                <a:solidFill>
                  <a:srgbClr val="FF0000"/>
                </a:solidFill>
                <a:effectLst/>
                <a:uLnTx/>
                <a:uFillTx/>
                <a:latin typeface="+mn-lt"/>
                <a:ea typeface="+mn-ea"/>
                <a:cs typeface="+mn-cs"/>
              </a:rPr>
              <a:t>Advantage</a:t>
            </a:r>
            <a:r>
              <a:rPr kumimoji="0" lang="en-GB" b="0" i="0" u="sng" strike="noStrike" kern="1200" cap="none" spc="0" normalizeH="0" baseline="0" noProof="0" dirty="0" smtClean="0">
                <a:ln>
                  <a:noFill/>
                </a:ln>
                <a:effectLst/>
                <a:uLnTx/>
                <a:uFillTx/>
                <a:latin typeface="+mn-lt"/>
                <a:ea typeface="+mn-ea"/>
                <a:cs typeface="+mn-cs"/>
              </a:rPr>
              <a:t> </a:t>
            </a:r>
            <a:r>
              <a:rPr kumimoji="0" lang="en-GB" b="0" i="0" u="none" strike="noStrike" kern="1200" cap="none" spc="0" normalizeH="0" baseline="0" noProof="0" dirty="0" smtClean="0">
                <a:ln>
                  <a:noFill/>
                </a:ln>
                <a:effectLst/>
                <a:uLnTx/>
                <a:uFillTx/>
                <a:latin typeface="+mn-lt"/>
                <a:ea typeface="+mn-ea"/>
                <a:cs typeface="+mn-cs"/>
              </a:rPr>
              <a:t>(compared to shunt dc motor):</a:t>
            </a:r>
          </a:p>
          <a:p>
            <a:pPr marL="457200" marR="0" lvl="0" indent="-457200" algn="just" defTabSz="914400" rtl="0" eaLnBrk="1" fontAlgn="auto" latinLnBrk="0" hangingPunct="1">
              <a:lnSpc>
                <a:spcPct val="150000"/>
              </a:lnSpc>
              <a:spcBef>
                <a:spcPct val="20000"/>
              </a:spcBef>
              <a:spcAft>
                <a:spcPts val="0"/>
              </a:spcAft>
              <a:buClrTx/>
              <a:buSzTx/>
              <a:tabLst/>
              <a:defRPr/>
            </a:pPr>
            <a:r>
              <a:rPr kumimoji="0" lang="en-GB" b="0" i="0" u="none" strike="noStrike" kern="1200" cap="none" spc="0" normalizeH="0" baseline="0" noProof="0" dirty="0" smtClean="0">
                <a:ln>
                  <a:noFill/>
                </a:ln>
                <a:effectLst/>
                <a:uLnTx/>
                <a:uFillTx/>
                <a:latin typeface="+mn-lt"/>
                <a:ea typeface="+mn-ea"/>
                <a:cs typeface="+mn-cs"/>
              </a:rPr>
              <a:t>1) No external field circuit is required, </a:t>
            </a:r>
            <a:r>
              <a:rPr kumimoji="0" lang="en-GB" b="1" i="0" u="none" strike="noStrike" kern="1200" cap="none" spc="0" normalizeH="0" baseline="0" noProof="0" dirty="0" smtClean="0">
                <a:ln>
                  <a:noFill/>
                </a:ln>
                <a:effectLst/>
                <a:uLnTx/>
                <a:uFillTx/>
                <a:latin typeface="+mn-lt"/>
                <a:ea typeface="+mn-ea"/>
                <a:cs typeface="+mn-cs"/>
              </a:rPr>
              <a:t>no field circuit copper losses</a:t>
            </a:r>
          </a:p>
          <a:p>
            <a:pPr marL="457200" marR="0" lvl="0" indent="-457200" algn="just" defTabSz="914400" rtl="0" eaLnBrk="1" fontAlgn="auto" latinLnBrk="0" hangingPunct="1">
              <a:lnSpc>
                <a:spcPct val="150000"/>
              </a:lnSpc>
              <a:spcBef>
                <a:spcPct val="20000"/>
              </a:spcBef>
              <a:spcAft>
                <a:spcPts val="0"/>
              </a:spcAft>
              <a:buClrTx/>
              <a:buSzTx/>
              <a:tabLst/>
              <a:defRPr/>
            </a:pPr>
            <a:r>
              <a:rPr kumimoji="0" lang="en-GB" b="1" i="0" u="none" strike="noStrike" kern="1200" cap="none" spc="0" normalizeH="0" baseline="0" noProof="0" dirty="0" smtClean="0">
                <a:ln>
                  <a:noFill/>
                </a:ln>
                <a:effectLst/>
                <a:uLnTx/>
                <a:uFillTx/>
                <a:latin typeface="+mn-lt"/>
                <a:ea typeface="+mn-ea"/>
                <a:cs typeface="+mn-cs"/>
              </a:rPr>
              <a:t>2) Smaller</a:t>
            </a:r>
            <a:r>
              <a:rPr kumimoji="0" lang="en-GB" b="0" i="0" u="none" strike="noStrike" kern="1200" cap="none" spc="0" normalizeH="0" baseline="0" noProof="0" dirty="0" smtClean="0">
                <a:ln>
                  <a:noFill/>
                </a:ln>
                <a:effectLst/>
                <a:uLnTx/>
                <a:uFillTx/>
                <a:latin typeface="+mn-lt"/>
                <a:ea typeface="+mn-ea"/>
                <a:cs typeface="+mn-cs"/>
              </a:rPr>
              <a:t> than shunt dc motors – because of no field circuit</a:t>
            </a:r>
            <a:endParaRPr kumimoji="0" lang="en-GB" b="1"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1" i="0" u="sng" strike="noStrike" kern="1200" cap="none" spc="0" normalizeH="0" baseline="0" noProof="0" dirty="0" smtClean="0">
                <a:ln>
                  <a:noFill/>
                </a:ln>
                <a:solidFill>
                  <a:srgbClr val="FF0000"/>
                </a:solidFill>
                <a:effectLst/>
                <a:uLnTx/>
                <a:uFillTx/>
                <a:latin typeface="+mn-lt"/>
                <a:ea typeface="+mn-ea"/>
                <a:cs typeface="+mn-cs"/>
              </a:rPr>
              <a:t>Disadvantages:</a:t>
            </a:r>
          </a:p>
          <a:p>
            <a:pPr marL="457200" marR="0" lvl="0" indent="-457200" algn="just" defTabSz="914400" rtl="0" eaLnBrk="1" fontAlgn="auto" latinLnBrk="0" hangingPunct="1">
              <a:lnSpc>
                <a:spcPct val="150000"/>
              </a:lnSpc>
              <a:spcBef>
                <a:spcPct val="20000"/>
              </a:spcBef>
              <a:spcAft>
                <a:spcPts val="0"/>
              </a:spcAft>
              <a:buClrTx/>
              <a:buSzTx/>
              <a:tabLst/>
              <a:defRPr/>
            </a:pPr>
            <a:r>
              <a:rPr kumimoji="0" lang="en-GB" b="1" i="0" u="none" strike="noStrike" kern="1200" cap="none" spc="0" normalizeH="0" baseline="0" noProof="0" dirty="0" smtClean="0">
                <a:ln>
                  <a:noFill/>
                </a:ln>
                <a:effectLst/>
                <a:uLnTx/>
                <a:uFillTx/>
                <a:latin typeface="+mn-lt"/>
                <a:ea typeface="+mn-ea"/>
                <a:cs typeface="+mn-cs"/>
              </a:rPr>
              <a:t>1) Cannot produce</a:t>
            </a:r>
            <a:r>
              <a:rPr kumimoji="0" lang="en-GB" b="0" i="0" u="none" strike="noStrike" kern="1200" cap="none" spc="0" normalizeH="0" baseline="0" noProof="0" dirty="0" smtClean="0">
                <a:ln>
                  <a:noFill/>
                </a:ln>
                <a:effectLst/>
                <a:uLnTx/>
                <a:uFillTx/>
                <a:latin typeface="+mn-lt"/>
                <a:ea typeface="+mn-ea"/>
                <a:cs typeface="+mn-cs"/>
              </a:rPr>
              <a:t> </a:t>
            </a:r>
            <a:r>
              <a:rPr kumimoji="0" lang="en-GB" b="1" i="0" u="none" strike="noStrike" kern="1200" cap="none" spc="0" normalizeH="0" baseline="0" noProof="0" dirty="0" smtClean="0">
                <a:ln>
                  <a:noFill/>
                </a:ln>
                <a:effectLst/>
                <a:uLnTx/>
                <a:uFillTx/>
                <a:latin typeface="+mn-lt"/>
                <a:ea typeface="+mn-ea"/>
                <a:cs typeface="+mn-cs"/>
              </a:rPr>
              <a:t>high</a:t>
            </a:r>
            <a:r>
              <a:rPr kumimoji="0" lang="en-GB" b="0" i="0" u="none" strike="noStrike" kern="1200" cap="none" spc="0" normalizeH="0" baseline="0" noProof="0" dirty="0" smtClean="0">
                <a:ln>
                  <a:noFill/>
                </a:ln>
                <a:effectLst/>
                <a:uLnTx/>
                <a:uFillTx/>
                <a:latin typeface="+mn-lt"/>
                <a:ea typeface="+mn-ea"/>
                <a:cs typeface="+mn-cs"/>
              </a:rPr>
              <a:t> f</a:t>
            </a:r>
            <a:r>
              <a:rPr kumimoji="0" lang="en-GB" b="1" i="0" u="none" strike="noStrike" kern="1200" cap="none" spc="0" normalizeH="0" baseline="0" noProof="0" dirty="0" smtClean="0">
                <a:ln>
                  <a:noFill/>
                </a:ln>
                <a:effectLst/>
                <a:uLnTx/>
                <a:uFillTx/>
                <a:latin typeface="+mn-lt"/>
                <a:ea typeface="+mn-ea"/>
                <a:cs typeface="+mn-cs"/>
              </a:rPr>
              <a:t>lux density</a:t>
            </a:r>
            <a:r>
              <a:rPr kumimoji="0" lang="en-GB" b="0" i="0" u="none" strike="noStrike" kern="1200" cap="none" spc="0" normalizeH="0" baseline="0" noProof="0" dirty="0" smtClean="0">
                <a:ln>
                  <a:noFill/>
                </a:ln>
                <a:effectLst/>
                <a:uLnTx/>
                <a:uFillTx/>
                <a:latin typeface="+mn-lt"/>
                <a:ea typeface="+mn-ea"/>
                <a:cs typeface="+mn-cs"/>
              </a:rPr>
              <a:t> as an externally supplied shunt dc motor – </a:t>
            </a:r>
            <a:r>
              <a:rPr kumimoji="0" lang="en-GB" b="1" i="0" u="none" strike="noStrike" kern="1200" cap="none" spc="0" normalizeH="0" baseline="0" noProof="0" dirty="0" smtClean="0">
                <a:ln>
                  <a:noFill/>
                </a:ln>
                <a:effectLst/>
                <a:uLnTx/>
                <a:uFillTx/>
                <a:latin typeface="+mn-lt"/>
                <a:ea typeface="+mn-ea"/>
                <a:cs typeface="+mn-cs"/>
              </a:rPr>
              <a:t>lower induced torque</a:t>
            </a:r>
            <a:r>
              <a:rPr kumimoji="0" lang="en-GB" b="0" i="0" u="none" strike="noStrike" kern="1200" cap="none" spc="0" normalizeH="0" baseline="0" noProof="0" dirty="0" smtClean="0">
                <a:ln>
                  <a:noFill/>
                </a:ln>
                <a:effectLst/>
                <a:uLnTx/>
                <a:uFillTx/>
                <a:latin typeface="+mn-lt"/>
                <a:ea typeface="+mn-ea"/>
                <a:cs typeface="+mn-cs"/>
              </a:rPr>
              <a:t> per ampere of armature current compared to a shunt motor of same size.</a:t>
            </a:r>
            <a:endParaRPr kumimoji="0" lang="en-US"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23</a:t>
            </a:fld>
            <a:endParaRPr lang="en-US"/>
          </a:p>
        </p:txBody>
      </p:sp>
      <p:sp>
        <p:nvSpPr>
          <p:cNvPr id="10" name="TextBox 9"/>
          <p:cNvSpPr txBox="1"/>
          <p:nvPr/>
        </p:nvSpPr>
        <p:spPr>
          <a:xfrm>
            <a:off x="762000" y="457200"/>
            <a:ext cx="5564216" cy="461665"/>
          </a:xfrm>
          <a:prstGeom prst="rect">
            <a:avLst/>
          </a:prstGeom>
          <a:noFill/>
        </p:spPr>
        <p:txBody>
          <a:bodyPr wrap="none" rtlCol="0">
            <a:spAutoFit/>
          </a:bodyPr>
          <a:lstStyle/>
          <a:p>
            <a:r>
              <a:rPr lang="en-GB" sz="2400" b="1" dirty="0" smtClean="0">
                <a:solidFill>
                  <a:srgbClr val="0E39F2"/>
                </a:solidFill>
              </a:rPr>
              <a:t>The Permanent Magnet DC Motor (PMDC)</a:t>
            </a:r>
            <a:endParaRPr lang="en-US" sz="2400" b="1" dirty="0">
              <a:solidFill>
                <a:srgbClr val="0E39F2"/>
              </a:solidFill>
            </a:endParaRPr>
          </a:p>
        </p:txBody>
      </p:sp>
      <p:sp>
        <p:nvSpPr>
          <p:cNvPr id="7" name="Rectangle 3"/>
          <p:cNvSpPr txBox="1">
            <a:spLocks noChangeArrowheads="1"/>
          </p:cNvSpPr>
          <p:nvPr/>
        </p:nvSpPr>
        <p:spPr>
          <a:xfrm>
            <a:off x="468313" y="1066800"/>
            <a:ext cx="8486775" cy="5065713"/>
          </a:xfrm>
          <a:prstGeom prst="rect">
            <a:avLst/>
          </a:prstGeom>
        </p:spPr>
        <p:txBody>
          <a:bodyPr vert="horz" lIns="91440" tIns="45720" rIns="91440" bIns="45720" rtlCol="0">
            <a:normAutofit/>
          </a:bodyPr>
          <a:lstStyle/>
          <a:p>
            <a:pPr marL="457200" marR="0" lvl="0" indent="-457200" algn="just" defTabSz="914400" rtl="0" eaLnBrk="1" fontAlgn="auto" latinLnBrk="0" hangingPunct="1">
              <a:lnSpc>
                <a:spcPct val="150000"/>
              </a:lnSpc>
              <a:spcBef>
                <a:spcPct val="20000"/>
              </a:spcBef>
              <a:spcAft>
                <a:spcPts val="0"/>
              </a:spcAft>
              <a:buClrTx/>
              <a:buSzTx/>
              <a:tabLst/>
              <a:defRPr/>
            </a:pPr>
            <a:r>
              <a:rPr kumimoji="0" lang="en-GB" b="0" i="0" u="none" strike="noStrike" kern="1200" cap="none" spc="0" normalizeH="0" baseline="0" noProof="0" dirty="0" smtClean="0">
                <a:ln>
                  <a:noFill/>
                </a:ln>
                <a:effectLst/>
                <a:uLnTx/>
                <a:uFillTx/>
                <a:latin typeface="+mn-lt"/>
                <a:ea typeface="+mn-ea"/>
                <a:cs typeface="+mn-cs"/>
              </a:rPr>
              <a:t>2) Runs the </a:t>
            </a:r>
            <a:r>
              <a:rPr kumimoji="0" lang="en-GB" b="1" i="0" u="none" strike="noStrike" kern="1200" cap="none" spc="0" normalizeH="0" baseline="0" noProof="0" dirty="0" smtClean="0">
                <a:ln>
                  <a:noFill/>
                </a:ln>
                <a:effectLst/>
                <a:uLnTx/>
                <a:uFillTx/>
                <a:latin typeface="+mn-lt"/>
                <a:ea typeface="+mn-ea"/>
                <a:cs typeface="+mn-cs"/>
              </a:rPr>
              <a:t>risk of demagnetisation</a:t>
            </a:r>
            <a:r>
              <a:rPr kumimoji="0" lang="en-GB" b="0" i="0" u="none" strike="noStrike" kern="1200" cap="none" spc="0" normalizeH="0" baseline="0" noProof="0" dirty="0" smtClean="0">
                <a:ln>
                  <a:noFill/>
                </a:ln>
                <a:effectLst/>
                <a:uLnTx/>
                <a:uFillTx/>
                <a:latin typeface="+mn-lt"/>
                <a:ea typeface="+mn-ea"/>
                <a:cs typeface="+mn-cs"/>
              </a:rPr>
              <a:t> due to armature reaction or excessive heating during prolonged periods of overload.</a:t>
            </a: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The PMDC is basically the </a:t>
            </a:r>
            <a:r>
              <a:rPr kumimoji="0" lang="en-GB" b="1" i="0" u="none" strike="noStrike" kern="1200" cap="none" spc="0" normalizeH="0" baseline="0" noProof="0" dirty="0" smtClean="0">
                <a:ln>
                  <a:noFill/>
                </a:ln>
                <a:effectLst/>
                <a:uLnTx/>
                <a:uFillTx/>
                <a:latin typeface="+mn-lt"/>
                <a:ea typeface="+mn-ea"/>
                <a:cs typeface="+mn-cs"/>
              </a:rPr>
              <a:t>same</a:t>
            </a:r>
            <a:r>
              <a:rPr kumimoji="0" lang="en-GB" b="0" i="0" u="none" strike="noStrike" kern="1200" cap="none" spc="0" normalizeH="0" baseline="0" noProof="0" dirty="0" smtClean="0">
                <a:ln>
                  <a:noFill/>
                </a:ln>
                <a:effectLst/>
                <a:uLnTx/>
                <a:uFillTx/>
                <a:latin typeface="+mn-lt"/>
                <a:ea typeface="+mn-ea"/>
                <a:cs typeface="+mn-cs"/>
              </a:rPr>
              <a:t> machine as a shunt dc motor </a:t>
            </a:r>
            <a:r>
              <a:rPr kumimoji="0" lang="en-GB" b="1" i="0" u="none" strike="noStrike" kern="1200" cap="none" spc="0" normalizeH="0" baseline="0" noProof="0" dirty="0" smtClean="0">
                <a:ln>
                  <a:noFill/>
                </a:ln>
                <a:effectLst/>
                <a:uLnTx/>
                <a:uFillTx/>
                <a:latin typeface="+mn-lt"/>
                <a:ea typeface="+mn-ea"/>
                <a:cs typeface="+mn-cs"/>
              </a:rPr>
              <a:t>except</a:t>
            </a:r>
            <a:r>
              <a:rPr kumimoji="0" lang="en-GB" b="0" i="0" u="none" strike="noStrike" kern="1200" cap="none" spc="0" normalizeH="0" baseline="0" noProof="0" dirty="0" smtClean="0">
                <a:ln>
                  <a:noFill/>
                </a:ln>
                <a:effectLst/>
                <a:uLnTx/>
                <a:uFillTx/>
                <a:latin typeface="+mn-lt"/>
                <a:ea typeface="+mn-ea"/>
                <a:cs typeface="+mn-cs"/>
              </a:rPr>
              <a:t> the </a:t>
            </a:r>
            <a:r>
              <a:rPr kumimoji="0" lang="en-GB" b="1" i="0" u="none" strike="noStrike" kern="1200" cap="none" spc="0" normalizeH="0" baseline="0" noProof="0" dirty="0" smtClean="0">
                <a:ln>
                  <a:noFill/>
                </a:ln>
                <a:effectLst/>
                <a:uLnTx/>
                <a:uFillTx/>
                <a:latin typeface="+mn-lt"/>
                <a:ea typeface="+mn-ea"/>
                <a:cs typeface="+mn-cs"/>
              </a:rPr>
              <a:t>flux in the PMDC motor is fixed</a:t>
            </a:r>
            <a:r>
              <a:rPr kumimoji="0" lang="en-GB" b="0" i="0" u="none" strike="noStrike" kern="1200" cap="none" spc="0" normalizeH="0" baseline="0" noProof="0" dirty="0" smtClean="0">
                <a:ln>
                  <a:noFill/>
                </a:ln>
                <a:effectLst/>
                <a:uLnTx/>
                <a:uFillTx/>
                <a:latin typeface="+mn-lt"/>
                <a:ea typeface="+mn-ea"/>
                <a:cs typeface="+mn-cs"/>
              </a:rPr>
              <a:t>.</a:t>
            </a:r>
            <a:endParaRPr kumimoji="0" lang="en-US" b="0"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Speed control through </a:t>
            </a:r>
            <a:r>
              <a:rPr kumimoji="0" lang="en-GB" b="1" i="0" u="none" strike="noStrike" kern="1200" cap="none" spc="0" normalizeH="0" baseline="0" noProof="0" dirty="0" smtClean="0">
                <a:ln>
                  <a:noFill/>
                </a:ln>
                <a:effectLst/>
                <a:uLnTx/>
                <a:uFillTx/>
                <a:latin typeface="+mn-lt"/>
                <a:ea typeface="+mn-ea"/>
                <a:cs typeface="+mn-cs"/>
              </a:rPr>
              <a:t>varying the field current or flux</a:t>
            </a:r>
            <a:r>
              <a:rPr kumimoji="0" lang="en-GB" b="0" i="0" u="none" strike="noStrike" kern="1200" cap="none" spc="0" normalizeH="0" baseline="0" noProof="0" dirty="0" smtClean="0">
                <a:ln>
                  <a:noFill/>
                </a:ln>
                <a:effectLst/>
                <a:uLnTx/>
                <a:uFillTx/>
                <a:latin typeface="+mn-lt"/>
                <a:ea typeface="+mn-ea"/>
                <a:cs typeface="+mn-cs"/>
              </a:rPr>
              <a:t> is </a:t>
            </a:r>
            <a:r>
              <a:rPr kumimoji="0" lang="en-GB" b="1" i="0" u="none" strike="noStrike" kern="1200" cap="none" spc="0" normalizeH="0" baseline="0" noProof="0" dirty="0" smtClean="0">
                <a:ln>
                  <a:noFill/>
                </a:ln>
                <a:effectLst/>
                <a:uLnTx/>
                <a:uFillTx/>
                <a:latin typeface="+mn-lt"/>
                <a:ea typeface="+mn-ea"/>
                <a:cs typeface="+mn-cs"/>
              </a:rPr>
              <a:t>not possible</a:t>
            </a:r>
            <a:r>
              <a:rPr kumimoji="0" lang="en-GB" b="0" i="0" u="none" strike="noStrike" kern="1200" cap="none" spc="0" normalizeH="0" baseline="0" noProof="0" dirty="0" smtClean="0">
                <a:ln>
                  <a:noFill/>
                </a:ln>
                <a:effectLst/>
                <a:uLnTx/>
                <a:uFillTx/>
                <a:latin typeface="+mn-lt"/>
                <a:ea typeface="+mn-ea"/>
                <a:cs typeface="+mn-cs"/>
              </a:rPr>
              <a:t>.</a:t>
            </a:r>
          </a:p>
          <a:p>
            <a:pPr marL="457200" marR="0" lvl="0" indent="-4572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Hence, </a:t>
            </a:r>
            <a:r>
              <a:rPr kumimoji="0" lang="en-GB" b="1" i="0" u="none" strike="noStrike" kern="1200" cap="none" spc="0" normalizeH="0" baseline="0" noProof="0" dirty="0" smtClean="0">
                <a:ln>
                  <a:noFill/>
                </a:ln>
                <a:effectLst/>
                <a:uLnTx/>
                <a:uFillTx/>
                <a:latin typeface="+mn-lt"/>
                <a:ea typeface="+mn-ea"/>
                <a:cs typeface="+mn-cs"/>
              </a:rPr>
              <a:t>speed control methods </a:t>
            </a:r>
            <a:r>
              <a:rPr kumimoji="0" lang="en-GB" b="0" i="0" u="none" strike="noStrike" kern="1200" cap="none" spc="0" normalizeH="0" baseline="0" noProof="0" dirty="0" smtClean="0">
                <a:ln>
                  <a:noFill/>
                </a:ln>
                <a:effectLst/>
                <a:uLnTx/>
                <a:uFillTx/>
                <a:latin typeface="+mn-lt"/>
                <a:ea typeface="+mn-ea"/>
                <a:cs typeface="+mn-cs"/>
              </a:rPr>
              <a:t>for PMDC motors are:</a:t>
            </a:r>
            <a:endParaRPr kumimoji="0" lang="en-GB" b="1" i="0" u="none" strike="noStrike" kern="1200" cap="none" spc="0" normalizeH="0" baseline="0" noProof="0" dirty="0" smtClean="0">
              <a:ln>
                <a:noFill/>
              </a:ln>
              <a:effectLst/>
              <a:uLnTx/>
              <a:uFillTx/>
              <a:latin typeface="+mn-lt"/>
              <a:ea typeface="+mn-ea"/>
              <a:cs typeface="+mn-cs"/>
            </a:endParaRPr>
          </a:p>
          <a:p>
            <a:pPr marL="457200" marR="0" lvl="0" indent="-457200" algn="just" defTabSz="914400" rtl="0" eaLnBrk="1" fontAlgn="auto" latinLnBrk="0" hangingPunct="1">
              <a:lnSpc>
                <a:spcPct val="150000"/>
              </a:lnSpc>
              <a:spcBef>
                <a:spcPct val="20000"/>
              </a:spcBef>
              <a:spcAft>
                <a:spcPts val="0"/>
              </a:spcAft>
              <a:buClrTx/>
              <a:buSzTx/>
              <a:buFont typeface="+mj-lt"/>
              <a:buAutoNum type="arabicPeriod"/>
              <a:tabLst/>
              <a:defRPr/>
            </a:pPr>
            <a:r>
              <a:rPr kumimoji="0" lang="en-GB" b="1" i="0" u="none" strike="noStrike" kern="1200" cap="none" spc="0" normalizeH="0" baseline="0" noProof="0" dirty="0" smtClean="0">
                <a:ln>
                  <a:noFill/>
                </a:ln>
                <a:effectLst/>
                <a:uLnTx/>
                <a:uFillTx/>
                <a:latin typeface="+mn-lt"/>
                <a:ea typeface="+mn-ea"/>
                <a:cs typeface="+mn-cs"/>
              </a:rPr>
              <a:t>Armature voltage control</a:t>
            </a:r>
          </a:p>
          <a:p>
            <a:pPr marL="457200" marR="0" lvl="0" indent="-457200" algn="just" defTabSz="914400" rtl="0" eaLnBrk="1" fontAlgn="auto" latinLnBrk="0" hangingPunct="1">
              <a:lnSpc>
                <a:spcPct val="150000"/>
              </a:lnSpc>
              <a:spcBef>
                <a:spcPct val="20000"/>
              </a:spcBef>
              <a:spcAft>
                <a:spcPts val="0"/>
              </a:spcAft>
              <a:buClrTx/>
              <a:buSzTx/>
              <a:buFont typeface="+mj-lt"/>
              <a:buAutoNum type="arabicPeriod"/>
              <a:tabLst/>
              <a:defRPr/>
            </a:pPr>
            <a:r>
              <a:rPr kumimoji="0" lang="en-GB" b="1" i="0" u="none" strike="noStrike" kern="1200" cap="none" spc="0" normalizeH="0" baseline="0" noProof="0" dirty="0" smtClean="0">
                <a:ln>
                  <a:noFill/>
                </a:ln>
                <a:effectLst/>
                <a:uLnTx/>
                <a:uFillTx/>
                <a:latin typeface="+mn-lt"/>
                <a:ea typeface="+mn-ea"/>
                <a:cs typeface="+mn-cs"/>
              </a:rPr>
              <a:t>Armature resistance control</a:t>
            </a:r>
            <a:endParaRPr kumimoji="0" lang="en-US" b="1"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24</a:t>
            </a:fld>
            <a:endParaRPr lang="en-US"/>
          </a:p>
        </p:txBody>
      </p:sp>
      <p:sp>
        <p:nvSpPr>
          <p:cNvPr id="10" name="TextBox 9"/>
          <p:cNvSpPr txBox="1"/>
          <p:nvPr/>
        </p:nvSpPr>
        <p:spPr>
          <a:xfrm>
            <a:off x="762000" y="457200"/>
            <a:ext cx="2799356" cy="461665"/>
          </a:xfrm>
          <a:prstGeom prst="rect">
            <a:avLst/>
          </a:prstGeom>
          <a:noFill/>
        </p:spPr>
        <p:txBody>
          <a:bodyPr wrap="none" rtlCol="0">
            <a:spAutoFit/>
          </a:bodyPr>
          <a:lstStyle/>
          <a:p>
            <a:r>
              <a:rPr lang="en-US" sz="2400" b="1" dirty="0" smtClean="0">
                <a:solidFill>
                  <a:srgbClr val="0E39F2"/>
                </a:solidFill>
              </a:rPr>
              <a:t>The Series DC Motor</a:t>
            </a:r>
            <a:endParaRPr lang="en-US" sz="2400" b="1" dirty="0">
              <a:solidFill>
                <a:srgbClr val="0E39F2"/>
              </a:solidFill>
            </a:endParaRPr>
          </a:p>
        </p:txBody>
      </p:sp>
      <p:sp>
        <p:nvSpPr>
          <p:cNvPr id="7" name="Rectangle 3"/>
          <p:cNvSpPr txBox="1">
            <a:spLocks noChangeArrowheads="1"/>
          </p:cNvSpPr>
          <p:nvPr/>
        </p:nvSpPr>
        <p:spPr>
          <a:xfrm>
            <a:off x="468313" y="1066800"/>
            <a:ext cx="8486775" cy="5065713"/>
          </a:xfrm>
          <a:prstGeom prst="rect">
            <a:avLst/>
          </a:prstGeom>
        </p:spPr>
        <p:txBody>
          <a:bodyPr vert="horz" lIns="91440" tIns="45720" rIns="91440" bIns="45720" rtlCol="0">
            <a:normAutofit/>
          </a:bodyPr>
          <a:lstStyle/>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A series dc motor contains </a:t>
            </a:r>
            <a:r>
              <a:rPr kumimoji="0" lang="en-GB" b="1" i="0" u="none" strike="noStrike" kern="1200" cap="none" spc="0" normalizeH="0" baseline="0" noProof="0" dirty="0" smtClean="0">
                <a:ln>
                  <a:noFill/>
                </a:ln>
                <a:effectLst/>
                <a:uLnTx/>
                <a:uFillTx/>
                <a:latin typeface="+mn-lt"/>
                <a:ea typeface="+mn-ea"/>
                <a:cs typeface="+mn-cs"/>
              </a:rPr>
              <a:t>field windings</a:t>
            </a:r>
            <a:r>
              <a:rPr kumimoji="0" lang="en-GB" b="0" i="0" u="none" strike="noStrike" kern="1200" cap="none" spc="0" normalizeH="0" baseline="0" noProof="0" dirty="0" smtClean="0">
                <a:ln>
                  <a:noFill/>
                </a:ln>
                <a:effectLst/>
                <a:uLnTx/>
                <a:uFillTx/>
                <a:latin typeface="+mn-lt"/>
                <a:ea typeface="+mn-ea"/>
                <a:cs typeface="+mn-cs"/>
              </a:rPr>
              <a:t> of relatively few turns connected </a:t>
            </a:r>
            <a:r>
              <a:rPr kumimoji="0" lang="en-GB" b="1" i="0" u="none" strike="noStrike" kern="1200" cap="none" spc="0" normalizeH="0" baseline="0" noProof="0" dirty="0" smtClean="0">
                <a:ln>
                  <a:noFill/>
                </a:ln>
                <a:effectLst/>
                <a:uLnTx/>
                <a:uFillTx/>
                <a:latin typeface="+mn-lt"/>
                <a:ea typeface="+mn-ea"/>
                <a:cs typeface="+mn-cs"/>
              </a:rPr>
              <a:t>in series</a:t>
            </a:r>
            <a:r>
              <a:rPr kumimoji="0" lang="en-GB" b="0" i="0" u="none" strike="noStrike" kern="1200" cap="none" spc="0" normalizeH="0" baseline="0" noProof="0" dirty="0" smtClean="0">
                <a:ln>
                  <a:noFill/>
                </a:ln>
                <a:effectLst/>
                <a:uLnTx/>
                <a:uFillTx/>
                <a:latin typeface="+mn-lt"/>
                <a:ea typeface="+mn-ea"/>
                <a:cs typeface="+mn-cs"/>
              </a:rPr>
              <a:t> </a:t>
            </a:r>
            <a:r>
              <a:rPr kumimoji="0" lang="en-GB" b="1" i="0" u="none" strike="noStrike" kern="1200" cap="none" spc="0" normalizeH="0" baseline="0" noProof="0" dirty="0" smtClean="0">
                <a:ln>
                  <a:noFill/>
                </a:ln>
                <a:effectLst/>
                <a:uLnTx/>
                <a:uFillTx/>
                <a:latin typeface="+mn-lt"/>
                <a:ea typeface="+mn-ea"/>
                <a:cs typeface="+mn-cs"/>
              </a:rPr>
              <a:t>with</a:t>
            </a:r>
            <a:r>
              <a:rPr kumimoji="0" lang="en-GB" b="0" i="0" u="none" strike="noStrike" kern="1200" cap="none" spc="0" normalizeH="0" baseline="0" noProof="0" dirty="0" smtClean="0">
                <a:ln>
                  <a:noFill/>
                </a:ln>
                <a:effectLst/>
                <a:uLnTx/>
                <a:uFillTx/>
                <a:latin typeface="+mn-lt"/>
                <a:ea typeface="+mn-ea"/>
                <a:cs typeface="+mn-cs"/>
              </a:rPr>
              <a:t> the </a:t>
            </a:r>
            <a:r>
              <a:rPr kumimoji="0" lang="en-GB" b="1" i="0" u="none" strike="noStrike" kern="1200" cap="none" spc="0" normalizeH="0" baseline="0" noProof="0" dirty="0" smtClean="0">
                <a:ln>
                  <a:noFill/>
                </a:ln>
                <a:effectLst/>
                <a:uLnTx/>
                <a:uFillTx/>
                <a:latin typeface="+mn-lt"/>
                <a:ea typeface="+mn-ea"/>
                <a:cs typeface="+mn-cs"/>
              </a:rPr>
              <a:t>armature circuit</a:t>
            </a:r>
            <a:r>
              <a:rPr kumimoji="0" lang="en-GB" b="0" i="0" u="none" strike="noStrike" kern="1200" cap="none" spc="0" normalizeH="0" baseline="0" noProof="0" dirty="0" smtClean="0">
                <a:ln>
                  <a:noFill/>
                </a:ln>
                <a:effectLst/>
                <a:uLnTx/>
                <a:uFillTx/>
                <a:latin typeface="+mn-lt"/>
                <a:ea typeface="+mn-ea"/>
                <a:cs typeface="+mn-cs"/>
              </a:rPr>
              <a:t>.</a:t>
            </a:r>
          </a:p>
          <a:p>
            <a:pPr marL="514350" marR="0" lvl="0" indent="-5143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The equivalent circuit:</a:t>
            </a:r>
            <a:endParaRPr kumimoji="0" lang="en-US" b="0" i="0" u="none" strike="noStrike" kern="1200" cap="none" spc="0" normalizeH="0" baseline="0" noProof="0" dirty="0" smtClean="0">
              <a:ln>
                <a:noFill/>
              </a:ln>
              <a:effectLst/>
              <a:uLnTx/>
              <a:uFillTx/>
              <a:latin typeface="+mn-lt"/>
              <a:ea typeface="+mn-ea"/>
              <a:cs typeface="+mn-cs"/>
            </a:endParaRPr>
          </a:p>
        </p:txBody>
      </p:sp>
      <p:pic>
        <p:nvPicPr>
          <p:cNvPr id="8" name="Picture 4" descr="Series"/>
          <p:cNvPicPr>
            <a:picLocks noChangeAspect="1" noChangeArrowheads="1"/>
          </p:cNvPicPr>
          <p:nvPr/>
        </p:nvPicPr>
        <p:blipFill>
          <a:blip r:embed="rId3" cstate="print"/>
          <a:srcRect/>
          <a:stretch>
            <a:fillRect/>
          </a:stretch>
        </p:blipFill>
        <p:spPr bwMode="auto">
          <a:xfrm>
            <a:off x="914400" y="2590800"/>
            <a:ext cx="6989763" cy="343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25</a:t>
            </a:fld>
            <a:endParaRPr lang="en-US"/>
          </a:p>
        </p:txBody>
      </p:sp>
      <p:sp>
        <p:nvSpPr>
          <p:cNvPr id="10" name="TextBox 9"/>
          <p:cNvSpPr txBox="1"/>
          <p:nvPr/>
        </p:nvSpPr>
        <p:spPr>
          <a:xfrm>
            <a:off x="762000" y="457200"/>
            <a:ext cx="2799356" cy="461665"/>
          </a:xfrm>
          <a:prstGeom prst="rect">
            <a:avLst/>
          </a:prstGeom>
          <a:noFill/>
        </p:spPr>
        <p:txBody>
          <a:bodyPr wrap="none" rtlCol="0">
            <a:spAutoFit/>
          </a:bodyPr>
          <a:lstStyle/>
          <a:p>
            <a:r>
              <a:rPr lang="en-US" sz="2400" b="1" dirty="0" smtClean="0">
                <a:solidFill>
                  <a:srgbClr val="0E39F2"/>
                </a:solidFill>
              </a:rPr>
              <a:t>The Series DC Motor</a:t>
            </a:r>
            <a:endParaRPr lang="en-US" sz="2400" b="1" dirty="0">
              <a:solidFill>
                <a:srgbClr val="0E39F2"/>
              </a:solidFill>
            </a:endParaRPr>
          </a:p>
        </p:txBody>
      </p:sp>
      <p:graphicFrame>
        <p:nvGraphicFramePr>
          <p:cNvPr id="111617" name="Object 4"/>
          <p:cNvGraphicFramePr>
            <a:graphicFrameLocks noChangeAspect="1"/>
          </p:cNvGraphicFramePr>
          <p:nvPr/>
        </p:nvGraphicFramePr>
        <p:xfrm>
          <a:off x="976313" y="1557338"/>
          <a:ext cx="7367587" cy="3319462"/>
        </p:xfrm>
        <a:graphic>
          <a:graphicData uri="http://schemas.openxmlformats.org/presentationml/2006/ole">
            <mc:AlternateContent xmlns:mc="http://schemas.openxmlformats.org/markup-compatibility/2006">
              <mc:Choice xmlns:v="urn:schemas-microsoft-com:vml" Requires="v">
                <p:oleObj spid="_x0000_s111649" name="Document" r:id="rId4" imgW="5330553" imgH="2401709" progId="Word.Document.8">
                  <p:embed/>
                </p:oleObj>
              </mc:Choice>
              <mc:Fallback>
                <p:oleObj name="Document" r:id="rId4" imgW="5330553" imgH="2401709"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13" y="1557338"/>
                        <a:ext cx="7367587" cy="331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26</a:t>
            </a:fld>
            <a:endParaRPr lang="en-US"/>
          </a:p>
        </p:txBody>
      </p:sp>
      <p:sp>
        <p:nvSpPr>
          <p:cNvPr id="10" name="TextBox 9"/>
          <p:cNvSpPr txBox="1"/>
          <p:nvPr/>
        </p:nvSpPr>
        <p:spPr>
          <a:xfrm>
            <a:off x="762000" y="457200"/>
            <a:ext cx="4833631" cy="461665"/>
          </a:xfrm>
          <a:prstGeom prst="rect">
            <a:avLst/>
          </a:prstGeom>
          <a:noFill/>
        </p:spPr>
        <p:txBody>
          <a:bodyPr wrap="none" rtlCol="0">
            <a:spAutoFit/>
          </a:bodyPr>
          <a:lstStyle/>
          <a:p>
            <a:r>
              <a:rPr lang="en-GB" sz="2400" b="1" dirty="0" smtClean="0">
                <a:solidFill>
                  <a:srgbClr val="0E39F2"/>
                </a:solidFill>
              </a:rPr>
              <a:t>Induced Torque in a Series DC Motor</a:t>
            </a:r>
            <a:endParaRPr lang="en-US" sz="2400" b="1" dirty="0">
              <a:solidFill>
                <a:srgbClr val="0E39F2"/>
              </a:solidFill>
            </a:endParaRPr>
          </a:p>
        </p:txBody>
      </p:sp>
      <p:graphicFrame>
        <p:nvGraphicFramePr>
          <p:cNvPr id="110601" name="Object 4"/>
          <p:cNvGraphicFramePr>
            <a:graphicFrameLocks noChangeAspect="1"/>
          </p:cNvGraphicFramePr>
          <p:nvPr/>
        </p:nvGraphicFramePr>
        <p:xfrm>
          <a:off x="393700" y="914400"/>
          <a:ext cx="7988300" cy="5822950"/>
        </p:xfrm>
        <a:graphic>
          <a:graphicData uri="http://schemas.openxmlformats.org/presentationml/2006/ole">
            <mc:AlternateContent xmlns:mc="http://schemas.openxmlformats.org/markup-compatibility/2006">
              <mc:Choice xmlns:v="urn:schemas-microsoft-com:vml" Requires="v">
                <p:oleObj spid="_x0000_s110633" name="Document" r:id="rId4" imgW="5586321" imgH="4078333" progId="Word.Document.8">
                  <p:embed/>
                </p:oleObj>
              </mc:Choice>
              <mc:Fallback>
                <p:oleObj name="Document" r:id="rId4" imgW="5586321" imgH="4078333"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914400"/>
                        <a:ext cx="7988300" cy="582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27</a:t>
            </a:fld>
            <a:endParaRPr lang="en-US"/>
          </a:p>
        </p:txBody>
      </p:sp>
      <p:graphicFrame>
        <p:nvGraphicFramePr>
          <p:cNvPr id="109569" name="Object 4"/>
          <p:cNvGraphicFramePr>
            <a:graphicFrameLocks noChangeAspect="1"/>
          </p:cNvGraphicFramePr>
          <p:nvPr/>
        </p:nvGraphicFramePr>
        <p:xfrm>
          <a:off x="457200" y="1074738"/>
          <a:ext cx="8001000" cy="5454650"/>
        </p:xfrm>
        <a:graphic>
          <a:graphicData uri="http://schemas.openxmlformats.org/presentationml/2006/ole">
            <mc:AlternateContent xmlns:mc="http://schemas.openxmlformats.org/markup-compatibility/2006">
              <mc:Choice xmlns:v="urn:schemas-microsoft-com:vml" Requires="v">
                <p:oleObj spid="_x0000_s109601" name="Document" r:id="rId4" imgW="5402174" imgH="3952942" progId="Word.Document.8">
                  <p:embed/>
                </p:oleObj>
              </mc:Choice>
              <mc:Fallback>
                <p:oleObj name="Document" r:id="rId4" imgW="5402174" imgH="395294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074738"/>
                        <a:ext cx="8001000" cy="54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762000" y="457200"/>
            <a:ext cx="4833631" cy="461665"/>
          </a:xfrm>
          <a:prstGeom prst="rect">
            <a:avLst/>
          </a:prstGeom>
          <a:noFill/>
        </p:spPr>
        <p:txBody>
          <a:bodyPr wrap="none" rtlCol="0">
            <a:spAutoFit/>
          </a:bodyPr>
          <a:lstStyle/>
          <a:p>
            <a:r>
              <a:rPr lang="en-GB" sz="2400" b="1" dirty="0" smtClean="0">
                <a:solidFill>
                  <a:srgbClr val="0E39F2"/>
                </a:solidFill>
              </a:rPr>
              <a:t>Induced Torque in a Series DC Motor</a:t>
            </a:r>
            <a:endParaRPr lang="en-US" sz="2400" b="1" dirty="0">
              <a:solidFill>
                <a:srgbClr val="0E39F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28</a:t>
            </a:fld>
            <a:endParaRPr lang="en-US"/>
          </a:p>
        </p:txBody>
      </p:sp>
      <p:sp>
        <p:nvSpPr>
          <p:cNvPr id="8" name="TextBox 7"/>
          <p:cNvSpPr txBox="1"/>
          <p:nvPr/>
        </p:nvSpPr>
        <p:spPr>
          <a:xfrm>
            <a:off x="762000" y="457200"/>
            <a:ext cx="6336671" cy="461665"/>
          </a:xfrm>
          <a:prstGeom prst="rect">
            <a:avLst/>
          </a:prstGeom>
          <a:noFill/>
        </p:spPr>
        <p:txBody>
          <a:bodyPr wrap="none" rtlCol="0">
            <a:spAutoFit/>
          </a:bodyPr>
          <a:lstStyle/>
          <a:p>
            <a:r>
              <a:rPr lang="en-GB" sz="2400" b="1" dirty="0" smtClean="0">
                <a:solidFill>
                  <a:srgbClr val="0E39F2"/>
                </a:solidFill>
              </a:rPr>
              <a:t>The Terminal Characteristic of a Series DC Motor</a:t>
            </a:r>
            <a:endParaRPr lang="en-US" sz="2400" b="1" dirty="0">
              <a:solidFill>
                <a:srgbClr val="0E39F2"/>
              </a:solidFill>
            </a:endParaRPr>
          </a:p>
        </p:txBody>
      </p:sp>
      <p:graphicFrame>
        <p:nvGraphicFramePr>
          <p:cNvPr id="115714" name="Object 4"/>
          <p:cNvGraphicFramePr>
            <a:graphicFrameLocks noChangeAspect="1"/>
          </p:cNvGraphicFramePr>
          <p:nvPr/>
        </p:nvGraphicFramePr>
        <p:xfrm>
          <a:off x="914400" y="946150"/>
          <a:ext cx="7475538" cy="7283450"/>
        </p:xfrm>
        <a:graphic>
          <a:graphicData uri="http://schemas.openxmlformats.org/presentationml/2006/ole">
            <mc:AlternateContent xmlns:mc="http://schemas.openxmlformats.org/markup-compatibility/2006">
              <mc:Choice xmlns:v="urn:schemas-microsoft-com:vml" Requires="v">
                <p:oleObj spid="_x0000_s115746" name="Document" r:id="rId4" imgW="5283078" imgH="5151785" progId="Word.Document.8">
                  <p:embed/>
                </p:oleObj>
              </mc:Choice>
              <mc:Fallback>
                <p:oleObj name="Document" r:id="rId4" imgW="5283078" imgH="5151785"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946150"/>
                        <a:ext cx="7475538" cy="728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29</a:t>
            </a:fld>
            <a:endParaRPr lang="en-US"/>
          </a:p>
        </p:txBody>
      </p:sp>
      <p:graphicFrame>
        <p:nvGraphicFramePr>
          <p:cNvPr id="116738" name="Object 4"/>
          <p:cNvGraphicFramePr>
            <a:graphicFrameLocks noChangeAspect="1"/>
          </p:cNvGraphicFramePr>
          <p:nvPr/>
        </p:nvGraphicFramePr>
        <p:xfrm>
          <a:off x="228600" y="1555750"/>
          <a:ext cx="8085138" cy="3289300"/>
        </p:xfrm>
        <a:graphic>
          <a:graphicData uri="http://schemas.openxmlformats.org/presentationml/2006/ole">
            <mc:AlternateContent xmlns:mc="http://schemas.openxmlformats.org/markup-compatibility/2006">
              <mc:Choice xmlns:v="urn:schemas-microsoft-com:vml" Requires="v">
                <p:oleObj spid="_x0000_s116770" name="Document" r:id="rId4" imgW="5283078" imgH="2147837" progId="Word.Document.8">
                  <p:embed/>
                </p:oleObj>
              </mc:Choice>
              <mc:Fallback>
                <p:oleObj name="Document" r:id="rId4" imgW="5283078" imgH="2147837"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55750"/>
                        <a:ext cx="8085138"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762000" y="457200"/>
            <a:ext cx="6336671" cy="461665"/>
          </a:xfrm>
          <a:prstGeom prst="rect">
            <a:avLst/>
          </a:prstGeom>
          <a:noFill/>
        </p:spPr>
        <p:txBody>
          <a:bodyPr wrap="none" rtlCol="0">
            <a:spAutoFit/>
          </a:bodyPr>
          <a:lstStyle/>
          <a:p>
            <a:r>
              <a:rPr lang="en-GB" sz="2400" b="1" dirty="0" smtClean="0">
                <a:solidFill>
                  <a:srgbClr val="0E39F2"/>
                </a:solidFill>
              </a:rPr>
              <a:t>The Terminal Characteristic of a Series DC Motor</a:t>
            </a:r>
            <a:endParaRPr lang="en-US" sz="2400" b="1" dirty="0">
              <a:solidFill>
                <a:srgbClr val="0E39F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3</a:t>
            </a:fld>
            <a:endParaRPr lang="en-US"/>
          </a:p>
        </p:txBody>
      </p:sp>
      <p:sp>
        <p:nvSpPr>
          <p:cNvPr id="10" name="TextBox 9"/>
          <p:cNvSpPr txBox="1"/>
          <p:nvPr/>
        </p:nvSpPr>
        <p:spPr>
          <a:xfrm>
            <a:off x="762000" y="457200"/>
            <a:ext cx="1777794" cy="461665"/>
          </a:xfrm>
          <a:prstGeom prst="rect">
            <a:avLst/>
          </a:prstGeom>
          <a:noFill/>
        </p:spPr>
        <p:txBody>
          <a:bodyPr wrap="none" rtlCol="0">
            <a:spAutoFit/>
          </a:bodyPr>
          <a:lstStyle/>
          <a:p>
            <a:r>
              <a:rPr lang="en-US" sz="2400" b="1" dirty="0" smtClean="0">
                <a:solidFill>
                  <a:srgbClr val="0E39F2"/>
                </a:solidFill>
              </a:rPr>
              <a:t>Introduction</a:t>
            </a:r>
            <a:endParaRPr lang="en-US" sz="2400" b="1" dirty="0">
              <a:solidFill>
                <a:srgbClr val="0E39F2"/>
              </a:solidFill>
            </a:endParaRPr>
          </a:p>
        </p:txBody>
      </p:sp>
      <p:sp>
        <p:nvSpPr>
          <p:cNvPr id="7" name="Rectangle 6"/>
          <p:cNvSpPr/>
          <p:nvPr/>
        </p:nvSpPr>
        <p:spPr>
          <a:xfrm>
            <a:off x="457200" y="1182469"/>
            <a:ext cx="8001000" cy="646331"/>
          </a:xfrm>
          <a:prstGeom prst="rect">
            <a:avLst/>
          </a:prstGeom>
        </p:spPr>
        <p:txBody>
          <a:bodyPr wrap="square">
            <a:spAutoFit/>
          </a:bodyPr>
          <a:lstStyle/>
          <a:p>
            <a:pPr marL="342900" indent="-342900">
              <a:buFont typeface="Wingdings" pitchFamily="2" charset="2"/>
              <a:buChar char="Ø"/>
            </a:pPr>
            <a:r>
              <a:rPr lang="en-US" dirty="0" smtClean="0"/>
              <a:t>DC motors are often compared by their speed regulations. The </a:t>
            </a:r>
            <a:r>
              <a:rPr lang="en-US" b="1" i="1" dirty="0" smtClean="0">
                <a:solidFill>
                  <a:srgbClr val="FF0000"/>
                </a:solidFill>
              </a:rPr>
              <a:t>speed regulation </a:t>
            </a:r>
            <a:r>
              <a:rPr lang="en-US" b="1" dirty="0" smtClean="0">
                <a:solidFill>
                  <a:srgbClr val="FF0000"/>
                </a:solidFill>
              </a:rPr>
              <a:t>(SR) </a:t>
            </a:r>
            <a:r>
              <a:rPr lang="en-US" dirty="0" smtClean="0"/>
              <a:t>of a motor is defined by</a:t>
            </a:r>
            <a:endParaRPr lang="en-US" dirty="0"/>
          </a:p>
        </p:txBody>
      </p:sp>
      <p:pic>
        <p:nvPicPr>
          <p:cNvPr id="40962" name="Picture 2"/>
          <p:cNvPicPr>
            <a:picLocks noChangeAspect="1" noChangeArrowheads="1"/>
          </p:cNvPicPr>
          <p:nvPr/>
        </p:nvPicPr>
        <p:blipFill>
          <a:blip r:embed="rId3" cstate="print"/>
          <a:srcRect/>
          <a:stretch>
            <a:fillRect/>
          </a:stretch>
        </p:blipFill>
        <p:spPr bwMode="auto">
          <a:xfrm>
            <a:off x="2895600" y="2057400"/>
            <a:ext cx="3171728" cy="1624012"/>
          </a:xfrm>
          <a:prstGeom prst="rect">
            <a:avLst/>
          </a:prstGeom>
          <a:noFill/>
          <a:ln w="9525">
            <a:noFill/>
            <a:miter lim="800000"/>
            <a:headEnd/>
            <a:tailEnd/>
          </a:ln>
          <a:effectLst/>
        </p:spPr>
      </p:pic>
      <p:sp>
        <p:nvSpPr>
          <p:cNvPr id="8" name="Rectangle 7"/>
          <p:cNvSpPr/>
          <p:nvPr/>
        </p:nvSpPr>
        <p:spPr>
          <a:xfrm>
            <a:off x="533400" y="3810000"/>
            <a:ext cx="7620000" cy="2031325"/>
          </a:xfrm>
          <a:prstGeom prst="rect">
            <a:avLst/>
          </a:prstGeom>
        </p:spPr>
        <p:txBody>
          <a:bodyPr wrap="square">
            <a:spAutoFit/>
          </a:bodyPr>
          <a:lstStyle/>
          <a:p>
            <a:pPr marL="342900" indent="-342900" algn="just">
              <a:buFont typeface="Wingdings" pitchFamily="2" charset="2"/>
              <a:buChar char="Ø"/>
            </a:pPr>
            <a:r>
              <a:rPr lang="en-US" dirty="0" smtClean="0"/>
              <a:t>It is a rough measure of the shape of a motor's torque- speed characteristic:</a:t>
            </a:r>
          </a:p>
          <a:p>
            <a:pPr marL="400050" indent="-400050" algn="just">
              <a:buFont typeface="+mj-lt"/>
              <a:buAutoNum type="romanLcPeriod"/>
            </a:pPr>
            <a:r>
              <a:rPr lang="en-US" dirty="0" smtClean="0"/>
              <a:t> A positive speed regulation means that a motor's speed drops with increasing load, and </a:t>
            </a:r>
          </a:p>
          <a:p>
            <a:pPr marL="400050" indent="-400050" algn="just">
              <a:buFont typeface="+mj-lt"/>
              <a:buAutoNum type="romanLcPeriod"/>
            </a:pPr>
            <a:r>
              <a:rPr lang="en-US" dirty="0" smtClean="0"/>
              <a:t>A negative speed regulation means a motor's speed increases with increasing load. </a:t>
            </a:r>
          </a:p>
          <a:p>
            <a:pPr marL="400050" indent="-400050" algn="just">
              <a:buFont typeface="+mj-lt"/>
              <a:buAutoNum type="romanLcPeriod"/>
            </a:pPr>
            <a:r>
              <a:rPr lang="en-US" dirty="0" smtClean="0"/>
              <a:t>The magnitude- of the speed regulation tells approximately how steep the slope of the torque-speed curve is.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30</a:t>
            </a:fld>
            <a:endParaRPr lang="en-US"/>
          </a:p>
        </p:txBody>
      </p:sp>
      <p:sp>
        <p:nvSpPr>
          <p:cNvPr id="10" name="TextBox 9"/>
          <p:cNvSpPr txBox="1"/>
          <p:nvPr/>
        </p:nvSpPr>
        <p:spPr>
          <a:xfrm>
            <a:off x="609600" y="457200"/>
            <a:ext cx="4574394" cy="461665"/>
          </a:xfrm>
          <a:prstGeom prst="rect">
            <a:avLst/>
          </a:prstGeom>
          <a:noFill/>
        </p:spPr>
        <p:txBody>
          <a:bodyPr wrap="none" rtlCol="0">
            <a:spAutoFit/>
          </a:bodyPr>
          <a:lstStyle/>
          <a:p>
            <a:r>
              <a:rPr lang="en-US" sz="2400" b="1" dirty="0" smtClean="0">
                <a:solidFill>
                  <a:srgbClr val="0E39F2"/>
                </a:solidFill>
              </a:rPr>
              <a:t>Speed Control of Series DC Motors</a:t>
            </a:r>
            <a:endParaRPr lang="en-US" sz="2400" b="1" dirty="0">
              <a:solidFill>
                <a:srgbClr val="0E39F2"/>
              </a:solidFill>
            </a:endParaRPr>
          </a:p>
        </p:txBody>
      </p:sp>
      <p:graphicFrame>
        <p:nvGraphicFramePr>
          <p:cNvPr id="117762" name="Object 4"/>
          <p:cNvGraphicFramePr>
            <a:graphicFrameLocks noChangeAspect="1"/>
          </p:cNvGraphicFramePr>
          <p:nvPr/>
        </p:nvGraphicFramePr>
        <p:xfrm>
          <a:off x="700088" y="1268413"/>
          <a:ext cx="7072312" cy="1570037"/>
        </p:xfrm>
        <a:graphic>
          <a:graphicData uri="http://schemas.openxmlformats.org/presentationml/2006/ole">
            <mc:AlternateContent xmlns:mc="http://schemas.openxmlformats.org/markup-compatibility/2006">
              <mc:Choice xmlns:v="urn:schemas-microsoft-com:vml" Requires="v">
                <p:oleObj spid="_x0000_s117794" name="Document" r:id="rId4" imgW="5272628" imgH="1169490" progId="Word.Document.8">
                  <p:embed/>
                </p:oleObj>
              </mc:Choice>
              <mc:Fallback>
                <p:oleObj name="Document" r:id="rId4" imgW="5272628" imgH="116949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8" y="1268413"/>
                        <a:ext cx="7072312"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1"/>
          <p:cNvPicPr>
            <a:picLocks noChangeAspect="1" noChangeArrowheads="1"/>
          </p:cNvPicPr>
          <p:nvPr/>
        </p:nvPicPr>
        <p:blipFill>
          <a:blip r:embed="rId2" cstate="print"/>
          <a:srcRect/>
          <a:stretch>
            <a:fillRect/>
          </a:stretch>
        </p:blipFill>
        <p:spPr bwMode="auto">
          <a:xfrm>
            <a:off x="2152627" y="1666876"/>
            <a:ext cx="6762773" cy="4657724"/>
          </a:xfrm>
          <a:prstGeom prst="rect">
            <a:avLst/>
          </a:prstGeom>
          <a:noFill/>
          <a:ln w="9525">
            <a:noFill/>
            <a:miter lim="800000"/>
            <a:headEnd/>
            <a:tailEnd/>
          </a:ln>
          <a:effectLst/>
        </p:spPr>
      </p:pic>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31</a:t>
            </a:fld>
            <a:endParaRPr lang="en-US"/>
          </a:p>
        </p:txBody>
      </p:sp>
      <p:sp>
        <p:nvSpPr>
          <p:cNvPr id="10" name="TextBox 9"/>
          <p:cNvSpPr txBox="1"/>
          <p:nvPr/>
        </p:nvSpPr>
        <p:spPr>
          <a:xfrm>
            <a:off x="533400" y="228600"/>
            <a:ext cx="1744388" cy="461665"/>
          </a:xfrm>
          <a:prstGeom prst="rect">
            <a:avLst/>
          </a:prstGeom>
          <a:noFill/>
        </p:spPr>
        <p:txBody>
          <a:bodyPr wrap="none" rtlCol="0">
            <a:spAutoFit/>
          </a:bodyPr>
          <a:lstStyle/>
          <a:p>
            <a:r>
              <a:rPr lang="en-US" sz="2400" b="1" dirty="0" smtClean="0">
                <a:solidFill>
                  <a:srgbClr val="0E39F2"/>
                </a:solidFill>
              </a:rPr>
              <a:t>Example 8-5</a:t>
            </a:r>
            <a:endParaRPr lang="en-US" sz="2400" b="1" dirty="0">
              <a:solidFill>
                <a:srgbClr val="0E39F2"/>
              </a:solidFill>
            </a:endParaRPr>
          </a:p>
        </p:txBody>
      </p:sp>
      <p:sp>
        <p:nvSpPr>
          <p:cNvPr id="7" name="Rectangle 3"/>
          <p:cNvSpPr txBox="1">
            <a:spLocks noChangeArrowheads="1"/>
          </p:cNvSpPr>
          <p:nvPr/>
        </p:nvSpPr>
        <p:spPr>
          <a:xfrm>
            <a:off x="533400" y="685800"/>
            <a:ext cx="8218487" cy="506571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effectLst/>
                <a:uLnTx/>
                <a:uFillTx/>
                <a:latin typeface="+mn-lt"/>
                <a:ea typeface="+mn-ea"/>
                <a:cs typeface="+mn-cs"/>
              </a:rPr>
              <a:t>A series dc motor with V</a:t>
            </a:r>
            <a:r>
              <a:rPr kumimoji="0" lang="en-US" sz="2000" b="0" i="0" u="none" strike="noStrike" kern="1200" cap="none" spc="0" normalizeH="0" baseline="-25000" noProof="0" dirty="0" smtClean="0">
                <a:ln>
                  <a:noFill/>
                </a:ln>
                <a:effectLst/>
                <a:uLnTx/>
                <a:uFillTx/>
                <a:latin typeface="+mn-lt"/>
                <a:ea typeface="+mn-ea"/>
                <a:cs typeface="+mn-cs"/>
              </a:rPr>
              <a:t>T</a:t>
            </a:r>
            <a:r>
              <a:rPr kumimoji="0" lang="en-US" sz="2000" b="0" i="0" u="none" strike="noStrike" kern="1200" cap="none" spc="0" normalizeH="0" baseline="0" noProof="0" dirty="0" smtClean="0">
                <a:ln>
                  <a:noFill/>
                </a:ln>
                <a:effectLst/>
                <a:uLnTx/>
                <a:uFillTx/>
                <a:latin typeface="+mn-lt"/>
                <a:ea typeface="+mn-ea"/>
                <a:cs typeface="+mn-cs"/>
              </a:rPr>
              <a:t>=250V , total R</a:t>
            </a:r>
            <a:r>
              <a:rPr kumimoji="0" lang="en-US" sz="2000" b="0" i="0" u="none" strike="noStrike" kern="1200" cap="none" spc="0" normalizeH="0" baseline="-25000" noProof="0" dirty="0" smtClean="0">
                <a:ln>
                  <a:noFill/>
                </a:ln>
                <a:effectLst/>
                <a:uLnTx/>
                <a:uFillTx/>
                <a:latin typeface="+mn-lt"/>
                <a:ea typeface="+mn-ea"/>
                <a:cs typeface="+mn-cs"/>
              </a:rPr>
              <a:t>A</a:t>
            </a:r>
            <a:r>
              <a:rPr kumimoji="0" lang="en-US" sz="2000" b="0" i="0" u="none" strike="noStrike" kern="1200" cap="none" spc="0" normalizeH="0" baseline="0" noProof="0" dirty="0" smtClean="0">
                <a:ln>
                  <a:noFill/>
                </a:ln>
                <a:effectLst/>
                <a:uLnTx/>
                <a:uFillTx/>
                <a:latin typeface="+mn-lt"/>
                <a:ea typeface="+mn-ea"/>
                <a:cs typeface="+mn-cs"/>
              </a:rPr>
              <a:t>+R</a:t>
            </a:r>
            <a:r>
              <a:rPr kumimoji="0" lang="en-US" sz="2000" b="0" i="0" u="none" strike="noStrike" kern="1200" cap="none" spc="0" normalizeH="0" baseline="-25000" noProof="0" dirty="0" smtClean="0">
                <a:ln>
                  <a:noFill/>
                </a:ln>
                <a:effectLst/>
                <a:uLnTx/>
                <a:uFillTx/>
                <a:latin typeface="+mn-lt"/>
                <a:ea typeface="+mn-ea"/>
                <a:cs typeface="+mn-cs"/>
              </a:rPr>
              <a:t>s</a:t>
            </a:r>
            <a:r>
              <a:rPr kumimoji="0" lang="en-US" sz="2000" b="0" i="0" u="none" strike="noStrike" kern="1200" cap="none" spc="0" normalizeH="0" baseline="0" noProof="0" dirty="0" smtClean="0">
                <a:ln>
                  <a:noFill/>
                </a:ln>
                <a:effectLst/>
                <a:uLnTx/>
                <a:uFillTx/>
                <a:latin typeface="+mn-lt"/>
                <a:ea typeface="+mn-ea"/>
                <a:cs typeface="+mn-cs"/>
              </a:rPr>
              <a:t>=0.08 ohm , field circuit consists of 25 turns per pole. Magnetizing curve is given in Fig. 8-22 </a:t>
            </a: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b="1" i="0" u="none" strike="noStrike" kern="1200" cap="none" spc="0" normalizeH="0" baseline="0" noProof="0" dirty="0" smtClean="0">
                <a:ln>
                  <a:noFill/>
                </a:ln>
                <a:effectLst/>
                <a:uLnTx/>
                <a:uFillTx/>
                <a:latin typeface="+mn-lt"/>
                <a:ea typeface="+mn-ea"/>
                <a:cs typeface="+mn-cs"/>
              </a:rPr>
              <a:t>a) Find the speed and induced torque of this motor for when the armature current is 50A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32</a:t>
            </a:fld>
            <a:endParaRPr lang="en-US"/>
          </a:p>
        </p:txBody>
      </p:sp>
      <p:sp>
        <p:nvSpPr>
          <p:cNvPr id="10" name="TextBox 9"/>
          <p:cNvSpPr txBox="1"/>
          <p:nvPr/>
        </p:nvSpPr>
        <p:spPr>
          <a:xfrm>
            <a:off x="533400" y="228600"/>
            <a:ext cx="1744388" cy="461665"/>
          </a:xfrm>
          <a:prstGeom prst="rect">
            <a:avLst/>
          </a:prstGeom>
          <a:noFill/>
        </p:spPr>
        <p:txBody>
          <a:bodyPr wrap="none" rtlCol="0">
            <a:spAutoFit/>
          </a:bodyPr>
          <a:lstStyle/>
          <a:p>
            <a:r>
              <a:rPr lang="en-US" sz="2400" b="1" dirty="0" smtClean="0">
                <a:solidFill>
                  <a:srgbClr val="0E39F2"/>
                </a:solidFill>
              </a:rPr>
              <a:t>Example 8-5</a:t>
            </a:r>
            <a:endParaRPr lang="en-US" sz="2400" b="1" dirty="0">
              <a:solidFill>
                <a:srgbClr val="0E39F2"/>
              </a:solidFill>
            </a:endParaRPr>
          </a:p>
        </p:txBody>
      </p:sp>
      <p:pic>
        <p:nvPicPr>
          <p:cNvPr id="2" name="Picture 1"/>
          <p:cNvPicPr>
            <a:picLocks noChangeAspect="1"/>
          </p:cNvPicPr>
          <p:nvPr/>
        </p:nvPicPr>
        <p:blipFill>
          <a:blip r:embed="rId3"/>
          <a:stretch>
            <a:fillRect/>
          </a:stretch>
        </p:blipFill>
        <p:spPr>
          <a:xfrm>
            <a:off x="533400" y="758527"/>
            <a:ext cx="7895325" cy="4311971"/>
          </a:xfrm>
          <a:prstGeom prst="rect">
            <a:avLst/>
          </a:prstGeom>
        </p:spPr>
      </p:pic>
      <p:pic>
        <p:nvPicPr>
          <p:cNvPr id="3" name="Picture 2"/>
          <p:cNvPicPr>
            <a:picLocks noChangeAspect="1"/>
          </p:cNvPicPr>
          <p:nvPr/>
        </p:nvPicPr>
        <p:blipFill>
          <a:blip r:embed="rId4"/>
          <a:stretch>
            <a:fillRect/>
          </a:stretch>
        </p:blipFill>
        <p:spPr>
          <a:xfrm>
            <a:off x="685800" y="5138761"/>
            <a:ext cx="5754001" cy="1077890"/>
          </a:xfrm>
          <a:prstGeom prst="rect">
            <a:avLst/>
          </a:prstGeom>
        </p:spPr>
      </p:pic>
    </p:spTree>
    <p:extLst>
      <p:ext uri="{BB962C8B-B14F-4D97-AF65-F5344CB8AC3E}">
        <p14:creationId xmlns:p14="http://schemas.microsoft.com/office/powerpoint/2010/main" val="323689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ompounded"/>
          <p:cNvPicPr>
            <a:picLocks noChangeAspect="1" noChangeArrowheads="1"/>
          </p:cNvPicPr>
          <p:nvPr/>
        </p:nvPicPr>
        <p:blipFill>
          <a:blip r:embed="rId2" cstate="print"/>
          <a:srcRect/>
          <a:stretch>
            <a:fillRect/>
          </a:stretch>
        </p:blipFill>
        <p:spPr bwMode="auto">
          <a:xfrm>
            <a:off x="669080" y="1676400"/>
            <a:ext cx="5807920" cy="4648200"/>
          </a:xfrm>
          <a:prstGeom prst="rect">
            <a:avLst/>
          </a:prstGeom>
          <a:noFill/>
          <a:ln w="9525">
            <a:noFill/>
            <a:miter lim="800000"/>
            <a:headEnd/>
            <a:tailEnd/>
          </a:ln>
        </p:spPr>
      </p:pic>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33</a:t>
            </a:fld>
            <a:endParaRPr lang="en-US"/>
          </a:p>
        </p:txBody>
      </p:sp>
      <p:sp>
        <p:nvSpPr>
          <p:cNvPr id="10" name="TextBox 9"/>
          <p:cNvSpPr txBox="1"/>
          <p:nvPr/>
        </p:nvSpPr>
        <p:spPr>
          <a:xfrm>
            <a:off x="762000" y="457200"/>
            <a:ext cx="3759555" cy="461665"/>
          </a:xfrm>
          <a:prstGeom prst="rect">
            <a:avLst/>
          </a:prstGeom>
          <a:noFill/>
        </p:spPr>
        <p:txBody>
          <a:bodyPr wrap="none" rtlCol="0">
            <a:spAutoFit/>
          </a:bodyPr>
          <a:lstStyle/>
          <a:p>
            <a:r>
              <a:rPr lang="en-GB" sz="2400" b="1" dirty="0" smtClean="0">
                <a:solidFill>
                  <a:srgbClr val="0E39F2"/>
                </a:solidFill>
              </a:rPr>
              <a:t>The Compounded DC Motor</a:t>
            </a:r>
            <a:endParaRPr lang="en-US" sz="2400" b="1" dirty="0">
              <a:solidFill>
                <a:srgbClr val="0E39F2"/>
              </a:solidFill>
            </a:endParaRPr>
          </a:p>
        </p:txBody>
      </p:sp>
      <p:sp>
        <p:nvSpPr>
          <p:cNvPr id="7" name="Rectangle 3"/>
          <p:cNvSpPr txBox="1">
            <a:spLocks noChangeArrowheads="1"/>
          </p:cNvSpPr>
          <p:nvPr/>
        </p:nvSpPr>
        <p:spPr>
          <a:xfrm>
            <a:off x="468313" y="1066800"/>
            <a:ext cx="8486775" cy="506571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A compounded dc motor is a motor with both a shunt and a series field. The equivalent circuit of the compounded motor is shown below:</a:t>
            </a:r>
            <a:endParaRPr kumimoji="0" lang="en-US" b="0" i="0" u="none" strike="noStrike" kern="1200" cap="none" spc="0" normalizeH="0" baseline="0" noProof="0" dirty="0" smtClean="0">
              <a:ln>
                <a:noFill/>
              </a:ln>
              <a:effectLst/>
              <a:uLnTx/>
              <a:uFillTx/>
              <a:latin typeface="+mn-lt"/>
              <a:ea typeface="+mn-ea"/>
              <a:cs typeface="+mn-cs"/>
            </a:endParaRPr>
          </a:p>
        </p:txBody>
      </p:sp>
      <p:sp>
        <p:nvSpPr>
          <p:cNvPr id="9" name="Rectangle 5"/>
          <p:cNvSpPr>
            <a:spLocks noChangeArrowheads="1"/>
          </p:cNvSpPr>
          <p:nvPr/>
        </p:nvSpPr>
        <p:spPr bwMode="auto">
          <a:xfrm>
            <a:off x="5476875" y="4953000"/>
            <a:ext cx="3514725" cy="1187450"/>
          </a:xfrm>
          <a:prstGeom prst="rect">
            <a:avLst/>
          </a:prstGeom>
          <a:noFill/>
          <a:ln w="9525">
            <a:noFill/>
            <a:miter lim="800000"/>
            <a:headEnd/>
            <a:tailEnd/>
          </a:ln>
        </p:spPr>
        <p:txBody>
          <a:bodyPr anchor="ctr">
            <a:spAutoFit/>
          </a:bodyPr>
          <a:lstStyle/>
          <a:p>
            <a:pPr algn="justLow"/>
            <a:r>
              <a:rPr lang="en-GB" i="1" dirty="0"/>
              <a:t>Current flowing </a:t>
            </a:r>
            <a:r>
              <a:rPr lang="en-GB" b="1" i="1" dirty="0"/>
              <a:t>into</a:t>
            </a:r>
            <a:r>
              <a:rPr lang="en-GB" i="1" dirty="0"/>
              <a:t> a dot produced </a:t>
            </a:r>
            <a:r>
              <a:rPr lang="en-GB" b="1" i="1" dirty="0"/>
              <a:t>positive </a:t>
            </a:r>
            <a:r>
              <a:rPr lang="en-GB" b="1" i="1" dirty="0" err="1"/>
              <a:t>mmf</a:t>
            </a:r>
            <a:r>
              <a:rPr lang="en-GB" dirty="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34</a:t>
            </a:fld>
            <a:endParaRPr lang="en-US"/>
          </a:p>
        </p:txBody>
      </p:sp>
      <p:sp>
        <p:nvSpPr>
          <p:cNvPr id="7" name="Rectangle 6"/>
          <p:cNvSpPr/>
          <p:nvPr/>
        </p:nvSpPr>
        <p:spPr>
          <a:xfrm>
            <a:off x="457200" y="990600"/>
            <a:ext cx="8001000" cy="4662815"/>
          </a:xfrm>
          <a:prstGeom prst="rect">
            <a:avLst/>
          </a:prstGeom>
        </p:spPr>
        <p:txBody>
          <a:bodyPr wrap="square">
            <a:spAutoFit/>
          </a:bodyPr>
          <a:lstStyle/>
          <a:p>
            <a:pPr marL="342900" indent="-342900" algn="just">
              <a:lnSpc>
                <a:spcPct val="150000"/>
              </a:lnSpc>
              <a:buFont typeface="Wingdings" pitchFamily="2" charset="2"/>
              <a:buChar char="Ø"/>
            </a:pPr>
            <a:r>
              <a:rPr lang="en-GB" b="1" dirty="0" smtClean="0">
                <a:solidFill>
                  <a:srgbClr val="FF0000"/>
                </a:solidFill>
              </a:rPr>
              <a:t>Cumulative compounding</a:t>
            </a:r>
            <a:r>
              <a:rPr lang="en-GB" dirty="0" smtClean="0">
                <a:solidFill>
                  <a:srgbClr val="FF0000"/>
                </a:solidFill>
              </a:rPr>
              <a:t> </a:t>
            </a:r>
            <a:r>
              <a:rPr lang="en-GB" dirty="0" smtClean="0"/>
              <a:t>– current flows </a:t>
            </a:r>
            <a:r>
              <a:rPr lang="en-GB" b="1" dirty="0" smtClean="0"/>
              <a:t>into dots on both</a:t>
            </a:r>
            <a:r>
              <a:rPr lang="en-GB" dirty="0" smtClean="0"/>
              <a:t> field coils. Hence, resulting </a:t>
            </a:r>
            <a:r>
              <a:rPr lang="en-GB" dirty="0" err="1" smtClean="0"/>
              <a:t>mmfs</a:t>
            </a:r>
            <a:r>
              <a:rPr lang="en-GB" dirty="0" smtClean="0"/>
              <a:t> </a:t>
            </a:r>
            <a:r>
              <a:rPr lang="en-GB" b="1" dirty="0" smtClean="0"/>
              <a:t>add</a:t>
            </a:r>
            <a:r>
              <a:rPr lang="en-GB" dirty="0" smtClean="0"/>
              <a:t> to give a larger total </a:t>
            </a:r>
            <a:r>
              <a:rPr lang="en-GB" dirty="0" err="1" smtClean="0"/>
              <a:t>mmf</a:t>
            </a:r>
            <a:r>
              <a:rPr lang="en-GB" dirty="0" smtClean="0"/>
              <a:t>.</a:t>
            </a:r>
            <a:endParaRPr lang="en-GB" b="1" dirty="0" smtClean="0"/>
          </a:p>
          <a:p>
            <a:pPr marL="342900" indent="-342900" algn="just">
              <a:lnSpc>
                <a:spcPct val="150000"/>
              </a:lnSpc>
              <a:buFont typeface="Wingdings" pitchFamily="2" charset="2"/>
              <a:buChar char="Ø"/>
            </a:pPr>
            <a:endParaRPr lang="en-GB" b="1" dirty="0" smtClean="0"/>
          </a:p>
          <a:p>
            <a:pPr marL="342900" indent="-342900" algn="just">
              <a:lnSpc>
                <a:spcPct val="150000"/>
              </a:lnSpc>
              <a:buFont typeface="Wingdings" pitchFamily="2" charset="2"/>
              <a:buChar char="Ø"/>
            </a:pPr>
            <a:r>
              <a:rPr lang="en-GB" b="1" dirty="0" smtClean="0">
                <a:solidFill>
                  <a:srgbClr val="FF0000"/>
                </a:solidFill>
              </a:rPr>
              <a:t>Differential compounding</a:t>
            </a:r>
            <a:r>
              <a:rPr lang="en-GB" dirty="0" smtClean="0">
                <a:solidFill>
                  <a:srgbClr val="FF0000"/>
                </a:solidFill>
              </a:rPr>
              <a:t> </a:t>
            </a:r>
            <a:r>
              <a:rPr lang="en-GB" dirty="0" smtClean="0"/>
              <a:t>– current flows </a:t>
            </a:r>
            <a:r>
              <a:rPr lang="en-GB" b="1" dirty="0" smtClean="0"/>
              <a:t>into dot on one</a:t>
            </a:r>
            <a:r>
              <a:rPr lang="en-GB" dirty="0" smtClean="0"/>
              <a:t> field coil and </a:t>
            </a:r>
            <a:r>
              <a:rPr lang="en-GB" b="1" dirty="0" smtClean="0"/>
              <a:t>out of the dot on the other</a:t>
            </a:r>
            <a:r>
              <a:rPr lang="en-GB" dirty="0" smtClean="0"/>
              <a:t>. Hence, resulting </a:t>
            </a:r>
            <a:r>
              <a:rPr lang="en-GB" dirty="0" err="1" smtClean="0"/>
              <a:t>mmfs</a:t>
            </a:r>
            <a:r>
              <a:rPr lang="en-GB" dirty="0" smtClean="0"/>
              <a:t> </a:t>
            </a:r>
            <a:r>
              <a:rPr lang="en-GB" b="1" dirty="0" smtClean="0"/>
              <a:t>subtract</a:t>
            </a:r>
            <a:r>
              <a:rPr lang="en-US" dirty="0" smtClean="0"/>
              <a:t> </a:t>
            </a:r>
          </a:p>
          <a:p>
            <a:pPr marL="342900" indent="-342900" algn="just">
              <a:lnSpc>
                <a:spcPct val="150000"/>
              </a:lnSpc>
              <a:buFont typeface="Wingdings" pitchFamily="2" charset="2"/>
              <a:buChar char="Ø"/>
            </a:pPr>
            <a:endParaRPr lang="en-US" dirty="0" smtClean="0"/>
          </a:p>
          <a:p>
            <a:pPr marL="342900" indent="-342900">
              <a:buFont typeface="Wingdings" pitchFamily="2" charset="2"/>
              <a:buChar char="Ø"/>
            </a:pPr>
            <a:r>
              <a:rPr lang="en-GB" dirty="0" smtClean="0"/>
              <a:t>There are </a:t>
            </a:r>
            <a:r>
              <a:rPr lang="en-GB" b="1" dirty="0" smtClean="0"/>
              <a:t>two components</a:t>
            </a:r>
            <a:r>
              <a:rPr lang="en-GB" dirty="0" smtClean="0"/>
              <a:t> of </a:t>
            </a:r>
            <a:r>
              <a:rPr lang="en-GB" b="1" dirty="0" smtClean="0"/>
              <a:t>flux</a:t>
            </a:r>
            <a:r>
              <a:rPr lang="en-GB" dirty="0" smtClean="0"/>
              <a:t>: </a:t>
            </a:r>
            <a:endParaRPr lang="en-US" dirty="0" smtClean="0"/>
          </a:p>
          <a:p>
            <a:pPr marL="342900" indent="-342900">
              <a:buFont typeface="+mj-lt"/>
              <a:buAutoNum type="arabicPeriod"/>
            </a:pPr>
            <a:r>
              <a:rPr lang="en-GB" b="1" dirty="0" smtClean="0"/>
              <a:t>one</a:t>
            </a:r>
            <a:r>
              <a:rPr lang="en-GB" dirty="0" smtClean="0"/>
              <a:t> is </a:t>
            </a:r>
            <a:r>
              <a:rPr lang="en-GB" b="1" dirty="0" smtClean="0"/>
              <a:t>constant</a:t>
            </a:r>
            <a:r>
              <a:rPr lang="en-GB" dirty="0" smtClean="0"/>
              <a:t> and </a:t>
            </a:r>
            <a:endParaRPr lang="en-US" dirty="0" smtClean="0"/>
          </a:p>
          <a:p>
            <a:pPr marL="342900" lvl="0" indent="-342900">
              <a:buFont typeface="+mj-lt"/>
              <a:buAutoNum type="arabicPeriod"/>
            </a:pPr>
            <a:r>
              <a:rPr lang="en-GB" b="1" dirty="0" smtClean="0"/>
              <a:t>another</a:t>
            </a:r>
            <a:r>
              <a:rPr lang="en-GB" dirty="0" smtClean="0"/>
              <a:t> which is </a:t>
            </a:r>
            <a:r>
              <a:rPr lang="en-GB" b="1" dirty="0" smtClean="0"/>
              <a:t>proportional to </a:t>
            </a:r>
            <a:r>
              <a:rPr lang="en-GB" b="1" i="1" dirty="0" smtClean="0"/>
              <a:t>I</a:t>
            </a:r>
            <a:r>
              <a:rPr lang="en-GB" b="1" i="1" baseline="-25000" dirty="0" smtClean="0"/>
              <a:t>A</a:t>
            </a:r>
            <a:r>
              <a:rPr lang="en-GB" dirty="0" smtClean="0"/>
              <a:t> (and hence to the load)</a:t>
            </a:r>
            <a:endParaRPr lang="en-US" dirty="0" smtClean="0"/>
          </a:p>
          <a:p>
            <a:pPr marL="342900" indent="-342900" algn="just">
              <a:lnSpc>
                <a:spcPct val="150000"/>
              </a:lnSpc>
              <a:buFont typeface="Wingdings" pitchFamily="2" charset="2"/>
              <a:buChar char="Ø"/>
            </a:pPr>
            <a:endParaRPr lang="en-US" dirty="0" smtClean="0"/>
          </a:p>
          <a:p>
            <a:pPr marL="342900" indent="-342900" algn="just">
              <a:lnSpc>
                <a:spcPct val="150000"/>
              </a:lnSpc>
              <a:buFont typeface="Wingdings" pitchFamily="2" charset="2"/>
              <a:buChar char="Ø"/>
            </a:pPr>
            <a:endParaRPr lang="en-US" dirty="0" smtClean="0"/>
          </a:p>
          <a:p>
            <a:pPr marL="342900" indent="-342900" algn="just">
              <a:lnSpc>
                <a:spcPct val="150000"/>
              </a:lnSpc>
              <a:buFont typeface="Wingdings" pitchFamily="2" charset="2"/>
              <a:buChar char="Ø"/>
            </a:pPr>
            <a:endParaRPr lang="en-US" dirty="0" smtClean="0"/>
          </a:p>
        </p:txBody>
      </p:sp>
      <p:sp>
        <p:nvSpPr>
          <p:cNvPr id="8" name="TextBox 7"/>
          <p:cNvSpPr txBox="1"/>
          <p:nvPr/>
        </p:nvSpPr>
        <p:spPr>
          <a:xfrm>
            <a:off x="762000" y="457200"/>
            <a:ext cx="3759555" cy="461665"/>
          </a:xfrm>
          <a:prstGeom prst="rect">
            <a:avLst/>
          </a:prstGeom>
          <a:noFill/>
        </p:spPr>
        <p:txBody>
          <a:bodyPr wrap="none" rtlCol="0">
            <a:spAutoFit/>
          </a:bodyPr>
          <a:lstStyle/>
          <a:p>
            <a:r>
              <a:rPr lang="en-GB" sz="2400" b="1" dirty="0" smtClean="0">
                <a:solidFill>
                  <a:srgbClr val="0E39F2"/>
                </a:solidFill>
              </a:rPr>
              <a:t>The Compounded DC Motor</a:t>
            </a:r>
            <a:endParaRPr lang="en-US" sz="2400" b="1" dirty="0">
              <a:solidFill>
                <a:srgbClr val="0E39F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35</a:t>
            </a:fld>
            <a:endParaRPr lang="en-US"/>
          </a:p>
        </p:txBody>
      </p:sp>
      <p:graphicFrame>
        <p:nvGraphicFramePr>
          <p:cNvPr id="118786" name="Object 4"/>
          <p:cNvGraphicFramePr>
            <a:graphicFrameLocks noChangeAspect="1"/>
          </p:cNvGraphicFramePr>
          <p:nvPr/>
        </p:nvGraphicFramePr>
        <p:xfrm>
          <a:off x="769938" y="609600"/>
          <a:ext cx="8518525" cy="5005388"/>
        </p:xfrm>
        <a:graphic>
          <a:graphicData uri="http://schemas.openxmlformats.org/presentationml/2006/ole">
            <mc:AlternateContent xmlns:mc="http://schemas.openxmlformats.org/markup-compatibility/2006">
              <mc:Choice xmlns:v="urn:schemas-microsoft-com:vml" Requires="v">
                <p:oleObj spid="_x0000_s118818" name="Document" r:id="rId4" imgW="5273363" imgH="3100431" progId="Word.Document.8">
                  <p:embed/>
                </p:oleObj>
              </mc:Choice>
              <mc:Fallback>
                <p:oleObj name="Document" r:id="rId4" imgW="5273363" imgH="3100431"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38" y="609600"/>
                        <a:ext cx="8518525"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762000" y="457200"/>
            <a:ext cx="3759555" cy="461665"/>
          </a:xfrm>
          <a:prstGeom prst="rect">
            <a:avLst/>
          </a:prstGeom>
          <a:noFill/>
        </p:spPr>
        <p:txBody>
          <a:bodyPr wrap="none" rtlCol="0">
            <a:spAutoFit/>
          </a:bodyPr>
          <a:lstStyle/>
          <a:p>
            <a:r>
              <a:rPr lang="en-GB" sz="2400" b="1" dirty="0" smtClean="0">
                <a:solidFill>
                  <a:srgbClr val="0E39F2"/>
                </a:solidFill>
              </a:rPr>
              <a:t>The Compounded DC Motor</a:t>
            </a:r>
            <a:endParaRPr lang="en-US" sz="2400" b="1" dirty="0">
              <a:solidFill>
                <a:srgbClr val="0E39F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36</a:t>
            </a:fld>
            <a:endParaRPr lang="en-US"/>
          </a:p>
        </p:txBody>
      </p:sp>
      <p:sp>
        <p:nvSpPr>
          <p:cNvPr id="10" name="TextBox 9"/>
          <p:cNvSpPr txBox="1"/>
          <p:nvPr/>
        </p:nvSpPr>
        <p:spPr>
          <a:xfrm>
            <a:off x="762000" y="457200"/>
            <a:ext cx="3759555" cy="461665"/>
          </a:xfrm>
          <a:prstGeom prst="rect">
            <a:avLst/>
          </a:prstGeom>
          <a:noFill/>
        </p:spPr>
        <p:txBody>
          <a:bodyPr wrap="none" rtlCol="0">
            <a:spAutoFit/>
          </a:bodyPr>
          <a:lstStyle/>
          <a:p>
            <a:r>
              <a:rPr lang="en-GB" sz="2400" b="1" dirty="0" smtClean="0">
                <a:solidFill>
                  <a:srgbClr val="0E39F2"/>
                </a:solidFill>
              </a:rPr>
              <a:t>The Compounded DC Motor</a:t>
            </a:r>
            <a:endParaRPr lang="en-US" sz="2400" b="1" dirty="0" smtClean="0">
              <a:solidFill>
                <a:srgbClr val="0E39F2"/>
              </a:solidFill>
            </a:endParaRPr>
          </a:p>
        </p:txBody>
      </p:sp>
      <p:graphicFrame>
        <p:nvGraphicFramePr>
          <p:cNvPr id="122882" name="Object 4"/>
          <p:cNvGraphicFramePr>
            <a:graphicFrameLocks noChangeAspect="1"/>
          </p:cNvGraphicFramePr>
          <p:nvPr/>
        </p:nvGraphicFramePr>
        <p:xfrm>
          <a:off x="539750" y="1341438"/>
          <a:ext cx="8318500" cy="4568825"/>
        </p:xfrm>
        <a:graphic>
          <a:graphicData uri="http://schemas.openxmlformats.org/presentationml/2006/ole">
            <mc:AlternateContent xmlns:mc="http://schemas.openxmlformats.org/markup-compatibility/2006">
              <mc:Choice xmlns:v="urn:schemas-microsoft-com:vml" Requires="v">
                <p:oleObj spid="_x0000_s122914" name="Document" r:id="rId4" imgW="5273363" imgH="2895584" progId="Word.Document.8">
                  <p:embed/>
                </p:oleObj>
              </mc:Choice>
              <mc:Fallback>
                <p:oleObj name="Document" r:id="rId4" imgW="5273363" imgH="2895584"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341438"/>
                        <a:ext cx="8318500" cy="45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37</a:t>
            </a:fld>
            <a:endParaRPr lang="en-US"/>
          </a:p>
        </p:txBody>
      </p:sp>
      <p:graphicFrame>
        <p:nvGraphicFramePr>
          <p:cNvPr id="123906" name="Object 4"/>
          <p:cNvGraphicFramePr>
            <a:graphicFrameLocks noChangeAspect="1"/>
          </p:cNvGraphicFramePr>
          <p:nvPr/>
        </p:nvGraphicFramePr>
        <p:xfrm>
          <a:off x="460375" y="795338"/>
          <a:ext cx="7845425" cy="5453062"/>
        </p:xfrm>
        <a:graphic>
          <a:graphicData uri="http://schemas.openxmlformats.org/presentationml/2006/ole">
            <mc:AlternateContent xmlns:mc="http://schemas.openxmlformats.org/markup-compatibility/2006">
              <mc:Choice xmlns:v="urn:schemas-microsoft-com:vml" Requires="v">
                <p:oleObj spid="_x0000_s123938" name="Document" r:id="rId4" imgW="6379056" imgH="4439679" progId="Word.Document.8">
                  <p:embed/>
                </p:oleObj>
              </mc:Choice>
              <mc:Fallback>
                <p:oleObj name="Document" r:id="rId4" imgW="6379056" imgH="4439679"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795338"/>
                        <a:ext cx="7845425" cy="545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762000" y="457200"/>
            <a:ext cx="3759555" cy="461665"/>
          </a:xfrm>
          <a:prstGeom prst="rect">
            <a:avLst/>
          </a:prstGeom>
          <a:noFill/>
        </p:spPr>
        <p:txBody>
          <a:bodyPr wrap="none" rtlCol="0">
            <a:spAutoFit/>
          </a:bodyPr>
          <a:lstStyle/>
          <a:p>
            <a:r>
              <a:rPr lang="en-GB" sz="2400" b="1" dirty="0" smtClean="0">
                <a:solidFill>
                  <a:srgbClr val="0E39F2"/>
                </a:solidFill>
              </a:rPr>
              <a:t>The Compounded DC Motor</a:t>
            </a:r>
            <a:endParaRPr lang="en-US" sz="2400" b="1" dirty="0" smtClean="0">
              <a:solidFill>
                <a:srgbClr val="0E39F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38</a:t>
            </a:fld>
            <a:endParaRPr lang="en-US"/>
          </a:p>
        </p:txBody>
      </p:sp>
      <p:sp>
        <p:nvSpPr>
          <p:cNvPr id="7" name="TextBox 6"/>
          <p:cNvSpPr txBox="1"/>
          <p:nvPr/>
        </p:nvSpPr>
        <p:spPr>
          <a:xfrm>
            <a:off x="609600" y="457200"/>
            <a:ext cx="7613559" cy="461665"/>
          </a:xfrm>
          <a:prstGeom prst="rect">
            <a:avLst/>
          </a:prstGeom>
          <a:noFill/>
        </p:spPr>
        <p:txBody>
          <a:bodyPr wrap="none" rtlCol="0">
            <a:spAutoFit/>
          </a:bodyPr>
          <a:lstStyle/>
          <a:p>
            <a:r>
              <a:rPr lang="en-GB" sz="2400" b="1" dirty="0" smtClean="0">
                <a:solidFill>
                  <a:srgbClr val="0E39F2"/>
                </a:solidFill>
              </a:rPr>
              <a:t>Speed Control in the Cumulatively Compounded DC Motor</a:t>
            </a:r>
            <a:endParaRPr lang="en-US" sz="2400" dirty="0" smtClean="0">
              <a:solidFill>
                <a:srgbClr val="0E39F2"/>
              </a:solidFill>
            </a:endParaRPr>
          </a:p>
        </p:txBody>
      </p:sp>
      <p:graphicFrame>
        <p:nvGraphicFramePr>
          <p:cNvPr id="128003" name="Object 4"/>
          <p:cNvGraphicFramePr>
            <a:graphicFrameLocks noChangeAspect="1"/>
          </p:cNvGraphicFramePr>
          <p:nvPr/>
        </p:nvGraphicFramePr>
        <p:xfrm>
          <a:off x="690563" y="1122363"/>
          <a:ext cx="7250112" cy="4910137"/>
        </p:xfrm>
        <a:graphic>
          <a:graphicData uri="http://schemas.openxmlformats.org/presentationml/2006/ole">
            <mc:AlternateContent xmlns:mc="http://schemas.openxmlformats.org/markup-compatibility/2006">
              <mc:Choice xmlns:v="urn:schemas-microsoft-com:vml" Requires="v">
                <p:oleObj spid="_x0000_s128035" name="Document" r:id="rId4" imgW="5599710" imgH="3792736" progId="Word.Document.8">
                  <p:embed/>
                </p:oleObj>
              </mc:Choice>
              <mc:Fallback>
                <p:oleObj name="Document" r:id="rId4" imgW="5599710" imgH="3792736"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63" y="1122363"/>
                        <a:ext cx="7250112" cy="491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39</a:t>
            </a:fld>
            <a:endParaRPr lang="en-US"/>
          </a:p>
        </p:txBody>
      </p:sp>
      <p:sp>
        <p:nvSpPr>
          <p:cNvPr id="8" name="TextBox 7"/>
          <p:cNvSpPr txBox="1"/>
          <p:nvPr/>
        </p:nvSpPr>
        <p:spPr>
          <a:xfrm>
            <a:off x="609600" y="457200"/>
            <a:ext cx="2032544" cy="461665"/>
          </a:xfrm>
          <a:prstGeom prst="rect">
            <a:avLst/>
          </a:prstGeom>
          <a:noFill/>
        </p:spPr>
        <p:txBody>
          <a:bodyPr wrap="none" rtlCol="0">
            <a:spAutoFit/>
          </a:bodyPr>
          <a:lstStyle/>
          <a:p>
            <a:r>
              <a:rPr lang="en-GB" sz="2400" b="1" dirty="0" smtClean="0">
                <a:solidFill>
                  <a:srgbClr val="0E39F2"/>
                </a:solidFill>
              </a:rPr>
              <a:t>DC Generators</a:t>
            </a:r>
            <a:endParaRPr lang="en-US" sz="2400" b="1" dirty="0" smtClean="0">
              <a:solidFill>
                <a:srgbClr val="0E39F2"/>
              </a:solidFill>
            </a:endParaRPr>
          </a:p>
        </p:txBody>
      </p:sp>
      <p:sp>
        <p:nvSpPr>
          <p:cNvPr id="2" name="Rectangle 1"/>
          <p:cNvSpPr/>
          <p:nvPr/>
        </p:nvSpPr>
        <p:spPr>
          <a:xfrm>
            <a:off x="583223" y="1004712"/>
            <a:ext cx="7696200" cy="3693319"/>
          </a:xfrm>
          <a:prstGeom prst="rect">
            <a:avLst/>
          </a:prstGeom>
        </p:spPr>
        <p:txBody>
          <a:bodyPr wrap="square">
            <a:spAutoFit/>
          </a:bodyPr>
          <a:lstStyle/>
          <a:p>
            <a:pPr marL="285750" indent="-285750">
              <a:buFont typeface="Arial" panose="020B0604020202020204" pitchFamily="34" charset="0"/>
              <a:buChar char="•"/>
            </a:pPr>
            <a:r>
              <a:rPr lang="en-US" dirty="0">
                <a:latin typeface="+mj-lt"/>
              </a:rPr>
              <a:t>DC generators are </a:t>
            </a:r>
            <a:r>
              <a:rPr lang="en-US" dirty="0" smtClean="0">
                <a:latin typeface="+mj-lt"/>
              </a:rPr>
              <a:t>dc </a:t>
            </a:r>
            <a:r>
              <a:rPr lang="en-US" dirty="0">
                <a:latin typeface="+mj-lt"/>
              </a:rPr>
              <a:t>machines used as generators</a:t>
            </a:r>
            <a:r>
              <a:rPr lang="en-US" dirty="0" smtClean="0">
                <a:latin typeface="+mj-lt"/>
              </a:rPr>
              <a:t>.</a:t>
            </a:r>
          </a:p>
          <a:p>
            <a:pPr marL="285750" indent="-285750">
              <a:buFont typeface="Arial" panose="020B0604020202020204" pitchFamily="34" charset="0"/>
              <a:buChar char="•"/>
            </a:pPr>
            <a:r>
              <a:rPr lang="en-US" dirty="0" smtClean="0">
                <a:latin typeface="+mj-lt"/>
              </a:rPr>
              <a:t>There is no </a:t>
            </a:r>
            <a:r>
              <a:rPr lang="en-US" dirty="0">
                <a:latin typeface="+mj-lt"/>
              </a:rPr>
              <a:t>real difference between a generator and a motor except for the direction </a:t>
            </a:r>
            <a:r>
              <a:rPr lang="en-US" dirty="0" smtClean="0">
                <a:latin typeface="+mj-lt"/>
              </a:rPr>
              <a:t>of power flow</a:t>
            </a:r>
            <a:r>
              <a:rPr lang="en-US" dirty="0">
                <a:latin typeface="+mj-lt"/>
              </a:rPr>
              <a:t>. </a:t>
            </a:r>
            <a:endParaRPr lang="en-US" dirty="0" smtClean="0">
              <a:latin typeface="+mj-lt"/>
            </a:endParaRPr>
          </a:p>
          <a:p>
            <a:endParaRPr lang="en-US" dirty="0" smtClean="0">
              <a:latin typeface="+mj-lt"/>
            </a:endParaRPr>
          </a:p>
          <a:p>
            <a:pPr marL="285750" indent="-285750">
              <a:buFont typeface="Arial" panose="020B0604020202020204" pitchFamily="34" charset="0"/>
              <a:buChar char="•"/>
            </a:pPr>
            <a:r>
              <a:rPr lang="en-US" dirty="0" smtClean="0">
                <a:latin typeface="+mj-lt"/>
              </a:rPr>
              <a:t>There </a:t>
            </a:r>
            <a:r>
              <a:rPr lang="en-US" dirty="0">
                <a:latin typeface="+mj-lt"/>
              </a:rPr>
              <a:t>are </a:t>
            </a:r>
            <a:r>
              <a:rPr lang="en-US" dirty="0" smtClean="0">
                <a:latin typeface="+mj-lt"/>
              </a:rPr>
              <a:t>five </a:t>
            </a:r>
            <a:r>
              <a:rPr lang="en-US" dirty="0">
                <a:latin typeface="+mj-lt"/>
              </a:rPr>
              <a:t>major types of dc generators, classified according </a:t>
            </a:r>
            <a:r>
              <a:rPr lang="en-US" dirty="0" smtClean="0">
                <a:latin typeface="+mj-lt"/>
              </a:rPr>
              <a:t>to the </a:t>
            </a:r>
            <a:r>
              <a:rPr lang="en-US" dirty="0">
                <a:latin typeface="+mj-lt"/>
              </a:rPr>
              <a:t>manner in which their field flux is produced</a:t>
            </a:r>
            <a:r>
              <a:rPr lang="en-US" dirty="0" smtClean="0">
                <a:latin typeface="+mj-lt"/>
              </a:rPr>
              <a:t>:</a:t>
            </a:r>
          </a:p>
          <a:p>
            <a:pPr marL="285750" indent="-285750">
              <a:buFont typeface="Arial" panose="020B0604020202020204" pitchFamily="34" charset="0"/>
              <a:buChar char="•"/>
            </a:pPr>
            <a:endParaRPr lang="en-US" dirty="0" smtClean="0">
              <a:latin typeface="+mj-lt"/>
            </a:endParaRPr>
          </a:p>
          <a:p>
            <a:r>
              <a:rPr lang="en-US" b="1" dirty="0">
                <a:solidFill>
                  <a:srgbClr val="FF0000"/>
                </a:solidFill>
              </a:rPr>
              <a:t>1. </a:t>
            </a:r>
            <a:r>
              <a:rPr lang="en-US" b="1" i="1" dirty="0">
                <a:solidFill>
                  <a:srgbClr val="FF0000"/>
                </a:solidFill>
              </a:rPr>
              <a:t>Separately excited generator</a:t>
            </a:r>
            <a:r>
              <a:rPr lang="en-US" i="1" dirty="0"/>
              <a:t>. </a:t>
            </a:r>
            <a:r>
              <a:rPr lang="en-US" dirty="0"/>
              <a:t>In a separately excited generator, the field flux</a:t>
            </a:r>
          </a:p>
          <a:p>
            <a:r>
              <a:rPr lang="en-US" dirty="0"/>
              <a:t>is derived from a separate power source independent of the generator itself</a:t>
            </a:r>
            <a:r>
              <a:rPr lang="en-US" dirty="0" smtClean="0"/>
              <a:t>.</a:t>
            </a:r>
          </a:p>
          <a:p>
            <a:endParaRPr lang="en-US" dirty="0"/>
          </a:p>
          <a:p>
            <a:r>
              <a:rPr lang="en-US" b="1" i="1" dirty="0">
                <a:solidFill>
                  <a:srgbClr val="FF0000"/>
                </a:solidFill>
              </a:rPr>
              <a:t>2. Shunt generator</a:t>
            </a:r>
            <a:r>
              <a:rPr lang="en-US" i="1" dirty="0"/>
              <a:t>. </a:t>
            </a:r>
            <a:r>
              <a:rPr lang="en-US" dirty="0"/>
              <a:t>In a shunt generator, the field flux is derived by connecting</a:t>
            </a:r>
          </a:p>
          <a:p>
            <a:r>
              <a:rPr lang="en-US" dirty="0"/>
              <a:t>the field circuit directly across the terminals of the generator</a:t>
            </a:r>
            <a:r>
              <a:rPr lang="en-US" dirty="0" smtClean="0"/>
              <a:t>.</a:t>
            </a:r>
          </a:p>
          <a:p>
            <a:endParaRPr lang="en-US" dirty="0"/>
          </a:p>
        </p:txBody>
      </p:sp>
    </p:spTree>
    <p:extLst>
      <p:ext uri="{BB962C8B-B14F-4D97-AF65-F5344CB8AC3E}">
        <p14:creationId xmlns:p14="http://schemas.microsoft.com/office/powerpoint/2010/main" val="3301703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4</a:t>
            </a:fld>
            <a:endParaRPr lang="en-US"/>
          </a:p>
        </p:txBody>
      </p:sp>
      <p:sp>
        <p:nvSpPr>
          <p:cNvPr id="10" name="TextBox 9"/>
          <p:cNvSpPr txBox="1"/>
          <p:nvPr/>
        </p:nvSpPr>
        <p:spPr>
          <a:xfrm>
            <a:off x="762000" y="457200"/>
            <a:ext cx="1777794" cy="461665"/>
          </a:xfrm>
          <a:prstGeom prst="rect">
            <a:avLst/>
          </a:prstGeom>
          <a:noFill/>
        </p:spPr>
        <p:txBody>
          <a:bodyPr wrap="none" rtlCol="0">
            <a:spAutoFit/>
          </a:bodyPr>
          <a:lstStyle/>
          <a:p>
            <a:r>
              <a:rPr lang="en-US" sz="2400" b="1" dirty="0" smtClean="0">
                <a:solidFill>
                  <a:srgbClr val="0E39F2"/>
                </a:solidFill>
              </a:rPr>
              <a:t>Introduction</a:t>
            </a:r>
            <a:endParaRPr lang="en-US" sz="2400" b="1" dirty="0">
              <a:solidFill>
                <a:srgbClr val="0E39F2"/>
              </a:solidFill>
            </a:endParaRPr>
          </a:p>
        </p:txBody>
      </p:sp>
      <p:sp>
        <p:nvSpPr>
          <p:cNvPr id="7" name="Rectangle 6"/>
          <p:cNvSpPr/>
          <p:nvPr/>
        </p:nvSpPr>
        <p:spPr>
          <a:xfrm>
            <a:off x="838200" y="1066800"/>
            <a:ext cx="7620000" cy="2446824"/>
          </a:xfrm>
          <a:prstGeom prst="rect">
            <a:avLst/>
          </a:prstGeom>
        </p:spPr>
        <p:txBody>
          <a:bodyPr wrap="square">
            <a:spAutoFit/>
          </a:bodyPr>
          <a:lstStyle/>
          <a:p>
            <a:pPr marL="342900" indent="-342900">
              <a:buFont typeface="Wingdings" pitchFamily="2" charset="2"/>
              <a:buChar char="Ø"/>
            </a:pPr>
            <a:r>
              <a:rPr lang="en-GB" dirty="0" smtClean="0"/>
              <a:t>There are </a:t>
            </a:r>
            <a:r>
              <a:rPr lang="en-GB" b="1" dirty="0" smtClean="0">
                <a:solidFill>
                  <a:srgbClr val="FF0000"/>
                </a:solidFill>
              </a:rPr>
              <a:t>five major types</a:t>
            </a:r>
            <a:r>
              <a:rPr lang="en-GB" dirty="0" smtClean="0">
                <a:solidFill>
                  <a:srgbClr val="FF0000"/>
                </a:solidFill>
              </a:rPr>
              <a:t> </a:t>
            </a:r>
            <a:r>
              <a:rPr lang="en-GB" dirty="0" smtClean="0"/>
              <a:t>of dc motors in general use:</a:t>
            </a:r>
          </a:p>
          <a:p>
            <a:pPr>
              <a:lnSpc>
                <a:spcPct val="150000"/>
              </a:lnSpc>
            </a:pPr>
            <a:r>
              <a:rPr lang="en-GB" b="1" i="1" dirty="0" smtClean="0"/>
              <a:t>     1) The separately excited dc motor</a:t>
            </a:r>
          </a:p>
          <a:p>
            <a:pPr>
              <a:lnSpc>
                <a:spcPct val="150000"/>
              </a:lnSpc>
            </a:pPr>
            <a:r>
              <a:rPr lang="en-GB" b="1" i="1" dirty="0" smtClean="0"/>
              <a:t>     2) The shunt dc motor</a:t>
            </a:r>
          </a:p>
          <a:p>
            <a:pPr>
              <a:lnSpc>
                <a:spcPct val="150000"/>
              </a:lnSpc>
            </a:pPr>
            <a:r>
              <a:rPr lang="en-GB" b="1" i="1" dirty="0" smtClean="0"/>
              <a:t>     3) The permanent-magnet dc motor</a:t>
            </a:r>
          </a:p>
          <a:p>
            <a:pPr>
              <a:lnSpc>
                <a:spcPct val="150000"/>
              </a:lnSpc>
            </a:pPr>
            <a:r>
              <a:rPr lang="en-GB" b="1" i="1" dirty="0" smtClean="0"/>
              <a:t>     4) The series dc motor</a:t>
            </a:r>
          </a:p>
          <a:p>
            <a:pPr>
              <a:lnSpc>
                <a:spcPct val="150000"/>
              </a:lnSpc>
            </a:pPr>
            <a:r>
              <a:rPr lang="en-GB" b="1" i="1" dirty="0" smtClean="0"/>
              <a:t>     5) The compounded dc motor</a:t>
            </a:r>
            <a:endParaRPr lang="en-US" b="1"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40</a:t>
            </a:fld>
            <a:endParaRPr lang="en-US"/>
          </a:p>
        </p:txBody>
      </p:sp>
      <p:sp>
        <p:nvSpPr>
          <p:cNvPr id="8" name="TextBox 7"/>
          <p:cNvSpPr txBox="1"/>
          <p:nvPr/>
        </p:nvSpPr>
        <p:spPr>
          <a:xfrm>
            <a:off x="609600" y="457200"/>
            <a:ext cx="2032544" cy="461665"/>
          </a:xfrm>
          <a:prstGeom prst="rect">
            <a:avLst/>
          </a:prstGeom>
          <a:noFill/>
        </p:spPr>
        <p:txBody>
          <a:bodyPr wrap="none" rtlCol="0">
            <a:spAutoFit/>
          </a:bodyPr>
          <a:lstStyle/>
          <a:p>
            <a:r>
              <a:rPr lang="en-GB" sz="2400" b="1" dirty="0">
                <a:solidFill>
                  <a:srgbClr val="0E39F2"/>
                </a:solidFill>
              </a:rPr>
              <a:t>DC Generators</a:t>
            </a:r>
            <a:endParaRPr lang="en-US" sz="2400" b="1" dirty="0">
              <a:solidFill>
                <a:srgbClr val="0E39F2"/>
              </a:solidFill>
            </a:endParaRPr>
          </a:p>
        </p:txBody>
      </p:sp>
      <p:sp>
        <p:nvSpPr>
          <p:cNvPr id="2" name="Rectangle 1"/>
          <p:cNvSpPr/>
          <p:nvPr/>
        </p:nvSpPr>
        <p:spPr>
          <a:xfrm>
            <a:off x="609600" y="1582341"/>
            <a:ext cx="8077200" cy="2308324"/>
          </a:xfrm>
          <a:prstGeom prst="rect">
            <a:avLst/>
          </a:prstGeom>
        </p:spPr>
        <p:txBody>
          <a:bodyPr wrap="square">
            <a:spAutoFit/>
          </a:bodyPr>
          <a:lstStyle/>
          <a:p>
            <a:pPr lvl="0"/>
            <a:r>
              <a:rPr lang="en-US" b="1" i="1" dirty="0">
                <a:solidFill>
                  <a:srgbClr val="FF0000"/>
                </a:solidFill>
              </a:rPr>
              <a:t>3. Series generator. </a:t>
            </a:r>
            <a:r>
              <a:rPr lang="en-US" dirty="0">
                <a:solidFill>
                  <a:prstClr val="black"/>
                </a:solidFill>
              </a:rPr>
              <a:t>In a series generator, the field flux is produced by connecting</a:t>
            </a:r>
          </a:p>
          <a:p>
            <a:pPr lvl="0"/>
            <a:r>
              <a:rPr lang="en-US" dirty="0">
                <a:solidFill>
                  <a:prstClr val="black"/>
                </a:solidFill>
              </a:rPr>
              <a:t>the field circuit in series with the armature of the generator.</a:t>
            </a:r>
          </a:p>
          <a:p>
            <a:pPr lvl="0"/>
            <a:endParaRPr lang="en-US" dirty="0">
              <a:solidFill>
                <a:prstClr val="black"/>
              </a:solidFill>
            </a:endParaRPr>
          </a:p>
          <a:p>
            <a:pPr lvl="0"/>
            <a:r>
              <a:rPr lang="en-US" b="1" i="1" dirty="0">
                <a:solidFill>
                  <a:srgbClr val="FF0000"/>
                </a:solidFill>
              </a:rPr>
              <a:t>4. Cumulatively compounded generator. </a:t>
            </a:r>
            <a:r>
              <a:rPr lang="en-US" dirty="0">
                <a:solidFill>
                  <a:prstClr val="black"/>
                </a:solidFill>
              </a:rPr>
              <a:t>In a cumulatively compounded generator,</a:t>
            </a:r>
          </a:p>
          <a:p>
            <a:pPr lvl="0"/>
            <a:r>
              <a:rPr lang="en-US" dirty="0">
                <a:solidFill>
                  <a:prstClr val="black"/>
                </a:solidFill>
              </a:rPr>
              <a:t>both a shunt and a series field are present, and their effects are additive</a:t>
            </a:r>
            <a:r>
              <a:rPr lang="en-US" dirty="0" smtClean="0">
                <a:solidFill>
                  <a:prstClr val="black"/>
                </a:solidFill>
              </a:rPr>
              <a:t>.</a:t>
            </a:r>
          </a:p>
          <a:p>
            <a:pPr lvl="0"/>
            <a:endParaRPr lang="en-US" dirty="0">
              <a:solidFill>
                <a:prstClr val="black"/>
              </a:solidFill>
            </a:endParaRPr>
          </a:p>
          <a:p>
            <a:pPr lvl="0"/>
            <a:r>
              <a:rPr lang="en-US" b="1" i="1" dirty="0" smtClean="0">
                <a:solidFill>
                  <a:srgbClr val="FF0000"/>
                </a:solidFill>
              </a:rPr>
              <a:t>5. Differentially compounded generator. </a:t>
            </a:r>
            <a:r>
              <a:rPr lang="en-US" dirty="0" smtClean="0">
                <a:solidFill>
                  <a:prstClr val="black"/>
                </a:solidFill>
              </a:rPr>
              <a:t>In a differentially compounded generator,</a:t>
            </a:r>
          </a:p>
          <a:p>
            <a:pPr lvl="0"/>
            <a:r>
              <a:rPr lang="en-US" dirty="0" smtClean="0">
                <a:solidFill>
                  <a:prstClr val="black"/>
                </a:solidFill>
              </a:rPr>
              <a:t>both a shunt and a series field are present, but their effects are subtractive.</a:t>
            </a:r>
            <a:endParaRPr lang="en-US" dirty="0">
              <a:solidFill>
                <a:prstClr val="black"/>
              </a:solidFill>
            </a:endParaRPr>
          </a:p>
        </p:txBody>
      </p:sp>
      <p:sp>
        <p:nvSpPr>
          <p:cNvPr id="3" name="Rectangle 2"/>
          <p:cNvSpPr/>
          <p:nvPr/>
        </p:nvSpPr>
        <p:spPr>
          <a:xfrm>
            <a:off x="609600" y="4442251"/>
            <a:ext cx="7772400" cy="646331"/>
          </a:xfrm>
          <a:prstGeom prst="rect">
            <a:avLst/>
          </a:prstGeom>
        </p:spPr>
        <p:txBody>
          <a:bodyPr wrap="square">
            <a:spAutoFit/>
          </a:bodyPr>
          <a:lstStyle/>
          <a:p>
            <a:pPr algn="ctr"/>
            <a:r>
              <a:rPr lang="en-US" b="1" dirty="0">
                <a:solidFill>
                  <a:srgbClr val="0E39F2"/>
                </a:solidFill>
              </a:rPr>
              <a:t>These various types of dc generators differ in their </a:t>
            </a:r>
            <a:r>
              <a:rPr lang="en-US" b="1" dirty="0" smtClean="0">
                <a:solidFill>
                  <a:srgbClr val="0E39F2"/>
                </a:solidFill>
              </a:rPr>
              <a:t>terminal </a:t>
            </a:r>
            <a:r>
              <a:rPr lang="en-US" b="1" dirty="0">
                <a:solidFill>
                  <a:srgbClr val="0E39F2"/>
                </a:solidFill>
              </a:rPr>
              <a:t>(</a:t>
            </a:r>
            <a:r>
              <a:rPr lang="en-US" b="1" dirty="0" smtClean="0">
                <a:solidFill>
                  <a:srgbClr val="0E39F2"/>
                </a:solidFill>
              </a:rPr>
              <a:t>voltage/current) characteristics, and therefore in the applications to which they are suited.</a:t>
            </a:r>
            <a:endParaRPr lang="en-US" b="1" dirty="0">
              <a:solidFill>
                <a:srgbClr val="0E39F2"/>
              </a:solidFill>
            </a:endParaRPr>
          </a:p>
        </p:txBody>
      </p:sp>
    </p:spTree>
    <p:extLst>
      <p:ext uri="{BB962C8B-B14F-4D97-AF65-F5344CB8AC3E}">
        <p14:creationId xmlns:p14="http://schemas.microsoft.com/office/powerpoint/2010/main" val="732057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41</a:t>
            </a:fld>
            <a:endParaRPr lang="en-US"/>
          </a:p>
        </p:txBody>
      </p:sp>
      <p:sp>
        <p:nvSpPr>
          <p:cNvPr id="2" name="Rectangle 1"/>
          <p:cNvSpPr/>
          <p:nvPr/>
        </p:nvSpPr>
        <p:spPr>
          <a:xfrm>
            <a:off x="685800" y="1143000"/>
            <a:ext cx="7467600" cy="923330"/>
          </a:xfrm>
          <a:prstGeom prst="rect">
            <a:avLst/>
          </a:prstGeom>
        </p:spPr>
        <p:txBody>
          <a:bodyPr wrap="square">
            <a:spAutoFit/>
          </a:bodyPr>
          <a:lstStyle/>
          <a:p>
            <a:pPr marL="285750" indent="-285750">
              <a:buFont typeface="Arial" panose="020B0604020202020204" pitchFamily="34" charset="0"/>
              <a:buChar char="•"/>
            </a:pPr>
            <a:r>
              <a:rPr lang="en-US" dirty="0"/>
              <a:t>DC generators are compared </a:t>
            </a:r>
            <a:r>
              <a:rPr lang="en-US" dirty="0">
                <a:cs typeface="Helvetica" panose="020B0604020202020204" pitchFamily="34" charset="0"/>
              </a:rPr>
              <a:t>by their voltages. power </a:t>
            </a:r>
            <a:r>
              <a:rPr lang="en-US" dirty="0" smtClean="0">
                <a:cs typeface="Helvetica" panose="020B0604020202020204" pitchFamily="34" charset="0"/>
              </a:rPr>
              <a:t>ratings</a:t>
            </a:r>
            <a:r>
              <a:rPr lang="en-US" dirty="0">
                <a:cs typeface="Helvetica" panose="020B0604020202020204" pitchFamily="34" charset="0"/>
              </a:rPr>
              <a:t>, </a:t>
            </a:r>
            <a:r>
              <a:rPr lang="en-US" dirty="0" smtClean="0">
                <a:cs typeface="Helvetica" panose="020B0604020202020204" pitchFamily="34" charset="0"/>
              </a:rPr>
              <a:t>efficiencies, </a:t>
            </a:r>
            <a:r>
              <a:rPr lang="en-US" dirty="0" smtClean="0"/>
              <a:t>and </a:t>
            </a:r>
            <a:r>
              <a:rPr lang="en-US" dirty="0"/>
              <a:t>voltage regulations. </a:t>
            </a:r>
            <a:endParaRPr lang="en-US" dirty="0" smtClean="0"/>
          </a:p>
          <a:p>
            <a:pPr marL="285750" indent="-285750">
              <a:buFont typeface="Arial" panose="020B0604020202020204" pitchFamily="34" charset="0"/>
              <a:buChar char="•"/>
            </a:pPr>
            <a:r>
              <a:rPr lang="en-US" i="1" dirty="0" smtClean="0"/>
              <a:t>Voltage </a:t>
            </a:r>
            <a:r>
              <a:rPr lang="en-US" i="1" dirty="0"/>
              <a:t>regulation </a:t>
            </a:r>
            <a:r>
              <a:rPr lang="en-US" dirty="0"/>
              <a:t>(VR) is defined by the equation</a:t>
            </a:r>
          </a:p>
        </p:txBody>
      </p:sp>
      <p:sp>
        <p:nvSpPr>
          <p:cNvPr id="7" name="TextBox 6"/>
          <p:cNvSpPr txBox="1"/>
          <p:nvPr/>
        </p:nvSpPr>
        <p:spPr>
          <a:xfrm>
            <a:off x="609600" y="457200"/>
            <a:ext cx="2032544" cy="461665"/>
          </a:xfrm>
          <a:prstGeom prst="rect">
            <a:avLst/>
          </a:prstGeom>
          <a:noFill/>
        </p:spPr>
        <p:txBody>
          <a:bodyPr wrap="none" rtlCol="0">
            <a:spAutoFit/>
          </a:bodyPr>
          <a:lstStyle/>
          <a:p>
            <a:r>
              <a:rPr lang="en-GB" sz="2400" b="1" dirty="0">
                <a:solidFill>
                  <a:srgbClr val="0E39F2"/>
                </a:solidFill>
              </a:rPr>
              <a:t>DC Generators</a:t>
            </a:r>
            <a:endParaRPr lang="en-US" sz="2400" b="1" dirty="0">
              <a:solidFill>
                <a:srgbClr val="0E39F2"/>
              </a:solidFill>
            </a:endParaRPr>
          </a:p>
        </p:txBody>
      </p:sp>
      <p:pic>
        <p:nvPicPr>
          <p:cNvPr id="3" name="Picture 2"/>
          <p:cNvPicPr>
            <a:picLocks noChangeAspect="1"/>
          </p:cNvPicPr>
          <p:nvPr/>
        </p:nvPicPr>
        <p:blipFill>
          <a:blip r:embed="rId3"/>
          <a:stretch>
            <a:fillRect/>
          </a:stretch>
        </p:blipFill>
        <p:spPr>
          <a:xfrm>
            <a:off x="2819400" y="2290466"/>
            <a:ext cx="3474675" cy="1039546"/>
          </a:xfrm>
          <a:prstGeom prst="rect">
            <a:avLst/>
          </a:prstGeom>
        </p:spPr>
      </p:pic>
      <p:sp>
        <p:nvSpPr>
          <p:cNvPr id="4" name="Rectangle 3"/>
          <p:cNvSpPr/>
          <p:nvPr/>
        </p:nvSpPr>
        <p:spPr>
          <a:xfrm>
            <a:off x="612531" y="3714750"/>
            <a:ext cx="7924800" cy="1200329"/>
          </a:xfrm>
          <a:prstGeom prst="rect">
            <a:avLst/>
          </a:prstGeom>
        </p:spPr>
        <p:txBody>
          <a:bodyPr wrap="square">
            <a:spAutoFit/>
          </a:bodyPr>
          <a:lstStyle/>
          <a:p>
            <a:pPr marL="285750" indent="-285750">
              <a:buFont typeface="Arial" panose="020B0604020202020204" pitchFamily="34" charset="0"/>
              <a:buChar char="•"/>
            </a:pPr>
            <a:r>
              <a:rPr lang="en-US" dirty="0">
                <a:latin typeface="+mj-lt"/>
              </a:rPr>
              <a:t>It is a rough measure of the shape of the </a:t>
            </a:r>
            <a:r>
              <a:rPr lang="en-US" dirty="0" smtClean="0">
                <a:latin typeface="+mj-lt"/>
              </a:rPr>
              <a:t>generator's voltage/current characteristic.</a:t>
            </a:r>
          </a:p>
          <a:p>
            <a:pPr marL="285750" indent="-285750">
              <a:buFont typeface="Arial" panose="020B0604020202020204" pitchFamily="34" charset="0"/>
              <a:buChar char="•"/>
            </a:pPr>
            <a:r>
              <a:rPr lang="en-US" dirty="0" smtClean="0">
                <a:latin typeface="+mj-lt"/>
              </a:rPr>
              <a:t>a </a:t>
            </a:r>
            <a:r>
              <a:rPr lang="en-US" dirty="0">
                <a:latin typeface="+mj-lt"/>
              </a:rPr>
              <a:t>positive voltage regulation means a </a:t>
            </a:r>
            <a:r>
              <a:rPr lang="en-US" dirty="0" smtClean="0">
                <a:latin typeface="+mj-lt"/>
              </a:rPr>
              <a:t>drooping characteristic</a:t>
            </a:r>
            <a:r>
              <a:rPr lang="en-US" dirty="0">
                <a:latin typeface="+mj-lt"/>
              </a:rPr>
              <a:t>, and </a:t>
            </a:r>
            <a:endParaRPr lang="en-US" dirty="0" smtClean="0">
              <a:latin typeface="+mj-lt"/>
            </a:endParaRPr>
          </a:p>
          <a:p>
            <a:pPr marL="285750" indent="-285750">
              <a:buFont typeface="Arial" panose="020B0604020202020204" pitchFamily="34" charset="0"/>
              <a:buChar char="•"/>
            </a:pPr>
            <a:r>
              <a:rPr lang="en-US" dirty="0" smtClean="0">
                <a:latin typeface="+mj-lt"/>
              </a:rPr>
              <a:t>a negative </a:t>
            </a:r>
            <a:r>
              <a:rPr lang="en-US" dirty="0">
                <a:latin typeface="+mj-lt"/>
              </a:rPr>
              <a:t>voltage regulation means a rising </a:t>
            </a:r>
            <a:r>
              <a:rPr lang="en-US" dirty="0" smtClean="0">
                <a:latin typeface="+mj-lt"/>
              </a:rPr>
              <a:t>characteristic</a:t>
            </a:r>
            <a:r>
              <a:rPr lang="en-US" dirty="0">
                <a:latin typeface="+mj-lt"/>
              </a:rPr>
              <a:t>.</a:t>
            </a:r>
          </a:p>
        </p:txBody>
      </p:sp>
    </p:spTree>
    <p:extLst>
      <p:ext uri="{BB962C8B-B14F-4D97-AF65-F5344CB8AC3E}">
        <p14:creationId xmlns:p14="http://schemas.microsoft.com/office/powerpoint/2010/main" val="32243420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42</a:t>
            </a:fld>
            <a:endParaRPr lang="en-US"/>
          </a:p>
        </p:txBody>
      </p:sp>
      <p:sp>
        <p:nvSpPr>
          <p:cNvPr id="7" name="TextBox 6"/>
          <p:cNvSpPr txBox="1"/>
          <p:nvPr/>
        </p:nvSpPr>
        <p:spPr>
          <a:xfrm>
            <a:off x="609600" y="457200"/>
            <a:ext cx="2032544" cy="461665"/>
          </a:xfrm>
          <a:prstGeom prst="rect">
            <a:avLst/>
          </a:prstGeom>
          <a:noFill/>
        </p:spPr>
        <p:txBody>
          <a:bodyPr wrap="none" rtlCol="0">
            <a:spAutoFit/>
          </a:bodyPr>
          <a:lstStyle/>
          <a:p>
            <a:r>
              <a:rPr lang="en-GB" sz="2400" b="1" dirty="0">
                <a:solidFill>
                  <a:srgbClr val="0E39F2"/>
                </a:solidFill>
              </a:rPr>
              <a:t>DC Generators</a:t>
            </a:r>
            <a:endParaRPr lang="en-US" sz="2400" b="1" dirty="0">
              <a:solidFill>
                <a:srgbClr val="0E39F2"/>
              </a:solidFill>
            </a:endParaRPr>
          </a:p>
        </p:txBody>
      </p:sp>
      <p:sp>
        <p:nvSpPr>
          <p:cNvPr id="2" name="Rectangle 1"/>
          <p:cNvSpPr/>
          <p:nvPr/>
        </p:nvSpPr>
        <p:spPr>
          <a:xfrm>
            <a:off x="381000" y="987127"/>
            <a:ext cx="8153400" cy="216982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dirty="0" smtClean="0"/>
              <a:t>DC </a:t>
            </a:r>
            <a:r>
              <a:rPr lang="en-US" dirty="0"/>
              <a:t>generators are quite rare in modem power systems. </a:t>
            </a:r>
            <a:endParaRPr lang="en-US" dirty="0" smtClean="0"/>
          </a:p>
          <a:p>
            <a:pPr marL="285750" indent="-285750" algn="just">
              <a:lnSpc>
                <a:spcPct val="150000"/>
              </a:lnSpc>
              <a:buFont typeface="Arial" panose="020B0604020202020204" pitchFamily="34" charset="0"/>
              <a:buChar char="•"/>
            </a:pPr>
            <a:r>
              <a:rPr lang="en-US" dirty="0" smtClean="0"/>
              <a:t>Even </a:t>
            </a:r>
            <a:r>
              <a:rPr lang="en-US" dirty="0"/>
              <a:t>dc power </a:t>
            </a:r>
            <a:r>
              <a:rPr lang="en-US" dirty="0" smtClean="0"/>
              <a:t>systems such </a:t>
            </a:r>
            <a:r>
              <a:rPr lang="en-US" dirty="0"/>
              <a:t>as those in automobiles now use ac generators plus </a:t>
            </a:r>
            <a:r>
              <a:rPr lang="en-US" dirty="0" smtClean="0"/>
              <a:t>rectifiers </a:t>
            </a:r>
            <a:r>
              <a:rPr lang="en-US" dirty="0"/>
              <a:t>to </a:t>
            </a:r>
            <a:r>
              <a:rPr lang="en-US" dirty="0" smtClean="0"/>
              <a:t>produce dc </a:t>
            </a:r>
            <a:r>
              <a:rPr lang="en-US" dirty="0"/>
              <a:t>power. </a:t>
            </a:r>
            <a:endParaRPr lang="en-US" dirty="0" smtClean="0"/>
          </a:p>
          <a:p>
            <a:pPr marL="285750" indent="-285750">
              <a:buFont typeface="Arial" panose="020B0604020202020204" pitchFamily="34" charset="0"/>
              <a:buChar char="•"/>
            </a:pPr>
            <a:r>
              <a:rPr lang="en-US" dirty="0"/>
              <a:t>The equivalent circuit of a dc generator </a:t>
            </a:r>
            <a:r>
              <a:rPr lang="en-US" dirty="0" smtClean="0"/>
              <a:t>is similar to </a:t>
            </a:r>
            <a:r>
              <a:rPr lang="en-US" dirty="0"/>
              <a:t>the </a:t>
            </a:r>
            <a:r>
              <a:rPr lang="en-US" dirty="0" smtClean="0"/>
              <a:t>equivalent </a:t>
            </a:r>
            <a:r>
              <a:rPr lang="en-US" dirty="0"/>
              <a:t>circuits of a dc motor, except that the direction of current flow</a:t>
            </a:r>
          </a:p>
          <a:p>
            <a:endParaRPr lang="pt-BR" dirty="0"/>
          </a:p>
        </p:txBody>
      </p:sp>
      <p:pic>
        <p:nvPicPr>
          <p:cNvPr id="3" name="Picture 2"/>
          <p:cNvPicPr>
            <a:picLocks noChangeAspect="1"/>
          </p:cNvPicPr>
          <p:nvPr/>
        </p:nvPicPr>
        <p:blipFill>
          <a:blip r:embed="rId3"/>
          <a:stretch>
            <a:fillRect/>
          </a:stretch>
        </p:blipFill>
        <p:spPr>
          <a:xfrm>
            <a:off x="1611218" y="3276600"/>
            <a:ext cx="5225925" cy="2665143"/>
          </a:xfrm>
          <a:prstGeom prst="rect">
            <a:avLst/>
          </a:prstGeom>
        </p:spPr>
      </p:pic>
    </p:spTree>
    <p:extLst>
      <p:ext uri="{BB962C8B-B14F-4D97-AF65-F5344CB8AC3E}">
        <p14:creationId xmlns:p14="http://schemas.microsoft.com/office/powerpoint/2010/main" val="34843146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43</a:t>
            </a:fld>
            <a:endParaRPr lang="en-US"/>
          </a:p>
        </p:txBody>
      </p:sp>
      <p:sp>
        <p:nvSpPr>
          <p:cNvPr id="7" name="TextBox 6"/>
          <p:cNvSpPr txBox="1"/>
          <p:nvPr/>
        </p:nvSpPr>
        <p:spPr>
          <a:xfrm>
            <a:off x="609600" y="457200"/>
            <a:ext cx="4433650" cy="461665"/>
          </a:xfrm>
          <a:prstGeom prst="rect">
            <a:avLst/>
          </a:prstGeom>
          <a:noFill/>
        </p:spPr>
        <p:txBody>
          <a:bodyPr wrap="none" rtlCol="0">
            <a:spAutoFit/>
          </a:bodyPr>
          <a:lstStyle/>
          <a:p>
            <a:r>
              <a:rPr lang="en-GB" sz="2400" b="1" dirty="0" smtClean="0">
                <a:solidFill>
                  <a:srgbClr val="0E39F2"/>
                </a:solidFill>
              </a:rPr>
              <a:t>Separately Excited DC Generators</a:t>
            </a:r>
            <a:endParaRPr lang="en-US" sz="2400" b="1" dirty="0">
              <a:solidFill>
                <a:srgbClr val="0E39F2"/>
              </a:solidFill>
            </a:endParaRPr>
          </a:p>
        </p:txBody>
      </p:sp>
      <p:sp>
        <p:nvSpPr>
          <p:cNvPr id="2" name="Rectangle 1"/>
          <p:cNvSpPr/>
          <p:nvPr/>
        </p:nvSpPr>
        <p:spPr>
          <a:xfrm>
            <a:off x="685800" y="1143000"/>
            <a:ext cx="7772400" cy="1477328"/>
          </a:xfrm>
          <a:prstGeom prst="rect">
            <a:avLst/>
          </a:prstGeom>
        </p:spPr>
        <p:txBody>
          <a:bodyPr wrap="square">
            <a:spAutoFit/>
          </a:bodyPr>
          <a:lstStyle/>
          <a:p>
            <a:pPr marL="285750" indent="-285750">
              <a:buFont typeface="Arial" panose="020B0604020202020204" pitchFamily="34" charset="0"/>
              <a:buChar char="•"/>
            </a:pPr>
            <a:r>
              <a:rPr lang="en-US" dirty="0"/>
              <a:t>A separately excited de generator is a generator whose field current is supplied </a:t>
            </a:r>
            <a:r>
              <a:rPr lang="en-US" dirty="0" smtClean="0">
                <a:cs typeface="Helvetica" panose="020B0604020202020204" pitchFamily="34" charset="0"/>
              </a:rPr>
              <a:t>by </a:t>
            </a:r>
            <a:r>
              <a:rPr lang="en-US" dirty="0" smtClean="0"/>
              <a:t>a </a:t>
            </a:r>
            <a:r>
              <a:rPr lang="en-US" dirty="0"/>
              <a:t>separate external </a:t>
            </a:r>
            <a:r>
              <a:rPr lang="en-US" dirty="0" smtClean="0"/>
              <a:t>dc </a:t>
            </a:r>
            <a:r>
              <a:rPr lang="en-US" dirty="0"/>
              <a:t>voltage source</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is clear that the armature current </a:t>
            </a:r>
            <a:r>
              <a:rPr lang="en-US" dirty="0" smtClean="0"/>
              <a:t>is equal </a:t>
            </a:r>
            <a:r>
              <a:rPr lang="en-US" dirty="0"/>
              <a:t>to the line current in a separately excited generator:</a:t>
            </a:r>
          </a:p>
        </p:txBody>
      </p:sp>
      <p:pic>
        <p:nvPicPr>
          <p:cNvPr id="4" name="Picture 3"/>
          <p:cNvPicPr>
            <a:picLocks noChangeAspect="1"/>
          </p:cNvPicPr>
          <p:nvPr/>
        </p:nvPicPr>
        <p:blipFill>
          <a:blip r:embed="rId3"/>
          <a:stretch>
            <a:fillRect/>
          </a:stretch>
        </p:blipFill>
        <p:spPr>
          <a:xfrm>
            <a:off x="1066800" y="2688590"/>
            <a:ext cx="6108001" cy="3269934"/>
          </a:xfrm>
          <a:prstGeom prst="rect">
            <a:avLst/>
          </a:prstGeom>
        </p:spPr>
      </p:pic>
    </p:spTree>
    <p:extLst>
      <p:ext uri="{BB962C8B-B14F-4D97-AF65-F5344CB8AC3E}">
        <p14:creationId xmlns:p14="http://schemas.microsoft.com/office/powerpoint/2010/main" val="31693788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44</a:t>
            </a:fld>
            <a:endParaRPr lang="en-US"/>
          </a:p>
        </p:txBody>
      </p:sp>
      <p:sp>
        <p:nvSpPr>
          <p:cNvPr id="9" name="TextBox 8"/>
          <p:cNvSpPr txBox="1"/>
          <p:nvPr/>
        </p:nvSpPr>
        <p:spPr>
          <a:xfrm>
            <a:off x="629667" y="457200"/>
            <a:ext cx="4433650" cy="461665"/>
          </a:xfrm>
          <a:prstGeom prst="rect">
            <a:avLst/>
          </a:prstGeom>
          <a:noFill/>
        </p:spPr>
        <p:txBody>
          <a:bodyPr wrap="none" rtlCol="0">
            <a:spAutoFit/>
          </a:bodyPr>
          <a:lstStyle/>
          <a:p>
            <a:r>
              <a:rPr lang="en-GB" sz="2400" b="1" dirty="0" smtClean="0">
                <a:solidFill>
                  <a:srgbClr val="0E39F2"/>
                </a:solidFill>
              </a:rPr>
              <a:t>Separately Excited DC Generators</a:t>
            </a:r>
            <a:endParaRPr lang="en-US" sz="2400" b="1" dirty="0">
              <a:solidFill>
                <a:srgbClr val="0E39F2"/>
              </a:solidFill>
            </a:endParaRPr>
          </a:p>
        </p:txBody>
      </p:sp>
      <p:sp>
        <p:nvSpPr>
          <p:cNvPr id="2" name="Rectangle 1"/>
          <p:cNvSpPr/>
          <p:nvPr/>
        </p:nvSpPr>
        <p:spPr>
          <a:xfrm>
            <a:off x="491316" y="1143000"/>
            <a:ext cx="8500283" cy="646331"/>
          </a:xfrm>
          <a:prstGeom prst="rect">
            <a:avLst/>
          </a:prstGeom>
        </p:spPr>
        <p:txBody>
          <a:bodyPr wrap="square">
            <a:spAutoFit/>
          </a:bodyPr>
          <a:lstStyle/>
          <a:p>
            <a:r>
              <a:rPr lang="en-US" dirty="0" smtClean="0"/>
              <a:t>The </a:t>
            </a:r>
            <a:r>
              <a:rPr lang="en-US" dirty="0"/>
              <a:t>terminal characteristic of a separately excited </a:t>
            </a:r>
            <a:r>
              <a:rPr lang="en-US" dirty="0" smtClean="0"/>
              <a:t>generator is </a:t>
            </a:r>
            <a:r>
              <a:rPr lang="en-US" dirty="0"/>
              <a:t>a </a:t>
            </a:r>
            <a:r>
              <a:rPr lang="en-US" b="1" i="1" dirty="0">
                <a:solidFill>
                  <a:srgbClr val="FF0000"/>
                </a:solidFill>
              </a:rPr>
              <a:t>plot of V</a:t>
            </a:r>
            <a:r>
              <a:rPr lang="en-US" sz="1200" b="1" i="1" dirty="0">
                <a:solidFill>
                  <a:srgbClr val="FF0000"/>
                </a:solidFill>
              </a:rPr>
              <a:t>T </a:t>
            </a:r>
            <a:r>
              <a:rPr lang="en-US" b="1" i="1" dirty="0">
                <a:solidFill>
                  <a:srgbClr val="FF0000"/>
                </a:solidFill>
              </a:rPr>
              <a:t>versus </a:t>
            </a:r>
            <a:r>
              <a:rPr lang="en-US" b="1" i="1" dirty="0" smtClean="0">
                <a:solidFill>
                  <a:srgbClr val="FF0000"/>
                </a:solidFill>
              </a:rPr>
              <a:t>I</a:t>
            </a:r>
            <a:r>
              <a:rPr lang="en-US" sz="1400" b="1" i="1" dirty="0" smtClean="0">
                <a:solidFill>
                  <a:srgbClr val="FF0000"/>
                </a:solidFill>
              </a:rPr>
              <a:t>L</a:t>
            </a:r>
            <a:r>
              <a:rPr lang="en-US" b="1" i="1" dirty="0" smtClean="0">
                <a:solidFill>
                  <a:srgbClr val="FF0000"/>
                </a:solidFill>
              </a:rPr>
              <a:t> </a:t>
            </a:r>
            <a:r>
              <a:rPr lang="en-US" dirty="0"/>
              <a:t>for a constant speed w. By Kirchhoff's voltage law, </a:t>
            </a:r>
            <a:r>
              <a:rPr lang="en-US" dirty="0" smtClean="0"/>
              <a:t>the terminal </a:t>
            </a:r>
            <a:r>
              <a:rPr lang="en-US" dirty="0"/>
              <a:t>voltage </a:t>
            </a:r>
            <a:r>
              <a:rPr lang="en-US" dirty="0" smtClean="0"/>
              <a:t>is:</a:t>
            </a:r>
            <a:endParaRPr lang="en-US" dirty="0"/>
          </a:p>
        </p:txBody>
      </p:sp>
      <p:pic>
        <p:nvPicPr>
          <p:cNvPr id="3" name="Picture 2"/>
          <p:cNvPicPr>
            <a:picLocks noChangeAspect="1"/>
          </p:cNvPicPr>
          <p:nvPr/>
        </p:nvPicPr>
        <p:blipFill>
          <a:blip r:embed="rId3"/>
          <a:stretch>
            <a:fillRect/>
          </a:stretch>
        </p:blipFill>
        <p:spPr>
          <a:xfrm>
            <a:off x="3435706" y="1905000"/>
            <a:ext cx="2611501" cy="697795"/>
          </a:xfrm>
          <a:prstGeom prst="rect">
            <a:avLst/>
          </a:prstGeom>
        </p:spPr>
      </p:pic>
      <p:pic>
        <p:nvPicPr>
          <p:cNvPr id="4" name="Picture 3"/>
          <p:cNvPicPr>
            <a:picLocks noChangeAspect="1"/>
          </p:cNvPicPr>
          <p:nvPr/>
        </p:nvPicPr>
        <p:blipFill>
          <a:blip r:embed="rId4"/>
          <a:stretch>
            <a:fillRect/>
          </a:stretch>
        </p:blipFill>
        <p:spPr>
          <a:xfrm>
            <a:off x="5029200" y="2895600"/>
            <a:ext cx="4185800" cy="2651064"/>
          </a:xfrm>
          <a:prstGeom prst="rect">
            <a:avLst/>
          </a:prstGeom>
        </p:spPr>
      </p:pic>
      <p:sp>
        <p:nvSpPr>
          <p:cNvPr id="7" name="Rectangle 6"/>
          <p:cNvSpPr/>
          <p:nvPr/>
        </p:nvSpPr>
        <p:spPr>
          <a:xfrm>
            <a:off x="281376" y="2895600"/>
            <a:ext cx="4781941" cy="2031325"/>
          </a:xfrm>
          <a:prstGeom prst="rect">
            <a:avLst/>
          </a:prstGeom>
        </p:spPr>
        <p:txBody>
          <a:bodyPr wrap="square">
            <a:spAutoFit/>
          </a:bodyPr>
          <a:lstStyle/>
          <a:p>
            <a:pPr algn="just"/>
            <a:r>
              <a:rPr lang="en-US" b="1" dirty="0">
                <a:solidFill>
                  <a:srgbClr val="2E2E2E"/>
                </a:solidFill>
              </a:rPr>
              <a:t>What h</a:t>
            </a:r>
            <a:r>
              <a:rPr lang="en-US" b="1" dirty="0">
                <a:solidFill>
                  <a:srgbClr val="5D5C5C"/>
                </a:solidFill>
              </a:rPr>
              <a:t>a</a:t>
            </a:r>
            <a:r>
              <a:rPr lang="en-US" b="1" dirty="0">
                <a:solidFill>
                  <a:srgbClr val="2E2E2E"/>
                </a:solidFill>
              </a:rPr>
              <a:t>pp</a:t>
            </a:r>
            <a:r>
              <a:rPr lang="en-US" b="1" dirty="0">
                <a:solidFill>
                  <a:srgbClr val="5D5C5C"/>
                </a:solidFill>
              </a:rPr>
              <a:t>e</a:t>
            </a:r>
            <a:r>
              <a:rPr lang="en-US" b="1" dirty="0">
                <a:solidFill>
                  <a:srgbClr val="444444"/>
                </a:solidFill>
              </a:rPr>
              <a:t>n</a:t>
            </a:r>
            <a:r>
              <a:rPr lang="en-US" b="1" dirty="0">
                <a:solidFill>
                  <a:srgbClr val="5D5C5C"/>
                </a:solidFill>
              </a:rPr>
              <a:t>s </a:t>
            </a:r>
            <a:r>
              <a:rPr lang="en-US" b="1" dirty="0">
                <a:solidFill>
                  <a:srgbClr val="1C1C1B"/>
                </a:solidFill>
              </a:rPr>
              <a:t>i</a:t>
            </a:r>
            <a:r>
              <a:rPr lang="en-US" b="1" dirty="0">
                <a:solidFill>
                  <a:srgbClr val="444444"/>
                </a:solidFill>
              </a:rPr>
              <a:t>n a gene</a:t>
            </a:r>
            <a:r>
              <a:rPr lang="en-US" b="1" dirty="0">
                <a:solidFill>
                  <a:srgbClr val="1C1C1B"/>
                </a:solidFill>
              </a:rPr>
              <a:t>ra</a:t>
            </a:r>
            <a:r>
              <a:rPr lang="en-US" b="1" dirty="0">
                <a:solidFill>
                  <a:srgbClr val="444444"/>
                </a:solidFill>
              </a:rPr>
              <a:t>tor of </a:t>
            </a:r>
            <a:r>
              <a:rPr lang="en-US" b="1" dirty="0" smtClean="0">
                <a:solidFill>
                  <a:srgbClr val="444444"/>
                </a:solidFill>
              </a:rPr>
              <a:t>th</a:t>
            </a:r>
            <a:r>
              <a:rPr lang="en-US" b="1" dirty="0" smtClean="0">
                <a:solidFill>
                  <a:srgbClr val="1C1C1B"/>
                </a:solidFill>
              </a:rPr>
              <a:t>i</a:t>
            </a:r>
            <a:r>
              <a:rPr lang="en-US" b="1" dirty="0" smtClean="0">
                <a:solidFill>
                  <a:srgbClr val="5D5C5C"/>
                </a:solidFill>
              </a:rPr>
              <a:t>s </a:t>
            </a:r>
            <a:r>
              <a:rPr lang="en-US" b="1" dirty="0">
                <a:solidFill>
                  <a:srgbClr val="787778"/>
                </a:solidFill>
              </a:rPr>
              <a:t>s</a:t>
            </a:r>
            <a:r>
              <a:rPr lang="en-US" b="1" dirty="0">
                <a:solidFill>
                  <a:srgbClr val="444444"/>
                </a:solidFill>
              </a:rPr>
              <a:t>ort w</a:t>
            </a:r>
            <a:r>
              <a:rPr lang="en-US" b="1" dirty="0">
                <a:solidFill>
                  <a:srgbClr val="1C1C1B"/>
                </a:solidFill>
              </a:rPr>
              <a:t>h</a:t>
            </a:r>
            <a:r>
              <a:rPr lang="en-US" b="1" dirty="0">
                <a:solidFill>
                  <a:srgbClr val="444444"/>
                </a:solidFill>
              </a:rPr>
              <a:t>en </a:t>
            </a:r>
            <a:r>
              <a:rPr lang="en-US" b="1" dirty="0">
                <a:solidFill>
                  <a:srgbClr val="1C1C1B"/>
                </a:solidFill>
              </a:rPr>
              <a:t>th</a:t>
            </a:r>
            <a:r>
              <a:rPr lang="en-US" b="1" dirty="0">
                <a:solidFill>
                  <a:srgbClr val="444444"/>
                </a:solidFill>
              </a:rPr>
              <a:t>e </a:t>
            </a:r>
            <a:r>
              <a:rPr lang="en-US" b="1" dirty="0">
                <a:solidFill>
                  <a:srgbClr val="1C1C1B"/>
                </a:solidFill>
              </a:rPr>
              <a:t>l</a:t>
            </a:r>
            <a:r>
              <a:rPr lang="en-US" b="1" dirty="0">
                <a:solidFill>
                  <a:srgbClr val="444444"/>
                </a:solidFill>
              </a:rPr>
              <a:t>oad </a:t>
            </a:r>
            <a:r>
              <a:rPr lang="en-US" b="1" dirty="0">
                <a:solidFill>
                  <a:srgbClr val="1C1C1B"/>
                </a:solidFill>
              </a:rPr>
              <a:t>i</a:t>
            </a:r>
            <a:r>
              <a:rPr lang="en-US" b="1" dirty="0">
                <a:solidFill>
                  <a:srgbClr val="5D5C5C"/>
                </a:solidFill>
              </a:rPr>
              <a:t>s </a:t>
            </a:r>
            <a:r>
              <a:rPr lang="en-US" b="1" dirty="0">
                <a:solidFill>
                  <a:srgbClr val="444444"/>
                </a:solidFill>
              </a:rPr>
              <a:t>i</a:t>
            </a:r>
            <a:r>
              <a:rPr lang="en-US" b="1" dirty="0">
                <a:solidFill>
                  <a:srgbClr val="1C1C1B"/>
                </a:solidFill>
              </a:rPr>
              <a:t>n</a:t>
            </a:r>
            <a:r>
              <a:rPr lang="en-US" b="1" dirty="0">
                <a:solidFill>
                  <a:srgbClr val="5D5C5C"/>
                </a:solidFill>
              </a:rPr>
              <a:t>c</a:t>
            </a:r>
            <a:r>
              <a:rPr lang="en-US" b="1" dirty="0">
                <a:solidFill>
                  <a:srgbClr val="1C1C1B"/>
                </a:solidFill>
              </a:rPr>
              <a:t>r</a:t>
            </a:r>
            <a:r>
              <a:rPr lang="en-US" b="1" dirty="0">
                <a:solidFill>
                  <a:srgbClr val="5D5C5C"/>
                </a:solidFill>
              </a:rPr>
              <a:t>e</a:t>
            </a:r>
            <a:r>
              <a:rPr lang="en-US" b="1" dirty="0">
                <a:solidFill>
                  <a:srgbClr val="444444"/>
                </a:solidFill>
              </a:rPr>
              <a:t>a</a:t>
            </a:r>
            <a:r>
              <a:rPr lang="en-US" b="1" dirty="0">
                <a:solidFill>
                  <a:srgbClr val="5D5C5C"/>
                </a:solidFill>
              </a:rPr>
              <a:t>s</a:t>
            </a:r>
            <a:r>
              <a:rPr lang="en-US" b="1" dirty="0">
                <a:solidFill>
                  <a:srgbClr val="444444"/>
                </a:solidFill>
              </a:rPr>
              <a:t>ed</a:t>
            </a:r>
            <a:r>
              <a:rPr lang="en-US" b="1" dirty="0">
                <a:solidFill>
                  <a:srgbClr val="5D5C5C"/>
                </a:solidFill>
              </a:rPr>
              <a:t>? </a:t>
            </a:r>
            <a:endParaRPr lang="en-US" b="1" dirty="0" smtClean="0">
              <a:solidFill>
                <a:srgbClr val="5D5C5C"/>
              </a:solidFill>
            </a:endParaRPr>
          </a:p>
          <a:p>
            <a:pPr algn="just"/>
            <a:r>
              <a:rPr lang="en-US" dirty="0" smtClean="0">
                <a:solidFill>
                  <a:srgbClr val="2E2E2E"/>
                </a:solidFill>
              </a:rPr>
              <a:t>When the </a:t>
            </a:r>
            <a:r>
              <a:rPr lang="en-US" dirty="0">
                <a:solidFill>
                  <a:srgbClr val="1C1C1B"/>
                </a:solidFill>
              </a:rPr>
              <a:t>l</a:t>
            </a:r>
            <a:r>
              <a:rPr lang="en-US" dirty="0">
                <a:solidFill>
                  <a:srgbClr val="444444"/>
                </a:solidFill>
              </a:rPr>
              <a:t>oad suppli</a:t>
            </a:r>
            <a:r>
              <a:rPr lang="en-US" dirty="0">
                <a:solidFill>
                  <a:srgbClr val="5D5C5C"/>
                </a:solidFill>
              </a:rPr>
              <a:t>e</a:t>
            </a:r>
            <a:r>
              <a:rPr lang="en-US" dirty="0">
                <a:solidFill>
                  <a:srgbClr val="444444"/>
                </a:solidFill>
              </a:rPr>
              <a:t>d by </a:t>
            </a:r>
            <a:r>
              <a:rPr lang="en-US" dirty="0">
                <a:solidFill>
                  <a:srgbClr val="5D5C5C"/>
                </a:solidFill>
              </a:rPr>
              <a:t>t</a:t>
            </a:r>
            <a:r>
              <a:rPr lang="en-US" dirty="0">
                <a:solidFill>
                  <a:srgbClr val="444444"/>
                </a:solidFill>
              </a:rPr>
              <a:t>h</a:t>
            </a:r>
            <a:r>
              <a:rPr lang="en-US" dirty="0">
                <a:solidFill>
                  <a:srgbClr val="5D5C5C"/>
                </a:solidFill>
              </a:rPr>
              <a:t>e </a:t>
            </a:r>
            <a:r>
              <a:rPr lang="en-US" dirty="0">
                <a:solidFill>
                  <a:srgbClr val="444444"/>
                </a:solidFill>
              </a:rPr>
              <a:t>generator </a:t>
            </a:r>
            <a:r>
              <a:rPr lang="en-US" dirty="0">
                <a:solidFill>
                  <a:srgbClr val="2E2E2E"/>
                </a:solidFill>
              </a:rPr>
              <a:t>i</a:t>
            </a:r>
            <a:r>
              <a:rPr lang="en-US" dirty="0">
                <a:solidFill>
                  <a:srgbClr val="5D5C5C"/>
                </a:solidFill>
              </a:rPr>
              <a:t>s </a:t>
            </a:r>
            <a:r>
              <a:rPr lang="en-US" dirty="0" smtClean="0">
                <a:solidFill>
                  <a:srgbClr val="2E2E2E"/>
                </a:solidFill>
              </a:rPr>
              <a:t>incr</a:t>
            </a:r>
            <a:r>
              <a:rPr lang="en-US" dirty="0" smtClean="0">
                <a:solidFill>
                  <a:srgbClr val="5D5C5C"/>
                </a:solidFill>
              </a:rPr>
              <a:t>ease</a:t>
            </a:r>
            <a:r>
              <a:rPr lang="en-US" dirty="0" smtClean="0">
                <a:solidFill>
                  <a:srgbClr val="2E2E2E"/>
                </a:solidFill>
              </a:rPr>
              <a:t>d, IL (</a:t>
            </a:r>
            <a:r>
              <a:rPr lang="en-US" dirty="0" smtClean="0">
                <a:solidFill>
                  <a:srgbClr val="444444"/>
                </a:solidFill>
              </a:rPr>
              <a:t>and therefore I</a:t>
            </a:r>
            <a:r>
              <a:rPr lang="en-US" sz="1200" dirty="0" smtClean="0">
                <a:solidFill>
                  <a:srgbClr val="444444"/>
                </a:solidFill>
              </a:rPr>
              <a:t>A</a:t>
            </a:r>
            <a:r>
              <a:rPr lang="en-US" dirty="0" smtClean="0">
                <a:solidFill>
                  <a:srgbClr val="444444"/>
                </a:solidFill>
              </a:rPr>
              <a:t>)</a:t>
            </a:r>
            <a:r>
              <a:rPr lang="en-US" i="1" dirty="0" smtClean="0">
                <a:solidFill>
                  <a:srgbClr val="444444"/>
                </a:solidFill>
              </a:rPr>
              <a:t> </a:t>
            </a:r>
            <a:r>
              <a:rPr lang="en-US" dirty="0">
                <a:solidFill>
                  <a:srgbClr val="444444"/>
                </a:solidFill>
              </a:rPr>
              <a:t>in</a:t>
            </a:r>
            <a:r>
              <a:rPr lang="en-US" dirty="0">
                <a:solidFill>
                  <a:srgbClr val="5D5C5C"/>
                </a:solidFill>
              </a:rPr>
              <a:t>c</a:t>
            </a:r>
            <a:r>
              <a:rPr lang="en-US" dirty="0">
                <a:solidFill>
                  <a:srgbClr val="1C1C1B"/>
                </a:solidFill>
              </a:rPr>
              <a:t>r</a:t>
            </a:r>
            <a:r>
              <a:rPr lang="en-US" dirty="0">
                <a:solidFill>
                  <a:srgbClr val="444444"/>
                </a:solidFill>
              </a:rPr>
              <a:t>eases</a:t>
            </a:r>
            <a:r>
              <a:rPr lang="en-US" dirty="0">
                <a:solidFill>
                  <a:srgbClr val="1C1C1B"/>
                </a:solidFill>
              </a:rPr>
              <a:t>.</a:t>
            </a:r>
          </a:p>
          <a:p>
            <a:pPr algn="just"/>
            <a:r>
              <a:rPr lang="en-US" dirty="0">
                <a:solidFill>
                  <a:srgbClr val="444444"/>
                </a:solidFill>
              </a:rPr>
              <a:t>A</a:t>
            </a:r>
            <a:r>
              <a:rPr lang="en-US" dirty="0">
                <a:solidFill>
                  <a:srgbClr val="5D5C5C"/>
                </a:solidFill>
              </a:rPr>
              <a:t>s </a:t>
            </a:r>
            <a:r>
              <a:rPr lang="en-US" dirty="0">
                <a:solidFill>
                  <a:srgbClr val="444444"/>
                </a:solidFill>
              </a:rPr>
              <a:t>t</a:t>
            </a:r>
            <a:r>
              <a:rPr lang="en-US" dirty="0">
                <a:solidFill>
                  <a:srgbClr val="1C1C1B"/>
                </a:solidFill>
              </a:rPr>
              <a:t>h</a:t>
            </a:r>
            <a:r>
              <a:rPr lang="en-US" dirty="0">
                <a:solidFill>
                  <a:srgbClr val="444444"/>
                </a:solidFill>
              </a:rPr>
              <a:t>e </a:t>
            </a:r>
            <a:r>
              <a:rPr lang="en-US" dirty="0">
                <a:solidFill>
                  <a:srgbClr val="2E2E2E"/>
                </a:solidFill>
              </a:rPr>
              <a:t>armature </a:t>
            </a:r>
            <a:r>
              <a:rPr lang="en-US" dirty="0">
                <a:solidFill>
                  <a:srgbClr val="444444"/>
                </a:solidFill>
              </a:rPr>
              <a:t>curr</a:t>
            </a:r>
            <a:r>
              <a:rPr lang="en-US" dirty="0">
                <a:solidFill>
                  <a:srgbClr val="5D5C5C"/>
                </a:solidFill>
              </a:rPr>
              <a:t>e</a:t>
            </a:r>
            <a:r>
              <a:rPr lang="en-US" dirty="0">
                <a:solidFill>
                  <a:srgbClr val="2E2E2E"/>
                </a:solidFill>
              </a:rPr>
              <a:t>nt increases, the </a:t>
            </a:r>
            <a:r>
              <a:rPr lang="en-US" i="1" dirty="0" err="1">
                <a:solidFill>
                  <a:srgbClr val="444444"/>
                </a:solidFill>
              </a:rPr>
              <a:t>l</a:t>
            </a:r>
            <a:r>
              <a:rPr lang="en-US" sz="1200" i="1" dirty="0" err="1">
                <a:solidFill>
                  <a:srgbClr val="5D5C5C"/>
                </a:solidFill>
              </a:rPr>
              <a:t>A</a:t>
            </a:r>
            <a:r>
              <a:rPr lang="en-US" i="1" dirty="0" err="1">
                <a:solidFill>
                  <a:srgbClr val="444444"/>
                </a:solidFill>
              </a:rPr>
              <a:t>R</a:t>
            </a:r>
            <a:r>
              <a:rPr lang="en-US" sz="1200" i="1" dirty="0" err="1">
                <a:solidFill>
                  <a:srgbClr val="444444"/>
                </a:solidFill>
              </a:rPr>
              <a:t>A</a:t>
            </a:r>
            <a:r>
              <a:rPr lang="en-US" i="1" dirty="0">
                <a:solidFill>
                  <a:srgbClr val="444444"/>
                </a:solidFill>
              </a:rPr>
              <a:t> </a:t>
            </a:r>
            <a:r>
              <a:rPr lang="en-US" dirty="0">
                <a:solidFill>
                  <a:srgbClr val="444444"/>
                </a:solidFill>
              </a:rPr>
              <a:t>drop </a:t>
            </a:r>
            <a:r>
              <a:rPr lang="en-US" dirty="0">
                <a:solidFill>
                  <a:srgbClr val="2E2E2E"/>
                </a:solidFill>
              </a:rPr>
              <a:t>increases, </a:t>
            </a:r>
            <a:r>
              <a:rPr lang="en-US" dirty="0">
                <a:solidFill>
                  <a:srgbClr val="444444"/>
                </a:solidFill>
              </a:rPr>
              <a:t>so the t</a:t>
            </a:r>
            <a:r>
              <a:rPr lang="en-US" dirty="0">
                <a:solidFill>
                  <a:srgbClr val="5D5C5C"/>
                </a:solidFill>
              </a:rPr>
              <a:t>e</a:t>
            </a:r>
            <a:r>
              <a:rPr lang="en-US" dirty="0">
                <a:solidFill>
                  <a:srgbClr val="2E2E2E"/>
                </a:solidFill>
              </a:rPr>
              <a:t>rminal vo1t</a:t>
            </a:r>
            <a:r>
              <a:rPr lang="en-US" dirty="0">
                <a:solidFill>
                  <a:srgbClr val="444444"/>
                </a:solidFill>
              </a:rPr>
              <a:t>age</a:t>
            </a:r>
          </a:p>
          <a:p>
            <a:pPr algn="just"/>
            <a:r>
              <a:rPr lang="en-US" dirty="0">
                <a:solidFill>
                  <a:srgbClr val="1C1C1B"/>
                </a:solidFill>
              </a:rPr>
              <a:t>of the </a:t>
            </a:r>
            <a:r>
              <a:rPr lang="en-US" dirty="0">
                <a:solidFill>
                  <a:srgbClr val="2E2E2E"/>
                </a:solidFill>
              </a:rPr>
              <a:t>generator </a:t>
            </a:r>
            <a:r>
              <a:rPr lang="en-US" dirty="0">
                <a:solidFill>
                  <a:srgbClr val="444444"/>
                </a:solidFill>
              </a:rPr>
              <a:t>f</a:t>
            </a:r>
            <a:r>
              <a:rPr lang="en-US" dirty="0">
                <a:solidFill>
                  <a:srgbClr val="5D5C5C"/>
                </a:solidFill>
              </a:rPr>
              <a:t>a</a:t>
            </a:r>
            <a:r>
              <a:rPr lang="en-US" dirty="0">
                <a:solidFill>
                  <a:srgbClr val="1C1C1B"/>
                </a:solidFill>
              </a:rPr>
              <a:t>ll</a:t>
            </a:r>
            <a:r>
              <a:rPr lang="en-US" dirty="0">
                <a:solidFill>
                  <a:srgbClr val="444444"/>
                </a:solidFill>
              </a:rPr>
              <a:t>s</a:t>
            </a:r>
            <a:r>
              <a:rPr lang="en-US" dirty="0" smtClean="0">
                <a:solidFill>
                  <a:srgbClr val="1C1C1B"/>
                </a:solidFill>
              </a:rPr>
              <a:t>.</a:t>
            </a:r>
            <a:endParaRPr lang="en-US" dirty="0">
              <a:solidFill>
                <a:srgbClr val="1C1C1B"/>
              </a:solidFill>
            </a:endParaRPr>
          </a:p>
        </p:txBody>
      </p:sp>
    </p:spTree>
    <p:extLst>
      <p:ext uri="{BB962C8B-B14F-4D97-AF65-F5344CB8AC3E}">
        <p14:creationId xmlns:p14="http://schemas.microsoft.com/office/powerpoint/2010/main" val="525634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45</a:t>
            </a:fld>
            <a:endParaRPr lang="en-US"/>
          </a:p>
        </p:txBody>
      </p:sp>
      <p:sp>
        <p:nvSpPr>
          <p:cNvPr id="9" name="TextBox 8"/>
          <p:cNvSpPr txBox="1"/>
          <p:nvPr/>
        </p:nvSpPr>
        <p:spPr>
          <a:xfrm>
            <a:off x="609600" y="457200"/>
            <a:ext cx="4433650" cy="461665"/>
          </a:xfrm>
          <a:prstGeom prst="rect">
            <a:avLst/>
          </a:prstGeom>
          <a:noFill/>
        </p:spPr>
        <p:txBody>
          <a:bodyPr wrap="none" rtlCol="0">
            <a:spAutoFit/>
          </a:bodyPr>
          <a:lstStyle/>
          <a:p>
            <a:r>
              <a:rPr lang="en-GB" sz="2400" b="1" dirty="0" smtClean="0">
                <a:solidFill>
                  <a:srgbClr val="0E39F2"/>
                </a:solidFill>
              </a:rPr>
              <a:t>Separately Excited DC Generators</a:t>
            </a:r>
            <a:endParaRPr lang="en-US" sz="2400" b="1" dirty="0">
              <a:solidFill>
                <a:srgbClr val="0E39F2"/>
              </a:solidFill>
            </a:endParaRPr>
          </a:p>
        </p:txBody>
      </p:sp>
      <p:sp>
        <p:nvSpPr>
          <p:cNvPr id="2" name="Rectangle 1"/>
          <p:cNvSpPr/>
          <p:nvPr/>
        </p:nvSpPr>
        <p:spPr>
          <a:xfrm>
            <a:off x="281376" y="1219200"/>
            <a:ext cx="8253024" cy="3693319"/>
          </a:xfrm>
          <a:prstGeom prst="rect">
            <a:avLst/>
          </a:prstGeom>
        </p:spPr>
        <p:txBody>
          <a:bodyPr wrap="square">
            <a:spAutoFit/>
          </a:bodyPr>
          <a:lstStyle/>
          <a:p>
            <a:pPr algn="just"/>
            <a:r>
              <a:rPr lang="en-US" b="1" dirty="0">
                <a:solidFill>
                  <a:srgbClr val="444444"/>
                </a:solidFill>
              </a:rPr>
              <a:t>Control of Terminal Voltage</a:t>
            </a:r>
          </a:p>
          <a:p>
            <a:pPr algn="just"/>
            <a:r>
              <a:rPr lang="en-US" dirty="0">
                <a:solidFill>
                  <a:srgbClr val="444444"/>
                </a:solidFill>
              </a:rPr>
              <a:t>The </a:t>
            </a:r>
            <a:r>
              <a:rPr lang="en-US" dirty="0">
                <a:solidFill>
                  <a:srgbClr val="1C1C1B"/>
                </a:solidFill>
              </a:rPr>
              <a:t>t</a:t>
            </a:r>
            <a:r>
              <a:rPr lang="en-US" dirty="0">
                <a:solidFill>
                  <a:srgbClr val="444444"/>
                </a:solidFill>
              </a:rPr>
              <a:t>erm</a:t>
            </a:r>
            <a:r>
              <a:rPr lang="en-US" dirty="0">
                <a:solidFill>
                  <a:srgbClr val="1C1C1B"/>
                </a:solidFill>
              </a:rPr>
              <a:t>in</a:t>
            </a:r>
            <a:r>
              <a:rPr lang="en-US" dirty="0">
                <a:solidFill>
                  <a:srgbClr val="444444"/>
                </a:solidFill>
              </a:rPr>
              <a:t>a</a:t>
            </a:r>
            <a:r>
              <a:rPr lang="en-US" dirty="0">
                <a:solidFill>
                  <a:srgbClr val="1C1C1B"/>
                </a:solidFill>
              </a:rPr>
              <a:t>l </a:t>
            </a:r>
            <a:r>
              <a:rPr lang="en-US" dirty="0">
                <a:solidFill>
                  <a:srgbClr val="5D5C5C"/>
                </a:solidFill>
              </a:rPr>
              <a:t>v</a:t>
            </a:r>
            <a:r>
              <a:rPr lang="en-US" dirty="0">
                <a:solidFill>
                  <a:srgbClr val="444444"/>
                </a:solidFill>
              </a:rPr>
              <a:t>o</a:t>
            </a:r>
            <a:r>
              <a:rPr lang="en-US" dirty="0">
                <a:solidFill>
                  <a:srgbClr val="1C1C1B"/>
                </a:solidFill>
              </a:rPr>
              <a:t>lt</a:t>
            </a:r>
            <a:r>
              <a:rPr lang="en-US" dirty="0">
                <a:solidFill>
                  <a:srgbClr val="444444"/>
                </a:solidFill>
              </a:rPr>
              <a:t>a</a:t>
            </a:r>
            <a:r>
              <a:rPr lang="en-US" dirty="0">
                <a:solidFill>
                  <a:srgbClr val="5D5C5C"/>
                </a:solidFill>
              </a:rPr>
              <a:t>ge </a:t>
            </a:r>
            <a:r>
              <a:rPr lang="en-US" dirty="0">
                <a:solidFill>
                  <a:srgbClr val="444444"/>
                </a:solidFill>
              </a:rPr>
              <a:t>of </a:t>
            </a:r>
            <a:r>
              <a:rPr lang="en-US" dirty="0">
                <a:solidFill>
                  <a:srgbClr val="5D5C5C"/>
                </a:solidFill>
              </a:rPr>
              <a:t>a s</a:t>
            </a:r>
            <a:r>
              <a:rPr lang="en-US" dirty="0">
                <a:solidFill>
                  <a:srgbClr val="444444"/>
                </a:solidFill>
              </a:rPr>
              <a:t>epa</a:t>
            </a:r>
            <a:r>
              <a:rPr lang="en-US" dirty="0">
                <a:solidFill>
                  <a:srgbClr val="1C1C1B"/>
                </a:solidFill>
              </a:rPr>
              <a:t>ra</a:t>
            </a:r>
            <a:r>
              <a:rPr lang="en-US" dirty="0">
                <a:solidFill>
                  <a:srgbClr val="5D5C5C"/>
                </a:solidFill>
              </a:rPr>
              <a:t>t</a:t>
            </a:r>
            <a:r>
              <a:rPr lang="en-US" dirty="0">
                <a:solidFill>
                  <a:srgbClr val="444444"/>
                </a:solidFill>
              </a:rPr>
              <a:t>ely </a:t>
            </a:r>
            <a:r>
              <a:rPr lang="en-US" dirty="0">
                <a:solidFill>
                  <a:srgbClr val="5D5C5C"/>
                </a:solidFill>
              </a:rPr>
              <a:t>exc</a:t>
            </a:r>
            <a:r>
              <a:rPr lang="en-US" dirty="0">
                <a:solidFill>
                  <a:srgbClr val="444444"/>
                </a:solidFill>
              </a:rPr>
              <a:t>ited d</a:t>
            </a:r>
            <a:r>
              <a:rPr lang="en-US" dirty="0">
                <a:solidFill>
                  <a:srgbClr val="5D5C5C"/>
                </a:solidFill>
              </a:rPr>
              <a:t>c g</a:t>
            </a:r>
            <a:r>
              <a:rPr lang="en-US" dirty="0">
                <a:solidFill>
                  <a:srgbClr val="444444"/>
                </a:solidFill>
              </a:rPr>
              <a:t>e</a:t>
            </a:r>
            <a:r>
              <a:rPr lang="en-US" dirty="0">
                <a:solidFill>
                  <a:srgbClr val="1C1C1B"/>
                </a:solidFill>
              </a:rPr>
              <a:t>n</a:t>
            </a:r>
            <a:r>
              <a:rPr lang="en-US" dirty="0">
                <a:solidFill>
                  <a:srgbClr val="444444"/>
                </a:solidFill>
              </a:rPr>
              <a:t>era</a:t>
            </a:r>
            <a:r>
              <a:rPr lang="en-US" dirty="0">
                <a:solidFill>
                  <a:srgbClr val="1C1C1B"/>
                </a:solidFill>
              </a:rPr>
              <a:t>t</a:t>
            </a:r>
            <a:r>
              <a:rPr lang="en-US" dirty="0">
                <a:solidFill>
                  <a:srgbClr val="444444"/>
                </a:solidFill>
              </a:rPr>
              <a:t>or c</a:t>
            </a:r>
            <a:r>
              <a:rPr lang="en-US" dirty="0">
                <a:solidFill>
                  <a:srgbClr val="5D5C5C"/>
                </a:solidFill>
              </a:rPr>
              <a:t>a</a:t>
            </a:r>
            <a:r>
              <a:rPr lang="en-US" dirty="0">
                <a:solidFill>
                  <a:srgbClr val="2E2E2E"/>
                </a:solidFill>
              </a:rPr>
              <a:t>n </a:t>
            </a:r>
            <a:r>
              <a:rPr lang="en-US" dirty="0">
                <a:solidFill>
                  <a:srgbClr val="444444"/>
                </a:solidFill>
              </a:rPr>
              <a:t>b</a:t>
            </a:r>
            <a:r>
              <a:rPr lang="en-US" dirty="0">
                <a:solidFill>
                  <a:srgbClr val="5D5C5C"/>
                </a:solidFill>
              </a:rPr>
              <a:t>e c</a:t>
            </a:r>
            <a:r>
              <a:rPr lang="en-US" dirty="0">
                <a:solidFill>
                  <a:srgbClr val="444444"/>
                </a:solidFill>
              </a:rPr>
              <a:t>on</a:t>
            </a:r>
            <a:r>
              <a:rPr lang="en-US" dirty="0">
                <a:solidFill>
                  <a:srgbClr val="5D5C5C"/>
                </a:solidFill>
              </a:rPr>
              <a:t>t</a:t>
            </a:r>
            <a:r>
              <a:rPr lang="en-US" dirty="0">
                <a:solidFill>
                  <a:srgbClr val="444444"/>
                </a:solidFill>
              </a:rPr>
              <a:t>ro</a:t>
            </a:r>
            <a:r>
              <a:rPr lang="en-US" dirty="0">
                <a:solidFill>
                  <a:srgbClr val="1C1C1B"/>
                </a:solidFill>
              </a:rPr>
              <a:t>ll</a:t>
            </a:r>
            <a:r>
              <a:rPr lang="en-US" dirty="0">
                <a:solidFill>
                  <a:srgbClr val="444444"/>
                </a:solidFill>
              </a:rPr>
              <a:t>ed </a:t>
            </a:r>
            <a:r>
              <a:rPr lang="en-US" dirty="0" smtClean="0">
                <a:solidFill>
                  <a:srgbClr val="2E2E2E"/>
                </a:solidFill>
              </a:rPr>
              <a:t>by </a:t>
            </a:r>
            <a:r>
              <a:rPr lang="en-US" dirty="0" smtClean="0">
                <a:solidFill>
                  <a:srgbClr val="5D5C5C"/>
                </a:solidFill>
              </a:rPr>
              <a:t>c</a:t>
            </a:r>
            <a:r>
              <a:rPr lang="en-US" dirty="0" smtClean="0">
                <a:solidFill>
                  <a:srgbClr val="1C1C1B"/>
                </a:solidFill>
              </a:rPr>
              <a:t>h</a:t>
            </a:r>
            <a:r>
              <a:rPr lang="en-US" dirty="0" smtClean="0">
                <a:solidFill>
                  <a:srgbClr val="444444"/>
                </a:solidFill>
              </a:rPr>
              <a:t>ang</a:t>
            </a:r>
            <a:r>
              <a:rPr lang="en-US" dirty="0" smtClean="0">
                <a:solidFill>
                  <a:srgbClr val="1C1C1B"/>
                </a:solidFill>
              </a:rPr>
              <a:t>in</a:t>
            </a:r>
            <a:r>
              <a:rPr lang="en-US" dirty="0" smtClean="0">
                <a:solidFill>
                  <a:srgbClr val="444444"/>
                </a:solidFill>
              </a:rPr>
              <a:t>g </a:t>
            </a:r>
            <a:r>
              <a:rPr lang="en-US" dirty="0">
                <a:solidFill>
                  <a:srgbClr val="444444"/>
                </a:solidFill>
              </a:rPr>
              <a:t>the int</a:t>
            </a:r>
            <a:r>
              <a:rPr lang="en-US" dirty="0">
                <a:solidFill>
                  <a:srgbClr val="5D5C5C"/>
                </a:solidFill>
              </a:rPr>
              <a:t>e</a:t>
            </a:r>
            <a:r>
              <a:rPr lang="en-US" dirty="0">
                <a:solidFill>
                  <a:srgbClr val="444444"/>
                </a:solidFill>
              </a:rPr>
              <a:t>rn</a:t>
            </a:r>
            <a:r>
              <a:rPr lang="en-US" dirty="0">
                <a:solidFill>
                  <a:srgbClr val="5D5C5C"/>
                </a:solidFill>
              </a:rPr>
              <a:t>a</a:t>
            </a:r>
            <a:r>
              <a:rPr lang="en-US" dirty="0">
                <a:solidFill>
                  <a:srgbClr val="1C1C1B"/>
                </a:solidFill>
              </a:rPr>
              <a:t>l </a:t>
            </a:r>
            <a:r>
              <a:rPr lang="en-US" dirty="0">
                <a:solidFill>
                  <a:srgbClr val="444444"/>
                </a:solidFill>
              </a:rPr>
              <a:t>g</a:t>
            </a:r>
            <a:r>
              <a:rPr lang="en-US" dirty="0">
                <a:solidFill>
                  <a:srgbClr val="5D5C5C"/>
                </a:solidFill>
              </a:rPr>
              <a:t>e</a:t>
            </a:r>
            <a:r>
              <a:rPr lang="en-US" dirty="0">
                <a:solidFill>
                  <a:srgbClr val="444444"/>
                </a:solidFill>
              </a:rPr>
              <a:t>nerated voltag</a:t>
            </a:r>
            <a:r>
              <a:rPr lang="en-US" dirty="0">
                <a:solidFill>
                  <a:srgbClr val="5D5C5C"/>
                </a:solidFill>
              </a:rPr>
              <a:t>e </a:t>
            </a:r>
            <a:r>
              <a:rPr lang="en-US" i="1" dirty="0">
                <a:solidFill>
                  <a:srgbClr val="444444"/>
                </a:solidFill>
              </a:rPr>
              <a:t>E</a:t>
            </a:r>
            <a:r>
              <a:rPr lang="en-US" i="1" dirty="0">
                <a:solidFill>
                  <a:srgbClr val="5D5C5C"/>
                </a:solidFill>
              </a:rPr>
              <a:t>A </a:t>
            </a:r>
            <a:r>
              <a:rPr lang="en-US" dirty="0">
                <a:solidFill>
                  <a:srgbClr val="444444"/>
                </a:solidFill>
              </a:rPr>
              <a:t>o</a:t>
            </a:r>
            <a:r>
              <a:rPr lang="en-US" dirty="0">
                <a:solidFill>
                  <a:srgbClr val="5D5C5C"/>
                </a:solidFill>
              </a:rPr>
              <a:t>f </a:t>
            </a:r>
            <a:r>
              <a:rPr lang="en-US" dirty="0">
                <a:solidFill>
                  <a:srgbClr val="444444"/>
                </a:solidFill>
              </a:rPr>
              <a:t>t</a:t>
            </a:r>
            <a:r>
              <a:rPr lang="en-US" dirty="0">
                <a:solidFill>
                  <a:srgbClr val="1C1C1B"/>
                </a:solidFill>
              </a:rPr>
              <a:t>h</a:t>
            </a:r>
            <a:r>
              <a:rPr lang="en-US" dirty="0">
                <a:solidFill>
                  <a:srgbClr val="444444"/>
                </a:solidFill>
              </a:rPr>
              <a:t>e machine. </a:t>
            </a:r>
            <a:r>
              <a:rPr lang="en-US" dirty="0">
                <a:solidFill>
                  <a:srgbClr val="2E2E2E"/>
                </a:solidFill>
              </a:rPr>
              <a:t>By </a:t>
            </a:r>
            <a:r>
              <a:rPr lang="en-US" dirty="0">
                <a:solidFill>
                  <a:srgbClr val="444444"/>
                </a:solidFill>
              </a:rPr>
              <a:t>Kir</a:t>
            </a:r>
            <a:r>
              <a:rPr lang="en-US" dirty="0">
                <a:solidFill>
                  <a:srgbClr val="5D5C5C"/>
                </a:solidFill>
              </a:rPr>
              <a:t>c</a:t>
            </a:r>
            <a:r>
              <a:rPr lang="en-US" dirty="0">
                <a:solidFill>
                  <a:srgbClr val="2E2E2E"/>
                </a:solidFill>
              </a:rPr>
              <a:t>hh</a:t>
            </a:r>
            <a:r>
              <a:rPr lang="en-US" dirty="0">
                <a:solidFill>
                  <a:srgbClr val="5D5C5C"/>
                </a:solidFill>
              </a:rPr>
              <a:t>o</a:t>
            </a:r>
            <a:r>
              <a:rPr lang="en-US" dirty="0">
                <a:solidFill>
                  <a:srgbClr val="444444"/>
                </a:solidFill>
              </a:rPr>
              <a:t>ff's </a:t>
            </a:r>
            <a:r>
              <a:rPr lang="en-US" dirty="0" smtClean="0">
                <a:solidFill>
                  <a:srgbClr val="444444"/>
                </a:solidFill>
              </a:rPr>
              <a:t>vol</a:t>
            </a:r>
            <a:r>
              <a:rPr lang="en-US" dirty="0" smtClean="0">
                <a:solidFill>
                  <a:srgbClr val="1C1C1B"/>
                </a:solidFill>
              </a:rPr>
              <a:t>t</a:t>
            </a:r>
            <a:r>
              <a:rPr lang="en-US" dirty="0" smtClean="0">
                <a:solidFill>
                  <a:srgbClr val="444444"/>
                </a:solidFill>
              </a:rPr>
              <a:t>age </a:t>
            </a:r>
            <a:r>
              <a:rPr lang="en-US" dirty="0" smtClean="0">
                <a:solidFill>
                  <a:srgbClr val="1C1C1B"/>
                </a:solidFill>
              </a:rPr>
              <a:t>l</a:t>
            </a:r>
            <a:r>
              <a:rPr lang="en-US" dirty="0" smtClean="0">
                <a:solidFill>
                  <a:srgbClr val="444444"/>
                </a:solidFill>
              </a:rPr>
              <a:t>aw </a:t>
            </a:r>
            <a:r>
              <a:rPr lang="en-US" i="1" dirty="0">
                <a:solidFill>
                  <a:srgbClr val="2E2E2E"/>
                </a:solidFill>
              </a:rPr>
              <a:t>VT </a:t>
            </a:r>
            <a:r>
              <a:rPr lang="en-US" dirty="0">
                <a:solidFill>
                  <a:srgbClr val="444444"/>
                </a:solidFill>
              </a:rPr>
              <a:t>= </a:t>
            </a:r>
            <a:r>
              <a:rPr lang="en-US" i="1" dirty="0">
                <a:solidFill>
                  <a:srgbClr val="444444"/>
                </a:solidFill>
              </a:rPr>
              <a:t>E</a:t>
            </a:r>
            <a:r>
              <a:rPr lang="en-US" i="1" dirty="0">
                <a:solidFill>
                  <a:srgbClr val="5D5C5C"/>
                </a:solidFill>
              </a:rPr>
              <a:t>A </a:t>
            </a:r>
            <a:r>
              <a:rPr lang="en-US" dirty="0" smtClean="0">
                <a:solidFill>
                  <a:srgbClr val="787778"/>
                </a:solidFill>
              </a:rPr>
              <a:t>– </a:t>
            </a:r>
            <a:r>
              <a:rPr lang="en-US" i="1" dirty="0" err="1" smtClean="0">
                <a:solidFill>
                  <a:srgbClr val="444444"/>
                </a:solidFill>
              </a:rPr>
              <a:t>l</a:t>
            </a:r>
            <a:r>
              <a:rPr lang="en-US" i="1" dirty="0" err="1" smtClean="0">
                <a:solidFill>
                  <a:srgbClr val="5D5C5C"/>
                </a:solidFill>
              </a:rPr>
              <a:t>A</a:t>
            </a:r>
            <a:r>
              <a:rPr lang="en-US" i="1" dirty="0" err="1" smtClean="0">
                <a:solidFill>
                  <a:srgbClr val="444444"/>
                </a:solidFill>
              </a:rPr>
              <a:t>R</a:t>
            </a:r>
            <a:r>
              <a:rPr lang="en-US" i="1" dirty="0" err="1" smtClean="0">
                <a:solidFill>
                  <a:srgbClr val="5D5C5C"/>
                </a:solidFill>
              </a:rPr>
              <a:t>A</a:t>
            </a:r>
            <a:r>
              <a:rPr lang="en-US" i="1" dirty="0">
                <a:solidFill>
                  <a:srgbClr val="5D5C5C"/>
                </a:solidFill>
              </a:rPr>
              <a:t> </a:t>
            </a:r>
            <a:r>
              <a:rPr lang="en-US" i="1" dirty="0" smtClean="0">
                <a:solidFill>
                  <a:srgbClr val="5D5C5C"/>
                </a:solidFill>
              </a:rPr>
              <a:t>so</a:t>
            </a:r>
            <a:r>
              <a:rPr lang="en-US" dirty="0" smtClean="0">
                <a:solidFill>
                  <a:srgbClr val="444444"/>
                </a:solidFill>
              </a:rPr>
              <a:t> </a:t>
            </a:r>
            <a:r>
              <a:rPr lang="en-US" dirty="0">
                <a:solidFill>
                  <a:srgbClr val="2E2E2E"/>
                </a:solidFill>
              </a:rPr>
              <a:t>if </a:t>
            </a:r>
            <a:r>
              <a:rPr lang="en-US" i="1" dirty="0">
                <a:solidFill>
                  <a:srgbClr val="1C1C1B"/>
                </a:solidFill>
              </a:rPr>
              <a:t>E</a:t>
            </a:r>
            <a:r>
              <a:rPr lang="en-US" i="1" dirty="0">
                <a:solidFill>
                  <a:srgbClr val="444444"/>
                </a:solidFill>
              </a:rPr>
              <a:t>A </a:t>
            </a:r>
            <a:r>
              <a:rPr lang="en-US" dirty="0">
                <a:solidFill>
                  <a:srgbClr val="2E2E2E"/>
                </a:solidFill>
              </a:rPr>
              <a:t>incre</a:t>
            </a:r>
            <a:r>
              <a:rPr lang="en-US" dirty="0">
                <a:solidFill>
                  <a:srgbClr val="5D5C5C"/>
                </a:solidFill>
              </a:rPr>
              <a:t>ases</a:t>
            </a:r>
            <a:r>
              <a:rPr lang="en-US" dirty="0">
                <a:solidFill>
                  <a:srgbClr val="444444"/>
                </a:solidFill>
              </a:rPr>
              <a:t>, </a:t>
            </a:r>
            <a:r>
              <a:rPr lang="en-US" i="1" dirty="0">
                <a:solidFill>
                  <a:srgbClr val="444444"/>
                </a:solidFill>
              </a:rPr>
              <a:t>V</a:t>
            </a:r>
            <a:r>
              <a:rPr lang="en-US" i="1" dirty="0">
                <a:solidFill>
                  <a:srgbClr val="5D5C5C"/>
                </a:solidFill>
              </a:rPr>
              <a:t>T </a:t>
            </a:r>
            <a:r>
              <a:rPr lang="en-US" dirty="0">
                <a:solidFill>
                  <a:srgbClr val="444444"/>
                </a:solidFill>
              </a:rPr>
              <a:t>will </a:t>
            </a:r>
            <a:r>
              <a:rPr lang="en-US" dirty="0">
                <a:solidFill>
                  <a:srgbClr val="2E2E2E"/>
                </a:solidFill>
              </a:rPr>
              <a:t>increase, </a:t>
            </a:r>
            <a:r>
              <a:rPr lang="en-US" dirty="0">
                <a:solidFill>
                  <a:srgbClr val="444444"/>
                </a:solidFill>
              </a:rPr>
              <a:t>and </a:t>
            </a:r>
            <a:r>
              <a:rPr lang="en-US" dirty="0">
                <a:solidFill>
                  <a:srgbClr val="2E2E2E"/>
                </a:solidFill>
              </a:rPr>
              <a:t>if </a:t>
            </a:r>
            <a:r>
              <a:rPr lang="en-US" i="1" dirty="0">
                <a:solidFill>
                  <a:srgbClr val="444444"/>
                </a:solidFill>
              </a:rPr>
              <a:t>E</a:t>
            </a:r>
            <a:r>
              <a:rPr lang="en-US" i="1" dirty="0">
                <a:solidFill>
                  <a:srgbClr val="5D5C5C"/>
                </a:solidFill>
              </a:rPr>
              <a:t>A </a:t>
            </a:r>
            <a:r>
              <a:rPr lang="en-US" dirty="0" smtClean="0">
                <a:solidFill>
                  <a:srgbClr val="444444"/>
                </a:solidFill>
              </a:rPr>
              <a:t>dec</a:t>
            </a:r>
            <a:r>
              <a:rPr lang="en-US" dirty="0" smtClean="0">
                <a:solidFill>
                  <a:srgbClr val="1C1C1B"/>
                </a:solidFill>
              </a:rPr>
              <a:t>re</a:t>
            </a:r>
            <a:r>
              <a:rPr lang="en-US" dirty="0" smtClean="0">
                <a:solidFill>
                  <a:srgbClr val="444444"/>
                </a:solidFill>
              </a:rPr>
              <a:t>as</a:t>
            </a:r>
            <a:r>
              <a:rPr lang="en-US" dirty="0" smtClean="0">
                <a:solidFill>
                  <a:srgbClr val="1C1C1B"/>
                </a:solidFill>
              </a:rPr>
              <a:t>es</a:t>
            </a:r>
            <a:r>
              <a:rPr lang="en-US" dirty="0" smtClean="0">
                <a:solidFill>
                  <a:srgbClr val="444444"/>
                </a:solidFill>
              </a:rPr>
              <a:t>, </a:t>
            </a:r>
            <a:r>
              <a:rPr lang="en-US" i="1" dirty="0" smtClean="0">
                <a:solidFill>
                  <a:srgbClr val="2E2E2E"/>
                </a:solidFill>
              </a:rPr>
              <a:t>VT </a:t>
            </a:r>
            <a:r>
              <a:rPr lang="en-US" dirty="0">
                <a:solidFill>
                  <a:srgbClr val="2E2E2E"/>
                </a:solidFill>
              </a:rPr>
              <a:t>will </a:t>
            </a:r>
            <a:r>
              <a:rPr lang="en-US" dirty="0">
                <a:solidFill>
                  <a:srgbClr val="1C1C1B"/>
                </a:solidFill>
              </a:rPr>
              <a:t>decrea</a:t>
            </a:r>
            <a:r>
              <a:rPr lang="en-US" dirty="0">
                <a:solidFill>
                  <a:srgbClr val="444444"/>
                </a:solidFill>
              </a:rPr>
              <a:t>se. Sinc</a:t>
            </a:r>
            <a:r>
              <a:rPr lang="en-US" dirty="0">
                <a:solidFill>
                  <a:srgbClr val="5D5C5C"/>
                </a:solidFill>
              </a:rPr>
              <a:t>e </a:t>
            </a:r>
            <a:r>
              <a:rPr lang="en-US" dirty="0">
                <a:solidFill>
                  <a:srgbClr val="2E2E2E"/>
                </a:solidFill>
              </a:rPr>
              <a:t>the </a:t>
            </a:r>
            <a:r>
              <a:rPr lang="en-US" dirty="0" err="1">
                <a:solidFill>
                  <a:srgbClr val="1C1C1B"/>
                </a:solidFill>
              </a:rPr>
              <a:t>intemal</a:t>
            </a:r>
            <a:r>
              <a:rPr lang="en-US" dirty="0">
                <a:solidFill>
                  <a:srgbClr val="1C1C1B"/>
                </a:solidFill>
              </a:rPr>
              <a:t> </a:t>
            </a:r>
            <a:r>
              <a:rPr lang="en-US" dirty="0">
                <a:solidFill>
                  <a:srgbClr val="444444"/>
                </a:solidFill>
              </a:rPr>
              <a:t>gener</a:t>
            </a:r>
            <a:r>
              <a:rPr lang="en-US" dirty="0">
                <a:solidFill>
                  <a:srgbClr val="5D5C5C"/>
                </a:solidFill>
              </a:rPr>
              <a:t>a</a:t>
            </a:r>
            <a:r>
              <a:rPr lang="en-US" dirty="0">
                <a:solidFill>
                  <a:srgbClr val="444444"/>
                </a:solidFill>
              </a:rPr>
              <a:t>ted voltage </a:t>
            </a:r>
            <a:r>
              <a:rPr lang="en-US" i="1" dirty="0">
                <a:solidFill>
                  <a:srgbClr val="1C1C1B"/>
                </a:solidFill>
              </a:rPr>
              <a:t>E</a:t>
            </a:r>
            <a:r>
              <a:rPr lang="en-US" i="1" dirty="0">
                <a:solidFill>
                  <a:srgbClr val="444444"/>
                </a:solidFill>
              </a:rPr>
              <a:t>A </a:t>
            </a:r>
            <a:r>
              <a:rPr lang="en-US" dirty="0">
                <a:solidFill>
                  <a:srgbClr val="1C1C1B"/>
                </a:solidFill>
              </a:rPr>
              <a:t>i</a:t>
            </a:r>
            <a:r>
              <a:rPr lang="en-US" dirty="0">
                <a:solidFill>
                  <a:srgbClr val="444444"/>
                </a:solidFill>
              </a:rPr>
              <a:t>s given by </a:t>
            </a:r>
            <a:r>
              <a:rPr lang="en-US" dirty="0">
                <a:solidFill>
                  <a:srgbClr val="2E2E2E"/>
                </a:solidFill>
              </a:rPr>
              <a:t>the </a:t>
            </a:r>
            <a:r>
              <a:rPr lang="en-US" dirty="0" smtClean="0">
                <a:solidFill>
                  <a:srgbClr val="444444"/>
                </a:solidFill>
              </a:rPr>
              <a:t>eq</a:t>
            </a:r>
            <a:r>
              <a:rPr lang="en-US" dirty="0" smtClean="0">
                <a:solidFill>
                  <a:srgbClr val="1C1C1B"/>
                </a:solidFill>
              </a:rPr>
              <a:t>uation </a:t>
            </a:r>
            <a:r>
              <a:rPr lang="en-US" i="1" dirty="0" smtClean="0">
                <a:solidFill>
                  <a:srgbClr val="2E2E2E"/>
                </a:solidFill>
              </a:rPr>
              <a:t>E</a:t>
            </a:r>
            <a:r>
              <a:rPr lang="en-US" i="1" dirty="0" smtClean="0">
                <a:solidFill>
                  <a:srgbClr val="5D5C5C"/>
                </a:solidFill>
              </a:rPr>
              <a:t>A </a:t>
            </a:r>
            <a:r>
              <a:rPr lang="en-US" dirty="0">
                <a:solidFill>
                  <a:srgbClr val="444444"/>
                </a:solidFill>
              </a:rPr>
              <a:t>= </a:t>
            </a:r>
            <a:r>
              <a:rPr lang="en-US" i="1" dirty="0" err="1">
                <a:solidFill>
                  <a:srgbClr val="444444"/>
                </a:solidFill>
              </a:rPr>
              <a:t>K</a:t>
            </a:r>
            <a:r>
              <a:rPr lang="en-US" i="1" dirty="0" err="1">
                <a:solidFill>
                  <a:srgbClr val="5D5C5C"/>
                </a:solidFill>
              </a:rPr>
              <a:t>ɸ</a:t>
            </a:r>
            <a:r>
              <a:rPr lang="el-GR" i="1" dirty="0">
                <a:solidFill>
                  <a:srgbClr val="5D5C5C"/>
                </a:solidFill>
              </a:rPr>
              <a:t>ω</a:t>
            </a:r>
            <a:r>
              <a:rPr lang="en-US" i="1" dirty="0">
                <a:solidFill>
                  <a:srgbClr val="5D5C5C"/>
                </a:solidFill>
              </a:rPr>
              <a:t> </a:t>
            </a:r>
            <a:r>
              <a:rPr lang="en-US" i="1" dirty="0" smtClean="0">
                <a:solidFill>
                  <a:srgbClr val="5D5C5C"/>
                </a:solidFill>
              </a:rPr>
              <a:t> </a:t>
            </a:r>
            <a:r>
              <a:rPr lang="en-US" dirty="0" smtClean="0">
                <a:solidFill>
                  <a:srgbClr val="444444"/>
                </a:solidFill>
              </a:rPr>
              <a:t>t</a:t>
            </a:r>
            <a:r>
              <a:rPr lang="en-US" dirty="0" smtClean="0">
                <a:solidFill>
                  <a:srgbClr val="1C1C1B"/>
                </a:solidFill>
              </a:rPr>
              <a:t>h</a:t>
            </a:r>
            <a:r>
              <a:rPr lang="en-US" dirty="0" smtClean="0">
                <a:solidFill>
                  <a:srgbClr val="444444"/>
                </a:solidFill>
              </a:rPr>
              <a:t>er</a:t>
            </a:r>
            <a:r>
              <a:rPr lang="en-US" dirty="0" smtClean="0">
                <a:solidFill>
                  <a:srgbClr val="5D5C5C"/>
                </a:solidFill>
              </a:rPr>
              <a:t>e </a:t>
            </a:r>
            <a:r>
              <a:rPr lang="en-US" dirty="0">
                <a:solidFill>
                  <a:srgbClr val="5D5C5C"/>
                </a:solidFill>
              </a:rPr>
              <a:t>a</a:t>
            </a:r>
            <a:r>
              <a:rPr lang="en-US" dirty="0">
                <a:solidFill>
                  <a:srgbClr val="444444"/>
                </a:solidFill>
              </a:rPr>
              <a:t>r</a:t>
            </a:r>
            <a:r>
              <a:rPr lang="en-US" dirty="0">
                <a:solidFill>
                  <a:srgbClr val="5D5C5C"/>
                </a:solidFill>
              </a:rPr>
              <a:t>e </a:t>
            </a:r>
            <a:r>
              <a:rPr lang="en-US" dirty="0">
                <a:solidFill>
                  <a:srgbClr val="2E2E2E"/>
                </a:solidFill>
              </a:rPr>
              <a:t>two possible </a:t>
            </a:r>
            <a:r>
              <a:rPr lang="en-US" dirty="0">
                <a:solidFill>
                  <a:srgbClr val="444444"/>
                </a:solidFill>
              </a:rPr>
              <a:t>way</a:t>
            </a:r>
            <a:r>
              <a:rPr lang="en-US" dirty="0">
                <a:solidFill>
                  <a:srgbClr val="5D5C5C"/>
                </a:solidFill>
              </a:rPr>
              <a:t>s t</a:t>
            </a:r>
            <a:r>
              <a:rPr lang="en-US" dirty="0">
                <a:solidFill>
                  <a:srgbClr val="444444"/>
                </a:solidFill>
              </a:rPr>
              <a:t>o </a:t>
            </a:r>
            <a:r>
              <a:rPr lang="en-US" dirty="0">
                <a:solidFill>
                  <a:srgbClr val="5D5C5C"/>
                </a:solidFill>
              </a:rPr>
              <a:t>c</a:t>
            </a:r>
            <a:r>
              <a:rPr lang="en-US" dirty="0">
                <a:solidFill>
                  <a:srgbClr val="444444"/>
                </a:solidFill>
              </a:rPr>
              <a:t>ontrol </a:t>
            </a:r>
            <a:r>
              <a:rPr lang="en-US" dirty="0">
                <a:solidFill>
                  <a:srgbClr val="2E2E2E"/>
                </a:solidFill>
              </a:rPr>
              <a:t>the </a:t>
            </a:r>
            <a:r>
              <a:rPr lang="en-US" dirty="0">
                <a:solidFill>
                  <a:srgbClr val="444444"/>
                </a:solidFill>
              </a:rPr>
              <a:t>vo</a:t>
            </a:r>
            <a:r>
              <a:rPr lang="en-US" dirty="0">
                <a:solidFill>
                  <a:srgbClr val="1C1C1B"/>
                </a:solidFill>
              </a:rPr>
              <a:t>lt</a:t>
            </a:r>
            <a:r>
              <a:rPr lang="en-US" dirty="0">
                <a:solidFill>
                  <a:srgbClr val="444444"/>
                </a:solidFill>
              </a:rPr>
              <a:t>age of t</a:t>
            </a:r>
            <a:r>
              <a:rPr lang="en-US" dirty="0">
                <a:solidFill>
                  <a:srgbClr val="1C1C1B"/>
                </a:solidFill>
              </a:rPr>
              <a:t>hi</a:t>
            </a:r>
            <a:r>
              <a:rPr lang="en-US" dirty="0">
                <a:solidFill>
                  <a:srgbClr val="5D5C5C"/>
                </a:solidFill>
              </a:rPr>
              <a:t>s </a:t>
            </a:r>
            <a:r>
              <a:rPr lang="en-US" dirty="0">
                <a:solidFill>
                  <a:srgbClr val="444444"/>
                </a:solidFill>
              </a:rPr>
              <a:t>g</a:t>
            </a:r>
            <a:r>
              <a:rPr lang="en-US" dirty="0">
                <a:solidFill>
                  <a:srgbClr val="5D5C5C"/>
                </a:solidFill>
              </a:rPr>
              <a:t>e</a:t>
            </a:r>
            <a:r>
              <a:rPr lang="en-US" dirty="0">
                <a:solidFill>
                  <a:srgbClr val="1C1C1B"/>
                </a:solidFill>
              </a:rPr>
              <a:t>n</a:t>
            </a:r>
            <a:r>
              <a:rPr lang="en-US" dirty="0">
                <a:solidFill>
                  <a:srgbClr val="444444"/>
                </a:solidFill>
              </a:rPr>
              <a:t>erato</a:t>
            </a:r>
            <a:r>
              <a:rPr lang="en-US" dirty="0">
                <a:solidFill>
                  <a:srgbClr val="1C1C1B"/>
                </a:solidFill>
              </a:rPr>
              <a:t>r</a:t>
            </a:r>
            <a:r>
              <a:rPr lang="en-US" dirty="0" smtClean="0">
                <a:solidFill>
                  <a:srgbClr val="1C1C1B"/>
                </a:solidFill>
              </a:rPr>
              <a:t>:</a:t>
            </a:r>
          </a:p>
          <a:p>
            <a:pPr algn="just"/>
            <a:endParaRPr lang="en-US" dirty="0">
              <a:solidFill>
                <a:srgbClr val="1C1C1B"/>
              </a:solidFill>
            </a:endParaRPr>
          </a:p>
          <a:p>
            <a:pPr algn="just"/>
            <a:r>
              <a:rPr lang="en-US" dirty="0">
                <a:solidFill>
                  <a:srgbClr val="FF0000"/>
                </a:solidFill>
              </a:rPr>
              <a:t>1. </a:t>
            </a:r>
            <a:r>
              <a:rPr lang="en-US" i="1" dirty="0">
                <a:solidFill>
                  <a:srgbClr val="FF0000"/>
                </a:solidFill>
              </a:rPr>
              <a:t>Change the speed of rotation. </a:t>
            </a:r>
            <a:r>
              <a:rPr lang="en-US" dirty="0">
                <a:solidFill>
                  <a:srgbClr val="FF0000"/>
                </a:solidFill>
              </a:rPr>
              <a:t>If </a:t>
            </a:r>
            <a:r>
              <a:rPr lang="en-US" i="1" dirty="0">
                <a:solidFill>
                  <a:srgbClr val="FF0000"/>
                </a:solidFill>
              </a:rPr>
              <a:t>w </a:t>
            </a:r>
            <a:r>
              <a:rPr lang="en-US" dirty="0">
                <a:solidFill>
                  <a:srgbClr val="FF0000"/>
                </a:solidFill>
              </a:rPr>
              <a:t>increases, then </a:t>
            </a:r>
            <a:r>
              <a:rPr lang="en-US" i="1" dirty="0"/>
              <a:t>EA </a:t>
            </a:r>
            <a:r>
              <a:rPr lang="en-US" dirty="0"/>
              <a:t>= </a:t>
            </a:r>
            <a:r>
              <a:rPr lang="en-US" i="1" dirty="0" err="1" smtClean="0"/>
              <a:t>Kɸ</a:t>
            </a:r>
            <a:r>
              <a:rPr lang="el-GR" i="1" dirty="0" smtClean="0"/>
              <a:t>ω</a:t>
            </a:r>
            <a:r>
              <a:rPr lang="en-US" i="1" dirty="0" smtClean="0"/>
              <a:t>  </a:t>
            </a:r>
            <a:r>
              <a:rPr lang="en-US" dirty="0" smtClean="0">
                <a:solidFill>
                  <a:srgbClr val="FF0000"/>
                </a:solidFill>
              </a:rPr>
              <a:t>increases</a:t>
            </a:r>
            <a:r>
              <a:rPr lang="en-US" dirty="0">
                <a:solidFill>
                  <a:srgbClr val="FF0000"/>
                </a:solidFill>
              </a:rPr>
              <a:t>, </a:t>
            </a:r>
            <a:r>
              <a:rPr lang="en-US" dirty="0" smtClean="0">
                <a:solidFill>
                  <a:srgbClr val="FF0000"/>
                </a:solidFill>
              </a:rPr>
              <a:t>so </a:t>
            </a:r>
            <a:r>
              <a:rPr lang="en-US" i="1" dirty="0" smtClean="0"/>
              <a:t>VT </a:t>
            </a:r>
            <a:r>
              <a:rPr lang="en-US" dirty="0"/>
              <a:t>= </a:t>
            </a:r>
            <a:r>
              <a:rPr lang="en-US" i="1" dirty="0"/>
              <a:t>EA </a:t>
            </a:r>
            <a:r>
              <a:rPr lang="en-US" dirty="0" smtClean="0"/>
              <a:t>- </a:t>
            </a:r>
            <a:r>
              <a:rPr lang="en-US" i="1" dirty="0" err="1"/>
              <a:t>lARA</a:t>
            </a:r>
            <a:r>
              <a:rPr lang="en-US" i="1" dirty="0">
                <a:solidFill>
                  <a:srgbClr val="FF0000"/>
                </a:solidFill>
              </a:rPr>
              <a:t> </a:t>
            </a:r>
            <a:r>
              <a:rPr lang="en-US" i="1" dirty="0" smtClean="0">
                <a:solidFill>
                  <a:srgbClr val="FF0000"/>
                </a:solidFill>
              </a:rPr>
              <a:t> </a:t>
            </a:r>
            <a:r>
              <a:rPr lang="en-US" dirty="0" smtClean="0">
                <a:solidFill>
                  <a:srgbClr val="FF0000"/>
                </a:solidFill>
              </a:rPr>
              <a:t>increases </a:t>
            </a:r>
            <a:r>
              <a:rPr lang="en-US" dirty="0">
                <a:solidFill>
                  <a:srgbClr val="FF0000"/>
                </a:solidFill>
              </a:rPr>
              <a:t>as well</a:t>
            </a:r>
            <a:r>
              <a:rPr lang="en-US" dirty="0" smtClean="0">
                <a:solidFill>
                  <a:srgbClr val="FF0000"/>
                </a:solidFill>
              </a:rPr>
              <a:t>.</a:t>
            </a:r>
          </a:p>
          <a:p>
            <a:pPr algn="just"/>
            <a:endParaRPr lang="en-US" dirty="0">
              <a:solidFill>
                <a:srgbClr val="FF0000"/>
              </a:solidFill>
            </a:endParaRPr>
          </a:p>
          <a:p>
            <a:pPr algn="just"/>
            <a:r>
              <a:rPr lang="en-US" i="1" dirty="0">
                <a:solidFill>
                  <a:srgbClr val="FF0000"/>
                </a:solidFill>
              </a:rPr>
              <a:t>2. Change the field current. </a:t>
            </a:r>
            <a:r>
              <a:rPr lang="en-US" dirty="0">
                <a:solidFill>
                  <a:srgbClr val="FF0000"/>
                </a:solidFill>
              </a:rPr>
              <a:t>If </a:t>
            </a:r>
            <a:r>
              <a:rPr lang="en-US" i="1" dirty="0">
                <a:solidFill>
                  <a:srgbClr val="FF0000"/>
                </a:solidFill>
              </a:rPr>
              <a:t>RF </a:t>
            </a:r>
            <a:r>
              <a:rPr lang="en-US" dirty="0">
                <a:solidFill>
                  <a:srgbClr val="FF0000"/>
                </a:solidFill>
              </a:rPr>
              <a:t>is </a:t>
            </a:r>
            <a:r>
              <a:rPr lang="en-US" dirty="0" smtClean="0">
                <a:solidFill>
                  <a:srgbClr val="FF0000"/>
                </a:solidFill>
              </a:rPr>
              <a:t>decreased, </a:t>
            </a:r>
            <a:r>
              <a:rPr lang="en-US" dirty="0">
                <a:solidFill>
                  <a:srgbClr val="FF0000"/>
                </a:solidFill>
              </a:rPr>
              <a:t>then the field current increases</a:t>
            </a:r>
          </a:p>
          <a:p>
            <a:pPr algn="just"/>
            <a:r>
              <a:rPr lang="en-US" i="1" dirty="0">
                <a:solidFill>
                  <a:srgbClr val="FF0000"/>
                </a:solidFill>
              </a:rPr>
              <a:t>(</a:t>
            </a:r>
            <a:r>
              <a:rPr lang="en-US" i="1" dirty="0"/>
              <a:t>IF </a:t>
            </a:r>
            <a:r>
              <a:rPr lang="en-US" dirty="0"/>
              <a:t>= </a:t>
            </a:r>
            <a:r>
              <a:rPr lang="en-US" i="1" dirty="0" smtClean="0"/>
              <a:t>VF/ RF</a:t>
            </a:r>
            <a:r>
              <a:rPr lang="en-US" i="1" dirty="0" smtClean="0">
                <a:solidFill>
                  <a:srgbClr val="FF0000"/>
                </a:solidFill>
              </a:rPr>
              <a:t>). </a:t>
            </a:r>
            <a:r>
              <a:rPr lang="en-US" dirty="0">
                <a:solidFill>
                  <a:srgbClr val="FF0000"/>
                </a:solidFill>
              </a:rPr>
              <a:t>Therefore, the </a:t>
            </a:r>
            <a:r>
              <a:rPr lang="en-US" dirty="0" err="1" smtClean="0">
                <a:solidFill>
                  <a:srgbClr val="FF0000"/>
                </a:solidFill>
              </a:rPr>
              <a:t>flux</a:t>
            </a:r>
            <a:r>
              <a:rPr lang="en-US" i="1" dirty="0" err="1">
                <a:solidFill>
                  <a:srgbClr val="FF0000"/>
                </a:solidFill>
              </a:rPr>
              <a:t>ɸ</a:t>
            </a:r>
            <a:r>
              <a:rPr lang="en-US" dirty="0" smtClean="0">
                <a:solidFill>
                  <a:srgbClr val="FF0000"/>
                </a:solidFill>
              </a:rPr>
              <a:t>, </a:t>
            </a:r>
            <a:r>
              <a:rPr lang="en-US" dirty="0">
                <a:solidFill>
                  <a:srgbClr val="FF0000"/>
                </a:solidFill>
              </a:rPr>
              <a:t>in the machine increases. As the </a:t>
            </a:r>
            <a:r>
              <a:rPr lang="en-US" dirty="0" smtClean="0">
                <a:solidFill>
                  <a:srgbClr val="FF0000"/>
                </a:solidFill>
              </a:rPr>
              <a:t>flux rises</a:t>
            </a:r>
            <a:r>
              <a:rPr lang="en-US" dirty="0">
                <a:solidFill>
                  <a:srgbClr val="FF0000"/>
                </a:solidFill>
              </a:rPr>
              <a:t>, </a:t>
            </a:r>
            <a:r>
              <a:rPr lang="en-US" i="1" dirty="0"/>
              <a:t>EA </a:t>
            </a:r>
            <a:r>
              <a:rPr lang="en-US" dirty="0"/>
              <a:t>= </a:t>
            </a:r>
            <a:r>
              <a:rPr lang="en-US" i="1" dirty="0" err="1" smtClean="0"/>
              <a:t>Kɸ</a:t>
            </a:r>
            <a:r>
              <a:rPr lang="el-GR" i="1" dirty="0"/>
              <a:t> ω</a:t>
            </a:r>
            <a:r>
              <a:rPr lang="en-US" i="1" dirty="0" smtClean="0">
                <a:solidFill>
                  <a:srgbClr val="FF0000"/>
                </a:solidFill>
              </a:rPr>
              <a:t> </a:t>
            </a:r>
            <a:r>
              <a:rPr lang="en-US" dirty="0">
                <a:solidFill>
                  <a:srgbClr val="FF0000"/>
                </a:solidFill>
              </a:rPr>
              <a:t>must rise too, so </a:t>
            </a:r>
            <a:r>
              <a:rPr lang="en-US" i="1" dirty="0"/>
              <a:t>VT </a:t>
            </a:r>
            <a:r>
              <a:rPr lang="en-US" dirty="0"/>
              <a:t>= </a:t>
            </a:r>
            <a:r>
              <a:rPr lang="en-US" i="1" dirty="0"/>
              <a:t>EA </a:t>
            </a:r>
            <a:r>
              <a:rPr lang="en-US" dirty="0"/>
              <a:t>– </a:t>
            </a:r>
            <a:r>
              <a:rPr lang="en-US" i="1" dirty="0" err="1"/>
              <a:t>lARA</a:t>
            </a:r>
            <a:r>
              <a:rPr lang="en-US" i="1" dirty="0"/>
              <a:t> </a:t>
            </a:r>
            <a:r>
              <a:rPr lang="en-US" i="1" dirty="0" smtClean="0"/>
              <a:t> </a:t>
            </a:r>
            <a:r>
              <a:rPr lang="en-US" dirty="0" smtClean="0">
                <a:solidFill>
                  <a:srgbClr val="FF0000"/>
                </a:solidFill>
              </a:rPr>
              <a:t>increases</a:t>
            </a:r>
            <a:r>
              <a:rPr lang="en-US" dirty="0">
                <a:solidFill>
                  <a:srgbClr val="FF0000"/>
                </a:solidFill>
              </a:rPr>
              <a:t>.</a:t>
            </a:r>
          </a:p>
        </p:txBody>
      </p:sp>
    </p:spTree>
    <p:extLst>
      <p:ext uri="{BB962C8B-B14F-4D97-AF65-F5344CB8AC3E}">
        <p14:creationId xmlns:p14="http://schemas.microsoft.com/office/powerpoint/2010/main" val="22622540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46</a:t>
            </a:fld>
            <a:endParaRPr lang="en-US"/>
          </a:p>
        </p:txBody>
      </p:sp>
      <p:sp>
        <p:nvSpPr>
          <p:cNvPr id="9" name="TextBox 8"/>
          <p:cNvSpPr txBox="1"/>
          <p:nvPr/>
        </p:nvSpPr>
        <p:spPr>
          <a:xfrm>
            <a:off x="609600" y="457200"/>
            <a:ext cx="2847190" cy="461665"/>
          </a:xfrm>
          <a:prstGeom prst="rect">
            <a:avLst/>
          </a:prstGeom>
          <a:noFill/>
        </p:spPr>
        <p:txBody>
          <a:bodyPr wrap="none" rtlCol="0">
            <a:spAutoFit/>
          </a:bodyPr>
          <a:lstStyle/>
          <a:p>
            <a:r>
              <a:rPr lang="en-GB" sz="2400" b="1" dirty="0" smtClean="0">
                <a:solidFill>
                  <a:srgbClr val="0E39F2"/>
                </a:solidFill>
              </a:rPr>
              <a:t>Shunt DC Generators</a:t>
            </a:r>
            <a:endParaRPr lang="en-US" sz="2400" b="1" dirty="0">
              <a:solidFill>
                <a:srgbClr val="0E39F2"/>
              </a:solidFill>
            </a:endParaRPr>
          </a:p>
        </p:txBody>
      </p:sp>
      <p:sp>
        <p:nvSpPr>
          <p:cNvPr id="2" name="Rectangle 1"/>
          <p:cNvSpPr/>
          <p:nvPr/>
        </p:nvSpPr>
        <p:spPr>
          <a:xfrm>
            <a:off x="609600" y="1143000"/>
            <a:ext cx="8077200" cy="1477328"/>
          </a:xfrm>
          <a:prstGeom prst="rect">
            <a:avLst/>
          </a:prstGeom>
        </p:spPr>
        <p:txBody>
          <a:bodyPr wrap="square">
            <a:spAutoFit/>
          </a:bodyPr>
          <a:lstStyle/>
          <a:p>
            <a:pPr marL="285750" indent="-285750" algn="just">
              <a:buFont typeface="Arial" panose="020B0604020202020204" pitchFamily="34" charset="0"/>
              <a:buChar char="•"/>
            </a:pPr>
            <a:r>
              <a:rPr lang="en-US" dirty="0"/>
              <a:t>A shunt dc generator is a dc generator that supplies its own field current by </a:t>
            </a:r>
            <a:r>
              <a:rPr lang="en-US" dirty="0" smtClean="0"/>
              <a:t>having its </a:t>
            </a:r>
            <a:r>
              <a:rPr lang="en-US" dirty="0"/>
              <a:t>field connected directly across the terminals of the machine. </a:t>
            </a:r>
            <a:endParaRPr lang="en-US" dirty="0" smtClean="0"/>
          </a:p>
          <a:p>
            <a:pPr algn="just"/>
            <a:endParaRPr lang="en-US" dirty="0"/>
          </a:p>
          <a:p>
            <a:pPr marL="285750" indent="-285750" algn="just">
              <a:buFont typeface="Arial" panose="020B0604020202020204" pitchFamily="34" charset="0"/>
              <a:buChar char="•"/>
            </a:pPr>
            <a:r>
              <a:rPr lang="en-US" dirty="0" smtClean="0"/>
              <a:t>The armature </a:t>
            </a:r>
            <a:r>
              <a:rPr lang="en-US" dirty="0"/>
              <a:t>current of the machine supplies both the field circuit and the load </a:t>
            </a:r>
            <a:r>
              <a:rPr lang="en-US" dirty="0" smtClean="0"/>
              <a:t>attached </a:t>
            </a:r>
            <a:r>
              <a:rPr lang="en-US" dirty="0"/>
              <a:t>to the machine:</a:t>
            </a:r>
          </a:p>
        </p:txBody>
      </p:sp>
      <p:pic>
        <p:nvPicPr>
          <p:cNvPr id="4" name="Picture 3"/>
          <p:cNvPicPr>
            <a:picLocks noChangeAspect="1"/>
          </p:cNvPicPr>
          <p:nvPr/>
        </p:nvPicPr>
        <p:blipFill>
          <a:blip r:embed="rId3"/>
          <a:stretch>
            <a:fillRect/>
          </a:stretch>
        </p:blipFill>
        <p:spPr>
          <a:xfrm>
            <a:off x="2493946" y="2343873"/>
            <a:ext cx="4745054" cy="4285527"/>
          </a:xfrm>
          <a:prstGeom prst="rect">
            <a:avLst/>
          </a:prstGeom>
        </p:spPr>
      </p:pic>
    </p:spTree>
    <p:extLst>
      <p:ext uri="{BB962C8B-B14F-4D97-AF65-F5344CB8AC3E}">
        <p14:creationId xmlns:p14="http://schemas.microsoft.com/office/powerpoint/2010/main" val="28578033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47</a:t>
            </a:fld>
            <a:endParaRPr lang="en-US"/>
          </a:p>
        </p:txBody>
      </p:sp>
      <p:sp>
        <p:nvSpPr>
          <p:cNvPr id="7" name="TextBox 6"/>
          <p:cNvSpPr txBox="1"/>
          <p:nvPr/>
        </p:nvSpPr>
        <p:spPr>
          <a:xfrm>
            <a:off x="609600" y="457200"/>
            <a:ext cx="2824748" cy="461665"/>
          </a:xfrm>
          <a:prstGeom prst="rect">
            <a:avLst/>
          </a:prstGeom>
          <a:noFill/>
        </p:spPr>
        <p:txBody>
          <a:bodyPr wrap="none" rtlCol="0">
            <a:spAutoFit/>
          </a:bodyPr>
          <a:lstStyle/>
          <a:p>
            <a:r>
              <a:rPr lang="en-GB" sz="2400" b="1" dirty="0" smtClean="0">
                <a:solidFill>
                  <a:srgbClr val="0E39F2"/>
                </a:solidFill>
              </a:rPr>
              <a:t>Shunt DC </a:t>
            </a:r>
            <a:r>
              <a:rPr lang="en-GB" sz="2400" b="1" dirty="0">
                <a:solidFill>
                  <a:srgbClr val="0E39F2"/>
                </a:solidFill>
              </a:rPr>
              <a:t>Generators</a:t>
            </a:r>
            <a:endParaRPr lang="en-US" sz="2400" b="1" dirty="0">
              <a:solidFill>
                <a:srgbClr val="0E39F2"/>
              </a:solidFill>
            </a:endParaRPr>
          </a:p>
        </p:txBody>
      </p:sp>
      <p:sp>
        <p:nvSpPr>
          <p:cNvPr id="2" name="Rectangle 1"/>
          <p:cNvSpPr/>
          <p:nvPr/>
        </p:nvSpPr>
        <p:spPr>
          <a:xfrm>
            <a:off x="519390" y="1012778"/>
            <a:ext cx="8015009" cy="1477328"/>
          </a:xfrm>
          <a:prstGeom prst="rect">
            <a:avLst/>
          </a:prstGeom>
        </p:spPr>
        <p:txBody>
          <a:bodyPr wrap="square">
            <a:spAutoFit/>
          </a:bodyPr>
          <a:lstStyle/>
          <a:p>
            <a:r>
              <a:rPr lang="en-US" b="1" dirty="0">
                <a:solidFill>
                  <a:srgbClr val="0E39F2"/>
                </a:solidFill>
              </a:rPr>
              <a:t>This type of generator has a distinct advantage over the separately </a:t>
            </a:r>
            <a:r>
              <a:rPr lang="en-US" b="1" dirty="0" smtClean="0">
                <a:solidFill>
                  <a:srgbClr val="0E39F2"/>
                </a:solidFill>
              </a:rPr>
              <a:t>excited d</a:t>
            </a:r>
            <a:r>
              <a:rPr lang="en-US" b="1" dirty="0">
                <a:solidFill>
                  <a:srgbClr val="0E39F2"/>
                </a:solidFill>
              </a:rPr>
              <a:t>c</a:t>
            </a:r>
            <a:r>
              <a:rPr lang="en-US" b="1" dirty="0" smtClean="0">
                <a:solidFill>
                  <a:srgbClr val="0E39F2"/>
                </a:solidFill>
              </a:rPr>
              <a:t> </a:t>
            </a:r>
            <a:r>
              <a:rPr lang="en-US" b="1" dirty="0">
                <a:solidFill>
                  <a:srgbClr val="0E39F2"/>
                </a:solidFill>
              </a:rPr>
              <a:t>generator in that no external power supply is required for </a:t>
            </a:r>
            <a:r>
              <a:rPr lang="en-US" b="1" dirty="0" smtClean="0">
                <a:solidFill>
                  <a:srgbClr val="0E39F2"/>
                </a:solidFill>
              </a:rPr>
              <a:t>the </a:t>
            </a:r>
            <a:r>
              <a:rPr lang="en-US" b="1" dirty="0">
                <a:solidFill>
                  <a:srgbClr val="0E39F2"/>
                </a:solidFill>
              </a:rPr>
              <a:t>field </a:t>
            </a:r>
            <a:r>
              <a:rPr lang="en-US" b="1" dirty="0" smtClean="0">
                <a:solidFill>
                  <a:srgbClr val="0E39F2"/>
                </a:solidFill>
              </a:rPr>
              <a:t>circuit</a:t>
            </a:r>
            <a:r>
              <a:rPr lang="en-US" b="1" dirty="0">
                <a:solidFill>
                  <a:srgbClr val="0E39F2"/>
                </a:solidFill>
              </a:rPr>
              <a:t>. </a:t>
            </a:r>
            <a:endParaRPr lang="en-US" b="1" dirty="0" smtClean="0">
              <a:solidFill>
                <a:srgbClr val="0E39F2"/>
              </a:solidFill>
            </a:endParaRPr>
          </a:p>
          <a:p>
            <a:endParaRPr lang="en-US" dirty="0">
              <a:solidFill>
                <a:srgbClr val="4B4A4A"/>
              </a:solidFill>
            </a:endParaRPr>
          </a:p>
          <a:p>
            <a:r>
              <a:rPr lang="en-US" dirty="0" smtClean="0">
                <a:solidFill>
                  <a:srgbClr val="313030"/>
                </a:solidFill>
              </a:rPr>
              <a:t>B</a:t>
            </a:r>
            <a:r>
              <a:rPr lang="en-US" dirty="0" smtClean="0">
                <a:solidFill>
                  <a:srgbClr val="4B4A4A"/>
                </a:solidFill>
              </a:rPr>
              <a:t>u</a:t>
            </a:r>
            <a:r>
              <a:rPr lang="en-US" dirty="0" smtClean="0">
                <a:solidFill>
                  <a:srgbClr val="313030"/>
                </a:solidFill>
              </a:rPr>
              <a:t>t th</a:t>
            </a:r>
            <a:r>
              <a:rPr lang="en-US" dirty="0" smtClean="0">
                <a:solidFill>
                  <a:srgbClr val="4B4A4A"/>
                </a:solidFill>
              </a:rPr>
              <a:t>at </a:t>
            </a:r>
            <a:r>
              <a:rPr lang="en-US" dirty="0">
                <a:solidFill>
                  <a:srgbClr val="313030"/>
                </a:solidFill>
              </a:rPr>
              <a:t>l</a:t>
            </a:r>
            <a:r>
              <a:rPr lang="en-US" dirty="0">
                <a:solidFill>
                  <a:srgbClr val="4B4A4A"/>
                </a:solidFill>
              </a:rPr>
              <a:t>eaves a</a:t>
            </a:r>
            <a:r>
              <a:rPr lang="en-US" dirty="0">
                <a:solidFill>
                  <a:srgbClr val="313030"/>
                </a:solidFill>
              </a:rPr>
              <a:t>n importan</a:t>
            </a:r>
            <a:r>
              <a:rPr lang="en-US" dirty="0">
                <a:solidFill>
                  <a:srgbClr val="4B4A4A"/>
                </a:solidFill>
              </a:rPr>
              <a:t>t </a:t>
            </a:r>
            <a:r>
              <a:rPr lang="en-US" dirty="0">
                <a:solidFill>
                  <a:srgbClr val="313030"/>
                </a:solidFill>
              </a:rPr>
              <a:t>qu</a:t>
            </a:r>
            <a:r>
              <a:rPr lang="en-US" dirty="0">
                <a:solidFill>
                  <a:srgbClr val="4B4A4A"/>
                </a:solidFill>
              </a:rPr>
              <a:t>es</a:t>
            </a:r>
            <a:r>
              <a:rPr lang="en-US" dirty="0">
                <a:solidFill>
                  <a:srgbClr val="313030"/>
                </a:solidFill>
              </a:rPr>
              <a:t>tion un</a:t>
            </a:r>
            <a:r>
              <a:rPr lang="en-US" dirty="0">
                <a:solidFill>
                  <a:srgbClr val="4B4A4A"/>
                </a:solidFill>
              </a:rPr>
              <a:t>ans</a:t>
            </a:r>
            <a:r>
              <a:rPr lang="en-US" dirty="0">
                <a:solidFill>
                  <a:srgbClr val="313030"/>
                </a:solidFill>
              </a:rPr>
              <a:t>w</a:t>
            </a:r>
            <a:r>
              <a:rPr lang="en-US" dirty="0">
                <a:solidFill>
                  <a:srgbClr val="4B4A4A"/>
                </a:solidFill>
              </a:rPr>
              <a:t>e</a:t>
            </a:r>
            <a:r>
              <a:rPr lang="en-US" dirty="0">
                <a:solidFill>
                  <a:srgbClr val="313030"/>
                </a:solidFill>
              </a:rPr>
              <a:t>r</a:t>
            </a:r>
            <a:r>
              <a:rPr lang="en-US" dirty="0">
                <a:solidFill>
                  <a:srgbClr val="4B4A4A"/>
                </a:solidFill>
              </a:rPr>
              <a:t>e</a:t>
            </a:r>
            <a:r>
              <a:rPr lang="en-US" dirty="0">
                <a:solidFill>
                  <a:srgbClr val="313030"/>
                </a:solidFill>
              </a:rPr>
              <a:t>d: </a:t>
            </a:r>
            <a:r>
              <a:rPr lang="en-US" dirty="0">
                <a:solidFill>
                  <a:srgbClr val="FF0000"/>
                </a:solidFill>
              </a:rPr>
              <a:t>If the generator supplies its own</a:t>
            </a:r>
          </a:p>
          <a:p>
            <a:r>
              <a:rPr lang="en-US" dirty="0">
                <a:solidFill>
                  <a:srgbClr val="FF0000"/>
                </a:solidFill>
              </a:rPr>
              <a:t>field current, how does it get the initial field flux to start when it is first turned on?</a:t>
            </a:r>
          </a:p>
        </p:txBody>
      </p:sp>
      <p:sp>
        <p:nvSpPr>
          <p:cNvPr id="3" name="Rectangle 2"/>
          <p:cNvSpPr/>
          <p:nvPr/>
        </p:nvSpPr>
        <p:spPr>
          <a:xfrm>
            <a:off x="467254" y="2834684"/>
            <a:ext cx="8295746" cy="2031325"/>
          </a:xfrm>
          <a:prstGeom prst="rect">
            <a:avLst/>
          </a:prstGeom>
        </p:spPr>
        <p:txBody>
          <a:bodyPr wrap="square">
            <a:spAutoFit/>
          </a:bodyPr>
          <a:lstStyle/>
          <a:p>
            <a:r>
              <a:rPr lang="en-US" b="1" dirty="0"/>
              <a:t>Voltage Buildup in a Shunt Generator</a:t>
            </a:r>
          </a:p>
          <a:p>
            <a:pPr marL="285750" indent="-285750" algn="just">
              <a:buFont typeface="Arial" panose="020B0604020202020204" pitchFamily="34" charset="0"/>
              <a:buChar char="•"/>
            </a:pPr>
            <a:r>
              <a:rPr lang="en-US" dirty="0"/>
              <a:t>Assume that the generator </a:t>
            </a:r>
            <a:r>
              <a:rPr lang="en-US" dirty="0" smtClean="0"/>
              <a:t>has </a:t>
            </a:r>
            <a:r>
              <a:rPr lang="en-US" dirty="0"/>
              <a:t>no load connected to it and that </a:t>
            </a:r>
            <a:r>
              <a:rPr lang="en-US" dirty="0" smtClean="0"/>
              <a:t>the prime </a:t>
            </a:r>
            <a:r>
              <a:rPr lang="en-US" dirty="0"/>
              <a:t>mover starts to turn the shaft of the generator. How does an initial </a:t>
            </a:r>
            <a:r>
              <a:rPr lang="en-US" dirty="0" smtClean="0"/>
              <a:t>voltage appear </a:t>
            </a:r>
            <a:r>
              <a:rPr lang="en-US" dirty="0"/>
              <a:t>at the terminals of the machine?</a:t>
            </a:r>
          </a:p>
          <a:p>
            <a:pPr marL="285750" indent="-285750" algn="just">
              <a:buFont typeface="Arial" panose="020B0604020202020204" pitchFamily="34" charset="0"/>
              <a:buChar char="•"/>
            </a:pPr>
            <a:r>
              <a:rPr lang="en-US" dirty="0"/>
              <a:t>The voltage buildup in a </a:t>
            </a:r>
            <a:r>
              <a:rPr lang="en-US" dirty="0" smtClean="0"/>
              <a:t>dc </a:t>
            </a:r>
            <a:r>
              <a:rPr lang="en-US" dirty="0"/>
              <a:t>generator depends on the presence of a </a:t>
            </a:r>
            <a:r>
              <a:rPr lang="en-US" dirty="0" smtClean="0"/>
              <a:t>residual flux </a:t>
            </a:r>
            <a:r>
              <a:rPr lang="en-US" dirty="0"/>
              <a:t>in the poles of the generator. When a generator first starts to turn, an </a:t>
            </a:r>
            <a:r>
              <a:rPr lang="en-US" dirty="0" smtClean="0"/>
              <a:t>internal voltage </a:t>
            </a:r>
            <a:r>
              <a:rPr lang="en-US" dirty="0"/>
              <a:t>will be generated, which is given by</a:t>
            </a:r>
          </a:p>
        </p:txBody>
      </p:sp>
      <p:pic>
        <p:nvPicPr>
          <p:cNvPr id="4" name="Picture 3"/>
          <p:cNvPicPr>
            <a:picLocks noChangeAspect="1"/>
          </p:cNvPicPr>
          <p:nvPr/>
        </p:nvPicPr>
        <p:blipFill>
          <a:blip r:embed="rId3"/>
          <a:stretch>
            <a:fillRect/>
          </a:stretch>
        </p:blipFill>
        <p:spPr>
          <a:xfrm>
            <a:off x="3429000" y="5119138"/>
            <a:ext cx="1830000" cy="443462"/>
          </a:xfrm>
          <a:prstGeom prst="rect">
            <a:avLst/>
          </a:prstGeom>
        </p:spPr>
      </p:pic>
    </p:spTree>
    <p:extLst>
      <p:ext uri="{BB962C8B-B14F-4D97-AF65-F5344CB8AC3E}">
        <p14:creationId xmlns:p14="http://schemas.microsoft.com/office/powerpoint/2010/main" val="18640397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48</a:t>
            </a:fld>
            <a:endParaRPr lang="en-US"/>
          </a:p>
        </p:txBody>
      </p:sp>
      <p:sp>
        <p:nvSpPr>
          <p:cNvPr id="7" name="TextBox 6"/>
          <p:cNvSpPr txBox="1"/>
          <p:nvPr/>
        </p:nvSpPr>
        <p:spPr>
          <a:xfrm>
            <a:off x="609600" y="457200"/>
            <a:ext cx="2824748" cy="461665"/>
          </a:xfrm>
          <a:prstGeom prst="rect">
            <a:avLst/>
          </a:prstGeom>
          <a:noFill/>
        </p:spPr>
        <p:txBody>
          <a:bodyPr wrap="none" rtlCol="0">
            <a:spAutoFit/>
          </a:bodyPr>
          <a:lstStyle/>
          <a:p>
            <a:r>
              <a:rPr lang="en-GB" sz="2400" b="1" dirty="0" smtClean="0">
                <a:solidFill>
                  <a:srgbClr val="0E39F2"/>
                </a:solidFill>
              </a:rPr>
              <a:t>Shunt DC </a:t>
            </a:r>
            <a:r>
              <a:rPr lang="en-GB" sz="2400" b="1" dirty="0">
                <a:solidFill>
                  <a:srgbClr val="0E39F2"/>
                </a:solidFill>
              </a:rPr>
              <a:t>Generators</a:t>
            </a:r>
            <a:endParaRPr lang="en-US" sz="2400" b="1" dirty="0">
              <a:solidFill>
                <a:srgbClr val="0E39F2"/>
              </a:solidFill>
            </a:endParaRPr>
          </a:p>
        </p:txBody>
      </p:sp>
      <p:pic>
        <p:nvPicPr>
          <p:cNvPr id="4" name="Picture 3"/>
          <p:cNvPicPr>
            <a:picLocks noChangeAspect="1"/>
          </p:cNvPicPr>
          <p:nvPr/>
        </p:nvPicPr>
        <p:blipFill>
          <a:blip r:embed="rId3"/>
          <a:stretch>
            <a:fillRect/>
          </a:stretch>
        </p:blipFill>
        <p:spPr>
          <a:xfrm>
            <a:off x="1600200" y="987127"/>
            <a:ext cx="6321500" cy="4576915"/>
          </a:xfrm>
          <a:prstGeom prst="rect">
            <a:avLst/>
          </a:prstGeom>
        </p:spPr>
      </p:pic>
    </p:spTree>
    <p:extLst>
      <p:ext uri="{BB962C8B-B14F-4D97-AF65-F5344CB8AC3E}">
        <p14:creationId xmlns:p14="http://schemas.microsoft.com/office/powerpoint/2010/main" val="32140154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49</a:t>
            </a:fld>
            <a:endParaRPr lang="en-US"/>
          </a:p>
        </p:txBody>
      </p:sp>
      <p:sp>
        <p:nvSpPr>
          <p:cNvPr id="8" name="TextBox 7"/>
          <p:cNvSpPr txBox="1"/>
          <p:nvPr/>
        </p:nvSpPr>
        <p:spPr>
          <a:xfrm>
            <a:off x="609600" y="457200"/>
            <a:ext cx="2847190" cy="461665"/>
          </a:xfrm>
          <a:prstGeom prst="rect">
            <a:avLst/>
          </a:prstGeom>
          <a:noFill/>
        </p:spPr>
        <p:txBody>
          <a:bodyPr wrap="none" rtlCol="0">
            <a:spAutoFit/>
          </a:bodyPr>
          <a:lstStyle/>
          <a:p>
            <a:r>
              <a:rPr lang="en-US" sz="2400" b="1" dirty="0" smtClean="0">
                <a:solidFill>
                  <a:srgbClr val="0E39F2"/>
                </a:solidFill>
              </a:rPr>
              <a:t>Shunt DC Generators</a:t>
            </a:r>
          </a:p>
        </p:txBody>
      </p:sp>
      <p:sp>
        <p:nvSpPr>
          <p:cNvPr id="2" name="Rectangle 1"/>
          <p:cNvSpPr/>
          <p:nvPr/>
        </p:nvSpPr>
        <p:spPr>
          <a:xfrm>
            <a:off x="228600" y="1001038"/>
            <a:ext cx="8686800" cy="3416320"/>
          </a:xfrm>
          <a:prstGeom prst="rect">
            <a:avLst/>
          </a:prstGeom>
        </p:spPr>
        <p:txBody>
          <a:bodyPr wrap="square">
            <a:spAutoFit/>
          </a:bodyPr>
          <a:lstStyle/>
          <a:p>
            <a:pPr marL="285750" indent="-285750" algn="just">
              <a:buFont typeface="Arial" panose="020B0604020202020204" pitchFamily="34" charset="0"/>
              <a:buChar char="•"/>
            </a:pPr>
            <a:r>
              <a:rPr lang="en-US" dirty="0">
                <a:solidFill>
                  <a:srgbClr val="0E39F2"/>
                </a:solidFill>
              </a:rPr>
              <a:t>What if a shunt generator is started and no voltage builds up? </a:t>
            </a:r>
            <a:r>
              <a:rPr lang="en-US" dirty="0">
                <a:solidFill>
                  <a:srgbClr val="383838"/>
                </a:solidFill>
              </a:rPr>
              <a:t>What </a:t>
            </a:r>
            <a:r>
              <a:rPr lang="en-US" dirty="0">
                <a:solidFill>
                  <a:srgbClr val="494949"/>
                </a:solidFill>
              </a:rPr>
              <a:t>cou</a:t>
            </a:r>
            <a:r>
              <a:rPr lang="en-US" dirty="0">
                <a:solidFill>
                  <a:srgbClr val="242323"/>
                </a:solidFill>
              </a:rPr>
              <a:t>ld </a:t>
            </a:r>
            <a:r>
              <a:rPr lang="en-US" dirty="0" smtClean="0">
                <a:solidFill>
                  <a:srgbClr val="383838"/>
                </a:solidFill>
              </a:rPr>
              <a:t>be </a:t>
            </a:r>
            <a:r>
              <a:rPr lang="en-US" dirty="0" smtClean="0">
                <a:solidFill>
                  <a:srgbClr val="5B5A5A"/>
                </a:solidFill>
              </a:rPr>
              <a:t>wro</a:t>
            </a:r>
            <a:r>
              <a:rPr lang="en-US" dirty="0" smtClean="0">
                <a:solidFill>
                  <a:srgbClr val="242323"/>
                </a:solidFill>
              </a:rPr>
              <a:t>n</a:t>
            </a:r>
            <a:r>
              <a:rPr lang="en-US" dirty="0" smtClean="0">
                <a:solidFill>
                  <a:srgbClr val="494949"/>
                </a:solidFill>
              </a:rPr>
              <a:t>g</a:t>
            </a:r>
            <a:r>
              <a:rPr lang="en-US" dirty="0">
                <a:solidFill>
                  <a:srgbClr val="494949"/>
                </a:solidFill>
              </a:rPr>
              <a:t>? </a:t>
            </a:r>
            <a:r>
              <a:rPr lang="en-US" dirty="0">
                <a:solidFill>
                  <a:srgbClr val="242323"/>
                </a:solidFill>
              </a:rPr>
              <a:t>Th</a:t>
            </a:r>
            <a:r>
              <a:rPr lang="en-US" dirty="0">
                <a:solidFill>
                  <a:srgbClr val="5B5A5A"/>
                </a:solidFill>
              </a:rPr>
              <a:t>e</a:t>
            </a:r>
            <a:r>
              <a:rPr lang="en-US" dirty="0">
                <a:solidFill>
                  <a:srgbClr val="242323"/>
                </a:solidFill>
              </a:rPr>
              <a:t>r</a:t>
            </a:r>
            <a:r>
              <a:rPr lang="en-US" dirty="0">
                <a:solidFill>
                  <a:srgbClr val="494949"/>
                </a:solidFill>
              </a:rPr>
              <a:t>e are </a:t>
            </a:r>
            <a:r>
              <a:rPr lang="en-US" dirty="0">
                <a:solidFill>
                  <a:srgbClr val="5B5A5A"/>
                </a:solidFill>
              </a:rPr>
              <a:t>seve</a:t>
            </a:r>
            <a:r>
              <a:rPr lang="en-US" dirty="0">
                <a:solidFill>
                  <a:srgbClr val="242323"/>
                </a:solidFill>
              </a:rPr>
              <a:t>ral </a:t>
            </a:r>
            <a:r>
              <a:rPr lang="en-US" dirty="0">
                <a:solidFill>
                  <a:srgbClr val="383838"/>
                </a:solidFill>
              </a:rPr>
              <a:t>po</a:t>
            </a:r>
            <a:r>
              <a:rPr lang="en-US" dirty="0">
                <a:solidFill>
                  <a:srgbClr val="5B5A5A"/>
                </a:solidFill>
              </a:rPr>
              <a:t>ss</a:t>
            </a:r>
            <a:r>
              <a:rPr lang="en-US" dirty="0">
                <a:solidFill>
                  <a:srgbClr val="242323"/>
                </a:solidFill>
              </a:rPr>
              <a:t>ib</a:t>
            </a:r>
            <a:r>
              <a:rPr lang="en-US" dirty="0">
                <a:solidFill>
                  <a:srgbClr val="494949"/>
                </a:solidFill>
              </a:rPr>
              <a:t>le </a:t>
            </a:r>
            <a:r>
              <a:rPr lang="en-US" dirty="0">
                <a:solidFill>
                  <a:srgbClr val="383838"/>
                </a:solidFill>
              </a:rPr>
              <a:t>cau</a:t>
            </a:r>
            <a:r>
              <a:rPr lang="en-US" dirty="0">
                <a:solidFill>
                  <a:srgbClr val="5B5A5A"/>
                </a:solidFill>
              </a:rPr>
              <a:t>s</a:t>
            </a:r>
            <a:r>
              <a:rPr lang="en-US" dirty="0">
                <a:solidFill>
                  <a:srgbClr val="383838"/>
                </a:solidFill>
              </a:rPr>
              <a:t>e</a:t>
            </a:r>
            <a:r>
              <a:rPr lang="en-US" dirty="0">
                <a:solidFill>
                  <a:srgbClr val="5B5A5A"/>
                </a:solidFill>
              </a:rPr>
              <a:t>s </a:t>
            </a:r>
            <a:r>
              <a:rPr lang="en-US" dirty="0">
                <a:solidFill>
                  <a:srgbClr val="383838"/>
                </a:solidFill>
              </a:rPr>
              <a:t>for </a:t>
            </a:r>
            <a:r>
              <a:rPr lang="en-US" dirty="0">
                <a:solidFill>
                  <a:srgbClr val="242323"/>
                </a:solidFill>
              </a:rPr>
              <a:t>th</a:t>
            </a:r>
            <a:r>
              <a:rPr lang="en-US" dirty="0">
                <a:solidFill>
                  <a:srgbClr val="5B5A5A"/>
                </a:solidFill>
              </a:rPr>
              <a:t>e vo</a:t>
            </a:r>
            <a:r>
              <a:rPr lang="en-US" dirty="0">
                <a:solidFill>
                  <a:srgbClr val="242323"/>
                </a:solidFill>
              </a:rPr>
              <a:t>lta</a:t>
            </a:r>
            <a:r>
              <a:rPr lang="en-US" dirty="0">
                <a:solidFill>
                  <a:srgbClr val="494949"/>
                </a:solidFill>
              </a:rPr>
              <a:t>ge </a:t>
            </a:r>
            <a:r>
              <a:rPr lang="en-US" dirty="0">
                <a:solidFill>
                  <a:srgbClr val="242323"/>
                </a:solidFill>
              </a:rPr>
              <a:t>to fail </a:t>
            </a:r>
            <a:r>
              <a:rPr lang="en-US" dirty="0">
                <a:solidFill>
                  <a:srgbClr val="383838"/>
                </a:solidFill>
              </a:rPr>
              <a:t>to </a:t>
            </a:r>
            <a:r>
              <a:rPr lang="en-US" dirty="0">
                <a:solidFill>
                  <a:srgbClr val="242323"/>
                </a:solidFill>
              </a:rPr>
              <a:t>bu</a:t>
            </a:r>
            <a:r>
              <a:rPr lang="en-US" dirty="0">
                <a:solidFill>
                  <a:srgbClr val="494949"/>
                </a:solidFill>
              </a:rPr>
              <a:t>ild </a:t>
            </a:r>
            <a:r>
              <a:rPr lang="en-US" dirty="0">
                <a:solidFill>
                  <a:srgbClr val="383838"/>
                </a:solidFill>
              </a:rPr>
              <a:t>up </a:t>
            </a:r>
            <a:r>
              <a:rPr lang="en-US" dirty="0" smtClean="0">
                <a:solidFill>
                  <a:srgbClr val="383838"/>
                </a:solidFill>
              </a:rPr>
              <a:t>during </a:t>
            </a:r>
            <a:r>
              <a:rPr lang="en-US" dirty="0" smtClean="0">
                <a:solidFill>
                  <a:srgbClr val="5B5A5A"/>
                </a:solidFill>
              </a:rPr>
              <a:t>s</a:t>
            </a:r>
            <a:r>
              <a:rPr lang="en-US" dirty="0" smtClean="0">
                <a:solidFill>
                  <a:srgbClr val="242323"/>
                </a:solidFill>
              </a:rPr>
              <a:t>t</a:t>
            </a:r>
            <a:r>
              <a:rPr lang="en-US" dirty="0" smtClean="0">
                <a:solidFill>
                  <a:srgbClr val="5B5A5A"/>
                </a:solidFill>
              </a:rPr>
              <a:t>ar</a:t>
            </a:r>
            <a:r>
              <a:rPr lang="en-US" dirty="0" smtClean="0">
                <a:solidFill>
                  <a:srgbClr val="383838"/>
                </a:solidFill>
              </a:rPr>
              <a:t>tin</a:t>
            </a:r>
            <a:r>
              <a:rPr lang="en-US" dirty="0" smtClean="0">
                <a:solidFill>
                  <a:srgbClr val="5B5A5A"/>
                </a:solidFill>
              </a:rPr>
              <a:t>g</a:t>
            </a:r>
            <a:r>
              <a:rPr lang="en-US" dirty="0">
                <a:solidFill>
                  <a:srgbClr val="0C0B0B"/>
                </a:solidFill>
              </a:rPr>
              <a:t>. </a:t>
            </a:r>
            <a:r>
              <a:rPr lang="en-US" dirty="0">
                <a:solidFill>
                  <a:srgbClr val="383838"/>
                </a:solidFill>
              </a:rPr>
              <a:t>Amon</a:t>
            </a:r>
            <a:r>
              <a:rPr lang="en-US" dirty="0">
                <a:solidFill>
                  <a:srgbClr val="5B5A5A"/>
                </a:solidFill>
              </a:rPr>
              <a:t>g t</a:t>
            </a:r>
            <a:r>
              <a:rPr lang="en-US" dirty="0">
                <a:solidFill>
                  <a:srgbClr val="242323"/>
                </a:solidFill>
              </a:rPr>
              <a:t>h</a:t>
            </a:r>
            <a:r>
              <a:rPr lang="en-US" dirty="0">
                <a:solidFill>
                  <a:srgbClr val="494949"/>
                </a:solidFill>
              </a:rPr>
              <a:t>e</a:t>
            </a:r>
            <a:r>
              <a:rPr lang="en-US" dirty="0">
                <a:solidFill>
                  <a:srgbClr val="242323"/>
                </a:solidFill>
              </a:rPr>
              <a:t>m </a:t>
            </a:r>
            <a:r>
              <a:rPr lang="en-US" dirty="0" smtClean="0">
                <a:solidFill>
                  <a:srgbClr val="494949"/>
                </a:solidFill>
              </a:rPr>
              <a:t>are:</a:t>
            </a:r>
          </a:p>
          <a:p>
            <a:pPr marL="285750" indent="-285750" algn="just">
              <a:buFont typeface="Arial" panose="020B0604020202020204" pitchFamily="34" charset="0"/>
              <a:buChar char="•"/>
            </a:pPr>
            <a:endParaRPr lang="en-US" dirty="0">
              <a:solidFill>
                <a:srgbClr val="494949"/>
              </a:solidFill>
            </a:endParaRPr>
          </a:p>
          <a:p>
            <a:pPr marL="285750" indent="-285750" algn="just">
              <a:buFont typeface="Arial" panose="020B0604020202020204" pitchFamily="34" charset="0"/>
              <a:buChar char="•"/>
            </a:pPr>
            <a:endParaRPr lang="en-US" dirty="0">
              <a:solidFill>
                <a:srgbClr val="494949"/>
              </a:solidFill>
            </a:endParaRPr>
          </a:p>
          <a:p>
            <a:pPr algn="just"/>
            <a:r>
              <a:rPr lang="en-US" dirty="0">
                <a:solidFill>
                  <a:srgbClr val="383838"/>
                </a:solidFill>
              </a:rPr>
              <a:t>1. </a:t>
            </a:r>
            <a:r>
              <a:rPr lang="en-US" i="1" dirty="0">
                <a:solidFill>
                  <a:srgbClr val="383838"/>
                </a:solidFill>
              </a:rPr>
              <a:t>There </a:t>
            </a:r>
            <a:r>
              <a:rPr lang="en-US" i="1" dirty="0">
                <a:solidFill>
                  <a:srgbClr val="494949"/>
                </a:solidFill>
              </a:rPr>
              <a:t>may </a:t>
            </a:r>
            <a:r>
              <a:rPr lang="en-US" i="1" dirty="0">
                <a:solidFill>
                  <a:srgbClr val="5B5A5A"/>
                </a:solidFill>
              </a:rPr>
              <a:t>be </a:t>
            </a:r>
            <a:r>
              <a:rPr lang="en-US" i="1" dirty="0">
                <a:solidFill>
                  <a:srgbClr val="494949"/>
                </a:solidFill>
              </a:rPr>
              <a:t>no residual magnetic flux </a:t>
            </a:r>
            <a:r>
              <a:rPr lang="en-US" dirty="0">
                <a:solidFill>
                  <a:srgbClr val="242323"/>
                </a:solidFill>
              </a:rPr>
              <a:t>in </a:t>
            </a:r>
            <a:r>
              <a:rPr lang="en-US" dirty="0">
                <a:solidFill>
                  <a:srgbClr val="494949"/>
                </a:solidFill>
              </a:rPr>
              <a:t>the ge</a:t>
            </a:r>
            <a:r>
              <a:rPr lang="en-US" dirty="0">
                <a:solidFill>
                  <a:srgbClr val="242323"/>
                </a:solidFill>
              </a:rPr>
              <a:t>ner</a:t>
            </a:r>
            <a:r>
              <a:rPr lang="en-US" dirty="0">
                <a:solidFill>
                  <a:srgbClr val="494949"/>
                </a:solidFill>
              </a:rPr>
              <a:t>ator to star</a:t>
            </a:r>
            <a:r>
              <a:rPr lang="en-US" dirty="0">
                <a:solidFill>
                  <a:srgbClr val="242323"/>
                </a:solidFill>
              </a:rPr>
              <a:t>t t</a:t>
            </a:r>
            <a:r>
              <a:rPr lang="en-US" dirty="0">
                <a:solidFill>
                  <a:srgbClr val="494949"/>
                </a:solidFill>
              </a:rPr>
              <a:t>he </a:t>
            </a:r>
            <a:r>
              <a:rPr lang="en-US" dirty="0" smtClean="0">
                <a:solidFill>
                  <a:srgbClr val="383838"/>
                </a:solidFill>
              </a:rPr>
              <a:t>process </a:t>
            </a:r>
            <a:r>
              <a:rPr lang="en-US" dirty="0" smtClean="0">
                <a:solidFill>
                  <a:srgbClr val="494949"/>
                </a:solidFill>
              </a:rPr>
              <a:t>go</a:t>
            </a:r>
            <a:r>
              <a:rPr lang="en-US" dirty="0" smtClean="0">
                <a:solidFill>
                  <a:srgbClr val="242323"/>
                </a:solidFill>
              </a:rPr>
              <a:t>in</a:t>
            </a:r>
            <a:r>
              <a:rPr lang="en-US" dirty="0" smtClean="0">
                <a:solidFill>
                  <a:srgbClr val="494949"/>
                </a:solidFill>
              </a:rPr>
              <a:t>g</a:t>
            </a:r>
            <a:r>
              <a:rPr lang="en-US" dirty="0">
                <a:solidFill>
                  <a:srgbClr val="494949"/>
                </a:solidFill>
              </a:rPr>
              <a:t>. </a:t>
            </a:r>
            <a:r>
              <a:rPr lang="en-US" dirty="0">
                <a:solidFill>
                  <a:srgbClr val="242323"/>
                </a:solidFill>
              </a:rPr>
              <a:t>If </a:t>
            </a:r>
            <a:r>
              <a:rPr lang="en-US" dirty="0">
                <a:solidFill>
                  <a:srgbClr val="5B5A5A"/>
                </a:solidFill>
              </a:rPr>
              <a:t>t</a:t>
            </a:r>
            <a:r>
              <a:rPr lang="en-US" dirty="0">
                <a:solidFill>
                  <a:srgbClr val="242323"/>
                </a:solidFill>
              </a:rPr>
              <a:t>h</a:t>
            </a:r>
            <a:r>
              <a:rPr lang="en-US" dirty="0">
                <a:solidFill>
                  <a:srgbClr val="494949"/>
                </a:solidFill>
              </a:rPr>
              <a:t>e </a:t>
            </a:r>
            <a:r>
              <a:rPr lang="en-US" dirty="0">
                <a:solidFill>
                  <a:srgbClr val="242323"/>
                </a:solidFill>
              </a:rPr>
              <a:t>r</a:t>
            </a:r>
            <a:r>
              <a:rPr lang="en-US" dirty="0">
                <a:solidFill>
                  <a:srgbClr val="494949"/>
                </a:solidFill>
              </a:rPr>
              <a:t>es</a:t>
            </a:r>
            <a:r>
              <a:rPr lang="en-US" dirty="0">
                <a:solidFill>
                  <a:srgbClr val="242323"/>
                </a:solidFill>
              </a:rPr>
              <a:t>idu</a:t>
            </a:r>
            <a:r>
              <a:rPr lang="en-US" dirty="0">
                <a:solidFill>
                  <a:srgbClr val="5B5A5A"/>
                </a:solidFill>
              </a:rPr>
              <a:t>a</a:t>
            </a:r>
            <a:r>
              <a:rPr lang="en-US" dirty="0">
                <a:solidFill>
                  <a:srgbClr val="0C0B0B"/>
                </a:solidFill>
              </a:rPr>
              <a:t>l </a:t>
            </a:r>
            <a:r>
              <a:rPr lang="en-US" dirty="0">
                <a:solidFill>
                  <a:srgbClr val="383838"/>
                </a:solidFill>
              </a:rPr>
              <a:t>flu</a:t>
            </a:r>
            <a:r>
              <a:rPr lang="en-US" dirty="0">
                <a:solidFill>
                  <a:srgbClr val="5B5A5A"/>
                </a:solidFill>
              </a:rPr>
              <a:t>x </a:t>
            </a:r>
            <a:r>
              <a:rPr lang="en-US" i="1" dirty="0" smtClean="0"/>
              <a:t>ɸ</a:t>
            </a:r>
            <a:r>
              <a:rPr lang="en-US" dirty="0" smtClean="0">
                <a:solidFill>
                  <a:srgbClr val="5B5A5A"/>
                </a:solidFill>
              </a:rPr>
              <a:t>= </a:t>
            </a:r>
            <a:r>
              <a:rPr lang="en-US" dirty="0">
                <a:solidFill>
                  <a:srgbClr val="383838"/>
                </a:solidFill>
              </a:rPr>
              <a:t>0</a:t>
            </a:r>
            <a:r>
              <a:rPr lang="en-US" dirty="0">
                <a:solidFill>
                  <a:srgbClr val="5B5A5A"/>
                </a:solidFill>
              </a:rPr>
              <a:t>, t</a:t>
            </a:r>
            <a:r>
              <a:rPr lang="en-US" dirty="0">
                <a:solidFill>
                  <a:srgbClr val="242323"/>
                </a:solidFill>
              </a:rPr>
              <a:t>h</a:t>
            </a:r>
            <a:r>
              <a:rPr lang="en-US" dirty="0">
                <a:solidFill>
                  <a:srgbClr val="494949"/>
                </a:solidFill>
              </a:rPr>
              <a:t>e</a:t>
            </a:r>
            <a:r>
              <a:rPr lang="en-US" dirty="0">
                <a:solidFill>
                  <a:srgbClr val="242323"/>
                </a:solidFill>
              </a:rPr>
              <a:t>n </a:t>
            </a:r>
            <a:r>
              <a:rPr lang="en-US" i="1" dirty="0">
                <a:solidFill>
                  <a:srgbClr val="494949"/>
                </a:solidFill>
              </a:rPr>
              <a:t>EA </a:t>
            </a:r>
            <a:r>
              <a:rPr lang="en-US" dirty="0">
                <a:solidFill>
                  <a:srgbClr val="5B5A5A"/>
                </a:solidFill>
              </a:rPr>
              <a:t>= </a:t>
            </a:r>
            <a:r>
              <a:rPr lang="en-US" dirty="0">
                <a:solidFill>
                  <a:srgbClr val="383838"/>
                </a:solidFill>
              </a:rPr>
              <a:t>0</a:t>
            </a:r>
            <a:r>
              <a:rPr lang="en-US" dirty="0">
                <a:solidFill>
                  <a:srgbClr val="5B5A5A"/>
                </a:solidFill>
              </a:rPr>
              <a:t>, </a:t>
            </a:r>
            <a:r>
              <a:rPr lang="en-US" dirty="0">
                <a:solidFill>
                  <a:srgbClr val="383838"/>
                </a:solidFill>
              </a:rPr>
              <a:t>and </a:t>
            </a:r>
            <a:r>
              <a:rPr lang="en-US" dirty="0">
                <a:solidFill>
                  <a:srgbClr val="494949"/>
                </a:solidFill>
              </a:rPr>
              <a:t>t</a:t>
            </a:r>
            <a:r>
              <a:rPr lang="en-US" dirty="0">
                <a:solidFill>
                  <a:srgbClr val="242323"/>
                </a:solidFill>
              </a:rPr>
              <a:t>h</a:t>
            </a:r>
            <a:r>
              <a:rPr lang="en-US" dirty="0">
                <a:solidFill>
                  <a:srgbClr val="5B5A5A"/>
                </a:solidFill>
              </a:rPr>
              <a:t>e </a:t>
            </a:r>
            <a:r>
              <a:rPr lang="en-US" dirty="0" smtClean="0">
                <a:solidFill>
                  <a:srgbClr val="5B5A5A"/>
                </a:solidFill>
              </a:rPr>
              <a:t>vol</a:t>
            </a:r>
            <a:r>
              <a:rPr lang="en-US" dirty="0" smtClean="0">
                <a:solidFill>
                  <a:srgbClr val="383838"/>
                </a:solidFill>
              </a:rPr>
              <a:t>ta</a:t>
            </a:r>
            <a:r>
              <a:rPr lang="en-US" dirty="0" smtClean="0">
                <a:solidFill>
                  <a:srgbClr val="5B5A5A"/>
                </a:solidFill>
              </a:rPr>
              <a:t>g</a:t>
            </a:r>
            <a:r>
              <a:rPr lang="en-US" dirty="0" smtClean="0">
                <a:solidFill>
                  <a:srgbClr val="383838"/>
                </a:solidFill>
              </a:rPr>
              <a:t>e </a:t>
            </a:r>
            <a:r>
              <a:rPr lang="en-US" dirty="0">
                <a:solidFill>
                  <a:srgbClr val="5B5A5A"/>
                </a:solidFill>
              </a:rPr>
              <a:t>neve</a:t>
            </a:r>
            <a:r>
              <a:rPr lang="en-US" dirty="0">
                <a:solidFill>
                  <a:srgbClr val="242323"/>
                </a:solidFill>
              </a:rPr>
              <a:t>r </a:t>
            </a:r>
            <a:r>
              <a:rPr lang="en-US" dirty="0" smtClean="0">
                <a:solidFill>
                  <a:srgbClr val="494949"/>
                </a:solidFill>
              </a:rPr>
              <a:t>b</a:t>
            </a:r>
            <a:r>
              <a:rPr lang="en-US" dirty="0" smtClean="0">
                <a:solidFill>
                  <a:srgbClr val="242323"/>
                </a:solidFill>
              </a:rPr>
              <a:t>uild</a:t>
            </a:r>
            <a:r>
              <a:rPr lang="en-US" dirty="0" smtClean="0">
                <a:solidFill>
                  <a:srgbClr val="5B5A5A"/>
                </a:solidFill>
              </a:rPr>
              <a:t>s </a:t>
            </a:r>
            <a:r>
              <a:rPr lang="en-US" dirty="0" smtClean="0">
                <a:solidFill>
                  <a:srgbClr val="494949"/>
                </a:solidFill>
              </a:rPr>
              <a:t>up</a:t>
            </a:r>
            <a:r>
              <a:rPr lang="en-US" dirty="0">
                <a:solidFill>
                  <a:srgbClr val="494949"/>
                </a:solidFill>
              </a:rPr>
              <a:t>. </a:t>
            </a:r>
            <a:r>
              <a:rPr lang="en-US" dirty="0">
                <a:solidFill>
                  <a:srgbClr val="242323"/>
                </a:solidFill>
              </a:rPr>
              <a:t>If </a:t>
            </a:r>
            <a:r>
              <a:rPr lang="en-US" dirty="0">
                <a:solidFill>
                  <a:srgbClr val="383838"/>
                </a:solidFill>
              </a:rPr>
              <a:t>thi</a:t>
            </a:r>
            <a:r>
              <a:rPr lang="en-US" dirty="0">
                <a:solidFill>
                  <a:srgbClr val="5B5A5A"/>
                </a:solidFill>
              </a:rPr>
              <a:t>s </a:t>
            </a:r>
            <a:r>
              <a:rPr lang="en-US" dirty="0">
                <a:solidFill>
                  <a:srgbClr val="383838"/>
                </a:solidFill>
              </a:rPr>
              <a:t>problem </a:t>
            </a:r>
            <a:r>
              <a:rPr lang="en-US" dirty="0">
                <a:solidFill>
                  <a:srgbClr val="494949"/>
                </a:solidFill>
              </a:rPr>
              <a:t>occurs, d</a:t>
            </a:r>
            <a:r>
              <a:rPr lang="en-US" dirty="0">
                <a:solidFill>
                  <a:srgbClr val="242323"/>
                </a:solidFill>
              </a:rPr>
              <a:t>is</a:t>
            </a:r>
            <a:r>
              <a:rPr lang="en-US" dirty="0">
                <a:solidFill>
                  <a:srgbClr val="494949"/>
                </a:solidFill>
              </a:rPr>
              <a:t>connect </a:t>
            </a:r>
            <a:r>
              <a:rPr lang="en-US" dirty="0">
                <a:solidFill>
                  <a:srgbClr val="242323"/>
                </a:solidFill>
              </a:rPr>
              <a:t>the </a:t>
            </a:r>
            <a:r>
              <a:rPr lang="en-US" dirty="0" smtClean="0">
                <a:solidFill>
                  <a:srgbClr val="494949"/>
                </a:solidFill>
              </a:rPr>
              <a:t>fie</a:t>
            </a:r>
            <a:r>
              <a:rPr lang="en-US" dirty="0" smtClean="0">
                <a:solidFill>
                  <a:srgbClr val="242323"/>
                </a:solidFill>
              </a:rPr>
              <a:t>l</a:t>
            </a:r>
            <a:r>
              <a:rPr lang="en-US" dirty="0" smtClean="0">
                <a:solidFill>
                  <a:srgbClr val="494949"/>
                </a:solidFill>
              </a:rPr>
              <a:t>d </a:t>
            </a:r>
            <a:r>
              <a:rPr lang="en-US" dirty="0">
                <a:solidFill>
                  <a:srgbClr val="5B5A5A"/>
                </a:solidFill>
              </a:rPr>
              <a:t>fro</a:t>
            </a:r>
            <a:r>
              <a:rPr lang="en-US" dirty="0">
                <a:solidFill>
                  <a:srgbClr val="242323"/>
                </a:solidFill>
              </a:rPr>
              <a:t>m </a:t>
            </a:r>
            <a:r>
              <a:rPr lang="en-US" dirty="0">
                <a:solidFill>
                  <a:srgbClr val="494949"/>
                </a:solidFill>
              </a:rPr>
              <a:t>the armature </a:t>
            </a:r>
            <a:r>
              <a:rPr lang="en-US" dirty="0" smtClean="0">
                <a:solidFill>
                  <a:srgbClr val="5B5A5A"/>
                </a:solidFill>
              </a:rPr>
              <a:t>ci</a:t>
            </a:r>
            <a:r>
              <a:rPr lang="en-US" dirty="0" smtClean="0">
                <a:solidFill>
                  <a:srgbClr val="383838"/>
                </a:solidFill>
              </a:rPr>
              <a:t>r</a:t>
            </a:r>
            <a:r>
              <a:rPr lang="en-US" dirty="0" smtClean="0">
                <a:solidFill>
                  <a:srgbClr val="5B5A5A"/>
                </a:solidFill>
              </a:rPr>
              <a:t>c</a:t>
            </a:r>
            <a:r>
              <a:rPr lang="en-US" dirty="0" smtClean="0">
                <a:solidFill>
                  <a:srgbClr val="383838"/>
                </a:solidFill>
              </a:rPr>
              <a:t>uit </a:t>
            </a:r>
            <a:r>
              <a:rPr lang="en-US" dirty="0" smtClean="0">
                <a:solidFill>
                  <a:srgbClr val="494949"/>
                </a:solidFill>
              </a:rPr>
              <a:t>a</a:t>
            </a:r>
            <a:r>
              <a:rPr lang="en-US" dirty="0" smtClean="0">
                <a:solidFill>
                  <a:srgbClr val="242323"/>
                </a:solidFill>
              </a:rPr>
              <a:t>n</a:t>
            </a:r>
            <a:r>
              <a:rPr lang="en-US" dirty="0" smtClean="0">
                <a:solidFill>
                  <a:srgbClr val="494949"/>
                </a:solidFill>
              </a:rPr>
              <a:t>d co</a:t>
            </a:r>
            <a:r>
              <a:rPr lang="en-US" dirty="0" smtClean="0">
                <a:solidFill>
                  <a:srgbClr val="242323"/>
                </a:solidFill>
              </a:rPr>
              <a:t>nnect </a:t>
            </a:r>
            <a:r>
              <a:rPr lang="en-US" dirty="0">
                <a:solidFill>
                  <a:srgbClr val="242323"/>
                </a:solidFill>
              </a:rPr>
              <a:t>it </a:t>
            </a:r>
            <a:r>
              <a:rPr lang="en-US" dirty="0">
                <a:solidFill>
                  <a:srgbClr val="383838"/>
                </a:solidFill>
              </a:rPr>
              <a:t>directly to </a:t>
            </a:r>
            <a:r>
              <a:rPr lang="en-US" dirty="0">
                <a:solidFill>
                  <a:srgbClr val="494949"/>
                </a:solidFill>
              </a:rPr>
              <a:t>an ex</a:t>
            </a:r>
            <a:r>
              <a:rPr lang="en-US" dirty="0">
                <a:solidFill>
                  <a:srgbClr val="242323"/>
                </a:solidFill>
              </a:rPr>
              <a:t>ternal d</a:t>
            </a:r>
            <a:r>
              <a:rPr lang="en-US" dirty="0">
                <a:solidFill>
                  <a:srgbClr val="494949"/>
                </a:solidFill>
              </a:rPr>
              <a:t>c </a:t>
            </a:r>
            <a:r>
              <a:rPr lang="en-US" dirty="0">
                <a:solidFill>
                  <a:srgbClr val="5B5A5A"/>
                </a:solidFill>
              </a:rPr>
              <a:t>s</a:t>
            </a:r>
            <a:r>
              <a:rPr lang="en-US" dirty="0">
                <a:solidFill>
                  <a:srgbClr val="383838"/>
                </a:solidFill>
              </a:rPr>
              <a:t>ource, </a:t>
            </a:r>
            <a:r>
              <a:rPr lang="en-US" dirty="0">
                <a:solidFill>
                  <a:srgbClr val="494949"/>
                </a:solidFill>
              </a:rPr>
              <a:t>s</a:t>
            </a:r>
            <a:r>
              <a:rPr lang="en-US" dirty="0">
                <a:solidFill>
                  <a:srgbClr val="242323"/>
                </a:solidFill>
              </a:rPr>
              <a:t>u</a:t>
            </a:r>
            <a:r>
              <a:rPr lang="en-US" dirty="0">
                <a:solidFill>
                  <a:srgbClr val="494949"/>
                </a:solidFill>
              </a:rPr>
              <a:t>c</a:t>
            </a:r>
            <a:r>
              <a:rPr lang="en-US" dirty="0">
                <a:solidFill>
                  <a:srgbClr val="242323"/>
                </a:solidFill>
              </a:rPr>
              <a:t>h </a:t>
            </a:r>
            <a:r>
              <a:rPr lang="en-US" dirty="0">
                <a:solidFill>
                  <a:srgbClr val="494949"/>
                </a:solidFill>
              </a:rPr>
              <a:t>as </a:t>
            </a:r>
            <a:r>
              <a:rPr lang="en-US" dirty="0">
                <a:solidFill>
                  <a:srgbClr val="383838"/>
                </a:solidFill>
              </a:rPr>
              <a:t>a battery. </a:t>
            </a:r>
            <a:r>
              <a:rPr lang="en-US" dirty="0">
                <a:solidFill>
                  <a:srgbClr val="494949"/>
                </a:solidFill>
              </a:rPr>
              <a:t>T</a:t>
            </a:r>
            <a:r>
              <a:rPr lang="en-US" dirty="0">
                <a:solidFill>
                  <a:srgbClr val="242323"/>
                </a:solidFill>
              </a:rPr>
              <a:t>he </a:t>
            </a:r>
            <a:r>
              <a:rPr lang="en-US" dirty="0">
                <a:solidFill>
                  <a:srgbClr val="383838"/>
                </a:solidFill>
              </a:rPr>
              <a:t>current </a:t>
            </a:r>
            <a:r>
              <a:rPr lang="en-US" dirty="0" smtClean="0">
                <a:solidFill>
                  <a:srgbClr val="383838"/>
                </a:solidFill>
              </a:rPr>
              <a:t>flow </a:t>
            </a:r>
            <a:r>
              <a:rPr lang="en-US" dirty="0" smtClean="0">
                <a:solidFill>
                  <a:srgbClr val="727272"/>
                </a:solidFill>
              </a:rPr>
              <a:t>f</a:t>
            </a:r>
            <a:r>
              <a:rPr lang="en-US" dirty="0" smtClean="0">
                <a:solidFill>
                  <a:srgbClr val="383838"/>
                </a:solidFill>
              </a:rPr>
              <a:t>rom </a:t>
            </a:r>
            <a:r>
              <a:rPr lang="en-US" dirty="0">
                <a:solidFill>
                  <a:srgbClr val="383838"/>
                </a:solidFill>
              </a:rPr>
              <a:t>thi</a:t>
            </a:r>
            <a:r>
              <a:rPr lang="en-US" dirty="0">
                <a:solidFill>
                  <a:srgbClr val="5B5A5A"/>
                </a:solidFill>
              </a:rPr>
              <a:t>s ex</a:t>
            </a:r>
            <a:r>
              <a:rPr lang="en-US" dirty="0">
                <a:solidFill>
                  <a:srgbClr val="383838"/>
                </a:solidFill>
              </a:rPr>
              <a:t>ternal </a:t>
            </a:r>
            <a:r>
              <a:rPr lang="en-US" dirty="0">
                <a:solidFill>
                  <a:srgbClr val="242323"/>
                </a:solidFill>
              </a:rPr>
              <a:t>d</a:t>
            </a:r>
            <a:r>
              <a:rPr lang="en-US" dirty="0">
                <a:solidFill>
                  <a:srgbClr val="5B5A5A"/>
                </a:solidFill>
              </a:rPr>
              <a:t>c so</a:t>
            </a:r>
            <a:r>
              <a:rPr lang="en-US" dirty="0">
                <a:solidFill>
                  <a:srgbClr val="383838"/>
                </a:solidFill>
              </a:rPr>
              <a:t>urce </a:t>
            </a:r>
            <a:r>
              <a:rPr lang="en-US" dirty="0">
                <a:solidFill>
                  <a:srgbClr val="494949"/>
                </a:solidFill>
              </a:rPr>
              <a:t>w</a:t>
            </a:r>
            <a:r>
              <a:rPr lang="en-US" dirty="0">
                <a:solidFill>
                  <a:srgbClr val="242323"/>
                </a:solidFill>
              </a:rPr>
              <a:t>ill </a:t>
            </a:r>
            <a:r>
              <a:rPr lang="en-US" dirty="0">
                <a:solidFill>
                  <a:srgbClr val="383838"/>
                </a:solidFill>
              </a:rPr>
              <a:t>leave </a:t>
            </a:r>
            <a:r>
              <a:rPr lang="en-US" dirty="0">
                <a:solidFill>
                  <a:srgbClr val="494949"/>
                </a:solidFill>
              </a:rPr>
              <a:t>a residua</a:t>
            </a:r>
            <a:r>
              <a:rPr lang="en-US" dirty="0">
                <a:solidFill>
                  <a:srgbClr val="242323"/>
                </a:solidFill>
              </a:rPr>
              <a:t>l </a:t>
            </a:r>
            <a:r>
              <a:rPr lang="en-US" dirty="0">
                <a:solidFill>
                  <a:srgbClr val="383838"/>
                </a:solidFill>
              </a:rPr>
              <a:t>flux in </a:t>
            </a:r>
            <a:r>
              <a:rPr lang="en-US" dirty="0">
                <a:solidFill>
                  <a:srgbClr val="5B5A5A"/>
                </a:solidFill>
              </a:rPr>
              <a:t>t</a:t>
            </a:r>
            <a:r>
              <a:rPr lang="en-US" dirty="0">
                <a:solidFill>
                  <a:srgbClr val="242323"/>
                </a:solidFill>
              </a:rPr>
              <a:t>h</a:t>
            </a:r>
            <a:r>
              <a:rPr lang="en-US" dirty="0">
                <a:solidFill>
                  <a:srgbClr val="5B5A5A"/>
                </a:solidFill>
              </a:rPr>
              <a:t>e </a:t>
            </a:r>
            <a:r>
              <a:rPr lang="en-US" dirty="0">
                <a:solidFill>
                  <a:srgbClr val="383838"/>
                </a:solidFill>
              </a:rPr>
              <a:t>pole</a:t>
            </a:r>
            <a:r>
              <a:rPr lang="en-US" dirty="0">
                <a:solidFill>
                  <a:srgbClr val="5B5A5A"/>
                </a:solidFill>
              </a:rPr>
              <a:t>s</a:t>
            </a:r>
            <a:r>
              <a:rPr lang="en-US" dirty="0">
                <a:solidFill>
                  <a:srgbClr val="383838"/>
                </a:solidFill>
              </a:rPr>
              <a:t>, </a:t>
            </a:r>
            <a:r>
              <a:rPr lang="en-US" dirty="0">
                <a:solidFill>
                  <a:srgbClr val="494949"/>
                </a:solidFill>
              </a:rPr>
              <a:t>which </a:t>
            </a:r>
            <a:r>
              <a:rPr lang="en-US" dirty="0" smtClean="0">
                <a:solidFill>
                  <a:srgbClr val="383838"/>
                </a:solidFill>
              </a:rPr>
              <a:t>will </a:t>
            </a:r>
            <a:r>
              <a:rPr lang="en-US" dirty="0" smtClean="0">
                <a:solidFill>
                  <a:srgbClr val="242323"/>
                </a:solidFill>
              </a:rPr>
              <a:t>th</a:t>
            </a:r>
            <a:r>
              <a:rPr lang="en-US" dirty="0" smtClean="0">
                <a:solidFill>
                  <a:srgbClr val="494949"/>
                </a:solidFill>
              </a:rPr>
              <a:t>e</a:t>
            </a:r>
            <a:r>
              <a:rPr lang="en-US" dirty="0" smtClean="0">
                <a:solidFill>
                  <a:srgbClr val="242323"/>
                </a:solidFill>
              </a:rPr>
              <a:t>n </a:t>
            </a:r>
            <a:r>
              <a:rPr lang="en-US" dirty="0">
                <a:solidFill>
                  <a:srgbClr val="383838"/>
                </a:solidFill>
              </a:rPr>
              <a:t>a</a:t>
            </a:r>
            <a:r>
              <a:rPr lang="en-US" dirty="0">
                <a:solidFill>
                  <a:srgbClr val="0C0B0B"/>
                </a:solidFill>
              </a:rPr>
              <a:t>ll</a:t>
            </a:r>
            <a:r>
              <a:rPr lang="en-US" dirty="0">
                <a:solidFill>
                  <a:srgbClr val="383838"/>
                </a:solidFill>
              </a:rPr>
              <a:t>o</a:t>
            </a:r>
            <a:r>
              <a:rPr lang="en-US" dirty="0">
                <a:solidFill>
                  <a:srgbClr val="5B5A5A"/>
                </a:solidFill>
              </a:rPr>
              <a:t>w </a:t>
            </a:r>
            <a:r>
              <a:rPr lang="en-US" dirty="0">
                <a:solidFill>
                  <a:srgbClr val="242323"/>
                </a:solidFill>
              </a:rPr>
              <a:t>n</a:t>
            </a:r>
            <a:r>
              <a:rPr lang="en-US" dirty="0">
                <a:solidFill>
                  <a:srgbClr val="494949"/>
                </a:solidFill>
              </a:rPr>
              <a:t>o</a:t>
            </a:r>
            <a:r>
              <a:rPr lang="en-US" dirty="0">
                <a:solidFill>
                  <a:srgbClr val="242323"/>
                </a:solidFill>
              </a:rPr>
              <a:t>rmal </a:t>
            </a:r>
            <a:r>
              <a:rPr lang="en-US" dirty="0">
                <a:solidFill>
                  <a:srgbClr val="5B5A5A"/>
                </a:solidFill>
              </a:rPr>
              <a:t>s</a:t>
            </a:r>
            <a:r>
              <a:rPr lang="en-US" dirty="0">
                <a:solidFill>
                  <a:srgbClr val="242323"/>
                </a:solidFill>
              </a:rPr>
              <a:t>t</a:t>
            </a:r>
            <a:r>
              <a:rPr lang="en-US" dirty="0">
                <a:solidFill>
                  <a:srgbClr val="494949"/>
                </a:solidFill>
              </a:rPr>
              <a:t>a</a:t>
            </a:r>
            <a:r>
              <a:rPr lang="en-US" dirty="0">
                <a:solidFill>
                  <a:srgbClr val="242323"/>
                </a:solidFill>
              </a:rPr>
              <a:t>r</a:t>
            </a:r>
            <a:r>
              <a:rPr lang="en-US" dirty="0">
                <a:solidFill>
                  <a:srgbClr val="5B5A5A"/>
                </a:solidFill>
              </a:rPr>
              <a:t>t</a:t>
            </a:r>
            <a:r>
              <a:rPr lang="en-US" dirty="0">
                <a:solidFill>
                  <a:srgbClr val="242323"/>
                </a:solidFill>
              </a:rPr>
              <a:t>in</a:t>
            </a:r>
            <a:r>
              <a:rPr lang="en-US" dirty="0">
                <a:solidFill>
                  <a:srgbClr val="494949"/>
                </a:solidFill>
              </a:rPr>
              <a:t>g</a:t>
            </a:r>
            <a:r>
              <a:rPr lang="en-US" dirty="0">
                <a:solidFill>
                  <a:srgbClr val="0C0B0B"/>
                </a:solidFill>
              </a:rPr>
              <a:t>. </a:t>
            </a:r>
            <a:r>
              <a:rPr lang="en-US" dirty="0">
                <a:solidFill>
                  <a:srgbClr val="242323"/>
                </a:solidFill>
              </a:rPr>
              <a:t>Thi</a:t>
            </a:r>
            <a:r>
              <a:rPr lang="en-US" dirty="0">
                <a:solidFill>
                  <a:srgbClr val="5B5A5A"/>
                </a:solidFill>
              </a:rPr>
              <a:t>s </a:t>
            </a:r>
            <a:r>
              <a:rPr lang="en-US" dirty="0">
                <a:solidFill>
                  <a:srgbClr val="494949"/>
                </a:solidFill>
              </a:rPr>
              <a:t>proced</a:t>
            </a:r>
            <a:r>
              <a:rPr lang="en-US" dirty="0">
                <a:solidFill>
                  <a:srgbClr val="242323"/>
                </a:solidFill>
              </a:rPr>
              <a:t>ur</a:t>
            </a:r>
            <a:r>
              <a:rPr lang="en-US" dirty="0">
                <a:solidFill>
                  <a:srgbClr val="494949"/>
                </a:solidFill>
              </a:rPr>
              <a:t>e </a:t>
            </a:r>
            <a:r>
              <a:rPr lang="en-US" dirty="0">
                <a:solidFill>
                  <a:srgbClr val="242323"/>
                </a:solidFill>
              </a:rPr>
              <a:t>i</a:t>
            </a:r>
            <a:r>
              <a:rPr lang="en-US" dirty="0">
                <a:solidFill>
                  <a:srgbClr val="727272"/>
                </a:solidFill>
              </a:rPr>
              <a:t>s </a:t>
            </a:r>
            <a:r>
              <a:rPr lang="en-US" dirty="0">
                <a:solidFill>
                  <a:srgbClr val="383838"/>
                </a:solidFill>
              </a:rPr>
              <a:t>kno</a:t>
            </a:r>
            <a:r>
              <a:rPr lang="en-US" dirty="0">
                <a:solidFill>
                  <a:srgbClr val="5B5A5A"/>
                </a:solidFill>
              </a:rPr>
              <a:t>w</a:t>
            </a:r>
            <a:r>
              <a:rPr lang="en-US" dirty="0">
                <a:solidFill>
                  <a:srgbClr val="242323"/>
                </a:solidFill>
              </a:rPr>
              <a:t>n </a:t>
            </a:r>
            <a:r>
              <a:rPr lang="en-US" dirty="0">
                <a:solidFill>
                  <a:srgbClr val="383838"/>
                </a:solidFill>
              </a:rPr>
              <a:t>a</a:t>
            </a:r>
            <a:r>
              <a:rPr lang="en-US" dirty="0">
                <a:solidFill>
                  <a:srgbClr val="5B5A5A"/>
                </a:solidFill>
              </a:rPr>
              <a:t>s "flas</a:t>
            </a:r>
            <a:r>
              <a:rPr lang="en-US" dirty="0">
                <a:solidFill>
                  <a:srgbClr val="383838"/>
                </a:solidFill>
              </a:rPr>
              <a:t>hing </a:t>
            </a:r>
            <a:r>
              <a:rPr lang="en-US" dirty="0">
                <a:solidFill>
                  <a:srgbClr val="242323"/>
                </a:solidFill>
              </a:rPr>
              <a:t>th</a:t>
            </a:r>
            <a:r>
              <a:rPr lang="en-US" dirty="0">
                <a:solidFill>
                  <a:srgbClr val="5B5A5A"/>
                </a:solidFill>
              </a:rPr>
              <a:t>e </a:t>
            </a:r>
            <a:r>
              <a:rPr lang="en-US" dirty="0">
                <a:solidFill>
                  <a:srgbClr val="494949"/>
                </a:solidFill>
              </a:rPr>
              <a:t>f</a:t>
            </a:r>
            <a:r>
              <a:rPr lang="en-US" dirty="0">
                <a:solidFill>
                  <a:srgbClr val="242323"/>
                </a:solidFill>
              </a:rPr>
              <a:t>i</a:t>
            </a:r>
            <a:r>
              <a:rPr lang="en-US" dirty="0">
                <a:solidFill>
                  <a:srgbClr val="5B5A5A"/>
                </a:solidFill>
              </a:rPr>
              <a:t>e</a:t>
            </a:r>
            <a:r>
              <a:rPr lang="en-US" dirty="0">
                <a:solidFill>
                  <a:srgbClr val="0C0B0B"/>
                </a:solidFill>
              </a:rPr>
              <a:t>l</a:t>
            </a:r>
            <a:r>
              <a:rPr lang="en-US" dirty="0">
                <a:solidFill>
                  <a:srgbClr val="383838"/>
                </a:solidFill>
              </a:rPr>
              <a:t>d</a:t>
            </a:r>
            <a:r>
              <a:rPr lang="en-US" dirty="0" smtClean="0">
                <a:solidFill>
                  <a:srgbClr val="383838"/>
                </a:solidFill>
              </a:rPr>
              <a:t>.</a:t>
            </a:r>
            <a:endParaRPr lang="en-US" dirty="0">
              <a:solidFill>
                <a:srgbClr val="5B5A5A"/>
              </a:solidFill>
            </a:endParaRPr>
          </a:p>
          <a:p>
            <a:pPr algn="just"/>
            <a:endParaRPr lang="en-US" i="1" dirty="0" smtClean="0">
              <a:solidFill>
                <a:srgbClr val="494949"/>
              </a:solidFill>
            </a:endParaRPr>
          </a:p>
        </p:txBody>
      </p:sp>
    </p:spTree>
    <p:extLst>
      <p:ext uri="{BB962C8B-B14F-4D97-AF65-F5344CB8AC3E}">
        <p14:creationId xmlns:p14="http://schemas.microsoft.com/office/powerpoint/2010/main" val="3354498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5</a:t>
            </a:fld>
            <a:endParaRPr lang="en-US"/>
          </a:p>
        </p:txBody>
      </p:sp>
      <p:sp>
        <p:nvSpPr>
          <p:cNvPr id="7" name="TextBox 6"/>
          <p:cNvSpPr txBox="1"/>
          <p:nvPr/>
        </p:nvSpPr>
        <p:spPr>
          <a:xfrm>
            <a:off x="762000" y="457200"/>
            <a:ext cx="4822154" cy="461665"/>
          </a:xfrm>
          <a:prstGeom prst="rect">
            <a:avLst/>
          </a:prstGeom>
          <a:noFill/>
        </p:spPr>
        <p:txBody>
          <a:bodyPr wrap="none" rtlCol="0">
            <a:spAutoFit/>
          </a:bodyPr>
          <a:lstStyle/>
          <a:p>
            <a:r>
              <a:rPr lang="en-GB" sz="2400" b="1" dirty="0" smtClean="0">
                <a:solidFill>
                  <a:srgbClr val="0E39F2"/>
                </a:solidFill>
              </a:rPr>
              <a:t>The Equivalent Circuit of a DC Motor</a:t>
            </a:r>
            <a:endParaRPr lang="en-US" sz="2400" b="1" dirty="0">
              <a:solidFill>
                <a:srgbClr val="0E39F2"/>
              </a:solidFill>
            </a:endParaRPr>
          </a:p>
        </p:txBody>
      </p:sp>
      <p:sp>
        <p:nvSpPr>
          <p:cNvPr id="8" name="Rectangle 3"/>
          <p:cNvSpPr txBox="1">
            <a:spLocks noChangeArrowheads="1"/>
          </p:cNvSpPr>
          <p:nvPr/>
        </p:nvSpPr>
        <p:spPr>
          <a:xfrm>
            <a:off x="457200" y="990600"/>
            <a:ext cx="7837487" cy="5065713"/>
          </a:xfrm>
          <a:prstGeom prst="rect">
            <a:avLst/>
          </a:prstGeom>
        </p:spPr>
        <p:txBody>
          <a:bodyPr vert="horz" lIns="91440" tIns="45720" rIns="91440" bIns="45720" rtlCol="0">
            <a:normAutofit/>
          </a:bodyPr>
          <a:lstStyle/>
          <a:p>
            <a:pPr marL="577850" marR="0" lvl="0" indent="-57785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the </a:t>
            </a:r>
            <a:r>
              <a:rPr kumimoji="0" lang="en-GB" b="1" i="0" u="none" strike="noStrike" kern="1200" cap="none" spc="0" normalizeH="0" baseline="0" noProof="0" dirty="0" smtClean="0">
                <a:ln>
                  <a:noFill/>
                </a:ln>
                <a:effectLst/>
                <a:uLnTx/>
                <a:uFillTx/>
                <a:latin typeface="+mn-lt"/>
                <a:ea typeface="+mn-ea"/>
                <a:cs typeface="+mn-cs"/>
              </a:rPr>
              <a:t>simplified equivalent circuit</a:t>
            </a:r>
            <a:r>
              <a:rPr kumimoji="0" lang="en-GB" b="0" i="0" u="none" strike="noStrike" kern="1200" cap="none" spc="0" normalizeH="0" baseline="0" noProof="0" dirty="0" smtClean="0">
                <a:ln>
                  <a:noFill/>
                </a:ln>
                <a:effectLst/>
                <a:uLnTx/>
                <a:uFillTx/>
                <a:latin typeface="+mn-lt"/>
                <a:ea typeface="+mn-ea"/>
                <a:cs typeface="+mn-cs"/>
              </a:rPr>
              <a:t> of a dc motor:</a:t>
            </a:r>
            <a:endParaRPr kumimoji="0" lang="en-US" b="0" i="0" u="none" strike="noStrike" kern="1200" cap="none" spc="0" normalizeH="0" baseline="0" noProof="0" dirty="0" smtClean="0">
              <a:ln>
                <a:noFill/>
              </a:ln>
              <a:effectLst/>
              <a:uLnTx/>
              <a:uFillTx/>
              <a:latin typeface="+mn-lt"/>
              <a:ea typeface="+mn-ea"/>
              <a:cs typeface="+mn-cs"/>
            </a:endParaRPr>
          </a:p>
        </p:txBody>
      </p:sp>
      <p:pic>
        <p:nvPicPr>
          <p:cNvPr id="9" name="Picture 4" descr="scan0001"/>
          <p:cNvPicPr>
            <a:picLocks noChangeAspect="1" noChangeArrowheads="1"/>
          </p:cNvPicPr>
          <p:nvPr/>
        </p:nvPicPr>
        <p:blipFill>
          <a:blip r:embed="rId3" cstate="print"/>
          <a:srcRect l="17473" t="53331" b="3908"/>
          <a:stretch>
            <a:fillRect/>
          </a:stretch>
        </p:blipFill>
        <p:spPr bwMode="auto">
          <a:xfrm>
            <a:off x="1447800" y="1981200"/>
            <a:ext cx="5464066"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50</a:t>
            </a:fld>
            <a:endParaRPr lang="en-US"/>
          </a:p>
        </p:txBody>
      </p:sp>
      <p:sp>
        <p:nvSpPr>
          <p:cNvPr id="8" name="TextBox 7"/>
          <p:cNvSpPr txBox="1"/>
          <p:nvPr/>
        </p:nvSpPr>
        <p:spPr>
          <a:xfrm>
            <a:off x="609600" y="457200"/>
            <a:ext cx="2847190" cy="461665"/>
          </a:xfrm>
          <a:prstGeom prst="rect">
            <a:avLst/>
          </a:prstGeom>
          <a:noFill/>
        </p:spPr>
        <p:txBody>
          <a:bodyPr wrap="none" rtlCol="0">
            <a:spAutoFit/>
          </a:bodyPr>
          <a:lstStyle/>
          <a:p>
            <a:r>
              <a:rPr lang="en-GB" sz="2400" b="1" dirty="0" smtClean="0">
                <a:solidFill>
                  <a:srgbClr val="0E39F2"/>
                </a:solidFill>
              </a:rPr>
              <a:t>Shunt DC Generators</a:t>
            </a:r>
            <a:endParaRPr lang="en-US" sz="2400" b="1" dirty="0" smtClean="0">
              <a:solidFill>
                <a:srgbClr val="0E39F2"/>
              </a:solidFill>
            </a:endParaRPr>
          </a:p>
        </p:txBody>
      </p:sp>
      <p:pic>
        <p:nvPicPr>
          <p:cNvPr id="3" name="Picture 2"/>
          <p:cNvPicPr>
            <a:picLocks noChangeAspect="1"/>
          </p:cNvPicPr>
          <p:nvPr/>
        </p:nvPicPr>
        <p:blipFill>
          <a:blip r:embed="rId3"/>
          <a:stretch>
            <a:fillRect/>
          </a:stretch>
        </p:blipFill>
        <p:spPr>
          <a:xfrm>
            <a:off x="1143745" y="838200"/>
            <a:ext cx="6149814" cy="3357417"/>
          </a:xfrm>
          <a:prstGeom prst="rect">
            <a:avLst/>
          </a:prstGeom>
        </p:spPr>
      </p:pic>
    </p:spTree>
    <p:extLst>
      <p:ext uri="{BB962C8B-B14F-4D97-AF65-F5344CB8AC3E}">
        <p14:creationId xmlns:p14="http://schemas.microsoft.com/office/powerpoint/2010/main" val="13184098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51</a:t>
            </a:fld>
            <a:endParaRPr lang="en-US"/>
          </a:p>
        </p:txBody>
      </p:sp>
      <p:sp>
        <p:nvSpPr>
          <p:cNvPr id="8" name="TextBox 7"/>
          <p:cNvSpPr txBox="1"/>
          <p:nvPr/>
        </p:nvSpPr>
        <p:spPr>
          <a:xfrm>
            <a:off x="609600" y="457200"/>
            <a:ext cx="2847190" cy="461665"/>
          </a:xfrm>
          <a:prstGeom prst="rect">
            <a:avLst/>
          </a:prstGeom>
          <a:noFill/>
        </p:spPr>
        <p:txBody>
          <a:bodyPr wrap="none" rtlCol="0">
            <a:spAutoFit/>
          </a:bodyPr>
          <a:lstStyle/>
          <a:p>
            <a:r>
              <a:rPr lang="en-US" sz="2400" b="1" dirty="0" smtClean="0">
                <a:solidFill>
                  <a:srgbClr val="0E39F2"/>
                </a:solidFill>
              </a:rPr>
              <a:t>Shunt DC Generators</a:t>
            </a:r>
          </a:p>
        </p:txBody>
      </p:sp>
      <p:sp>
        <p:nvSpPr>
          <p:cNvPr id="2" name="Rectangle 1"/>
          <p:cNvSpPr/>
          <p:nvPr/>
        </p:nvSpPr>
        <p:spPr>
          <a:xfrm>
            <a:off x="381000" y="988715"/>
            <a:ext cx="8458200" cy="1908215"/>
          </a:xfrm>
          <a:prstGeom prst="rect">
            <a:avLst/>
          </a:prstGeom>
        </p:spPr>
        <p:txBody>
          <a:bodyPr wrap="square">
            <a:spAutoFit/>
          </a:bodyPr>
          <a:lstStyle/>
          <a:p>
            <a:r>
              <a:rPr lang="en-US" sz="2800" dirty="0">
                <a:solidFill>
                  <a:srgbClr val="424241"/>
                </a:solidFill>
                <a:latin typeface="Times New Roman" panose="02020603050405020304" pitchFamily="18" charset="0"/>
              </a:rPr>
              <a:t>Voltage </a:t>
            </a:r>
            <a:r>
              <a:rPr lang="en-US" sz="2800" dirty="0">
                <a:solidFill>
                  <a:srgbClr val="515151"/>
                </a:solidFill>
                <a:latin typeface="Times New Roman" panose="02020603050405020304" pitchFamily="18" charset="0"/>
              </a:rPr>
              <a:t>Contr</a:t>
            </a:r>
            <a:r>
              <a:rPr lang="en-US" sz="2800" dirty="0">
                <a:solidFill>
                  <a:srgbClr val="333232"/>
                </a:solidFill>
                <a:latin typeface="Times New Roman" panose="02020603050405020304" pitchFamily="18" charset="0"/>
              </a:rPr>
              <a:t>ol </a:t>
            </a:r>
            <a:r>
              <a:rPr lang="en-US" sz="2800" dirty="0">
                <a:solidFill>
                  <a:srgbClr val="424241"/>
                </a:solidFill>
                <a:latin typeface="Times New Roman" panose="02020603050405020304" pitchFamily="18" charset="0"/>
              </a:rPr>
              <a:t>for a Shunt DC </a:t>
            </a:r>
            <a:r>
              <a:rPr lang="en-US" sz="2800" dirty="0">
                <a:solidFill>
                  <a:srgbClr val="515151"/>
                </a:solidFill>
                <a:latin typeface="Times New Roman" panose="02020603050405020304" pitchFamily="18" charset="0"/>
              </a:rPr>
              <a:t>Ge</a:t>
            </a:r>
            <a:r>
              <a:rPr lang="en-US" sz="2800" dirty="0">
                <a:solidFill>
                  <a:srgbClr val="333232"/>
                </a:solidFill>
                <a:latin typeface="Times New Roman" panose="02020603050405020304" pitchFamily="18" charset="0"/>
              </a:rPr>
              <a:t>ne</a:t>
            </a:r>
            <a:r>
              <a:rPr lang="en-US" sz="2800" dirty="0">
                <a:solidFill>
                  <a:srgbClr val="515151"/>
                </a:solidFill>
                <a:latin typeface="Times New Roman" panose="02020603050405020304" pitchFamily="18" charset="0"/>
              </a:rPr>
              <a:t>ra</a:t>
            </a:r>
            <a:r>
              <a:rPr lang="en-US" sz="2800" dirty="0">
                <a:solidFill>
                  <a:srgbClr val="333232"/>
                </a:solidFill>
                <a:latin typeface="Times New Roman" panose="02020603050405020304" pitchFamily="18" charset="0"/>
              </a:rPr>
              <a:t>tor</a:t>
            </a:r>
          </a:p>
          <a:p>
            <a:r>
              <a:rPr lang="en-US" dirty="0">
                <a:solidFill>
                  <a:srgbClr val="333232"/>
                </a:solidFill>
                <a:latin typeface="Times New Roman" panose="02020603050405020304" pitchFamily="18" charset="0"/>
              </a:rPr>
              <a:t>As with th</a:t>
            </a:r>
            <a:r>
              <a:rPr lang="en-US" dirty="0">
                <a:solidFill>
                  <a:srgbClr val="515151"/>
                </a:solidFill>
                <a:latin typeface="Times New Roman" panose="02020603050405020304" pitchFamily="18" charset="0"/>
              </a:rPr>
              <a:t>e se</a:t>
            </a:r>
            <a:r>
              <a:rPr lang="en-US" dirty="0">
                <a:solidFill>
                  <a:srgbClr val="222121"/>
                </a:solidFill>
                <a:latin typeface="Times New Roman" panose="02020603050405020304" pitchFamily="18" charset="0"/>
              </a:rPr>
              <a:t>parately </a:t>
            </a:r>
            <a:r>
              <a:rPr lang="en-US" dirty="0">
                <a:solidFill>
                  <a:srgbClr val="424241"/>
                </a:solidFill>
                <a:latin typeface="Times New Roman" panose="02020603050405020304" pitchFamily="18" charset="0"/>
              </a:rPr>
              <a:t>exc</a:t>
            </a:r>
            <a:r>
              <a:rPr lang="en-US" dirty="0">
                <a:solidFill>
                  <a:srgbClr val="222121"/>
                </a:solidFill>
                <a:latin typeface="Times New Roman" panose="02020603050405020304" pitchFamily="18" charset="0"/>
              </a:rPr>
              <a:t>i</a:t>
            </a:r>
            <a:r>
              <a:rPr lang="en-US" dirty="0">
                <a:solidFill>
                  <a:srgbClr val="424241"/>
                </a:solidFill>
                <a:latin typeface="Times New Roman" panose="02020603050405020304" pitchFamily="18" charset="0"/>
              </a:rPr>
              <a:t>ted </a:t>
            </a:r>
            <a:r>
              <a:rPr lang="en-US" dirty="0">
                <a:solidFill>
                  <a:srgbClr val="333232"/>
                </a:solidFill>
                <a:latin typeface="Times New Roman" panose="02020603050405020304" pitchFamily="18" charset="0"/>
              </a:rPr>
              <a:t>generator, th</a:t>
            </a:r>
            <a:r>
              <a:rPr lang="en-US" dirty="0">
                <a:solidFill>
                  <a:srgbClr val="515151"/>
                </a:solidFill>
                <a:latin typeface="Times New Roman" panose="02020603050405020304" pitchFamily="18" charset="0"/>
              </a:rPr>
              <a:t>e</a:t>
            </a:r>
            <a:r>
              <a:rPr lang="en-US" dirty="0">
                <a:solidFill>
                  <a:srgbClr val="333232"/>
                </a:solidFill>
                <a:latin typeface="Times New Roman" panose="02020603050405020304" pitchFamily="18" charset="0"/>
              </a:rPr>
              <a:t>re are two </a:t>
            </a:r>
            <a:r>
              <a:rPr lang="en-US" dirty="0">
                <a:solidFill>
                  <a:srgbClr val="424241"/>
                </a:solidFill>
                <a:latin typeface="Times New Roman" panose="02020603050405020304" pitchFamily="18" charset="0"/>
              </a:rPr>
              <a:t>ways </a:t>
            </a:r>
            <a:r>
              <a:rPr lang="en-US" dirty="0">
                <a:solidFill>
                  <a:srgbClr val="333232"/>
                </a:solidFill>
                <a:latin typeface="Times New Roman" panose="02020603050405020304" pitchFamily="18" charset="0"/>
              </a:rPr>
              <a:t>to control </a:t>
            </a:r>
            <a:r>
              <a:rPr lang="en-US" dirty="0">
                <a:solidFill>
                  <a:srgbClr val="515151"/>
                </a:solidFill>
                <a:latin typeface="Times New Roman" panose="02020603050405020304" pitchFamily="18" charset="0"/>
              </a:rPr>
              <a:t>t</a:t>
            </a:r>
            <a:r>
              <a:rPr lang="en-US" dirty="0">
                <a:solidFill>
                  <a:srgbClr val="333232"/>
                </a:solidFill>
                <a:latin typeface="Times New Roman" panose="02020603050405020304" pitchFamily="18" charset="0"/>
              </a:rPr>
              <a:t>h</a:t>
            </a:r>
            <a:r>
              <a:rPr lang="en-US" dirty="0">
                <a:solidFill>
                  <a:srgbClr val="515151"/>
                </a:solidFill>
                <a:latin typeface="Times New Roman" panose="02020603050405020304" pitchFamily="18" charset="0"/>
              </a:rPr>
              <a:t>e </a:t>
            </a:r>
            <a:r>
              <a:rPr lang="en-US" dirty="0">
                <a:solidFill>
                  <a:srgbClr val="424241"/>
                </a:solidFill>
                <a:latin typeface="Times New Roman" panose="02020603050405020304" pitchFamily="18" charset="0"/>
              </a:rPr>
              <a:t>voltage</a:t>
            </a:r>
          </a:p>
          <a:p>
            <a:r>
              <a:rPr lang="en-US" dirty="0">
                <a:solidFill>
                  <a:srgbClr val="333232"/>
                </a:solidFill>
                <a:latin typeface="Times New Roman" panose="02020603050405020304" pitchFamily="18" charset="0"/>
              </a:rPr>
              <a:t>of </a:t>
            </a:r>
            <a:r>
              <a:rPr lang="en-US" dirty="0">
                <a:solidFill>
                  <a:srgbClr val="424241"/>
                </a:solidFill>
                <a:latin typeface="Times New Roman" panose="02020603050405020304" pitchFamily="18" charset="0"/>
              </a:rPr>
              <a:t>a sh</a:t>
            </a:r>
            <a:r>
              <a:rPr lang="en-US" dirty="0">
                <a:solidFill>
                  <a:srgbClr val="222121"/>
                </a:solidFill>
                <a:latin typeface="Times New Roman" panose="02020603050405020304" pitchFamily="18" charset="0"/>
              </a:rPr>
              <a:t>unt </a:t>
            </a:r>
            <a:r>
              <a:rPr lang="en-US" dirty="0">
                <a:solidFill>
                  <a:srgbClr val="515151"/>
                </a:solidFill>
                <a:latin typeface="Times New Roman" panose="02020603050405020304" pitchFamily="18" charset="0"/>
              </a:rPr>
              <a:t>ge</a:t>
            </a:r>
            <a:r>
              <a:rPr lang="en-US" dirty="0">
                <a:solidFill>
                  <a:srgbClr val="333232"/>
                </a:solidFill>
                <a:latin typeface="Times New Roman" panose="02020603050405020304" pitchFamily="18" charset="0"/>
              </a:rPr>
              <a:t>nerator</a:t>
            </a:r>
            <a:r>
              <a:rPr lang="en-US" dirty="0" smtClean="0">
                <a:solidFill>
                  <a:srgbClr val="333232"/>
                </a:solidFill>
                <a:latin typeface="Times New Roman" panose="02020603050405020304" pitchFamily="18" charset="0"/>
              </a:rPr>
              <a:t>:</a:t>
            </a:r>
          </a:p>
          <a:p>
            <a:r>
              <a:rPr lang="en-US" b="1" dirty="0"/>
              <a:t>1. </a:t>
            </a:r>
            <a:r>
              <a:rPr lang="en-US" dirty="0"/>
              <a:t>Change the shaft speed </a:t>
            </a:r>
            <a:r>
              <a:rPr lang="en-US" i="1" dirty="0"/>
              <a:t>Wm </a:t>
            </a:r>
            <a:r>
              <a:rPr lang="en-US" dirty="0"/>
              <a:t>of the generator.</a:t>
            </a:r>
          </a:p>
          <a:p>
            <a:r>
              <a:rPr lang="en-US" dirty="0"/>
              <a:t>2. Change the field resistor of the generator, thus changing the field </a:t>
            </a:r>
            <a:r>
              <a:rPr lang="en-US" dirty="0" smtClean="0"/>
              <a:t>current.</a:t>
            </a:r>
          </a:p>
          <a:p>
            <a:endParaRPr lang="en-US" dirty="0"/>
          </a:p>
        </p:txBody>
      </p:sp>
    </p:spTree>
    <p:extLst>
      <p:ext uri="{BB962C8B-B14F-4D97-AF65-F5344CB8AC3E}">
        <p14:creationId xmlns:p14="http://schemas.microsoft.com/office/powerpoint/2010/main" val="37447608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52</a:t>
            </a:fld>
            <a:endParaRPr lang="en-US"/>
          </a:p>
        </p:txBody>
      </p:sp>
      <p:sp>
        <p:nvSpPr>
          <p:cNvPr id="8" name="TextBox 7"/>
          <p:cNvSpPr txBox="1"/>
          <p:nvPr/>
        </p:nvSpPr>
        <p:spPr>
          <a:xfrm>
            <a:off x="609600" y="457200"/>
            <a:ext cx="2866106" cy="461665"/>
          </a:xfrm>
          <a:prstGeom prst="rect">
            <a:avLst/>
          </a:prstGeom>
          <a:noFill/>
        </p:spPr>
        <p:txBody>
          <a:bodyPr wrap="none" rtlCol="0">
            <a:spAutoFit/>
          </a:bodyPr>
          <a:lstStyle/>
          <a:p>
            <a:r>
              <a:rPr lang="en-GB" sz="2400" b="1" dirty="0" smtClean="0">
                <a:solidFill>
                  <a:srgbClr val="0E39F2"/>
                </a:solidFill>
              </a:rPr>
              <a:t>Series DC Generators</a:t>
            </a:r>
            <a:endParaRPr lang="en-US" sz="2400" b="1" dirty="0" smtClean="0">
              <a:solidFill>
                <a:srgbClr val="0E39F2"/>
              </a:solidFill>
            </a:endParaRPr>
          </a:p>
        </p:txBody>
      </p:sp>
      <p:sp>
        <p:nvSpPr>
          <p:cNvPr id="2" name="Rectangle 1"/>
          <p:cNvSpPr/>
          <p:nvPr/>
        </p:nvSpPr>
        <p:spPr>
          <a:xfrm>
            <a:off x="457200" y="987127"/>
            <a:ext cx="8229600" cy="1508105"/>
          </a:xfrm>
          <a:prstGeom prst="rect">
            <a:avLst/>
          </a:prstGeom>
        </p:spPr>
        <p:txBody>
          <a:bodyPr wrap="square">
            <a:spAutoFit/>
          </a:bodyPr>
          <a:lstStyle/>
          <a:p>
            <a:r>
              <a:rPr lang="en-US" dirty="0" smtClean="0">
                <a:solidFill>
                  <a:srgbClr val="242424"/>
                </a:solidFill>
                <a:latin typeface="Times New Roman" panose="02020603050405020304" pitchFamily="18" charset="0"/>
              </a:rPr>
              <a:t>A series </a:t>
            </a:r>
            <a:r>
              <a:rPr lang="en-US" dirty="0">
                <a:solidFill>
                  <a:srgbClr val="151515"/>
                </a:solidFill>
                <a:latin typeface="Times New Roman" panose="02020603050405020304" pitchFamily="18" charset="0"/>
              </a:rPr>
              <a:t>dc </a:t>
            </a:r>
            <a:r>
              <a:rPr lang="en-US" dirty="0">
                <a:solidFill>
                  <a:srgbClr val="242424"/>
                </a:solidFill>
                <a:latin typeface="Times New Roman" panose="02020603050405020304" pitchFamily="18" charset="0"/>
              </a:rPr>
              <a:t>generator </a:t>
            </a:r>
            <a:r>
              <a:rPr lang="en-US" dirty="0">
                <a:solidFill>
                  <a:srgbClr val="151515"/>
                </a:solidFill>
                <a:latin typeface="Times New Roman" panose="02020603050405020304" pitchFamily="18" charset="0"/>
              </a:rPr>
              <a:t>is </a:t>
            </a:r>
            <a:r>
              <a:rPr lang="en-US" dirty="0">
                <a:solidFill>
                  <a:srgbClr val="242424"/>
                </a:solidFill>
                <a:latin typeface="Times New Roman" panose="02020603050405020304" pitchFamily="18" charset="0"/>
              </a:rPr>
              <a:t>a generator </a:t>
            </a:r>
            <a:r>
              <a:rPr lang="en-US" dirty="0">
                <a:solidFill>
                  <a:srgbClr val="151515"/>
                </a:solidFill>
                <a:latin typeface="Times New Roman" panose="02020603050405020304" pitchFamily="18" charset="0"/>
              </a:rPr>
              <a:t>whose </a:t>
            </a:r>
            <a:r>
              <a:rPr lang="en-US" dirty="0">
                <a:solidFill>
                  <a:srgbClr val="242424"/>
                </a:solidFill>
                <a:latin typeface="Times New Roman" panose="02020603050405020304" pitchFamily="18" charset="0"/>
              </a:rPr>
              <a:t>field </a:t>
            </a:r>
            <a:r>
              <a:rPr lang="en-US" dirty="0">
                <a:solidFill>
                  <a:srgbClr val="353535"/>
                </a:solidFill>
                <a:latin typeface="Times New Roman" panose="02020603050405020304" pitchFamily="18" charset="0"/>
              </a:rPr>
              <a:t>is </a:t>
            </a:r>
            <a:r>
              <a:rPr lang="en-US" dirty="0">
                <a:solidFill>
                  <a:srgbClr val="151515"/>
                </a:solidFill>
                <a:latin typeface="Times New Roman" panose="02020603050405020304" pitchFamily="18" charset="0"/>
              </a:rPr>
              <a:t>connected in </a:t>
            </a:r>
            <a:r>
              <a:rPr lang="en-US" dirty="0">
                <a:solidFill>
                  <a:srgbClr val="242424"/>
                </a:solidFill>
                <a:latin typeface="Times New Roman" panose="02020603050405020304" pitchFamily="18" charset="0"/>
              </a:rPr>
              <a:t>series with </a:t>
            </a:r>
            <a:r>
              <a:rPr lang="en-US" dirty="0">
                <a:solidFill>
                  <a:srgbClr val="353535"/>
                </a:solidFill>
                <a:latin typeface="Times New Roman" panose="02020603050405020304" pitchFamily="18" charset="0"/>
              </a:rPr>
              <a:t>i</a:t>
            </a:r>
            <a:r>
              <a:rPr lang="en-US" dirty="0">
                <a:solidFill>
                  <a:srgbClr val="151515"/>
                </a:solidFill>
                <a:latin typeface="Times New Roman" panose="02020603050405020304" pitchFamily="18" charset="0"/>
              </a:rPr>
              <a:t>ts armature.</a:t>
            </a:r>
          </a:p>
          <a:p>
            <a:endParaRPr lang="en-US" dirty="0" smtClean="0">
              <a:solidFill>
                <a:srgbClr val="242424"/>
              </a:solidFill>
              <a:latin typeface="Times New Roman" panose="02020603050405020304" pitchFamily="18" charset="0"/>
            </a:endParaRPr>
          </a:p>
          <a:p>
            <a:r>
              <a:rPr lang="en-US" dirty="0" smtClean="0">
                <a:solidFill>
                  <a:srgbClr val="242424"/>
                </a:solidFill>
                <a:latin typeface="Times New Roman" panose="02020603050405020304" pitchFamily="18" charset="0"/>
              </a:rPr>
              <a:t>Since </a:t>
            </a:r>
            <a:r>
              <a:rPr lang="en-US" dirty="0">
                <a:solidFill>
                  <a:srgbClr val="151515"/>
                </a:solidFill>
                <a:latin typeface="Times New Roman" panose="02020603050405020304" pitchFamily="18" charset="0"/>
              </a:rPr>
              <a:t>the </a:t>
            </a:r>
            <a:r>
              <a:rPr lang="en-US" dirty="0">
                <a:solidFill>
                  <a:srgbClr val="242424"/>
                </a:solidFill>
                <a:latin typeface="Times New Roman" panose="02020603050405020304" pitchFamily="18" charset="0"/>
              </a:rPr>
              <a:t>armature </a:t>
            </a:r>
            <a:r>
              <a:rPr lang="en-US" dirty="0">
                <a:solidFill>
                  <a:srgbClr val="151515"/>
                </a:solidFill>
                <a:latin typeface="Times New Roman" panose="02020603050405020304" pitchFamily="18" charset="0"/>
              </a:rPr>
              <a:t>has </a:t>
            </a:r>
            <a:r>
              <a:rPr lang="en-US" dirty="0">
                <a:solidFill>
                  <a:srgbClr val="242424"/>
                </a:solidFill>
                <a:latin typeface="Times New Roman" panose="02020603050405020304" pitchFamily="18" charset="0"/>
              </a:rPr>
              <a:t>a </a:t>
            </a:r>
            <a:r>
              <a:rPr lang="en-US" sz="2000" i="1" dirty="0">
                <a:solidFill>
                  <a:srgbClr val="242424"/>
                </a:solidFill>
                <a:latin typeface="Times New Roman" panose="02020603050405020304" pitchFamily="18" charset="0"/>
              </a:rPr>
              <a:t>much </a:t>
            </a:r>
            <a:r>
              <a:rPr lang="en-US" dirty="0">
                <a:solidFill>
                  <a:srgbClr val="242424"/>
                </a:solidFill>
                <a:latin typeface="Times New Roman" panose="02020603050405020304" pitchFamily="18" charset="0"/>
              </a:rPr>
              <a:t>h</a:t>
            </a:r>
            <a:r>
              <a:rPr lang="en-US" dirty="0">
                <a:solidFill>
                  <a:srgbClr val="020202"/>
                </a:solidFill>
                <a:latin typeface="Times New Roman" panose="02020603050405020304" pitchFamily="18" charset="0"/>
              </a:rPr>
              <a:t>igher </a:t>
            </a:r>
            <a:r>
              <a:rPr lang="en-US" dirty="0">
                <a:solidFill>
                  <a:srgbClr val="242424"/>
                </a:solidFill>
                <a:latin typeface="Times New Roman" panose="02020603050405020304" pitchFamily="18" charset="0"/>
              </a:rPr>
              <a:t>current than </a:t>
            </a:r>
            <a:r>
              <a:rPr lang="en-US" dirty="0">
                <a:solidFill>
                  <a:srgbClr val="151515"/>
                </a:solidFill>
                <a:latin typeface="Times New Roman" panose="02020603050405020304" pitchFamily="18" charset="0"/>
              </a:rPr>
              <a:t>a shunt field, </a:t>
            </a:r>
            <a:r>
              <a:rPr lang="en-US" dirty="0">
                <a:solidFill>
                  <a:srgbClr val="353535"/>
                </a:solidFill>
                <a:latin typeface="Times New Roman" panose="02020603050405020304" pitchFamily="18" charset="0"/>
              </a:rPr>
              <a:t>t</a:t>
            </a:r>
            <a:r>
              <a:rPr lang="en-US" dirty="0">
                <a:solidFill>
                  <a:srgbClr val="151515"/>
                </a:solidFill>
                <a:latin typeface="Times New Roman" panose="02020603050405020304" pitchFamily="18" charset="0"/>
              </a:rPr>
              <a:t>he </a:t>
            </a:r>
            <a:r>
              <a:rPr lang="en-US" dirty="0" smtClean="0">
                <a:solidFill>
                  <a:srgbClr val="151515"/>
                </a:solidFill>
                <a:latin typeface="Times New Roman" panose="02020603050405020304" pitchFamily="18" charset="0"/>
              </a:rPr>
              <a:t>ser</a:t>
            </a:r>
            <a:r>
              <a:rPr lang="en-US" dirty="0" smtClean="0">
                <a:solidFill>
                  <a:srgbClr val="353535"/>
                </a:solidFill>
                <a:latin typeface="Times New Roman" panose="02020603050405020304" pitchFamily="18" charset="0"/>
              </a:rPr>
              <a:t>ies </a:t>
            </a:r>
            <a:r>
              <a:rPr lang="en-US" dirty="0" smtClean="0">
                <a:solidFill>
                  <a:srgbClr val="242424"/>
                </a:solidFill>
                <a:latin typeface="Times New Roman" panose="02020603050405020304" pitchFamily="18" charset="0"/>
              </a:rPr>
              <a:t>field </a:t>
            </a:r>
            <a:r>
              <a:rPr lang="en-US" dirty="0">
                <a:solidFill>
                  <a:srgbClr val="242424"/>
                </a:solidFill>
                <a:latin typeface="Times New Roman" panose="02020603050405020304" pitchFamily="18" charset="0"/>
              </a:rPr>
              <a:t>in a generator of </a:t>
            </a:r>
            <a:r>
              <a:rPr lang="en-US" dirty="0">
                <a:solidFill>
                  <a:srgbClr val="151515"/>
                </a:solidFill>
                <a:latin typeface="Times New Roman" panose="02020603050405020304" pitchFamily="18" charset="0"/>
              </a:rPr>
              <a:t>t</a:t>
            </a:r>
            <a:r>
              <a:rPr lang="en-US" dirty="0">
                <a:solidFill>
                  <a:srgbClr val="353535"/>
                </a:solidFill>
                <a:latin typeface="Times New Roman" panose="02020603050405020304" pitchFamily="18" charset="0"/>
              </a:rPr>
              <a:t>h</a:t>
            </a:r>
            <a:r>
              <a:rPr lang="en-US" dirty="0">
                <a:solidFill>
                  <a:srgbClr val="151515"/>
                </a:solidFill>
                <a:latin typeface="Times New Roman" panose="02020603050405020304" pitchFamily="18" charset="0"/>
              </a:rPr>
              <a:t>is </a:t>
            </a:r>
            <a:r>
              <a:rPr lang="en-US" dirty="0">
                <a:solidFill>
                  <a:srgbClr val="242424"/>
                </a:solidFill>
                <a:latin typeface="Times New Roman" panose="02020603050405020304" pitchFamily="18" charset="0"/>
              </a:rPr>
              <a:t>sort will </a:t>
            </a:r>
            <a:r>
              <a:rPr lang="en-US" dirty="0">
                <a:solidFill>
                  <a:srgbClr val="151515"/>
                </a:solidFill>
                <a:latin typeface="Times New Roman" panose="02020603050405020304" pitchFamily="18" charset="0"/>
              </a:rPr>
              <a:t>have only a </a:t>
            </a:r>
            <a:r>
              <a:rPr lang="en-US" dirty="0">
                <a:solidFill>
                  <a:srgbClr val="242424"/>
                </a:solidFill>
                <a:latin typeface="Times New Roman" panose="02020603050405020304" pitchFamily="18" charset="0"/>
              </a:rPr>
              <a:t>very few turns of wire, </a:t>
            </a:r>
            <a:r>
              <a:rPr lang="en-US" dirty="0">
                <a:solidFill>
                  <a:srgbClr val="151515"/>
                </a:solidFill>
                <a:latin typeface="Times New Roman" panose="02020603050405020304" pitchFamily="18" charset="0"/>
              </a:rPr>
              <a:t>and </a:t>
            </a:r>
            <a:r>
              <a:rPr lang="en-US" dirty="0" smtClean="0">
                <a:solidFill>
                  <a:srgbClr val="151515"/>
                </a:solidFill>
                <a:latin typeface="Times New Roman" panose="02020603050405020304" pitchFamily="18" charset="0"/>
              </a:rPr>
              <a:t>the wire </a:t>
            </a:r>
            <a:r>
              <a:rPr lang="en-US" dirty="0">
                <a:solidFill>
                  <a:srgbClr val="242424"/>
                </a:solidFill>
                <a:latin typeface="Times New Roman" panose="02020603050405020304" pitchFamily="18" charset="0"/>
              </a:rPr>
              <a:t>used will </a:t>
            </a:r>
            <a:r>
              <a:rPr lang="en-US" dirty="0">
                <a:solidFill>
                  <a:srgbClr val="151515"/>
                </a:solidFill>
                <a:latin typeface="Times New Roman" panose="02020603050405020304" pitchFamily="18" charset="0"/>
              </a:rPr>
              <a:t>be mu</a:t>
            </a:r>
            <a:r>
              <a:rPr lang="en-US" dirty="0">
                <a:solidFill>
                  <a:srgbClr val="353535"/>
                </a:solidFill>
                <a:latin typeface="Times New Roman" panose="02020603050405020304" pitchFamily="18" charset="0"/>
              </a:rPr>
              <a:t>c</a:t>
            </a:r>
            <a:r>
              <a:rPr lang="en-US" dirty="0">
                <a:solidFill>
                  <a:srgbClr val="151515"/>
                </a:solidFill>
                <a:latin typeface="Times New Roman" panose="02020603050405020304" pitchFamily="18" charset="0"/>
              </a:rPr>
              <a:t>h thicker th</a:t>
            </a:r>
            <a:r>
              <a:rPr lang="en-US" dirty="0">
                <a:solidFill>
                  <a:srgbClr val="353535"/>
                </a:solidFill>
                <a:latin typeface="Times New Roman" panose="02020603050405020304" pitchFamily="18" charset="0"/>
              </a:rPr>
              <a:t>a</a:t>
            </a:r>
            <a:r>
              <a:rPr lang="en-US" dirty="0">
                <a:solidFill>
                  <a:srgbClr val="151515"/>
                </a:solidFill>
                <a:latin typeface="Times New Roman" panose="02020603050405020304" pitchFamily="18" charset="0"/>
              </a:rPr>
              <a:t>n </a:t>
            </a:r>
            <a:r>
              <a:rPr lang="en-US" dirty="0">
                <a:solidFill>
                  <a:srgbClr val="353535"/>
                </a:solidFill>
                <a:latin typeface="Times New Roman" panose="02020603050405020304" pitchFamily="18" charset="0"/>
              </a:rPr>
              <a:t>t</a:t>
            </a:r>
            <a:r>
              <a:rPr lang="en-US" dirty="0">
                <a:solidFill>
                  <a:srgbClr val="151515"/>
                </a:solidFill>
                <a:latin typeface="Times New Roman" panose="02020603050405020304" pitchFamily="18" charset="0"/>
              </a:rPr>
              <a:t>he </a:t>
            </a:r>
            <a:r>
              <a:rPr lang="en-US" dirty="0">
                <a:solidFill>
                  <a:srgbClr val="242424"/>
                </a:solidFill>
                <a:latin typeface="Times New Roman" panose="02020603050405020304" pitchFamily="18" charset="0"/>
              </a:rPr>
              <a:t>wire </a:t>
            </a:r>
            <a:r>
              <a:rPr lang="en-US" dirty="0">
                <a:solidFill>
                  <a:srgbClr val="151515"/>
                </a:solidFill>
                <a:latin typeface="Times New Roman" panose="02020603050405020304" pitchFamily="18" charset="0"/>
              </a:rPr>
              <a:t>in </a:t>
            </a:r>
            <a:r>
              <a:rPr lang="en-US" dirty="0">
                <a:solidFill>
                  <a:srgbClr val="242424"/>
                </a:solidFill>
                <a:latin typeface="Times New Roman" panose="02020603050405020304" pitchFamily="18" charset="0"/>
              </a:rPr>
              <a:t>a </a:t>
            </a:r>
            <a:r>
              <a:rPr lang="en-US" dirty="0">
                <a:solidFill>
                  <a:srgbClr val="151515"/>
                </a:solidFill>
                <a:latin typeface="Times New Roman" panose="02020603050405020304" pitchFamily="18" charset="0"/>
              </a:rPr>
              <a:t>shunt field. </a:t>
            </a:r>
            <a:endParaRPr lang="en-US" dirty="0"/>
          </a:p>
        </p:txBody>
      </p:sp>
    </p:spTree>
    <p:extLst>
      <p:ext uri="{BB962C8B-B14F-4D97-AF65-F5344CB8AC3E}">
        <p14:creationId xmlns:p14="http://schemas.microsoft.com/office/powerpoint/2010/main" val="17762974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53</a:t>
            </a:fld>
            <a:endParaRPr lang="en-US"/>
          </a:p>
        </p:txBody>
      </p:sp>
      <p:pic>
        <p:nvPicPr>
          <p:cNvPr id="2" name="Picture 1"/>
          <p:cNvPicPr>
            <a:picLocks noChangeAspect="1"/>
          </p:cNvPicPr>
          <p:nvPr/>
        </p:nvPicPr>
        <p:blipFill>
          <a:blip r:embed="rId3"/>
          <a:stretch>
            <a:fillRect/>
          </a:stretch>
        </p:blipFill>
        <p:spPr>
          <a:xfrm>
            <a:off x="1905000" y="918865"/>
            <a:ext cx="4778981" cy="3278584"/>
          </a:xfrm>
          <a:prstGeom prst="rect">
            <a:avLst/>
          </a:prstGeom>
        </p:spPr>
      </p:pic>
      <p:sp>
        <p:nvSpPr>
          <p:cNvPr id="7" name="TextBox 6"/>
          <p:cNvSpPr txBox="1"/>
          <p:nvPr/>
        </p:nvSpPr>
        <p:spPr>
          <a:xfrm>
            <a:off x="609600" y="457200"/>
            <a:ext cx="2866106" cy="461665"/>
          </a:xfrm>
          <a:prstGeom prst="rect">
            <a:avLst/>
          </a:prstGeom>
          <a:noFill/>
        </p:spPr>
        <p:txBody>
          <a:bodyPr wrap="none" rtlCol="0">
            <a:spAutoFit/>
          </a:bodyPr>
          <a:lstStyle/>
          <a:p>
            <a:r>
              <a:rPr lang="en-GB" sz="2400" b="1" dirty="0" smtClean="0">
                <a:solidFill>
                  <a:srgbClr val="0E39F2"/>
                </a:solidFill>
              </a:rPr>
              <a:t>Series DC Generators</a:t>
            </a:r>
            <a:endParaRPr lang="en-US" sz="2400" b="1" dirty="0" smtClean="0">
              <a:solidFill>
                <a:srgbClr val="0E39F2"/>
              </a:solidFill>
            </a:endParaRPr>
          </a:p>
        </p:txBody>
      </p:sp>
    </p:spTree>
    <p:extLst>
      <p:ext uri="{BB962C8B-B14F-4D97-AF65-F5344CB8AC3E}">
        <p14:creationId xmlns:p14="http://schemas.microsoft.com/office/powerpoint/2010/main" val="34272448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54</a:t>
            </a:fld>
            <a:endParaRPr lang="en-US"/>
          </a:p>
        </p:txBody>
      </p:sp>
      <p:sp>
        <p:nvSpPr>
          <p:cNvPr id="8" name="TextBox 7"/>
          <p:cNvSpPr txBox="1"/>
          <p:nvPr/>
        </p:nvSpPr>
        <p:spPr>
          <a:xfrm>
            <a:off x="609600" y="457200"/>
            <a:ext cx="2866106" cy="461665"/>
          </a:xfrm>
          <a:prstGeom prst="rect">
            <a:avLst/>
          </a:prstGeom>
          <a:noFill/>
        </p:spPr>
        <p:txBody>
          <a:bodyPr wrap="none" rtlCol="0">
            <a:spAutoFit/>
          </a:bodyPr>
          <a:lstStyle/>
          <a:p>
            <a:r>
              <a:rPr lang="en-GB" sz="2400" b="1" dirty="0" smtClean="0">
                <a:solidFill>
                  <a:srgbClr val="0E39F2"/>
                </a:solidFill>
              </a:rPr>
              <a:t>Series DC Generators</a:t>
            </a:r>
            <a:endParaRPr lang="en-US" sz="2400" b="1" dirty="0" smtClean="0">
              <a:solidFill>
                <a:srgbClr val="0E39F2"/>
              </a:solidFill>
            </a:endParaRPr>
          </a:p>
        </p:txBody>
      </p:sp>
      <p:sp>
        <p:nvSpPr>
          <p:cNvPr id="2" name="Rectangle 1"/>
          <p:cNvSpPr/>
          <p:nvPr/>
        </p:nvSpPr>
        <p:spPr>
          <a:xfrm>
            <a:off x="613610" y="1066800"/>
            <a:ext cx="7768389" cy="1200329"/>
          </a:xfrm>
          <a:prstGeom prst="rect">
            <a:avLst/>
          </a:prstGeom>
        </p:spPr>
        <p:txBody>
          <a:bodyPr wrap="square">
            <a:spAutoFit/>
          </a:bodyPr>
          <a:lstStyle/>
          <a:p>
            <a:r>
              <a:rPr lang="en-US" b="1" dirty="0">
                <a:solidFill>
                  <a:srgbClr val="484747"/>
                </a:solidFill>
              </a:rPr>
              <a:t>The Ter</a:t>
            </a:r>
            <a:r>
              <a:rPr lang="en-US" b="1" dirty="0">
                <a:solidFill>
                  <a:srgbClr val="616161"/>
                </a:solidFill>
              </a:rPr>
              <a:t>m</a:t>
            </a:r>
            <a:r>
              <a:rPr lang="en-US" b="1" dirty="0">
                <a:solidFill>
                  <a:srgbClr val="484747"/>
                </a:solidFill>
              </a:rPr>
              <a:t>ina</a:t>
            </a:r>
            <a:r>
              <a:rPr lang="en-US" b="1" dirty="0">
                <a:solidFill>
                  <a:srgbClr val="616161"/>
                </a:solidFill>
              </a:rPr>
              <a:t>l </a:t>
            </a:r>
            <a:r>
              <a:rPr lang="en-US" b="1" dirty="0">
                <a:solidFill>
                  <a:srgbClr val="484747"/>
                </a:solidFill>
              </a:rPr>
              <a:t>Ch</a:t>
            </a:r>
            <a:r>
              <a:rPr lang="en-US" b="1" dirty="0">
                <a:solidFill>
                  <a:srgbClr val="616161"/>
                </a:solidFill>
              </a:rPr>
              <a:t>a</a:t>
            </a:r>
            <a:r>
              <a:rPr lang="en-US" b="1" dirty="0">
                <a:solidFill>
                  <a:srgbClr val="484747"/>
                </a:solidFill>
              </a:rPr>
              <a:t>racteristic of a </a:t>
            </a:r>
            <a:r>
              <a:rPr lang="en-US" b="1" dirty="0" smtClean="0">
                <a:solidFill>
                  <a:srgbClr val="484747"/>
                </a:solidFill>
              </a:rPr>
              <a:t>Se</a:t>
            </a:r>
            <a:r>
              <a:rPr lang="en-US" b="1" dirty="0" smtClean="0">
                <a:solidFill>
                  <a:srgbClr val="616161"/>
                </a:solidFill>
              </a:rPr>
              <a:t>r</a:t>
            </a:r>
            <a:r>
              <a:rPr lang="en-US" b="1" dirty="0" smtClean="0">
                <a:solidFill>
                  <a:srgbClr val="484747"/>
                </a:solidFill>
              </a:rPr>
              <a:t>ies G</a:t>
            </a:r>
            <a:r>
              <a:rPr lang="en-US" b="1" dirty="0" smtClean="0">
                <a:solidFill>
                  <a:srgbClr val="616161"/>
                </a:solidFill>
              </a:rPr>
              <a:t>e</a:t>
            </a:r>
            <a:r>
              <a:rPr lang="en-US" b="1" dirty="0" smtClean="0">
                <a:solidFill>
                  <a:srgbClr val="484747"/>
                </a:solidFill>
              </a:rPr>
              <a:t>nerator</a:t>
            </a:r>
          </a:p>
          <a:p>
            <a:endParaRPr lang="en-US" dirty="0">
              <a:solidFill>
                <a:srgbClr val="484747"/>
              </a:solidFill>
            </a:endParaRPr>
          </a:p>
          <a:p>
            <a:r>
              <a:rPr lang="en-US" dirty="0">
                <a:solidFill>
                  <a:srgbClr val="313131"/>
                </a:solidFill>
              </a:rPr>
              <a:t>Th</a:t>
            </a:r>
            <a:r>
              <a:rPr lang="en-US" dirty="0">
                <a:solidFill>
                  <a:srgbClr val="616161"/>
                </a:solidFill>
              </a:rPr>
              <a:t>e </a:t>
            </a:r>
            <a:r>
              <a:rPr lang="en-US" dirty="0">
                <a:solidFill>
                  <a:srgbClr val="484747"/>
                </a:solidFill>
              </a:rPr>
              <a:t>m</a:t>
            </a:r>
            <a:r>
              <a:rPr lang="en-US" dirty="0">
                <a:solidFill>
                  <a:srgbClr val="616161"/>
                </a:solidFill>
              </a:rPr>
              <a:t>a</a:t>
            </a:r>
            <a:r>
              <a:rPr lang="en-US" dirty="0">
                <a:solidFill>
                  <a:srgbClr val="484747"/>
                </a:solidFill>
              </a:rPr>
              <a:t>gn</a:t>
            </a:r>
            <a:r>
              <a:rPr lang="en-US" dirty="0">
                <a:solidFill>
                  <a:srgbClr val="616161"/>
                </a:solidFill>
              </a:rPr>
              <a:t>e</a:t>
            </a:r>
            <a:r>
              <a:rPr lang="en-US" dirty="0">
                <a:solidFill>
                  <a:srgbClr val="313131"/>
                </a:solidFill>
              </a:rPr>
              <a:t>ti</a:t>
            </a:r>
            <a:r>
              <a:rPr lang="en-US" dirty="0">
                <a:solidFill>
                  <a:srgbClr val="616161"/>
                </a:solidFill>
              </a:rPr>
              <a:t>z</a:t>
            </a:r>
            <a:r>
              <a:rPr lang="en-US" dirty="0">
                <a:solidFill>
                  <a:srgbClr val="484747"/>
                </a:solidFill>
              </a:rPr>
              <a:t>ation curve </a:t>
            </a:r>
            <a:r>
              <a:rPr lang="en-US" dirty="0">
                <a:solidFill>
                  <a:srgbClr val="1E1E1E"/>
                </a:solidFill>
              </a:rPr>
              <a:t>of a </a:t>
            </a:r>
            <a:r>
              <a:rPr lang="en-US" dirty="0" smtClean="0">
                <a:solidFill>
                  <a:srgbClr val="313131"/>
                </a:solidFill>
              </a:rPr>
              <a:t>series </a:t>
            </a:r>
            <a:r>
              <a:rPr lang="en-US" dirty="0" smtClean="0">
                <a:solidFill>
                  <a:srgbClr val="1E1E1E"/>
                </a:solidFill>
              </a:rPr>
              <a:t>dc </a:t>
            </a:r>
            <a:r>
              <a:rPr lang="en-US" dirty="0">
                <a:solidFill>
                  <a:srgbClr val="484747"/>
                </a:solidFill>
              </a:rPr>
              <a:t>ge</a:t>
            </a:r>
            <a:r>
              <a:rPr lang="en-US" dirty="0">
                <a:solidFill>
                  <a:srgbClr val="1E1E1E"/>
                </a:solidFill>
              </a:rPr>
              <a:t>n</a:t>
            </a:r>
            <a:r>
              <a:rPr lang="en-US" dirty="0">
                <a:solidFill>
                  <a:srgbClr val="484747"/>
                </a:solidFill>
              </a:rPr>
              <a:t>erator </a:t>
            </a:r>
            <a:r>
              <a:rPr lang="en-US" dirty="0">
                <a:solidFill>
                  <a:srgbClr val="1E1E1E"/>
                </a:solidFill>
              </a:rPr>
              <a:t>l</a:t>
            </a:r>
            <a:r>
              <a:rPr lang="en-US" dirty="0">
                <a:solidFill>
                  <a:srgbClr val="484747"/>
                </a:solidFill>
              </a:rPr>
              <a:t>ook</a:t>
            </a:r>
            <a:r>
              <a:rPr lang="en-US" dirty="0">
                <a:solidFill>
                  <a:srgbClr val="616161"/>
                </a:solidFill>
              </a:rPr>
              <a:t>s </a:t>
            </a:r>
            <a:r>
              <a:rPr lang="en-US" dirty="0">
                <a:solidFill>
                  <a:srgbClr val="484747"/>
                </a:solidFill>
              </a:rPr>
              <a:t>very much </a:t>
            </a:r>
            <a:r>
              <a:rPr lang="en-US" dirty="0" smtClean="0">
                <a:solidFill>
                  <a:srgbClr val="1E1E1E"/>
                </a:solidFill>
              </a:rPr>
              <a:t>lik</a:t>
            </a:r>
            <a:r>
              <a:rPr lang="en-US" dirty="0" smtClean="0">
                <a:solidFill>
                  <a:srgbClr val="484747"/>
                </a:solidFill>
              </a:rPr>
              <a:t>e </a:t>
            </a:r>
            <a:r>
              <a:rPr lang="en-US" dirty="0">
                <a:solidFill>
                  <a:srgbClr val="484747"/>
                </a:solidFill>
              </a:rPr>
              <a:t>the </a:t>
            </a:r>
            <a:r>
              <a:rPr lang="en-US" dirty="0" smtClean="0">
                <a:solidFill>
                  <a:srgbClr val="1E1E1E"/>
                </a:solidFill>
              </a:rPr>
              <a:t>m</a:t>
            </a:r>
            <a:r>
              <a:rPr lang="en-US" dirty="0" smtClean="0">
                <a:solidFill>
                  <a:srgbClr val="484747"/>
                </a:solidFill>
              </a:rPr>
              <a:t>ag</a:t>
            </a:r>
            <a:r>
              <a:rPr lang="en-US" dirty="0" smtClean="0">
                <a:solidFill>
                  <a:srgbClr val="1E1E1E"/>
                </a:solidFill>
              </a:rPr>
              <a:t>ne</a:t>
            </a:r>
            <a:r>
              <a:rPr lang="en-US" dirty="0" smtClean="0">
                <a:solidFill>
                  <a:srgbClr val="484747"/>
                </a:solidFill>
              </a:rPr>
              <a:t>tization curve </a:t>
            </a:r>
            <a:r>
              <a:rPr lang="en-US" dirty="0">
                <a:solidFill>
                  <a:srgbClr val="484747"/>
                </a:solidFill>
              </a:rPr>
              <a:t>of any o</a:t>
            </a:r>
            <a:r>
              <a:rPr lang="en-US" dirty="0">
                <a:solidFill>
                  <a:srgbClr val="1E1E1E"/>
                </a:solidFill>
              </a:rPr>
              <a:t>th</a:t>
            </a:r>
            <a:r>
              <a:rPr lang="en-US" dirty="0">
                <a:solidFill>
                  <a:srgbClr val="484747"/>
                </a:solidFill>
              </a:rPr>
              <a:t>er </a:t>
            </a:r>
            <a:r>
              <a:rPr lang="en-US" dirty="0">
                <a:solidFill>
                  <a:srgbClr val="313131"/>
                </a:solidFill>
              </a:rPr>
              <a:t>generator. </a:t>
            </a:r>
            <a:endParaRPr lang="en-US" dirty="0"/>
          </a:p>
        </p:txBody>
      </p:sp>
      <p:pic>
        <p:nvPicPr>
          <p:cNvPr id="7" name="Picture 6"/>
          <p:cNvPicPr>
            <a:picLocks noChangeAspect="1"/>
          </p:cNvPicPr>
          <p:nvPr/>
        </p:nvPicPr>
        <p:blipFill>
          <a:blip r:embed="rId3"/>
          <a:stretch>
            <a:fillRect/>
          </a:stretch>
        </p:blipFill>
        <p:spPr>
          <a:xfrm>
            <a:off x="1451208" y="2286000"/>
            <a:ext cx="6241583" cy="3962400"/>
          </a:xfrm>
          <a:prstGeom prst="rect">
            <a:avLst/>
          </a:prstGeom>
        </p:spPr>
      </p:pic>
    </p:spTree>
    <p:extLst>
      <p:ext uri="{BB962C8B-B14F-4D97-AF65-F5344CB8AC3E}">
        <p14:creationId xmlns:p14="http://schemas.microsoft.com/office/powerpoint/2010/main" val="33467013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55</a:t>
            </a:fld>
            <a:endParaRPr lang="en-US"/>
          </a:p>
        </p:txBody>
      </p:sp>
      <p:sp>
        <p:nvSpPr>
          <p:cNvPr id="7" name="TextBox 6"/>
          <p:cNvSpPr txBox="1"/>
          <p:nvPr/>
        </p:nvSpPr>
        <p:spPr>
          <a:xfrm>
            <a:off x="609600" y="457200"/>
            <a:ext cx="5635132" cy="461665"/>
          </a:xfrm>
          <a:prstGeom prst="rect">
            <a:avLst/>
          </a:prstGeom>
          <a:noFill/>
        </p:spPr>
        <p:txBody>
          <a:bodyPr wrap="none" rtlCol="0">
            <a:spAutoFit/>
          </a:bodyPr>
          <a:lstStyle/>
          <a:p>
            <a:r>
              <a:rPr lang="en-GB" sz="2400" b="1" dirty="0" smtClean="0">
                <a:solidFill>
                  <a:srgbClr val="0E39F2"/>
                </a:solidFill>
              </a:rPr>
              <a:t>Cumulatively  Compounded DC Generators</a:t>
            </a:r>
            <a:endParaRPr lang="en-US" sz="2400" b="1" dirty="0" smtClean="0">
              <a:solidFill>
                <a:srgbClr val="0E39F2"/>
              </a:solidFill>
            </a:endParaRPr>
          </a:p>
        </p:txBody>
      </p:sp>
      <p:sp>
        <p:nvSpPr>
          <p:cNvPr id="2" name="Rectangle 1"/>
          <p:cNvSpPr/>
          <p:nvPr/>
        </p:nvSpPr>
        <p:spPr>
          <a:xfrm>
            <a:off x="609600" y="1146332"/>
            <a:ext cx="8077200" cy="923330"/>
          </a:xfrm>
          <a:prstGeom prst="rect">
            <a:avLst/>
          </a:prstGeom>
        </p:spPr>
        <p:txBody>
          <a:bodyPr wrap="square">
            <a:spAutoFit/>
          </a:bodyPr>
          <a:lstStyle/>
          <a:p>
            <a:r>
              <a:rPr lang="en-US" dirty="0">
                <a:solidFill>
                  <a:srgbClr val="414040"/>
                </a:solidFill>
                <a:latin typeface="Times New Roman" panose="02020603050405020304" pitchFamily="18" charset="0"/>
              </a:rPr>
              <a:t>A </a:t>
            </a:r>
            <a:r>
              <a:rPr lang="en-US" dirty="0">
                <a:solidFill>
                  <a:srgbClr val="525151"/>
                </a:solidFill>
                <a:latin typeface="Times New Roman" panose="02020603050405020304" pitchFamily="18" charset="0"/>
              </a:rPr>
              <a:t>c</a:t>
            </a:r>
            <a:r>
              <a:rPr lang="en-US" dirty="0">
                <a:solidFill>
                  <a:srgbClr val="2E2E2E"/>
                </a:solidFill>
                <a:latin typeface="Times New Roman" panose="02020603050405020304" pitchFamily="18" charset="0"/>
              </a:rPr>
              <a:t>um</a:t>
            </a:r>
            <a:r>
              <a:rPr lang="en-US" dirty="0">
                <a:solidFill>
                  <a:srgbClr val="525151"/>
                </a:solidFill>
                <a:latin typeface="Times New Roman" panose="02020603050405020304" pitchFamily="18" charset="0"/>
              </a:rPr>
              <a:t>u</a:t>
            </a:r>
            <a:r>
              <a:rPr lang="en-US" dirty="0">
                <a:solidFill>
                  <a:srgbClr val="1B1A1A"/>
                </a:solidFill>
                <a:latin typeface="Times New Roman" panose="02020603050405020304" pitchFamily="18" charset="0"/>
              </a:rPr>
              <a:t>l</a:t>
            </a:r>
            <a:r>
              <a:rPr lang="en-US" dirty="0">
                <a:solidFill>
                  <a:srgbClr val="525151"/>
                </a:solidFill>
                <a:latin typeface="Times New Roman" panose="02020603050405020304" pitchFamily="18" charset="0"/>
              </a:rPr>
              <a:t>at</a:t>
            </a:r>
            <a:r>
              <a:rPr lang="en-US" dirty="0">
                <a:solidFill>
                  <a:srgbClr val="2E2E2E"/>
                </a:solidFill>
                <a:latin typeface="Times New Roman" panose="02020603050405020304" pitchFamily="18" charset="0"/>
              </a:rPr>
              <a:t>i</a:t>
            </a:r>
            <a:r>
              <a:rPr lang="en-US" dirty="0">
                <a:solidFill>
                  <a:srgbClr val="525151"/>
                </a:solidFill>
                <a:latin typeface="Times New Roman" panose="02020603050405020304" pitchFamily="18" charset="0"/>
              </a:rPr>
              <a:t>ve</a:t>
            </a:r>
            <a:r>
              <a:rPr lang="en-US" dirty="0">
                <a:solidFill>
                  <a:srgbClr val="1B1A1A"/>
                </a:solidFill>
                <a:latin typeface="Times New Roman" panose="02020603050405020304" pitchFamily="18" charset="0"/>
              </a:rPr>
              <a:t>l</a:t>
            </a:r>
            <a:r>
              <a:rPr lang="en-US" dirty="0">
                <a:solidFill>
                  <a:srgbClr val="525151"/>
                </a:solidFill>
                <a:latin typeface="Times New Roman" panose="02020603050405020304" pitchFamily="18" charset="0"/>
              </a:rPr>
              <a:t>y </a:t>
            </a:r>
            <a:r>
              <a:rPr lang="en-US" dirty="0">
                <a:solidFill>
                  <a:srgbClr val="414040"/>
                </a:solidFill>
                <a:latin typeface="Times New Roman" panose="02020603050405020304" pitchFamily="18" charset="0"/>
              </a:rPr>
              <a:t>compounded </a:t>
            </a:r>
            <a:r>
              <a:rPr lang="en-US" dirty="0">
                <a:solidFill>
                  <a:srgbClr val="2E2E2E"/>
                </a:solidFill>
                <a:latin typeface="Times New Roman" panose="02020603050405020304" pitchFamily="18" charset="0"/>
              </a:rPr>
              <a:t>de </a:t>
            </a:r>
            <a:r>
              <a:rPr lang="en-US" dirty="0">
                <a:solidFill>
                  <a:srgbClr val="414040"/>
                </a:solidFill>
                <a:latin typeface="Times New Roman" panose="02020603050405020304" pitchFamily="18" charset="0"/>
              </a:rPr>
              <a:t>generator </a:t>
            </a:r>
            <a:r>
              <a:rPr lang="en-US" dirty="0">
                <a:solidFill>
                  <a:srgbClr val="1B1A1A"/>
                </a:solidFill>
                <a:latin typeface="Times New Roman" panose="02020603050405020304" pitchFamily="18" charset="0"/>
              </a:rPr>
              <a:t>i</a:t>
            </a:r>
            <a:r>
              <a:rPr lang="en-US" dirty="0">
                <a:solidFill>
                  <a:srgbClr val="525151"/>
                </a:solidFill>
                <a:latin typeface="Times New Roman" panose="02020603050405020304" pitchFamily="18" charset="0"/>
              </a:rPr>
              <a:t>s </a:t>
            </a:r>
            <a:r>
              <a:rPr lang="en-US" dirty="0">
                <a:solidFill>
                  <a:srgbClr val="414040"/>
                </a:solidFill>
                <a:latin typeface="Times New Roman" panose="02020603050405020304" pitchFamily="18" charset="0"/>
              </a:rPr>
              <a:t>a </a:t>
            </a:r>
            <a:r>
              <a:rPr lang="en-US" dirty="0" smtClean="0">
                <a:solidFill>
                  <a:srgbClr val="2E2E2E"/>
                </a:solidFill>
                <a:latin typeface="Times New Roman" panose="02020603050405020304" pitchFamily="18" charset="0"/>
              </a:rPr>
              <a:t>DC</a:t>
            </a:r>
            <a:r>
              <a:rPr lang="en-US" dirty="0" smtClean="0">
                <a:solidFill>
                  <a:srgbClr val="525151"/>
                </a:solidFill>
                <a:latin typeface="Times New Roman" panose="02020603050405020304" pitchFamily="18" charset="0"/>
              </a:rPr>
              <a:t> </a:t>
            </a:r>
            <a:r>
              <a:rPr lang="en-US" dirty="0">
                <a:solidFill>
                  <a:srgbClr val="525151"/>
                </a:solidFill>
                <a:latin typeface="Times New Roman" panose="02020603050405020304" pitchFamily="18" charset="0"/>
              </a:rPr>
              <a:t>generato</a:t>
            </a:r>
            <a:r>
              <a:rPr lang="en-US" dirty="0">
                <a:solidFill>
                  <a:srgbClr val="2E2E2E"/>
                </a:solidFill>
                <a:latin typeface="Times New Roman" panose="02020603050405020304" pitchFamily="18" charset="0"/>
              </a:rPr>
              <a:t>r </a:t>
            </a:r>
            <a:r>
              <a:rPr lang="en-US" dirty="0">
                <a:solidFill>
                  <a:srgbClr val="525151"/>
                </a:solidFill>
                <a:latin typeface="Times New Roman" panose="02020603050405020304" pitchFamily="18" charset="0"/>
              </a:rPr>
              <a:t>w</a:t>
            </a:r>
            <a:r>
              <a:rPr lang="en-US" dirty="0">
                <a:solidFill>
                  <a:srgbClr val="2E2E2E"/>
                </a:solidFill>
                <a:latin typeface="Times New Roman" panose="02020603050405020304" pitchFamily="18" charset="0"/>
              </a:rPr>
              <a:t>ith </a:t>
            </a:r>
            <a:r>
              <a:rPr lang="en-US" i="1" dirty="0">
                <a:solidFill>
                  <a:srgbClr val="525151"/>
                </a:solidFill>
                <a:latin typeface="Times New Roman" panose="02020603050405020304" pitchFamily="18" charset="0"/>
              </a:rPr>
              <a:t>both s</a:t>
            </a:r>
            <a:r>
              <a:rPr lang="en-US" i="1" dirty="0">
                <a:solidFill>
                  <a:srgbClr val="2E2E2E"/>
                </a:solidFill>
                <a:latin typeface="Times New Roman" panose="02020603050405020304" pitchFamily="18" charset="0"/>
              </a:rPr>
              <a:t>e</a:t>
            </a:r>
            <a:r>
              <a:rPr lang="en-US" i="1" dirty="0">
                <a:solidFill>
                  <a:srgbClr val="525151"/>
                </a:solidFill>
                <a:latin typeface="Times New Roman" panose="02020603050405020304" pitchFamily="18" charset="0"/>
              </a:rPr>
              <a:t>r</a:t>
            </a:r>
            <a:r>
              <a:rPr lang="en-US" i="1" dirty="0">
                <a:solidFill>
                  <a:srgbClr val="2E2E2E"/>
                </a:solidFill>
                <a:latin typeface="Times New Roman" panose="02020603050405020304" pitchFamily="18" charset="0"/>
              </a:rPr>
              <a:t>ie</a:t>
            </a:r>
            <a:r>
              <a:rPr lang="en-US" i="1" dirty="0">
                <a:solidFill>
                  <a:srgbClr val="525151"/>
                </a:solidFill>
                <a:latin typeface="Times New Roman" panose="02020603050405020304" pitchFamily="18" charset="0"/>
              </a:rPr>
              <a:t>s </a:t>
            </a:r>
            <a:r>
              <a:rPr lang="en-US" i="1" dirty="0">
                <a:solidFill>
                  <a:srgbClr val="414040"/>
                </a:solidFill>
                <a:latin typeface="Times New Roman" panose="02020603050405020304" pitchFamily="18" charset="0"/>
              </a:rPr>
              <a:t>and</a:t>
            </a:r>
          </a:p>
          <a:p>
            <a:r>
              <a:rPr lang="en-US" i="1" dirty="0">
                <a:solidFill>
                  <a:srgbClr val="525151"/>
                </a:solidFill>
                <a:latin typeface="Times New Roman" panose="02020603050405020304" pitchFamily="18" charset="0"/>
              </a:rPr>
              <a:t>shunt fields, </a:t>
            </a:r>
            <a:r>
              <a:rPr lang="en-US" dirty="0">
                <a:solidFill>
                  <a:srgbClr val="525151"/>
                </a:solidFill>
                <a:latin typeface="Times New Roman" panose="02020603050405020304" pitchFamily="18" charset="0"/>
              </a:rPr>
              <a:t>connecte</a:t>
            </a:r>
            <a:r>
              <a:rPr lang="en-US" dirty="0">
                <a:solidFill>
                  <a:srgbClr val="2E2E2E"/>
                </a:solidFill>
                <a:latin typeface="Times New Roman" panose="02020603050405020304" pitchFamily="18" charset="0"/>
              </a:rPr>
              <a:t>d </a:t>
            </a:r>
            <a:r>
              <a:rPr lang="en-US" dirty="0">
                <a:solidFill>
                  <a:srgbClr val="525151"/>
                </a:solidFill>
                <a:latin typeface="Times New Roman" panose="02020603050405020304" pitchFamily="18" charset="0"/>
              </a:rPr>
              <a:t>so </a:t>
            </a:r>
            <a:r>
              <a:rPr lang="en-US" dirty="0">
                <a:solidFill>
                  <a:srgbClr val="2E2E2E"/>
                </a:solidFill>
                <a:latin typeface="Times New Roman" panose="02020603050405020304" pitchFamily="18" charset="0"/>
              </a:rPr>
              <a:t>that the </a:t>
            </a:r>
            <a:r>
              <a:rPr lang="en-US" dirty="0" err="1">
                <a:solidFill>
                  <a:srgbClr val="2E2E2E"/>
                </a:solidFill>
                <a:latin typeface="Times New Roman" panose="02020603050405020304" pitchFamily="18" charset="0"/>
              </a:rPr>
              <a:t>ma</a:t>
            </a:r>
            <a:r>
              <a:rPr lang="en-US" dirty="0" err="1">
                <a:solidFill>
                  <a:srgbClr val="525151"/>
                </a:solidFill>
                <a:latin typeface="Times New Roman" panose="02020603050405020304" pitchFamily="18" charset="0"/>
              </a:rPr>
              <a:t>g</a:t>
            </a:r>
            <a:r>
              <a:rPr lang="en-US" dirty="0" err="1">
                <a:solidFill>
                  <a:srgbClr val="2E2E2E"/>
                </a:solidFill>
                <a:latin typeface="Times New Roman" panose="02020603050405020304" pitchFamily="18" charset="0"/>
              </a:rPr>
              <a:t>netom</a:t>
            </a:r>
            <a:r>
              <a:rPr lang="en-US" dirty="0" err="1">
                <a:solidFill>
                  <a:srgbClr val="525151"/>
                </a:solidFill>
                <a:latin typeface="Times New Roman" panose="02020603050405020304" pitchFamily="18" charset="0"/>
              </a:rPr>
              <a:t>ot</a:t>
            </a:r>
            <a:r>
              <a:rPr lang="en-US" dirty="0" err="1">
                <a:solidFill>
                  <a:srgbClr val="2E2E2E"/>
                </a:solidFill>
                <a:latin typeface="Times New Roman" panose="02020603050405020304" pitchFamily="18" charset="0"/>
              </a:rPr>
              <a:t>i</a:t>
            </a:r>
            <a:r>
              <a:rPr lang="en-US" dirty="0" err="1">
                <a:solidFill>
                  <a:srgbClr val="525151"/>
                </a:solidFill>
                <a:latin typeface="Times New Roman" panose="02020603050405020304" pitchFamily="18" charset="0"/>
              </a:rPr>
              <a:t>ve</a:t>
            </a:r>
            <a:r>
              <a:rPr lang="en-US" dirty="0">
                <a:solidFill>
                  <a:srgbClr val="525151"/>
                </a:solidFill>
                <a:latin typeface="Times New Roman" panose="02020603050405020304" pitchFamily="18" charset="0"/>
              </a:rPr>
              <a:t> forces fro</a:t>
            </a:r>
            <a:r>
              <a:rPr lang="en-US" dirty="0">
                <a:solidFill>
                  <a:srgbClr val="2E2E2E"/>
                </a:solidFill>
                <a:latin typeface="Times New Roman" panose="02020603050405020304" pitchFamily="18" charset="0"/>
              </a:rPr>
              <a:t>m </a:t>
            </a:r>
            <a:r>
              <a:rPr lang="en-US" dirty="0">
                <a:solidFill>
                  <a:srgbClr val="525151"/>
                </a:solidFill>
                <a:latin typeface="Times New Roman" panose="02020603050405020304" pitchFamily="18" charset="0"/>
              </a:rPr>
              <a:t>t</a:t>
            </a:r>
            <a:r>
              <a:rPr lang="en-US" dirty="0">
                <a:solidFill>
                  <a:srgbClr val="2E2E2E"/>
                </a:solidFill>
                <a:latin typeface="Times New Roman" panose="02020603050405020304" pitchFamily="18" charset="0"/>
              </a:rPr>
              <a:t>h</a:t>
            </a:r>
            <a:r>
              <a:rPr lang="en-US" dirty="0">
                <a:solidFill>
                  <a:srgbClr val="525151"/>
                </a:solidFill>
                <a:latin typeface="Times New Roman" panose="02020603050405020304" pitchFamily="18" charset="0"/>
              </a:rPr>
              <a:t>e </a:t>
            </a:r>
            <a:r>
              <a:rPr lang="en-US" dirty="0">
                <a:solidFill>
                  <a:srgbClr val="414040"/>
                </a:solidFill>
                <a:latin typeface="Times New Roman" panose="02020603050405020304" pitchFamily="18" charset="0"/>
              </a:rPr>
              <a:t>two </a:t>
            </a:r>
            <a:r>
              <a:rPr lang="en-US" dirty="0">
                <a:solidFill>
                  <a:srgbClr val="2E2E2E"/>
                </a:solidFill>
                <a:latin typeface="Times New Roman" panose="02020603050405020304" pitchFamily="18" charset="0"/>
              </a:rPr>
              <a:t>fields are</a:t>
            </a:r>
          </a:p>
          <a:p>
            <a:r>
              <a:rPr lang="en-US" dirty="0">
                <a:solidFill>
                  <a:srgbClr val="414040"/>
                </a:solidFill>
                <a:latin typeface="Times New Roman" panose="02020603050405020304" pitchFamily="18" charset="0"/>
              </a:rPr>
              <a:t>additive. </a:t>
            </a:r>
            <a:endParaRPr lang="en-US" dirty="0"/>
          </a:p>
        </p:txBody>
      </p:sp>
      <p:pic>
        <p:nvPicPr>
          <p:cNvPr id="3" name="Picture 2"/>
          <p:cNvPicPr>
            <a:picLocks noChangeAspect="1"/>
          </p:cNvPicPr>
          <p:nvPr/>
        </p:nvPicPr>
        <p:blipFill>
          <a:blip r:embed="rId3"/>
          <a:stretch>
            <a:fillRect/>
          </a:stretch>
        </p:blipFill>
        <p:spPr>
          <a:xfrm>
            <a:off x="2398185" y="1897749"/>
            <a:ext cx="3846547" cy="753023"/>
          </a:xfrm>
          <a:prstGeom prst="rect">
            <a:avLst/>
          </a:prstGeom>
        </p:spPr>
      </p:pic>
      <p:pic>
        <p:nvPicPr>
          <p:cNvPr id="8" name="Picture 7"/>
          <p:cNvPicPr>
            <a:picLocks noChangeAspect="1"/>
          </p:cNvPicPr>
          <p:nvPr/>
        </p:nvPicPr>
        <p:blipFill>
          <a:blip r:embed="rId4"/>
          <a:stretch>
            <a:fillRect/>
          </a:stretch>
        </p:blipFill>
        <p:spPr>
          <a:xfrm>
            <a:off x="1981200" y="2619890"/>
            <a:ext cx="5546362" cy="3657684"/>
          </a:xfrm>
          <a:prstGeom prst="rect">
            <a:avLst/>
          </a:prstGeom>
        </p:spPr>
      </p:pic>
    </p:spTree>
    <p:extLst>
      <p:ext uri="{BB962C8B-B14F-4D97-AF65-F5344CB8AC3E}">
        <p14:creationId xmlns:p14="http://schemas.microsoft.com/office/powerpoint/2010/main" val="22753017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56</a:t>
            </a:fld>
            <a:endParaRPr lang="en-US"/>
          </a:p>
        </p:txBody>
      </p:sp>
      <p:pic>
        <p:nvPicPr>
          <p:cNvPr id="2" name="Picture 1"/>
          <p:cNvPicPr>
            <a:picLocks noChangeAspect="1"/>
          </p:cNvPicPr>
          <p:nvPr/>
        </p:nvPicPr>
        <p:blipFill>
          <a:blip r:embed="rId3"/>
          <a:stretch>
            <a:fillRect/>
          </a:stretch>
        </p:blipFill>
        <p:spPr>
          <a:xfrm>
            <a:off x="1219200" y="990600"/>
            <a:ext cx="6101950" cy="4415135"/>
          </a:xfrm>
          <a:prstGeom prst="rect">
            <a:avLst/>
          </a:prstGeom>
        </p:spPr>
      </p:pic>
      <p:sp>
        <p:nvSpPr>
          <p:cNvPr id="7" name="TextBox 6"/>
          <p:cNvSpPr txBox="1"/>
          <p:nvPr/>
        </p:nvSpPr>
        <p:spPr>
          <a:xfrm>
            <a:off x="609600" y="457200"/>
            <a:ext cx="5635132" cy="461665"/>
          </a:xfrm>
          <a:prstGeom prst="rect">
            <a:avLst/>
          </a:prstGeom>
          <a:noFill/>
        </p:spPr>
        <p:txBody>
          <a:bodyPr wrap="none" rtlCol="0">
            <a:spAutoFit/>
          </a:bodyPr>
          <a:lstStyle/>
          <a:p>
            <a:r>
              <a:rPr lang="en-GB" sz="2400" b="1" dirty="0" smtClean="0">
                <a:solidFill>
                  <a:srgbClr val="0E39F2"/>
                </a:solidFill>
              </a:rPr>
              <a:t>Cumulatively  Compounded DC Generators</a:t>
            </a:r>
            <a:endParaRPr lang="en-US" sz="2400" b="1" dirty="0" smtClean="0">
              <a:solidFill>
                <a:srgbClr val="0E39F2"/>
              </a:solidFill>
            </a:endParaRPr>
          </a:p>
        </p:txBody>
      </p:sp>
    </p:spTree>
    <p:extLst>
      <p:ext uri="{BB962C8B-B14F-4D97-AF65-F5344CB8AC3E}">
        <p14:creationId xmlns:p14="http://schemas.microsoft.com/office/powerpoint/2010/main" val="30749083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57</a:t>
            </a:fld>
            <a:endParaRPr lang="en-US"/>
          </a:p>
        </p:txBody>
      </p:sp>
      <p:sp>
        <p:nvSpPr>
          <p:cNvPr id="2" name="Rectangle 1"/>
          <p:cNvSpPr/>
          <p:nvPr/>
        </p:nvSpPr>
        <p:spPr>
          <a:xfrm>
            <a:off x="190500" y="1295400"/>
            <a:ext cx="8763000" cy="2769989"/>
          </a:xfrm>
          <a:prstGeom prst="rect">
            <a:avLst/>
          </a:prstGeom>
        </p:spPr>
        <p:txBody>
          <a:bodyPr wrap="square">
            <a:spAutoFit/>
          </a:bodyPr>
          <a:lstStyle/>
          <a:p>
            <a:r>
              <a:rPr lang="en-US" sz="2800" dirty="0">
                <a:solidFill>
                  <a:srgbClr val="4F4E4E"/>
                </a:solidFill>
                <a:latin typeface="Times New Roman" panose="02020603050405020304" pitchFamily="18" charset="0"/>
              </a:rPr>
              <a:t>Voltage Control of Cumula</a:t>
            </a:r>
            <a:r>
              <a:rPr lang="en-US" sz="2800" dirty="0">
                <a:solidFill>
                  <a:srgbClr val="2C2C2C"/>
                </a:solidFill>
                <a:latin typeface="Times New Roman" panose="02020603050405020304" pitchFamily="18" charset="0"/>
              </a:rPr>
              <a:t>tive</a:t>
            </a:r>
            <a:r>
              <a:rPr lang="en-US" sz="2800" dirty="0">
                <a:solidFill>
                  <a:srgbClr val="4F4E4E"/>
                </a:solidFill>
                <a:latin typeface="Times New Roman" panose="02020603050405020304" pitchFamily="18" charset="0"/>
              </a:rPr>
              <a:t>ly Compounded</a:t>
            </a:r>
          </a:p>
          <a:p>
            <a:r>
              <a:rPr lang="en-US" sz="2800" dirty="0">
                <a:solidFill>
                  <a:srgbClr val="4F4E4E"/>
                </a:solidFill>
                <a:latin typeface="Times New Roman" panose="02020603050405020304" pitchFamily="18" charset="0"/>
              </a:rPr>
              <a:t>DC </a:t>
            </a:r>
            <a:r>
              <a:rPr lang="en-US" sz="2800" dirty="0" smtClean="0">
                <a:solidFill>
                  <a:srgbClr val="4F4E4E"/>
                </a:solidFill>
                <a:latin typeface="Times New Roman" panose="02020603050405020304" pitchFamily="18" charset="0"/>
              </a:rPr>
              <a:t>Gener</a:t>
            </a:r>
            <a:r>
              <a:rPr lang="en-US" sz="2800" dirty="0" smtClean="0">
                <a:solidFill>
                  <a:srgbClr val="2C2C2C"/>
                </a:solidFill>
                <a:latin typeface="Times New Roman" panose="02020603050405020304" pitchFamily="18" charset="0"/>
              </a:rPr>
              <a:t>a</a:t>
            </a:r>
            <a:r>
              <a:rPr lang="en-US" sz="2800" dirty="0" smtClean="0">
                <a:solidFill>
                  <a:srgbClr val="4F4E4E"/>
                </a:solidFill>
                <a:latin typeface="Times New Roman" panose="02020603050405020304" pitchFamily="18" charset="0"/>
              </a:rPr>
              <a:t>tors</a:t>
            </a:r>
          </a:p>
          <a:p>
            <a:endParaRPr lang="en-US" sz="2800" dirty="0">
              <a:solidFill>
                <a:srgbClr val="4F4E4E"/>
              </a:solidFill>
              <a:latin typeface="Times New Roman" panose="02020603050405020304" pitchFamily="18" charset="0"/>
            </a:endParaRPr>
          </a:p>
          <a:p>
            <a:r>
              <a:rPr lang="en-US" dirty="0">
                <a:solidFill>
                  <a:srgbClr val="3C3C3C"/>
                </a:solidFill>
                <a:latin typeface="Times New Roman" panose="02020603050405020304" pitchFamily="18" charset="0"/>
              </a:rPr>
              <a:t>The </a:t>
            </a:r>
            <a:r>
              <a:rPr lang="en-US" dirty="0">
                <a:solidFill>
                  <a:srgbClr val="2C2C2C"/>
                </a:solidFill>
                <a:latin typeface="Times New Roman" panose="02020603050405020304" pitchFamily="18" charset="0"/>
              </a:rPr>
              <a:t>t</a:t>
            </a:r>
            <a:r>
              <a:rPr lang="en-US" dirty="0">
                <a:solidFill>
                  <a:srgbClr val="4F4E4E"/>
                </a:solidFill>
                <a:latin typeface="Times New Roman" panose="02020603050405020304" pitchFamily="18" charset="0"/>
              </a:rPr>
              <a:t>ec</a:t>
            </a:r>
            <a:r>
              <a:rPr lang="en-US" dirty="0">
                <a:solidFill>
                  <a:srgbClr val="2C2C2C"/>
                </a:solidFill>
                <a:latin typeface="Times New Roman" panose="02020603050405020304" pitchFamily="18" charset="0"/>
              </a:rPr>
              <a:t>hnique</a:t>
            </a:r>
            <a:r>
              <a:rPr lang="en-US" dirty="0">
                <a:solidFill>
                  <a:srgbClr val="4F4E4E"/>
                </a:solidFill>
                <a:latin typeface="Times New Roman" panose="02020603050405020304" pitchFamily="18" charset="0"/>
              </a:rPr>
              <a:t>s </a:t>
            </a:r>
            <a:r>
              <a:rPr lang="en-US" dirty="0">
                <a:solidFill>
                  <a:srgbClr val="3C3C3C"/>
                </a:solidFill>
                <a:latin typeface="Times New Roman" panose="02020603050405020304" pitchFamily="18" charset="0"/>
              </a:rPr>
              <a:t>available </a:t>
            </a:r>
            <a:r>
              <a:rPr lang="en-US" dirty="0">
                <a:solidFill>
                  <a:srgbClr val="4F4E4E"/>
                </a:solidFill>
                <a:latin typeface="Times New Roman" panose="02020603050405020304" pitchFamily="18" charset="0"/>
              </a:rPr>
              <a:t>for con</a:t>
            </a:r>
            <a:r>
              <a:rPr lang="en-US" dirty="0">
                <a:solidFill>
                  <a:srgbClr val="2C2C2C"/>
                </a:solidFill>
                <a:latin typeface="Times New Roman" panose="02020603050405020304" pitchFamily="18" charset="0"/>
              </a:rPr>
              <a:t>trollin</a:t>
            </a:r>
            <a:r>
              <a:rPr lang="en-US" dirty="0">
                <a:solidFill>
                  <a:srgbClr val="4F4E4E"/>
                </a:solidFill>
                <a:latin typeface="Times New Roman" panose="02020603050405020304" pitchFamily="18" charset="0"/>
              </a:rPr>
              <a:t>g </a:t>
            </a:r>
            <a:r>
              <a:rPr lang="en-US" dirty="0">
                <a:solidFill>
                  <a:srgbClr val="3C3C3C"/>
                </a:solidFill>
                <a:latin typeface="Times New Roman" panose="02020603050405020304" pitchFamily="18" charset="0"/>
              </a:rPr>
              <a:t>the </a:t>
            </a:r>
            <a:r>
              <a:rPr lang="en-US" dirty="0">
                <a:solidFill>
                  <a:srgbClr val="4F4E4E"/>
                </a:solidFill>
                <a:latin typeface="Times New Roman" panose="02020603050405020304" pitchFamily="18" charset="0"/>
              </a:rPr>
              <a:t>te</a:t>
            </a:r>
            <a:r>
              <a:rPr lang="en-US" dirty="0">
                <a:solidFill>
                  <a:srgbClr val="2C2C2C"/>
                </a:solidFill>
                <a:latin typeface="Times New Roman" panose="02020603050405020304" pitchFamily="18" charset="0"/>
              </a:rPr>
              <a:t>r</a:t>
            </a:r>
            <a:r>
              <a:rPr lang="en-US" dirty="0">
                <a:solidFill>
                  <a:srgbClr val="4F4E4E"/>
                </a:solidFill>
                <a:latin typeface="Times New Roman" panose="02020603050405020304" pitchFamily="18" charset="0"/>
              </a:rPr>
              <a:t>m</a:t>
            </a:r>
            <a:r>
              <a:rPr lang="en-US" dirty="0">
                <a:solidFill>
                  <a:srgbClr val="2C2C2C"/>
                </a:solidFill>
                <a:latin typeface="Times New Roman" panose="02020603050405020304" pitchFamily="18" charset="0"/>
              </a:rPr>
              <a:t>i</a:t>
            </a:r>
            <a:r>
              <a:rPr lang="en-US" dirty="0">
                <a:solidFill>
                  <a:srgbClr val="4F4E4E"/>
                </a:solidFill>
                <a:latin typeface="Times New Roman" panose="02020603050405020304" pitchFamily="18" charset="0"/>
              </a:rPr>
              <a:t>na</a:t>
            </a:r>
            <a:r>
              <a:rPr lang="en-US" dirty="0">
                <a:solidFill>
                  <a:srgbClr val="1C1C1C"/>
                </a:solidFill>
                <a:latin typeface="Times New Roman" panose="02020603050405020304" pitchFamily="18" charset="0"/>
              </a:rPr>
              <a:t>l </a:t>
            </a:r>
            <a:r>
              <a:rPr lang="en-US" dirty="0">
                <a:solidFill>
                  <a:srgbClr val="3C3C3C"/>
                </a:solidFill>
                <a:latin typeface="Times New Roman" panose="02020603050405020304" pitchFamily="18" charset="0"/>
              </a:rPr>
              <a:t>voltage </a:t>
            </a:r>
            <a:r>
              <a:rPr lang="en-US" dirty="0">
                <a:solidFill>
                  <a:srgbClr val="4F4E4E"/>
                </a:solidFill>
                <a:latin typeface="Times New Roman" panose="02020603050405020304" pitchFamily="18" charset="0"/>
              </a:rPr>
              <a:t>of a cumulative</a:t>
            </a:r>
            <a:r>
              <a:rPr lang="en-US" dirty="0">
                <a:solidFill>
                  <a:srgbClr val="1C1C1C"/>
                </a:solidFill>
                <a:latin typeface="Times New Roman" panose="02020603050405020304" pitchFamily="18" charset="0"/>
              </a:rPr>
              <a:t>l</a:t>
            </a:r>
            <a:r>
              <a:rPr lang="en-US" dirty="0">
                <a:solidFill>
                  <a:srgbClr val="4F4E4E"/>
                </a:solidFill>
                <a:latin typeface="Times New Roman" panose="02020603050405020304" pitchFamily="18" charset="0"/>
              </a:rPr>
              <a:t>y</a:t>
            </a:r>
          </a:p>
          <a:p>
            <a:r>
              <a:rPr lang="en-US" dirty="0">
                <a:solidFill>
                  <a:srgbClr val="4F4E4E"/>
                </a:solidFill>
                <a:latin typeface="Times New Roman" panose="02020603050405020304" pitchFamily="18" charset="0"/>
              </a:rPr>
              <a:t>co</a:t>
            </a:r>
            <a:r>
              <a:rPr lang="en-US" dirty="0">
                <a:solidFill>
                  <a:srgbClr val="2C2C2C"/>
                </a:solidFill>
                <a:latin typeface="Times New Roman" panose="02020603050405020304" pitchFamily="18" charset="0"/>
              </a:rPr>
              <a:t>mpounded de </a:t>
            </a:r>
            <a:r>
              <a:rPr lang="en-US" dirty="0">
                <a:solidFill>
                  <a:srgbClr val="4F4E4E"/>
                </a:solidFill>
                <a:latin typeface="Times New Roman" panose="02020603050405020304" pitchFamily="18" charset="0"/>
              </a:rPr>
              <a:t>ge</a:t>
            </a:r>
            <a:r>
              <a:rPr lang="en-US" dirty="0">
                <a:solidFill>
                  <a:srgbClr val="1C1C1C"/>
                </a:solidFill>
                <a:latin typeface="Times New Roman" panose="02020603050405020304" pitchFamily="18" charset="0"/>
              </a:rPr>
              <a:t>n</a:t>
            </a:r>
            <a:r>
              <a:rPr lang="en-US" dirty="0">
                <a:solidFill>
                  <a:srgbClr val="4F4E4E"/>
                </a:solidFill>
                <a:latin typeface="Times New Roman" panose="02020603050405020304" pitchFamily="18" charset="0"/>
              </a:rPr>
              <a:t>e</a:t>
            </a:r>
            <a:r>
              <a:rPr lang="en-US" dirty="0">
                <a:solidFill>
                  <a:srgbClr val="1C1C1C"/>
                </a:solidFill>
                <a:latin typeface="Times New Roman" panose="02020603050405020304" pitchFamily="18" charset="0"/>
              </a:rPr>
              <a:t>r</a:t>
            </a:r>
            <a:r>
              <a:rPr lang="en-US" dirty="0">
                <a:solidFill>
                  <a:srgbClr val="3C3C3C"/>
                </a:solidFill>
                <a:latin typeface="Times New Roman" panose="02020603050405020304" pitchFamily="18" charset="0"/>
              </a:rPr>
              <a:t>ator are exactly </a:t>
            </a:r>
            <a:r>
              <a:rPr lang="en-US" dirty="0">
                <a:solidFill>
                  <a:srgbClr val="2C2C2C"/>
                </a:solidFill>
                <a:latin typeface="Times New Roman" panose="02020603050405020304" pitchFamily="18" charset="0"/>
              </a:rPr>
              <a:t>th</a:t>
            </a:r>
            <a:r>
              <a:rPr lang="en-US" dirty="0">
                <a:solidFill>
                  <a:srgbClr val="4F4E4E"/>
                </a:solidFill>
                <a:latin typeface="Times New Roman" panose="02020603050405020304" pitchFamily="18" charset="0"/>
              </a:rPr>
              <a:t>e </a:t>
            </a:r>
            <a:r>
              <a:rPr lang="en-US" dirty="0">
                <a:solidFill>
                  <a:srgbClr val="656565"/>
                </a:solidFill>
                <a:latin typeface="Times New Roman" panose="02020603050405020304" pitchFamily="18" charset="0"/>
              </a:rPr>
              <a:t>sa</a:t>
            </a:r>
            <a:r>
              <a:rPr lang="en-US" dirty="0">
                <a:solidFill>
                  <a:srgbClr val="3C3C3C"/>
                </a:solidFill>
                <a:latin typeface="Times New Roman" panose="02020603050405020304" pitchFamily="18" charset="0"/>
              </a:rPr>
              <a:t>me </a:t>
            </a:r>
            <a:r>
              <a:rPr lang="en-US" dirty="0">
                <a:solidFill>
                  <a:srgbClr val="4F4E4E"/>
                </a:solidFill>
                <a:latin typeface="Times New Roman" panose="02020603050405020304" pitchFamily="18" charset="0"/>
              </a:rPr>
              <a:t>as </a:t>
            </a:r>
            <a:r>
              <a:rPr lang="en-US" dirty="0">
                <a:solidFill>
                  <a:srgbClr val="1C1C1C"/>
                </a:solidFill>
                <a:latin typeface="Times New Roman" panose="02020603050405020304" pitchFamily="18" charset="0"/>
              </a:rPr>
              <a:t>th</a:t>
            </a:r>
            <a:r>
              <a:rPr lang="en-US" dirty="0">
                <a:solidFill>
                  <a:srgbClr val="4F4E4E"/>
                </a:solidFill>
                <a:latin typeface="Times New Roman" panose="02020603050405020304" pitchFamily="18" charset="0"/>
              </a:rPr>
              <a:t>e </a:t>
            </a:r>
            <a:r>
              <a:rPr lang="en-US" dirty="0">
                <a:solidFill>
                  <a:srgbClr val="1C1C1C"/>
                </a:solidFill>
                <a:latin typeface="Times New Roman" panose="02020603050405020304" pitchFamily="18" charset="0"/>
              </a:rPr>
              <a:t>t</a:t>
            </a:r>
            <a:r>
              <a:rPr lang="en-US" dirty="0">
                <a:solidFill>
                  <a:srgbClr val="3C3C3C"/>
                </a:solidFill>
                <a:latin typeface="Times New Roman" panose="02020603050405020304" pitchFamily="18" charset="0"/>
              </a:rPr>
              <a:t>ec</a:t>
            </a:r>
            <a:r>
              <a:rPr lang="en-US" dirty="0">
                <a:solidFill>
                  <a:srgbClr val="1C1C1C"/>
                </a:solidFill>
                <a:latin typeface="Times New Roman" panose="02020603050405020304" pitchFamily="18" charset="0"/>
              </a:rPr>
              <a:t>hn</a:t>
            </a:r>
            <a:r>
              <a:rPr lang="en-US" dirty="0">
                <a:solidFill>
                  <a:srgbClr val="3C3C3C"/>
                </a:solidFill>
                <a:latin typeface="Times New Roman" panose="02020603050405020304" pitchFamily="18" charset="0"/>
              </a:rPr>
              <a:t>iques fo</a:t>
            </a:r>
            <a:r>
              <a:rPr lang="en-US" dirty="0">
                <a:solidFill>
                  <a:srgbClr val="1C1C1C"/>
                </a:solidFill>
                <a:latin typeface="Times New Roman" panose="02020603050405020304" pitchFamily="18" charset="0"/>
              </a:rPr>
              <a:t>r </a:t>
            </a:r>
            <a:r>
              <a:rPr lang="en-US" dirty="0">
                <a:solidFill>
                  <a:srgbClr val="4F4E4E"/>
                </a:solidFill>
                <a:latin typeface="Times New Roman" panose="02020603050405020304" pitchFamily="18" charset="0"/>
              </a:rPr>
              <a:t>con</a:t>
            </a:r>
            <a:r>
              <a:rPr lang="en-US" dirty="0">
                <a:solidFill>
                  <a:srgbClr val="2C2C2C"/>
                </a:solidFill>
                <a:latin typeface="Times New Roman" panose="02020603050405020304" pitchFamily="18" charset="0"/>
              </a:rPr>
              <a:t>tro</a:t>
            </a:r>
            <a:r>
              <a:rPr lang="en-US" dirty="0">
                <a:solidFill>
                  <a:srgbClr val="050404"/>
                </a:solidFill>
                <a:latin typeface="Times New Roman" panose="02020603050405020304" pitchFamily="18" charset="0"/>
              </a:rPr>
              <a:t>llin</a:t>
            </a:r>
            <a:r>
              <a:rPr lang="en-US" dirty="0">
                <a:solidFill>
                  <a:srgbClr val="3C3C3C"/>
                </a:solidFill>
                <a:latin typeface="Times New Roman" panose="02020603050405020304" pitchFamily="18" charset="0"/>
              </a:rPr>
              <a:t>g</a:t>
            </a:r>
          </a:p>
          <a:p>
            <a:r>
              <a:rPr lang="en-US" dirty="0">
                <a:solidFill>
                  <a:srgbClr val="2C2C2C"/>
                </a:solidFill>
                <a:latin typeface="Times New Roman" panose="02020603050405020304" pitchFamily="18" charset="0"/>
              </a:rPr>
              <a:t>th</a:t>
            </a:r>
            <a:r>
              <a:rPr lang="en-US" dirty="0">
                <a:solidFill>
                  <a:srgbClr val="4F4E4E"/>
                </a:solidFill>
                <a:latin typeface="Times New Roman" panose="02020603050405020304" pitchFamily="18" charset="0"/>
              </a:rPr>
              <a:t>e voltage </a:t>
            </a:r>
            <a:r>
              <a:rPr lang="en-US" dirty="0">
                <a:solidFill>
                  <a:srgbClr val="3C3C3C"/>
                </a:solidFill>
                <a:latin typeface="Times New Roman" panose="02020603050405020304" pitchFamily="18" charset="0"/>
              </a:rPr>
              <a:t>of a </a:t>
            </a:r>
            <a:r>
              <a:rPr lang="en-US" dirty="0">
                <a:solidFill>
                  <a:srgbClr val="656565"/>
                </a:solidFill>
                <a:latin typeface="Times New Roman" panose="02020603050405020304" pitchFamily="18" charset="0"/>
              </a:rPr>
              <a:t>s</a:t>
            </a:r>
            <a:r>
              <a:rPr lang="en-US" dirty="0">
                <a:solidFill>
                  <a:srgbClr val="1C1C1C"/>
                </a:solidFill>
                <a:latin typeface="Times New Roman" panose="02020603050405020304" pitchFamily="18" charset="0"/>
              </a:rPr>
              <a:t>hun</a:t>
            </a:r>
            <a:r>
              <a:rPr lang="en-US" dirty="0">
                <a:solidFill>
                  <a:srgbClr val="4F4E4E"/>
                </a:solidFill>
                <a:latin typeface="Times New Roman" panose="02020603050405020304" pitchFamily="18" charset="0"/>
              </a:rPr>
              <a:t>t </a:t>
            </a:r>
            <a:r>
              <a:rPr lang="en-US" dirty="0">
                <a:solidFill>
                  <a:srgbClr val="2C2C2C"/>
                </a:solidFill>
                <a:latin typeface="Times New Roman" panose="02020603050405020304" pitchFamily="18" charset="0"/>
              </a:rPr>
              <a:t>d</a:t>
            </a:r>
            <a:r>
              <a:rPr lang="en-US" dirty="0">
                <a:solidFill>
                  <a:srgbClr val="4F4E4E"/>
                </a:solidFill>
                <a:latin typeface="Times New Roman" panose="02020603050405020304" pitchFamily="18" charset="0"/>
              </a:rPr>
              <a:t>c ge</a:t>
            </a:r>
            <a:r>
              <a:rPr lang="en-US" dirty="0">
                <a:solidFill>
                  <a:srgbClr val="1C1C1C"/>
                </a:solidFill>
                <a:latin typeface="Times New Roman" panose="02020603050405020304" pitchFamily="18" charset="0"/>
              </a:rPr>
              <a:t>n</a:t>
            </a:r>
            <a:r>
              <a:rPr lang="en-US" dirty="0">
                <a:solidFill>
                  <a:srgbClr val="4F4E4E"/>
                </a:solidFill>
                <a:latin typeface="Times New Roman" panose="02020603050405020304" pitchFamily="18" charset="0"/>
              </a:rPr>
              <a:t>e</a:t>
            </a:r>
            <a:r>
              <a:rPr lang="en-US" dirty="0">
                <a:solidFill>
                  <a:srgbClr val="1C1C1C"/>
                </a:solidFill>
                <a:latin typeface="Times New Roman" panose="02020603050405020304" pitchFamily="18" charset="0"/>
              </a:rPr>
              <a:t>r</a:t>
            </a:r>
            <a:r>
              <a:rPr lang="en-US" dirty="0">
                <a:solidFill>
                  <a:srgbClr val="3C3C3C"/>
                </a:solidFill>
                <a:latin typeface="Times New Roman" panose="02020603050405020304" pitchFamily="18" charset="0"/>
              </a:rPr>
              <a:t>ator:</a:t>
            </a:r>
          </a:p>
          <a:p>
            <a:pPr marL="342900" indent="-342900">
              <a:buAutoNum type="arabicPeriod"/>
            </a:pPr>
            <a:r>
              <a:rPr lang="en-US" dirty="0" smtClean="0">
                <a:solidFill>
                  <a:srgbClr val="3C3C3C"/>
                </a:solidFill>
                <a:latin typeface="Times New Roman" panose="02020603050405020304" pitchFamily="18" charset="0"/>
              </a:rPr>
              <a:t>Change </a:t>
            </a:r>
            <a:r>
              <a:rPr lang="en-US" dirty="0">
                <a:solidFill>
                  <a:srgbClr val="2C2C2C"/>
                </a:solidFill>
                <a:latin typeface="Times New Roman" panose="02020603050405020304" pitchFamily="18" charset="0"/>
              </a:rPr>
              <a:t>th</a:t>
            </a:r>
            <a:r>
              <a:rPr lang="en-US" dirty="0">
                <a:solidFill>
                  <a:srgbClr val="4F4E4E"/>
                </a:solidFill>
                <a:latin typeface="Times New Roman" panose="02020603050405020304" pitchFamily="18" charset="0"/>
              </a:rPr>
              <a:t>e speed of </a:t>
            </a:r>
            <a:r>
              <a:rPr lang="en-US" dirty="0">
                <a:solidFill>
                  <a:srgbClr val="3C3C3C"/>
                </a:solidFill>
                <a:latin typeface="Times New Roman" panose="02020603050405020304" pitchFamily="18" charset="0"/>
              </a:rPr>
              <a:t>rotation. </a:t>
            </a:r>
            <a:endParaRPr lang="en-US" dirty="0" smtClean="0">
              <a:solidFill>
                <a:srgbClr val="3C3C3C"/>
              </a:solidFill>
              <a:latin typeface="Times New Roman" panose="02020603050405020304" pitchFamily="18" charset="0"/>
            </a:endParaRPr>
          </a:p>
          <a:p>
            <a:r>
              <a:rPr lang="en-US" dirty="0" smtClean="0">
                <a:solidFill>
                  <a:srgbClr val="3C3C3C"/>
                </a:solidFill>
                <a:latin typeface="Times New Roman" panose="02020603050405020304" pitchFamily="18" charset="0"/>
              </a:rPr>
              <a:t>2</a:t>
            </a:r>
            <a:r>
              <a:rPr lang="en-US" dirty="0">
                <a:solidFill>
                  <a:srgbClr val="3C3C3C"/>
                </a:solidFill>
                <a:latin typeface="Times New Roman" panose="02020603050405020304" pitchFamily="18" charset="0"/>
              </a:rPr>
              <a:t>. </a:t>
            </a:r>
            <a:r>
              <a:rPr lang="en-US" dirty="0">
                <a:solidFill>
                  <a:srgbClr val="4F4E4E"/>
                </a:solidFill>
                <a:latin typeface="Times New Roman" panose="02020603050405020304" pitchFamily="18" charset="0"/>
              </a:rPr>
              <a:t>C</a:t>
            </a:r>
            <a:r>
              <a:rPr lang="en-US" dirty="0">
                <a:solidFill>
                  <a:srgbClr val="1C1C1C"/>
                </a:solidFill>
                <a:latin typeface="Times New Roman" panose="02020603050405020304" pitchFamily="18" charset="0"/>
              </a:rPr>
              <a:t>hange th</a:t>
            </a:r>
            <a:r>
              <a:rPr lang="en-US" dirty="0">
                <a:solidFill>
                  <a:srgbClr val="3C3C3C"/>
                </a:solidFill>
                <a:latin typeface="Times New Roman" panose="02020603050405020304" pitchFamily="18" charset="0"/>
              </a:rPr>
              <a:t>e </a:t>
            </a:r>
            <a:r>
              <a:rPr lang="en-US" dirty="0">
                <a:solidFill>
                  <a:srgbClr val="2C2C2C"/>
                </a:solidFill>
                <a:latin typeface="Times New Roman" panose="02020603050405020304" pitchFamily="18" charset="0"/>
              </a:rPr>
              <a:t>field </a:t>
            </a:r>
            <a:r>
              <a:rPr lang="en-US" dirty="0">
                <a:solidFill>
                  <a:srgbClr val="4F4E4E"/>
                </a:solidFill>
                <a:latin typeface="Times New Roman" panose="02020603050405020304" pitchFamily="18" charset="0"/>
              </a:rPr>
              <a:t>cur</a:t>
            </a:r>
            <a:r>
              <a:rPr lang="en-US" dirty="0">
                <a:solidFill>
                  <a:srgbClr val="2C2C2C"/>
                </a:solidFill>
                <a:latin typeface="Times New Roman" panose="02020603050405020304" pitchFamily="18" charset="0"/>
              </a:rPr>
              <a:t>r</a:t>
            </a:r>
            <a:r>
              <a:rPr lang="en-US" dirty="0">
                <a:solidFill>
                  <a:srgbClr val="4F4E4E"/>
                </a:solidFill>
                <a:latin typeface="Times New Roman" panose="02020603050405020304" pitchFamily="18" charset="0"/>
              </a:rPr>
              <a:t>e</a:t>
            </a:r>
            <a:r>
              <a:rPr lang="en-US" dirty="0">
                <a:solidFill>
                  <a:srgbClr val="2C2C2C"/>
                </a:solidFill>
                <a:latin typeface="Times New Roman" panose="02020603050405020304" pitchFamily="18" charset="0"/>
              </a:rPr>
              <a:t>nt. </a:t>
            </a:r>
            <a:endParaRPr lang="en-US" dirty="0"/>
          </a:p>
        </p:txBody>
      </p:sp>
      <p:sp>
        <p:nvSpPr>
          <p:cNvPr id="7" name="TextBox 6"/>
          <p:cNvSpPr txBox="1"/>
          <p:nvPr/>
        </p:nvSpPr>
        <p:spPr>
          <a:xfrm>
            <a:off x="609600" y="457200"/>
            <a:ext cx="5635132" cy="461665"/>
          </a:xfrm>
          <a:prstGeom prst="rect">
            <a:avLst/>
          </a:prstGeom>
          <a:noFill/>
        </p:spPr>
        <p:txBody>
          <a:bodyPr wrap="none" rtlCol="0">
            <a:spAutoFit/>
          </a:bodyPr>
          <a:lstStyle/>
          <a:p>
            <a:r>
              <a:rPr lang="en-GB" sz="2400" b="1" dirty="0" smtClean="0">
                <a:solidFill>
                  <a:srgbClr val="0E39F2"/>
                </a:solidFill>
              </a:rPr>
              <a:t>Cumulatively  Compounded DC Generators</a:t>
            </a:r>
            <a:endParaRPr lang="en-US" sz="2400" b="1" dirty="0" smtClean="0">
              <a:solidFill>
                <a:srgbClr val="0E39F2"/>
              </a:solidFill>
            </a:endParaRPr>
          </a:p>
        </p:txBody>
      </p:sp>
    </p:spTree>
    <p:extLst>
      <p:ext uri="{BB962C8B-B14F-4D97-AF65-F5344CB8AC3E}">
        <p14:creationId xmlns:p14="http://schemas.microsoft.com/office/powerpoint/2010/main" val="11833923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58</a:t>
            </a:fld>
            <a:endParaRPr lang="en-US"/>
          </a:p>
        </p:txBody>
      </p:sp>
      <p:sp>
        <p:nvSpPr>
          <p:cNvPr id="7" name="TextBox 6"/>
          <p:cNvSpPr txBox="1"/>
          <p:nvPr/>
        </p:nvSpPr>
        <p:spPr>
          <a:xfrm>
            <a:off x="609600" y="457200"/>
            <a:ext cx="2758512" cy="461665"/>
          </a:xfrm>
          <a:prstGeom prst="rect">
            <a:avLst/>
          </a:prstGeom>
          <a:noFill/>
        </p:spPr>
        <p:txBody>
          <a:bodyPr wrap="none" rtlCol="0">
            <a:spAutoFit/>
          </a:bodyPr>
          <a:lstStyle/>
          <a:p>
            <a:r>
              <a:rPr lang="en-GB" sz="2400" b="1" dirty="0" smtClean="0">
                <a:solidFill>
                  <a:srgbClr val="0E39F2"/>
                </a:solidFill>
              </a:rPr>
              <a:t>Suggested Problems</a:t>
            </a:r>
            <a:endParaRPr lang="en-US" sz="2400" dirty="0" smtClean="0">
              <a:solidFill>
                <a:srgbClr val="0E39F2"/>
              </a:solidFill>
            </a:endParaRPr>
          </a:p>
        </p:txBody>
      </p:sp>
      <p:sp>
        <p:nvSpPr>
          <p:cNvPr id="8" name="TextBox 7"/>
          <p:cNvSpPr txBox="1"/>
          <p:nvPr/>
        </p:nvSpPr>
        <p:spPr>
          <a:xfrm>
            <a:off x="685800" y="1219200"/>
            <a:ext cx="6096000" cy="677108"/>
          </a:xfrm>
          <a:prstGeom prst="rect">
            <a:avLst/>
          </a:prstGeom>
          <a:noFill/>
        </p:spPr>
        <p:txBody>
          <a:bodyPr wrap="square" rtlCol="0">
            <a:spAutoFit/>
          </a:bodyPr>
          <a:lstStyle/>
          <a:p>
            <a:r>
              <a:rPr lang="en-US" dirty="0" smtClean="0"/>
              <a:t>From our text book try to solve the following problems:</a:t>
            </a:r>
          </a:p>
          <a:p>
            <a:r>
              <a:rPr lang="en-US" sz="2000" b="1" dirty="0" smtClean="0">
                <a:solidFill>
                  <a:srgbClr val="FF0000"/>
                </a:solidFill>
              </a:rPr>
              <a:t>8-1, 8-2, 8-3, 8-4, 8-5, 8-6, 8-8, 8-9, 8-13 </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6</a:t>
            </a:fld>
            <a:endParaRPr lang="en-US"/>
          </a:p>
        </p:txBody>
      </p:sp>
      <p:sp>
        <p:nvSpPr>
          <p:cNvPr id="7" name="Rectangle 3"/>
          <p:cNvSpPr txBox="1">
            <a:spLocks noChangeArrowheads="1"/>
          </p:cNvSpPr>
          <p:nvPr/>
        </p:nvSpPr>
        <p:spPr>
          <a:xfrm>
            <a:off x="468313" y="1066800"/>
            <a:ext cx="8486775" cy="506571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The internal generated voltage is given by:</a:t>
            </a:r>
          </a:p>
          <a:p>
            <a:pPr marL="342900" marR="0" lvl="0" indent="-342900" algn="ctr" defTabSz="914400" rtl="0" eaLnBrk="1" fontAlgn="auto" latinLnBrk="0" hangingPunct="1">
              <a:lnSpc>
                <a:spcPct val="150000"/>
              </a:lnSpc>
              <a:spcBef>
                <a:spcPct val="20000"/>
              </a:spcBef>
              <a:spcAft>
                <a:spcPts val="0"/>
              </a:spcAft>
              <a:buClrTx/>
              <a:buSzTx/>
              <a:tabLst/>
              <a:defRPr/>
            </a:pPr>
            <a:r>
              <a:rPr kumimoji="0" lang="en-GB" sz="2400" b="0" i="1" u="none" strike="noStrike" kern="1200" cap="none" spc="0" normalizeH="0" baseline="0" noProof="0" dirty="0" smtClean="0">
                <a:ln>
                  <a:noFill/>
                </a:ln>
                <a:effectLst/>
                <a:uLnTx/>
                <a:uFillTx/>
                <a:latin typeface="+mn-lt"/>
                <a:ea typeface="+mn-ea"/>
                <a:cs typeface="+mn-cs"/>
              </a:rPr>
              <a:t>E</a:t>
            </a:r>
            <a:r>
              <a:rPr kumimoji="0" lang="en-GB" sz="2400" b="0" i="1" u="none" strike="noStrike" kern="1200" cap="none" spc="0" normalizeH="0" baseline="-25000" noProof="0" dirty="0" smtClean="0">
                <a:ln>
                  <a:noFill/>
                </a:ln>
                <a:effectLst/>
                <a:uLnTx/>
                <a:uFillTx/>
                <a:latin typeface="+mn-lt"/>
                <a:ea typeface="+mn-ea"/>
                <a:cs typeface="+mn-cs"/>
              </a:rPr>
              <a:t>A</a:t>
            </a:r>
            <a:r>
              <a:rPr kumimoji="0" lang="en-GB" sz="2400" b="0" i="1" u="none" strike="noStrike" kern="1200" cap="none" spc="0" normalizeH="0" baseline="0" noProof="0" dirty="0" smtClean="0">
                <a:ln>
                  <a:noFill/>
                </a:ln>
                <a:effectLst/>
                <a:uLnTx/>
                <a:uFillTx/>
                <a:latin typeface="+mn-lt"/>
                <a:ea typeface="+mn-ea"/>
                <a:cs typeface="+mn-cs"/>
              </a:rPr>
              <a:t> = </a:t>
            </a:r>
            <a:r>
              <a:rPr kumimoji="0" lang="en-GB" sz="2400" b="0" i="1" u="none" strike="noStrike" kern="1200" cap="none" spc="0" normalizeH="0" baseline="0" noProof="0" dirty="0" err="1" smtClean="0">
                <a:ln>
                  <a:noFill/>
                </a:ln>
                <a:effectLst/>
                <a:uLnTx/>
                <a:uFillTx/>
                <a:latin typeface="+mn-lt"/>
                <a:ea typeface="+mn-ea"/>
                <a:cs typeface="+mn-cs"/>
              </a:rPr>
              <a:t>K</a:t>
            </a:r>
            <a:r>
              <a:rPr kumimoji="0" lang="en-GB" sz="2400" b="0" i="1" u="none" strike="noStrike" kern="1200" cap="none" spc="0" normalizeH="0" baseline="0" noProof="0" dirty="0" err="1" smtClean="0">
                <a:ln>
                  <a:noFill/>
                </a:ln>
                <a:effectLst/>
                <a:uLnTx/>
                <a:uFillTx/>
                <a:latin typeface="Symbol" pitchFamily="18" charset="2"/>
                <a:ea typeface="+mn-ea"/>
                <a:cs typeface="+mn-cs"/>
              </a:rPr>
              <a:t>fw</a:t>
            </a:r>
            <a:endParaRPr kumimoji="0" lang="en-GB" sz="2400" b="0" i="1" u="none" strike="noStrike" kern="1200" cap="none" spc="0" normalizeH="0" baseline="0" noProof="0" dirty="0" smtClean="0">
              <a:ln>
                <a:noFill/>
              </a:ln>
              <a:effectLst/>
              <a:uLnTx/>
              <a:uFillTx/>
              <a:latin typeface="Symbol" pitchFamily="18" charset="2"/>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and the torque induced is  </a:t>
            </a:r>
            <a:endParaRPr lang="en-GB" dirty="0" smtClean="0">
              <a:sym typeface="Symbol" pitchFamily="18" charset="2"/>
            </a:endParaRPr>
          </a:p>
          <a:p>
            <a:pPr marL="342900" marR="0" lvl="0" indent="-342900" algn="ctr" defTabSz="914400" rtl="0" eaLnBrk="1" fontAlgn="auto" latinLnBrk="0" hangingPunct="1">
              <a:lnSpc>
                <a:spcPct val="150000"/>
              </a:lnSpc>
              <a:spcBef>
                <a:spcPct val="20000"/>
              </a:spcBef>
              <a:spcAft>
                <a:spcPts val="0"/>
              </a:spcAft>
              <a:buClrTx/>
              <a:buSzTx/>
              <a:tabLst/>
              <a:defRPr/>
            </a:pPr>
            <a:r>
              <a:rPr kumimoji="0" lang="en-GB" b="0" i="0" u="none" strike="noStrike" kern="1200" cap="none" spc="0" normalizeH="0" baseline="0" noProof="0" dirty="0" smtClean="0">
                <a:ln>
                  <a:noFill/>
                </a:ln>
                <a:effectLst/>
                <a:uLnTx/>
                <a:uFillTx/>
                <a:latin typeface="+mn-lt"/>
                <a:ea typeface="+mn-ea"/>
                <a:cs typeface="+mn-cs"/>
                <a:sym typeface="Symbol" pitchFamily="18" charset="2"/>
              </a:rPr>
              <a:t> </a:t>
            </a:r>
            <a:r>
              <a:rPr kumimoji="0" lang="en-GB" sz="2400" b="0" i="1" u="none" strike="noStrike" kern="1200" cap="none" spc="0" normalizeH="0" baseline="0" noProof="0" dirty="0" smtClean="0">
                <a:ln>
                  <a:noFill/>
                </a:ln>
                <a:effectLst/>
                <a:uLnTx/>
                <a:uFillTx/>
                <a:latin typeface="+mn-lt"/>
                <a:ea typeface="+mn-ea"/>
                <a:cs typeface="+mn-cs"/>
                <a:sym typeface="Symbol" pitchFamily="18" charset="2"/>
              </a:rPr>
              <a:t></a:t>
            </a:r>
            <a:r>
              <a:rPr kumimoji="0" lang="en-GB" sz="2400" b="0" i="1" u="none" strike="noStrike" kern="1200" cap="none" spc="0" normalizeH="0" baseline="-25000" noProof="0" dirty="0" err="1" smtClean="0">
                <a:ln>
                  <a:noFill/>
                </a:ln>
                <a:effectLst/>
                <a:uLnTx/>
                <a:uFillTx/>
                <a:latin typeface="+mn-lt"/>
                <a:ea typeface="+mn-ea"/>
                <a:cs typeface="+mn-cs"/>
              </a:rPr>
              <a:t>ind</a:t>
            </a:r>
            <a:r>
              <a:rPr kumimoji="0" lang="en-GB" sz="2400" b="0" i="1" u="none" strike="noStrike" kern="1200" cap="none" spc="0" normalizeH="0" baseline="0" noProof="0" dirty="0" smtClean="0">
                <a:ln>
                  <a:noFill/>
                </a:ln>
                <a:effectLst/>
                <a:uLnTx/>
                <a:uFillTx/>
                <a:latin typeface="+mn-lt"/>
                <a:ea typeface="+mn-ea"/>
                <a:cs typeface="+mn-cs"/>
              </a:rPr>
              <a:t> = </a:t>
            </a:r>
            <a:r>
              <a:rPr kumimoji="0" lang="en-GB" sz="2400" b="0" i="1" u="none" strike="noStrike" kern="1200" cap="none" spc="0" normalizeH="0" baseline="0" noProof="0" dirty="0" err="1" smtClean="0">
                <a:ln>
                  <a:noFill/>
                </a:ln>
                <a:effectLst/>
                <a:uLnTx/>
                <a:uFillTx/>
                <a:latin typeface="+mn-lt"/>
                <a:ea typeface="+mn-ea"/>
                <a:cs typeface="+mn-cs"/>
              </a:rPr>
              <a:t>K</a:t>
            </a:r>
            <a:r>
              <a:rPr kumimoji="0" lang="en-GB" sz="2400" b="0" i="1" u="none" strike="noStrike" kern="1200" cap="none" spc="0" normalizeH="0" baseline="0" noProof="0" dirty="0" err="1" smtClean="0">
                <a:ln>
                  <a:noFill/>
                </a:ln>
                <a:effectLst/>
                <a:uLnTx/>
                <a:uFillTx/>
                <a:latin typeface="Symbol" pitchFamily="18" charset="2"/>
                <a:ea typeface="+mn-ea"/>
                <a:cs typeface="+mn-cs"/>
              </a:rPr>
              <a:t>f</a:t>
            </a:r>
            <a:r>
              <a:rPr kumimoji="0" lang="en-GB" sz="2400" b="0" i="1" u="none" strike="noStrike" kern="1200" cap="none" spc="0" normalizeH="0" baseline="0" noProof="0" dirty="0" err="1" smtClean="0">
                <a:ln>
                  <a:noFill/>
                </a:ln>
                <a:effectLst/>
                <a:uLnTx/>
                <a:uFillTx/>
                <a:latin typeface="+mn-lt"/>
                <a:ea typeface="+mn-ea"/>
                <a:cs typeface="+mn-cs"/>
              </a:rPr>
              <a:t>I</a:t>
            </a:r>
            <a:r>
              <a:rPr kumimoji="0" lang="en-GB" sz="2400" b="0" i="1" u="none" strike="noStrike" kern="1200" cap="none" spc="0" normalizeH="0" baseline="-25000" noProof="0" dirty="0" err="1" smtClean="0">
                <a:ln>
                  <a:noFill/>
                </a:ln>
                <a:effectLst/>
                <a:uLnTx/>
                <a:uFillTx/>
                <a:latin typeface="+mn-lt"/>
                <a:ea typeface="+mn-ea"/>
                <a:cs typeface="+mn-cs"/>
              </a:rPr>
              <a:t>A</a:t>
            </a:r>
            <a:endParaRPr kumimoji="0" lang="en-GB" sz="2400" b="0" i="1" u="none" strike="noStrike" kern="1200" cap="none" spc="0" normalizeH="0" baseline="-25000" noProof="0" dirty="0" smtClean="0">
              <a:ln>
                <a:noFill/>
              </a:ln>
              <a:effectLst/>
              <a:uLnTx/>
              <a:uFillTx/>
              <a:latin typeface="+mn-lt"/>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b="0" i="0" u="none" strike="noStrike" kern="1200" cap="none" spc="0" normalizeH="0" baseline="-25000" noProof="0" dirty="0" smtClean="0">
              <a:ln>
                <a:noFill/>
              </a:ln>
              <a:effectLst/>
              <a:uLnTx/>
              <a:uFillTx/>
              <a:latin typeface="+mn-lt"/>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The </a:t>
            </a:r>
            <a:r>
              <a:rPr kumimoji="0" lang="en-GB" b="1" i="0" u="none" strike="noStrike" kern="1200" cap="none" spc="0" normalizeH="0" baseline="0" noProof="0" dirty="0" smtClean="0">
                <a:ln>
                  <a:noFill/>
                </a:ln>
                <a:effectLst/>
                <a:uLnTx/>
                <a:uFillTx/>
                <a:latin typeface="+mn-lt"/>
                <a:ea typeface="+mn-ea"/>
                <a:cs typeface="+mn-cs"/>
              </a:rPr>
              <a:t>tools necessary to analyse</a:t>
            </a:r>
            <a:r>
              <a:rPr kumimoji="0" lang="en-GB" b="0" i="0" u="none" strike="noStrike" kern="1200" cap="none" spc="0" normalizeH="0" baseline="0" noProof="0" dirty="0" smtClean="0">
                <a:ln>
                  <a:noFill/>
                </a:ln>
                <a:effectLst/>
                <a:uLnTx/>
                <a:uFillTx/>
                <a:latin typeface="+mn-lt"/>
                <a:ea typeface="+mn-ea"/>
                <a:cs typeface="+mn-cs"/>
              </a:rPr>
              <a:t> the behaviour and performance of a </a:t>
            </a:r>
            <a:r>
              <a:rPr kumimoji="0" lang="en-GB" b="1" i="0" u="none" strike="noStrike" kern="1200" cap="none" spc="0" normalizeH="0" baseline="0" noProof="0" dirty="0" smtClean="0">
                <a:ln>
                  <a:noFill/>
                </a:ln>
                <a:effectLst/>
                <a:uLnTx/>
                <a:uFillTx/>
                <a:latin typeface="+mn-lt"/>
                <a:ea typeface="+mn-ea"/>
                <a:cs typeface="+mn-cs"/>
              </a:rPr>
              <a:t>dc motor</a:t>
            </a:r>
            <a:r>
              <a:rPr kumimoji="0" lang="en-GB" b="0" i="0" u="none" strike="noStrike" kern="1200" cap="none" spc="0" normalizeH="0" baseline="0" noProof="0" dirty="0" smtClean="0">
                <a:ln>
                  <a:noFill/>
                </a:ln>
                <a:effectLst/>
                <a:uLnTx/>
                <a:uFillTx/>
                <a:latin typeface="+mn-lt"/>
                <a:ea typeface="+mn-ea"/>
                <a:cs typeface="+mn-cs"/>
              </a:rPr>
              <a:t> are:</a:t>
            </a:r>
            <a:endParaRPr kumimoji="0" lang="en-GB" b="1" i="0" u="none" strike="noStrike" kern="1200" cap="none" spc="0" normalizeH="0" baseline="0" noProof="0" dirty="0" smtClean="0">
              <a:ln>
                <a:noFill/>
              </a:ln>
              <a:effectLst/>
              <a:uLnTx/>
              <a:uFillTx/>
              <a:latin typeface="+mn-lt"/>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AutoNum type="arabicParenR"/>
              <a:tabLst/>
              <a:defRPr/>
            </a:pPr>
            <a:r>
              <a:rPr kumimoji="0" lang="en-GB" b="1" i="0" u="none" strike="noStrike" kern="1200" cap="none" spc="0" normalizeH="0" baseline="0" noProof="0" dirty="0" smtClean="0">
                <a:ln>
                  <a:noFill/>
                </a:ln>
                <a:effectLst/>
                <a:uLnTx/>
                <a:uFillTx/>
                <a:latin typeface="+mn-lt"/>
                <a:ea typeface="+mn-ea"/>
                <a:cs typeface="+mn-cs"/>
              </a:rPr>
              <a:t>Equations for  E</a:t>
            </a:r>
            <a:r>
              <a:rPr kumimoji="0" lang="en-GB" b="1" i="0" u="none" strike="noStrike" kern="1200" cap="none" spc="0" normalizeH="0" baseline="-25000" noProof="0" dirty="0" smtClean="0">
                <a:ln>
                  <a:noFill/>
                </a:ln>
                <a:effectLst/>
                <a:uLnTx/>
                <a:uFillTx/>
                <a:latin typeface="+mn-lt"/>
                <a:ea typeface="+mn-ea"/>
                <a:cs typeface="+mn-cs"/>
              </a:rPr>
              <a:t>A</a:t>
            </a:r>
            <a:r>
              <a:rPr kumimoji="0" lang="en-GB" b="1" i="0" u="none" strike="noStrike" kern="1200" cap="none" spc="0" normalizeH="0" baseline="0" noProof="0" dirty="0" smtClean="0">
                <a:ln>
                  <a:noFill/>
                </a:ln>
                <a:effectLst/>
                <a:uLnTx/>
                <a:uFillTx/>
                <a:latin typeface="+mn-lt"/>
                <a:ea typeface="+mn-ea"/>
                <a:cs typeface="+mn-cs"/>
              </a:rPr>
              <a:t> and </a:t>
            </a:r>
            <a:r>
              <a:rPr kumimoji="0" lang="en-GB" b="1" i="0" u="none" strike="noStrike" kern="1200" cap="none" spc="0" normalizeH="0" baseline="0" noProof="0" dirty="0" smtClean="0">
                <a:ln>
                  <a:noFill/>
                </a:ln>
                <a:effectLst/>
                <a:uLnTx/>
                <a:uFillTx/>
                <a:latin typeface="+mn-lt"/>
                <a:ea typeface="+mn-ea"/>
                <a:cs typeface="+mn-cs"/>
                <a:sym typeface="Symbol" pitchFamily="18" charset="2"/>
              </a:rPr>
              <a:t></a:t>
            </a:r>
            <a:r>
              <a:rPr kumimoji="0" lang="en-GB" b="1" i="0" u="none" strike="noStrike" kern="1200" cap="none" spc="0" normalizeH="0" baseline="-25000" noProof="0" dirty="0" err="1" smtClean="0">
                <a:ln>
                  <a:noFill/>
                </a:ln>
                <a:effectLst/>
                <a:uLnTx/>
                <a:uFillTx/>
                <a:latin typeface="+mn-lt"/>
                <a:ea typeface="+mn-ea"/>
                <a:cs typeface="+mn-cs"/>
              </a:rPr>
              <a:t>ind</a:t>
            </a:r>
            <a:r>
              <a:rPr kumimoji="0" lang="en-GB" b="1" i="0" u="none" strike="noStrike" kern="1200" cap="none" spc="0" normalizeH="0" baseline="0" noProof="0" dirty="0" smtClean="0">
                <a:ln>
                  <a:noFill/>
                </a:ln>
                <a:effectLst/>
                <a:uLnTx/>
                <a:uFillTx/>
                <a:latin typeface="+mn-lt"/>
                <a:ea typeface="+mn-ea"/>
                <a:cs typeface="+mn-cs"/>
              </a:rPr>
              <a:t> </a:t>
            </a:r>
          </a:p>
          <a:p>
            <a:pPr marL="342900" marR="0" lvl="0" indent="-342900" algn="just" defTabSz="914400" rtl="0" eaLnBrk="1" fontAlgn="auto" latinLnBrk="0" hangingPunct="1">
              <a:lnSpc>
                <a:spcPct val="150000"/>
              </a:lnSpc>
              <a:spcBef>
                <a:spcPct val="20000"/>
              </a:spcBef>
              <a:spcAft>
                <a:spcPts val="0"/>
              </a:spcAft>
              <a:buClrTx/>
              <a:buSzTx/>
              <a:buAutoNum type="arabicParenR"/>
              <a:tabLst/>
              <a:defRPr/>
            </a:pPr>
            <a:r>
              <a:rPr kumimoji="0" lang="en-GB" b="1" i="0" u="none" strike="noStrike" kern="1200" cap="none" spc="0" normalizeH="0" baseline="0" noProof="0" dirty="0" err="1" smtClean="0">
                <a:ln>
                  <a:noFill/>
                </a:ln>
                <a:effectLst/>
                <a:uLnTx/>
                <a:uFillTx/>
                <a:latin typeface="+mn-lt"/>
                <a:ea typeface="+mn-ea"/>
                <a:cs typeface="+mn-cs"/>
              </a:rPr>
              <a:t>Kirchoff’s</a:t>
            </a:r>
            <a:r>
              <a:rPr kumimoji="0" lang="en-GB" b="1" i="0" u="none" strike="noStrike" kern="1200" cap="none" spc="0" normalizeH="0" baseline="0" noProof="0" dirty="0" smtClean="0">
                <a:ln>
                  <a:noFill/>
                </a:ln>
                <a:effectLst/>
                <a:uLnTx/>
                <a:uFillTx/>
                <a:latin typeface="+mn-lt"/>
                <a:ea typeface="+mn-ea"/>
                <a:cs typeface="+mn-cs"/>
              </a:rPr>
              <a:t> voltage law (KVL) equation of the armature circuit</a:t>
            </a:r>
          </a:p>
          <a:p>
            <a:pPr marL="342900" marR="0" lvl="0" indent="-342900" algn="just" defTabSz="914400" rtl="0" eaLnBrk="1" fontAlgn="auto" latinLnBrk="0" hangingPunct="1">
              <a:lnSpc>
                <a:spcPct val="150000"/>
              </a:lnSpc>
              <a:spcBef>
                <a:spcPct val="20000"/>
              </a:spcBef>
              <a:spcAft>
                <a:spcPts val="0"/>
              </a:spcAft>
              <a:buClrTx/>
              <a:buSzTx/>
              <a:tabLst/>
              <a:defRPr/>
            </a:pPr>
            <a:r>
              <a:rPr kumimoji="0" lang="en-GB" b="1" i="0" u="none" strike="noStrike" kern="1200" cap="none" spc="0" normalizeH="0" baseline="0" noProof="0" dirty="0" smtClean="0">
                <a:ln>
                  <a:noFill/>
                </a:ln>
                <a:effectLst/>
                <a:uLnTx/>
                <a:uFillTx/>
                <a:latin typeface="+mn-lt"/>
                <a:ea typeface="+mn-ea"/>
                <a:cs typeface="+mn-cs"/>
              </a:rPr>
              <a:t>3)   The machine’s magnetisation curve</a:t>
            </a:r>
            <a:endParaRPr kumimoji="0" lang="en-US" b="1" i="0" u="none" strike="noStrike" kern="1200" cap="none" spc="0" normalizeH="0" baseline="0" noProof="0" dirty="0" smtClean="0">
              <a:ln>
                <a:noFill/>
              </a:ln>
              <a:effectLst/>
              <a:uLnTx/>
              <a:uFillTx/>
              <a:latin typeface="+mn-lt"/>
              <a:ea typeface="+mn-ea"/>
              <a:cs typeface="+mn-cs"/>
            </a:endParaRPr>
          </a:p>
        </p:txBody>
      </p:sp>
      <p:sp>
        <p:nvSpPr>
          <p:cNvPr id="8" name="TextBox 7"/>
          <p:cNvSpPr txBox="1"/>
          <p:nvPr/>
        </p:nvSpPr>
        <p:spPr>
          <a:xfrm>
            <a:off x="762000" y="457200"/>
            <a:ext cx="4822154" cy="461665"/>
          </a:xfrm>
          <a:prstGeom prst="rect">
            <a:avLst/>
          </a:prstGeom>
          <a:noFill/>
        </p:spPr>
        <p:txBody>
          <a:bodyPr wrap="none" rtlCol="0">
            <a:spAutoFit/>
          </a:bodyPr>
          <a:lstStyle/>
          <a:p>
            <a:r>
              <a:rPr lang="en-GB" sz="2400" b="1" dirty="0" smtClean="0">
                <a:solidFill>
                  <a:srgbClr val="0E39F2"/>
                </a:solidFill>
              </a:rPr>
              <a:t>The Equivalent Circuit of a DC Motor</a:t>
            </a:r>
            <a:endParaRPr lang="en-US" sz="2400" b="1" dirty="0">
              <a:solidFill>
                <a:srgbClr val="0E39F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2"/>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7</a:t>
            </a:fld>
            <a:endParaRPr lang="en-US"/>
          </a:p>
        </p:txBody>
      </p:sp>
      <p:sp>
        <p:nvSpPr>
          <p:cNvPr id="10" name="TextBox 9"/>
          <p:cNvSpPr txBox="1"/>
          <p:nvPr/>
        </p:nvSpPr>
        <p:spPr>
          <a:xfrm>
            <a:off x="762000" y="457200"/>
            <a:ext cx="5547929" cy="461665"/>
          </a:xfrm>
          <a:prstGeom prst="rect">
            <a:avLst/>
          </a:prstGeom>
          <a:noFill/>
        </p:spPr>
        <p:txBody>
          <a:bodyPr wrap="none" rtlCol="0">
            <a:spAutoFit/>
          </a:bodyPr>
          <a:lstStyle/>
          <a:p>
            <a:r>
              <a:rPr lang="en-GB" sz="2400" b="1" dirty="0" smtClean="0">
                <a:solidFill>
                  <a:srgbClr val="0E39F2"/>
                </a:solidFill>
              </a:rPr>
              <a:t>The Magnetisation Curve of a DC Machine</a:t>
            </a:r>
            <a:endParaRPr lang="en-US" sz="2400" b="1" dirty="0">
              <a:solidFill>
                <a:srgbClr val="0E39F2"/>
              </a:solidFill>
            </a:endParaRPr>
          </a:p>
        </p:txBody>
      </p:sp>
      <p:sp>
        <p:nvSpPr>
          <p:cNvPr id="7" name="Rectangle 3"/>
          <p:cNvSpPr txBox="1">
            <a:spLocks noChangeArrowheads="1"/>
          </p:cNvSpPr>
          <p:nvPr/>
        </p:nvSpPr>
        <p:spPr>
          <a:xfrm>
            <a:off x="468313" y="1066800"/>
            <a:ext cx="7989887" cy="5065713"/>
          </a:xfrm>
          <a:prstGeom prst="rect">
            <a:avLst/>
          </a:prstGeom>
        </p:spPr>
        <p:txBody>
          <a:bodyPr vert="horz" lIns="91440" tIns="45720" rIns="91440" bIns="45720" rtlCol="0">
            <a:normAutofit/>
          </a:bodyPr>
          <a:lstStyle/>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1" u="none" strike="noStrike" kern="1200" cap="none" spc="0" normalizeH="0" baseline="0" noProof="0" dirty="0" smtClean="0">
                <a:ln>
                  <a:noFill/>
                </a:ln>
                <a:effectLst/>
                <a:uLnTx/>
                <a:uFillTx/>
                <a:latin typeface="+mn-lt"/>
                <a:ea typeface="+mn-ea"/>
                <a:cs typeface="+mn-cs"/>
              </a:rPr>
              <a:t>E</a:t>
            </a:r>
            <a:r>
              <a:rPr kumimoji="0" lang="en-GB" b="0" i="1" u="none" strike="noStrike" kern="1200" cap="none" spc="0" normalizeH="0" baseline="-25000" noProof="0" dirty="0" smtClean="0">
                <a:ln>
                  <a:noFill/>
                </a:ln>
                <a:effectLst/>
                <a:uLnTx/>
                <a:uFillTx/>
                <a:latin typeface="+mn-lt"/>
                <a:ea typeface="+mn-ea"/>
                <a:cs typeface="+mn-cs"/>
              </a:rPr>
              <a:t>A</a:t>
            </a:r>
            <a:r>
              <a:rPr kumimoji="0" lang="en-GB" b="0" i="0" u="none" strike="noStrike" kern="1200" cap="none" spc="0" normalizeH="0" baseline="0" noProof="0" dirty="0" smtClean="0">
                <a:ln>
                  <a:noFill/>
                </a:ln>
                <a:effectLst/>
                <a:uLnTx/>
                <a:uFillTx/>
                <a:latin typeface="+mn-lt"/>
                <a:ea typeface="+mn-ea"/>
                <a:cs typeface="+mn-cs"/>
              </a:rPr>
              <a:t> is directly proportional to the flux in the machine and the speed of rotation of the machine. </a:t>
            </a:r>
            <a:endParaRPr kumimoji="0" lang="en-GB" b="0" i="1"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1" u="none" strike="noStrike" kern="1200" cap="none" spc="0" normalizeH="0" baseline="0" noProof="0" dirty="0" smtClean="0">
                <a:ln>
                  <a:noFill/>
                </a:ln>
                <a:effectLst/>
                <a:uLnTx/>
                <a:uFillTx/>
                <a:latin typeface="+mn-lt"/>
                <a:ea typeface="+mn-ea"/>
                <a:cs typeface="+mn-cs"/>
              </a:rPr>
              <a:t>How is the internal generated voltage related to the field current in the machine?</a:t>
            </a: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The field current </a:t>
            </a:r>
            <a:r>
              <a:rPr kumimoji="0" lang="en-GB" b="1" i="1" u="none" strike="noStrike" kern="1200" cap="none" spc="0" normalizeH="0" baseline="0" noProof="0" dirty="0" smtClean="0">
                <a:ln>
                  <a:noFill/>
                </a:ln>
                <a:effectLst/>
                <a:uLnTx/>
                <a:uFillTx/>
                <a:latin typeface="+mn-lt"/>
                <a:ea typeface="+mn-ea"/>
                <a:cs typeface="+mn-cs"/>
              </a:rPr>
              <a:t>I</a:t>
            </a:r>
            <a:r>
              <a:rPr kumimoji="0" lang="en-GB" b="1" i="1" u="none" strike="noStrike" kern="1200" cap="none" spc="0" normalizeH="0" baseline="-25000" noProof="0" dirty="0" smtClean="0">
                <a:ln>
                  <a:noFill/>
                </a:ln>
                <a:effectLst/>
                <a:uLnTx/>
                <a:uFillTx/>
                <a:latin typeface="+mn-lt"/>
                <a:ea typeface="+mn-ea"/>
                <a:cs typeface="+mn-cs"/>
              </a:rPr>
              <a:t>F</a:t>
            </a:r>
            <a:r>
              <a:rPr kumimoji="0" lang="en-GB" b="1" i="0" u="none" strike="noStrike" kern="1200" cap="none" spc="0" normalizeH="0" baseline="0" noProof="0" dirty="0" smtClean="0">
                <a:ln>
                  <a:noFill/>
                </a:ln>
                <a:effectLst/>
                <a:uLnTx/>
                <a:uFillTx/>
                <a:latin typeface="+mn-lt"/>
                <a:ea typeface="+mn-ea"/>
                <a:cs typeface="+mn-cs"/>
              </a:rPr>
              <a:t> produces</a:t>
            </a:r>
            <a:r>
              <a:rPr kumimoji="0" lang="en-GB" b="0" i="0" u="none" strike="noStrike" kern="1200" cap="none" spc="0" normalizeH="0" baseline="0" noProof="0" dirty="0" smtClean="0">
                <a:ln>
                  <a:noFill/>
                </a:ln>
                <a:effectLst/>
                <a:uLnTx/>
                <a:uFillTx/>
                <a:latin typeface="+mn-lt"/>
                <a:ea typeface="+mn-ea"/>
                <a:cs typeface="+mn-cs"/>
              </a:rPr>
              <a:t> a field </a:t>
            </a:r>
            <a:r>
              <a:rPr kumimoji="0" lang="en-GB" b="0" i="0" u="none" strike="noStrike" kern="1200" cap="none" spc="0" normalizeH="0" baseline="0" noProof="0" dirty="0" err="1" smtClean="0">
                <a:ln>
                  <a:noFill/>
                </a:ln>
                <a:effectLst/>
                <a:uLnTx/>
                <a:uFillTx/>
                <a:latin typeface="+mn-lt"/>
                <a:ea typeface="+mn-ea"/>
                <a:cs typeface="+mn-cs"/>
              </a:rPr>
              <a:t>magnetomotive</a:t>
            </a:r>
            <a:r>
              <a:rPr kumimoji="0" lang="en-GB" b="0" i="0" u="none" strike="noStrike" kern="1200" cap="none" spc="0" normalizeH="0" baseline="0" noProof="0" dirty="0" smtClean="0">
                <a:ln>
                  <a:noFill/>
                </a:ln>
                <a:effectLst/>
                <a:uLnTx/>
                <a:uFillTx/>
                <a:latin typeface="+mn-lt"/>
                <a:ea typeface="+mn-ea"/>
                <a:cs typeface="+mn-cs"/>
              </a:rPr>
              <a:t> force (</a:t>
            </a:r>
            <a:r>
              <a:rPr kumimoji="0" lang="en-GB" b="1" i="0" u="none" strike="noStrike" kern="1200" cap="none" spc="0" normalizeH="0" baseline="0" noProof="0" dirty="0" err="1" smtClean="0">
                <a:ln>
                  <a:noFill/>
                </a:ln>
                <a:effectLst/>
                <a:uLnTx/>
                <a:uFillTx/>
                <a:latin typeface="+mn-lt"/>
                <a:ea typeface="+mn-ea"/>
                <a:cs typeface="+mn-cs"/>
              </a:rPr>
              <a:t>mmf</a:t>
            </a:r>
            <a:r>
              <a:rPr kumimoji="0" lang="en-GB" b="0" i="0" u="none" strike="noStrike" kern="1200" cap="none" spc="0" normalizeH="0" baseline="0" noProof="0" dirty="0" smtClean="0">
                <a:ln>
                  <a:noFill/>
                </a:ln>
                <a:effectLst/>
                <a:uLnTx/>
                <a:uFillTx/>
                <a:latin typeface="+mn-lt"/>
                <a:ea typeface="+mn-ea"/>
                <a:cs typeface="+mn-cs"/>
              </a:rPr>
              <a:t>) given by </a:t>
            </a:r>
          </a:p>
          <a:p>
            <a:pPr marL="533400" marR="0" lvl="0" indent="-533400" algn="just" defTabSz="914400" rtl="0" eaLnBrk="1" fontAlgn="auto" latinLnBrk="0" hangingPunct="1">
              <a:lnSpc>
                <a:spcPct val="100000"/>
              </a:lnSpc>
              <a:spcBef>
                <a:spcPct val="20000"/>
              </a:spcBef>
              <a:spcAft>
                <a:spcPts val="0"/>
              </a:spcAft>
              <a:buClrTx/>
              <a:buSzTx/>
              <a:tabLst/>
              <a:defRPr/>
            </a:pPr>
            <a:r>
              <a:rPr kumimoji="0" lang="en-GB" sz="2400" b="1" i="1" u="none" strike="noStrike" kern="1200" cap="none" spc="0" normalizeH="0" baseline="0" noProof="0" dirty="0" smtClean="0">
                <a:ln>
                  <a:noFill/>
                </a:ln>
                <a:effectLst/>
                <a:uLnTx/>
                <a:uFillTx/>
                <a:latin typeface="+mn-lt"/>
                <a:ea typeface="+mn-ea"/>
                <a:cs typeface="+mn-cs"/>
              </a:rPr>
              <a:t>                                                 </a:t>
            </a:r>
            <a:r>
              <a:rPr kumimoji="0" lang="en-GB" sz="2400" b="1" i="1" u="none" strike="noStrike" kern="1200" cap="none" spc="0" normalizeH="0" baseline="0" noProof="0" dirty="0" smtClean="0">
                <a:ln>
                  <a:noFill/>
                </a:ln>
                <a:effectLst/>
                <a:uLnTx/>
                <a:uFillTx/>
                <a:latin typeface="Gigi" pitchFamily="82" charset="0"/>
              </a:rPr>
              <a:t>F</a:t>
            </a:r>
            <a:r>
              <a:rPr kumimoji="0" lang="en-GB" sz="2400" b="1" i="1" u="none" strike="noStrike" kern="1200" cap="none" spc="0" normalizeH="0" baseline="0" noProof="0" dirty="0" smtClean="0">
                <a:ln>
                  <a:noFill/>
                </a:ln>
                <a:effectLst/>
                <a:uLnTx/>
                <a:uFillTx/>
                <a:latin typeface="+mn-lt"/>
                <a:ea typeface="+mn-ea"/>
                <a:cs typeface="+mn-cs"/>
              </a:rPr>
              <a:t> = N</a:t>
            </a:r>
            <a:r>
              <a:rPr kumimoji="0" lang="en-GB" sz="2400" b="1" i="1" u="none" strike="noStrike" kern="1200" cap="none" spc="0" normalizeH="0" baseline="-25000" noProof="0" dirty="0" smtClean="0">
                <a:ln>
                  <a:noFill/>
                </a:ln>
                <a:effectLst/>
                <a:uLnTx/>
                <a:uFillTx/>
                <a:latin typeface="+mn-lt"/>
                <a:ea typeface="+mn-ea"/>
                <a:cs typeface="+mn-cs"/>
              </a:rPr>
              <a:t>F</a:t>
            </a:r>
            <a:r>
              <a:rPr kumimoji="0" lang="en-GB" sz="2400" b="1" i="1" u="none" strike="noStrike" kern="1200" cap="none" spc="0" normalizeH="0" baseline="0" noProof="0" dirty="0" smtClean="0">
                <a:ln>
                  <a:noFill/>
                </a:ln>
                <a:effectLst/>
                <a:uLnTx/>
                <a:uFillTx/>
                <a:latin typeface="+mn-lt"/>
                <a:ea typeface="+mn-ea"/>
                <a:cs typeface="+mn-cs"/>
              </a:rPr>
              <a:t>I</a:t>
            </a:r>
            <a:r>
              <a:rPr kumimoji="0" lang="en-GB" sz="2400" b="1" i="1" u="none" strike="noStrike" kern="1200" cap="none" spc="0" normalizeH="0" baseline="-25000" noProof="0" dirty="0" smtClean="0">
                <a:ln>
                  <a:noFill/>
                </a:ln>
                <a:effectLst/>
                <a:uLnTx/>
                <a:uFillTx/>
                <a:latin typeface="+mn-lt"/>
                <a:ea typeface="+mn-ea"/>
                <a:cs typeface="+mn-cs"/>
              </a:rPr>
              <a:t>F</a:t>
            </a:r>
            <a:endParaRPr kumimoji="0" lang="en-GB" sz="2400" b="1" i="1"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This </a:t>
            </a:r>
            <a:r>
              <a:rPr kumimoji="0" lang="en-GB" b="1" i="0" u="none" strike="noStrike" kern="1200" cap="none" spc="0" normalizeH="0" baseline="0" noProof="0" dirty="0" err="1" smtClean="0">
                <a:ln>
                  <a:noFill/>
                </a:ln>
                <a:effectLst/>
                <a:uLnTx/>
                <a:uFillTx/>
                <a:latin typeface="+mn-lt"/>
                <a:ea typeface="+mn-ea"/>
                <a:cs typeface="+mn-cs"/>
              </a:rPr>
              <a:t>mmf</a:t>
            </a:r>
            <a:r>
              <a:rPr kumimoji="0" lang="en-GB" b="1" i="0" u="none" strike="noStrike" kern="1200" cap="none" spc="0" normalizeH="0" baseline="0" noProof="0" dirty="0" smtClean="0">
                <a:ln>
                  <a:noFill/>
                </a:ln>
                <a:effectLst/>
                <a:uLnTx/>
                <a:uFillTx/>
                <a:latin typeface="+mn-lt"/>
                <a:ea typeface="+mn-ea"/>
                <a:cs typeface="+mn-cs"/>
              </a:rPr>
              <a:t> produces a flux</a:t>
            </a:r>
            <a:r>
              <a:rPr kumimoji="0" lang="en-GB" b="0" i="0" u="none" strike="noStrike" kern="1200" cap="none" spc="0" normalizeH="0" baseline="0" noProof="0" dirty="0" smtClean="0">
                <a:ln>
                  <a:noFill/>
                </a:ln>
                <a:effectLst/>
                <a:uLnTx/>
                <a:uFillTx/>
                <a:latin typeface="+mn-lt"/>
                <a:ea typeface="+mn-ea"/>
                <a:cs typeface="+mn-cs"/>
              </a:rPr>
              <a:t> in the machine </a:t>
            </a:r>
            <a:r>
              <a:rPr kumimoji="0" lang="en-GB" b="1" i="0" u="none" strike="noStrike" kern="1200" cap="none" spc="0" normalizeH="0" baseline="0" noProof="0" dirty="0" smtClean="0">
                <a:ln>
                  <a:noFill/>
                </a:ln>
                <a:effectLst/>
                <a:uLnTx/>
                <a:uFillTx/>
                <a:latin typeface="+mn-lt"/>
                <a:ea typeface="+mn-ea"/>
                <a:cs typeface="+mn-cs"/>
              </a:rPr>
              <a:t>in accordance</a:t>
            </a:r>
            <a:r>
              <a:rPr kumimoji="0" lang="en-GB" b="0" i="0" u="none" strike="noStrike" kern="1200" cap="none" spc="0" normalizeH="0" baseline="0" noProof="0" dirty="0" smtClean="0">
                <a:ln>
                  <a:noFill/>
                </a:ln>
                <a:effectLst/>
                <a:uLnTx/>
                <a:uFillTx/>
                <a:latin typeface="+mn-lt"/>
                <a:ea typeface="+mn-ea"/>
                <a:cs typeface="+mn-cs"/>
              </a:rPr>
              <a:t> with its </a:t>
            </a:r>
            <a:r>
              <a:rPr kumimoji="0" lang="en-GB" b="1" i="0" u="none" strike="noStrike" kern="1200" cap="none" spc="0" normalizeH="0" baseline="0" noProof="0" dirty="0" smtClean="0">
                <a:ln>
                  <a:noFill/>
                </a:ln>
                <a:effectLst/>
                <a:uLnTx/>
                <a:uFillTx/>
                <a:latin typeface="+mn-lt"/>
                <a:ea typeface="+mn-ea"/>
                <a:cs typeface="+mn-cs"/>
              </a:rPr>
              <a:t>magnetisation curve</a:t>
            </a:r>
            <a:r>
              <a:rPr kumimoji="0" lang="en-GB" b="0" i="0" u="none" strike="noStrike" kern="1200" cap="none" spc="0" normalizeH="0" baseline="0" noProof="0" dirty="0" smtClean="0">
                <a:ln>
                  <a:noFill/>
                </a:ln>
                <a:effectLst/>
                <a:uLnTx/>
                <a:uFillTx/>
                <a:latin typeface="+mn-lt"/>
                <a:ea typeface="+mn-ea"/>
                <a:cs typeface="+mn-cs"/>
              </a:rPr>
              <a:t> shown below.</a:t>
            </a:r>
            <a:endParaRPr kumimoji="0" lang="en-US" b="0" i="0" u="none" strike="noStrike" kern="1200" cap="none" spc="0" normalizeH="0" baseline="0" noProof="0" dirty="0" smtClean="0">
              <a:ln>
                <a:noFill/>
              </a:ln>
              <a:effectLst/>
              <a:uLnTx/>
              <a:uFillTx/>
              <a:latin typeface="+mn-lt"/>
              <a:ea typeface="+mn-ea"/>
              <a:cs typeface="+mn-cs"/>
            </a:endParaRPr>
          </a:p>
        </p:txBody>
      </p:sp>
      <p:pic>
        <p:nvPicPr>
          <p:cNvPr id="8" name="Picture 4" descr="Magnetisation_curve"/>
          <p:cNvPicPr>
            <a:picLocks noChangeAspect="1" noChangeArrowheads="1"/>
          </p:cNvPicPr>
          <p:nvPr/>
        </p:nvPicPr>
        <p:blipFill>
          <a:blip r:embed="rId3" cstate="print"/>
          <a:srcRect t="2751"/>
          <a:stretch>
            <a:fillRect/>
          </a:stretch>
        </p:blipFill>
        <p:spPr bwMode="auto">
          <a:xfrm>
            <a:off x="838200" y="3657600"/>
            <a:ext cx="4468813" cy="2636837"/>
          </a:xfrm>
          <a:prstGeom prst="rect">
            <a:avLst/>
          </a:prstGeom>
          <a:noFill/>
          <a:ln w="9525">
            <a:noFill/>
            <a:miter lim="800000"/>
            <a:headEnd/>
            <a:tailEnd/>
          </a:ln>
        </p:spPr>
      </p:pic>
      <p:sp>
        <p:nvSpPr>
          <p:cNvPr id="9" name="Rectangle 5"/>
          <p:cNvSpPr>
            <a:spLocks noChangeArrowheads="1"/>
          </p:cNvSpPr>
          <p:nvPr/>
        </p:nvSpPr>
        <p:spPr bwMode="auto">
          <a:xfrm>
            <a:off x="5334000" y="4953001"/>
            <a:ext cx="3352800" cy="762000"/>
          </a:xfrm>
          <a:prstGeom prst="rect">
            <a:avLst/>
          </a:prstGeom>
          <a:noFill/>
          <a:ln w="9525">
            <a:noFill/>
            <a:miter lim="800000"/>
            <a:headEnd/>
            <a:tailEnd/>
          </a:ln>
        </p:spPr>
        <p:txBody>
          <a:bodyPr/>
          <a:lstStyle/>
          <a:p>
            <a:pPr algn="just"/>
            <a:r>
              <a:rPr lang="en-US" sz="1800" i="1" dirty="0" smtClean="0"/>
              <a:t>The magnetization </a:t>
            </a:r>
            <a:r>
              <a:rPr lang="en-US" sz="1800" i="1" dirty="0"/>
              <a:t>curve of a ferromagnetic material (</a:t>
            </a:r>
            <a:r>
              <a:rPr lang="en-US" sz="1800" i="1" dirty="0">
                <a:sym typeface="Symbol" pitchFamily="18" charset="2"/>
              </a:rPr>
              <a:t></a:t>
            </a:r>
            <a:r>
              <a:rPr lang="en-US" sz="1800" i="1" dirty="0"/>
              <a:t> vs. 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blinds(horizontal)">
                                      <p:cBhvr>
                                        <p:cTn id="10" dur="500"/>
                                        <p:tgtEl>
                                          <p:spTgt spid="7">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blinds(horizontal)">
                                      <p:cBhvr>
                                        <p:cTn id="13" dur="500"/>
                                        <p:tgtEl>
                                          <p:spTgt spid="7">
                                            <p:txEl>
                                              <p:pRg st="4" end="4"/>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4038600" y="1552575"/>
            <a:ext cx="5181600" cy="3400425"/>
          </a:xfrm>
          <a:prstGeom prst="rect">
            <a:avLst/>
          </a:prstGeom>
          <a:noFill/>
          <a:ln w="9525">
            <a:noFill/>
            <a:miter lim="800000"/>
            <a:headEnd/>
            <a:tailEnd/>
          </a:ln>
          <a:effectLst/>
        </p:spPr>
      </p:pic>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4"/>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8</a:t>
            </a:fld>
            <a:endParaRPr lang="en-US"/>
          </a:p>
        </p:txBody>
      </p:sp>
      <p:graphicFrame>
        <p:nvGraphicFramePr>
          <p:cNvPr id="43010" name="Object 4"/>
          <p:cNvGraphicFramePr>
            <a:graphicFrameLocks noChangeAspect="1"/>
          </p:cNvGraphicFramePr>
          <p:nvPr/>
        </p:nvGraphicFramePr>
        <p:xfrm>
          <a:off x="381000" y="990600"/>
          <a:ext cx="7772400" cy="1447800"/>
        </p:xfrm>
        <a:graphic>
          <a:graphicData uri="http://schemas.openxmlformats.org/presentationml/2006/ole">
            <mc:AlternateContent xmlns:mc="http://schemas.openxmlformats.org/markup-compatibility/2006">
              <mc:Choice xmlns:v="urn:schemas-microsoft-com:vml" Requires="v">
                <p:oleObj spid="_x0000_s43042" name="Document" r:id="rId5" imgW="5283078" imgH="1062038" progId="Word.Document.8">
                  <p:embed/>
                </p:oleObj>
              </mc:Choice>
              <mc:Fallback>
                <p:oleObj name="Document" r:id="rId5" imgW="5283078" imgH="1062038"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9906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3"/>
          <p:cNvSpPr txBox="1">
            <a:spLocks noChangeArrowheads="1"/>
          </p:cNvSpPr>
          <p:nvPr/>
        </p:nvSpPr>
        <p:spPr>
          <a:xfrm>
            <a:off x="468313" y="4800600"/>
            <a:ext cx="8142287" cy="1371600"/>
          </a:xfrm>
          <a:prstGeom prst="rect">
            <a:avLst/>
          </a:prstGeom>
        </p:spPr>
        <p:txBody>
          <a:bodyPr vert="horz" lIns="91440" tIns="45720" rIns="91440" bIns="45720" rtlCol="0">
            <a:normAutofit fontScale="92500" lnSpcReduction="10000"/>
          </a:bodyPr>
          <a:lstStyle/>
          <a:p>
            <a:pPr marL="514350" marR="0" lvl="0" indent="-51435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Note: </a:t>
            </a:r>
            <a:r>
              <a:rPr kumimoji="0" lang="en-GB" b="1" i="0" u="none" strike="noStrike" kern="1200" cap="none" spc="0" normalizeH="0" baseline="0" noProof="0" dirty="0" smtClean="0">
                <a:ln>
                  <a:noFill/>
                </a:ln>
                <a:effectLst/>
                <a:uLnTx/>
                <a:uFillTx/>
                <a:latin typeface="+mn-lt"/>
                <a:ea typeface="+mn-ea"/>
                <a:cs typeface="+mn-cs"/>
              </a:rPr>
              <a:t>Most machines are designed to operate near the saturation point on the magnetisation curve</a:t>
            </a:r>
            <a:r>
              <a:rPr kumimoji="0" lang="en-GB" b="0" i="0" u="none" strike="noStrike" kern="1200" cap="none" spc="0" normalizeH="0" baseline="0" noProof="0" dirty="0" smtClean="0">
                <a:ln>
                  <a:noFill/>
                </a:ln>
                <a:effectLst/>
                <a:uLnTx/>
                <a:uFillTx/>
                <a:latin typeface="+mn-lt"/>
                <a:ea typeface="+mn-ea"/>
                <a:cs typeface="+mn-cs"/>
              </a:rPr>
              <a:t> (at the </a:t>
            </a:r>
            <a:r>
              <a:rPr kumimoji="0" lang="en-GB" b="1" i="0" u="none" strike="noStrike" kern="1200" cap="none" spc="0" normalizeH="0" baseline="0" noProof="0" dirty="0" smtClean="0">
                <a:ln>
                  <a:noFill/>
                </a:ln>
                <a:effectLst/>
                <a:uLnTx/>
                <a:uFillTx/>
                <a:latin typeface="+mn-lt"/>
                <a:ea typeface="+mn-ea"/>
                <a:cs typeface="+mn-cs"/>
              </a:rPr>
              <a:t>knee</a:t>
            </a:r>
            <a:r>
              <a:rPr kumimoji="0" lang="en-GB" b="0" i="0" u="none" strike="noStrike" kern="1200" cap="none" spc="0" normalizeH="0" baseline="0" noProof="0" dirty="0" smtClean="0">
                <a:ln>
                  <a:noFill/>
                </a:ln>
                <a:effectLst/>
                <a:uLnTx/>
                <a:uFillTx/>
                <a:latin typeface="+mn-lt"/>
                <a:ea typeface="+mn-ea"/>
                <a:cs typeface="+mn-cs"/>
              </a:rPr>
              <a:t> of the curve).</a:t>
            </a:r>
          </a:p>
          <a:p>
            <a:pPr marL="514350" marR="0" lvl="0" indent="-514350" algn="just" defTabSz="914400" rtl="0" eaLnBrk="1" fontAlgn="auto" latinLnBrk="0" hangingPunct="1">
              <a:lnSpc>
                <a:spcPct val="100000"/>
              </a:lnSpc>
              <a:spcBef>
                <a:spcPct val="20000"/>
              </a:spcBef>
              <a:spcAft>
                <a:spcPts val="0"/>
              </a:spcAft>
              <a:buClrTx/>
              <a:buSzTx/>
              <a:tabLst/>
              <a:defRPr/>
            </a:pPr>
            <a:endParaRPr kumimoji="0" lang="en-GB" b="0" i="0" u="none" strike="noStrike" kern="1200" cap="none" spc="0" normalizeH="0" baseline="0" noProof="0" dirty="0" smtClean="0">
              <a:ln>
                <a:noFill/>
              </a:ln>
              <a:effectLst/>
              <a:uLnTx/>
              <a:uFillTx/>
              <a:latin typeface="+mn-lt"/>
              <a:ea typeface="+mn-ea"/>
              <a:cs typeface="+mn-cs"/>
            </a:endParaRPr>
          </a:p>
          <a:p>
            <a:pPr marL="514350" marR="0" lvl="0" indent="-51435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This implies that a fairly large increase in field current is often necessary to get a small increase in </a:t>
            </a:r>
            <a:r>
              <a:rPr kumimoji="0" lang="en-GB" b="0" i="1" u="none" strike="noStrike" kern="1200" cap="none" spc="0" normalizeH="0" baseline="0" noProof="0" dirty="0" smtClean="0">
                <a:ln>
                  <a:noFill/>
                </a:ln>
                <a:effectLst/>
                <a:uLnTx/>
                <a:uFillTx/>
                <a:latin typeface="+mn-lt"/>
                <a:ea typeface="+mn-ea"/>
                <a:cs typeface="+mn-cs"/>
              </a:rPr>
              <a:t>E</a:t>
            </a:r>
            <a:r>
              <a:rPr kumimoji="0" lang="en-GB" b="0" i="1" u="none" strike="noStrike" kern="1200" cap="none" spc="0" normalizeH="0" baseline="-25000" noProof="0" dirty="0" smtClean="0">
                <a:ln>
                  <a:noFill/>
                </a:ln>
                <a:effectLst/>
                <a:uLnTx/>
                <a:uFillTx/>
                <a:latin typeface="+mn-lt"/>
                <a:ea typeface="+mn-ea"/>
                <a:cs typeface="+mn-cs"/>
              </a:rPr>
              <a:t>A</a:t>
            </a:r>
            <a:r>
              <a:rPr kumimoji="0" lang="en-GB" b="0" i="0" u="none" strike="noStrike" kern="1200" cap="none" spc="0" normalizeH="0" baseline="0" noProof="0" dirty="0" smtClean="0">
                <a:ln>
                  <a:noFill/>
                </a:ln>
                <a:effectLst/>
                <a:uLnTx/>
                <a:uFillTx/>
                <a:latin typeface="+mn-lt"/>
                <a:ea typeface="+mn-ea"/>
                <a:cs typeface="+mn-cs"/>
              </a:rPr>
              <a:t> when operation is near full load.</a:t>
            </a:r>
            <a:endParaRPr kumimoji="0" lang="en-US" b="0" i="0" u="none" strike="noStrike" kern="1200" cap="none" spc="0" normalizeH="0" baseline="0" noProof="0" dirty="0" smtClean="0">
              <a:ln>
                <a:noFill/>
              </a:ln>
              <a:effectLst/>
              <a:uLnTx/>
              <a:uFillTx/>
              <a:latin typeface="+mn-lt"/>
              <a:ea typeface="+mn-ea"/>
              <a:cs typeface="+mn-cs"/>
            </a:endParaRPr>
          </a:p>
        </p:txBody>
      </p:sp>
      <p:sp>
        <p:nvSpPr>
          <p:cNvPr id="9" name="TextBox 8"/>
          <p:cNvSpPr txBox="1"/>
          <p:nvPr/>
        </p:nvSpPr>
        <p:spPr>
          <a:xfrm>
            <a:off x="762000" y="457200"/>
            <a:ext cx="5547929" cy="461665"/>
          </a:xfrm>
          <a:prstGeom prst="rect">
            <a:avLst/>
          </a:prstGeom>
          <a:noFill/>
        </p:spPr>
        <p:txBody>
          <a:bodyPr wrap="none" rtlCol="0">
            <a:spAutoFit/>
          </a:bodyPr>
          <a:lstStyle/>
          <a:p>
            <a:r>
              <a:rPr lang="en-GB" sz="2400" b="1" dirty="0" smtClean="0">
                <a:solidFill>
                  <a:srgbClr val="0E39F2"/>
                </a:solidFill>
              </a:rPr>
              <a:t>The Magnetisation Curve of a DC Machine</a:t>
            </a:r>
            <a:endParaRPr lang="en-US" sz="2400" b="1" dirty="0">
              <a:solidFill>
                <a:srgbClr val="0E39F2"/>
              </a:solidFill>
            </a:endParaRPr>
          </a:p>
        </p:txBody>
      </p:sp>
      <p:pic>
        <p:nvPicPr>
          <p:cNvPr id="10" name="Picture 4" descr="Magnetisation_curve"/>
          <p:cNvPicPr>
            <a:picLocks noChangeAspect="1" noChangeArrowheads="1"/>
          </p:cNvPicPr>
          <p:nvPr/>
        </p:nvPicPr>
        <p:blipFill>
          <a:blip r:embed="rId7" cstate="print"/>
          <a:srcRect t="2751"/>
          <a:stretch>
            <a:fillRect/>
          </a:stretch>
        </p:blipFill>
        <p:spPr bwMode="auto">
          <a:xfrm>
            <a:off x="-49213" y="2087563"/>
            <a:ext cx="4164013" cy="2636837"/>
          </a:xfrm>
          <a:prstGeom prst="rect">
            <a:avLst/>
          </a:prstGeom>
          <a:noFill/>
          <a:ln w="9525">
            <a:noFill/>
            <a:miter lim="800000"/>
            <a:headEnd/>
            <a:tailEnd/>
          </a:ln>
        </p:spPr>
      </p:pic>
      <p:sp>
        <p:nvSpPr>
          <p:cNvPr id="11" name="Right Arrow 10"/>
          <p:cNvSpPr/>
          <p:nvPr/>
        </p:nvSpPr>
        <p:spPr>
          <a:xfrm>
            <a:off x="3657600" y="3124200"/>
            <a:ext cx="762000" cy="381000"/>
          </a:xfrm>
          <a:prstGeom prst="right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91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1438" y="6357938"/>
            <a:ext cx="4991879" cy="369332"/>
          </a:xfrm>
          <a:prstGeom prst="rect">
            <a:avLst/>
          </a:prstGeom>
          <a:noFill/>
          <a:ln w="9525">
            <a:noFill/>
            <a:miter lim="800000"/>
            <a:headEnd/>
            <a:tailEnd/>
          </a:ln>
        </p:spPr>
        <p:txBody>
          <a:bodyPr wrap="none">
            <a:spAutoFit/>
          </a:bodyPr>
          <a:lstStyle/>
          <a:p>
            <a:r>
              <a:rPr lang="en-US" dirty="0">
                <a:latin typeface="Calibri" pitchFamily="34" charset="0"/>
                <a:hlinkClick r:id="rId3"/>
              </a:rPr>
              <a:t>aabdo@birzeit.edu</a:t>
            </a:r>
            <a:r>
              <a:rPr lang="en-US" dirty="0">
                <a:latin typeface="Calibri" pitchFamily="34" charset="0"/>
              </a:rPr>
              <a:t>            </a:t>
            </a:r>
            <a:r>
              <a:rPr lang="en-US" dirty="0" smtClean="0">
                <a:latin typeface="Calibri" pitchFamily="34" charset="0"/>
              </a:rPr>
              <a:t>                         DC Motors </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C870C77-8FF4-4B38-ADE6-B0DF567D28D8}" type="slidenum">
              <a:rPr lang="en-US"/>
              <a:pPr>
                <a:defRPr/>
              </a:pPr>
              <a:t>9</a:t>
            </a:fld>
            <a:endParaRPr lang="en-US"/>
          </a:p>
        </p:txBody>
      </p:sp>
      <p:sp>
        <p:nvSpPr>
          <p:cNvPr id="8" name="TextBox 7"/>
          <p:cNvSpPr txBox="1"/>
          <p:nvPr/>
        </p:nvSpPr>
        <p:spPr>
          <a:xfrm>
            <a:off x="762000" y="457200"/>
            <a:ext cx="5310813" cy="461665"/>
          </a:xfrm>
          <a:prstGeom prst="rect">
            <a:avLst/>
          </a:prstGeom>
          <a:noFill/>
        </p:spPr>
        <p:txBody>
          <a:bodyPr wrap="none" rtlCol="0">
            <a:spAutoFit/>
          </a:bodyPr>
          <a:lstStyle/>
          <a:p>
            <a:r>
              <a:rPr lang="en-GB" sz="2400" b="1" dirty="0" smtClean="0">
                <a:solidFill>
                  <a:srgbClr val="0E39F2"/>
                </a:solidFill>
              </a:rPr>
              <a:t>Separately Excited and Shunt DC Motors</a:t>
            </a:r>
            <a:endParaRPr lang="en-US" sz="2400" b="1" dirty="0">
              <a:solidFill>
                <a:srgbClr val="0E39F2"/>
              </a:solidFill>
            </a:endParaRPr>
          </a:p>
        </p:txBody>
      </p:sp>
      <p:sp>
        <p:nvSpPr>
          <p:cNvPr id="9" name="Rectangle 3"/>
          <p:cNvSpPr txBox="1">
            <a:spLocks noChangeArrowheads="1"/>
          </p:cNvSpPr>
          <p:nvPr/>
        </p:nvSpPr>
        <p:spPr>
          <a:xfrm>
            <a:off x="468313" y="1066800"/>
            <a:ext cx="8486775" cy="5065713"/>
          </a:xfrm>
          <a:prstGeom prst="rect">
            <a:avLst/>
          </a:prstGeom>
        </p:spPr>
        <p:txBody>
          <a:bodyPr vert="horz" lIns="91440" tIns="45720" rIns="91440" bIns="45720" rtlCol="0">
            <a:normAutofit/>
          </a:bodyPr>
          <a:lstStyle/>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latin typeface="+mn-lt"/>
                <a:ea typeface="+mn-ea"/>
                <a:cs typeface="+mn-cs"/>
              </a:rPr>
              <a:t>A </a:t>
            </a:r>
            <a:r>
              <a:rPr kumimoji="0" lang="en-GB" b="1" i="0" u="none" strike="noStrike" kern="1200" cap="none" spc="0" normalizeH="0" baseline="0" noProof="0" dirty="0" smtClean="0">
                <a:ln>
                  <a:noFill/>
                </a:ln>
                <a:effectLst/>
                <a:uLnTx/>
                <a:uFillTx/>
                <a:latin typeface="+mn-lt"/>
                <a:ea typeface="+mn-ea"/>
                <a:cs typeface="+mn-cs"/>
              </a:rPr>
              <a:t>separately excited dc motor</a:t>
            </a:r>
            <a:r>
              <a:rPr kumimoji="0" lang="en-GB" b="0" i="0" u="none" strike="noStrike" kern="1200" cap="none" spc="0" normalizeH="0" baseline="0" noProof="0" dirty="0" smtClean="0">
                <a:ln>
                  <a:noFill/>
                </a:ln>
                <a:effectLst/>
                <a:uLnTx/>
                <a:uFillTx/>
                <a:latin typeface="+mn-lt"/>
                <a:ea typeface="+mn-ea"/>
                <a:cs typeface="+mn-cs"/>
              </a:rPr>
              <a:t> is a motor whose field circuit is supplied from a separate constant-voltage power supply.</a:t>
            </a: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b="0" i="0" u="none" strike="noStrike" kern="1200" cap="none" spc="0" normalizeH="0" baseline="0" noProof="0" dirty="0" smtClean="0">
              <a:ln>
                <a:noFill/>
              </a:ln>
              <a:effectLst/>
              <a:uLnTx/>
              <a:uFillTx/>
              <a:latin typeface="+mn-lt"/>
              <a:ea typeface="+mn-ea"/>
              <a:cs typeface="+mn-cs"/>
            </a:endParaRPr>
          </a:p>
        </p:txBody>
      </p:sp>
      <p:grpSp>
        <p:nvGrpSpPr>
          <p:cNvPr id="11" name="Group 4"/>
          <p:cNvGrpSpPr>
            <a:grpSpLocks/>
          </p:cNvGrpSpPr>
          <p:nvPr/>
        </p:nvGrpSpPr>
        <p:grpSpPr bwMode="auto">
          <a:xfrm>
            <a:off x="228600" y="1981200"/>
            <a:ext cx="6324600" cy="3048000"/>
            <a:chOff x="2085" y="8882"/>
            <a:chExt cx="7214" cy="3598"/>
          </a:xfrm>
        </p:grpSpPr>
        <p:pic>
          <p:nvPicPr>
            <p:cNvPr id="12" name="Picture 5" descr="scan0004"/>
            <p:cNvPicPr>
              <a:picLocks noChangeAspect="1" noChangeArrowheads="1"/>
            </p:cNvPicPr>
            <p:nvPr/>
          </p:nvPicPr>
          <p:blipFill>
            <a:blip r:embed="rId4" cstate="print"/>
            <a:srcRect l="6192" t="2885" r="4211" b="26407"/>
            <a:stretch>
              <a:fillRect/>
            </a:stretch>
          </p:blipFill>
          <p:spPr bwMode="auto">
            <a:xfrm>
              <a:off x="2085" y="8882"/>
              <a:ext cx="7214" cy="3483"/>
            </a:xfrm>
            <a:prstGeom prst="rect">
              <a:avLst/>
            </a:prstGeom>
            <a:noFill/>
            <a:ln w="9525">
              <a:noFill/>
              <a:miter lim="800000"/>
              <a:headEnd/>
              <a:tailEnd/>
            </a:ln>
          </p:spPr>
        </p:pic>
        <p:sp>
          <p:nvSpPr>
            <p:cNvPr id="13" name="Rectangle 6"/>
            <p:cNvSpPr>
              <a:spLocks noChangeArrowheads="1"/>
            </p:cNvSpPr>
            <p:nvPr/>
          </p:nvSpPr>
          <p:spPr bwMode="auto">
            <a:xfrm>
              <a:off x="4935" y="11610"/>
              <a:ext cx="1005" cy="870"/>
            </a:xfrm>
            <a:prstGeom prst="rect">
              <a:avLst/>
            </a:prstGeom>
            <a:solidFill>
              <a:srgbClr val="FFFFFF"/>
            </a:solidFill>
            <a:ln w="9525">
              <a:noFill/>
              <a:miter lim="800000"/>
              <a:headEnd/>
              <a:tailEnd/>
            </a:ln>
          </p:spPr>
          <p:txBody>
            <a:bodyPr/>
            <a:lstStyle/>
            <a:p>
              <a:endParaRPr lang="en-US"/>
            </a:p>
          </p:txBody>
        </p:sp>
      </p:grpSp>
      <p:grpSp>
        <p:nvGrpSpPr>
          <p:cNvPr id="14" name="Group 10"/>
          <p:cNvGrpSpPr>
            <a:grpSpLocks/>
          </p:cNvGrpSpPr>
          <p:nvPr/>
        </p:nvGrpSpPr>
        <p:grpSpPr bwMode="auto">
          <a:xfrm>
            <a:off x="6705600" y="3733800"/>
            <a:ext cx="1727200" cy="1800225"/>
            <a:chOff x="9369" y="10035"/>
            <a:chExt cx="1806" cy="1815"/>
          </a:xfrm>
        </p:grpSpPr>
        <p:pic>
          <p:nvPicPr>
            <p:cNvPr id="15" name="Picture 11" descr="Seprately_ex1"/>
            <p:cNvPicPr>
              <a:picLocks noChangeAspect="1" noChangeArrowheads="1"/>
            </p:cNvPicPr>
            <p:nvPr/>
          </p:nvPicPr>
          <p:blipFill>
            <a:blip r:embed="rId5" cstate="print"/>
            <a:srcRect/>
            <a:stretch>
              <a:fillRect/>
            </a:stretch>
          </p:blipFill>
          <p:spPr bwMode="auto">
            <a:xfrm>
              <a:off x="9369" y="10174"/>
              <a:ext cx="1705" cy="1533"/>
            </a:xfrm>
            <a:prstGeom prst="rect">
              <a:avLst/>
            </a:prstGeom>
            <a:noFill/>
            <a:ln w="9525">
              <a:noFill/>
              <a:miter lim="800000"/>
              <a:headEnd/>
              <a:tailEnd/>
            </a:ln>
          </p:spPr>
        </p:pic>
        <p:graphicFrame>
          <p:nvGraphicFramePr>
            <p:cNvPr id="16" name="Object 12"/>
            <p:cNvGraphicFramePr>
              <a:graphicFrameLocks noChangeAspect="1"/>
            </p:cNvGraphicFramePr>
            <p:nvPr/>
          </p:nvGraphicFramePr>
          <p:xfrm>
            <a:off x="9462" y="10112"/>
            <a:ext cx="1337" cy="675"/>
          </p:xfrm>
          <a:graphic>
            <a:graphicData uri="http://schemas.openxmlformats.org/presentationml/2006/ole">
              <mc:AlternateContent xmlns:mc="http://schemas.openxmlformats.org/markup-compatibility/2006">
                <mc:Choice xmlns:v="urn:schemas-microsoft-com:vml" Requires="v">
                  <p:oleObj spid="_x0000_s44066" name="Equation" r:id="rId6" imgW="914400" imgH="444240" progId="Equation.3">
                    <p:embed/>
                  </p:oleObj>
                </mc:Choice>
                <mc:Fallback>
                  <p:oleObj name="Equation" r:id="rId6" imgW="914400" imgH="44424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2" y="10112"/>
                          <a:ext cx="1337" cy="675"/>
                        </a:xfrm>
                        <a:prstGeom prst="rect">
                          <a:avLst/>
                        </a:prstGeom>
                        <a:solidFill>
                          <a:srgbClr val="FFFFFF"/>
                        </a:solidFill>
                      </p:spPr>
                    </p:pic>
                  </p:oleObj>
                </mc:Fallback>
              </mc:AlternateContent>
            </a:graphicData>
          </a:graphic>
        </p:graphicFrame>
        <p:sp>
          <p:nvSpPr>
            <p:cNvPr id="17" name="Rectangle 13"/>
            <p:cNvSpPr>
              <a:spLocks noChangeArrowheads="1"/>
            </p:cNvSpPr>
            <p:nvPr/>
          </p:nvSpPr>
          <p:spPr bwMode="auto">
            <a:xfrm>
              <a:off x="9405" y="10035"/>
              <a:ext cx="1770" cy="1815"/>
            </a:xfrm>
            <a:prstGeom prst="rect">
              <a:avLst/>
            </a:prstGeom>
            <a:noFill/>
            <a:ln w="19050">
              <a:solidFill>
                <a:srgbClr val="000000"/>
              </a:solidFill>
              <a:miter lim="800000"/>
              <a:headEnd/>
              <a:tailEnd/>
            </a:ln>
          </p:spPr>
          <p:txBody>
            <a:bodyPr/>
            <a:lstStyle/>
            <a:p>
              <a:endParaRPr lang="en-US"/>
            </a:p>
          </p:txBody>
        </p:sp>
      </p:grpSp>
      <p:sp>
        <p:nvSpPr>
          <p:cNvPr id="18" name="Rectangle 14"/>
          <p:cNvSpPr>
            <a:spLocks noChangeArrowheads="1"/>
          </p:cNvSpPr>
          <p:nvPr/>
        </p:nvSpPr>
        <p:spPr bwMode="auto">
          <a:xfrm>
            <a:off x="1066800" y="4953000"/>
            <a:ext cx="4508500" cy="361950"/>
          </a:xfrm>
          <a:prstGeom prst="rect">
            <a:avLst/>
          </a:prstGeom>
          <a:noFill/>
          <a:ln w="9525">
            <a:noFill/>
            <a:miter lim="800000"/>
            <a:headEnd/>
            <a:tailEnd/>
          </a:ln>
        </p:spPr>
        <p:txBody>
          <a:bodyPr/>
          <a:lstStyle/>
          <a:p>
            <a:pPr algn="ctr"/>
            <a:r>
              <a:rPr lang="en-US" sz="1500" dirty="0"/>
              <a:t>The equivalent circuit of a separately excited dc motor.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3111</TotalTime>
  <Words>3189</Words>
  <Application>Microsoft Office PowerPoint</Application>
  <PresentationFormat>On-screen Show (4:3)</PresentationFormat>
  <Paragraphs>360</Paragraphs>
  <Slides>58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8" baseType="lpstr">
      <vt:lpstr>Arial</vt:lpstr>
      <vt:lpstr>Calibri</vt:lpstr>
      <vt:lpstr>Gigi</vt:lpstr>
      <vt:lpstr>Helvetica</vt:lpstr>
      <vt:lpstr>Symbol</vt:lpstr>
      <vt:lpstr>Times New Roman</vt:lpstr>
      <vt:lpstr>Wingdings</vt:lpstr>
      <vt:lpstr>Office Theme</vt:lpstr>
      <vt:lpstr>Document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bzu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 Abdo</dc:creator>
  <cp:lastModifiedBy>Ali H Abdo</cp:lastModifiedBy>
  <cp:revision>174</cp:revision>
  <dcterms:created xsi:type="dcterms:W3CDTF">2015-04-07T12:29:44Z</dcterms:created>
  <dcterms:modified xsi:type="dcterms:W3CDTF">2022-06-02T05:52:30Z</dcterms:modified>
</cp:coreProperties>
</file>