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9" r:id="rId16"/>
    <p:sldId id="270" r:id="rId17"/>
    <p:sldId id="271" r:id="rId18"/>
    <p:sldId id="272" r:id="rId19"/>
    <p:sldId id="273" r:id="rId20"/>
    <p:sldId id="274" r:id="rId21"/>
    <p:sldId id="300" r:id="rId22"/>
    <p:sldId id="275" r:id="rId23"/>
    <p:sldId id="276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7" r:id="rId35"/>
    <p:sldId id="298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035B4-CAA1-41E3-A930-ECD8406C1B88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5101A-AADE-4946-9FBC-8513291F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1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3A143EA-08F2-441C-8B30-9617A74D295C}" type="datetime1">
              <a:rPr lang="en-US" smtClean="0"/>
              <a:t>19-Aug-22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Birzeit University- CS Dept - Samer Zein (Ph.D). Refs Ian Sommerville 10th edt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1CDF-7683-4231-B918-A666796055C9}" type="datetime1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Birzeit University- CS Dept - Samer Zein (Ph.D). Refs Ian Sommerville 10th edt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F884-B151-4FB3-9F05-8F00F532B003}" type="datetime1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Birzeit University- CS Dept - Samer Zein (Ph.D). Refs Ian Sommerville 10th edt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7271-4A5B-4F2A-908D-957CC009DF1B}" type="datetime1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Birzeit University- CS Dept - Samer Zein (Ph.D). Refs Ian Sommerville 10th edt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EC0D-D659-4640-9BAC-FF7A0F1E0166}" type="datetime1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Birzeit University- CS Dept - Samer Zein (Ph.D). Refs Ian Sommerville 10th edt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BBC4-2A5E-4C74-B9D9-5F8FFFEB9882}" type="datetime1">
              <a:rPr lang="en-US" smtClean="0"/>
              <a:t>19-Aug-22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Birzeit University- CS Dept - Samer Zein (Ph.D). Refs Ian Sommerville 10th edt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E34545-AF98-43C8-86AE-E23CF3953DEA}" type="datetime1">
              <a:rPr lang="en-US" smtClean="0"/>
              <a:t>19-Aug-22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Birzeit University- CS Dept - Samer Zein (Ph.D). Refs Ian Sommerville 10th edt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73B3431-E3D5-450F-8084-1D7A8844CBC5}" type="datetime1">
              <a:rPr lang="en-US" smtClean="0"/>
              <a:t>19-Aug-22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Birzeit University- CS Dept - Samer Zein (Ph.D). Refs Ian Sommerville 10th edt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ED07-2DE4-44F1-8A46-E8D4A6712159}" type="datetime1">
              <a:rPr lang="en-US" smtClean="0"/>
              <a:t>19-Aug-22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Birzeit University- CS Dept - Samer Zein (Ph.D). Refs Ian Sommerville 10th edt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E27A-7B67-4428-9475-8AFDB81EE364}" type="datetime1">
              <a:rPr lang="en-US" smtClean="0"/>
              <a:t>19-Aug-22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Birzeit University- CS Dept - Samer Zein (Ph.D). Refs Ian Sommerville 10th edt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2E2A-E376-408E-8E7A-D45277C92E87}" type="datetime1">
              <a:rPr lang="en-US" smtClean="0"/>
              <a:t>19-Aug-22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Birzeit University- CS Dept - Samer Zein (Ph.D). Refs Ian Sommerville 10th edt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7928A43-5C48-433C-91A2-FB75E148E648}" type="datetime1">
              <a:rPr lang="en-US" smtClean="0"/>
              <a:t>19-Aug-22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Birzeit University- CS Dept - Samer Zein (Ph.D). Refs Ian Sommerville 10th edt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Requirements Engineering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the system requirements should be</a:t>
            </a:r>
          </a:p>
          <a:p>
            <a:pPr lvl="1"/>
            <a:r>
              <a:rPr lang="en-US" dirty="0" smtClean="0"/>
              <a:t>Correct</a:t>
            </a:r>
          </a:p>
          <a:p>
            <a:pPr lvl="1"/>
            <a:r>
              <a:rPr lang="en-US" dirty="0" smtClean="0"/>
              <a:t>Consistent</a:t>
            </a:r>
          </a:p>
          <a:p>
            <a:pPr lvl="1"/>
            <a:r>
              <a:rPr lang="en-US" dirty="0" smtClean="0"/>
              <a:t>Complete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however will not be easy in large and complex systems with many </a:t>
            </a:r>
            <a:r>
              <a:rPr lang="en-US" b="1" dirty="0" smtClean="0">
                <a:solidFill>
                  <a:srgbClr val="7030A0"/>
                </a:solidFill>
              </a:rPr>
              <a:t>stakeholders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07037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Non-Functional Requirements Should be Quantifiable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0"/>
            <a:ext cx="834077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4038600" y="3810000"/>
            <a:ext cx="838200" cy="609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00600"/>
            <a:ext cx="8382000" cy="10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0600" y="65532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304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Metrics for Specifying Non-functional Requirements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01110"/>
            <a:ext cx="5976056" cy="438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629400"/>
            <a:ext cx="4038600" cy="228600"/>
          </a:xfrm>
        </p:spPr>
        <p:txBody>
          <a:bodyPr/>
          <a:lstStyle/>
          <a:p>
            <a:r>
              <a:rPr lang="en-US" dirty="0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5715000"/>
            <a:ext cx="795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in mind that some NFR cannot be quantified, </a:t>
            </a:r>
            <a:r>
              <a:rPr lang="en-US" dirty="0" err="1" smtClean="0"/>
              <a:t>e.x</a:t>
            </a:r>
            <a:r>
              <a:rPr lang="en-US" dirty="0" smtClean="0"/>
              <a:t>. maintainability.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NFR can contradict with other functional or non-functional requirements.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Software Requirements Document (SRS)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an official statement of what the system developers should implement.</a:t>
            </a:r>
          </a:p>
          <a:p>
            <a:r>
              <a:rPr lang="en-US" dirty="0" smtClean="0"/>
              <a:t> It should include both the user requirements for a system and a detailed specification of the system requirements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Agile methods </a:t>
            </a:r>
            <a:r>
              <a:rPr lang="en-US" dirty="0" smtClean="0"/>
              <a:t>do not use official SRS, instead they use </a:t>
            </a:r>
            <a:r>
              <a:rPr lang="en-US" b="1" dirty="0" smtClean="0">
                <a:solidFill>
                  <a:srgbClr val="7030A0"/>
                </a:solidFill>
              </a:rPr>
              <a:t>User Stories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Critical and Outsourcing Projects </a:t>
            </a:r>
            <a:r>
              <a:rPr lang="en-US" dirty="0" smtClean="0"/>
              <a:t>needs detailed SRS document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 of Details When Writing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level of detail </a:t>
            </a:r>
            <a:r>
              <a:rPr lang="en-US" dirty="0" smtClean="0"/>
              <a:t>depends on the </a:t>
            </a:r>
            <a:r>
              <a:rPr lang="en-US" dirty="0"/>
              <a:t>type of system that is being developed and the development process used. 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Critical systems </a:t>
            </a:r>
            <a:r>
              <a:rPr lang="en-US" dirty="0"/>
              <a:t>need to have detailed requirements because safety and security have to be </a:t>
            </a:r>
            <a:r>
              <a:rPr lang="en-US" dirty="0" smtClean="0"/>
              <a:t>analyzed </a:t>
            </a:r>
            <a:r>
              <a:rPr lang="en-US" dirty="0"/>
              <a:t>in detail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When the system is to be developed by a </a:t>
            </a:r>
            <a:r>
              <a:rPr lang="en-US" b="1" dirty="0">
                <a:solidFill>
                  <a:srgbClr val="0070C0"/>
                </a:solidFill>
              </a:rPr>
              <a:t>separate </a:t>
            </a:r>
            <a:r>
              <a:rPr lang="en-US" b="1" dirty="0" smtClean="0">
                <a:solidFill>
                  <a:srgbClr val="0070C0"/>
                </a:solidFill>
              </a:rPr>
              <a:t>company </a:t>
            </a:r>
            <a:r>
              <a:rPr lang="en-US" dirty="0"/>
              <a:t>the system specifications need to be detailed and precise.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an </a:t>
            </a:r>
            <a:r>
              <a:rPr lang="en-US" b="1" dirty="0" smtClean="0">
                <a:solidFill>
                  <a:srgbClr val="0070C0"/>
                </a:solidFill>
              </a:rPr>
              <a:t>in-house</a:t>
            </a:r>
            <a:r>
              <a:rPr lang="en-US" dirty="0"/>
              <a:t>, </a:t>
            </a:r>
            <a:r>
              <a:rPr lang="en-US" dirty="0" smtClean="0"/>
              <a:t>iterative development </a:t>
            </a:r>
            <a:r>
              <a:rPr lang="en-US" dirty="0"/>
              <a:t>process is used, the requirements document can be </a:t>
            </a:r>
            <a:r>
              <a:rPr lang="en-US" dirty="0" smtClean="0"/>
              <a:t>much less </a:t>
            </a:r>
            <a:r>
              <a:rPr lang="en-US" dirty="0"/>
              <a:t>detailed and any ambiguities can be resolved during development of the system.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Birzeit University- CS Dept - Samer Zein (Ph.D). Refs Ian Sommerville 10th edt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82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7372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838200"/>
            <a:ext cx="7013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Should Be Included in the SRS?</a:t>
            </a:r>
            <a:endParaRPr lang="en-US" sz="32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76097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/>
          <a:lstStyle/>
          <a:p>
            <a:r>
              <a:rPr lang="en-US" dirty="0" smtClean="0"/>
              <a:t>Requirements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Requirements specification is the process of writing down the user and system requirements in a requirements document.</a:t>
            </a:r>
          </a:p>
          <a:p>
            <a:endParaRPr lang="en-US" dirty="0" smtClean="0"/>
          </a:p>
          <a:p>
            <a:r>
              <a:rPr lang="en-US" dirty="0" smtClean="0"/>
              <a:t>At this stage, </a:t>
            </a:r>
            <a:r>
              <a:rPr lang="en-US" b="1" dirty="0" smtClean="0">
                <a:solidFill>
                  <a:srgbClr val="0070C0"/>
                </a:solidFill>
              </a:rPr>
              <a:t>focus on what the system should do, not how the system will do it (design)</a:t>
            </a:r>
          </a:p>
          <a:p>
            <a:r>
              <a:rPr lang="en-US" dirty="0" smtClean="0"/>
              <a:t>User requirements should be </a:t>
            </a:r>
            <a:r>
              <a:rPr lang="en-US" b="1" dirty="0" smtClean="0">
                <a:solidFill>
                  <a:srgbClr val="0070C0"/>
                </a:solidFill>
              </a:rPr>
              <a:t>simple</a:t>
            </a:r>
            <a:r>
              <a:rPr lang="en-US" dirty="0" smtClean="0"/>
              <a:t> natural language who don’t have technical background.</a:t>
            </a:r>
          </a:p>
          <a:p>
            <a:r>
              <a:rPr lang="en-US" dirty="0" smtClean="0"/>
              <a:t>User requirements can have some </a:t>
            </a:r>
            <a:r>
              <a:rPr lang="en-US" b="1" dirty="0" smtClean="0">
                <a:solidFill>
                  <a:srgbClr val="0070C0"/>
                </a:solidFill>
              </a:rPr>
              <a:t>intuitive diagrams</a:t>
            </a:r>
            <a:r>
              <a:rPr lang="en-US" dirty="0" smtClean="0"/>
              <a:t> such as use case diagram.</a:t>
            </a:r>
          </a:p>
          <a:p>
            <a:endParaRPr lang="en-US" dirty="0" smtClean="0"/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Requirements Specification:</a:t>
            </a:r>
            <a:br>
              <a:rPr lang="en-US" dirty="0" smtClean="0"/>
            </a:br>
            <a:r>
              <a:rPr lang="en-US" dirty="0" smtClean="0"/>
              <a:t>Natural language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880533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325112"/>
          </a:xfrm>
        </p:spPr>
        <p:txBody>
          <a:bodyPr/>
          <a:lstStyle/>
          <a:p>
            <a:r>
              <a:rPr lang="en-US" dirty="0" smtClean="0"/>
              <a:t>The requirements for a system are the </a:t>
            </a:r>
            <a:r>
              <a:rPr lang="en-US" b="1" dirty="0" smtClean="0">
                <a:solidFill>
                  <a:srgbClr val="7030A0"/>
                </a:solidFill>
              </a:rPr>
              <a:t>descriptions</a:t>
            </a:r>
            <a:r>
              <a:rPr lang="en-US" dirty="0" smtClean="0"/>
              <a:t> of what the system should do, the </a:t>
            </a:r>
            <a:r>
              <a:rPr lang="en-US" b="1" dirty="0" smtClean="0">
                <a:solidFill>
                  <a:srgbClr val="7030A0"/>
                </a:solidFill>
              </a:rPr>
              <a:t>services</a:t>
            </a:r>
            <a:r>
              <a:rPr lang="en-US" dirty="0" smtClean="0"/>
              <a:t> that it provides and the </a:t>
            </a:r>
            <a:r>
              <a:rPr lang="en-US" b="1" dirty="0" smtClean="0">
                <a:solidFill>
                  <a:srgbClr val="7030A0"/>
                </a:solidFill>
              </a:rPr>
              <a:t>constraints</a:t>
            </a:r>
            <a:r>
              <a:rPr lang="en-US" dirty="0" smtClean="0"/>
              <a:t> on its operation. </a:t>
            </a:r>
          </a:p>
          <a:p>
            <a:endParaRPr lang="en-US" dirty="0" smtClean="0"/>
          </a:p>
          <a:p>
            <a:r>
              <a:rPr lang="en-US" dirty="0" smtClean="0"/>
              <a:t>These requirements reflect the needs of customers for a system that serves a certain purpose such as controlling a device, placing an order, or finding information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4773561" y="6477000"/>
            <a:ext cx="4038600" cy="2286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Birzeit University- CS Dept - Samer Zein (Ph.D). Refs Ian Sommerville 10th edt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Requirements Specification:</a:t>
            </a:r>
            <a:br>
              <a:rPr lang="en-US" dirty="0" smtClean="0"/>
            </a:br>
            <a:r>
              <a:rPr lang="en-US" dirty="0" smtClean="0"/>
              <a:t>Structured Format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64646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Guidelines when writing requirements specification: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You should have standard format for requirements specification.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Use language consistently to distinguish between mandatory (shall) and desirable (should) requirements.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Use text highlights (bold, italic) to highlight parts of req.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Do not use technical language.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It can be excellent to include a rationale with each user requirement (why this req. has been included?)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Birzeit University- CS Dept - Samer Zein (Ph.D). Refs Ian Sommerville 10th edt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6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05968"/>
            <a:ext cx="6934200" cy="612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Requirements Elicitation &amp; Analysis Process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46196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>
          <a:xfrm>
            <a:off x="6477000" y="1600200"/>
            <a:ext cx="2209800" cy="838200"/>
          </a:xfrm>
          <a:prstGeom prst="borderCallout1">
            <a:avLst>
              <a:gd name="adj1" fmla="val 18750"/>
              <a:gd name="adj2" fmla="val -8333"/>
              <a:gd name="adj3" fmla="val 90682"/>
              <a:gd name="adj4" fmla="val -45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Using Interviews</a:t>
            </a:r>
            <a:endParaRPr lang="en-US" b="1" dirty="0"/>
          </a:p>
        </p:txBody>
      </p:sp>
      <p:sp>
        <p:nvSpPr>
          <p:cNvPr id="6" name="Line Callout 1 5"/>
          <p:cNvSpPr/>
          <p:nvPr/>
        </p:nvSpPr>
        <p:spPr>
          <a:xfrm>
            <a:off x="7315200" y="3200400"/>
            <a:ext cx="1600200" cy="838200"/>
          </a:xfrm>
          <a:prstGeom prst="borderCallout1">
            <a:avLst>
              <a:gd name="adj1" fmla="val 18750"/>
              <a:gd name="adj2" fmla="val -8333"/>
              <a:gd name="adj3" fmla="val 65507"/>
              <a:gd name="adj4" fmla="val -31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Define subsystems</a:t>
            </a:r>
            <a:endParaRPr lang="en-US" b="1" dirty="0"/>
          </a:p>
        </p:txBody>
      </p:sp>
      <p:sp>
        <p:nvSpPr>
          <p:cNvPr id="7" name="Line Callout 1 6"/>
          <p:cNvSpPr/>
          <p:nvPr/>
        </p:nvSpPr>
        <p:spPr>
          <a:xfrm>
            <a:off x="5486400" y="5562600"/>
            <a:ext cx="2514600" cy="838200"/>
          </a:xfrm>
          <a:prstGeom prst="borderCallout1">
            <a:avLst>
              <a:gd name="adj1" fmla="val 18750"/>
              <a:gd name="adj2" fmla="val -8333"/>
              <a:gd name="adj3" fmla="val -3304"/>
              <a:gd name="adj4" fmla="val -22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Negotiate with stakeholders</a:t>
            </a:r>
            <a:endParaRPr lang="en-US" b="1" dirty="0"/>
          </a:p>
        </p:txBody>
      </p:sp>
      <p:sp>
        <p:nvSpPr>
          <p:cNvPr id="8" name="Line Callout 1 7"/>
          <p:cNvSpPr/>
          <p:nvPr/>
        </p:nvSpPr>
        <p:spPr>
          <a:xfrm>
            <a:off x="304800" y="1981200"/>
            <a:ext cx="2133600" cy="838200"/>
          </a:xfrm>
          <a:prstGeom prst="borderCallout1">
            <a:avLst>
              <a:gd name="adj1" fmla="val 101826"/>
              <a:gd name="adj2" fmla="val 73425"/>
              <a:gd name="adj3" fmla="val 207116"/>
              <a:gd name="adj4" fmla="val 88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Writing down requirements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0386" y="6286500"/>
            <a:ext cx="4149213" cy="342900"/>
          </a:xfrm>
        </p:spPr>
        <p:txBody>
          <a:bodyPr/>
          <a:lstStyle/>
          <a:p>
            <a:r>
              <a:rPr lang="en-US" dirty="0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797" tIns="45898" rIns="91797" bIns="45898"/>
          <a:lstStyle/>
          <a:p>
            <a:pPr defTabSz="406052">
              <a:defRPr/>
            </a:pPr>
            <a:r>
              <a:rPr lang="en-GB" dirty="0" smtClean="0">
                <a:ea typeface="+mj-ea"/>
              </a:rPr>
              <a:t>Requirement Analysis</a:t>
            </a:r>
            <a:endParaRPr lang="en-GB" dirty="0">
              <a:ea typeface="+mj-ea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 lIns="91797" tIns="45898" rIns="91797" bIns="45898">
            <a:normAutofit lnSpcReduction="10000"/>
          </a:bodyPr>
          <a:lstStyle/>
          <a:p>
            <a:pPr marL="310601" indent="-310601" defTabSz="406052">
              <a:buNone/>
              <a:defRPr/>
            </a:pPr>
            <a:r>
              <a:rPr lang="en-GB" sz="2400" dirty="0">
                <a:latin typeface="Georgia" charset="0"/>
              </a:rPr>
              <a:t>The process of understanding customer requirements and their implications. It comes after requirements discovery</a:t>
            </a:r>
          </a:p>
          <a:p>
            <a:pPr marL="310601" indent="-310601" defTabSz="406052">
              <a:buNone/>
              <a:defRPr/>
            </a:pPr>
            <a:r>
              <a:rPr lang="en-GB" sz="2400" dirty="0">
                <a:latin typeface="Georgia" charset="0"/>
              </a:rPr>
              <a:t>It involves technical staff working on the discovered requirements, iteratively with customers, to understand their technical implication and importance.</a:t>
            </a:r>
          </a:p>
          <a:p>
            <a:pPr marL="310601" indent="-310601" defTabSz="406052">
              <a:buNone/>
              <a:defRPr/>
            </a:pPr>
            <a:r>
              <a:rPr lang="en-GB" sz="2400" dirty="0">
                <a:latin typeface="Georgia" charset="0"/>
              </a:rPr>
              <a:t>It includes the processes of classifying and organising requirements, negotiating (with customers) and prioritizing them in the order of their importance to the customers. </a:t>
            </a:r>
          </a:p>
          <a:p>
            <a:pPr marL="310601" indent="-310601" defTabSz="406052">
              <a:buNone/>
              <a:defRPr/>
            </a:pPr>
            <a:r>
              <a:rPr lang="en-GB" sz="2400" dirty="0">
                <a:latin typeface="Georgia" charset="0"/>
              </a:rPr>
              <a:t>The output of this process is the requirement specification document (SRS) negotiated and accepted with customers.</a:t>
            </a:r>
          </a:p>
          <a:p>
            <a:pPr marL="310601" indent="-310601" defTabSz="406052">
              <a:buNone/>
              <a:defRPr/>
            </a:pPr>
            <a:endParaRPr lang="en-GB" sz="2400" dirty="0">
              <a:latin typeface="Georgia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519" cy="1105822"/>
          </a:xfrm>
        </p:spPr>
        <p:txBody>
          <a:bodyPr lIns="90476" tIns="44445" rIns="90476" bIns="44445"/>
          <a:lstStyle/>
          <a:p>
            <a:pPr defTabSz="406052">
              <a:defRPr/>
            </a:pPr>
            <a:r>
              <a:rPr lang="en-GB" dirty="0">
                <a:ea typeface="+mj-ea"/>
              </a:rPr>
              <a:t>Problems of requirements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76" tIns="44445" rIns="90476" bIns="44445">
            <a:normAutofit fontScale="92500" lnSpcReduction="20000"/>
          </a:bodyPr>
          <a:lstStyle/>
          <a:p>
            <a:pPr eaLnBrk="1" hangingPunct="1"/>
            <a:r>
              <a:rPr lang="en-GB" sz="2400" dirty="0" smtClean="0"/>
              <a:t>Stakeholders </a:t>
            </a:r>
            <a:r>
              <a:rPr lang="en-GB" sz="2400" dirty="0" smtClean="0">
                <a:solidFill>
                  <a:srgbClr val="000090"/>
                </a:solidFill>
              </a:rPr>
              <a:t>don</a:t>
            </a:r>
            <a:r>
              <a:rPr lang="en-GB" altLang="en-GB" sz="2400" dirty="0" smtClean="0">
                <a:solidFill>
                  <a:srgbClr val="000090"/>
                </a:solidFill>
              </a:rPr>
              <a:t>’</a:t>
            </a:r>
            <a:r>
              <a:rPr lang="en-GB" sz="2400" dirty="0" smtClean="0">
                <a:solidFill>
                  <a:srgbClr val="000090"/>
                </a:solidFill>
              </a:rPr>
              <a:t>t know what they really want</a:t>
            </a:r>
            <a:r>
              <a:rPr lang="en-GB" sz="2400" dirty="0" smtClean="0"/>
              <a:t>.</a:t>
            </a:r>
          </a:p>
          <a:p>
            <a:pPr eaLnBrk="1" hangingPunct="1"/>
            <a:r>
              <a:rPr lang="en-GB" sz="2400" dirty="0" smtClean="0"/>
              <a:t>Stakeholders express requirements in their </a:t>
            </a:r>
            <a:r>
              <a:rPr lang="en-GB" sz="2400" dirty="0" smtClean="0">
                <a:solidFill>
                  <a:srgbClr val="000090"/>
                </a:solidFill>
              </a:rPr>
              <a:t>own terms</a:t>
            </a:r>
            <a:r>
              <a:rPr lang="en-GB" sz="2400" dirty="0" smtClean="0"/>
              <a:t>.</a:t>
            </a:r>
          </a:p>
          <a:p>
            <a:pPr eaLnBrk="1" hangingPunct="1"/>
            <a:r>
              <a:rPr lang="en-GB" sz="2400" dirty="0" smtClean="0"/>
              <a:t>Different stakeholders may have conflicting requirements.</a:t>
            </a:r>
          </a:p>
          <a:p>
            <a:pPr eaLnBrk="1" hangingPunct="1"/>
            <a:r>
              <a:rPr lang="en-GB" sz="2400" dirty="0" smtClean="0"/>
              <a:t>The requirements change during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2400" dirty="0" smtClean="0"/>
              <a:t>the analysis </a:t>
            </a:r>
            <a:r>
              <a:rPr lang="en-GB" sz="2400" dirty="0" smtClean="0"/>
              <a:t>process</a:t>
            </a:r>
          </a:p>
          <a:p>
            <a:r>
              <a:rPr lang="en-GB" sz="2400" dirty="0" smtClean="0"/>
              <a:t>Political factors</a:t>
            </a:r>
            <a:endParaRPr lang="en-GB" sz="2400" dirty="0" smtClean="0"/>
          </a:p>
          <a:p>
            <a:pPr eaLnBrk="1" hangingPunct="1">
              <a:buFont typeface="Wingdings 2" pitchFamily="18" charset="2"/>
              <a:buNone/>
            </a:pPr>
            <a:endParaRPr lang="en-GB" sz="700" dirty="0" smtClean="0"/>
          </a:p>
          <a:p>
            <a:pPr eaLnBrk="1" hangingPunct="1"/>
            <a:r>
              <a:rPr lang="en-US" dirty="0" smtClean="0"/>
              <a:t>Stages include:</a:t>
            </a:r>
          </a:p>
          <a:p>
            <a:pPr lvl="1" eaLnBrk="1" hangingPunct="1"/>
            <a:r>
              <a:rPr lang="en-US" sz="2400" dirty="0" smtClean="0"/>
              <a:t>Requirements discovery,</a:t>
            </a:r>
          </a:p>
          <a:p>
            <a:pPr lvl="1" eaLnBrk="1" hangingPunct="1"/>
            <a:r>
              <a:rPr lang="en-US" sz="2400" dirty="0" smtClean="0"/>
              <a:t>Requirements classification                                              and organization,</a:t>
            </a:r>
          </a:p>
          <a:p>
            <a:pPr lvl="1" eaLnBrk="1" hangingPunct="1"/>
            <a:r>
              <a:rPr lang="en-US" sz="2400" dirty="0" smtClean="0"/>
              <a:t>Requirements prioritization                                           and negotiation,</a:t>
            </a:r>
          </a:p>
          <a:p>
            <a:pPr lvl="1" eaLnBrk="1" hangingPunct="1"/>
            <a:r>
              <a:rPr lang="en-US" sz="2400" dirty="0" smtClean="0"/>
              <a:t>Requirements specification.</a:t>
            </a:r>
          </a:p>
          <a:p>
            <a:pPr eaLnBrk="1" hangingPunct="1"/>
            <a:endParaRPr lang="en-GB" sz="2400" dirty="0" smtClean="0"/>
          </a:p>
        </p:txBody>
      </p:sp>
      <p:pic>
        <p:nvPicPr>
          <p:cNvPr id="67588" name="Picture 5" descr="4.13 RequirementsElicitation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8657" y="3352800"/>
            <a:ext cx="4315343" cy="318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9132" y="6574536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797" tIns="45898" rIns="91797" bIns="45898"/>
          <a:lstStyle/>
          <a:p>
            <a:pPr defTabSz="406052">
              <a:defRPr/>
            </a:pPr>
            <a:r>
              <a:rPr lang="en-US" dirty="0" smtClean="0">
                <a:ea typeface="+mj-ea"/>
              </a:rPr>
              <a:t>Stakeholders in the MHC-PMS</a:t>
            </a:r>
            <a:endParaRPr lang="en-US" dirty="0">
              <a:ea typeface="+mj-ea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 lIns="91797" tIns="45898" rIns="91797" bIns="45898">
            <a:normAutofit fontScale="92500" lnSpcReduction="10000"/>
          </a:bodyPr>
          <a:lstStyle/>
          <a:p>
            <a:pPr eaLnBrk="1" hangingPunct="1"/>
            <a:r>
              <a:rPr lang="en-US" sz="2600" b="1" dirty="0" smtClean="0">
                <a:latin typeface="Georgia" pitchFamily="18" charset="0"/>
              </a:rPr>
              <a:t>Patients</a:t>
            </a:r>
            <a:r>
              <a:rPr lang="en-US" sz="2600" i="1" dirty="0" smtClean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whose information is recorded in the system.</a:t>
            </a:r>
            <a:endParaRPr lang="en-GB" sz="2600" dirty="0" smtClean="0">
              <a:latin typeface="Georgia" pitchFamily="18" charset="0"/>
            </a:endParaRPr>
          </a:p>
          <a:p>
            <a:pPr eaLnBrk="1" hangingPunct="1"/>
            <a:r>
              <a:rPr lang="en-US" sz="2600" b="1" dirty="0" smtClean="0">
                <a:latin typeface="Georgia" pitchFamily="18" charset="0"/>
              </a:rPr>
              <a:t>Doctors</a:t>
            </a:r>
            <a:r>
              <a:rPr lang="en-US" sz="2600" i="1" dirty="0" smtClean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who are responsible for assessing and treating patients.</a:t>
            </a:r>
            <a:endParaRPr lang="en-GB" sz="2600" dirty="0" smtClean="0">
              <a:latin typeface="Georgia" pitchFamily="18" charset="0"/>
            </a:endParaRPr>
          </a:p>
          <a:p>
            <a:pPr eaLnBrk="1" hangingPunct="1"/>
            <a:r>
              <a:rPr lang="en-US" sz="2600" b="1" dirty="0" smtClean="0">
                <a:latin typeface="Georgia" pitchFamily="18" charset="0"/>
              </a:rPr>
              <a:t>Nurses</a:t>
            </a:r>
            <a:r>
              <a:rPr lang="en-US" sz="2600" dirty="0" smtClean="0">
                <a:latin typeface="Georgia" pitchFamily="18" charset="0"/>
              </a:rPr>
              <a:t> who coordinate the consultations with doctors and administer some treatments.</a:t>
            </a:r>
            <a:endParaRPr lang="en-GB" sz="2600" dirty="0" smtClean="0">
              <a:latin typeface="Georgia" pitchFamily="18" charset="0"/>
            </a:endParaRPr>
          </a:p>
          <a:p>
            <a:pPr eaLnBrk="1" hangingPunct="1"/>
            <a:r>
              <a:rPr lang="en-US" sz="2600" b="1" dirty="0" smtClean="0">
                <a:latin typeface="Georgia" pitchFamily="18" charset="0"/>
              </a:rPr>
              <a:t>Medical receptionists</a:t>
            </a:r>
            <a:r>
              <a:rPr lang="en-US" sz="2600" b="1" i="1" dirty="0" smtClean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who manage patients</a:t>
            </a:r>
            <a:r>
              <a:rPr lang="en-US" altLang="en-GB" sz="2600" dirty="0" smtClean="0">
                <a:latin typeface="Georgia" pitchFamily="18" charset="0"/>
              </a:rPr>
              <a:t>’</a:t>
            </a:r>
            <a:r>
              <a:rPr lang="en-US" sz="2600" dirty="0" smtClean="0">
                <a:latin typeface="Georgia" pitchFamily="18" charset="0"/>
              </a:rPr>
              <a:t> appointments.</a:t>
            </a:r>
            <a:endParaRPr lang="en-GB" sz="2600" dirty="0" smtClean="0">
              <a:latin typeface="Georgia" pitchFamily="18" charset="0"/>
            </a:endParaRPr>
          </a:p>
          <a:p>
            <a:pPr eaLnBrk="1" hangingPunct="1"/>
            <a:r>
              <a:rPr lang="en-US" sz="2600" b="1" dirty="0" smtClean="0">
                <a:latin typeface="Georgia" pitchFamily="18" charset="0"/>
              </a:rPr>
              <a:t>IT staff </a:t>
            </a:r>
            <a:r>
              <a:rPr lang="en-US" sz="2600" dirty="0" smtClean="0">
                <a:latin typeface="Georgia" pitchFamily="18" charset="0"/>
              </a:rPr>
              <a:t>who are responsible for installing and maintaining the system.</a:t>
            </a:r>
          </a:p>
          <a:p>
            <a:pPr eaLnBrk="1" hangingPunct="1"/>
            <a:r>
              <a:rPr lang="en-US" sz="2600" dirty="0" smtClean="0">
                <a:latin typeface="Georgia" pitchFamily="18" charset="0"/>
              </a:rPr>
              <a:t>etc</a:t>
            </a:r>
            <a:endParaRPr lang="en-GB" sz="2600" dirty="0" smtClean="0">
              <a:latin typeface="Georg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600" dirty="0" smtClean="0">
                <a:latin typeface="Georgia" pitchFamily="18" charset="0"/>
              </a:rPr>
              <a:t>	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797" tIns="45898" rIns="91797" bIns="45898"/>
          <a:lstStyle/>
          <a:p>
            <a:pPr defTabSz="406052">
              <a:defRPr/>
            </a:pPr>
            <a:r>
              <a:rPr lang="en-GB" dirty="0" smtClean="0">
                <a:ea typeface="+mj-ea"/>
              </a:rPr>
              <a:t>Techniques</a:t>
            </a:r>
            <a:endParaRPr lang="en-GB" dirty="0">
              <a:ea typeface="+mj-ea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 lIns="91797" tIns="45898" rIns="91797" bIns="45898"/>
          <a:lstStyle/>
          <a:p>
            <a:pPr marL="310601" indent="-310601" defTabSz="406052">
              <a:buNone/>
              <a:defRPr/>
            </a:pPr>
            <a:r>
              <a:rPr lang="en-GB" dirty="0">
                <a:latin typeface="Georgia" charset="0"/>
                <a:ea typeface="+mn-ea"/>
              </a:rPr>
              <a:t>There are many requirement engineering techniques for requirement elicitation and analysis, some of the often used ones</a:t>
            </a:r>
            <a:r>
              <a:rPr lang="en-GB" dirty="0" smtClean="0">
                <a:latin typeface="Georgia" charset="0"/>
                <a:ea typeface="+mn-ea"/>
              </a:rPr>
              <a:t>:</a:t>
            </a:r>
          </a:p>
          <a:p>
            <a:pPr marL="310601" indent="-310601" defTabSz="406052">
              <a:buNone/>
              <a:defRPr/>
            </a:pPr>
            <a:endParaRPr lang="en-GB" sz="3200" dirty="0">
              <a:latin typeface="Georgia" charset="0"/>
            </a:endParaRPr>
          </a:p>
          <a:p>
            <a:pPr marL="672714" lvl="1" indent="-259087" defTabSz="406052">
              <a:buNone/>
              <a:defRPr/>
            </a:pPr>
            <a:r>
              <a:rPr lang="en-GB" sz="2800" dirty="0">
                <a:latin typeface="Georgia" charset="0"/>
              </a:rPr>
              <a:t>Interviewing</a:t>
            </a:r>
          </a:p>
          <a:p>
            <a:pPr marL="672714" lvl="1" indent="-259087" defTabSz="406052">
              <a:buNone/>
              <a:defRPr/>
            </a:pPr>
            <a:r>
              <a:rPr lang="en-GB" sz="2800" dirty="0">
                <a:latin typeface="Georgia" charset="0"/>
              </a:rPr>
              <a:t>Scenario generation</a:t>
            </a:r>
          </a:p>
          <a:p>
            <a:pPr marL="672714" lvl="1" indent="-259087" defTabSz="406052">
              <a:buNone/>
              <a:defRPr/>
            </a:pPr>
            <a:r>
              <a:rPr lang="en-GB" sz="2800" dirty="0">
                <a:latin typeface="Georgia" charset="0"/>
              </a:rPr>
              <a:t>Use case analysis</a:t>
            </a:r>
          </a:p>
          <a:p>
            <a:pPr marL="672714" lvl="1" indent="-259087" defTabSz="406052">
              <a:buNone/>
              <a:defRPr/>
            </a:pPr>
            <a:r>
              <a:rPr lang="en-GB" sz="2800" dirty="0">
                <a:latin typeface="Georgia" charset="0"/>
              </a:rPr>
              <a:t>Ethnography</a:t>
            </a:r>
          </a:p>
          <a:p>
            <a:pPr marL="310601" indent="-310601" defTabSz="406052">
              <a:buNone/>
              <a:defRPr/>
            </a:pPr>
            <a:endParaRPr lang="en-GB" dirty="0">
              <a:latin typeface="Georgia" charset="0"/>
              <a:ea typeface="+mn-ea"/>
            </a:endParaRPr>
          </a:p>
          <a:p>
            <a:pPr marL="310601" indent="-310601" defTabSz="406052">
              <a:buNone/>
              <a:defRPr/>
            </a:pPr>
            <a:endParaRPr lang="en-GB" dirty="0">
              <a:latin typeface="Georgia" charset="0"/>
              <a:ea typeface="+mn-ea"/>
            </a:endParaRPr>
          </a:p>
          <a:p>
            <a:pPr marL="310601" indent="-310601" defTabSz="406052">
              <a:buNone/>
              <a:defRPr/>
            </a:pPr>
            <a:endParaRPr lang="en-GB" dirty="0">
              <a:latin typeface="Georgia" charset="0"/>
              <a:ea typeface="+mn-ea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066800"/>
          </a:xfrm>
        </p:spPr>
        <p:txBody>
          <a:bodyPr lIns="91797" tIns="45898" rIns="91797" bIns="45898"/>
          <a:lstStyle/>
          <a:p>
            <a:pPr defTabSz="406052">
              <a:defRPr/>
            </a:pPr>
            <a:r>
              <a:rPr lang="en-US" dirty="0" smtClean="0">
                <a:ea typeface="+mj-ea"/>
              </a:rPr>
              <a:t>Interviewing</a:t>
            </a:r>
            <a:endParaRPr lang="en-US" dirty="0">
              <a:ea typeface="+mj-ea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322017" y="1371600"/>
            <a:ext cx="8821983" cy="4694161"/>
          </a:xfrm>
        </p:spPr>
        <p:txBody>
          <a:bodyPr lIns="91797" tIns="45898" rIns="91797" bIns="45898">
            <a:normAutofit fontScale="92500" lnSpcReduction="20000"/>
          </a:bodyPr>
          <a:lstStyle/>
          <a:p>
            <a:pPr marL="310601" indent="-310601" defTabSz="406052">
              <a:buNone/>
              <a:defRPr/>
            </a:pPr>
            <a:r>
              <a:rPr lang="en-US" dirty="0">
                <a:latin typeface="Georgia" charset="0"/>
              </a:rPr>
              <a:t>Formal or informal interviews with stakeholders are part of most RE processes.</a:t>
            </a:r>
          </a:p>
          <a:p>
            <a:pPr marL="310601" indent="-310601" defTabSz="406052">
              <a:buNone/>
              <a:defRPr/>
            </a:pPr>
            <a:r>
              <a:rPr lang="en-US" dirty="0">
                <a:latin typeface="Georgia" charset="0"/>
              </a:rPr>
              <a:t>Types of interview</a:t>
            </a:r>
          </a:p>
          <a:p>
            <a:pPr marL="672714" lvl="1" indent="-259087" defTabSz="406052">
              <a:buNone/>
              <a:defRPr/>
            </a:pPr>
            <a:r>
              <a:rPr lang="en-US" sz="2400" u="sng" dirty="0">
                <a:latin typeface="Georgia" charset="0"/>
              </a:rPr>
              <a:t>Closed interviews </a:t>
            </a:r>
            <a:r>
              <a:rPr lang="en-US" sz="2400" dirty="0">
                <a:latin typeface="Georgia" charset="0"/>
              </a:rPr>
              <a:t>based on pre-determined list of questions</a:t>
            </a:r>
          </a:p>
          <a:p>
            <a:pPr marL="672714" lvl="1" indent="-259087" defTabSz="406052">
              <a:buNone/>
              <a:defRPr/>
            </a:pPr>
            <a:r>
              <a:rPr lang="en-US" sz="2400" u="sng" dirty="0">
                <a:latin typeface="Georgia" charset="0"/>
              </a:rPr>
              <a:t>Open interviews </a:t>
            </a:r>
            <a:r>
              <a:rPr lang="en-US" sz="2400" dirty="0">
                <a:latin typeface="Georgia" charset="0"/>
              </a:rPr>
              <a:t>where various issues are explored with stakeholders.</a:t>
            </a:r>
          </a:p>
          <a:p>
            <a:pPr marL="672714" lvl="1" indent="-259087" defTabSz="406052">
              <a:buNone/>
              <a:defRPr/>
            </a:pPr>
            <a:r>
              <a:rPr lang="en-US" sz="2400" u="sng" dirty="0">
                <a:latin typeface="Georgia" charset="0"/>
              </a:rPr>
              <a:t>Focused interviews</a:t>
            </a:r>
            <a:r>
              <a:rPr lang="en-US" sz="2400" dirty="0">
                <a:latin typeface="Georgia" charset="0"/>
              </a:rPr>
              <a:t>, with clusters of </a:t>
            </a:r>
            <a:r>
              <a:rPr lang="en-US" sz="2400" dirty="0" smtClean="0">
                <a:latin typeface="Georgia" charset="0"/>
              </a:rPr>
              <a:t>stakeholders</a:t>
            </a:r>
          </a:p>
          <a:p>
            <a:pPr marL="672714" lvl="1" indent="-259087" defTabSz="406052">
              <a:buNone/>
              <a:defRPr/>
            </a:pPr>
            <a:endParaRPr lang="en-US" sz="2400" dirty="0">
              <a:latin typeface="Georgia" charset="0"/>
            </a:endParaRPr>
          </a:p>
          <a:p>
            <a:pPr marL="310601" indent="-310601" defTabSz="406052">
              <a:buNone/>
              <a:defRPr/>
            </a:pPr>
            <a:r>
              <a:rPr lang="en-US" dirty="0">
                <a:latin typeface="Georgia" charset="0"/>
              </a:rPr>
              <a:t>Effective interviewing</a:t>
            </a:r>
          </a:p>
          <a:p>
            <a:pPr marL="672714" lvl="1" indent="-259087" defTabSz="406052">
              <a:buNone/>
              <a:defRPr/>
            </a:pPr>
            <a:r>
              <a:rPr lang="en-US" sz="2300" dirty="0">
                <a:latin typeface="Georgia" charset="0"/>
              </a:rPr>
              <a:t>Be open-minded, avoid pre-conceived ideas about the requirements and are willing to listen to stakeholders. </a:t>
            </a:r>
            <a:endParaRPr lang="en-GB" sz="2300" dirty="0">
              <a:latin typeface="Georgia" charset="0"/>
            </a:endParaRPr>
          </a:p>
          <a:p>
            <a:pPr marL="672714" lvl="1" indent="-259087" defTabSz="406052">
              <a:buNone/>
              <a:defRPr/>
            </a:pPr>
            <a:r>
              <a:rPr lang="en-US" sz="2300" dirty="0">
                <a:latin typeface="Georgia" charset="0"/>
              </a:rPr>
              <a:t>Prompt the interviewee to get discussions going using a springboard question, a requirements proposal, or by working together on a prototype system.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797" tIns="45898" rIns="91797" bIns="45898"/>
          <a:lstStyle/>
          <a:p>
            <a:pPr defTabSz="406052">
              <a:defRPr/>
            </a:pPr>
            <a:r>
              <a:rPr lang="en-GB" dirty="0" smtClean="0">
                <a:ea typeface="+mj-ea"/>
              </a:rPr>
              <a:t>Interviews</a:t>
            </a:r>
            <a:endParaRPr lang="en-GB" dirty="0">
              <a:ea typeface="+mj-ea"/>
            </a:endParaRP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/>
        <p:txBody>
          <a:bodyPr lIns="91797" tIns="45898" rIns="91797" bIns="45898">
            <a:normAutofit fontScale="92500" lnSpcReduction="20000"/>
          </a:bodyPr>
          <a:lstStyle/>
          <a:p>
            <a:pPr marL="310601" indent="-310601" defTabSz="406052">
              <a:buNone/>
              <a:defRPr/>
            </a:pPr>
            <a:r>
              <a:rPr lang="en-GB" sz="2400" dirty="0">
                <a:latin typeface="Georgia" charset="0"/>
              </a:rPr>
              <a:t>Meeting introductory </a:t>
            </a:r>
            <a:r>
              <a:rPr lang="en-GB" sz="2400" dirty="0" smtClean="0">
                <a:latin typeface="Georgia" charset="0"/>
              </a:rPr>
              <a:t>protocol</a:t>
            </a:r>
            <a:endParaRPr lang="en-GB" sz="2400" dirty="0">
              <a:latin typeface="Georgia" charset="0"/>
            </a:endParaRPr>
          </a:p>
          <a:p>
            <a:pPr marL="672714" lvl="1" indent="-259087" defTabSz="406052">
              <a:buNone/>
              <a:defRPr/>
            </a:pPr>
            <a:r>
              <a:rPr lang="en-GB" sz="2000" dirty="0">
                <a:latin typeface="Georgia" charset="0"/>
              </a:rPr>
              <a:t>Ensure cultural introduction protocols are followed</a:t>
            </a:r>
          </a:p>
          <a:p>
            <a:pPr marL="310601" indent="-310601" defTabSz="406052">
              <a:buNone/>
              <a:defRPr/>
            </a:pPr>
            <a:r>
              <a:rPr lang="en-GB" dirty="0">
                <a:latin typeface="Georgia" charset="0"/>
              </a:rPr>
              <a:t>First meeting</a:t>
            </a:r>
          </a:p>
          <a:p>
            <a:pPr marL="672714" lvl="1" indent="-259087" defTabSz="406052">
              <a:buNone/>
              <a:defRPr/>
            </a:pPr>
            <a:r>
              <a:rPr lang="en-GB" sz="2000" dirty="0">
                <a:latin typeface="Georgia" charset="0"/>
              </a:rPr>
              <a:t>Aim: to understand the business and its context with a clear aim to understand business processes and services. </a:t>
            </a:r>
          </a:p>
          <a:p>
            <a:pPr marL="310601" indent="-310601" defTabSz="406052">
              <a:buNone/>
              <a:defRPr/>
            </a:pPr>
            <a:r>
              <a:rPr lang="en-GB" sz="2400" dirty="0">
                <a:latin typeface="Georgia" charset="0"/>
              </a:rPr>
              <a:t>Effective meetings:</a:t>
            </a:r>
          </a:p>
          <a:p>
            <a:pPr marL="672714" lvl="1" indent="-259087" defTabSz="406052">
              <a:buNone/>
              <a:defRPr/>
            </a:pPr>
            <a:r>
              <a:rPr lang="en-GB" sz="2000" dirty="0">
                <a:latin typeface="Georgia" charset="0"/>
              </a:rPr>
              <a:t>Ensure a chair is assigned at the beginning, to keep time-controlled progress</a:t>
            </a:r>
          </a:p>
          <a:p>
            <a:pPr marL="672714" lvl="1" indent="-259087" defTabSz="406052">
              <a:buNone/>
              <a:defRPr/>
            </a:pPr>
            <a:r>
              <a:rPr lang="en-GB" sz="2000" dirty="0">
                <a:latin typeface="Georgia" charset="0"/>
              </a:rPr>
              <a:t>Ensure an agenda is defined  with clear objectives of the target outcome of the meeting</a:t>
            </a:r>
          </a:p>
          <a:p>
            <a:pPr marL="672714" lvl="1" indent="-259087" defTabSz="406052">
              <a:buNone/>
              <a:defRPr/>
            </a:pPr>
            <a:r>
              <a:rPr lang="en-GB" sz="2000" dirty="0">
                <a:latin typeface="Georgia" charset="0"/>
              </a:rPr>
              <a:t>Ensure a timescale is set for each agenda item </a:t>
            </a:r>
            <a:r>
              <a:rPr lang="en-GB" sz="2000" dirty="0" smtClean="0">
                <a:latin typeface="Georgia" charset="0"/>
              </a:rPr>
              <a:t>and is </a:t>
            </a:r>
            <a:r>
              <a:rPr lang="en-GB" sz="2000" dirty="0">
                <a:latin typeface="Georgia" charset="0"/>
              </a:rPr>
              <a:t>kept/controlled by the chair</a:t>
            </a:r>
          </a:p>
          <a:p>
            <a:pPr marL="672714" lvl="1" indent="-259087" defTabSz="406052">
              <a:buNone/>
              <a:defRPr/>
            </a:pPr>
            <a:r>
              <a:rPr lang="en-GB" sz="2000" dirty="0">
                <a:latin typeface="Georgia" charset="0"/>
              </a:rPr>
              <a:t>Ensure clear actions and decisions (and who is responsible </a:t>
            </a:r>
            <a:r>
              <a:rPr lang="en-GB" sz="2000" dirty="0" smtClean="0">
                <a:latin typeface="Georgia" charset="0"/>
              </a:rPr>
              <a:t>for and by when) </a:t>
            </a:r>
            <a:r>
              <a:rPr lang="en-GB" sz="2000" dirty="0">
                <a:latin typeface="Georgia" charset="0"/>
              </a:rPr>
              <a:t>are identified and reached by the end of the meeting</a:t>
            </a:r>
          </a:p>
          <a:p>
            <a:pPr marL="672714" lvl="1" indent="-259087" defTabSz="406052">
              <a:buNone/>
              <a:defRPr/>
            </a:pPr>
            <a:r>
              <a:rPr lang="en-GB" sz="2000" dirty="0">
                <a:latin typeface="Georgia" charset="0"/>
              </a:rPr>
              <a:t>Ensure the actions and decisions are summarised at the end of the meeting</a:t>
            </a:r>
          </a:p>
          <a:p>
            <a:pPr marL="310601" indent="-310601" defTabSz="406052">
              <a:buNone/>
              <a:defRPr/>
            </a:pPr>
            <a:endParaRPr lang="en-GB" sz="2400" dirty="0">
              <a:latin typeface="Georgia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36" y="609600"/>
            <a:ext cx="8229600" cy="1066800"/>
          </a:xfrm>
        </p:spPr>
        <p:txBody>
          <a:bodyPr/>
          <a:lstStyle/>
          <a:p>
            <a:r>
              <a:rPr lang="en-US" dirty="0" smtClean="0"/>
              <a:t>Requirements During Initial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requirements are first written in </a:t>
            </a:r>
            <a:r>
              <a:rPr lang="en-US" b="1" dirty="0" smtClean="0">
                <a:solidFill>
                  <a:srgbClr val="7030A0"/>
                </a:solidFill>
              </a:rPr>
              <a:t>high-level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provides a chance for other software companies to provide detailed solutions for the customer organization.</a:t>
            </a:r>
          </a:p>
          <a:p>
            <a:endParaRPr lang="en-US" dirty="0" smtClean="0"/>
          </a:p>
          <a:p>
            <a:r>
              <a:rPr lang="en-US" dirty="0" smtClean="0"/>
              <a:t>Later on, </a:t>
            </a:r>
            <a:r>
              <a:rPr lang="en-US" b="1" dirty="0" smtClean="0">
                <a:solidFill>
                  <a:srgbClr val="7030A0"/>
                </a:solidFill>
              </a:rPr>
              <a:t>a detailed description </a:t>
            </a:r>
            <a:r>
              <a:rPr lang="en-US" dirty="0" smtClean="0"/>
              <a:t>of the system requirements should be generated.</a:t>
            </a:r>
          </a:p>
          <a:p>
            <a:r>
              <a:rPr lang="en-US" dirty="0" smtClean="0"/>
              <a:t>These </a:t>
            </a:r>
            <a:r>
              <a:rPr lang="en-US" b="1" dirty="0" smtClean="0">
                <a:solidFill>
                  <a:srgbClr val="7030A0"/>
                </a:solidFill>
              </a:rPr>
              <a:t>detailed requirements </a:t>
            </a:r>
            <a:r>
              <a:rPr lang="en-US" dirty="0" smtClean="0"/>
              <a:t>serve as a contract between development company and </a:t>
            </a:r>
            <a:r>
              <a:rPr lang="en-US" dirty="0" smtClean="0"/>
              <a:t>customer.</a:t>
            </a:r>
          </a:p>
          <a:p>
            <a:endParaRPr lang="en-US" dirty="0" smtClean="0"/>
          </a:p>
          <a:p>
            <a:r>
              <a:rPr lang="en-US" dirty="0" smtClean="0"/>
              <a:t>During the RFP, the customer may write the requirements in high level format. This is to allow contractors to specify different solutions.</a:t>
            </a:r>
          </a:p>
          <a:p>
            <a:r>
              <a:rPr lang="en-US" dirty="0" smtClean="0"/>
              <a:t>Later on, when the customer contracts with software vendor, the requirements are written in more detailed format.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4773561" y="6477000"/>
            <a:ext cx="4038600" cy="2286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Birzeit University- CS Dept - Samer Zein (Ph.D). Refs Ian Sommerville 10th edt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797" tIns="45898" rIns="91797" bIns="45898"/>
          <a:lstStyle/>
          <a:p>
            <a:pPr defTabSz="406052">
              <a:defRPr/>
            </a:pPr>
            <a:r>
              <a:rPr lang="en-US" dirty="0">
                <a:ea typeface="+mj-ea"/>
              </a:rPr>
              <a:t>Scenarios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 lIns="91797" tIns="45898" rIns="91797" bIns="45898"/>
          <a:lstStyle/>
          <a:p>
            <a:pPr marL="310601" indent="-310601" defTabSz="406052">
              <a:buNone/>
              <a:defRPr/>
            </a:pPr>
            <a:r>
              <a:rPr lang="en-US" dirty="0">
                <a:latin typeface="Georgia" charset="0"/>
                <a:ea typeface="+mn-ea"/>
              </a:rPr>
              <a:t>Scenarios are real-life examples of how a system can be used.</a:t>
            </a:r>
          </a:p>
          <a:p>
            <a:pPr marL="310601" indent="-310601" defTabSz="406052">
              <a:buNone/>
              <a:defRPr/>
            </a:pPr>
            <a:r>
              <a:rPr lang="en-US" dirty="0">
                <a:latin typeface="Georgia" charset="0"/>
                <a:ea typeface="+mn-ea"/>
              </a:rPr>
              <a:t>They should include</a:t>
            </a:r>
          </a:p>
          <a:p>
            <a:pPr marL="672714" lvl="1" indent="-259087" defTabSz="406052">
              <a:buNone/>
              <a:defRPr/>
            </a:pPr>
            <a:r>
              <a:rPr lang="en-US" dirty="0">
                <a:latin typeface="Georgia" charset="0"/>
                <a:ea typeface="+mn-ea"/>
              </a:rPr>
              <a:t>A description of the starting situation;</a:t>
            </a:r>
          </a:p>
          <a:p>
            <a:pPr marL="672714" lvl="1" indent="-259087" defTabSz="406052">
              <a:buNone/>
              <a:defRPr/>
            </a:pPr>
            <a:r>
              <a:rPr lang="en-US" dirty="0">
                <a:latin typeface="Georgia" charset="0"/>
                <a:ea typeface="+mn-ea"/>
              </a:rPr>
              <a:t>A description of the normal flow of events;</a:t>
            </a:r>
          </a:p>
          <a:p>
            <a:pPr marL="672714" lvl="1" indent="-259087" defTabSz="406052">
              <a:buNone/>
              <a:defRPr/>
            </a:pPr>
            <a:r>
              <a:rPr lang="en-US" dirty="0">
                <a:latin typeface="Georgia" charset="0"/>
                <a:ea typeface="+mn-ea"/>
              </a:rPr>
              <a:t>A description of what can go wrong;</a:t>
            </a:r>
          </a:p>
          <a:p>
            <a:pPr marL="672714" lvl="1" indent="-259087" defTabSz="406052">
              <a:buNone/>
              <a:defRPr/>
            </a:pPr>
            <a:r>
              <a:rPr lang="en-US" dirty="0">
                <a:latin typeface="Georgia" charset="0"/>
                <a:ea typeface="+mn-ea"/>
              </a:rPr>
              <a:t>Information about other concurrent activities;</a:t>
            </a:r>
          </a:p>
          <a:p>
            <a:pPr marL="672714" lvl="1" indent="-259087" defTabSz="406052">
              <a:buNone/>
              <a:defRPr/>
            </a:pPr>
            <a:r>
              <a:rPr lang="en-US" dirty="0">
                <a:latin typeface="Georgia" charset="0"/>
                <a:ea typeface="+mn-ea"/>
              </a:rPr>
              <a:t>A description of the state when the scenario finishes.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066800"/>
          </a:xfrm>
        </p:spPr>
        <p:txBody>
          <a:bodyPr lIns="91797" tIns="45898" rIns="91797" bIns="45898">
            <a:normAutofit fontScale="90000"/>
          </a:bodyPr>
          <a:lstStyle/>
          <a:p>
            <a:pPr defTabSz="406052">
              <a:defRPr/>
            </a:pPr>
            <a:r>
              <a:rPr lang="en-US" sz="3900" dirty="0" smtClean="0"/>
              <a:t>Scenario for collecting medical history: Example</a:t>
            </a:r>
          </a:p>
        </p:txBody>
      </p:sp>
      <p:graphicFrame>
        <p:nvGraphicFramePr>
          <p:cNvPr id="74755" name="Object 2"/>
          <p:cNvGraphicFramePr>
            <a:graphicFrameLocks noChangeAspect="1"/>
          </p:cNvGraphicFramePr>
          <p:nvPr/>
        </p:nvGraphicFramePr>
        <p:xfrm>
          <a:off x="452737" y="1622083"/>
          <a:ext cx="8099837" cy="4408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3" imgW="5943600" imgH="3505200" progId="Word.Document.12">
                  <p:embed/>
                </p:oleObj>
              </mc:Choice>
              <mc:Fallback>
                <p:oleObj name="Document" r:id="rId3" imgW="5943600" imgH="35052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37" y="1622083"/>
                        <a:ext cx="8099837" cy="4408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066800"/>
          </a:xfrm>
        </p:spPr>
        <p:txBody>
          <a:bodyPr lIns="91797" tIns="45898" rIns="91797" bIns="45898">
            <a:normAutofit fontScale="90000"/>
          </a:bodyPr>
          <a:lstStyle/>
          <a:p>
            <a:pPr defTabSz="406052">
              <a:defRPr/>
            </a:pPr>
            <a:r>
              <a:rPr lang="en-US" sz="3900" dirty="0" smtClean="0"/>
              <a:t>Scenario for collecting medical history: Example</a:t>
            </a:r>
          </a:p>
        </p:txBody>
      </p:sp>
      <p:graphicFrame>
        <p:nvGraphicFramePr>
          <p:cNvPr id="75779" name="Object 2"/>
          <p:cNvGraphicFramePr>
            <a:graphicFrameLocks noChangeAspect="1"/>
          </p:cNvGraphicFramePr>
          <p:nvPr/>
        </p:nvGraphicFramePr>
        <p:xfrm>
          <a:off x="505344" y="1405381"/>
          <a:ext cx="8044042" cy="4625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Document" r:id="rId3" imgW="5943600" imgH="4013200" progId="Word.Document.12">
                  <p:embed/>
                </p:oleObj>
              </mc:Choice>
              <mc:Fallback>
                <p:oleObj name="Document" r:id="rId3" imgW="5943600" imgH="40132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44" y="1405381"/>
                        <a:ext cx="8044042" cy="46256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839992" y="1043679"/>
            <a:ext cx="1422905" cy="7082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797" tIns="45898" rIns="91797" bIns="45898">
            <a:spAutoFit/>
          </a:bodyPr>
          <a:lstStyle/>
          <a:p>
            <a:r>
              <a:rPr lang="en-GB" sz="2000" dirty="0"/>
              <a:t>Successful </a:t>
            </a:r>
          </a:p>
          <a:p>
            <a:r>
              <a:rPr lang="en-GB" sz="2000" dirty="0"/>
              <a:t>output?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1703" y="1910489"/>
            <a:ext cx="576520" cy="4004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797" tIns="45898" rIns="91797" bIns="45898">
            <a:spAutoFit/>
          </a:bodyPr>
          <a:lstStyle/>
          <a:p>
            <a:r>
              <a:rPr lang="en-GB" sz="2000" dirty="0"/>
              <a:t>Yes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84457" y="2417191"/>
            <a:ext cx="576520" cy="4004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797" tIns="45898" rIns="91797" bIns="45898">
            <a:spAutoFit/>
          </a:bodyPr>
          <a:lstStyle/>
          <a:p>
            <a:r>
              <a:rPr lang="en-GB" sz="2000" dirty="0"/>
              <a:t>Yes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84457" y="3284001"/>
            <a:ext cx="643846" cy="4004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797" tIns="45898" rIns="91797" bIns="45898">
            <a:spAutoFit/>
          </a:bodyPr>
          <a:lstStyle/>
          <a:p>
            <a:r>
              <a:rPr lang="en-GB" sz="2000" dirty="0"/>
              <a:t>No?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229600" cy="1066800"/>
          </a:xfrm>
        </p:spPr>
        <p:txBody>
          <a:bodyPr lIns="91797" tIns="45898" rIns="91797" bIns="45898"/>
          <a:lstStyle/>
          <a:p>
            <a:pPr defTabSz="406052">
              <a:defRPr/>
            </a:pPr>
            <a:r>
              <a:rPr lang="en-GB" dirty="0">
                <a:ea typeface="+mj-ea"/>
              </a:rPr>
              <a:t>Use cases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653598" y="1469117"/>
            <a:ext cx="8329394" cy="4867842"/>
          </a:xfrm>
        </p:spPr>
        <p:txBody>
          <a:bodyPr lIns="91797" tIns="45898" rIns="91797" bIns="45898">
            <a:normAutofit lnSpcReduction="10000"/>
          </a:bodyPr>
          <a:lstStyle/>
          <a:p>
            <a:pPr marL="310601" indent="-310601" defTabSz="406052">
              <a:spcAft>
                <a:spcPts val="1205"/>
              </a:spcAft>
              <a:buNone/>
              <a:defRPr/>
            </a:pPr>
            <a:r>
              <a:rPr lang="en-GB" dirty="0">
                <a:latin typeface="Georgia" charset="0"/>
                <a:ea typeface="+mn-ea"/>
              </a:rPr>
              <a:t>Use-cases are a scenario based </a:t>
            </a:r>
            <a:r>
              <a:rPr lang="en-GB" dirty="0" smtClean="0">
                <a:latin typeface="Georgia" charset="0"/>
                <a:ea typeface="+mn-ea"/>
              </a:rPr>
              <a:t>technique, </a:t>
            </a:r>
            <a:r>
              <a:rPr lang="en-GB" dirty="0">
                <a:latin typeface="Georgia" charset="0"/>
                <a:ea typeface="+mn-ea"/>
              </a:rPr>
              <a:t>in the </a:t>
            </a:r>
            <a:r>
              <a:rPr lang="en-GB" dirty="0" smtClean="0">
                <a:latin typeface="Georgia" charset="0"/>
                <a:ea typeface="+mn-ea"/>
              </a:rPr>
              <a:t>UML, </a:t>
            </a:r>
            <a:r>
              <a:rPr lang="en-GB" dirty="0">
                <a:latin typeface="Georgia" charset="0"/>
                <a:ea typeface="+mn-ea"/>
              </a:rPr>
              <a:t>which </a:t>
            </a:r>
            <a:r>
              <a:rPr lang="en-GB" dirty="0" smtClean="0">
                <a:latin typeface="Georgia" charset="0"/>
                <a:ea typeface="+mn-ea"/>
              </a:rPr>
              <a:t>identifies </a:t>
            </a:r>
            <a:r>
              <a:rPr lang="en-GB" dirty="0">
                <a:latin typeface="Georgia" charset="0"/>
                <a:ea typeface="+mn-ea"/>
              </a:rPr>
              <a:t>the actors in an interaction and </a:t>
            </a:r>
            <a:r>
              <a:rPr lang="en-GB" dirty="0" smtClean="0">
                <a:latin typeface="Georgia" charset="0"/>
                <a:ea typeface="+mn-ea"/>
              </a:rPr>
              <a:t>describes </a:t>
            </a:r>
            <a:r>
              <a:rPr lang="en-GB" dirty="0">
                <a:latin typeface="Georgia" charset="0"/>
                <a:ea typeface="+mn-ea"/>
              </a:rPr>
              <a:t>the interaction itself.</a:t>
            </a:r>
          </a:p>
          <a:p>
            <a:pPr marL="310601" indent="-310601" defTabSz="406052">
              <a:spcAft>
                <a:spcPts val="1205"/>
              </a:spcAft>
              <a:buNone/>
              <a:defRPr/>
            </a:pPr>
            <a:r>
              <a:rPr lang="en-GB" dirty="0">
                <a:latin typeface="Georgia" charset="0"/>
                <a:ea typeface="+mn-ea"/>
              </a:rPr>
              <a:t>A set of use cases should describe all possible interactions with the system.</a:t>
            </a:r>
          </a:p>
          <a:p>
            <a:pPr marL="310601" indent="-310601" defTabSz="406052">
              <a:spcAft>
                <a:spcPts val="1205"/>
              </a:spcAft>
              <a:buNone/>
              <a:defRPr/>
            </a:pPr>
            <a:r>
              <a:rPr lang="en-GB" dirty="0">
                <a:latin typeface="Georgia" charset="0"/>
                <a:ea typeface="+mn-ea"/>
              </a:rPr>
              <a:t>High-level </a:t>
            </a:r>
            <a:r>
              <a:rPr lang="en-GB" u="sng" dirty="0">
                <a:latin typeface="Georgia" charset="0"/>
                <a:ea typeface="+mn-ea"/>
              </a:rPr>
              <a:t>graphical model </a:t>
            </a:r>
            <a:r>
              <a:rPr lang="en-GB" dirty="0">
                <a:latin typeface="Georgia" charset="0"/>
                <a:ea typeface="+mn-ea"/>
              </a:rPr>
              <a:t>supplemented by more </a:t>
            </a:r>
            <a:r>
              <a:rPr lang="en-GB" dirty="0" smtClean="0">
                <a:latin typeface="Georgia" charset="0"/>
                <a:ea typeface="+mn-ea"/>
              </a:rPr>
              <a:t>detailed </a:t>
            </a:r>
            <a:r>
              <a:rPr lang="en-GB" u="sng" dirty="0" smtClean="0">
                <a:latin typeface="Georgia" charset="0"/>
                <a:ea typeface="+mn-ea"/>
              </a:rPr>
              <a:t>structured</a:t>
            </a:r>
            <a:r>
              <a:rPr lang="en-GB" dirty="0" smtClean="0">
                <a:latin typeface="Georgia" charset="0"/>
                <a:ea typeface="+mn-ea"/>
              </a:rPr>
              <a:t> or </a:t>
            </a:r>
            <a:r>
              <a:rPr lang="en-GB" u="sng" dirty="0">
                <a:latin typeface="Georgia" charset="0"/>
                <a:ea typeface="+mn-ea"/>
              </a:rPr>
              <a:t>tabular description</a:t>
            </a:r>
            <a:r>
              <a:rPr lang="en-GB" dirty="0">
                <a:latin typeface="Georgia" charset="0"/>
                <a:ea typeface="+mn-ea"/>
              </a:rPr>
              <a:t>.</a:t>
            </a:r>
          </a:p>
          <a:p>
            <a:pPr marL="310601" indent="-310601" defTabSz="406052">
              <a:spcAft>
                <a:spcPts val="1205"/>
              </a:spcAft>
              <a:buNone/>
              <a:defRPr/>
            </a:pPr>
            <a:r>
              <a:rPr lang="en-GB" dirty="0">
                <a:latin typeface="Georgia" charset="0"/>
                <a:ea typeface="+mn-ea"/>
              </a:rPr>
              <a:t>Sequence diagrams may be used to add detail to use-cases by showing the sequence of event processing in the system.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52513"/>
            <a:ext cx="7772400" cy="5400675"/>
          </a:xfrm>
        </p:spPr>
        <p:txBody>
          <a:bodyPr/>
          <a:lstStyle/>
          <a:p>
            <a:pPr eaLnBrk="1" hangingPunct="1"/>
            <a:r>
              <a:rPr lang="en-US" dirty="0" smtClean="0"/>
              <a:t>Used during inception, requirements elicitation and requirements analysis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Describe the functionality of the system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Use cases focus on the behavior of the system from an external point of view.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use case describes a </a:t>
            </a:r>
            <a:r>
              <a:rPr lang="en-US" b="1" dirty="0" smtClean="0">
                <a:solidFill>
                  <a:srgbClr val="0070C0"/>
                </a:solidFill>
              </a:rPr>
              <a:t>function</a:t>
            </a:r>
            <a:r>
              <a:rPr lang="en-US" dirty="0" smtClean="0"/>
              <a:t> provided by the system that </a:t>
            </a:r>
            <a:r>
              <a:rPr lang="en-US" b="1" dirty="0" smtClean="0">
                <a:solidFill>
                  <a:srgbClr val="0070C0"/>
                </a:solidFill>
              </a:rPr>
              <a:t>yields a visible result </a:t>
            </a:r>
            <a:r>
              <a:rPr lang="en-US" dirty="0" smtClean="0"/>
              <a:t>for an actor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b="1" u="sng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Use case diagrams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65162"/>
            <a:ext cx="7772400" cy="6192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A </a:t>
            </a:r>
            <a:r>
              <a:rPr lang="en-US" sz="2800" b="1" i="1" dirty="0" smtClean="0">
                <a:solidFill>
                  <a:srgbClr val="0070C0"/>
                </a:solidFill>
              </a:rPr>
              <a:t>Use Case diagram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shows you some of the use cases in your system, some of the actors in your system, and the relationships between them.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i="1" dirty="0" smtClean="0">
                <a:solidFill>
                  <a:srgbClr val="0070C0"/>
                </a:solidFill>
              </a:rPr>
              <a:t>use case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is a high−level piece of functionality that the system will provide.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An actor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is anyone or anything that interacts with the system being built.</a:t>
            </a:r>
            <a:endParaRPr lang="en-GB" sz="280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066800"/>
          </a:xfrm>
        </p:spPr>
        <p:txBody>
          <a:bodyPr lIns="91797" tIns="45898" rIns="91797" bIns="45898"/>
          <a:lstStyle/>
          <a:p>
            <a:pPr defTabSz="406052">
              <a:defRPr/>
            </a:pPr>
            <a:r>
              <a:rPr lang="en-US" dirty="0" smtClean="0">
                <a:ea typeface="+mj-ea"/>
              </a:rPr>
              <a:t>Use cases for the MHC-PMS</a:t>
            </a:r>
            <a:r>
              <a:rPr lang="en-GB" dirty="0" smtClean="0">
                <a:ea typeface="+mj-ea"/>
              </a:rPr>
              <a:t> </a:t>
            </a:r>
            <a:endParaRPr lang="en-US" dirty="0" smtClean="0">
              <a:ea typeface="+mj-ea"/>
            </a:endParaRPr>
          </a:p>
        </p:txBody>
      </p:sp>
      <p:pic>
        <p:nvPicPr>
          <p:cNvPr id="77827" name="Picture 3" descr="4.15 UseCase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302" y="1844699"/>
            <a:ext cx="7942017" cy="470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76" tIns="44445" rIns="90476" bIns="44445"/>
          <a:lstStyle/>
          <a:p>
            <a:pPr defTabSz="406052">
              <a:defRPr/>
            </a:pPr>
            <a:r>
              <a:rPr lang="en-GB" dirty="0">
                <a:ea typeface="+mj-ea"/>
              </a:rPr>
              <a:t>Ethnography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 lIns="90476" tIns="44445" rIns="90476" bIns="44445"/>
          <a:lstStyle/>
          <a:p>
            <a:pPr marL="310601" indent="-310601" defTabSz="406052">
              <a:spcAft>
                <a:spcPts val="1205"/>
              </a:spcAft>
              <a:buNone/>
              <a:defRPr/>
            </a:pPr>
            <a:r>
              <a:rPr lang="en-GB" sz="2400" dirty="0">
                <a:latin typeface="Georgia" charset="0"/>
              </a:rPr>
              <a:t>A social scientist spends a considerable time observing and analysing how people actually work.</a:t>
            </a:r>
          </a:p>
          <a:p>
            <a:pPr marL="310601" indent="-310601" defTabSz="406052">
              <a:spcAft>
                <a:spcPts val="1205"/>
              </a:spcAft>
              <a:buNone/>
              <a:defRPr/>
            </a:pPr>
            <a:r>
              <a:rPr lang="en-GB" sz="2400" dirty="0">
                <a:latin typeface="Georgia" charset="0"/>
              </a:rPr>
              <a:t>People do not have to explain or articulate their work.</a:t>
            </a:r>
          </a:p>
          <a:p>
            <a:pPr marL="310601" indent="-310601" defTabSz="406052">
              <a:spcAft>
                <a:spcPts val="1205"/>
              </a:spcAft>
              <a:buNone/>
              <a:defRPr/>
            </a:pPr>
            <a:r>
              <a:rPr lang="en-GB" sz="2400" dirty="0">
                <a:latin typeface="Georgia" charset="0"/>
              </a:rPr>
              <a:t>Social and organisational factors of importance may be observed.</a:t>
            </a:r>
          </a:p>
          <a:p>
            <a:pPr marL="310601" indent="-310601" defTabSz="406052">
              <a:spcAft>
                <a:spcPts val="1205"/>
              </a:spcAft>
              <a:buNone/>
              <a:defRPr/>
            </a:pPr>
            <a:r>
              <a:rPr lang="en-GB" sz="2400" dirty="0">
                <a:latin typeface="Georgia" charset="0"/>
              </a:rPr>
              <a:t>Ethnographic studies have shown that work is usually richer and more complex than suggested by simple system models.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76" tIns="44445" rIns="90476" bIns="44445"/>
          <a:lstStyle/>
          <a:p>
            <a:pPr defTabSz="406052">
              <a:defRPr/>
            </a:pPr>
            <a:r>
              <a:rPr lang="en-GB" dirty="0">
                <a:ea typeface="+mj-ea"/>
              </a:rPr>
              <a:t>Requirements validation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 lIns="90476" tIns="44445" rIns="90476" bIns="44445"/>
          <a:lstStyle/>
          <a:p>
            <a:pPr marL="310601" indent="-310601" defTabSz="406052">
              <a:spcAft>
                <a:spcPts val="1205"/>
              </a:spcAft>
              <a:buNone/>
              <a:defRPr/>
            </a:pPr>
            <a:r>
              <a:rPr lang="en-GB" dirty="0">
                <a:latin typeface="Georgia" charset="0"/>
                <a:ea typeface="+mn-ea"/>
              </a:rPr>
              <a:t>Concerned with demonstrating that the requirements define the system </a:t>
            </a:r>
            <a:r>
              <a:rPr lang="en-GB" dirty="0" smtClean="0">
                <a:latin typeface="Georgia" charset="0"/>
                <a:ea typeface="+mn-ea"/>
              </a:rPr>
              <a:t>the </a:t>
            </a:r>
            <a:r>
              <a:rPr lang="en-GB" dirty="0">
                <a:latin typeface="Georgia" charset="0"/>
                <a:ea typeface="+mn-ea"/>
              </a:rPr>
              <a:t>customer really wants.</a:t>
            </a:r>
          </a:p>
          <a:p>
            <a:pPr marL="310601" indent="-310601" defTabSz="406052">
              <a:spcAft>
                <a:spcPts val="1205"/>
              </a:spcAft>
              <a:buNone/>
              <a:defRPr/>
            </a:pPr>
            <a:r>
              <a:rPr lang="en-GB" dirty="0">
                <a:latin typeface="Georgia" charset="0"/>
                <a:ea typeface="+mn-ea"/>
              </a:rPr>
              <a:t>Requirements error costs are high so validation is very important</a:t>
            </a:r>
          </a:p>
          <a:p>
            <a:pPr marL="672714" lvl="1" indent="-259087" defTabSz="406052">
              <a:spcAft>
                <a:spcPts val="1205"/>
              </a:spcAft>
              <a:buNone/>
              <a:defRPr/>
            </a:pPr>
            <a:r>
              <a:rPr lang="en-GB" dirty="0">
                <a:latin typeface="Georgia" charset="0"/>
                <a:ea typeface="+mn-ea"/>
              </a:rPr>
              <a:t>Fixing a </a:t>
            </a:r>
            <a:r>
              <a:rPr lang="en-GB" b="1" dirty="0">
                <a:latin typeface="Georgia" charset="0"/>
                <a:ea typeface="+mn-ea"/>
              </a:rPr>
              <a:t>requirements error </a:t>
            </a:r>
            <a:r>
              <a:rPr lang="en-GB" dirty="0">
                <a:latin typeface="Georgia" charset="0"/>
                <a:ea typeface="+mn-ea"/>
              </a:rPr>
              <a:t>after delivery may cost up to </a:t>
            </a:r>
            <a:r>
              <a:rPr lang="en-GB" b="1" dirty="0">
                <a:latin typeface="Georgia" charset="0"/>
                <a:ea typeface="+mn-ea"/>
              </a:rPr>
              <a:t>100 times </a:t>
            </a:r>
            <a:r>
              <a:rPr lang="en-GB" dirty="0">
                <a:latin typeface="Georgia" charset="0"/>
                <a:ea typeface="+mn-ea"/>
              </a:rPr>
              <a:t>the cost of fixing an implementation error.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066800"/>
          </a:xfrm>
        </p:spPr>
        <p:txBody>
          <a:bodyPr/>
          <a:lstStyle/>
          <a:p>
            <a:r>
              <a:rPr lang="en-US" dirty="0" smtClean="0"/>
              <a:t>Requirements Validation Check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325112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Validity Checks</a:t>
            </a:r>
            <a:r>
              <a:rPr lang="en-US" dirty="0" smtClean="0"/>
              <a:t>: sometimes additional requirements are needed.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Consistency Checks</a:t>
            </a:r>
            <a:r>
              <a:rPr lang="en-US" dirty="0" smtClean="0"/>
              <a:t>: no conflicts.</a:t>
            </a:r>
          </a:p>
          <a:p>
            <a:r>
              <a:rPr lang="en-US" dirty="0" smtClean="0"/>
              <a:t>C</a:t>
            </a:r>
            <a:r>
              <a:rPr lang="en-US" b="1" dirty="0" smtClean="0">
                <a:solidFill>
                  <a:srgbClr val="7030A0"/>
                </a:solidFill>
              </a:rPr>
              <a:t>ompleteness Checks</a:t>
            </a:r>
            <a:r>
              <a:rPr lang="en-US" dirty="0" smtClean="0"/>
              <a:t>: nothing is missing.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Realism Checks</a:t>
            </a:r>
            <a:r>
              <a:rPr lang="en-US" dirty="0" smtClean="0"/>
              <a:t>: can such requirements be done using current knowledge and technology?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Verifiability</a:t>
            </a:r>
            <a:r>
              <a:rPr lang="en-US" dirty="0" smtClean="0"/>
              <a:t>: requirements should be verifiable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066800"/>
          </a:xfrm>
        </p:spPr>
        <p:txBody>
          <a:bodyPr/>
          <a:lstStyle/>
          <a:p>
            <a:r>
              <a:rPr lang="en-US" dirty="0" smtClean="0"/>
              <a:t>Requirements’ Levels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71800" y="1371600"/>
            <a:ext cx="2895600" cy="2133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Requirements are usually written in two levels</a:t>
            </a:r>
            <a:endParaRPr lang="en-US" sz="2000" b="1" dirty="0"/>
          </a:p>
        </p:txBody>
      </p:sp>
      <p:sp>
        <p:nvSpPr>
          <p:cNvPr id="5" name="Right Arrow 4"/>
          <p:cNvSpPr/>
          <p:nvPr/>
        </p:nvSpPr>
        <p:spPr>
          <a:xfrm rot="7811476">
            <a:off x="2838292" y="3763315"/>
            <a:ext cx="1163249" cy="19052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" y="4343400"/>
            <a:ext cx="2971800" cy="1371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System Requirements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638800" y="4343400"/>
            <a:ext cx="2971800" cy="1371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User Requirements</a:t>
            </a:r>
            <a:endParaRPr lang="en-US" sz="2400" b="1" dirty="0"/>
          </a:p>
        </p:txBody>
      </p:sp>
      <p:sp>
        <p:nvSpPr>
          <p:cNvPr id="11" name="Right Arrow 10"/>
          <p:cNvSpPr/>
          <p:nvPr/>
        </p:nvSpPr>
        <p:spPr>
          <a:xfrm rot="2883008">
            <a:off x="4831031" y="3753790"/>
            <a:ext cx="1163249" cy="19052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Validation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Requirements reviews</a:t>
            </a:r>
            <a:r>
              <a:rPr lang="en-US" dirty="0" smtClean="0"/>
              <a:t>: systematic analysis of requirements by a team of reviewers.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Prototyping</a:t>
            </a:r>
            <a:r>
              <a:rPr lang="en-US" dirty="0" smtClean="0"/>
              <a:t>: executable model of system is developed and presented to stakeholders.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Test-case generation</a:t>
            </a:r>
            <a:r>
              <a:rPr lang="en-US" dirty="0" smtClean="0"/>
              <a:t>: requirements should be testable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8763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User vs. System Requirements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620000" cy="157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4114800" y="2286000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34929"/>
            <a:ext cx="7239000" cy="382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0600" y="6629400"/>
            <a:ext cx="4038600" cy="228600"/>
          </a:xfrm>
        </p:spPr>
        <p:txBody>
          <a:bodyPr/>
          <a:lstStyle/>
          <a:p>
            <a:r>
              <a:rPr lang="en-US" dirty="0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662494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Functional and Non-Functional</a:t>
            </a:r>
            <a:br>
              <a:rPr lang="en-US" dirty="0" smtClean="0"/>
            </a:b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Functional Requirements: </a:t>
            </a:r>
            <a:r>
              <a:rPr lang="en-US" dirty="0" smtClean="0"/>
              <a:t>These are statements of services the system should provide, how the system should react to particular inputs, and how the system should behave in particular situations.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Non-Functional Requirements</a:t>
            </a:r>
            <a:r>
              <a:rPr lang="en-US" dirty="0" smtClean="0"/>
              <a:t>: These are constraints on the services or functions offered by the system.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3561" y="64770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Functional and Non-Functional</a:t>
            </a:r>
            <a:br>
              <a:rPr lang="en-US" dirty="0" smtClean="0"/>
            </a:br>
            <a:r>
              <a:rPr lang="en-US" dirty="0" smtClean="0"/>
              <a:t>Requirements..2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229600" cy="2819400"/>
          </a:xfrm>
        </p:spPr>
        <p:txBody>
          <a:bodyPr/>
          <a:lstStyle/>
          <a:p>
            <a:r>
              <a:rPr lang="en-US" dirty="0" smtClean="0"/>
              <a:t>In reality, the distinction between different types of requirement is </a:t>
            </a:r>
            <a:r>
              <a:rPr lang="en-US" b="1" dirty="0" smtClean="0">
                <a:solidFill>
                  <a:srgbClr val="7030A0"/>
                </a:solidFill>
              </a:rPr>
              <a:t>not as clear-cut </a:t>
            </a:r>
            <a:r>
              <a:rPr lang="en-US" dirty="0" smtClean="0"/>
              <a:t>as these simple definitions suggest.</a:t>
            </a:r>
          </a:p>
          <a:p>
            <a:r>
              <a:rPr lang="en-US" dirty="0" smtClean="0"/>
              <a:t>Sometimes, a non-functional requirement can </a:t>
            </a:r>
            <a:r>
              <a:rPr lang="en-US" b="1" dirty="0" smtClean="0">
                <a:solidFill>
                  <a:srgbClr val="7030A0"/>
                </a:solidFill>
              </a:rPr>
              <a:t>generate</a:t>
            </a:r>
            <a:r>
              <a:rPr lang="en-US" dirty="0" smtClean="0"/>
              <a:t> several functional requirements.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0" y="6553200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on Functional Requirements: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822869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4800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Imprecision in the requirements specification is the cause of many software engineering problems.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 It is natural for a system developer to interpret an ambiguous requirement in a way that simplifies its implementation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0600" y="6567527"/>
            <a:ext cx="4038600" cy="228600"/>
          </a:xfrm>
        </p:spPr>
        <p:txBody>
          <a:bodyPr/>
          <a:lstStyle/>
          <a:p>
            <a:r>
              <a:rPr lang="en-US" smtClean="0"/>
              <a:t>Birzeit University- CS Dept - Samer Zein (</a:t>
            </a:r>
            <a:r>
              <a:rPr lang="en-US" dirty="0" err="1" smtClean="0"/>
              <a:t>Ph.D</a:t>
            </a:r>
            <a:r>
              <a:rPr lang="en-US" dirty="0" smtClean="0"/>
              <a:t>). Refs Ian </a:t>
            </a:r>
            <a:r>
              <a:rPr lang="en-US" dirty="0" err="1" smtClean="0"/>
              <a:t>Sommerville</a:t>
            </a:r>
            <a:r>
              <a:rPr lang="en-US" dirty="0" smtClean="0"/>
              <a:t> 10th </a:t>
            </a:r>
            <a:r>
              <a:rPr lang="en-US" dirty="0" err="1" smtClean="0"/>
              <a:t>edt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5371</TotalTime>
  <Words>2223</Words>
  <Application>Microsoft Office PowerPoint</Application>
  <PresentationFormat>On-screen Show (4:3)</PresentationFormat>
  <Paragraphs>264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Georgia</vt:lpstr>
      <vt:lpstr>Trebuchet MS</vt:lpstr>
      <vt:lpstr>Wingdings 2</vt:lpstr>
      <vt:lpstr>Urban</vt:lpstr>
      <vt:lpstr>Document</vt:lpstr>
      <vt:lpstr>Requirements Engineering</vt:lpstr>
      <vt:lpstr>Introduction</vt:lpstr>
      <vt:lpstr>Requirements During Initial Phase</vt:lpstr>
      <vt:lpstr>Requirements’ Levels</vt:lpstr>
      <vt:lpstr>Example: User vs. System Requirements</vt:lpstr>
      <vt:lpstr>PowerPoint Presentation</vt:lpstr>
      <vt:lpstr>Functional and Non-Functional Requirements</vt:lpstr>
      <vt:lpstr>Functional and Non-Functional Requirements..2</vt:lpstr>
      <vt:lpstr>Examples on Functional Requirements:</vt:lpstr>
      <vt:lpstr>Requirements Properties</vt:lpstr>
      <vt:lpstr>PowerPoint Presentation</vt:lpstr>
      <vt:lpstr>Non-Functional Requirements Should be Quantifiable</vt:lpstr>
      <vt:lpstr>Metrics for Specifying Non-functional Requirements</vt:lpstr>
      <vt:lpstr>The Software Requirements Document (SRS)</vt:lpstr>
      <vt:lpstr>Level of Details When Writing Requirements</vt:lpstr>
      <vt:lpstr>PowerPoint Presentation</vt:lpstr>
      <vt:lpstr>PowerPoint Presentation</vt:lpstr>
      <vt:lpstr>Requirements Specification</vt:lpstr>
      <vt:lpstr>Requirements Specification: Natural language</vt:lpstr>
      <vt:lpstr>Requirements Specification: Structured Format</vt:lpstr>
      <vt:lpstr>Guidelines when writing requirements specification:</vt:lpstr>
      <vt:lpstr>PowerPoint Presentation</vt:lpstr>
      <vt:lpstr>Requirements Elicitation &amp; Analysis Process</vt:lpstr>
      <vt:lpstr>Requirement Analysis</vt:lpstr>
      <vt:lpstr>Problems of requirements analysis</vt:lpstr>
      <vt:lpstr>Stakeholders in the MHC-PMS</vt:lpstr>
      <vt:lpstr>Techniques</vt:lpstr>
      <vt:lpstr>Interviewing</vt:lpstr>
      <vt:lpstr>Interviews</vt:lpstr>
      <vt:lpstr>Scenarios</vt:lpstr>
      <vt:lpstr>Scenario for collecting medical history: Example</vt:lpstr>
      <vt:lpstr>Scenario for collecting medical history: Example</vt:lpstr>
      <vt:lpstr>Use cases</vt:lpstr>
      <vt:lpstr>Use case diagrams</vt:lpstr>
      <vt:lpstr>PowerPoint Presentation</vt:lpstr>
      <vt:lpstr>Use cases for the MHC-PMS </vt:lpstr>
      <vt:lpstr>Ethnography</vt:lpstr>
      <vt:lpstr>Requirements validation</vt:lpstr>
      <vt:lpstr>Requirements Validation Check list</vt:lpstr>
      <vt:lpstr>Requirements Validation Techniques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Engineering</dc:title>
  <dc:creator>Samer</dc:creator>
  <cp:lastModifiedBy>Samer Zain</cp:lastModifiedBy>
  <cp:revision>42</cp:revision>
  <dcterms:created xsi:type="dcterms:W3CDTF">2006-08-16T00:00:00Z</dcterms:created>
  <dcterms:modified xsi:type="dcterms:W3CDTF">2022-08-19T17:30:29Z</dcterms:modified>
</cp:coreProperties>
</file>