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88" r:id="rId6"/>
    <p:sldId id="260" r:id="rId7"/>
    <p:sldId id="261" r:id="rId8"/>
    <p:sldId id="262" r:id="rId9"/>
    <p:sldId id="276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7" r:id="rId18"/>
    <p:sldId id="270" r:id="rId19"/>
    <p:sldId id="273" r:id="rId20"/>
    <p:sldId id="272" r:id="rId21"/>
    <p:sldId id="271" r:id="rId22"/>
    <p:sldId id="278" r:id="rId23"/>
    <p:sldId id="274" r:id="rId24"/>
    <p:sldId id="275" r:id="rId25"/>
    <p:sldId id="279" r:id="rId26"/>
    <p:sldId id="281" r:id="rId27"/>
    <p:sldId id="282" r:id="rId28"/>
    <p:sldId id="283" r:id="rId29"/>
    <p:sldId id="284" r:id="rId30"/>
    <p:sldId id="285" r:id="rId31"/>
    <p:sldId id="287" r:id="rId32"/>
    <p:sldId id="286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481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00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49669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5742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7362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70548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90690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579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028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4620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0730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14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46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7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775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5937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305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A9C09D6-D66D-42B6-AF96-F6EA28EDBC22}" type="datetimeFigureOut">
              <a:rPr lang="en-US" smtClean="0"/>
              <a:t>10/17/2023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CAE9411-616C-4A47-9728-305496F956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866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E8B617-C3C0-C8A0-489E-F66E68BED4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87690" y="686135"/>
            <a:ext cx="9144000" cy="2387600"/>
          </a:xfrm>
        </p:spPr>
        <p:txBody>
          <a:bodyPr>
            <a:normAutofit/>
          </a:bodyPr>
          <a:lstStyle/>
          <a:p>
            <a:pPr algn="l"/>
            <a:r>
              <a:rPr lang="en-US" b="1" dirty="0"/>
              <a:t>ENCS 2110 </a:t>
            </a:r>
            <a:br>
              <a:rPr lang="en-US" dirty="0"/>
            </a:br>
            <a:r>
              <a:rPr lang="en-US" sz="3200" b="1" dirty="0"/>
              <a:t>Digital Electronics and Computer Organization Lab </a:t>
            </a: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2066A2-2798-5A84-97AF-C2E0D2118E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41241" y="3428999"/>
            <a:ext cx="9144000" cy="2225351"/>
          </a:xfrm>
        </p:spPr>
        <p:txBody>
          <a:bodyPr>
            <a:normAutofit fontScale="92500" lnSpcReduction="10000"/>
          </a:bodyPr>
          <a:lstStyle/>
          <a:p>
            <a:pPr algn="ctr"/>
            <a:b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br>
              <a:rPr lang="en-US" sz="1800" b="1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</a:rPr>
            </a:br>
            <a:r>
              <a:rPr lang="en-US" sz="4000" dirty="0"/>
              <a:t>Experiment No. 9</a:t>
            </a:r>
            <a:br>
              <a:rPr lang="en-US" sz="5400" dirty="0"/>
            </a:br>
            <a:r>
              <a:rPr lang="en-US" sz="2000" dirty="0"/>
              <a:t>A Simple Security System Using FPGA</a:t>
            </a:r>
            <a:br>
              <a:rPr lang="en-US" sz="2000" dirty="0"/>
            </a:br>
            <a:br>
              <a:rPr lang="en-US" sz="2000" dirty="0"/>
            </a:br>
            <a:br>
              <a:rPr lang="ar-SA" sz="2000"/>
            </a:b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739348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AAC17-1BDB-C346-49AB-1DDDC50D9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en-US" dirty="0"/>
              <a:t>7-Segments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CCA44D-8D3C-CD29-26AE-9AAB2F63EE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6640" y="452305"/>
            <a:ext cx="10018713" cy="3124201"/>
          </a:xfrm>
        </p:spPr>
        <p:txBody>
          <a:bodyPr>
            <a:normAutofit/>
          </a:bodyPr>
          <a:lstStyle/>
          <a:p>
            <a:r>
              <a:rPr lang="en-US" sz="2000" dirty="0"/>
              <a:t>7-segments are components used to display numbers or alphabets by turning on a sequence of LEDS.</a:t>
            </a:r>
          </a:p>
          <a:p>
            <a:r>
              <a:rPr lang="en-US" sz="2000" dirty="0"/>
              <a:t>Each segment is just a LED, and it has a unique name from (a-g).</a:t>
            </a:r>
          </a:p>
          <a:p>
            <a:endParaRPr lang="en-US" sz="2000" dirty="0"/>
          </a:p>
        </p:txBody>
      </p:sp>
      <p:pic>
        <p:nvPicPr>
          <p:cNvPr id="4098" name="Picture 2" descr="sweet break up Awakening 7 segment display letters Garbage can patient  activity">
            <a:extLst>
              <a:ext uri="{FF2B5EF4-FFF2-40B4-BE49-F238E27FC236}">
                <a16:creationId xmlns:a16="http://schemas.microsoft.com/office/drawing/2014/main" id="{6679EB53-239E-96F8-BDAC-5EAA9CA40C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3177" y="2984691"/>
            <a:ext cx="6066201" cy="3192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ven-segment display - Wikipedia">
            <a:extLst>
              <a:ext uri="{FF2B5EF4-FFF2-40B4-BE49-F238E27FC236}">
                <a16:creationId xmlns:a16="http://schemas.microsoft.com/office/drawing/2014/main" id="{67C3FD35-3A88-651B-28AE-2CABBF5207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0381" y="3280095"/>
            <a:ext cx="2929055" cy="2896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779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89BD6-61C5-1D42-4371-D08FBB0F4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-61912"/>
            <a:ext cx="10018713" cy="1752599"/>
          </a:xfrm>
        </p:spPr>
        <p:txBody>
          <a:bodyPr/>
          <a:lstStyle/>
          <a:p>
            <a:r>
              <a:rPr lang="en-US" dirty="0"/>
              <a:t>LEDS</a:t>
            </a:r>
          </a:p>
        </p:txBody>
      </p:sp>
      <p:pic>
        <p:nvPicPr>
          <p:cNvPr id="5122" name="Picture 2" descr="Diode Anode Cathode Identification (Easy Methods, 2023)">
            <a:extLst>
              <a:ext uri="{FF2B5EF4-FFF2-40B4-BE49-F238E27FC236}">
                <a16:creationId xmlns:a16="http://schemas.microsoft.com/office/drawing/2014/main" id="{4C155588-A15F-02D3-0571-2D0E13D866F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4762" y="2323749"/>
            <a:ext cx="7200928" cy="325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8BCC546-3184-3F0A-1C4A-926963A69C9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314449"/>
              </p:ext>
            </p:extLst>
          </p:nvPr>
        </p:nvGraphicFramePr>
        <p:xfrm>
          <a:off x="8724550" y="2908133"/>
          <a:ext cx="3264246" cy="20873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8082">
                  <a:extLst>
                    <a:ext uri="{9D8B030D-6E8A-4147-A177-3AD203B41FA5}">
                      <a16:colId xmlns:a16="http://schemas.microsoft.com/office/drawing/2014/main" val="3857117169"/>
                    </a:ext>
                  </a:extLst>
                </a:gridCol>
                <a:gridCol w="1088082">
                  <a:extLst>
                    <a:ext uri="{9D8B030D-6E8A-4147-A177-3AD203B41FA5}">
                      <a16:colId xmlns:a16="http://schemas.microsoft.com/office/drawing/2014/main" val="2454003276"/>
                    </a:ext>
                  </a:extLst>
                </a:gridCol>
                <a:gridCol w="1088082">
                  <a:extLst>
                    <a:ext uri="{9D8B030D-6E8A-4147-A177-3AD203B41FA5}">
                      <a16:colId xmlns:a16="http://schemas.microsoft.com/office/drawing/2014/main" val="841901983"/>
                    </a:ext>
                  </a:extLst>
                </a:gridCol>
              </a:tblGrid>
              <a:tr h="417461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Anode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Cathode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2818829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2604349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015857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solidFill>
                            <a:srgbClr val="00B050"/>
                          </a:solidFill>
                        </a:rPr>
                        <a:t>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1168265"/>
                  </a:ext>
                </a:extLst>
              </a:tr>
              <a:tr h="417461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65040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26935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68A58-E154-1C20-978B-3FEB946EF3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2701" y="0"/>
            <a:ext cx="10018713" cy="1752599"/>
          </a:xfrm>
        </p:spPr>
        <p:txBody>
          <a:bodyPr/>
          <a:lstStyle/>
          <a:p>
            <a:r>
              <a:rPr lang="en-US" dirty="0"/>
              <a:t>Common Anode vs Common Cathode</a:t>
            </a:r>
          </a:p>
        </p:txBody>
      </p:sp>
      <p:pic>
        <p:nvPicPr>
          <p:cNvPr id="2050" name="Picture 2" descr="7 Segment Arduino Interface">
            <a:extLst>
              <a:ext uri="{FF2B5EF4-FFF2-40B4-BE49-F238E27FC236}">
                <a16:creationId xmlns:a16="http://schemas.microsoft.com/office/drawing/2014/main" id="{E86A12F4-D640-2806-0681-6AEE8DADC2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61858" y="1394360"/>
            <a:ext cx="6478428" cy="5273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96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CD75D-B86F-5484-F3BE-C22BD0E9A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5922" y="-11400"/>
            <a:ext cx="10018713" cy="1752599"/>
          </a:xfrm>
        </p:spPr>
        <p:txBody>
          <a:bodyPr/>
          <a:lstStyle/>
          <a:p>
            <a:r>
              <a:rPr lang="en-US" dirty="0"/>
              <a:t>Common Anode vs Common Cathode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C95420-0C96-F18B-79CA-0F506672B5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24438" y="1791712"/>
            <a:ext cx="421574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89F4411-1CF2-7D5E-BB5A-21B7D7379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164" y="1835441"/>
            <a:ext cx="4237840" cy="417642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8C38817-3E03-32D9-9822-51C2E81C73BE}"/>
              </a:ext>
            </a:extLst>
          </p:cNvPr>
          <p:cNvSpPr/>
          <p:nvPr/>
        </p:nvSpPr>
        <p:spPr>
          <a:xfrm>
            <a:off x="2466364" y="6244075"/>
            <a:ext cx="2885813" cy="4587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Active LOW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0E9F811-E5FC-FD0D-E342-B1A2C1A39E90}"/>
              </a:ext>
            </a:extLst>
          </p:cNvPr>
          <p:cNvSpPr/>
          <p:nvPr/>
        </p:nvSpPr>
        <p:spPr>
          <a:xfrm>
            <a:off x="8591726" y="6156617"/>
            <a:ext cx="2885813" cy="45872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Active HIGH</a:t>
            </a:r>
          </a:p>
        </p:txBody>
      </p:sp>
    </p:spTree>
    <p:extLst>
      <p:ext uri="{BB962C8B-B14F-4D97-AF65-F5344CB8AC3E}">
        <p14:creationId xmlns:p14="http://schemas.microsoft.com/office/powerpoint/2010/main" val="15718636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B26E-7E47-7092-767C-2471C67AC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</a:t>
            </a:r>
          </a:p>
        </p:txBody>
      </p:sp>
      <p:pic>
        <p:nvPicPr>
          <p:cNvPr id="6146" name="Picture 2" descr="7 Segment Displays">
            <a:extLst>
              <a:ext uri="{FF2B5EF4-FFF2-40B4-BE49-F238E27FC236}">
                <a16:creationId xmlns:a16="http://schemas.microsoft.com/office/drawing/2014/main" id="{B79EC674-3EFA-75BE-9DA7-AD1BBA8427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67"/>
          <a:stretch/>
        </p:blipFill>
        <p:spPr bwMode="auto">
          <a:xfrm>
            <a:off x="1961757" y="2386974"/>
            <a:ext cx="1536453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FA6026AF-8E2F-528C-84CD-FB0A01174A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1979788"/>
              </p:ext>
            </p:extLst>
          </p:nvPr>
        </p:nvGraphicFramePr>
        <p:xfrm>
          <a:off x="4580390" y="2657575"/>
          <a:ext cx="6922632" cy="21448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5329">
                  <a:extLst>
                    <a:ext uri="{9D8B030D-6E8A-4147-A177-3AD203B41FA5}">
                      <a16:colId xmlns:a16="http://schemas.microsoft.com/office/drawing/2014/main" val="2804815907"/>
                    </a:ext>
                  </a:extLst>
                </a:gridCol>
                <a:gridCol w="865329">
                  <a:extLst>
                    <a:ext uri="{9D8B030D-6E8A-4147-A177-3AD203B41FA5}">
                      <a16:colId xmlns:a16="http://schemas.microsoft.com/office/drawing/2014/main" val="433302288"/>
                    </a:ext>
                  </a:extLst>
                </a:gridCol>
                <a:gridCol w="865329">
                  <a:extLst>
                    <a:ext uri="{9D8B030D-6E8A-4147-A177-3AD203B41FA5}">
                      <a16:colId xmlns:a16="http://schemas.microsoft.com/office/drawing/2014/main" val="2577538026"/>
                    </a:ext>
                  </a:extLst>
                </a:gridCol>
                <a:gridCol w="865329">
                  <a:extLst>
                    <a:ext uri="{9D8B030D-6E8A-4147-A177-3AD203B41FA5}">
                      <a16:colId xmlns:a16="http://schemas.microsoft.com/office/drawing/2014/main" val="68247958"/>
                    </a:ext>
                  </a:extLst>
                </a:gridCol>
                <a:gridCol w="865329">
                  <a:extLst>
                    <a:ext uri="{9D8B030D-6E8A-4147-A177-3AD203B41FA5}">
                      <a16:colId xmlns:a16="http://schemas.microsoft.com/office/drawing/2014/main" val="54103198"/>
                    </a:ext>
                  </a:extLst>
                </a:gridCol>
                <a:gridCol w="865329">
                  <a:extLst>
                    <a:ext uri="{9D8B030D-6E8A-4147-A177-3AD203B41FA5}">
                      <a16:colId xmlns:a16="http://schemas.microsoft.com/office/drawing/2014/main" val="1822887074"/>
                    </a:ext>
                  </a:extLst>
                </a:gridCol>
                <a:gridCol w="865329">
                  <a:extLst>
                    <a:ext uri="{9D8B030D-6E8A-4147-A177-3AD203B41FA5}">
                      <a16:colId xmlns:a16="http://schemas.microsoft.com/office/drawing/2014/main" val="3556338690"/>
                    </a:ext>
                  </a:extLst>
                </a:gridCol>
                <a:gridCol w="865329">
                  <a:extLst>
                    <a:ext uri="{9D8B030D-6E8A-4147-A177-3AD203B41FA5}">
                      <a16:colId xmlns:a16="http://schemas.microsoft.com/office/drawing/2014/main" val="2533934339"/>
                    </a:ext>
                  </a:extLst>
                </a:gridCol>
              </a:tblGrid>
              <a:tr h="710443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Method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75227230"/>
                  </a:ext>
                </a:extLst>
              </a:tr>
              <a:tr h="7172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Active low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80164024"/>
                  </a:ext>
                </a:extLst>
              </a:tr>
              <a:tr h="717202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Active high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663119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201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FCC27-8A82-D90D-7332-BB694E9D9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65015"/>
            <a:ext cx="10018713" cy="1752599"/>
          </a:xfrm>
        </p:spPr>
        <p:txBody>
          <a:bodyPr/>
          <a:lstStyle/>
          <a:p>
            <a:r>
              <a:rPr lang="en-US" dirty="0"/>
              <a:t>Stage 2: 7-Segment Decoder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4796EF-F101-E6E2-A468-E60693B6C0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09" y="804643"/>
            <a:ext cx="10018713" cy="3124201"/>
          </a:xfrm>
        </p:spPr>
        <p:txBody>
          <a:bodyPr>
            <a:normAutofit/>
          </a:bodyPr>
          <a:lstStyle/>
          <a:p>
            <a:endParaRPr lang="en-US" sz="2400" dirty="0"/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The main idea of this component </a:t>
            </a:r>
            <a:br>
              <a:rPr lang="en-US" sz="2400" dirty="0"/>
            </a:br>
            <a:r>
              <a:rPr lang="en-US" sz="2400" dirty="0"/>
              <a:t>is to map between 4 digit inputs </a:t>
            </a:r>
            <a:br>
              <a:rPr lang="en-US" sz="2400" dirty="0"/>
            </a:br>
            <a:r>
              <a:rPr lang="en-US" sz="2400" dirty="0"/>
              <a:t>to 7 digit inputs so that it can </a:t>
            </a:r>
            <a:br>
              <a:rPr lang="en-US" sz="2400" dirty="0"/>
            </a:br>
            <a:r>
              <a:rPr lang="en-US" sz="2400" dirty="0"/>
              <a:t>be displayed on the 7-segment </a:t>
            </a:r>
            <a:br>
              <a:rPr lang="en-US" sz="2400" dirty="0"/>
            </a:br>
            <a:r>
              <a:rPr lang="en-US" sz="2400" dirty="0"/>
              <a:t>correctly.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5F309E-3E16-B366-A10C-F35B4D5BD8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5169" y="1937857"/>
            <a:ext cx="5959750" cy="4555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836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1EC5-4415-B7FA-0B6A-072D47344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9812" y="0"/>
            <a:ext cx="10018713" cy="1752599"/>
          </a:xfrm>
        </p:spPr>
        <p:txBody>
          <a:bodyPr/>
          <a:lstStyle/>
          <a:p>
            <a:r>
              <a:rPr lang="en-US" dirty="0"/>
              <a:t>Stage 2: 7-Segment Decoder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6363CE5-587E-714F-C257-18A05A429E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9812" y="1924041"/>
            <a:ext cx="5274507" cy="3668655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47955A4-0AD0-6FEF-1FEB-B77C91D71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7838" y="2188371"/>
            <a:ext cx="4298394" cy="289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86279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60B9071-461D-AE37-7B18-51450389D7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17427" y="889932"/>
            <a:ext cx="8242566" cy="5078136"/>
          </a:xfrm>
        </p:spPr>
      </p:pic>
    </p:spTree>
    <p:extLst>
      <p:ext uri="{BB962C8B-B14F-4D97-AF65-F5344CB8AC3E}">
        <p14:creationId xmlns:p14="http://schemas.microsoft.com/office/powerpoint/2010/main" val="10081830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232A05-2CA6-EF1E-C941-0EC0822684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en-US" dirty="0"/>
              <a:t>Stage 3: Memory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DEB6DF-C1D9-8BC5-0F6A-5158B4565A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It is used to store/retrieve data.</a:t>
            </a:r>
          </a:p>
          <a:p>
            <a:r>
              <a:rPr lang="en-US" dirty="0"/>
              <a:t>In our experiment, we have a 7-bits memory </a:t>
            </a:r>
            <a:br>
              <a:rPr lang="en-US" dirty="0"/>
            </a:br>
            <a:r>
              <a:rPr lang="en-US" dirty="0"/>
              <a:t>(output from 7-seg decoder).</a:t>
            </a:r>
          </a:p>
          <a:p>
            <a:r>
              <a:rPr lang="en-US" dirty="0"/>
              <a:t>To store each bit, we need: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Flip-Flop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MUX</a:t>
            </a:r>
          </a:p>
          <a:p>
            <a:r>
              <a:rPr lang="en-US" dirty="0"/>
              <a:t>It is synchronous, which means it </a:t>
            </a:r>
            <a:br>
              <a:rPr lang="en-US" dirty="0"/>
            </a:br>
            <a:r>
              <a:rPr lang="en-US" dirty="0"/>
              <a:t>stores data based on clock pulse.</a:t>
            </a:r>
          </a:p>
          <a:p>
            <a:r>
              <a:rPr lang="en-US" dirty="0"/>
              <a:t>It has an enable pin, to turn it on/off.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4BA020-8A1E-612F-CEB5-7977B21D62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7754" y="1455845"/>
            <a:ext cx="4676308" cy="508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39047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1748D-818C-2002-4D61-3DDE2B2F89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9478" y="0"/>
            <a:ext cx="10018713" cy="1752599"/>
          </a:xfrm>
        </p:spPr>
        <p:txBody>
          <a:bodyPr/>
          <a:lstStyle/>
          <a:p>
            <a:r>
              <a:rPr lang="en-US" dirty="0"/>
              <a:t>Flip-Flop</a:t>
            </a:r>
          </a:p>
        </p:txBody>
      </p:sp>
      <p:pic>
        <p:nvPicPr>
          <p:cNvPr id="8194" name="Picture 2" descr="D-type flip flops">
            <a:extLst>
              <a:ext uri="{FF2B5EF4-FFF2-40B4-BE49-F238E27FC236}">
                <a16:creationId xmlns:a16="http://schemas.microsoft.com/office/drawing/2014/main" id="{A11DDBEA-E18D-6559-DFD0-95EA238D57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150" y="1966665"/>
            <a:ext cx="4183433" cy="3299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006B6CC-CC19-E2B6-7D68-8868166D8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9595" y="2353451"/>
            <a:ext cx="6073767" cy="252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2084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F45C3D-65B2-B757-42D7-2E24AE548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Basic Idea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42D6A-3D4A-FE6B-FFB4-74EFF40CCF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main goal of this experiment is to build a simple security system.</a:t>
            </a:r>
          </a:p>
          <a:p>
            <a:r>
              <a:rPr lang="en-US" dirty="0"/>
              <a:t>The system has a password of two digits.</a:t>
            </a:r>
          </a:p>
          <a:p>
            <a:r>
              <a:rPr lang="en-US" dirty="0"/>
              <a:t>The password is: “22”.</a:t>
            </a:r>
          </a:p>
          <a:p>
            <a:r>
              <a:rPr lang="en-US" dirty="0"/>
              <a:t>The entered password is shown on two 7-Segment displays.</a:t>
            </a:r>
          </a:p>
          <a:p>
            <a:r>
              <a:rPr lang="en-US" dirty="0"/>
              <a:t>If the correct password was entered, a </a:t>
            </a:r>
            <a:r>
              <a:rPr lang="en-US" b="1" dirty="0">
                <a:solidFill>
                  <a:srgbClr val="00B050"/>
                </a:solidFill>
              </a:rPr>
              <a:t>GREEN LED</a:t>
            </a:r>
            <a:r>
              <a:rPr lang="en-US" b="1" dirty="0"/>
              <a:t> </a:t>
            </a:r>
            <a:r>
              <a:rPr lang="en-US" dirty="0"/>
              <a:t>will turn on.</a:t>
            </a:r>
          </a:p>
          <a:p>
            <a:r>
              <a:rPr lang="en-US" dirty="0"/>
              <a:t>If a wrong password was entered, a </a:t>
            </a:r>
            <a:r>
              <a:rPr lang="en-US" b="1" dirty="0">
                <a:solidFill>
                  <a:srgbClr val="FF0000"/>
                </a:solidFill>
              </a:rPr>
              <a:t>RED LED</a:t>
            </a:r>
            <a:r>
              <a:rPr lang="en-US" b="1" dirty="0"/>
              <a:t> </a:t>
            </a:r>
            <a:r>
              <a:rPr lang="en-US" dirty="0"/>
              <a:t>will turn on.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466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CB5163-CE50-A0B7-A18C-CF1FEA435F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7867" y="0"/>
            <a:ext cx="10018713" cy="1752599"/>
          </a:xfrm>
        </p:spPr>
        <p:txBody>
          <a:bodyPr/>
          <a:lstStyle/>
          <a:p>
            <a:r>
              <a:rPr lang="en-US" dirty="0"/>
              <a:t>MUX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414607-8F6E-8171-8B35-C3EA6D94B2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50596" y="2030135"/>
            <a:ext cx="5949961" cy="3619136"/>
          </a:xfrm>
        </p:spPr>
      </p:pic>
      <p:pic>
        <p:nvPicPr>
          <p:cNvPr id="7170" name="Picture 2" descr="Multiplexers in Digital Logic - GeeksforGeeks">
            <a:extLst>
              <a:ext uri="{FF2B5EF4-FFF2-40B4-BE49-F238E27FC236}">
                <a16:creationId xmlns:a16="http://schemas.microsoft.com/office/drawing/2014/main" id="{D8B3A440-C01B-A3AD-F821-D0594CC3A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538" y="2729894"/>
            <a:ext cx="3987392" cy="165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16152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B8980B-4629-4125-4EE4-B2CFB7AF8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752599"/>
          </a:xfrm>
        </p:spPr>
        <p:txBody>
          <a:bodyPr/>
          <a:lstStyle/>
          <a:p>
            <a:r>
              <a:rPr lang="en-US" dirty="0"/>
              <a:t>1-bit memory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79D4E48-F82E-AF0B-99B5-612C743A34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22359" y="1928768"/>
            <a:ext cx="8942616" cy="4038601"/>
          </a:xfrm>
        </p:spPr>
      </p:pic>
    </p:spTree>
    <p:extLst>
      <p:ext uri="{BB962C8B-B14F-4D97-AF65-F5344CB8AC3E}">
        <p14:creationId xmlns:p14="http://schemas.microsoft.com/office/powerpoint/2010/main" val="23270130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0284B05-903C-2B78-23CA-61CF70D4AE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8807" y="990600"/>
            <a:ext cx="10471888" cy="4876800"/>
          </a:xfrm>
        </p:spPr>
      </p:pic>
    </p:spTree>
    <p:extLst>
      <p:ext uri="{BB962C8B-B14F-4D97-AF65-F5344CB8AC3E}">
        <p14:creationId xmlns:p14="http://schemas.microsoft.com/office/powerpoint/2010/main" val="23993595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EF7863-295C-A438-BB8A-971AAACC0D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1752599"/>
          </a:xfrm>
        </p:spPr>
        <p:txBody>
          <a:bodyPr/>
          <a:lstStyle/>
          <a:p>
            <a:r>
              <a:rPr lang="en-US" dirty="0"/>
              <a:t>Stage 4: Comparator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061330-BD16-E519-0942-BDF2690211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2110" y="1690688"/>
            <a:ext cx="6375216" cy="4351338"/>
          </a:xfrm>
        </p:spPr>
      </p:pic>
      <p:pic>
        <p:nvPicPr>
          <p:cNvPr id="6" name="Picture 2" descr="7 Segment Displays">
            <a:extLst>
              <a:ext uri="{FF2B5EF4-FFF2-40B4-BE49-F238E27FC236}">
                <a16:creationId xmlns:a16="http://schemas.microsoft.com/office/drawing/2014/main" id="{7F04E73E-7A52-E81D-0BA6-308CE6DE69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067"/>
          <a:stretch/>
        </p:blipFill>
        <p:spPr bwMode="auto">
          <a:xfrm>
            <a:off x="10205273" y="3628544"/>
            <a:ext cx="1536453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2DDA9C4-B447-F044-EB81-BDB440109E2C}"/>
              </a:ext>
            </a:extLst>
          </p:cNvPr>
          <p:cNvCxnSpPr/>
          <p:nvPr/>
        </p:nvCxnSpPr>
        <p:spPr>
          <a:xfrm>
            <a:off x="5619718" y="4362275"/>
            <a:ext cx="11501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442C5F22-A301-678E-B3E7-C9D330B8FA3D}"/>
              </a:ext>
            </a:extLst>
          </p:cNvPr>
          <p:cNvCxnSpPr/>
          <p:nvPr/>
        </p:nvCxnSpPr>
        <p:spPr>
          <a:xfrm>
            <a:off x="6635693" y="4454554"/>
            <a:ext cx="3431098" cy="4171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B28C67E1-F887-46A6-09D8-C5AA38EF2A25}"/>
              </a:ext>
            </a:extLst>
          </p:cNvPr>
          <p:cNvSpPr txBox="1"/>
          <p:nvPr/>
        </p:nvSpPr>
        <p:spPr>
          <a:xfrm>
            <a:off x="6849055" y="4085223"/>
            <a:ext cx="101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gfedcba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1249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69C619-1A1E-1EA2-C081-79DF60535D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en-US" dirty="0"/>
              <a:t>Stage 5: Red/Green light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DD33F1-3A82-8EFE-2E8D-8A499448B0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224093"/>
            <a:ext cx="10018713" cy="3124201"/>
          </a:xfrm>
        </p:spPr>
        <p:txBody>
          <a:bodyPr/>
          <a:lstStyle/>
          <a:p>
            <a:r>
              <a:rPr lang="en-US" dirty="0"/>
              <a:t>If the two digits are the number 2, then the </a:t>
            </a:r>
            <a:r>
              <a:rPr lang="en-US" dirty="0">
                <a:solidFill>
                  <a:srgbClr val="00B050"/>
                </a:solidFill>
              </a:rPr>
              <a:t>GREEN LED </a:t>
            </a:r>
            <a:r>
              <a:rPr lang="en-US" dirty="0"/>
              <a:t>will turn on.</a:t>
            </a:r>
          </a:p>
          <a:p>
            <a:r>
              <a:rPr lang="en-US" dirty="0"/>
              <a:t>Any other case, the </a:t>
            </a:r>
            <a:r>
              <a:rPr lang="en-US" dirty="0">
                <a:solidFill>
                  <a:srgbClr val="FF0000"/>
                </a:solidFill>
              </a:rPr>
              <a:t>RED LED </a:t>
            </a:r>
            <a:r>
              <a:rPr lang="en-US" dirty="0"/>
              <a:t>will turn on.</a:t>
            </a:r>
          </a:p>
          <a:p>
            <a:r>
              <a:rPr lang="en-US" dirty="0"/>
              <a:t>Logic: </a:t>
            </a:r>
            <a:r>
              <a:rPr lang="en-US" b="1" u="sng" dirty="0"/>
              <a:t>AND gate.</a:t>
            </a:r>
          </a:p>
        </p:txBody>
      </p:sp>
    </p:spTree>
    <p:extLst>
      <p:ext uri="{BB962C8B-B14F-4D97-AF65-F5344CB8AC3E}">
        <p14:creationId xmlns:p14="http://schemas.microsoft.com/office/powerpoint/2010/main" val="6211365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34B3F9-DFFC-251E-0C47-78681F8B77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19202" y="1866899"/>
            <a:ext cx="10018713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73401219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022D3D1-B7B8-D340-680C-AAF448F62E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5" y="918812"/>
            <a:ext cx="11603069" cy="5020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4288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E372B1-23D2-F8A3-8A86-6865DA56CF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5" y="956917"/>
            <a:ext cx="11603069" cy="494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86301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7FB236-43DB-A91D-E02D-2E2D2A5327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28" y="947391"/>
            <a:ext cx="11593543" cy="4963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0882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9D07978-5216-7F68-0BC9-4B081CC46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228" y="966444"/>
            <a:ext cx="11593543" cy="492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1918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5A4B0F-469E-9E51-DD74-FE07480DE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5650" y="0"/>
            <a:ext cx="10018713" cy="1752599"/>
          </a:xfrm>
        </p:spPr>
        <p:txBody>
          <a:bodyPr/>
          <a:lstStyle/>
          <a:p>
            <a:r>
              <a:rPr lang="en-US" dirty="0"/>
              <a:t>Top level diagram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8D7290-8F11-3187-C67B-C48C516B4B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2551" y="1752599"/>
            <a:ext cx="9875355" cy="3940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9137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3C90E0-5288-0D7A-E6AB-41F883D69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465" y="899759"/>
            <a:ext cx="11603069" cy="505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6574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337CCE1-C436-506F-DBE7-91D9F102FA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176" y="933101"/>
            <a:ext cx="11631648" cy="4991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531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bg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F515CDE-4B96-2FFA-AF42-EF891802C9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649" y="890233"/>
            <a:ext cx="11650701" cy="5077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3909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42DD5-2AD8-68FC-D83D-A85052696D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0"/>
            <a:ext cx="10018713" cy="1752599"/>
          </a:xfrm>
        </p:spPr>
        <p:txBody>
          <a:bodyPr/>
          <a:lstStyle/>
          <a:p>
            <a:r>
              <a:rPr lang="en-US" dirty="0"/>
              <a:t>Block diagram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70A477E-9B58-A3FB-1A49-EBCD7A2878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68759" y="1407366"/>
            <a:ext cx="9056913" cy="4825999"/>
          </a:xfrm>
        </p:spPr>
      </p:pic>
    </p:spTree>
    <p:extLst>
      <p:ext uri="{BB962C8B-B14F-4D97-AF65-F5344CB8AC3E}">
        <p14:creationId xmlns:p14="http://schemas.microsoft.com/office/powerpoint/2010/main" val="2129101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9040E2E-BEA4-C95F-E232-C4DF3E2B97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1597" y="1275125"/>
            <a:ext cx="10183841" cy="459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11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7CC28-BD55-E448-286C-65C3DAFBB6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0" y="0"/>
            <a:ext cx="10018713" cy="1752599"/>
          </a:xfrm>
        </p:spPr>
        <p:txBody>
          <a:bodyPr/>
          <a:lstStyle/>
          <a:p>
            <a:r>
              <a:rPr lang="en-US" dirty="0"/>
              <a:t>Question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F7021-DD06-085E-4BD2-249787434F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130489"/>
            <a:ext cx="10018713" cy="312420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8000" dirty="0"/>
              <a:t>How do we build this?</a:t>
            </a:r>
          </a:p>
          <a:p>
            <a:pPr marL="0" indent="0" algn="ctr">
              <a:buNone/>
            </a:pPr>
            <a:r>
              <a:rPr lang="en-US" sz="4400" dirty="0">
                <a:sym typeface="Wingdings" panose="05000000000000000000" pitchFamily="2" charset="2"/>
              </a:rPr>
              <a:t></a:t>
            </a:r>
            <a:r>
              <a:rPr lang="en-US" sz="4400" dirty="0"/>
              <a:t>Let us break it into smaller stages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3815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C964C7-0E97-3A21-F553-AF7959FD6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6989" y="0"/>
            <a:ext cx="10018713" cy="1752599"/>
          </a:xfrm>
        </p:spPr>
        <p:txBody>
          <a:bodyPr/>
          <a:lstStyle/>
          <a:p>
            <a:r>
              <a:rPr lang="en-US" dirty="0"/>
              <a:t>Stage 1: Priority encoder</a:t>
            </a:r>
          </a:p>
        </p:txBody>
      </p:sp>
      <p:pic>
        <p:nvPicPr>
          <p:cNvPr id="1026" name="Picture 2" descr="Priority Encoder and Digital Encoder Tutorial">
            <a:extLst>
              <a:ext uri="{FF2B5EF4-FFF2-40B4-BE49-F238E27FC236}">
                <a16:creationId xmlns:a16="http://schemas.microsoft.com/office/drawing/2014/main" id="{08CCACFC-C6DF-1335-0CE3-E9D380974BA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097" y="1940322"/>
            <a:ext cx="8667806" cy="2977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20630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D1885-E22E-B44D-3A46-5D38EE664F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5087" y="-133524"/>
            <a:ext cx="10018713" cy="1752599"/>
          </a:xfrm>
        </p:spPr>
        <p:txBody>
          <a:bodyPr/>
          <a:lstStyle/>
          <a:p>
            <a:r>
              <a:rPr lang="en-US" dirty="0"/>
              <a:t>Stage 1: Priority encoder</a:t>
            </a:r>
          </a:p>
        </p:txBody>
      </p:sp>
      <p:pic>
        <p:nvPicPr>
          <p:cNvPr id="4" name="Picture 2" descr="Priority Encoder and Digital Encoder Tutorial">
            <a:extLst>
              <a:ext uri="{FF2B5EF4-FFF2-40B4-BE49-F238E27FC236}">
                <a16:creationId xmlns:a16="http://schemas.microsoft.com/office/drawing/2014/main" id="{5E9ABE9D-0219-5FED-322E-821164730D0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8792" y="2624136"/>
            <a:ext cx="4686300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A66E9E-2DBF-3039-C600-8D484B9BAF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1699" y="1536466"/>
            <a:ext cx="5208803" cy="378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413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06D618-9754-419F-E6E8-D56E8D61C2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72920" y="712788"/>
            <a:ext cx="6641498" cy="5078412"/>
          </a:xfrm>
        </p:spPr>
      </p:pic>
    </p:spTree>
    <p:extLst>
      <p:ext uri="{BB962C8B-B14F-4D97-AF65-F5344CB8AC3E}">
        <p14:creationId xmlns:p14="http://schemas.microsoft.com/office/powerpoint/2010/main" val="179761692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1740</TotalTime>
  <Words>376</Words>
  <Application>Microsoft Office PowerPoint</Application>
  <PresentationFormat>Widescreen</PresentationFormat>
  <Paragraphs>87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6" baseType="lpstr">
      <vt:lpstr>Arial</vt:lpstr>
      <vt:lpstr>Corbel</vt:lpstr>
      <vt:lpstr>Times New Roman</vt:lpstr>
      <vt:lpstr>Parallax</vt:lpstr>
      <vt:lpstr>ENCS 2110  Digital Electronics and Computer Organization Lab </vt:lpstr>
      <vt:lpstr>Basic Idea</vt:lpstr>
      <vt:lpstr>Top level diagram</vt:lpstr>
      <vt:lpstr>Block diagram</vt:lpstr>
      <vt:lpstr>PowerPoint Presentation</vt:lpstr>
      <vt:lpstr>Question</vt:lpstr>
      <vt:lpstr>Stage 1: Priority encoder</vt:lpstr>
      <vt:lpstr>Stage 1: Priority encoder</vt:lpstr>
      <vt:lpstr>PowerPoint Presentation</vt:lpstr>
      <vt:lpstr>7-Segments</vt:lpstr>
      <vt:lpstr>LEDS</vt:lpstr>
      <vt:lpstr>Common Anode vs Common Cathode</vt:lpstr>
      <vt:lpstr>Common Anode vs Common Cathode</vt:lpstr>
      <vt:lpstr>Example</vt:lpstr>
      <vt:lpstr>Stage 2: 7-Segment Decoder</vt:lpstr>
      <vt:lpstr>Stage 2: 7-Segment Decoder</vt:lpstr>
      <vt:lpstr>PowerPoint Presentation</vt:lpstr>
      <vt:lpstr>Stage 3: Memory</vt:lpstr>
      <vt:lpstr>Flip-Flop</vt:lpstr>
      <vt:lpstr>MUX</vt:lpstr>
      <vt:lpstr>1-bit memory</vt:lpstr>
      <vt:lpstr>PowerPoint Presentation</vt:lpstr>
      <vt:lpstr>Stage 4: Comparator</vt:lpstr>
      <vt:lpstr>Stage 5: Red/Green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tarek ziedan</dc:creator>
  <cp:lastModifiedBy>tarek ziedan</cp:lastModifiedBy>
  <cp:revision>16</cp:revision>
  <dcterms:created xsi:type="dcterms:W3CDTF">2023-10-15T17:55:12Z</dcterms:created>
  <dcterms:modified xsi:type="dcterms:W3CDTF">2023-10-17T13:36:01Z</dcterms:modified>
</cp:coreProperties>
</file>