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312" r:id="rId3"/>
    <p:sldId id="310" r:id="rId4"/>
    <p:sldId id="331" r:id="rId5"/>
    <p:sldId id="326" r:id="rId6"/>
    <p:sldId id="327" r:id="rId7"/>
    <p:sldId id="329" r:id="rId8"/>
    <p:sldId id="324" r:id="rId9"/>
    <p:sldId id="321" r:id="rId10"/>
    <p:sldId id="300" r:id="rId11"/>
    <p:sldId id="323" r:id="rId12"/>
    <p:sldId id="339" r:id="rId13"/>
    <p:sldId id="332" r:id="rId14"/>
    <p:sldId id="325" r:id="rId15"/>
    <p:sldId id="328" r:id="rId16"/>
    <p:sldId id="333" r:id="rId17"/>
    <p:sldId id="334" r:id="rId18"/>
    <p:sldId id="335" r:id="rId19"/>
    <p:sldId id="338" r:id="rId20"/>
    <p:sldId id="336" r:id="rId21"/>
    <p:sldId id="337" r:id="rId22"/>
    <p:sldId id="340" r:id="rId23"/>
    <p:sldId id="341" r:id="rId24"/>
    <p:sldId id="342" r:id="rId25"/>
    <p:sldId id="343" r:id="rId26"/>
    <p:sldId id="32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BB"/>
    <a:srgbClr val="B46D31"/>
    <a:srgbClr val="A9B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4186" autoAdjust="0"/>
  </p:normalViewPr>
  <p:slideViewPr>
    <p:cSldViewPr snapToGrid="0" snapToObjects="1" showGuides="1">
      <p:cViewPr varScale="1">
        <p:scale>
          <a:sx n="82" d="100"/>
          <a:sy n="82" d="100"/>
        </p:scale>
        <p:origin x="2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0239D73C-AF14-7643-8BC7-209F4FB10DDF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F52A25F9-16D3-E64A-8639-7B020C319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7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1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30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42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38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49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80E32-094C-4A7E-4953-48A8C357F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A46001-5F26-AC53-CFDE-7E32967F27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C1FB58-6C0A-C228-29AC-61F97FB951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76979-2450-00E3-1571-95BA49C9F7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01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19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08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57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7DE7FF-FD86-434E-91D5-DF1AA23EE7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863896"/>
            <a:ext cx="4557444" cy="5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6EF38F-8DF7-3941-B22C-502232E4CB0B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098566" y="1079500"/>
            <a:ext cx="7093434" cy="5778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616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AA554F-B37C-9E47-B5E4-82235D4EC6C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114631" y="1066800"/>
            <a:ext cx="7077369" cy="29325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F5FDDA2-E7AF-294B-ACDF-BDB5997277BC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2499D1A-BF4E-8444-BF94-86863CA11648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40851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6A37-D6A5-0C40-A676-03633A9F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1EA68-2B0A-7648-9710-0081FFDD7D68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0" y="1066800"/>
            <a:ext cx="12192000" cy="5791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760458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7B782143-2792-E14B-AE51-0FFA9028EB8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161935" y="1976285"/>
            <a:ext cx="6325152" cy="39673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  <a:p>
            <a:r>
              <a:rPr lang="en-US" dirty="0"/>
              <a:t>Drag chart to placeholder or click icon to add 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9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7DE7FF-FD86-434E-91D5-DF1AA23EE7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826723"/>
            <a:ext cx="4108858" cy="48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4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n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190517"/>
            <a:ext cx="4324179" cy="5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2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Autofit/>
          </a:bodyPr>
          <a:lstStyle>
            <a:lvl1pPr marL="0" indent="0" algn="l">
              <a:buNone/>
              <a:defRPr sz="2800" b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 descr="University at Buffalo, The State University of New York 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00" y="321249"/>
            <a:ext cx="4800600" cy="3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6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695147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40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695147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21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2B2E-D090-724F-8681-FBE0CDA2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59530-982F-0F4F-B296-9DB2F44D8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928" y="2185416"/>
            <a:ext cx="4500372" cy="394868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367C6-4AC8-9C47-BDFA-A5613CF90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2185416"/>
            <a:ext cx="4498848" cy="395020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946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C5C1-32E2-374C-809B-D54BEC11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8817A-73B4-F340-8D0E-FB813E55F7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6928" y="2185416"/>
            <a:ext cx="5138928" cy="393192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26641-0094-3D49-865E-3DB9ECAC4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928" y="2593340"/>
            <a:ext cx="5140515" cy="3535744"/>
          </a:xfrm>
        </p:spPr>
        <p:txBody>
          <a:bodyPr/>
          <a:lstStyle>
            <a:lvl1pPr marL="2857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11705-25F9-194A-9D2F-C9FEEA3A574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85416"/>
            <a:ext cx="5138928" cy="394980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78716-6004-6344-B5D2-C780B062C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90800"/>
            <a:ext cx="5138928" cy="3538728"/>
          </a:xfrm>
        </p:spPr>
        <p:txBody>
          <a:bodyPr/>
          <a:lstStyle>
            <a:lvl1pPr marL="2857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4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2439-3BDA-DB47-AA02-5590274D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25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1614BA-85C5-BA49-A402-F7BCCCDB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66ADF-AEA5-DC4B-841D-168372B8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28" y="2185416"/>
            <a:ext cx="10515600" cy="3968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B0F206-4721-B742-B71F-C0AADA23A98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" y="242094"/>
            <a:ext cx="3991483" cy="467035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439930E-F253-DE46-B952-3E0957740773}"/>
              </a:ext>
            </a:extLst>
          </p:cNvPr>
          <p:cNvSpPr txBox="1">
            <a:spLocks/>
          </p:cNvSpPr>
          <p:nvPr userDrawn="1"/>
        </p:nvSpPr>
        <p:spPr>
          <a:xfrm>
            <a:off x="6938176" y="63197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3C135-CEC6-A548-8917-8F7FEB82358B}" type="slidenum">
              <a:rPr lang="en-US" b="1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797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3" r:id="rId3"/>
    <p:sldLayoutId id="2147483669" r:id="rId4"/>
    <p:sldLayoutId id="2147483650" r:id="rId5"/>
    <p:sldLayoutId id="2147483664" r:id="rId6"/>
    <p:sldLayoutId id="2147483652" r:id="rId7"/>
    <p:sldLayoutId id="2147483653" r:id="rId8"/>
    <p:sldLayoutId id="2147483654" r:id="rId9"/>
    <p:sldLayoutId id="2147483665" r:id="rId10"/>
    <p:sldLayoutId id="2147483666" r:id="rId11"/>
    <p:sldLayoutId id="2147483660" r:id="rId12"/>
    <p:sldLayoutId id="214748366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mysql.com/Downloads/MySQLInstaller/mysql-installer-community-8.0.36.0.ms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start.spring.io/" TargetMode="External"/><Relationship Id="rId4" Type="http://schemas.openxmlformats.org/officeDocument/2006/relationships/hyperlink" Target="https://download-cdn.jetbrains.com/idea/ideaIC-2023.3.2.exe?_ga=2.236446593.1404042976.1705499043-346727925.1704979643&amp;_gl=1*108f3y7*_ga*MzQ2NzI3OTI1LjE3MDQ5Nzk2NDM.*_ga_9J976DJZ68*MTcwNTUxMzIyOC40LjAuMTcwNTUxMzIyOS4wLjAuMA..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1089AC9A-5D7D-5A4C-8605-7607252D4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7" y="762684"/>
            <a:ext cx="9101453" cy="3091053"/>
          </a:xfrm>
        </p:spPr>
        <p:txBody>
          <a:bodyPr/>
          <a:lstStyle/>
          <a:p>
            <a:r>
              <a:rPr lang="en-US" dirty="0"/>
              <a:t>Exp #10</a:t>
            </a:r>
            <a:br>
              <a:rPr lang="en-US" dirty="0"/>
            </a:br>
            <a:br>
              <a:rPr lang="ar-SA" dirty="0"/>
            </a:br>
            <a:br>
              <a:rPr lang="en-US" dirty="0"/>
            </a:br>
            <a:r>
              <a:rPr lang="en-US" dirty="0"/>
              <a:t>Spring Boot Part 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D02888-0E71-9342-B0C7-71D861CA207B}"/>
              </a:ext>
            </a:extLst>
          </p:cNvPr>
          <p:cNvSpPr>
            <a:spLocks noGrp="1"/>
          </p:cNvSpPr>
          <p:nvPr/>
        </p:nvSpPr>
        <p:spPr>
          <a:xfrm>
            <a:off x="658367" y="4096708"/>
            <a:ext cx="6638544" cy="165038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SLIDES BY: Tarek Zidan and Mohamad </a:t>
            </a:r>
            <a:r>
              <a:rPr lang="en-US" sz="2800" dirty="0" err="1"/>
              <a:t>Balawi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818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0FE50C-E791-1769-29B8-A470FF1BF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979" y="1269278"/>
            <a:ext cx="9766041" cy="495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34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075102"/>
            <a:ext cx="12192000" cy="35221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308464"/>
            <a:ext cx="12192000" cy="33251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mpare Section - Text">
            <a:extLst>
              <a:ext uri="{FF2B5EF4-FFF2-40B4-BE49-F238E27FC236}">
                <a16:creationId xmlns:a16="http://schemas.microsoft.com/office/drawing/2014/main" id="{48B0953F-74D7-0140-8C86-93FC4F66A3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27" y="1624198"/>
            <a:ext cx="11154017" cy="4201885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+mj-lt"/>
              <a:buAutoNum type="arabicPeriod" startAt="4"/>
            </a:pPr>
            <a:r>
              <a:rPr lang="en-US" dirty="0"/>
              <a:t>Open MySQL command line (or workbench) using the shortcut                      or by executing the following command: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rgbClr val="005BBB"/>
                </a:solidFill>
                <a:latin typeface="Consolas" panose="020B0609020204030204" pitchFamily="49" charset="0"/>
              </a:rPr>
              <a:t>cd "C:\Program Files\MySQL\MySQL Server 8.0\bin" &amp;&amp; mysql -u root –p</a:t>
            </a:r>
            <a:endParaRPr lang="en-US" sz="2400" dirty="0">
              <a:solidFill>
                <a:srgbClr val="005BBB"/>
              </a:solidFill>
              <a:latin typeface="Consolas" panose="020B0609020204030204" pitchFamily="49" charset="0"/>
            </a:endParaRPr>
          </a:p>
          <a:p>
            <a:pPr marL="342900" indent="-342900">
              <a:buFont typeface="+mj-lt"/>
              <a:buAutoNum type="arabicPeriod" startAt="5"/>
            </a:pPr>
            <a:endParaRPr lang="en-US" dirty="0"/>
          </a:p>
          <a:p>
            <a:pPr marL="342900" indent="-342900">
              <a:buFont typeface="+mj-lt"/>
              <a:buAutoNum type="arabicPeriod" startAt="5"/>
            </a:pPr>
            <a:r>
              <a:rPr lang="en-US" dirty="0"/>
              <a:t>Execute the following command to create a new database: </a:t>
            </a:r>
            <a:endParaRPr lang="en-US" sz="1400" dirty="0">
              <a:solidFill>
                <a:srgbClr val="005BBB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400" dirty="0">
                <a:solidFill>
                  <a:srgbClr val="005BBB"/>
                </a:solidFill>
                <a:latin typeface="Consolas" panose="020B0609020204030204" pitchFamily="49" charset="0"/>
              </a:rPr>
              <a:t>CREATE DATABASE exp10;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047" y="1567525"/>
            <a:ext cx="533474" cy="447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521" y="1572287"/>
            <a:ext cx="600159" cy="438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273" y="1837438"/>
            <a:ext cx="171474" cy="171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2C6EC0-7459-F62D-361D-C40DE8FB9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2914" y="3693446"/>
            <a:ext cx="6230266" cy="30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20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3FA3C-E143-6EE3-588F-42D879F3B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952728"/>
            <a:ext cx="10515600" cy="590931"/>
          </a:xfrm>
        </p:spPr>
        <p:txBody>
          <a:bodyPr/>
          <a:lstStyle/>
          <a:p>
            <a:r>
              <a:rPr lang="en-US" dirty="0"/>
              <a:t>If you are using workbench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07DD44-187D-4EEA-9C59-3E56FECD69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394"/>
          <a:stretch/>
        </p:blipFill>
        <p:spPr>
          <a:xfrm>
            <a:off x="566928" y="2047512"/>
            <a:ext cx="5460237" cy="34202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AE9271-E3B0-665E-D921-5AAF5F7167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5143"/>
          <a:stretch/>
        </p:blipFill>
        <p:spPr>
          <a:xfrm>
            <a:off x="6527524" y="2239346"/>
            <a:ext cx="4819926" cy="302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72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4E579-5FE5-B765-E171-53BFC687A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mpare Section - Text">
            <a:extLst>
              <a:ext uri="{FF2B5EF4-FFF2-40B4-BE49-F238E27FC236}">
                <a16:creationId xmlns:a16="http://schemas.microsoft.com/office/drawing/2014/main" id="{C0260AF4-2954-922A-5E9B-B265F8BD1A4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27" y="1624198"/>
            <a:ext cx="11154017" cy="4201885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+mj-lt"/>
              <a:buAutoNum type="arabicPeriod" startAt="6"/>
            </a:pPr>
            <a:r>
              <a:rPr lang="en-US" dirty="0"/>
              <a:t>Extract the zip file downloaded from Spring Initializr.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dirty="0"/>
              <a:t>Open the project folder in IntelliJ.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976BC7-7C61-F2CE-82A8-64B654987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847945"/>
            <a:ext cx="9448800" cy="329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62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315" y="2513669"/>
            <a:ext cx="12192000" cy="247719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mpare Section - Text">
            <a:extLst>
              <a:ext uri="{FF2B5EF4-FFF2-40B4-BE49-F238E27FC236}">
                <a16:creationId xmlns:a16="http://schemas.microsoft.com/office/drawing/2014/main" id="{48B0953F-74D7-0140-8C86-93FC4F66A3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28" y="1624198"/>
            <a:ext cx="10497312" cy="4868042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+mj-lt"/>
              <a:buAutoNum type="arabicPeriod" startAt="8"/>
            </a:pPr>
            <a:r>
              <a:rPr lang="en-US" dirty="0"/>
              <a:t>Copy the following DB configurations into </a:t>
            </a:r>
            <a:r>
              <a:rPr lang="en-US" dirty="0">
                <a:solidFill>
                  <a:srgbClr val="005BBB"/>
                </a:solidFill>
                <a:latin typeface="Consolas" panose="020B0609020204030204" pitchFamily="49" charset="0"/>
              </a:rPr>
              <a:t>\src\main\resources\application.properties</a:t>
            </a:r>
            <a:r>
              <a:rPr lang="en-US" dirty="0">
                <a:solidFill>
                  <a:srgbClr val="005BBB"/>
                </a:solidFill>
                <a:latin typeface="+mj-lt"/>
              </a:rPr>
              <a:t> </a:t>
            </a:r>
            <a:r>
              <a:rPr lang="en-US" dirty="0"/>
              <a:t>file.</a:t>
            </a:r>
          </a:p>
          <a:p>
            <a:pPr marL="0" indent="0">
              <a:buNone/>
            </a:pPr>
            <a:r>
              <a:rPr lang="en-US" sz="1600" dirty="0"/>
              <a:t>(If your port 8080 is busy, then use 8081)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rgbClr val="005BBB"/>
                </a:solidFill>
                <a:latin typeface="Consolas" panose="020B0609020204030204" pitchFamily="49" charset="0"/>
              </a:rPr>
              <a:t>server.port=8080</a:t>
            </a:r>
            <a:endParaRPr lang="ar-SA" sz="1400" dirty="0">
              <a:solidFill>
                <a:srgbClr val="005BBB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400" dirty="0">
                <a:solidFill>
                  <a:srgbClr val="005BBB"/>
                </a:solidFill>
                <a:latin typeface="Consolas" panose="020B0609020204030204" pitchFamily="49" charset="0"/>
              </a:rPr>
              <a:t>spring.datasource.url=jdbc:mysql://localhost:3306/</a:t>
            </a:r>
            <a: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</a:rPr>
              <a:t>exp10</a:t>
            </a:r>
            <a:r>
              <a:rPr lang="en-US" sz="1400" dirty="0">
                <a:solidFill>
                  <a:srgbClr val="005BBB"/>
                </a:solidFill>
                <a:latin typeface="Consolas" panose="020B0609020204030204" pitchFamily="49" charset="0"/>
              </a:rPr>
              <a:t>?allowPublicKeyRetrieval=true&amp;useSSL=false</a:t>
            </a:r>
            <a:endParaRPr lang="ar-SA" sz="1400" dirty="0">
              <a:solidFill>
                <a:srgbClr val="005BBB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400" dirty="0">
                <a:solidFill>
                  <a:srgbClr val="005BBB"/>
                </a:solidFill>
                <a:latin typeface="Consolas" panose="020B0609020204030204" pitchFamily="49" charset="0"/>
              </a:rPr>
              <a:t>spring.datasource.username=root</a:t>
            </a:r>
            <a:endParaRPr lang="ar-SA" sz="1400" dirty="0">
              <a:solidFill>
                <a:srgbClr val="005BBB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400" dirty="0">
                <a:solidFill>
                  <a:srgbClr val="005BBB"/>
                </a:solidFill>
                <a:latin typeface="Consolas" panose="020B0609020204030204" pitchFamily="49" charset="0"/>
              </a:rPr>
              <a:t>spring.datasource.password=1234</a:t>
            </a:r>
            <a:endParaRPr lang="ar-SA" sz="1400" dirty="0">
              <a:solidFill>
                <a:srgbClr val="005BBB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400" dirty="0">
                <a:solidFill>
                  <a:srgbClr val="005BBB"/>
                </a:solidFill>
                <a:latin typeface="Consolas" panose="020B0609020204030204" pitchFamily="49" charset="0"/>
              </a:rPr>
              <a:t>spring.jpa.hibernate.ddl-auto=update</a:t>
            </a:r>
            <a:endParaRPr lang="ar-SA" sz="1400" dirty="0">
              <a:solidFill>
                <a:srgbClr val="005BBB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400" dirty="0">
                <a:solidFill>
                  <a:srgbClr val="005BBB"/>
                </a:solidFill>
                <a:latin typeface="Consolas" panose="020B0609020204030204" pitchFamily="49" charset="0"/>
              </a:rPr>
              <a:t>spring.jpa.hibernate.naming-strategy=org.hibernate.cfg.ImprovedNamingStrategy</a:t>
            </a:r>
            <a:endParaRPr lang="ar-SA" sz="1400" dirty="0">
              <a:solidFill>
                <a:srgbClr val="005BBB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400" dirty="0">
                <a:solidFill>
                  <a:srgbClr val="005BBB"/>
                </a:solidFill>
                <a:latin typeface="Consolas" panose="020B0609020204030204" pitchFamily="49" charset="0"/>
              </a:rPr>
              <a:t>spring.jpa.properties.hibernate.dialect=org.hibernate.dialect.MySQL8Dialect</a:t>
            </a:r>
            <a:endParaRPr lang="en-US" sz="1200" dirty="0"/>
          </a:p>
          <a:p>
            <a:pPr marL="342900" indent="-342900">
              <a:buFont typeface="+mj-lt"/>
              <a:buAutoNum type="arabicPeriod" startAt="5"/>
            </a:pPr>
            <a:endParaRPr lang="en-US" dirty="0"/>
          </a:p>
          <a:p>
            <a:pPr marL="342900" indent="-342900">
              <a:buFont typeface="+mj-lt"/>
              <a:buAutoNum type="arabicPeriod" startAt="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49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75509"/>
            <a:ext cx="12192000" cy="36853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mpare Section - Text">
            <a:extLst>
              <a:ext uri="{FF2B5EF4-FFF2-40B4-BE49-F238E27FC236}">
                <a16:creationId xmlns:a16="http://schemas.microsoft.com/office/drawing/2014/main" id="{48B0953F-74D7-0140-8C86-93FC4F66A3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28" y="1307067"/>
            <a:ext cx="10466832" cy="486804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If you face the importing error shown below, it can be solved by removing all import statements that begin with </a:t>
            </a:r>
            <a:r>
              <a:rPr lang="en-US" dirty="0">
                <a:solidFill>
                  <a:srgbClr val="005BBB"/>
                </a:solidFill>
                <a:latin typeface="Consolas" panose="020B0609020204030204" pitchFamily="49" charset="0"/>
              </a:rPr>
              <a:t>“import </a:t>
            </a:r>
            <a:r>
              <a:rPr lang="en-US" dirty="0" err="1">
                <a:solidFill>
                  <a:srgbClr val="005BBB"/>
                </a:solidFill>
                <a:latin typeface="Consolas" panose="020B0609020204030204" pitchFamily="49" charset="0"/>
              </a:rPr>
              <a:t>javax.persistence</a:t>
            </a:r>
            <a:r>
              <a:rPr lang="en-US" dirty="0">
                <a:solidFill>
                  <a:srgbClr val="005BBB"/>
                </a:solidFill>
                <a:latin typeface="Consolas" panose="020B0609020204030204" pitchFamily="49" charset="0"/>
              </a:rPr>
              <a:t>...” </a:t>
            </a:r>
            <a:r>
              <a:rPr lang="en-US" dirty="0">
                <a:latin typeface="+mj-lt"/>
              </a:rPr>
              <a:t>and replacing them with the following line:</a:t>
            </a:r>
          </a:p>
          <a:p>
            <a:pPr marL="0" indent="0">
              <a:buNone/>
            </a:pPr>
            <a:r>
              <a:rPr lang="en-US" dirty="0">
                <a:solidFill>
                  <a:srgbClr val="005BBB"/>
                </a:solidFill>
                <a:latin typeface="Consolas" panose="020B0609020204030204" pitchFamily="49" charset="0"/>
              </a:rPr>
              <a:t>import jakarta.persistence.*;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78" y="2859974"/>
            <a:ext cx="5668166" cy="361047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893996" y="4219122"/>
            <a:ext cx="561975" cy="521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624" y="2859974"/>
            <a:ext cx="5468113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48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65EE2-A7D7-0B7A-078E-4F9BE9469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868" y="159975"/>
            <a:ext cx="5777888" cy="590931"/>
          </a:xfrm>
        </p:spPr>
        <p:txBody>
          <a:bodyPr/>
          <a:lstStyle/>
          <a:p>
            <a:r>
              <a:rPr lang="en-US" dirty="0"/>
              <a:t>Go to lab manual page 124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5722B-6220-874F-844D-58F94A950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944372"/>
            <a:ext cx="2876068" cy="590931"/>
          </a:xfrm>
        </p:spPr>
        <p:txBody>
          <a:bodyPr/>
          <a:lstStyle/>
          <a:p>
            <a:r>
              <a:rPr lang="en-US" dirty="0"/>
              <a:t>Create a User class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578013-CE54-1B1F-5648-236BE488D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83" y="1438800"/>
            <a:ext cx="9654073" cy="509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25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41B24-98DA-266C-13A9-876C2020A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4BEB6-A675-5BA6-A83E-0A11AB1D0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7" y="944372"/>
            <a:ext cx="4033065" cy="590931"/>
          </a:xfrm>
        </p:spPr>
        <p:txBody>
          <a:bodyPr/>
          <a:lstStyle/>
          <a:p>
            <a:r>
              <a:rPr lang="en-US" dirty="0"/>
              <a:t>Create a </a:t>
            </a:r>
            <a:r>
              <a:rPr lang="en-US" dirty="0" err="1"/>
              <a:t>UserRepository</a:t>
            </a:r>
            <a:r>
              <a:rPr lang="en-US" dirty="0"/>
              <a:t> interface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FCC553-80FE-FF33-608A-36C4E35F3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604" y="1535303"/>
            <a:ext cx="9476792" cy="501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61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17229-2DD8-9D01-DD18-4DE3A0FAE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5C75D-EB70-3762-F418-35BE33893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7" y="944372"/>
            <a:ext cx="4033065" cy="590931"/>
          </a:xfrm>
        </p:spPr>
        <p:txBody>
          <a:bodyPr/>
          <a:lstStyle/>
          <a:p>
            <a:r>
              <a:rPr lang="en-US" dirty="0"/>
              <a:t>Create a </a:t>
            </a:r>
            <a:r>
              <a:rPr lang="en-US" dirty="0" err="1"/>
              <a:t>UserService</a:t>
            </a:r>
            <a:r>
              <a:rPr lang="en-US" dirty="0"/>
              <a:t> class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6BF6A-F3AD-4E3F-DD9E-0E5C73D23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35303"/>
            <a:ext cx="9570098" cy="50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29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0766D-8D67-ECC2-6941-4B8B2CF93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997A2-2630-074F-67F8-8F88E87E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7" y="944372"/>
            <a:ext cx="5529073" cy="590931"/>
          </a:xfrm>
        </p:spPr>
        <p:txBody>
          <a:bodyPr/>
          <a:lstStyle/>
          <a:p>
            <a:r>
              <a:rPr lang="en-US" dirty="0"/>
              <a:t>Create a </a:t>
            </a:r>
            <a:r>
              <a:rPr lang="en-US" dirty="0" err="1"/>
              <a:t>UserController</a:t>
            </a:r>
            <a:r>
              <a:rPr lang="en-US" dirty="0"/>
              <a:t> class with HTTP methods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CE63A-B02C-C4F3-E184-BCA59CDD0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78" y="1535303"/>
            <a:ext cx="9812694" cy="501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1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.yaplex.com/wp-content/uploads/2021/08/orm-mapp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73" y="2702585"/>
            <a:ext cx="6027576" cy="309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167535" y="3137372"/>
            <a:ext cx="2258008" cy="4743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A6E3A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77AA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DD4A68"/>
                </a:solidFill>
                <a:effectLst/>
                <a:latin typeface="Consolas" panose="020B0609020204030204" pitchFamily="49" charset="0"/>
              </a:rPr>
              <a:t>Student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Consolas" panose="020B0609020204030204" pitchFamily="49" charset="0"/>
              </a:rPr>
              <a:t>();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ORM (Object relational mapping) </a:t>
            </a:r>
          </a:p>
        </p:txBody>
      </p:sp>
      <p:sp>
        <p:nvSpPr>
          <p:cNvPr id="6" name="Compare Section - Text">
            <a:extLst>
              <a:ext uri="{FF2B5EF4-FFF2-40B4-BE49-F238E27FC236}">
                <a16:creationId xmlns:a16="http://schemas.microsoft.com/office/drawing/2014/main" id="{48B0953F-74D7-0140-8C86-93FC4F66A3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28" y="2372344"/>
            <a:ext cx="5124745" cy="420188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A technique to convert data between models within object-oriented languages to serialized data to be stored (In relational database in our case). </a:t>
            </a:r>
          </a:p>
          <a:p>
            <a:pPr algn="just"/>
            <a:r>
              <a:rPr lang="en-US" dirty="0"/>
              <a:t>ORM models present many advantages. The main advantage is the decoupling from the database connector.</a:t>
            </a:r>
          </a:p>
          <a:p>
            <a:pPr algn="just"/>
            <a:r>
              <a:rPr lang="en-US" dirty="0"/>
              <a:t>As database queries vary among different databases. Therefore, ORM takes care of this difference.</a:t>
            </a:r>
          </a:p>
        </p:txBody>
      </p:sp>
      <p:pic>
        <p:nvPicPr>
          <p:cNvPr id="4103" name="Picture 7" descr="JOINS in SQL Server: Tutorial with Examp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285" y="2679149"/>
            <a:ext cx="1540196" cy="100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359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B5E0E-E20E-C414-B58F-5E45577FF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43C93-EEAE-B4C1-67C1-236CC283E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7" y="944372"/>
            <a:ext cx="4033065" cy="590931"/>
          </a:xfrm>
        </p:spPr>
        <p:txBody>
          <a:bodyPr/>
          <a:lstStyle/>
          <a:p>
            <a:r>
              <a:rPr lang="en-US" dirty="0"/>
              <a:t>Notice the folders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C3908F-BD81-F79D-DE7F-0841E2694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732" y="1615987"/>
            <a:ext cx="5248535" cy="478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3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E91FC-07CE-28F4-7E59-017CF85D8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0A46B-7184-93F2-7222-61323AFD4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7" y="944372"/>
            <a:ext cx="5358012" cy="590931"/>
          </a:xfrm>
        </p:spPr>
        <p:txBody>
          <a:bodyPr/>
          <a:lstStyle/>
          <a:p>
            <a:r>
              <a:rPr lang="en-US" dirty="0"/>
              <a:t>Run the spring boot while the MYSQL is running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D0F16-115C-E56D-B2CC-AB8A2A905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22" y="1535303"/>
            <a:ext cx="9759820" cy="517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49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45396-31C1-E536-3EB5-05ABAFD17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101C7-F12B-F9E8-2544-CC04F5B67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7" y="944372"/>
            <a:ext cx="8017236" cy="590931"/>
          </a:xfrm>
        </p:spPr>
        <p:txBody>
          <a:bodyPr/>
          <a:lstStyle/>
          <a:p>
            <a:r>
              <a:rPr lang="en-US" dirty="0"/>
              <a:t>Workbench is running and has the exp10 database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180F65-CD8D-6340-ADA2-5F61F05A7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756" y="1535303"/>
            <a:ext cx="9764488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45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9D9C0-3802-A57D-833A-D269EC136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C1EC0-2E5A-D1A2-5098-8DDB9984F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7" y="944372"/>
            <a:ext cx="8017236" cy="590931"/>
          </a:xfrm>
        </p:spPr>
        <p:txBody>
          <a:bodyPr/>
          <a:lstStyle/>
          <a:p>
            <a:r>
              <a:rPr lang="en-US" dirty="0"/>
              <a:t>Running: the table was created but it is empty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E77A0-6AB4-44B0-34F6-644690141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69" y="3235344"/>
            <a:ext cx="6982408" cy="3029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A23505-F996-7D87-51FA-C02DAE095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16" y="1133149"/>
            <a:ext cx="4877481" cy="18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49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32782-A703-579B-E7CC-B8FF3CD54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CA9D9-E8D3-0639-A0ED-E7E7769E8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7" y="944372"/>
            <a:ext cx="8017236" cy="590931"/>
          </a:xfrm>
        </p:spPr>
        <p:txBody>
          <a:bodyPr/>
          <a:lstStyle/>
          <a:p>
            <a:r>
              <a:rPr lang="en-US" dirty="0"/>
              <a:t>Adding a user by giving just a username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B22FF-2D73-7330-D54F-9C4797AC6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02" y="1881747"/>
            <a:ext cx="10605796" cy="36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92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342B6-4200-BEA3-E061-26FCED6A6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E00D0-A0E6-6B9B-E5C4-3F38BE3AA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7" y="944372"/>
            <a:ext cx="8017236" cy="590931"/>
          </a:xfrm>
        </p:spPr>
        <p:txBody>
          <a:bodyPr/>
          <a:lstStyle/>
          <a:p>
            <a:r>
              <a:rPr lang="en-US" dirty="0"/>
              <a:t>Result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A58821-41DA-29D7-2863-38D44E47F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91" y="1632857"/>
            <a:ext cx="5007684" cy="4162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88BD2E-6912-9FF7-B2DD-1F1F9DB1C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201" y="2658216"/>
            <a:ext cx="4334480" cy="19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Command Line</a:t>
            </a:r>
          </a:p>
        </p:txBody>
      </p:sp>
      <p:sp>
        <p:nvSpPr>
          <p:cNvPr id="6" name="Compare Section - Text">
            <a:extLst>
              <a:ext uri="{FF2B5EF4-FFF2-40B4-BE49-F238E27FC236}">
                <a16:creationId xmlns:a16="http://schemas.microsoft.com/office/drawing/2014/main" id="{48B0953F-74D7-0140-8C86-93FC4F66A3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28" y="2372344"/>
            <a:ext cx="9823981" cy="4201885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Some useful commands:</a:t>
            </a:r>
          </a:p>
          <a:p>
            <a:pPr lvl="1" algn="just"/>
            <a:r>
              <a:rPr lang="en-US" dirty="0"/>
              <a:t>To find the DB server port:		</a:t>
            </a:r>
            <a:r>
              <a:rPr lang="en-US" dirty="0">
                <a:solidFill>
                  <a:srgbClr val="005BBB"/>
                </a:solidFill>
                <a:latin typeface="Consolas" panose="020B0609020204030204" pitchFamily="49" charset="0"/>
              </a:rPr>
              <a:t>SHOW VARIABLES LIKE 'port';</a:t>
            </a:r>
          </a:p>
          <a:p>
            <a:pPr lvl="1" algn="just"/>
            <a:r>
              <a:rPr lang="en-US" dirty="0"/>
              <a:t>To create ad DB:			</a:t>
            </a:r>
            <a:r>
              <a:rPr lang="en-US" dirty="0">
                <a:solidFill>
                  <a:srgbClr val="005BBB"/>
                </a:solidFill>
                <a:latin typeface="Consolas" panose="020B0609020204030204" pitchFamily="49" charset="0"/>
              </a:rPr>
              <a:t>CREATE DATABASE exp10;</a:t>
            </a:r>
          </a:p>
          <a:p>
            <a:pPr lvl="1" algn="just"/>
            <a:r>
              <a:rPr lang="en-US" dirty="0"/>
              <a:t>To use a DB:			</a:t>
            </a:r>
            <a:r>
              <a:rPr lang="en-US" dirty="0">
                <a:solidFill>
                  <a:srgbClr val="005BBB"/>
                </a:solidFill>
                <a:latin typeface="Consolas" panose="020B0609020204030204" pitchFamily="49" charset="0"/>
              </a:rPr>
              <a:t>USE exp10;</a:t>
            </a:r>
          </a:p>
          <a:p>
            <a:pPr lvl="1" algn="just"/>
            <a:r>
              <a:rPr lang="en-US" dirty="0"/>
              <a:t>To find database username:		</a:t>
            </a:r>
            <a:r>
              <a:rPr lang="en-US" dirty="0">
                <a:solidFill>
                  <a:srgbClr val="005BBB"/>
                </a:solidFill>
                <a:latin typeface="Consolas" panose="020B0609020204030204" pitchFamily="49" charset="0"/>
              </a:rPr>
              <a:t>SELECT user();</a:t>
            </a:r>
          </a:p>
          <a:p>
            <a:pPr lvl="1" algn="just"/>
            <a:r>
              <a:rPr lang="en-US" dirty="0"/>
              <a:t>Find who uses port 8080:		</a:t>
            </a:r>
            <a:r>
              <a:rPr lang="en-US" dirty="0">
                <a:solidFill>
                  <a:srgbClr val="005BBB"/>
                </a:solidFill>
                <a:latin typeface="Consolas" panose="020B0609020204030204" pitchFamily="49" charset="0"/>
              </a:rPr>
              <a:t>netstat -ano | findstr :8080</a:t>
            </a:r>
          </a:p>
          <a:p>
            <a:pPr lvl="1" algn="just"/>
            <a:r>
              <a:rPr lang="en-US" dirty="0"/>
              <a:t>Kill a process:			</a:t>
            </a:r>
            <a:r>
              <a:rPr lang="en-US" dirty="0">
                <a:solidFill>
                  <a:srgbClr val="005BB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tasklist /FI "PID eq 1234"</a:t>
            </a:r>
          </a:p>
          <a:p>
            <a:pPr lvl="1" algn="just"/>
            <a:endParaRPr lang="en-US" dirty="0">
              <a:solidFill>
                <a:srgbClr val="005BBB"/>
              </a:solidFill>
              <a:latin typeface="Consolas" panose="020B0609020204030204" pitchFamily="49" charset="0"/>
            </a:endParaRPr>
          </a:p>
          <a:p>
            <a:pPr lvl="1" algn="just"/>
            <a:endParaRPr lang="en-US" dirty="0">
              <a:solidFill>
                <a:srgbClr val="005BBB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3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JPA (Java Persistence API)</a:t>
            </a:r>
          </a:p>
        </p:txBody>
      </p:sp>
      <p:sp>
        <p:nvSpPr>
          <p:cNvPr id="6" name="Compare Section - Text">
            <a:extLst>
              <a:ext uri="{FF2B5EF4-FFF2-40B4-BE49-F238E27FC236}">
                <a16:creationId xmlns:a16="http://schemas.microsoft.com/office/drawing/2014/main" id="{48B0953F-74D7-0140-8C86-93FC4F66A3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27" y="2368261"/>
            <a:ext cx="10110597" cy="153193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 specification of Java. </a:t>
            </a:r>
          </a:p>
          <a:p>
            <a:r>
              <a:rPr lang="en-US" dirty="0"/>
              <a:t>It is used to persist data between Java object and relational database. </a:t>
            </a:r>
          </a:p>
          <a:p>
            <a:r>
              <a:rPr lang="en-US" dirty="0"/>
              <a:t>JPA acts as a bridge between object-oriented domain models and relational database systems.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 txBox="1">
            <a:spLocks/>
          </p:cNvSpPr>
          <p:nvPr/>
        </p:nvSpPr>
        <p:spPr>
          <a:xfrm>
            <a:off x="719328" y="4169077"/>
            <a:ext cx="6951472" cy="5909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Spring Data JPA</a:t>
            </a:r>
          </a:p>
        </p:txBody>
      </p:sp>
      <p:sp>
        <p:nvSpPr>
          <p:cNvPr id="5" name="Compare Section - Text">
            <a:extLst>
              <a:ext uri="{FF2B5EF4-FFF2-40B4-BE49-F238E27FC236}">
                <a16:creationId xmlns:a16="http://schemas.microsoft.com/office/drawing/2014/main" id="{48B0953F-74D7-0140-8C86-93FC4F66A3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19327" y="5037722"/>
            <a:ext cx="10110597" cy="153193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Implementation of Java Persistence API (JPA) specification.</a:t>
            </a:r>
          </a:p>
          <a:p>
            <a:r>
              <a:rPr lang="en-US" dirty="0"/>
              <a:t>is built on top of Hibernate, hibernate is a very commonly used framework for ORM in java.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37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4728" y="186206"/>
            <a:ext cx="5232739" cy="590931"/>
          </a:xfrm>
        </p:spPr>
        <p:txBody>
          <a:bodyPr/>
          <a:lstStyle/>
          <a:p>
            <a:r>
              <a:rPr lang="en-US" dirty="0"/>
              <a:t>ORM vs Normal Queries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40233"/>
            <a:ext cx="12192001" cy="2917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138"/>
            <a:ext cx="12192000" cy="166367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49659" y="1036875"/>
            <a:ext cx="5232739" cy="5909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ORM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49659" y="3349856"/>
            <a:ext cx="5232739" cy="5909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Query</a:t>
            </a:r>
          </a:p>
        </p:txBody>
      </p:sp>
    </p:spTree>
    <p:extLst>
      <p:ext uri="{BB962C8B-B14F-4D97-AF65-F5344CB8AC3E}">
        <p14:creationId xmlns:p14="http://schemas.microsoft.com/office/powerpoint/2010/main" val="196277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939" y="238816"/>
            <a:ext cx="6711061" cy="480131"/>
          </a:xfrm>
        </p:spPr>
        <p:txBody>
          <a:bodyPr/>
          <a:lstStyle/>
          <a:p>
            <a:r>
              <a:rPr lang="en-US" sz="2800" dirty="0"/>
              <a:t>Our MVC Architecture (in exp 9)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826" y="1140687"/>
            <a:ext cx="4600575" cy="536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8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939" y="238816"/>
            <a:ext cx="6711061" cy="480131"/>
          </a:xfrm>
        </p:spPr>
        <p:txBody>
          <a:bodyPr/>
          <a:lstStyle/>
          <a:p>
            <a:r>
              <a:rPr lang="en-US" sz="2800" dirty="0"/>
              <a:t>What we expect afrer adding a DB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111137"/>
              </p:ext>
            </p:extLst>
          </p:nvPr>
        </p:nvGraphicFramePr>
        <p:xfrm>
          <a:off x="2399376" y="1151400"/>
          <a:ext cx="65786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2533040" imgH="10285560" progId="Photoshop.Image.23">
                  <p:embed/>
                </p:oleObj>
              </mc:Choice>
              <mc:Fallback>
                <p:oleObj name="Image" r:id="rId2" imgW="12533040" imgH="10285560" progId="Photoshop.Image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99376" y="1151400"/>
                        <a:ext cx="65786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759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939" y="238816"/>
            <a:ext cx="6711061" cy="480131"/>
          </a:xfrm>
        </p:spPr>
        <p:txBody>
          <a:bodyPr/>
          <a:lstStyle/>
          <a:p>
            <a:r>
              <a:rPr lang="en-US" sz="2800" dirty="0"/>
              <a:t>Our architechture in experiment 10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586216"/>
              </p:ext>
            </p:extLst>
          </p:nvPr>
        </p:nvGraphicFramePr>
        <p:xfrm>
          <a:off x="1654233" y="1117719"/>
          <a:ext cx="8101445" cy="5485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5479280" imgH="10450440" progId="Photoshop.Image.23">
                  <p:embed/>
                </p:oleObj>
              </mc:Choice>
              <mc:Fallback>
                <p:oleObj name="Image" r:id="rId2" imgW="15479280" imgH="10450440" progId="Photoshop.Image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54233" y="1117719"/>
                        <a:ext cx="8101445" cy="5485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032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JPA annotations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760" y="1197033"/>
            <a:ext cx="5266395" cy="5554027"/>
          </a:xfrm>
          <a:prstGeom prst="rect">
            <a:avLst/>
          </a:prstGeom>
        </p:spPr>
      </p:pic>
      <p:sp>
        <p:nvSpPr>
          <p:cNvPr id="7" name="Compare Section - Text">
            <a:extLst>
              <a:ext uri="{FF2B5EF4-FFF2-40B4-BE49-F238E27FC236}">
                <a16:creationId xmlns:a16="http://schemas.microsoft.com/office/drawing/2014/main" id="{48B0953F-74D7-0140-8C86-93FC4F66A3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27" y="2368261"/>
            <a:ext cx="10110597" cy="2818881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@Entity		</a:t>
            </a:r>
            <a:r>
              <a:rPr lang="en-US" dirty="0"/>
              <a:t>Defines a database table.</a:t>
            </a:r>
          </a:p>
          <a:p>
            <a:r>
              <a:rPr lang="en-US" b="1" dirty="0"/>
              <a:t>@Table		</a:t>
            </a:r>
            <a:r>
              <a:rPr lang="en-US" dirty="0"/>
              <a:t>Define table name.</a:t>
            </a:r>
            <a:endParaRPr lang="en-US" b="1" dirty="0"/>
          </a:p>
          <a:p>
            <a:r>
              <a:rPr lang="en-US" b="1" dirty="0"/>
              <a:t>@Id			</a:t>
            </a:r>
            <a:r>
              <a:rPr lang="en-US" dirty="0"/>
              <a:t>Primary key.</a:t>
            </a:r>
          </a:p>
          <a:p>
            <a:r>
              <a:rPr lang="en-US" b="1" dirty="0"/>
              <a:t>@GeneratedValue</a:t>
            </a:r>
            <a:r>
              <a:rPr lang="en-US" dirty="0"/>
              <a:t>	Primary key generation method.</a:t>
            </a:r>
          </a:p>
          <a:p>
            <a:r>
              <a:rPr lang="en-US" b="1" dirty="0"/>
              <a:t>@Column</a:t>
            </a:r>
            <a:r>
              <a:rPr lang="en-US" dirty="0"/>
              <a:t>		Specifies column properties.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26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Setup exp10:</a:t>
            </a:r>
          </a:p>
        </p:txBody>
      </p:sp>
      <p:sp>
        <p:nvSpPr>
          <p:cNvPr id="6" name="Compare Section - Text">
            <a:extLst>
              <a:ext uri="{FF2B5EF4-FFF2-40B4-BE49-F238E27FC236}">
                <a16:creationId xmlns:a16="http://schemas.microsoft.com/office/drawing/2014/main" id="{48B0953F-74D7-0140-8C86-93FC4F66A3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928" y="2372344"/>
            <a:ext cx="10497312" cy="4201885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Download &amp; install MySQL Server from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. (use the following username and password):</a:t>
            </a:r>
          </a:p>
          <a:p>
            <a:pPr lvl="1"/>
            <a:r>
              <a:rPr lang="en-US" dirty="0"/>
              <a:t>Username: </a:t>
            </a:r>
            <a:r>
              <a:rPr lang="en-US" dirty="0">
                <a:solidFill>
                  <a:srgbClr val="005BBB"/>
                </a:solidFill>
                <a:latin typeface="Consolas" panose="020B0609020204030204" pitchFamily="49" charset="0"/>
              </a:rPr>
              <a:t>root</a:t>
            </a:r>
          </a:p>
          <a:p>
            <a:pPr lvl="1"/>
            <a:r>
              <a:rPr lang="en-US" dirty="0"/>
              <a:t>Password: </a:t>
            </a:r>
            <a:r>
              <a:rPr lang="en-US" dirty="0">
                <a:solidFill>
                  <a:srgbClr val="005BBB"/>
                </a:solidFill>
                <a:latin typeface="Consolas" panose="020B0609020204030204" pitchFamily="49" charset="0"/>
              </a:rPr>
              <a:t>1234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Download &amp; install intelliJ Community Edition from </a:t>
            </a:r>
            <a:r>
              <a:rPr lang="en-US" dirty="0">
                <a:hlinkClick r:id="rId4"/>
              </a:rPr>
              <a:t>here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Open </a:t>
            </a:r>
            <a:r>
              <a:rPr lang="en-US" dirty="0">
                <a:hlinkClick r:id="rId5"/>
              </a:rPr>
              <a:t>Spring Initializr</a:t>
            </a:r>
            <a:r>
              <a:rPr lang="en-US" dirty="0"/>
              <a:t> and create a new application with the following settings and dependencies: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05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B Brand Colors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005BBB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3307</TotalTime>
  <Words>670</Words>
  <Application>Microsoft Office PowerPoint</Application>
  <PresentationFormat>Widescreen</PresentationFormat>
  <Paragraphs>81</Paragraphs>
  <Slides>26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Regular</vt:lpstr>
      <vt:lpstr>Consolas</vt:lpstr>
      <vt:lpstr>System Font Regular</vt:lpstr>
      <vt:lpstr>Office Theme</vt:lpstr>
      <vt:lpstr>Image</vt:lpstr>
      <vt:lpstr>Exp #10   Spring Boot Part 2</vt:lpstr>
      <vt:lpstr>ORM (Object relational mapping) </vt:lpstr>
      <vt:lpstr>JPA (Java Persistence API)</vt:lpstr>
      <vt:lpstr>ORM vs Normal Queries</vt:lpstr>
      <vt:lpstr>Our MVC Architecture (in exp 9)</vt:lpstr>
      <vt:lpstr>What we expect afrer adding a DB</vt:lpstr>
      <vt:lpstr>Our architechture in experiment 10</vt:lpstr>
      <vt:lpstr>How to use JPA annotations</vt:lpstr>
      <vt:lpstr>How to Setup exp10:</vt:lpstr>
      <vt:lpstr>PowerPoint Presentation</vt:lpstr>
      <vt:lpstr>PowerPoint Presentation</vt:lpstr>
      <vt:lpstr>If you are using workbench</vt:lpstr>
      <vt:lpstr>PowerPoint Presentation</vt:lpstr>
      <vt:lpstr>PowerPoint Presentation</vt:lpstr>
      <vt:lpstr>PowerPoint Presentation</vt:lpstr>
      <vt:lpstr>Go to lab manual page 124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MySQL Command Line</vt:lpstr>
    </vt:vector>
  </TitlesOfParts>
  <Manager/>
  <Company>University at Buffalo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Presentation</dc:title>
  <dc:subject/>
  <dc:creator>Division of University Communications</dc:creator>
  <cp:keywords/>
  <dc:description/>
  <cp:lastModifiedBy>asus</cp:lastModifiedBy>
  <cp:revision>331</cp:revision>
  <dcterms:created xsi:type="dcterms:W3CDTF">2019-04-04T19:20:28Z</dcterms:created>
  <dcterms:modified xsi:type="dcterms:W3CDTF">2024-11-25T19:41:47Z</dcterms:modified>
  <cp:category/>
</cp:coreProperties>
</file>