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3" r:id="rId7"/>
    <p:sldId id="265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8" r:id="rId26"/>
  </p:sldIdLst>
  <p:sldSz cx="9144000" cy="6858000" type="screen4x3"/>
  <p:notesSz cx="6858000" cy="9144000"/>
  <p:custDataLst>
    <p:tags r:id="rId2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  <a:srgbClr val="3366FF"/>
    <a:srgbClr val="B2B2E6"/>
    <a:srgbClr val="0066CC"/>
    <a:srgbClr val="000066"/>
    <a:srgbClr val="4D4D4D"/>
    <a:srgbClr val="1C1C1C"/>
    <a:srgbClr val="66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623" autoAdjust="0"/>
  </p:normalViewPr>
  <p:slideViewPr>
    <p:cSldViewPr>
      <p:cViewPr>
        <p:scale>
          <a:sx n="71" d="100"/>
          <a:sy n="71" d="100"/>
        </p:scale>
        <p:origin x="-1236" y="-4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50.1.1.95\groups\RESEARCH\Report%20to%20the%20Nations\2012%20RTN\Data%20analysis\Costs%20and%20schemes%2020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50.1.1.95\groups\RESEARCH\Report%20to%20the%20Nations\2012%20RTN\Data%20analysis\Costs%20and%20schemes%2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bar"/>
        <c:grouping val="clustered"/>
        <c:ser>
          <c:idx val="2"/>
          <c:order val="0"/>
          <c:spPr>
            <a:solidFill>
              <a:schemeClr val="accent2"/>
            </a:solidFill>
          </c:spPr>
          <c:cat>
            <c:strRef>
              <c:f>'[Costs and schemes 2012.xlsx]Non-Cash Cases'!$A$37:$A$39</c:f>
              <c:strCache>
                <c:ptCount val="3"/>
                <c:pt idx="0">
                  <c:v>Securities</c:v>
                </c:pt>
                <c:pt idx="1">
                  <c:v>Information</c:v>
                </c:pt>
                <c:pt idx="2">
                  <c:v>Physical assets</c:v>
                </c:pt>
              </c:strCache>
            </c:strRef>
          </c:cat>
          <c:val>
            <c:numRef>
              <c:f>'[Costs and schemes 2012.xlsx]Non-Cash Cases'!$D$37:$D$39</c:f>
              <c:numCache>
                <c:formatCode>0.0%</c:formatCode>
                <c:ptCount val="3"/>
                <c:pt idx="0">
                  <c:v>8.3682008368200972E-2</c:v>
                </c:pt>
                <c:pt idx="1">
                  <c:v>0.19246861924686193</c:v>
                </c:pt>
                <c:pt idx="2">
                  <c:v>0.75313807531380816</c:v>
                </c:pt>
              </c:numCache>
            </c:numRef>
          </c:val>
        </c:ser>
        <c:dLbls>
          <c:showVal val="1"/>
        </c:dLbls>
        <c:axId val="111256704"/>
        <c:axId val="111481216"/>
      </c:barChart>
      <c:catAx>
        <c:axId val="111256704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b="1"/>
                </a:pPr>
                <a:r>
                  <a:rPr lang="en-US" b="1"/>
                  <a:t>Asset Targeted</a:t>
                </a:r>
              </a:p>
            </c:rich>
          </c:tx>
          <c:layout/>
        </c:title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11481216"/>
        <c:crosses val="autoZero"/>
        <c:auto val="1"/>
        <c:lblAlgn val="ctr"/>
        <c:lblOffset val="100"/>
      </c:catAx>
      <c:valAx>
        <c:axId val="111481216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 b="1"/>
                </a:pPr>
                <a:r>
                  <a:rPr lang="en-US" b="1"/>
                  <a:t>Percent of Noncash Cases</a:t>
                </a:r>
              </a:p>
            </c:rich>
          </c:tx>
          <c:layout/>
        </c:title>
        <c:numFmt formatCode="0%" sourceLinked="0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11256704"/>
        <c:crosses val="autoZero"/>
        <c:crossBetween val="between"/>
        <c:majorUnit val="0.2"/>
      </c:valAx>
    </c:plotArea>
    <c:plotVisOnly val="1"/>
    <c:dispBlanksAs val="gap"/>
  </c:chart>
  <c:spPr>
    <a:ln w="12700">
      <a:solidFill>
        <a:schemeClr val="tx1"/>
      </a:solidFill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+mn-lt"/>
          <a:ea typeface="Calibri"/>
          <a:cs typeface="Calibri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22179396325459316"/>
          <c:y val="5.057471264367816E-2"/>
          <c:w val="0.60579090113735778"/>
          <c:h val="0.70259353787673096"/>
        </c:manualLayout>
      </c:layout>
      <c:barChart>
        <c:barDir val="bar"/>
        <c:grouping val="clustered"/>
        <c:ser>
          <c:idx val="1"/>
          <c:order val="0"/>
          <c:tx>
            <c:strRef>
              <c:f>'[Costs and schemes 2012.xlsx]Non-Cash Cases'!$A$10:$H$10</c:f>
              <c:strCache>
                <c:ptCount val="1"/>
                <c:pt idx="0">
                  <c:v>2008</c:v>
                </c:pt>
              </c:strCache>
            </c:strRef>
          </c:tx>
          <c:cat>
            <c:strRef>
              <c:f>'[Costs and schemes 2012.xlsx]Non-Cash Cases'!$A$37:$A$39</c:f>
              <c:strCache>
                <c:ptCount val="3"/>
                <c:pt idx="0">
                  <c:v>Information</c:v>
                </c:pt>
                <c:pt idx="1">
                  <c:v>Physical assets</c:v>
                </c:pt>
                <c:pt idx="2">
                  <c:v>Securities</c:v>
                </c:pt>
              </c:strCache>
            </c:strRef>
          </c:cat>
          <c:val>
            <c:numRef>
              <c:f>'[Costs and schemes 2012.xlsx]Non-Cash Cases'!$F$37:$F$39</c:f>
              <c:numCache>
                <c:formatCode>"$"#,##0</c:formatCode>
                <c:ptCount val="3"/>
                <c:pt idx="0">
                  <c:v>49000</c:v>
                </c:pt>
                <c:pt idx="1">
                  <c:v>50000</c:v>
                </c:pt>
                <c:pt idx="2">
                  <c:v>330000</c:v>
                </c:pt>
              </c:numCache>
            </c:numRef>
          </c:val>
        </c:ser>
        <c:dLbls>
          <c:showVal val="1"/>
        </c:dLbls>
        <c:axId val="111525888"/>
        <c:axId val="111527808"/>
      </c:barChart>
      <c:catAx>
        <c:axId val="111525888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b="1"/>
                </a:pPr>
                <a:r>
                  <a:rPr lang="en-US" b="1"/>
                  <a:t>Asset Targeted</a:t>
                </a:r>
              </a:p>
            </c:rich>
          </c:tx>
          <c:layout/>
        </c:title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11527808"/>
        <c:crosses val="autoZero"/>
        <c:auto val="1"/>
        <c:lblAlgn val="ctr"/>
        <c:lblOffset val="100"/>
      </c:catAx>
      <c:valAx>
        <c:axId val="111527808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 b="1"/>
                </a:pPr>
                <a:r>
                  <a:rPr lang="en-US" b="1"/>
                  <a:t>Median Loss</a:t>
                </a:r>
              </a:p>
            </c:rich>
          </c:tx>
          <c:layout/>
        </c:title>
        <c:numFmt formatCode="&quot;$&quot;#,##0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11525888"/>
        <c:crosses val="autoZero"/>
        <c:crossBetween val="between"/>
      </c:valAx>
    </c:plotArea>
    <c:plotVisOnly val="1"/>
    <c:dispBlanksAs val="gap"/>
  </c:chart>
  <c:spPr>
    <a:ln w="12700">
      <a:solidFill>
        <a:schemeClr val="tx1"/>
      </a:solidFill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+mn-lt"/>
          <a:ea typeface="Calibri"/>
          <a:cs typeface="Calibri"/>
        </a:defRPr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DE34CB6-AD77-4422-8295-419C1496D4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69D69-41D5-4BDF-B1E7-1FD7F2A9E2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4D5F90-66C4-4773-9FBB-268AF61FF8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9431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6769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20FFE-A2CB-4446-8172-3EE23022CD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EBECD-91CD-465A-860B-096F8CE36B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A906BB-9D1D-42B6-9F70-F075CD6FCA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AF4A9-CAD0-4206-8131-2EFEA16A20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860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79BAE-F549-4F88-8CD5-43BA9F4DB2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5468A-4690-4087-A044-290DEC4534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8B822-2F0F-41E4-B4A7-D6ADD6B96B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2861A-7EB9-49C6-B2E2-A285AD72BF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D7DE1-2ABE-4076-A476-4BC07B2D4E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F2ECD-76F5-49C3-AA49-E1E01FE422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38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86000"/>
            <a:ext cx="7772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718344C-2FA0-42BC-8BD9-805E77A7EC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CC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CC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CC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CC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0000CC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0000CC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0000CC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0000CC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0000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00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00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0000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00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00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00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A279DF0-BCE9-4451-A02E-6107294E91AA}" type="slidenum">
              <a:rPr lang="en-US" smtClean="0"/>
              <a:pPr/>
              <a:t>1</a:t>
            </a:fld>
            <a:endParaRPr lang="en-US" smtClean="0"/>
          </a:p>
        </p:txBody>
      </p:sp>
      <p:pic>
        <p:nvPicPr>
          <p:cNvPr id="2051" name="Picture 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 Box 14"/>
          <p:cNvSpPr txBox="1">
            <a:spLocks noChangeArrowheads="1"/>
          </p:cNvSpPr>
          <p:nvPr/>
        </p:nvSpPr>
        <p:spPr bwMode="auto">
          <a:xfrm>
            <a:off x="685800" y="1447800"/>
            <a:ext cx="792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CA"/>
          </a:p>
        </p:txBody>
      </p:sp>
      <p:sp>
        <p:nvSpPr>
          <p:cNvPr id="2053" name="Rectangle 40"/>
          <p:cNvSpPr>
            <a:spLocks noGrp="1" noChangeArrowheads="1"/>
          </p:cNvSpPr>
          <p:nvPr>
            <p:ph type="subTitle" idx="1"/>
          </p:nvPr>
        </p:nvSpPr>
        <p:spPr>
          <a:xfrm>
            <a:off x="0" y="4419600"/>
            <a:ext cx="9144000" cy="1143000"/>
          </a:xfrm>
        </p:spPr>
        <p:txBody>
          <a:bodyPr/>
          <a:lstStyle/>
          <a:p>
            <a:pPr eaLnBrk="1" hangingPunct="1"/>
            <a:r>
              <a:rPr lang="en-US" sz="5400" smtClean="0"/>
              <a:t>Non-Cash Assets</a:t>
            </a:r>
          </a:p>
        </p:txBody>
      </p:sp>
      <p:sp>
        <p:nvSpPr>
          <p:cNvPr id="2054" name="Rectangle 42"/>
          <p:cNvSpPr>
            <a:spLocks noGrp="1" noChangeArrowheads="1"/>
          </p:cNvSpPr>
          <p:nvPr>
            <p:ph type="ctrTitle"/>
          </p:nvPr>
        </p:nvSpPr>
        <p:spPr>
          <a:xfrm>
            <a:off x="0" y="2286000"/>
            <a:ext cx="9144000" cy="1143000"/>
          </a:xfrm>
        </p:spPr>
        <p:txBody>
          <a:bodyPr/>
          <a:lstStyle/>
          <a:p>
            <a:pPr eaLnBrk="1" hangingPunct="1"/>
            <a:r>
              <a:rPr lang="en-US" sz="6000" smtClean="0"/>
              <a:t>Chapter 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7665644-C81F-4ABF-8CC9-7A5D8A72A044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smtClean="0"/>
              <a:t>The Costs of Inventory Misuse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200" smtClean="0"/>
              <a:t>Loss of productivity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smtClean="0"/>
              <a:t>Need to hire additional employees to compensate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smtClean="0"/>
              <a:t>Lost business if employee’s business competes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smtClean="0"/>
              <a:t>Unauthorized use of equipment can mean additional wear and tear sooner or more often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B733E41-9091-4CE8-9441-B3C3CF35FB1B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smtClean="0"/>
              <a:t>Unconcealed Larceny Schemes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200" smtClean="0"/>
              <a:t>Greater concern than misuse of assets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smtClean="0"/>
              <a:t>Most schemes are not complex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smtClean="0"/>
              <a:t>Some employees know their co-workers are stealing but refrain from reporting it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smtClean="0"/>
              <a:t>Many of the employees who steal company property are highly trusted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smtClean="0"/>
              <a:t>Assets misappropriated after-hours or mailed to perpetrator</a:t>
            </a:r>
          </a:p>
          <a:p>
            <a:pPr eaLnBrk="1" hangingPunct="1">
              <a:lnSpc>
                <a:spcPct val="90000"/>
              </a:lnSpc>
            </a:pPr>
            <a:endParaRPr lang="en-US" sz="32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A766456-EB90-4568-9224-C5491742BC20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smtClean="0"/>
              <a:t>The Fake Sale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057400"/>
            <a:ext cx="7772400" cy="3810000"/>
          </a:xfrm>
        </p:spPr>
        <p:txBody>
          <a:bodyPr/>
          <a:lstStyle/>
          <a:p>
            <a:pPr eaLnBrk="1" hangingPunct="1"/>
            <a:r>
              <a:rPr lang="en-US" sz="3200" smtClean="0"/>
              <a:t>Needs an accomplice</a:t>
            </a:r>
          </a:p>
          <a:p>
            <a:pPr eaLnBrk="1" hangingPunct="1"/>
            <a:r>
              <a:rPr lang="en-US" sz="3200" smtClean="0"/>
              <a:t>Sale is not rung up but the accomplice takes the merchandise</a:t>
            </a:r>
          </a:p>
          <a:p>
            <a:pPr eaLnBrk="1" hangingPunct="1"/>
            <a:r>
              <a:rPr lang="en-US" sz="3200" smtClean="0"/>
              <a:t>Accomplice may return merchandise for cash</a:t>
            </a:r>
          </a:p>
          <a:p>
            <a:pPr eaLnBrk="1" hangingPunct="1"/>
            <a:endParaRPr lang="en-US" sz="3200" smtClean="0"/>
          </a:p>
          <a:p>
            <a:pPr lvl="1" eaLnBrk="1" hangingPunct="1"/>
            <a:endParaRPr lang="en-US" sz="28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CFC6226-2A91-458F-A289-A3E1AE8621BB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838200"/>
            <a:ext cx="8839200" cy="1143000"/>
          </a:xfrm>
        </p:spPr>
        <p:txBody>
          <a:bodyPr/>
          <a:lstStyle/>
          <a:p>
            <a:pPr eaLnBrk="1" hangingPunct="1"/>
            <a:r>
              <a:rPr lang="en-US" smtClean="0"/>
              <a:t>Preventing and Detecting Unconcealed Larceny of Non-Cash Tangible Assets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Segregate the duties of requisitioning, purchasing, and receiving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Segregate the duties of payables, purchasing, and receiving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Maintain physical security of merchandise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Track those who enter secure areas through access logs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Install security cameras and let their presence be known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B15ED23-7FDB-4710-BF98-582A5D86F9F9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838200"/>
            <a:ext cx="8686800" cy="1143000"/>
          </a:xfrm>
        </p:spPr>
        <p:txBody>
          <a:bodyPr/>
          <a:lstStyle/>
          <a:p>
            <a:pPr eaLnBrk="1" hangingPunct="1"/>
            <a:r>
              <a:rPr lang="en-US" smtClean="0"/>
              <a:t>Preventing and Detecting Unconcealed Larceny of Non-Cash Tangible Assets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4114800"/>
          </a:xfrm>
        </p:spPr>
        <p:txBody>
          <a:bodyPr/>
          <a:lstStyle/>
          <a:p>
            <a:pPr eaLnBrk="1" hangingPunct="1"/>
            <a:r>
              <a:rPr lang="en-US" smtClean="0"/>
              <a:t>Conduct inventory counts on a periodic basis by someone independent of the purchasing and warehousing functions</a:t>
            </a:r>
          </a:p>
          <a:p>
            <a:pPr eaLnBrk="1" hangingPunct="1"/>
            <a:r>
              <a:rPr lang="en-US" smtClean="0"/>
              <a:t>Suspend shipping and receiving activities during physical counts</a:t>
            </a:r>
          </a:p>
          <a:p>
            <a:pPr eaLnBrk="1" hangingPunct="1"/>
            <a:r>
              <a:rPr lang="en-US" smtClean="0"/>
              <a:t>Investigate significant discrepancies</a:t>
            </a:r>
          </a:p>
          <a:p>
            <a:pPr eaLnBrk="1" hangingPunct="1"/>
            <a:r>
              <a:rPr lang="en-US" smtClean="0"/>
              <a:t>Independently follow-up on customer complaints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D5F69AB-22A7-4E3F-8789-7235E6576DFE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smtClean="0"/>
              <a:t>Asset Requisitions and Transfers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Documentation enables non-cash assets to be moved from one location to another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Internal documents can be used to fraudulently gain access to merchandise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Basic scheme is to requisition materials to complete a work-related project, then steal the materials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Inventory stored in multiple locations creates opportunities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40CCE84-67D4-4BF5-9C85-21FEE43F438C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smtClean="0"/>
              <a:t>Purchasing and Receiving Schemes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Assets were intentionally purchased by the company but misappropriated </a:t>
            </a:r>
          </a:p>
          <a:p>
            <a:pPr eaLnBrk="1" hangingPunct="1"/>
            <a:r>
              <a:rPr lang="en-US" sz="3200" smtClean="0"/>
              <a:t>Falsifying incoming shipments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May also reject portion of the shipment as being substandard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Perpetrator keeps the “substandard” merchandise</a:t>
            </a:r>
          </a:p>
          <a:p>
            <a:pPr eaLnBrk="1" hangingPunct="1"/>
            <a:endParaRPr lang="en-US" sz="32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FE80BF7-5564-416D-B87F-8F5C784C53E6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smtClean="0"/>
              <a:t>False Shipments of Inventory and Other Assets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False shipping and sales documents are created to make it appear that the inventory was sold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False packing slips can allow the inventory to be delivered to fraudster or accomplice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To hide the theft a false sale is created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Receivable is aged and written off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Legitimate sale is understated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909DAA4-D0ED-46AD-A988-89872FD8B0B1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smtClean="0"/>
              <a:t>Other Schemes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Assets are written off in order to make them available for theft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Assets are declared as scrap and given to the employee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New equipment is ordered for the company to replace old </a:t>
            </a:r>
            <a:r>
              <a:rPr lang="en-US" smtClean="0">
                <a:cs typeface="Times New Roman" pitchFamily="18" charset="0"/>
              </a:rPr>
              <a:t>–</a:t>
            </a:r>
            <a:r>
              <a:rPr lang="en-US" smtClean="0"/>
              <a:t> new equipment is sent to employee’s home leaving old equipment in place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3F7C7D3-D6C8-4833-9831-B061FFBD9D29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400" smtClean="0"/>
              <a:t>Concealing Inventory Theft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80010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200" smtClean="0"/>
              <a:t>Key concealment issue is shrinkage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smtClean="0"/>
              <a:t>Inventory shrinkage is the unaccounted-for reduction in the company’s inventory due to theft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smtClean="0"/>
              <a:t>Since shrinkage signals fraud, the fraudster must prevent anyone from looking for the missing assets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smtClean="0"/>
              <a:t>Physical count of inventory detects shrinkage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EBABD84-B73C-46AA-9529-7D2DC49501ED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3058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cs typeface="Times New Roman" pitchFamily="18" charset="0"/>
              </a:rPr>
              <a:t>List the five categories of tangible non-cash misappropriations discussed in this chapter.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cs typeface="Times New Roman" pitchFamily="18" charset="0"/>
              </a:rPr>
              <a:t>Discuss the data on non-cash misappropriations from the 2011 Global Fraud Survey.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cs typeface="Times New Roman" pitchFamily="18" charset="0"/>
              </a:rPr>
              <a:t>Explain how misuse of non-cash assets can negatively affect organizations.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cs typeface="Times New Roman" pitchFamily="18" charset="0"/>
              </a:rPr>
              <a:t>Understand how and why unconcealed larceny of non-cash assets occurs.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cs typeface="Times New Roman" pitchFamily="18" charset="0"/>
              </a:rPr>
              <a:t>Be familiar with internal controls and tests that can be used to prevent and detect non-cash larceny.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cs typeface="Times New Roman" pitchFamily="18" charset="0"/>
              </a:rPr>
              <a:t>Understand how weaknesses in internal asset requisition and transfer procedures can lead to the misappropriation of non-cash assets.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title"/>
          </p:nvPr>
        </p:nvSpPr>
        <p:spPr>
          <a:xfrm>
            <a:off x="838200" y="685800"/>
            <a:ext cx="7772400" cy="685800"/>
          </a:xfrm>
        </p:spPr>
        <p:txBody>
          <a:bodyPr/>
          <a:lstStyle/>
          <a:p>
            <a:pPr eaLnBrk="1" hangingPunct="1"/>
            <a:r>
              <a:rPr lang="en-US" sz="4400" smtClean="0"/>
              <a:t>Learning Objectives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E75BD44-B59B-4C7B-A5E0-1A94137E9DDC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400" smtClean="0"/>
              <a:t>Concealing Inventory Theft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Altered inventory records</a:t>
            </a:r>
          </a:p>
          <a:p>
            <a:pPr lvl="1" eaLnBrk="1" hangingPunct="1"/>
            <a:r>
              <a:rPr lang="en-US" smtClean="0">
                <a:solidFill>
                  <a:schemeClr val="tx1"/>
                </a:solidFill>
              </a:rPr>
              <a:t>Forced reconciliation</a:t>
            </a:r>
          </a:p>
          <a:p>
            <a:pPr lvl="1" eaLnBrk="1" hangingPunct="1"/>
            <a:r>
              <a:rPr lang="en-US" smtClean="0">
                <a:solidFill>
                  <a:schemeClr val="tx1"/>
                </a:solidFill>
              </a:rPr>
              <a:t>Deleting or covering up the correct totals and entering new totals</a:t>
            </a:r>
          </a:p>
          <a:p>
            <a:pPr eaLnBrk="1" hangingPunct="1"/>
            <a:r>
              <a:rPr lang="en-US" smtClean="0"/>
              <a:t>Fictitious sales and accounts receivable</a:t>
            </a:r>
          </a:p>
          <a:p>
            <a:pPr lvl="1" eaLnBrk="1" hangingPunct="1"/>
            <a:r>
              <a:rPr lang="en-US" smtClean="0">
                <a:solidFill>
                  <a:schemeClr val="tx1"/>
                </a:solidFill>
              </a:rPr>
              <a:t>Charge sale to existing account</a:t>
            </a:r>
          </a:p>
          <a:p>
            <a:pPr lvl="1" eaLnBrk="1" hangingPunct="1"/>
            <a:r>
              <a:rPr lang="en-US" smtClean="0">
                <a:solidFill>
                  <a:schemeClr val="tx1"/>
                </a:solidFill>
              </a:rPr>
              <a:t>Write-off to discounts and allowances or bad debt expense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1BA5A2D-A335-4AFE-9476-50F48591A2B3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400" smtClean="0"/>
              <a:t>Concealing Inventory Theft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Write off inventory and other assets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Eliminates the problem of shrinkage</a:t>
            </a:r>
          </a:p>
          <a:p>
            <a:pPr eaLnBrk="1" hangingPunct="1"/>
            <a:r>
              <a:rPr lang="en-US" sz="3200" smtClean="0"/>
              <a:t>Physical padding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Make it appear that there are more assets present that there actually are</a:t>
            </a:r>
          </a:p>
          <a:p>
            <a:pPr lvl="1" eaLnBrk="1" hangingPunct="1"/>
            <a:endParaRPr lang="en-US" sz="28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12A24CB-9805-45D3-98F0-FF126516EDF8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38200"/>
            <a:ext cx="9144000" cy="1143000"/>
          </a:xfrm>
        </p:spPr>
        <p:txBody>
          <a:bodyPr/>
          <a:lstStyle/>
          <a:p>
            <a:pPr eaLnBrk="1" hangingPunct="1"/>
            <a:r>
              <a:rPr lang="en-US" smtClean="0"/>
              <a:t>Preventing and Detecting Thefts of Non-Cash Tangible Assets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Separate the duties of: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chemeClr val="tx1"/>
                </a:solidFill>
              </a:rPr>
              <a:t>Ordering goods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chemeClr val="tx1"/>
                </a:solidFill>
              </a:rPr>
              <a:t>Receiving goods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chemeClr val="tx1"/>
                </a:solidFill>
              </a:rPr>
              <a:t>Maintaining perpetual inventory records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chemeClr val="tx1"/>
                </a:solidFill>
              </a:rPr>
              <a:t>Issuing payments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Match the invoices to receiving reports before payments are issued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Match the packing slip to an approved purchase order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D29D503-7300-4665-9A9B-EE43511E9A02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38200"/>
            <a:ext cx="9144000" cy="1143000"/>
          </a:xfrm>
        </p:spPr>
        <p:txBody>
          <a:bodyPr/>
          <a:lstStyle/>
          <a:p>
            <a:pPr eaLnBrk="1" hangingPunct="1"/>
            <a:r>
              <a:rPr lang="en-US" smtClean="0"/>
              <a:t>Preventing and Detecting Thefts of Non-Cash Tangible Assets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962400"/>
          </a:xfrm>
        </p:spPr>
        <p:txBody>
          <a:bodyPr/>
          <a:lstStyle/>
          <a:p>
            <a:pPr eaLnBrk="1" hangingPunct="1"/>
            <a:r>
              <a:rPr lang="en-US" smtClean="0"/>
              <a:t>Match outgoing shipments to sales orders before merchandise goes out</a:t>
            </a:r>
          </a:p>
          <a:p>
            <a:pPr eaLnBrk="1" hangingPunct="1"/>
            <a:r>
              <a:rPr lang="en-US" smtClean="0"/>
              <a:t>Periodically match inventory shipments to sales records</a:t>
            </a:r>
          </a:p>
          <a:p>
            <a:pPr eaLnBrk="1" hangingPunct="1"/>
            <a:r>
              <a:rPr lang="en-US" smtClean="0"/>
              <a:t>Investigate shipments that cannot be traced to a sale</a:t>
            </a:r>
          </a:p>
          <a:p>
            <a:pPr eaLnBrk="1" hangingPunct="1"/>
            <a:r>
              <a:rPr lang="en-US" smtClean="0"/>
              <a:t>Check out unexplained increases in bad debt expense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ACA15B1-6E81-4126-A03A-7222085108F5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38200"/>
            <a:ext cx="9144000" cy="1143000"/>
          </a:xfrm>
        </p:spPr>
        <p:txBody>
          <a:bodyPr/>
          <a:lstStyle/>
          <a:p>
            <a:pPr eaLnBrk="1" hangingPunct="1"/>
            <a:r>
              <a:rPr lang="en-US" smtClean="0"/>
              <a:t>Preventing and Detecting Thefts of Non-Cash Tangible Assets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Compare shipping addresses to employee addresses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Review unexplained entries in perpetual inventory records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Reconcile materials ordered for specific projects with actual work done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Perform trend analysis on scrap inventory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Check to make sure that inventory removed from inventory is properly approved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1631EA1-1D1A-4170-BB24-CDF3C80F2ABC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38200"/>
            <a:ext cx="9144000" cy="1143000"/>
          </a:xfrm>
        </p:spPr>
        <p:txBody>
          <a:bodyPr/>
          <a:lstStyle/>
          <a:p>
            <a:pPr eaLnBrk="1" hangingPunct="1"/>
            <a:r>
              <a:rPr lang="en-US" smtClean="0"/>
              <a:t>Misappropriation of Intangible Assets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Misappropriation of information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chemeClr val="tx1"/>
                </a:solidFill>
              </a:rPr>
              <a:t>Includes theft of competitively sensitive information, (e.g., trade secrets, customer lists, marketing strategies)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chemeClr val="tx1"/>
                </a:solidFill>
              </a:rPr>
              <a:t>Can undermine value, reputation, and competitive advantage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chemeClr val="tx1"/>
                </a:solidFill>
              </a:rPr>
              <a:t>Can result in legal liabilities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chemeClr val="tx1"/>
                </a:solidFill>
              </a:rPr>
              <a:t>Identify most valuable information and take steps to protect it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Misappropriation of securities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chemeClr val="tx1"/>
                </a:solidFill>
              </a:rPr>
              <a:t>Proper internal controls over investment portfolio</a:t>
            </a:r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A3275F6-7DB0-4A14-A4E4-22C99EEF6E7B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305800" cy="4876800"/>
          </a:xfrm>
        </p:spPr>
        <p:txBody>
          <a:bodyPr/>
          <a:lstStyle/>
          <a:p>
            <a:pPr eaLnBrk="1" hangingPunct="1"/>
            <a:r>
              <a:rPr lang="en-US" sz="2400" smtClean="0">
                <a:cs typeface="Times New Roman" pitchFamily="18" charset="0"/>
              </a:rPr>
              <a:t>Explain how purchasing and receiving schemes are used to misappropriate non-cash assets.</a:t>
            </a:r>
          </a:p>
          <a:p>
            <a:pPr eaLnBrk="1" hangingPunct="1"/>
            <a:r>
              <a:rPr lang="en-US" sz="2400" smtClean="0">
                <a:cs typeface="Times New Roman" pitchFamily="18" charset="0"/>
              </a:rPr>
              <a:t>Understand how the theft of non-cash assets through the use of fraudulent shipments is accomplished.</a:t>
            </a:r>
          </a:p>
          <a:p>
            <a:pPr eaLnBrk="1" hangingPunct="1"/>
            <a:r>
              <a:rPr lang="en-US" sz="2400" smtClean="0">
                <a:cs typeface="Times New Roman" pitchFamily="18" charset="0"/>
              </a:rPr>
              <a:t>Define the term “shrinkage.”</a:t>
            </a:r>
          </a:p>
          <a:p>
            <a:pPr eaLnBrk="1" hangingPunct="1"/>
            <a:r>
              <a:rPr lang="en-US" sz="2400" smtClean="0">
                <a:cs typeface="Times New Roman" pitchFamily="18" charset="0"/>
              </a:rPr>
              <a:t>Describe how fraudsters conceal the theft of non-cash assets on the victim organization’s books.</a:t>
            </a:r>
          </a:p>
          <a:p>
            <a:pPr eaLnBrk="1" hangingPunct="1"/>
            <a:r>
              <a:rPr lang="en-US" sz="2400" smtClean="0">
                <a:cs typeface="Times New Roman" pitchFamily="18" charset="0"/>
              </a:rPr>
              <a:t>Understand how fraudsters misappropriate intangible assets and how companies can protect themselves.</a:t>
            </a:r>
          </a:p>
          <a:p>
            <a:pPr eaLnBrk="1" hangingPunct="1"/>
            <a:r>
              <a:rPr lang="en-US" sz="2400" smtClean="0">
                <a:cs typeface="Times New Roman" pitchFamily="18" charset="0"/>
              </a:rPr>
              <a:t>Be familiar with proactive audit tests that can be used to detect misappropriations of non-cash assets.</a:t>
            </a:r>
          </a:p>
          <a:p>
            <a:pPr eaLnBrk="1" hangingPunct="1"/>
            <a:endParaRPr lang="en-US" sz="320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title"/>
          </p:nvPr>
        </p:nvSpPr>
        <p:spPr>
          <a:xfrm>
            <a:off x="838200" y="685800"/>
            <a:ext cx="7772400" cy="685800"/>
          </a:xfrm>
        </p:spPr>
        <p:txBody>
          <a:bodyPr/>
          <a:lstStyle/>
          <a:p>
            <a:pPr eaLnBrk="1" hangingPunct="1"/>
            <a:r>
              <a:rPr lang="en-US" sz="4400" smtClean="0"/>
              <a:t>Learning Objectives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DBEE3A3-4C7E-4F46-8A6B-A45206A92780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123" name="Line 18"/>
          <p:cNvSpPr>
            <a:spLocks noChangeShapeType="1"/>
          </p:cNvSpPr>
          <p:nvPr/>
        </p:nvSpPr>
        <p:spPr bwMode="auto">
          <a:xfrm>
            <a:off x="4551363" y="2743200"/>
            <a:ext cx="10334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743200" y="381000"/>
            <a:ext cx="2743200" cy="990600"/>
          </a:xfrm>
          <a:prstGeom prst="rect">
            <a:avLst/>
          </a:prstGeom>
          <a:solidFill>
            <a:srgbClr val="333399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Inventory and All </a:t>
            </a:r>
          </a:p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Other Assets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648200" y="1752600"/>
            <a:ext cx="1828800" cy="838200"/>
          </a:xfrm>
          <a:prstGeom prst="rect">
            <a:avLst/>
          </a:prstGeom>
          <a:solidFill>
            <a:srgbClr val="7272D0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200" dirty="0">
                <a:solidFill>
                  <a:schemeClr val="bg1"/>
                </a:solidFill>
              </a:rPr>
              <a:t>Larceny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1981200" y="1752600"/>
            <a:ext cx="1828800" cy="838200"/>
          </a:xfrm>
          <a:prstGeom prst="rect">
            <a:avLst/>
          </a:prstGeom>
          <a:solidFill>
            <a:srgbClr val="7272D0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200" dirty="0">
                <a:solidFill>
                  <a:schemeClr val="bg1"/>
                </a:solidFill>
              </a:rPr>
              <a:t>Misuse</a:t>
            </a: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4953000" y="2895600"/>
            <a:ext cx="1524000" cy="762000"/>
          </a:xfrm>
          <a:prstGeom prst="rect">
            <a:avLst/>
          </a:prstGeom>
          <a:solidFill>
            <a:srgbClr val="B2B2E6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000" dirty="0"/>
              <a:t>Asset Req. &amp;</a:t>
            </a:r>
          </a:p>
          <a:p>
            <a:pPr algn="ctr">
              <a:defRPr/>
            </a:pPr>
            <a:r>
              <a:rPr lang="en-US" sz="2000" dirty="0"/>
              <a:t>Transfers</a:t>
            </a: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4953000" y="3810000"/>
            <a:ext cx="1524000" cy="762000"/>
          </a:xfrm>
          <a:prstGeom prst="rect">
            <a:avLst/>
          </a:prstGeom>
          <a:solidFill>
            <a:srgbClr val="B2B2E6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000" dirty="0"/>
              <a:t>False Sales </a:t>
            </a:r>
          </a:p>
          <a:p>
            <a:pPr algn="ctr">
              <a:defRPr/>
            </a:pPr>
            <a:r>
              <a:rPr lang="en-US" sz="2000" dirty="0"/>
              <a:t>&amp; Shipping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4953000" y="4724400"/>
            <a:ext cx="1524000" cy="762000"/>
          </a:xfrm>
          <a:prstGeom prst="rect">
            <a:avLst/>
          </a:prstGeom>
          <a:solidFill>
            <a:srgbClr val="B2B2E6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000" dirty="0"/>
              <a:t>Purchasing &amp;</a:t>
            </a:r>
          </a:p>
          <a:p>
            <a:pPr algn="ctr">
              <a:defRPr/>
            </a:pPr>
            <a:r>
              <a:rPr lang="en-US" sz="2000" dirty="0"/>
              <a:t>Receiving</a:t>
            </a: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4953000" y="5715000"/>
            <a:ext cx="1524000" cy="762000"/>
          </a:xfrm>
          <a:prstGeom prst="rect">
            <a:avLst/>
          </a:prstGeom>
          <a:solidFill>
            <a:srgbClr val="B2B2E6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000" dirty="0"/>
              <a:t>Unconcealed</a:t>
            </a:r>
          </a:p>
          <a:p>
            <a:pPr algn="ctr">
              <a:defRPr/>
            </a:pPr>
            <a:r>
              <a:rPr lang="en-US" sz="2000" dirty="0"/>
              <a:t>Larceny</a:t>
            </a:r>
          </a:p>
        </p:txBody>
      </p:sp>
      <p:sp>
        <p:nvSpPr>
          <p:cNvPr id="5131" name="Line 13"/>
          <p:cNvSpPr>
            <a:spLocks noChangeShapeType="1"/>
          </p:cNvSpPr>
          <p:nvPr/>
        </p:nvSpPr>
        <p:spPr bwMode="auto">
          <a:xfrm>
            <a:off x="2895600" y="1600200"/>
            <a:ext cx="2667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2" name="Line 14"/>
          <p:cNvSpPr>
            <a:spLocks noChangeShapeType="1"/>
          </p:cNvSpPr>
          <p:nvPr/>
        </p:nvSpPr>
        <p:spPr bwMode="auto">
          <a:xfrm>
            <a:off x="4114800" y="1371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3" name="Line 15"/>
          <p:cNvSpPr>
            <a:spLocks noChangeShapeType="1"/>
          </p:cNvSpPr>
          <p:nvPr/>
        </p:nvSpPr>
        <p:spPr bwMode="auto">
          <a:xfrm>
            <a:off x="5562600" y="1581150"/>
            <a:ext cx="3175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4" name="Line 16"/>
          <p:cNvSpPr>
            <a:spLocks noChangeShapeType="1"/>
          </p:cNvSpPr>
          <p:nvPr/>
        </p:nvSpPr>
        <p:spPr bwMode="auto">
          <a:xfrm>
            <a:off x="2895600" y="1581150"/>
            <a:ext cx="0" cy="1730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5" name="Line 17"/>
          <p:cNvSpPr>
            <a:spLocks noChangeShapeType="1"/>
          </p:cNvSpPr>
          <p:nvPr/>
        </p:nvSpPr>
        <p:spPr bwMode="auto">
          <a:xfrm>
            <a:off x="4572000" y="2743200"/>
            <a:ext cx="0" cy="3352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6" name="Line 19"/>
          <p:cNvSpPr>
            <a:spLocks noChangeShapeType="1"/>
          </p:cNvSpPr>
          <p:nvPr/>
        </p:nvSpPr>
        <p:spPr bwMode="auto">
          <a:xfrm>
            <a:off x="4572000" y="3276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7" name="Line 20"/>
          <p:cNvSpPr>
            <a:spLocks noChangeShapeType="1"/>
          </p:cNvSpPr>
          <p:nvPr/>
        </p:nvSpPr>
        <p:spPr bwMode="auto">
          <a:xfrm>
            <a:off x="4572000" y="41910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8" name="Line 21"/>
          <p:cNvSpPr>
            <a:spLocks noChangeShapeType="1"/>
          </p:cNvSpPr>
          <p:nvPr/>
        </p:nvSpPr>
        <p:spPr bwMode="auto">
          <a:xfrm>
            <a:off x="4572000" y="51054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9" name="Line 22"/>
          <p:cNvSpPr>
            <a:spLocks noChangeShapeType="1"/>
          </p:cNvSpPr>
          <p:nvPr/>
        </p:nvSpPr>
        <p:spPr bwMode="auto">
          <a:xfrm>
            <a:off x="4551363" y="60960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0" name="Line 23"/>
          <p:cNvSpPr>
            <a:spLocks noChangeShapeType="1"/>
          </p:cNvSpPr>
          <p:nvPr/>
        </p:nvSpPr>
        <p:spPr bwMode="auto">
          <a:xfrm>
            <a:off x="5562600" y="25908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141CF75-7CB1-40C1-8ADD-50FF4ABF1E69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smtClean="0"/>
              <a:t>Cash vs. Non-Cash Schemes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324100" y="2176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27" name="Group 87"/>
          <p:cNvGraphicFramePr>
            <a:graphicFrameLocks noGrp="1"/>
          </p:cNvGraphicFramePr>
          <p:nvPr>
            <p:ph type="tbl" idx="1"/>
          </p:nvPr>
        </p:nvGraphicFramePr>
        <p:xfrm>
          <a:off x="685800" y="2286000"/>
          <a:ext cx="7696200" cy="3288666"/>
        </p:xfrm>
        <a:graphic>
          <a:graphicData uri="http://schemas.openxmlformats.org/drawingml/2006/table">
            <a:tbl>
              <a:tblPr/>
              <a:tblGrid>
                <a:gridCol w="3505200"/>
                <a:gridCol w="2241550"/>
                <a:gridCol w="1949450"/>
              </a:tblGrid>
              <a:tr h="76676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2011 Global Fraud Survey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57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Scheme Type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% of Asset Misappropriation Cases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Median Loss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8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Cash Misappropriations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82.1%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$100,000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7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Non-Cash Misappropriations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19.9%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$58,000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EB37FE3-B38B-4445-9E94-AA7BB2AD67EA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90763" y="2152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Non-Cash Cases by Type of </a:t>
            </a:r>
            <a:br>
              <a:rPr lang="en-US" smtClean="0"/>
            </a:br>
            <a:r>
              <a:rPr lang="en-US" smtClean="0"/>
              <a:t>Asset Misappropriated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914400" y="2057400"/>
          <a:ext cx="73152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2B78735-1D9D-435A-9D82-9D7E12F0B9C1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Median Loss by Type of Asset in Non-Cash Schemes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647700" y="1981200"/>
          <a:ext cx="7848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6975B51-5168-4BDA-86EE-E5B8BFA95E32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smtClean="0"/>
              <a:t>Non-Cash Tangible Asset Misappropriations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Misuse</a:t>
            </a:r>
          </a:p>
          <a:p>
            <a:pPr eaLnBrk="1" hangingPunct="1"/>
            <a:r>
              <a:rPr lang="en-US" sz="3200" smtClean="0"/>
              <a:t>Unconcealed larceny</a:t>
            </a:r>
          </a:p>
          <a:p>
            <a:pPr eaLnBrk="1" hangingPunct="1"/>
            <a:r>
              <a:rPr lang="en-US" sz="3200" smtClean="0"/>
              <a:t>Asset requisitions and transfers</a:t>
            </a:r>
          </a:p>
          <a:p>
            <a:pPr eaLnBrk="1" hangingPunct="1"/>
            <a:r>
              <a:rPr lang="en-US" sz="3200" smtClean="0"/>
              <a:t>Purchasing and receiving schemes</a:t>
            </a:r>
          </a:p>
          <a:p>
            <a:pPr eaLnBrk="1" hangingPunct="1"/>
            <a:r>
              <a:rPr lang="en-US" sz="3200" smtClean="0"/>
              <a:t>Fraudulent shipments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528E03A-D675-49BD-B814-E4C131B6C931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800" smtClean="0"/>
              <a:t>Misuse of Non-Cash Tangible Assets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 eaLnBrk="1" hangingPunct="1"/>
            <a:r>
              <a:rPr lang="en-US" sz="3200" smtClean="0"/>
              <a:t>Typical misuse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Company vehicles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Company supplies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Computers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Other office equipment</a:t>
            </a:r>
          </a:p>
          <a:p>
            <a:pPr eaLnBrk="1" hangingPunct="1"/>
            <a:r>
              <a:rPr lang="en-US" sz="3200" smtClean="0"/>
              <a:t>Doing personal work on company time</a:t>
            </a:r>
          </a:p>
          <a:p>
            <a:pPr eaLnBrk="1" hangingPunct="1"/>
            <a:r>
              <a:rPr lang="en-US" sz="3200" smtClean="0"/>
              <a:t>Running side businesses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1083</TotalTime>
  <Words>997</Words>
  <Application>Microsoft Office PowerPoint</Application>
  <PresentationFormat>On-screen Show (4:3)</PresentationFormat>
  <Paragraphs>174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Blank Presentation</vt:lpstr>
      <vt:lpstr>Chapter 9</vt:lpstr>
      <vt:lpstr>Learning Objectives</vt:lpstr>
      <vt:lpstr>Learning Objectives</vt:lpstr>
      <vt:lpstr>Slide 4</vt:lpstr>
      <vt:lpstr>Cash vs. Non-Cash Schemes</vt:lpstr>
      <vt:lpstr>Non-Cash Cases by Type of  Asset Misappropriated</vt:lpstr>
      <vt:lpstr>Median Loss by Type of Asset in Non-Cash Schemes</vt:lpstr>
      <vt:lpstr>Non-Cash Tangible Asset Misappropriations</vt:lpstr>
      <vt:lpstr>Misuse of Non-Cash Tangible Assets</vt:lpstr>
      <vt:lpstr>The Costs of Inventory Misuse</vt:lpstr>
      <vt:lpstr>Unconcealed Larceny Schemes</vt:lpstr>
      <vt:lpstr>The Fake Sale</vt:lpstr>
      <vt:lpstr>Preventing and Detecting Unconcealed Larceny of Non-Cash Tangible Assets</vt:lpstr>
      <vt:lpstr>Preventing and Detecting Unconcealed Larceny of Non-Cash Tangible Assets</vt:lpstr>
      <vt:lpstr>Asset Requisitions and Transfers</vt:lpstr>
      <vt:lpstr>Purchasing and Receiving Schemes</vt:lpstr>
      <vt:lpstr>False Shipments of Inventory and Other Assets</vt:lpstr>
      <vt:lpstr>Other Schemes</vt:lpstr>
      <vt:lpstr>Concealing Inventory Theft</vt:lpstr>
      <vt:lpstr>Concealing Inventory Theft</vt:lpstr>
      <vt:lpstr>Concealing Inventory Theft</vt:lpstr>
      <vt:lpstr>Preventing and Detecting Thefts of Non-Cash Tangible Assets</vt:lpstr>
      <vt:lpstr>Preventing and Detecting Thefts of Non-Cash Tangible Assets</vt:lpstr>
      <vt:lpstr>Preventing and Detecting Thefts of Non-Cash Tangible Assets</vt:lpstr>
      <vt:lpstr>Misappropriation of Intangible Assets</vt:lpstr>
    </vt:vector>
  </TitlesOfParts>
  <Company>뿿쬐뿿쩰ɢÔ뿿��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2004 ACFE Post-Conference</dc:title>
  <dc:subject>General Sessions</dc:subject>
  <dc:creator>Tony Rolston</dc:creator>
  <cp:lastModifiedBy>clofland</cp:lastModifiedBy>
  <cp:revision>40</cp:revision>
  <dcterms:created xsi:type="dcterms:W3CDTF">2004-02-25T21:57:05Z</dcterms:created>
  <dcterms:modified xsi:type="dcterms:W3CDTF">2013-03-14T20:54:29Z</dcterms:modified>
</cp:coreProperties>
</file>