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8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3366FF"/>
    <a:srgbClr val="B2B2E6"/>
    <a:srgbClr val="0066CC"/>
    <a:srgbClr val="000066"/>
    <a:srgbClr val="4D4D4D"/>
    <a:srgbClr val="1C1C1C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23" autoAdjust="0"/>
  </p:normalViewPr>
  <p:slideViewPr>
    <p:cSldViewPr>
      <p:cViewPr>
        <p:scale>
          <a:sx n="71" d="100"/>
          <a:sy n="71" d="100"/>
        </p:scale>
        <p:origin x="-1236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cat>
            <c:strRef>
              <c:f>'[Costs and schemes 2012.xlsx]Non-Cash Cases'!$A$37:$A$39</c:f>
              <c:strCache>
                <c:ptCount val="3"/>
                <c:pt idx="0">
                  <c:v>Securities</c:v>
                </c:pt>
                <c:pt idx="1">
                  <c:v>Information</c:v>
                </c:pt>
                <c:pt idx="2">
                  <c:v>Physical assets</c:v>
                </c:pt>
              </c:strCache>
            </c:strRef>
          </c:cat>
          <c:val>
            <c:numRef>
              <c:f>'[Costs and schemes 2012.xlsx]Non-Cash Cases'!$D$37:$D$39</c:f>
              <c:numCache>
                <c:formatCode>0.0%</c:formatCode>
                <c:ptCount val="3"/>
                <c:pt idx="0">
                  <c:v>8.3682008368200972E-2</c:v>
                </c:pt>
                <c:pt idx="1">
                  <c:v>0.19246861924686193</c:v>
                </c:pt>
                <c:pt idx="2">
                  <c:v>0.75313807531380816</c:v>
                </c:pt>
              </c:numCache>
            </c:numRef>
          </c:val>
        </c:ser>
        <c:dLbls>
          <c:showVal val="1"/>
        </c:dLbls>
        <c:axId val="111256704"/>
        <c:axId val="111481216"/>
      </c:barChart>
      <c:catAx>
        <c:axId val="1112567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b="1"/>
                  <a:t>Asset Targeted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1481216"/>
        <c:crosses val="autoZero"/>
        <c:auto val="1"/>
        <c:lblAlgn val="ctr"/>
        <c:lblOffset val="100"/>
      </c:catAx>
      <c:valAx>
        <c:axId val="11148121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Percent of Noncash Cases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1256704"/>
        <c:crosses val="autoZero"/>
        <c:crossBetween val="between"/>
        <c:majorUnit val="0.2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2179396325459316"/>
          <c:y val="5.057471264367816E-2"/>
          <c:w val="0.60579090113735778"/>
          <c:h val="0.70259353787673096"/>
        </c:manualLayout>
      </c:layout>
      <c:barChart>
        <c:barDir val="bar"/>
        <c:grouping val="clustered"/>
        <c:ser>
          <c:idx val="1"/>
          <c:order val="0"/>
          <c:tx>
            <c:strRef>
              <c:f>'[Costs and schemes 2012.xlsx]Non-Cash Cases'!$A$10:$H$10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'[Costs and schemes 2012.xlsx]Non-Cash Cases'!$A$37:$A$39</c:f>
              <c:strCache>
                <c:ptCount val="3"/>
                <c:pt idx="0">
                  <c:v>Information</c:v>
                </c:pt>
                <c:pt idx="1">
                  <c:v>Physical assets</c:v>
                </c:pt>
                <c:pt idx="2">
                  <c:v>Securities</c:v>
                </c:pt>
              </c:strCache>
            </c:strRef>
          </c:cat>
          <c:val>
            <c:numRef>
              <c:f>'[Costs and schemes 2012.xlsx]Non-Cash Cases'!$F$37:$F$39</c:f>
              <c:numCache>
                <c:formatCode>"$"#,##0</c:formatCode>
                <c:ptCount val="3"/>
                <c:pt idx="0">
                  <c:v>49000</c:v>
                </c:pt>
                <c:pt idx="1">
                  <c:v>50000</c:v>
                </c:pt>
                <c:pt idx="2">
                  <c:v>330000</c:v>
                </c:pt>
              </c:numCache>
            </c:numRef>
          </c:val>
        </c:ser>
        <c:dLbls>
          <c:showVal val="1"/>
        </c:dLbls>
        <c:axId val="111525888"/>
        <c:axId val="111527808"/>
      </c:barChart>
      <c:catAx>
        <c:axId val="1115258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b="1"/>
                  <a:t>Asset Targeted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1527808"/>
        <c:crosses val="autoZero"/>
        <c:auto val="1"/>
        <c:lblAlgn val="ctr"/>
        <c:lblOffset val="100"/>
      </c:catAx>
      <c:valAx>
        <c:axId val="11152780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1525888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E34CB6-AD77-4422-8295-419C1496D4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69D69-41D5-4BDF-B1E7-1FD7F2A9E2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D5F90-66C4-4773-9FBB-268AF61FF8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20FFE-A2CB-4446-8172-3EE23022CD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EBECD-91CD-465A-860B-096F8CE36B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906BB-9D1D-42B6-9F70-F075CD6FCA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AF4A9-CAD0-4206-8131-2EFEA16A2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79BAE-F549-4F88-8CD5-43BA9F4DB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5468A-4690-4087-A044-290DEC453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8B822-2F0F-41E4-B4A7-D6ADD6B96B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861A-7EB9-49C6-B2E2-A285AD72B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D7DE1-2ABE-4076-A476-4BC07B2D4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F2ECD-76F5-49C3-AA49-E1E01FE422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718344C-2FA0-42BC-8BD9-805E77A7E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279DF0-BCE9-4451-A02E-6107294E91AA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smtClean="0"/>
              <a:t>Non-Cash Assets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6000" smtClean="0"/>
              <a:t>Chapter 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665644-C81F-4ABF-8CC9-7A5D8A72A04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The Costs of Inventory Misuse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Loss of productivity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Need to hire additional employees to compensate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Lost business if employee’s business competes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Unauthorized use of equipment can mean additional wear and tear sooner or more often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B733E41-9091-4CE8-9441-B3C3CF35FB1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Unconcealed Larceny Schemes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Greater concern than misuse of assets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Most schemes are not complex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Some employees know their co-workers are stealing but refrain from reporting it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Many of the employees who steal company property are highly trusted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Assets misappropriated after-hours or mailed to perpetrator</a:t>
            </a:r>
          </a:p>
          <a:p>
            <a:pPr eaLnBrk="1" hangingPunct="1">
              <a:lnSpc>
                <a:spcPct val="90000"/>
              </a:lnSpc>
            </a:pPr>
            <a:endParaRPr lang="en-US" sz="32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A766456-EB90-4568-9224-C5491742BC2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The Fake Sale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3810000"/>
          </a:xfrm>
        </p:spPr>
        <p:txBody>
          <a:bodyPr/>
          <a:lstStyle/>
          <a:p>
            <a:pPr eaLnBrk="1" hangingPunct="1"/>
            <a:r>
              <a:rPr lang="en-US" sz="3200" smtClean="0"/>
              <a:t>Needs an accomplice</a:t>
            </a:r>
          </a:p>
          <a:p>
            <a:pPr eaLnBrk="1" hangingPunct="1"/>
            <a:r>
              <a:rPr lang="en-US" sz="3200" smtClean="0"/>
              <a:t>Sale is not rung up but the accomplice takes the merchandise</a:t>
            </a:r>
          </a:p>
          <a:p>
            <a:pPr eaLnBrk="1" hangingPunct="1"/>
            <a:r>
              <a:rPr lang="en-US" sz="3200" smtClean="0"/>
              <a:t>Accomplice may return merchandise for cash</a:t>
            </a:r>
          </a:p>
          <a:p>
            <a:pPr eaLnBrk="1" hangingPunct="1"/>
            <a:endParaRPr lang="en-US" sz="3200" smtClean="0"/>
          </a:p>
          <a:p>
            <a:pPr lvl="1"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CFC6226-2A91-458F-A289-A3E1AE8621B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8392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Unconcealed Larceny of Non-Cash Tangible Assets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Segregate the duties of requisitioning, purchasing, and receiving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Segregate the duties of payables, purchasing, and receiving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Maintain physical security of merchandise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Track those who enter secure areas through access logs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Install security cameras and let their presence be known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B15ED23-7FDB-4710-BF98-582A5D86F9F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Unconcealed Larceny of Non-Cash Tangible Assets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Conduct inventory counts on a periodic basis by someone independent of the purchasing and warehousing functions</a:t>
            </a:r>
          </a:p>
          <a:p>
            <a:pPr eaLnBrk="1" hangingPunct="1"/>
            <a:r>
              <a:rPr lang="en-US" smtClean="0"/>
              <a:t>Suspend shipping and receiving activities during physical counts</a:t>
            </a:r>
          </a:p>
          <a:p>
            <a:pPr eaLnBrk="1" hangingPunct="1"/>
            <a:r>
              <a:rPr lang="en-US" smtClean="0"/>
              <a:t>Investigate significant discrepancies</a:t>
            </a:r>
          </a:p>
          <a:p>
            <a:pPr eaLnBrk="1" hangingPunct="1"/>
            <a:r>
              <a:rPr lang="en-US" smtClean="0"/>
              <a:t>Independently follow-up on customer complaints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D5F69AB-22A7-4E3F-8789-7235E6576DF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Asset Requisitions and Transfers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Documentation enables non-cash assets to be moved from one location 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Internal documents can be used to fraudulently gain access to merchandise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Basic scheme is to requisition materials to complete a work-related project, then steal the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Inventory stored in multiple locations creates opportunities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0CCE84-67D4-4BF5-9C85-21FEE43F438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Purchasing and Receiving Schemes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Assets were intentionally purchased by the company but misappropriated </a:t>
            </a:r>
          </a:p>
          <a:p>
            <a:pPr eaLnBrk="1" hangingPunct="1"/>
            <a:r>
              <a:rPr lang="en-US" sz="3200" smtClean="0"/>
              <a:t>Falsifying incoming shipments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May also reject portion of the shipment as being substandard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Perpetrator keeps the “substandard” merchandise</a:t>
            </a:r>
          </a:p>
          <a:p>
            <a:pPr eaLnBrk="1" hangingPunct="1"/>
            <a:endParaRPr lang="en-US" sz="32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E80BF7-5564-416D-B87F-8F5C784C53E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False Shipments of Inventory and Other Assets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False shipping and sales documents are created to make it appear that the inventory was sold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False packing slips can allow the inventory to be delivered to fraudster or accomplice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To hide the theft a false sale is created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Receivable is aged and written off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Legitimate sale is understated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909DAA4-D0ED-46AD-A988-89872FD8B0B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Other Schemes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Assets are written off in order to make them available for theft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Assets are declared as scrap and given to the employee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New equipment is ordered for the company to replace old </a:t>
            </a:r>
            <a:r>
              <a:rPr lang="en-US" smtClean="0">
                <a:cs typeface="Times New Roman" pitchFamily="18" charset="0"/>
              </a:rPr>
              <a:t>–</a:t>
            </a:r>
            <a:r>
              <a:rPr lang="en-US" smtClean="0"/>
              <a:t> new equipment is sent to employee’s home leaving old equipment in place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F7C7D3-D6C8-4833-9831-B061FFBD9D2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smtClean="0"/>
              <a:t>Concealing Inventory Theft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001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Key concealment issue is shrinkage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Inventory shrinkage is the unaccounted-for reduction in the company’s inventory due to theft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Since shrinkage signals fraud, the fraudster must prevent anyone from looking for the missing assets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Physical count of inventory detects shrinkage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BABD84-B73C-46AA-9529-7D2DC49501E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List the five categories of tangible non-cash misappropriations discussed in this chapter.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Discuss the data on non-cash misappropriations from the 2011 Global Fraud Survey.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Explain how misuse of non-cash assets can negatively affect organizations.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Understand how and why unconcealed larceny of non-cash assets occurs.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Be familiar with internal controls and tests that can be used to prevent and detect non-cash larceny.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Understand how weaknesses in internal asset requisition and transfer procedures can lead to the misappropriation of non-cash assets.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Learning Objectives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75BD44-B59B-4C7B-A5E0-1A94137E9DD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smtClean="0"/>
              <a:t>Concealing Inventory Theft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Altered inventory records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Forced reconciliation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Deleting or covering up the correct totals and entering new totals</a:t>
            </a:r>
          </a:p>
          <a:p>
            <a:pPr eaLnBrk="1" hangingPunct="1"/>
            <a:r>
              <a:rPr lang="en-US" smtClean="0"/>
              <a:t>Fictitious sales and accounts receivable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Charge sale to existing account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Write-off to discounts and allowances or bad debt expense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BA5A2D-A335-4AFE-9476-50F48591A2B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smtClean="0"/>
              <a:t>Concealing Inventory Theft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Write off inventory and other assets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Eliminates the problem of shrinkage</a:t>
            </a:r>
          </a:p>
          <a:p>
            <a:pPr eaLnBrk="1" hangingPunct="1"/>
            <a:r>
              <a:rPr lang="en-US" sz="3200" smtClean="0"/>
              <a:t>Physical padding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Make it appear that there are more assets present that there actually are</a:t>
            </a:r>
          </a:p>
          <a:p>
            <a:pPr lvl="1" eaLnBrk="1" hangingPunct="1"/>
            <a:endParaRPr lang="en-US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2A24CB-9805-45D3-98F0-FF126516EDF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Thefts of Non-Cash Tangible Assets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Separate the duties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Ordering goods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Receiving goods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Maintaining perpetual inventory records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Issuing payments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Match the invoices to receiving reports before payments are issued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Match the packing slip to an approved purchase order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29D503-7300-4665-9A9B-EE43511E9A0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Thefts of Non-Cash Tangible Assets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962400"/>
          </a:xfrm>
        </p:spPr>
        <p:txBody>
          <a:bodyPr/>
          <a:lstStyle/>
          <a:p>
            <a:pPr eaLnBrk="1" hangingPunct="1"/>
            <a:r>
              <a:rPr lang="en-US" smtClean="0"/>
              <a:t>Match outgoing shipments to sales orders before merchandise goes out</a:t>
            </a:r>
          </a:p>
          <a:p>
            <a:pPr eaLnBrk="1" hangingPunct="1"/>
            <a:r>
              <a:rPr lang="en-US" smtClean="0"/>
              <a:t>Periodically match inventory shipments to sales records</a:t>
            </a:r>
          </a:p>
          <a:p>
            <a:pPr eaLnBrk="1" hangingPunct="1"/>
            <a:r>
              <a:rPr lang="en-US" smtClean="0"/>
              <a:t>Investigate shipments that cannot be traced to a sale</a:t>
            </a:r>
          </a:p>
          <a:p>
            <a:pPr eaLnBrk="1" hangingPunct="1"/>
            <a:r>
              <a:rPr lang="en-US" smtClean="0"/>
              <a:t>Check out unexplained increases in bad debt expense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CA15B1-6E81-4126-A03A-7222085108F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Preventing and Detecting Thefts of Non-Cash Tangible Assets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Compare shipping addresses to employee addresses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Review unexplained entries in perpetual inventory records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Reconcile materials ordered for specific projects with actual work done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Perform trend analysis on scrap inventory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Check to make sure that inventory removed from inventory is properly approved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631EA1-1D1A-4170-BB24-CDF3C80F2ABC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Misappropriation of Intangible Assets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Misappropriation of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Includes theft of competitively sensitive information, (e.g., trade secrets, customer lists, marketing strategies)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Can undermine value, reputation, and competitive 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Can result in legal liabilities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Identify most valuable information and take steps to protect it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Misappropriation of securities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Proper internal controls over investment portfolio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3275F6-7DB0-4A14-A4E4-22C99EEF6E7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876800"/>
          </a:xfrm>
        </p:spPr>
        <p:txBody>
          <a:bodyPr/>
          <a:lstStyle/>
          <a:p>
            <a:pPr eaLnBrk="1" hangingPunct="1"/>
            <a:r>
              <a:rPr lang="en-US" sz="2400" smtClean="0">
                <a:cs typeface="Times New Roman" pitchFamily="18" charset="0"/>
              </a:rPr>
              <a:t>Explain how purchasing and receiving schemes are used to misappropriate non-cash assets.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Understand how the theft of non-cash assets through the use of fraudulent shipments is accomplished.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Define the term “shrinkage.”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Describe how fraudsters conceal the theft of non-cash assets on the victim organization’s books.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Understand how fraudsters misappropriate intangible assets and how companies can protect themselves.</a:t>
            </a:r>
          </a:p>
          <a:p>
            <a:pPr eaLnBrk="1" hangingPunct="1"/>
            <a:r>
              <a:rPr lang="en-US" sz="2400" smtClean="0">
                <a:cs typeface="Times New Roman" pitchFamily="18" charset="0"/>
              </a:rPr>
              <a:t>Be familiar with proactive audit tests that can be used to detect misappropriations of non-cash assets.</a:t>
            </a:r>
          </a:p>
          <a:p>
            <a:pPr eaLnBrk="1" hangingPunct="1"/>
            <a:endParaRPr lang="en-US" sz="32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Learning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DBEE3A3-4C7E-4F46-8A6B-A45206A9278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Line 18"/>
          <p:cNvSpPr>
            <a:spLocks noChangeShapeType="1"/>
          </p:cNvSpPr>
          <p:nvPr/>
        </p:nvSpPr>
        <p:spPr bwMode="auto">
          <a:xfrm>
            <a:off x="4551363" y="2743200"/>
            <a:ext cx="1033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743200" y="381000"/>
            <a:ext cx="2743200" cy="990600"/>
          </a:xfrm>
          <a:prstGeom prst="rect">
            <a:avLst/>
          </a:prstGeom>
          <a:solidFill>
            <a:srgbClr val="333399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Inventory and All 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Other Assets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48200" y="1752600"/>
            <a:ext cx="1828800" cy="838200"/>
          </a:xfrm>
          <a:prstGeom prst="rect">
            <a:avLst/>
          </a:prstGeom>
          <a:solidFill>
            <a:srgbClr val="7272D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dirty="0">
                <a:solidFill>
                  <a:schemeClr val="bg1"/>
                </a:solidFill>
              </a:rPr>
              <a:t>Larceny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981200" y="1752600"/>
            <a:ext cx="1828800" cy="838200"/>
          </a:xfrm>
          <a:prstGeom prst="rect">
            <a:avLst/>
          </a:prstGeom>
          <a:solidFill>
            <a:srgbClr val="7272D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dirty="0">
                <a:solidFill>
                  <a:schemeClr val="bg1"/>
                </a:solidFill>
              </a:rPr>
              <a:t>Misuse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953000" y="2895600"/>
            <a:ext cx="1524000" cy="762000"/>
          </a:xfrm>
          <a:prstGeom prst="rect">
            <a:avLst/>
          </a:prstGeom>
          <a:solidFill>
            <a:srgbClr val="B2B2E6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Asset Req. &amp;</a:t>
            </a:r>
          </a:p>
          <a:p>
            <a:pPr algn="ctr">
              <a:defRPr/>
            </a:pPr>
            <a:r>
              <a:rPr lang="en-US" sz="2000" dirty="0"/>
              <a:t>Transfers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953000" y="3810000"/>
            <a:ext cx="1524000" cy="762000"/>
          </a:xfrm>
          <a:prstGeom prst="rect">
            <a:avLst/>
          </a:prstGeom>
          <a:solidFill>
            <a:srgbClr val="B2B2E6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False Sales </a:t>
            </a:r>
          </a:p>
          <a:p>
            <a:pPr algn="ctr">
              <a:defRPr/>
            </a:pPr>
            <a:r>
              <a:rPr lang="en-US" sz="2000" dirty="0"/>
              <a:t>&amp; Shipping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953000" y="4724400"/>
            <a:ext cx="1524000" cy="762000"/>
          </a:xfrm>
          <a:prstGeom prst="rect">
            <a:avLst/>
          </a:prstGeom>
          <a:solidFill>
            <a:srgbClr val="B2B2E6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Purchasing &amp;</a:t>
            </a:r>
          </a:p>
          <a:p>
            <a:pPr algn="ctr">
              <a:defRPr/>
            </a:pPr>
            <a:r>
              <a:rPr lang="en-US" sz="2000" dirty="0"/>
              <a:t>Receiving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953000" y="5715000"/>
            <a:ext cx="1524000" cy="762000"/>
          </a:xfrm>
          <a:prstGeom prst="rect">
            <a:avLst/>
          </a:prstGeom>
          <a:solidFill>
            <a:srgbClr val="B2B2E6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Unconcealed</a:t>
            </a:r>
          </a:p>
          <a:p>
            <a:pPr algn="ctr">
              <a:defRPr/>
            </a:pPr>
            <a:r>
              <a:rPr lang="en-US" sz="2000" dirty="0"/>
              <a:t>Larceny</a:t>
            </a:r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>
            <a:off x="2895600" y="16002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114800" y="137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5562600" y="1581150"/>
            <a:ext cx="3175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6"/>
          <p:cNvSpPr>
            <a:spLocks noChangeShapeType="1"/>
          </p:cNvSpPr>
          <p:nvPr/>
        </p:nvSpPr>
        <p:spPr bwMode="auto">
          <a:xfrm>
            <a:off x="2895600" y="1581150"/>
            <a:ext cx="0" cy="173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17"/>
          <p:cNvSpPr>
            <a:spLocks noChangeShapeType="1"/>
          </p:cNvSpPr>
          <p:nvPr/>
        </p:nvSpPr>
        <p:spPr bwMode="auto">
          <a:xfrm>
            <a:off x="4572000" y="2743200"/>
            <a:ext cx="0" cy="3352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19"/>
          <p:cNvSpPr>
            <a:spLocks noChangeShapeType="1"/>
          </p:cNvSpPr>
          <p:nvPr/>
        </p:nvSpPr>
        <p:spPr bwMode="auto">
          <a:xfrm>
            <a:off x="4572000" y="3276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20"/>
          <p:cNvSpPr>
            <a:spLocks noChangeShapeType="1"/>
          </p:cNvSpPr>
          <p:nvPr/>
        </p:nvSpPr>
        <p:spPr bwMode="auto">
          <a:xfrm>
            <a:off x="4572000" y="4191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Line 21"/>
          <p:cNvSpPr>
            <a:spLocks noChangeShapeType="1"/>
          </p:cNvSpPr>
          <p:nvPr/>
        </p:nvSpPr>
        <p:spPr bwMode="auto">
          <a:xfrm>
            <a:off x="4572000" y="5105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22"/>
          <p:cNvSpPr>
            <a:spLocks noChangeShapeType="1"/>
          </p:cNvSpPr>
          <p:nvPr/>
        </p:nvSpPr>
        <p:spPr bwMode="auto">
          <a:xfrm>
            <a:off x="4551363" y="6096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23"/>
          <p:cNvSpPr>
            <a:spLocks noChangeShapeType="1"/>
          </p:cNvSpPr>
          <p:nvPr/>
        </p:nvSpPr>
        <p:spPr bwMode="auto">
          <a:xfrm>
            <a:off x="5562600" y="2590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41CF75-7CB1-40C1-8ADD-50FF4ABF1E6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Cash vs. Non-Cash Schemes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24100" y="217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7" name="Group 87"/>
          <p:cNvGraphicFramePr>
            <a:graphicFrameLocks noGrp="1"/>
          </p:cNvGraphicFramePr>
          <p:nvPr>
            <p:ph type="tbl" idx="1"/>
          </p:nvPr>
        </p:nvGraphicFramePr>
        <p:xfrm>
          <a:off x="685800" y="2286000"/>
          <a:ext cx="7696200" cy="3288666"/>
        </p:xfrm>
        <a:graphic>
          <a:graphicData uri="http://schemas.openxmlformats.org/drawingml/2006/table">
            <a:tbl>
              <a:tblPr/>
              <a:tblGrid>
                <a:gridCol w="3505200"/>
                <a:gridCol w="2241550"/>
                <a:gridCol w="1949450"/>
              </a:tblGrid>
              <a:tr h="7667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 Global Fraud Survey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Scheme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of Asset Misappropriation Cases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Median Loss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Cash Misappropriations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Non-Cash Misappropriations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EB37FE3-B38B-4445-9E94-AA7BB2AD67E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90763" y="2152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Non-Cash Cases by Type of </a:t>
            </a:r>
            <a:br>
              <a:rPr lang="en-US" smtClean="0"/>
            </a:br>
            <a:r>
              <a:rPr lang="en-US" smtClean="0"/>
              <a:t>Asset Misappropriated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914400" y="2057400"/>
          <a:ext cx="7315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B78735-1D9D-435A-9D82-9D7E12F0B9C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Median Loss by Type of Asset in Non-Cash Schemes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647700" y="1981200"/>
          <a:ext cx="7848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975B51-5168-4BDA-86EE-E5B8BFA95E3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Non-Cash Tangible Asset Misappropriations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Misuse</a:t>
            </a:r>
          </a:p>
          <a:p>
            <a:pPr eaLnBrk="1" hangingPunct="1"/>
            <a:r>
              <a:rPr lang="en-US" sz="3200" smtClean="0"/>
              <a:t>Unconcealed larceny</a:t>
            </a:r>
          </a:p>
          <a:p>
            <a:pPr eaLnBrk="1" hangingPunct="1"/>
            <a:r>
              <a:rPr lang="en-US" sz="3200" smtClean="0"/>
              <a:t>Asset requisitions and transfers</a:t>
            </a:r>
          </a:p>
          <a:p>
            <a:pPr eaLnBrk="1" hangingPunct="1"/>
            <a:r>
              <a:rPr lang="en-US" sz="3200" smtClean="0"/>
              <a:t>Purchasing and receiving schemes</a:t>
            </a:r>
          </a:p>
          <a:p>
            <a:pPr eaLnBrk="1" hangingPunct="1"/>
            <a:r>
              <a:rPr lang="en-US" sz="3200" smtClean="0"/>
              <a:t>Fraudulent shipments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28E03A-D675-49BD-B814-E4C131B6C93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smtClean="0"/>
              <a:t>Misuse of Non-Cash Tangible Assets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sz="3200" smtClean="0"/>
              <a:t>Typical misuse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Company vehicles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Company supplies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Computers</a:t>
            </a:r>
          </a:p>
          <a:p>
            <a:pPr lvl="1" eaLnBrk="1" hangingPunct="1"/>
            <a:r>
              <a:rPr lang="en-US" sz="2800" smtClean="0">
                <a:solidFill>
                  <a:schemeClr val="tx1"/>
                </a:solidFill>
              </a:rPr>
              <a:t>Other office equipment</a:t>
            </a:r>
          </a:p>
          <a:p>
            <a:pPr eaLnBrk="1" hangingPunct="1"/>
            <a:r>
              <a:rPr lang="en-US" sz="3200" smtClean="0"/>
              <a:t>Doing personal work on company time</a:t>
            </a:r>
          </a:p>
          <a:p>
            <a:pPr eaLnBrk="1" hangingPunct="1"/>
            <a:r>
              <a:rPr lang="en-US" sz="3200" smtClean="0"/>
              <a:t>Running side businesses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</TotalTime>
  <Words>997</Words>
  <Application>Microsoft Office PowerPoint</Application>
  <PresentationFormat>On-screen Show (4:3)</PresentationFormat>
  <Paragraphs>174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Blank Presentation</vt:lpstr>
      <vt:lpstr>Chapter 9</vt:lpstr>
      <vt:lpstr>Learning Objectives</vt:lpstr>
      <vt:lpstr>Learning Objectives</vt:lpstr>
      <vt:lpstr>Slide 4</vt:lpstr>
      <vt:lpstr>Cash vs. Non-Cash Schemes</vt:lpstr>
      <vt:lpstr>Non-Cash Cases by Type of  Asset Misappropriated</vt:lpstr>
      <vt:lpstr>Median Loss by Type of Asset in Non-Cash Schemes</vt:lpstr>
      <vt:lpstr>Non-Cash Tangible Asset Misappropriations</vt:lpstr>
      <vt:lpstr>Misuse of Non-Cash Tangible Assets</vt:lpstr>
      <vt:lpstr>The Costs of Inventory Misuse</vt:lpstr>
      <vt:lpstr>Unconcealed Larceny Schemes</vt:lpstr>
      <vt:lpstr>The Fake Sale</vt:lpstr>
      <vt:lpstr>Preventing and Detecting Unconcealed Larceny of Non-Cash Tangible Assets</vt:lpstr>
      <vt:lpstr>Preventing and Detecting Unconcealed Larceny of Non-Cash Tangible Assets</vt:lpstr>
      <vt:lpstr>Asset Requisitions and Transfers</vt:lpstr>
      <vt:lpstr>Purchasing and Receiving Schemes</vt:lpstr>
      <vt:lpstr>False Shipments of Inventory and Other Assets</vt:lpstr>
      <vt:lpstr>Other Schemes</vt:lpstr>
      <vt:lpstr>Concealing Inventory Theft</vt:lpstr>
      <vt:lpstr>Concealing Inventory Theft</vt:lpstr>
      <vt:lpstr>Concealing Inventory Theft</vt:lpstr>
      <vt:lpstr>Preventing and Detecting Thefts of Non-Cash Tangible Assets</vt:lpstr>
      <vt:lpstr>Preventing and Detecting Thefts of Non-Cash Tangible Assets</vt:lpstr>
      <vt:lpstr>Preventing and Detecting Thefts of Non-Cash Tangible Assets</vt:lpstr>
      <vt:lpstr>Misappropriation of Intangible Assets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40</cp:revision>
  <dcterms:created xsi:type="dcterms:W3CDTF">2004-02-25T21:57:05Z</dcterms:created>
  <dcterms:modified xsi:type="dcterms:W3CDTF">2013-03-14T20:54:29Z</dcterms:modified>
</cp:coreProperties>
</file>