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69" r:id="rId4"/>
    <p:sldId id="370" r:id="rId5"/>
    <p:sldId id="371" r:id="rId6"/>
    <p:sldId id="372" r:id="rId7"/>
    <p:sldId id="373" r:id="rId8"/>
    <p:sldId id="375" r:id="rId9"/>
    <p:sldId id="376" r:id="rId10"/>
    <p:sldId id="260" r:id="rId11"/>
    <p:sldId id="261" r:id="rId12"/>
    <p:sldId id="262" r:id="rId13"/>
    <p:sldId id="263" r:id="rId14"/>
    <p:sldId id="264" r:id="rId15"/>
    <p:sldId id="386" r:id="rId16"/>
    <p:sldId id="387" r:id="rId17"/>
    <p:sldId id="281" r:id="rId18"/>
    <p:sldId id="282" r:id="rId19"/>
    <p:sldId id="284" r:id="rId20"/>
    <p:sldId id="283" r:id="rId21"/>
    <p:sldId id="286" r:id="rId22"/>
    <p:sldId id="288" r:id="rId23"/>
    <p:sldId id="290" r:id="rId24"/>
    <p:sldId id="295" r:id="rId25"/>
    <p:sldId id="296" r:id="rId26"/>
    <p:sldId id="299" r:id="rId27"/>
    <p:sldId id="300" r:id="rId28"/>
    <p:sldId id="302" r:id="rId29"/>
    <p:sldId id="377" r:id="rId30"/>
    <p:sldId id="378" r:id="rId31"/>
    <p:sldId id="306" r:id="rId32"/>
    <p:sldId id="307" r:id="rId33"/>
    <p:sldId id="308" r:id="rId34"/>
    <p:sldId id="309" r:id="rId35"/>
    <p:sldId id="312" r:id="rId36"/>
    <p:sldId id="314" r:id="rId37"/>
    <p:sldId id="379" r:id="rId38"/>
    <p:sldId id="317" r:id="rId39"/>
    <p:sldId id="319" r:id="rId40"/>
    <p:sldId id="320" r:id="rId41"/>
    <p:sldId id="321" r:id="rId42"/>
    <p:sldId id="322" r:id="rId43"/>
    <p:sldId id="323" r:id="rId44"/>
    <p:sldId id="324" r:id="rId45"/>
    <p:sldId id="340" r:id="rId46"/>
    <p:sldId id="382" r:id="rId47"/>
    <p:sldId id="381" r:id="rId48"/>
    <p:sldId id="344" r:id="rId49"/>
    <p:sldId id="345" r:id="rId50"/>
    <p:sldId id="346" r:id="rId51"/>
    <p:sldId id="347" r:id="rId52"/>
    <p:sldId id="357" r:id="rId53"/>
    <p:sldId id="359" r:id="rId54"/>
    <p:sldId id="360" r:id="rId55"/>
    <p:sldId id="361" r:id="rId56"/>
    <p:sldId id="362" r:id="rId57"/>
    <p:sldId id="383" r:id="rId58"/>
    <p:sldId id="384" r:id="rId59"/>
    <p:sldId id="385" r:id="rId60"/>
    <p:sldId id="365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304" y="-120"/>
      </p:cViewPr>
      <p:guideLst>
        <p:guide orient="horz" pos="2160"/>
        <p:guide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tags" Target="tags/tag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B847C026-47ED-FF40-B117-3BB33F7CFFF7}" type="datetime1">
              <a:rPr lang="en-US"/>
              <a:pPr>
                <a:defRPr/>
              </a:pPr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84A764C9-6AAF-6946-8A9C-55BC32335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7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ヒラギノ角ゴ Pro W3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C16694-ED34-1D40-8A3D-9DF625CBC790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67F1-BA77-7548-948E-588E95821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49D4-10F2-EE4D-AAEE-52570AF0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B9EF-FF42-274F-84CE-12F32F97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C193-083E-3249-BE95-D7225F93C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2B8B-A384-E645-8592-42FA8AAF7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2B07-B45E-3545-8E93-CD2789EF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4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4FC5-0873-E34B-9DFE-4CF19398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2A73-530B-A443-9E50-0EEA8F171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A187-8206-6B4D-B9EF-E0BA1CCF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0445-08BC-954B-B321-162772AF9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AA9C0-CD7F-804D-BCF3-0F5BA4B6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MS PGothic" charset="0"/>
              </a:defRPr>
            </a:lvl1pPr>
          </a:lstStyle>
          <a:p>
            <a:pPr>
              <a:defRPr/>
            </a:pPr>
            <a:fld id="{EABFC532-6B8F-504E-B9B4-1701FE21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 txBox="1">
            <a:spLocks noChangeArrowheads="1"/>
          </p:cNvSpPr>
          <p:nvPr/>
        </p:nvSpPr>
        <p:spPr bwMode="auto">
          <a:xfrm>
            <a:off x="5105400" y="2286000"/>
            <a:ext cx="388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dirty="0" smtClean="0">
                <a:latin typeface="Arial"/>
                <a:cs typeface="Arial"/>
              </a:rPr>
              <a:t>Reactions </a:t>
            </a:r>
            <a:r>
              <a:rPr lang="en-US" sz="3200" b="1" dirty="0">
                <a:latin typeface="Arial"/>
                <a:cs typeface="Arial"/>
              </a:rPr>
              <a:t>of Alcohols, Ethers, Epoxides, Amines, and </a:t>
            </a:r>
            <a:r>
              <a:rPr lang="en-US" sz="3200" b="1" dirty="0" err="1" smtClean="0">
                <a:latin typeface="Arial"/>
                <a:cs typeface="Arial"/>
              </a:rPr>
              <a:t>Thiols</a:t>
            </a:r>
            <a:endParaRPr lang="en-US" sz="3200" b="1" dirty="0" smtClean="0">
              <a:latin typeface="Arial"/>
              <a:cs typeface="Arial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3200" b="1" dirty="0">
              <a:latin typeface="Arial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Bruice</a:t>
            </a:r>
            <a:endParaRPr lang="en-US" sz="18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University of California, 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Barbara</a:t>
            </a:r>
            <a:endParaRPr lang="en-US" sz="18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4338" name="Picture 4" descr="X:\50622 IRDVD Bruice Organic Chemistry\Working Files 50622\JPEGS 50622\ch11\11_00_ChOp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4494"/>
            <a:ext cx="4819719" cy="313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358775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Arial" pitchFamily="34" charset="0"/>
                <a:ea typeface="ＭＳ Ｐゴシック" charset="0"/>
                <a:cs typeface="ＭＳ Ｐゴシック" charset="0"/>
              </a:rPr>
              <a:t>Chapter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310455" y="76200"/>
            <a:ext cx="65230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Strongly </a:t>
            </a:r>
            <a:r>
              <a:rPr lang="en-US" sz="3600" dirty="0"/>
              <a:t>B</a:t>
            </a:r>
            <a:r>
              <a:rPr lang="en-US" sz="3600" dirty="0" smtClean="0"/>
              <a:t>asic </a:t>
            </a:r>
            <a:r>
              <a:rPr lang="en-US" sz="3600" dirty="0"/>
              <a:t>Leaving Groups </a:t>
            </a:r>
          </a:p>
          <a:p>
            <a:pPr algn="ctr" eaLnBrk="1" hangingPunct="1"/>
            <a:r>
              <a:rPr lang="en-US" sz="3600" dirty="0"/>
              <a:t>c</a:t>
            </a:r>
            <a:r>
              <a:rPr lang="en-US" sz="3600" dirty="0" smtClean="0"/>
              <a:t>annot </a:t>
            </a:r>
            <a:r>
              <a:rPr lang="en-US" sz="3600" dirty="0"/>
              <a:t>b</a:t>
            </a:r>
            <a:r>
              <a:rPr lang="en-US" sz="3600" dirty="0" smtClean="0"/>
              <a:t>e </a:t>
            </a:r>
            <a:r>
              <a:rPr lang="en-US" sz="3600" dirty="0"/>
              <a:t>d</a:t>
            </a:r>
            <a:r>
              <a:rPr lang="en-US" sz="3600" dirty="0" smtClean="0"/>
              <a:t>isplaced</a:t>
            </a:r>
            <a:endParaRPr lang="en-US" sz="3600" dirty="0"/>
          </a:p>
        </p:txBody>
      </p:sp>
      <p:pic>
        <p:nvPicPr>
          <p:cNvPr id="24578" name="Picture 5" descr="X:\50622 IRDVD Bruice Organic Chemistry\Working Files 50622\JPEGS 50622\ch11\11_Pg482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6"/>
          <a:stretch>
            <a:fillRect/>
          </a:stretch>
        </p:blipFill>
        <p:spPr bwMode="auto">
          <a:xfrm>
            <a:off x="495300" y="3120854"/>
            <a:ext cx="8153400" cy="155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572548" y="95071"/>
            <a:ext cx="7998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Acid </a:t>
            </a:r>
            <a:r>
              <a:rPr lang="en-US" sz="3600" dirty="0" smtClean="0"/>
              <a:t>converts </a:t>
            </a:r>
            <a:r>
              <a:rPr lang="en-US" sz="3600" dirty="0"/>
              <a:t>the P</a:t>
            </a:r>
            <a:r>
              <a:rPr lang="en-US" sz="3600" dirty="0" smtClean="0"/>
              <a:t>oor </a:t>
            </a:r>
            <a:r>
              <a:rPr lang="en-US" sz="3600" dirty="0"/>
              <a:t>Leaving Group </a:t>
            </a:r>
          </a:p>
          <a:p>
            <a:pPr algn="ctr" eaLnBrk="1" hangingPunct="1"/>
            <a:r>
              <a:rPr lang="en-US" sz="3600" dirty="0" smtClean="0"/>
              <a:t>into </a:t>
            </a:r>
            <a:r>
              <a:rPr lang="en-US" sz="3600" dirty="0"/>
              <a:t>a G</a:t>
            </a:r>
            <a:r>
              <a:rPr lang="en-US" sz="3600" dirty="0" smtClean="0"/>
              <a:t>ood </a:t>
            </a:r>
            <a:r>
              <a:rPr lang="en-US" sz="3600" dirty="0"/>
              <a:t>Leaving Group</a:t>
            </a:r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41910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Alcohols have to be 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activated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dirty="0">
                <a:latin typeface="Arial"/>
                <a:cs typeface="Arial"/>
              </a:rPr>
              <a:t>before they can react</a:t>
            </a:r>
            <a:r>
              <a:rPr lang="en-US" altLang="ja-JP" dirty="0" smtClean="0">
                <a:latin typeface="Arial"/>
                <a:cs typeface="Arial"/>
              </a:rPr>
              <a:t>.</a:t>
            </a: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r>
              <a:rPr lang="en-US" dirty="0">
                <a:latin typeface="Arial"/>
                <a:cs typeface="Arial"/>
              </a:rPr>
              <a:t>Only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weakly basic nucleophiles </a:t>
            </a:r>
            <a:r>
              <a:rPr lang="en-US" dirty="0">
                <a:latin typeface="Arial"/>
                <a:cs typeface="Arial"/>
              </a:rPr>
              <a:t>can be used.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Strongly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basic nucleophiles </a:t>
            </a:r>
            <a:r>
              <a:rPr lang="en-US" dirty="0">
                <a:latin typeface="Arial"/>
                <a:cs typeface="Arial"/>
              </a:rPr>
              <a:t>would react with the proton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7" descr="X:\50622 IRDVD Bruice Organic Chemistry\Working Files 50622\JPEGS 50622\ch11\11_Pg482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>
            <a:fillRect/>
          </a:stretch>
        </p:blipFill>
        <p:spPr bwMode="auto">
          <a:xfrm>
            <a:off x="406400" y="2286000"/>
            <a:ext cx="8331200" cy="181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02431" y="358775"/>
            <a:ext cx="833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Converting Alcohols to Alkyl Halides 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334000" y="2057400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Primary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secondary alcohols </a:t>
            </a:r>
            <a:r>
              <a:rPr lang="en-US" dirty="0"/>
              <a:t>require heat for this reaction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Tertiary alcohols </a:t>
            </a:r>
            <a:r>
              <a:rPr lang="en-US" dirty="0"/>
              <a:t>do not.</a:t>
            </a:r>
          </a:p>
        </p:txBody>
      </p:sp>
      <p:pic>
        <p:nvPicPr>
          <p:cNvPr id="26627" name="Picture 6" descr="X:\50622 IRDVD Bruice Organic Chemistry\Working Files 50622\JPEGS 50622\ch11\11_Pg483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"/>
          <a:stretch>
            <a:fillRect/>
          </a:stretch>
        </p:blipFill>
        <p:spPr bwMode="auto">
          <a:xfrm>
            <a:off x="533400" y="2133600"/>
            <a:ext cx="4633912" cy="36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" y="1524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dirty="0"/>
              <a:t>The R</a:t>
            </a:r>
            <a:r>
              <a:rPr lang="en-US" sz="3000" dirty="0" smtClean="0"/>
              <a:t>eactions </a:t>
            </a:r>
            <a:r>
              <a:rPr lang="en-US" sz="3000" dirty="0"/>
              <a:t>of Secondary and </a:t>
            </a:r>
            <a:r>
              <a:rPr lang="en-US" sz="3000" dirty="0" smtClean="0"/>
              <a:t>Tertiary Alcohols with </a:t>
            </a:r>
            <a:r>
              <a:rPr lang="en-US" sz="3000" dirty="0"/>
              <a:t>Hydrogen Halides are </a:t>
            </a:r>
            <a:r>
              <a:rPr lang="en-US" sz="3000" dirty="0" smtClean="0"/>
              <a:t>S</a:t>
            </a:r>
            <a:r>
              <a:rPr lang="en-US" sz="3000" baseline="-25000" dirty="0" smtClean="0"/>
              <a:t>N</a:t>
            </a:r>
            <a:r>
              <a:rPr lang="en-US" sz="3000" dirty="0" smtClean="0"/>
              <a:t>1 Reactions </a:t>
            </a:r>
            <a:endParaRPr lang="en-US" sz="3000" dirty="0"/>
          </a:p>
        </p:txBody>
      </p:sp>
      <p:pic>
        <p:nvPicPr>
          <p:cNvPr id="27650" name="Picture 5" descr="X:\50622 IRDVD Bruice Organic Chemistry\Working Files 50622\JPEGS 50622\ch11\11_Pg483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"/>
          <a:stretch>
            <a:fillRect/>
          </a:stretch>
        </p:blipFill>
        <p:spPr bwMode="auto">
          <a:xfrm>
            <a:off x="582708" y="2313430"/>
            <a:ext cx="7978584" cy="3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0" y="1419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/>
              <a:t>The </a:t>
            </a:r>
            <a:r>
              <a:rPr lang="en-US" sz="3200" dirty="0"/>
              <a:t>Reactions of Primary </a:t>
            </a:r>
            <a:r>
              <a:rPr lang="en-US" sz="3200" dirty="0" smtClean="0"/>
              <a:t>Alcohols with </a:t>
            </a:r>
            <a:r>
              <a:rPr lang="en-US" sz="3200" dirty="0"/>
              <a:t>Hydrogen Halides are S</a:t>
            </a:r>
            <a:r>
              <a:rPr lang="en-US" sz="3200" baseline="-25000" dirty="0"/>
              <a:t>N</a:t>
            </a:r>
            <a:r>
              <a:rPr lang="en-US" sz="3200" dirty="0"/>
              <a:t>2 </a:t>
            </a:r>
            <a:r>
              <a:rPr lang="en-US" sz="3200" dirty="0" smtClean="0"/>
              <a:t>Reactions</a:t>
            </a:r>
            <a:endParaRPr lang="en-US" sz="3200" dirty="0"/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81000" y="4960203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/>
              <a:t>Alcohols </a:t>
            </a:r>
            <a:r>
              <a:rPr lang="en-US" dirty="0"/>
              <a:t>undergo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1 reactions </a:t>
            </a:r>
            <a:r>
              <a:rPr lang="en-US" dirty="0"/>
              <a:t>unless they would have to form a </a:t>
            </a:r>
            <a:r>
              <a:rPr lang="en-US" dirty="0">
                <a:solidFill>
                  <a:srgbClr val="0000FF"/>
                </a:solidFill>
              </a:rPr>
              <a:t>primary carbocation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6" name="Picture 7" descr="X:\50622 IRDVD Bruice Organic Chemistry\Working Files 50622\JPEGS 50622\ch11\11_Pg484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>
            <a:fillRect/>
          </a:stretch>
        </p:blipFill>
        <p:spPr bwMode="auto">
          <a:xfrm>
            <a:off x="484839" y="2445603"/>
            <a:ext cx="817432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723900" y="76200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Activating an OH Group for </a:t>
            </a:r>
            <a:r>
              <a:rPr lang="en-US" sz="3600" dirty="0" err="1"/>
              <a:t>Nucleophilic</a:t>
            </a:r>
            <a:r>
              <a:rPr lang="en-US" sz="3600" dirty="0"/>
              <a:t> Substitution in a Cell</a:t>
            </a:r>
          </a:p>
        </p:txBody>
      </p:sp>
      <p:pic>
        <p:nvPicPr>
          <p:cNvPr id="2" name="Picture 1" descr="Screen Shot 2015-06-04 at 12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382000" cy="4094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723900" y="76200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Activating an OH Group for </a:t>
            </a:r>
            <a:r>
              <a:rPr lang="en-US" sz="3600" dirty="0" err="1"/>
              <a:t>Nucleophilic</a:t>
            </a:r>
            <a:r>
              <a:rPr lang="en-US" sz="3600" dirty="0"/>
              <a:t> Substitution in a Cell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886661" y="5410200"/>
            <a:ext cx="7370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Pyrophosphate is a good leaving group (weak base).</a:t>
            </a:r>
          </a:p>
        </p:txBody>
      </p:sp>
      <p:pic>
        <p:nvPicPr>
          <p:cNvPr id="2" name="Picture 1" descr="Screen Shot 2015-06-04 at 12.2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1" y="1905000"/>
            <a:ext cx="8395158" cy="1447800"/>
          </a:xfrm>
          <a:prstGeom prst="rect">
            <a:avLst/>
          </a:prstGeom>
        </p:spPr>
      </p:pic>
      <p:pic>
        <p:nvPicPr>
          <p:cNvPr id="3" name="Picture 2" descr="Screen Shot 2015-06-04 at 12.2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07" y="3581400"/>
            <a:ext cx="5843987" cy="16251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556692" y="304800"/>
            <a:ext cx="6030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Dehydration of an </a:t>
            </a:r>
            <a:r>
              <a:rPr lang="en-US" sz="4000" dirty="0" smtClean="0"/>
              <a:t>Alcohol</a:t>
            </a:r>
            <a:endParaRPr lang="en-US" sz="4000" dirty="0"/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51706" y="4572000"/>
            <a:ext cx="724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Dehydration of an alcohol is an </a:t>
            </a:r>
            <a:r>
              <a:rPr lang="en-US" dirty="0">
                <a:solidFill>
                  <a:srgbClr val="FF0000"/>
                </a:solidFill>
              </a:rPr>
              <a:t>elimination reaction.</a:t>
            </a:r>
          </a:p>
        </p:txBody>
      </p:sp>
      <p:pic>
        <p:nvPicPr>
          <p:cNvPr id="31747" name="Picture 6" descr="X:\50622 IRDVD Bruice Organic Chemistry\Working Files 50622\JPEGS 50622\ch11\11_Pg492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>
            <a:fillRect/>
          </a:stretch>
        </p:blipFill>
        <p:spPr bwMode="auto">
          <a:xfrm>
            <a:off x="457200" y="2514600"/>
            <a:ext cx="8229600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Dehydration of Secondary and Tertiary </a:t>
            </a:r>
            <a:r>
              <a:rPr lang="en-US" sz="3600" dirty="0" smtClean="0"/>
              <a:t>Alcohols are </a:t>
            </a:r>
            <a:r>
              <a:rPr lang="en-US" sz="3600" dirty="0"/>
              <a:t>E1 Reactions</a:t>
            </a:r>
          </a:p>
        </p:txBody>
      </p:sp>
      <p:pic>
        <p:nvPicPr>
          <p:cNvPr id="32770" name="Picture 5" descr="X:\50622 IRDVD Bruice Organic Chemistry\Working Files 50622\JPEGS 50622\ch11\11_Pg492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>
            <a:fillRect/>
          </a:stretch>
        </p:blipFill>
        <p:spPr bwMode="auto">
          <a:xfrm>
            <a:off x="419100" y="2590800"/>
            <a:ext cx="8305800" cy="2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Dehydration is </a:t>
            </a:r>
            <a:r>
              <a:rPr lang="en-US" sz="3600" dirty="0" smtClean="0"/>
              <a:t>a</a:t>
            </a:r>
          </a:p>
          <a:p>
            <a:pPr algn="ctr" eaLnBrk="1" hangingPunct="1"/>
            <a:r>
              <a:rPr lang="en-US" sz="3600" dirty="0" err="1" smtClean="0"/>
              <a:t>Regioselective</a:t>
            </a:r>
            <a:r>
              <a:rPr lang="en-US" sz="3600" dirty="0" smtClean="0"/>
              <a:t> </a:t>
            </a:r>
            <a:r>
              <a:rPr lang="en-US" sz="3600" dirty="0"/>
              <a:t>Reaction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47800" y="5253037"/>
            <a:ext cx="627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major product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more stable alkene</a:t>
            </a:r>
            <a:r>
              <a:rPr lang="en-US" dirty="0"/>
              <a:t>.</a:t>
            </a:r>
          </a:p>
        </p:txBody>
      </p:sp>
      <p:pic>
        <p:nvPicPr>
          <p:cNvPr id="33795" name="Picture 6" descr="X:\50622 IRDVD Bruice Organic Chemistry\Working Files 50622\JPEGS 50622\ch11\11_Pg493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>
            <a:fillRect/>
          </a:stretch>
        </p:blipFill>
        <p:spPr bwMode="auto">
          <a:xfrm>
            <a:off x="435769" y="2297933"/>
            <a:ext cx="8272462" cy="28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More About the Families in Group III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505200" y="1828800"/>
            <a:ext cx="533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families in </a:t>
            </a:r>
            <a:r>
              <a:rPr lang="en-US" dirty="0">
                <a:solidFill>
                  <a:srgbClr val="FF0000"/>
                </a:solidFill>
              </a:rPr>
              <a:t>Group III </a:t>
            </a:r>
            <a:r>
              <a:rPr lang="en-US" dirty="0"/>
              <a:t>all have an </a:t>
            </a:r>
            <a:r>
              <a:rPr lang="en-US" dirty="0">
                <a:solidFill>
                  <a:srgbClr val="006600"/>
                </a:solidFill>
              </a:rPr>
              <a:t>electronegative atom </a:t>
            </a:r>
            <a:r>
              <a:rPr lang="en-US" dirty="0"/>
              <a:t>or </a:t>
            </a:r>
            <a:r>
              <a:rPr lang="en-US" dirty="0" smtClean="0">
                <a:solidFill>
                  <a:srgbClr val="006600"/>
                </a:solidFill>
              </a:rPr>
              <a:t>group </a:t>
            </a:r>
            <a:r>
              <a:rPr lang="en-US" dirty="0" smtClean="0"/>
              <a:t>that </a:t>
            </a:r>
            <a:r>
              <a:rPr lang="en-US" dirty="0"/>
              <a:t>is attached to an </a:t>
            </a:r>
            <a:r>
              <a:rPr lang="en-US" i="1" dirty="0">
                <a:solidFill>
                  <a:srgbClr val="FF0000"/>
                </a:solidFill>
              </a:rPr>
              <a:t>sp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carbon</a:t>
            </a:r>
            <a:r>
              <a:rPr lang="en-US" dirty="0"/>
              <a:t>.</a:t>
            </a:r>
          </a:p>
        </p:txBody>
      </p:sp>
      <p:pic>
        <p:nvPicPr>
          <p:cNvPr id="2" name="Picture 1" descr="Screen Shot 2015-06-04 at 11.57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667000" cy="4478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0" y="9507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</a:t>
            </a:r>
            <a:r>
              <a:rPr lang="en-US" sz="3600" dirty="0" smtClean="0"/>
              <a:t>more stable </a:t>
            </a:r>
            <a:r>
              <a:rPr lang="en-US" sz="3600" dirty="0"/>
              <a:t>Alkene </a:t>
            </a:r>
            <a:r>
              <a:rPr lang="en-US" sz="3600" dirty="0" smtClean="0"/>
              <a:t>has </a:t>
            </a:r>
            <a:r>
              <a:rPr lang="en-US" sz="3600" dirty="0"/>
              <a:t>the </a:t>
            </a:r>
            <a:r>
              <a:rPr lang="en-US" sz="3600" dirty="0" smtClean="0"/>
              <a:t>more stable </a:t>
            </a:r>
            <a:r>
              <a:rPr lang="en-US" sz="3600" dirty="0"/>
              <a:t>Transition </a:t>
            </a:r>
            <a:r>
              <a:rPr lang="en-US" sz="3600" dirty="0" smtClean="0"/>
              <a:t>State </a:t>
            </a:r>
            <a:r>
              <a:rPr lang="en-US" sz="3600" dirty="0" smtClean="0"/>
              <a:t>leading </a:t>
            </a:r>
            <a:r>
              <a:rPr lang="en-US" sz="3600" dirty="0"/>
              <a:t>to </a:t>
            </a:r>
            <a:r>
              <a:rPr lang="en-US" sz="3600" dirty="0" smtClean="0"/>
              <a:t>its </a:t>
            </a:r>
            <a:r>
              <a:rPr lang="en-US" sz="3600" dirty="0" smtClean="0"/>
              <a:t>formation</a:t>
            </a:r>
            <a:endParaRPr lang="en-US" sz="3600" dirty="0"/>
          </a:p>
        </p:txBody>
      </p:sp>
      <p:pic>
        <p:nvPicPr>
          <p:cNvPr id="34818" name="Picture 5" descr="X:\50622 IRDVD Bruice Organic Chemistry\Working Files 50622\JPEGS 50622\ch11\11_0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"/>
          <a:stretch>
            <a:fillRect/>
          </a:stretch>
        </p:blipFill>
        <p:spPr bwMode="auto">
          <a:xfrm>
            <a:off x="453232" y="1968866"/>
            <a:ext cx="8237537" cy="39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Tertiary Alcohols are </a:t>
            </a:r>
            <a:br>
              <a:rPr lang="en-US" sz="3600" dirty="0"/>
            </a:br>
            <a:r>
              <a:rPr lang="en-US" sz="3600" dirty="0"/>
              <a:t>the Easiest to Dehydrate</a:t>
            </a: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81000" y="44196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rate of dehydration reflects the </a:t>
            </a:r>
            <a:r>
              <a:rPr lang="en-US" dirty="0" smtClean="0">
                <a:solidFill>
                  <a:srgbClr val="FF0000"/>
                </a:solidFill>
              </a:rPr>
              <a:t>ease </a:t>
            </a:r>
            <a:r>
              <a:rPr lang="en-US" dirty="0">
                <a:solidFill>
                  <a:srgbClr val="FF0000"/>
                </a:solidFill>
              </a:rPr>
              <a:t>of carbocation formation</a:t>
            </a:r>
            <a:r>
              <a:rPr lang="en-US" dirty="0"/>
              <a:t>.</a:t>
            </a:r>
          </a:p>
        </p:txBody>
      </p:sp>
      <p:pic>
        <p:nvPicPr>
          <p:cNvPr id="35843" name="Picture 6" descr="X:\50622 IRDVD Bruice Organic Chemistry\Working Files 50622\JPEGS 50622\ch11\11_Pg493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"/>
          <a:stretch>
            <a:fillRect/>
          </a:stretch>
        </p:blipFill>
        <p:spPr bwMode="auto">
          <a:xfrm>
            <a:off x="435769" y="2583040"/>
            <a:ext cx="8272462" cy="17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Dehydration of a Primary </a:t>
            </a:r>
            <a:r>
              <a:rPr lang="en-US" sz="3600" dirty="0" smtClean="0"/>
              <a:t>Alcohol</a:t>
            </a:r>
          </a:p>
          <a:p>
            <a:pPr algn="ctr" eaLnBrk="1" hangingPunct="1"/>
            <a:r>
              <a:rPr lang="en-US" sz="3600" dirty="0" smtClean="0"/>
              <a:t>is </a:t>
            </a:r>
            <a:r>
              <a:rPr lang="en-US" sz="3600" dirty="0"/>
              <a:t>an E2 Reaction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753394" y="5176837"/>
            <a:ext cx="563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Both </a:t>
            </a:r>
            <a:r>
              <a:rPr lang="en-US" dirty="0">
                <a:solidFill>
                  <a:srgbClr val="FF0000"/>
                </a:solidFill>
              </a:rPr>
              <a:t>E2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products are obtained.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381000" y="5722203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Alcohols undergo </a:t>
            </a:r>
            <a:r>
              <a:rPr lang="en-US" dirty="0">
                <a:solidFill>
                  <a:srgbClr val="0000FF"/>
                </a:solidFill>
              </a:rPr>
              <a:t>E1 reactions </a:t>
            </a:r>
            <a:r>
              <a:rPr lang="en-US" dirty="0"/>
              <a:t>unless they would have to form a </a:t>
            </a:r>
            <a:r>
              <a:rPr lang="en-US" dirty="0">
                <a:solidFill>
                  <a:srgbClr val="0000FF"/>
                </a:solidFill>
              </a:rPr>
              <a:t>primary carbocation</a:t>
            </a:r>
            <a:r>
              <a:rPr lang="en-US" dirty="0"/>
              <a:t>.</a:t>
            </a:r>
          </a:p>
        </p:txBody>
      </p:sp>
      <p:pic>
        <p:nvPicPr>
          <p:cNvPr id="36868" name="Picture 7" descr="X:\50622 IRDVD Bruice Organic Chemistry\Working Files 50622\JPEGS 50622\ch11\11_Pg494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533400" y="1828800"/>
            <a:ext cx="8077200" cy="32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dirty="0" smtClean="0"/>
              <a:t>The </a:t>
            </a:r>
            <a:r>
              <a:rPr lang="en-US" sz="3000" dirty="0" smtClean="0"/>
              <a:t>major product </a:t>
            </a:r>
            <a:r>
              <a:rPr lang="en-US" sz="3000" dirty="0" smtClean="0"/>
              <a:t>is the Stereoisomer with the </a:t>
            </a:r>
            <a:r>
              <a:rPr lang="en-US" sz="3000" dirty="0" smtClean="0"/>
              <a:t>largest groups </a:t>
            </a:r>
            <a:r>
              <a:rPr lang="en-US" sz="3000" dirty="0" smtClean="0"/>
              <a:t>on </a:t>
            </a:r>
            <a:r>
              <a:rPr lang="en-US" sz="3000" dirty="0" smtClean="0"/>
              <a:t>opposite sides </a:t>
            </a:r>
            <a:r>
              <a:rPr lang="en-US" sz="3000" dirty="0" smtClean="0"/>
              <a:t>of the Double Bond </a:t>
            </a:r>
            <a:endParaRPr lang="en-US" sz="3000" dirty="0"/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81000" y="4191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major product </a:t>
            </a:r>
            <a:r>
              <a:rPr lang="en-US" dirty="0" smtClean="0"/>
              <a:t>has </a:t>
            </a:r>
            <a:r>
              <a:rPr lang="en-US" dirty="0"/>
              <a:t>the CH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groups on </a:t>
            </a:r>
            <a:r>
              <a:rPr lang="en-US" dirty="0">
                <a:solidFill>
                  <a:srgbClr val="0000FF"/>
                </a:solidFill>
              </a:rPr>
              <a:t>opposites sides </a:t>
            </a:r>
            <a:r>
              <a:rPr lang="en-US" dirty="0" smtClean="0"/>
              <a:t>of the </a:t>
            </a:r>
            <a:r>
              <a:rPr lang="en-US" dirty="0"/>
              <a:t>double </a:t>
            </a:r>
            <a:r>
              <a:rPr lang="en-US" dirty="0" smtClean="0"/>
              <a:t>bond.</a:t>
            </a:r>
            <a:endParaRPr lang="en-US" dirty="0"/>
          </a:p>
        </p:txBody>
      </p:sp>
      <p:pic>
        <p:nvPicPr>
          <p:cNvPr id="37891" name="Picture 6" descr="X:\50622 IRDVD Bruice Organic Chemistry\Working Files 50622\JPEGS 50622\ch11\11_Pg497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7"/>
          <a:stretch>
            <a:fillRect/>
          </a:stretch>
        </p:blipFill>
        <p:spPr bwMode="auto">
          <a:xfrm>
            <a:off x="381000" y="2971800"/>
            <a:ext cx="8382000" cy="10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787000" y="358914"/>
            <a:ext cx="75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Oxidation of Secondary Alcohols</a:t>
            </a:r>
          </a:p>
        </p:txBody>
      </p:sp>
      <p:pic>
        <p:nvPicPr>
          <p:cNvPr id="38914" name="Picture 5" descr="X:\50622 IRDVD Bruice Organic Chemistry\Working Files 50622\JPEGS 50622\ch11\11_Pg499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"/>
          <a:stretch>
            <a:fillRect/>
          </a:stretch>
        </p:blipFill>
        <p:spPr bwMode="auto">
          <a:xfrm>
            <a:off x="1687513" y="2286000"/>
            <a:ext cx="5768975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129506" y="381000"/>
            <a:ext cx="6884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Oxidation of Primary Alcohols</a:t>
            </a:r>
          </a:p>
        </p:txBody>
      </p:sp>
      <p:pic>
        <p:nvPicPr>
          <p:cNvPr id="39938" name="Picture 6" descr="X:\50622 IRDVD Bruice Organic Chemistry\Working Files 50622\JPEGS 50622\ch11\11_Pg499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457200" y="3124200"/>
            <a:ext cx="8229600" cy="157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685800" y="6985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Tertiary Alcohols </a:t>
            </a:r>
            <a:r>
              <a:rPr lang="en-US" sz="3600" dirty="0"/>
              <a:t>c</a:t>
            </a:r>
            <a:r>
              <a:rPr lang="en-US" sz="3600" dirty="0" smtClean="0"/>
              <a:t>annot </a:t>
            </a:r>
            <a:r>
              <a:rPr lang="en-US" sz="3600" dirty="0" smtClean="0"/>
              <a:t>be </a:t>
            </a:r>
            <a:r>
              <a:rPr lang="en-US" sz="3600" dirty="0"/>
              <a:t>Oxidized </a:t>
            </a:r>
            <a:r>
              <a:rPr lang="en-US" sz="3600" dirty="0" smtClean="0"/>
              <a:t>to </a:t>
            </a:r>
            <a:r>
              <a:rPr lang="en-US" sz="3600" dirty="0"/>
              <a:t>a Carbonyl Compound</a:t>
            </a:r>
          </a:p>
        </p:txBody>
      </p:sp>
      <p:pic>
        <p:nvPicPr>
          <p:cNvPr id="40962" name="Picture 5" descr="X:\50622 IRDVD Bruice Organic Chemistry\Working Files 50622\JPEGS 50622\ch11\11_Pg499_UnFigur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>
            <a:fillRect/>
          </a:stretch>
        </p:blipFill>
        <p:spPr bwMode="auto">
          <a:xfrm>
            <a:off x="1526381" y="2362200"/>
            <a:ext cx="60912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Oxidation by </a:t>
            </a:r>
            <a:r>
              <a:rPr lang="en-US" sz="4000" dirty="0" err="1"/>
              <a:t>Hypochlorous</a:t>
            </a:r>
            <a:r>
              <a:rPr lang="en-US" sz="4000" dirty="0"/>
              <a:t> Acid (</a:t>
            </a:r>
            <a:r>
              <a:rPr lang="en-US" sz="4000" dirty="0" err="1"/>
              <a:t>HOCl</a:t>
            </a:r>
            <a:r>
              <a:rPr lang="en-US" sz="4000" dirty="0"/>
              <a:t>)</a:t>
            </a:r>
          </a:p>
        </p:txBody>
      </p:sp>
      <p:pic>
        <p:nvPicPr>
          <p:cNvPr id="41986" name="Picture 7" descr="X:\50622 IRDVD Bruice Organic Chemistry\Working Files 50622\JPEGS 50622\ch11\11_Pg499_UnFigur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>
            <a:fillRect/>
          </a:stretch>
        </p:blipFill>
        <p:spPr bwMode="auto">
          <a:xfrm>
            <a:off x="1562100" y="2104967"/>
            <a:ext cx="6019800" cy="178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8" descr="X:\50622 IRDVD Bruice Organic Chemistry\Working Files 50622\JPEGS 50622\ch11\11_Pg500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1562100" y="4223772"/>
            <a:ext cx="6019800" cy="179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2655094" y="358775"/>
            <a:ext cx="383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Mechanism</a:t>
            </a:r>
          </a:p>
        </p:txBody>
      </p:sp>
      <p:pic>
        <p:nvPicPr>
          <p:cNvPr id="43010" name="Picture 5" descr="X:\50622 IRDVD Bruice Organic Chemistry\Working Files 50622\JPEGS 50622\ch11\11_Pg500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>
            <a:fillRect/>
          </a:stretch>
        </p:blipFill>
        <p:spPr bwMode="auto">
          <a:xfrm>
            <a:off x="415132" y="3276600"/>
            <a:ext cx="8313737" cy="12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Nomenclature of Ethers</a:t>
            </a:r>
          </a:p>
        </p:txBody>
      </p:sp>
      <p:sp>
        <p:nvSpPr>
          <p:cNvPr id="44034" name="Text Box 11"/>
          <p:cNvSpPr txBox="1">
            <a:spLocks noChangeArrowheads="1"/>
          </p:cNvSpPr>
          <p:nvPr/>
        </p:nvSpPr>
        <p:spPr bwMode="auto">
          <a:xfrm>
            <a:off x="1218406" y="5067300"/>
            <a:ext cx="67071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substituents</a:t>
            </a:r>
            <a:r>
              <a:rPr lang="en-US" dirty="0">
                <a:ea typeface="ＭＳ Ｐゴシック" charset="0"/>
                <a:cs typeface="ＭＳ Ｐゴシック" charset="0"/>
              </a:rPr>
              <a:t> are listed in 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alphabetical order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5"/>
          <a:stretch>
            <a:fillRect/>
          </a:stretch>
        </p:blipFill>
        <p:spPr bwMode="auto">
          <a:xfrm>
            <a:off x="919957" y="2286000"/>
            <a:ext cx="7304087" cy="27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Classification of Alcohols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81000" y="4495800"/>
            <a:ext cx="769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BF1915"/>
                </a:solidFill>
              </a:rPr>
              <a:t>Primary</a:t>
            </a:r>
            <a:r>
              <a:rPr lang="en-US" sz="2400" dirty="0"/>
              <a:t> alcohol = </a:t>
            </a:r>
            <a:r>
              <a:rPr lang="en-US" sz="2400" dirty="0">
                <a:solidFill>
                  <a:srgbClr val="BF1915"/>
                </a:solidFill>
              </a:rPr>
              <a:t>OH</a:t>
            </a:r>
            <a:r>
              <a:rPr lang="en-US" sz="2400" dirty="0"/>
              <a:t> is on a </a:t>
            </a:r>
            <a:r>
              <a:rPr lang="en-US" sz="2400" dirty="0">
                <a:solidFill>
                  <a:srgbClr val="BF1915"/>
                </a:solidFill>
              </a:rPr>
              <a:t>primary</a:t>
            </a:r>
            <a:r>
              <a:rPr lang="en-US" sz="2400" dirty="0"/>
              <a:t> carbon.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8000"/>
                </a:solidFill>
              </a:rPr>
              <a:t>Secondary</a:t>
            </a:r>
            <a:r>
              <a:rPr lang="en-US" sz="2400" dirty="0"/>
              <a:t> alcohol = </a:t>
            </a:r>
            <a:r>
              <a:rPr lang="en-US" sz="2400" dirty="0">
                <a:solidFill>
                  <a:srgbClr val="008000"/>
                </a:solidFill>
              </a:rPr>
              <a:t>OH</a:t>
            </a:r>
            <a:r>
              <a:rPr lang="en-US" sz="2400" dirty="0"/>
              <a:t> is on a </a:t>
            </a:r>
            <a:r>
              <a:rPr lang="en-US" sz="2400" dirty="0">
                <a:solidFill>
                  <a:srgbClr val="008000"/>
                </a:solidFill>
              </a:rPr>
              <a:t>secondary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carbon.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</a:rPr>
              <a:t>Tertiary</a:t>
            </a:r>
            <a:r>
              <a:rPr lang="en-US" sz="2400" dirty="0"/>
              <a:t> alcohol = </a:t>
            </a:r>
            <a:r>
              <a:rPr lang="en-US" sz="2400" dirty="0">
                <a:solidFill>
                  <a:schemeClr val="accent2"/>
                </a:solidFill>
              </a:rPr>
              <a:t>OH</a:t>
            </a:r>
            <a:r>
              <a:rPr lang="en-US" sz="2400" dirty="0"/>
              <a:t> in on a </a:t>
            </a:r>
            <a:r>
              <a:rPr lang="en-US" sz="2400" dirty="0">
                <a:solidFill>
                  <a:schemeClr val="accent2"/>
                </a:solidFill>
              </a:rPr>
              <a:t>tertiary</a:t>
            </a:r>
            <a:r>
              <a:rPr lang="en-US" sz="2400" dirty="0"/>
              <a:t> carbon.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>
            <a:fillRect/>
          </a:stretch>
        </p:blipFill>
        <p:spPr bwMode="auto">
          <a:xfrm>
            <a:off x="664369" y="2122488"/>
            <a:ext cx="781526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Systematic Names of Ethers</a:t>
            </a:r>
          </a:p>
        </p:txBody>
      </p:sp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"/>
          <a:stretch>
            <a:fillRect/>
          </a:stretch>
        </p:blipFill>
        <p:spPr bwMode="auto">
          <a:xfrm>
            <a:off x="381000" y="2057400"/>
            <a:ext cx="8382000" cy="39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Alcohols and Ethers </a:t>
            </a:r>
            <a:r>
              <a:rPr lang="en-US" sz="3600" dirty="0" smtClean="0"/>
              <a:t>have</a:t>
            </a:r>
            <a:endParaRPr lang="en-US" sz="3600" dirty="0" smtClean="0"/>
          </a:p>
          <a:p>
            <a:pPr algn="ctr" eaLnBrk="1" hangingPunct="1"/>
            <a:r>
              <a:rPr lang="en-US" sz="3600" dirty="0" smtClean="0"/>
              <a:t>similar </a:t>
            </a:r>
            <a:r>
              <a:rPr lang="en-US" sz="3600" dirty="0"/>
              <a:t>Leaving Groups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81000" y="40386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Alcohols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ethers</a:t>
            </a:r>
            <a:r>
              <a:rPr lang="en-US" dirty="0">
                <a:latin typeface="Arial"/>
                <a:cs typeface="Arial"/>
              </a:rPr>
              <a:t> have to be 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activated</a:t>
            </a:r>
            <a:r>
              <a:rPr lang="ja-JP" altLang="en-US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en-US" altLang="ja-JP" dirty="0">
                <a:latin typeface="Arial"/>
                <a:cs typeface="Arial"/>
              </a:rPr>
              <a:t> before </a:t>
            </a:r>
            <a:r>
              <a:rPr lang="en-US" altLang="ja-JP" dirty="0" smtClean="0">
                <a:latin typeface="Arial"/>
                <a:cs typeface="Arial"/>
              </a:rPr>
              <a:t>the compounds </a:t>
            </a:r>
            <a:r>
              <a:rPr lang="en-US" altLang="ja-JP" dirty="0">
                <a:latin typeface="Arial"/>
                <a:cs typeface="Arial"/>
              </a:rPr>
              <a:t>can react.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6083" name="Picture 6" descr="X:\50622 IRDVD Bruice Organic Chemistry\Working Files 50622\JPEGS 50622\ch11\11_Pg502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>
            <a:fillRect/>
          </a:stretch>
        </p:blipFill>
        <p:spPr bwMode="auto">
          <a:xfrm>
            <a:off x="2057400" y="2667000"/>
            <a:ext cx="5029200" cy="12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Leaving Group of an Ether </a:t>
            </a:r>
            <a:r>
              <a:rPr lang="en-US" sz="3600" dirty="0" smtClean="0"/>
              <a:t>can </a:t>
            </a:r>
            <a:r>
              <a:rPr lang="en-US" sz="3600" dirty="0" smtClean="0"/>
              <a:t>be </a:t>
            </a:r>
            <a:r>
              <a:rPr lang="en-US" sz="3600" dirty="0"/>
              <a:t>a</a:t>
            </a:r>
            <a:r>
              <a:rPr lang="en-US" sz="3600" dirty="0" smtClean="0"/>
              <a:t>ctivated </a:t>
            </a:r>
            <a:r>
              <a:rPr lang="en-US" sz="3600" dirty="0"/>
              <a:t>by Protonation</a:t>
            </a:r>
          </a:p>
        </p:txBody>
      </p:sp>
      <p:pic>
        <p:nvPicPr>
          <p:cNvPr id="47106" name="Picture 5" descr="X:\50622 IRDVD Bruice Organic Chemistry\Working Files 50622\JPEGS 50622\ch11\11_Pg502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>
            <a:fillRect/>
          </a:stretch>
        </p:blipFill>
        <p:spPr bwMode="auto">
          <a:xfrm>
            <a:off x="418307" y="3165320"/>
            <a:ext cx="8307387" cy="133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2655094" y="358775"/>
            <a:ext cx="383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Mechanism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457200" y="4884003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a </a:t>
            </a:r>
            <a:r>
              <a:rPr lang="en-US" dirty="0">
                <a:solidFill>
                  <a:srgbClr val="FF0000"/>
                </a:solidFill>
              </a:rPr>
              <a:t>relatively stable carbocation</a:t>
            </a:r>
            <a:r>
              <a:rPr lang="en-US" dirty="0"/>
              <a:t> </a:t>
            </a:r>
            <a:r>
              <a:rPr lang="en-US" dirty="0" smtClean="0"/>
              <a:t>will be </a:t>
            </a:r>
            <a:r>
              <a:rPr lang="en-US" dirty="0"/>
              <a:t>formed when ROH leaves</a:t>
            </a:r>
            <a:r>
              <a:rPr lang="en-US" dirty="0" smtClean="0"/>
              <a:t>, it </a:t>
            </a:r>
            <a:r>
              <a:rPr lang="en-US" dirty="0"/>
              <a:t>will be an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reaction.</a:t>
            </a:r>
          </a:p>
        </p:txBody>
      </p:sp>
      <p:pic>
        <p:nvPicPr>
          <p:cNvPr id="48131" name="Picture 6" descr="X:\50622 IRDVD Bruice Organic Chemistry\Working Files 50622\JPEGS 50622\ch11\11_Pg502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0"/>
          <a:stretch>
            <a:fillRect/>
          </a:stretch>
        </p:blipFill>
        <p:spPr bwMode="auto">
          <a:xfrm>
            <a:off x="457200" y="2427743"/>
            <a:ext cx="8229600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381000" y="3852208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a </a:t>
            </a:r>
            <a:r>
              <a:rPr lang="en-US" dirty="0">
                <a:solidFill>
                  <a:srgbClr val="FF0000"/>
                </a:solidFill>
              </a:rPr>
              <a:t>relatively stable carbocation</a:t>
            </a:r>
            <a:r>
              <a:rPr lang="en-US" dirty="0"/>
              <a:t> would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/>
              <a:t>be formed when ROH leaves</a:t>
            </a:r>
            <a:r>
              <a:rPr lang="en-US" dirty="0" smtClean="0"/>
              <a:t>, it </a:t>
            </a:r>
            <a:r>
              <a:rPr lang="en-US" dirty="0"/>
              <a:t>will be an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reaction.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Ethers undergo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1 reactions </a:t>
            </a:r>
            <a:r>
              <a:rPr lang="en-US" dirty="0">
                <a:solidFill>
                  <a:srgbClr val="000000"/>
                </a:solidFill>
              </a:rPr>
              <a:t>unless they would have to form a </a:t>
            </a:r>
            <a:r>
              <a:rPr lang="en-US" dirty="0">
                <a:solidFill>
                  <a:srgbClr val="0000FF"/>
                </a:solidFill>
              </a:rPr>
              <a:t>primary carbocation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655094" y="358775"/>
            <a:ext cx="383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Mechanism</a:t>
            </a:r>
          </a:p>
        </p:txBody>
      </p:sp>
      <p:pic>
        <p:nvPicPr>
          <p:cNvPr id="49156" name="Picture 7" descr="X:\50622 IRDVD Bruice Organic Chemistry\Working Files 50622\JPEGS 50622\ch11\11_Pg503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5"/>
          <a:stretch>
            <a:fillRect/>
          </a:stretch>
        </p:blipFill>
        <p:spPr bwMode="auto">
          <a:xfrm>
            <a:off x="354807" y="2438400"/>
            <a:ext cx="8434387" cy="13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/>
              <a:t>Ethers are </a:t>
            </a:r>
            <a:r>
              <a:rPr lang="en-US" sz="3600" dirty="0"/>
              <a:t>c</a:t>
            </a:r>
            <a:r>
              <a:rPr lang="en-US" sz="3600" dirty="0" smtClean="0"/>
              <a:t>ommon </a:t>
            </a:r>
            <a:r>
              <a:rPr lang="en-US" sz="3600" dirty="0"/>
              <a:t>Solvents </a:t>
            </a:r>
            <a:r>
              <a:rPr lang="en-US" sz="3600" dirty="0" smtClean="0"/>
              <a:t>because </a:t>
            </a:r>
            <a:r>
              <a:rPr lang="en-US" sz="3600" dirty="0" smtClean="0"/>
              <a:t>they </a:t>
            </a:r>
            <a:r>
              <a:rPr lang="en-US" sz="3600" dirty="0"/>
              <a:t>r</a:t>
            </a:r>
            <a:r>
              <a:rPr lang="en-US" sz="3600" dirty="0" smtClean="0"/>
              <a:t>eact only </a:t>
            </a:r>
            <a:r>
              <a:rPr lang="en-US" sz="3600" dirty="0"/>
              <a:t>with Hydrogen Halides</a:t>
            </a:r>
          </a:p>
        </p:txBody>
      </p:sp>
      <p:pic>
        <p:nvPicPr>
          <p:cNvPr id="2" name="Picture 1" descr="Screen Shot 2015-06-04 at 12.5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69398"/>
            <a:ext cx="8534400" cy="142640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1471613" y="358775"/>
            <a:ext cx="620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Nomenclature of Epoxides</a:t>
            </a:r>
          </a:p>
        </p:txBody>
      </p:sp>
      <p:pic>
        <p:nvPicPr>
          <p:cNvPr id="2" name="Picture 1" descr="Screen Shot 2015-06-04 at 12.5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5753"/>
            <a:ext cx="8382000" cy="1225799"/>
          </a:xfrm>
          <a:prstGeom prst="rect">
            <a:avLst/>
          </a:prstGeom>
        </p:spPr>
      </p:pic>
      <p:pic>
        <p:nvPicPr>
          <p:cNvPr id="3" name="Picture 2" descr="Screen Shot 2015-06-04 at 12.55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2552"/>
            <a:ext cx="8382000" cy="15300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1727994" y="358775"/>
            <a:ext cx="568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Synthesis of an Epoxide</a:t>
            </a:r>
          </a:p>
        </p:txBody>
      </p:sp>
      <p:pic>
        <p:nvPicPr>
          <p:cNvPr id="52226" name="Picture 5" descr="X:\50622 IRDVD Bruice Organic Chemistry\Working Files 50622\JPEGS 50622\ch11\11_Pg505_UnFigur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419100" y="3100189"/>
            <a:ext cx="8305800" cy="131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Epoxides are </a:t>
            </a:r>
            <a:r>
              <a:rPr lang="en-US" sz="3600" dirty="0" smtClean="0"/>
              <a:t>more reactive </a:t>
            </a:r>
            <a:r>
              <a:rPr lang="en-US" sz="3600" dirty="0" smtClean="0"/>
              <a:t>than Ethers </a:t>
            </a:r>
            <a:r>
              <a:rPr lang="en-US" sz="3600" dirty="0" smtClean="0"/>
              <a:t>because </a:t>
            </a:r>
            <a:r>
              <a:rPr lang="en-US" sz="3600" dirty="0"/>
              <a:t>of Ring Strain</a:t>
            </a:r>
          </a:p>
        </p:txBody>
      </p:sp>
      <p:pic>
        <p:nvPicPr>
          <p:cNvPr id="53250" name="Picture 6" descr="X:\50622 IRDVD Bruice Organic Chemistry\Working Files 50622\JPEGS 50622\ch11\11_Pg506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>
            <a:fillRect/>
          </a:stretch>
        </p:blipFill>
        <p:spPr bwMode="auto">
          <a:xfrm>
            <a:off x="457200" y="2962275"/>
            <a:ext cx="210978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7" descr="X:\50622 IRDVD Bruice Organic Chemistry\Working Files 50622\JPEGS 50622\ch11\11_0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2874963" y="1905000"/>
            <a:ext cx="5735637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Nucleophilic Substitution of Epoxides: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Acid-Catalyzed Mechanism</a:t>
            </a:r>
          </a:p>
        </p:txBody>
      </p:sp>
      <p:pic>
        <p:nvPicPr>
          <p:cNvPr id="2" name="Picture 1" descr="Screen Shot 2015-06-04 at 12.5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14393"/>
            <a:ext cx="8305800" cy="2452807"/>
          </a:xfrm>
          <a:prstGeom prst="rect">
            <a:avLst/>
          </a:prstGeom>
        </p:spPr>
      </p:pic>
      <p:pic>
        <p:nvPicPr>
          <p:cNvPr id="3" name="Picture 2" descr="Screen Shot 2015-06-04 at 12.5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0"/>
            <a:ext cx="8305800" cy="1778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Common Names of Alcohols</a:t>
            </a:r>
          </a:p>
        </p:txBody>
      </p:sp>
      <p:pic>
        <p:nvPicPr>
          <p:cNvPr id="2" name="Picture 1" descr="Screen Shot 2015-06-04 at 12.0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09800"/>
            <a:ext cx="7848600" cy="1607445"/>
          </a:xfrm>
          <a:prstGeom prst="rect">
            <a:avLst/>
          </a:prstGeom>
        </p:spPr>
      </p:pic>
      <p:pic>
        <p:nvPicPr>
          <p:cNvPr id="3" name="Picture 2" descr="Screen Shot 2015-06-04 at 12.0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599"/>
            <a:ext cx="2438400" cy="1981871"/>
          </a:xfrm>
          <a:prstGeom prst="rect">
            <a:avLst/>
          </a:prstGeom>
        </p:spPr>
      </p:pic>
      <p:pic>
        <p:nvPicPr>
          <p:cNvPr id="4" name="Picture 3" descr="Screen Shot 2015-06-04 at 12.00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2255623" cy="1981200"/>
          </a:xfrm>
          <a:prstGeom prst="rect">
            <a:avLst/>
          </a:prstGeom>
        </p:spPr>
      </p:pic>
      <p:pic>
        <p:nvPicPr>
          <p:cNvPr id="5" name="Picture 4" descr="Screen Shot 2015-06-04 at 12.00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599"/>
            <a:ext cx="2882900" cy="1983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30163" y="76200"/>
            <a:ext cx="91138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Under </a:t>
            </a:r>
            <a:r>
              <a:rPr lang="en-US" sz="3600" dirty="0" smtClean="0">
                <a:solidFill>
                  <a:srgbClr val="000000"/>
                </a:solidFill>
              </a:rPr>
              <a:t>acidic conditions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dirty="0">
                <a:solidFill>
                  <a:srgbClr val="000000"/>
                </a:solidFill>
              </a:rPr>
              <a:t>the Nucleophile </a:t>
            </a:r>
            <a:r>
              <a:rPr lang="en-US" sz="3600" dirty="0" smtClean="0">
                <a:solidFill>
                  <a:srgbClr val="000000"/>
                </a:solidFill>
              </a:rPr>
              <a:t>attacks </a:t>
            </a:r>
            <a:r>
              <a:rPr lang="en-US" sz="3600" dirty="0">
                <a:solidFill>
                  <a:srgbClr val="000000"/>
                </a:solidFill>
              </a:rPr>
              <a:t>the </a:t>
            </a:r>
            <a:r>
              <a:rPr lang="en-US" sz="3600" dirty="0" smtClean="0">
                <a:solidFill>
                  <a:srgbClr val="000000"/>
                </a:solidFill>
              </a:rPr>
              <a:t>more substituted </a:t>
            </a:r>
            <a:r>
              <a:rPr lang="en-US" sz="3600" dirty="0">
                <a:solidFill>
                  <a:srgbClr val="000000"/>
                </a:solidFill>
              </a:rPr>
              <a:t>Ring Carbon</a:t>
            </a:r>
          </a:p>
        </p:txBody>
      </p:sp>
      <p:pic>
        <p:nvPicPr>
          <p:cNvPr id="55298" name="Picture 5" descr="X:\50622 IRDVD Bruice Organic Chemistry\Working Files 50622\JPEGS 50622\ch11\11_Pg507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>
            <a:fillRect/>
          </a:stretch>
        </p:blipFill>
        <p:spPr bwMode="auto">
          <a:xfrm>
            <a:off x="429419" y="3048000"/>
            <a:ext cx="8285162" cy="16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Why the </a:t>
            </a:r>
            <a:r>
              <a:rPr lang="en-US" sz="3600" dirty="0" smtClean="0">
                <a:solidFill>
                  <a:srgbClr val="000000"/>
                </a:solidFill>
              </a:rPr>
              <a:t>more </a:t>
            </a:r>
            <a:r>
              <a:rPr lang="en-US" sz="3600" dirty="0" smtClean="0">
                <a:solidFill>
                  <a:srgbClr val="000000"/>
                </a:solidFill>
              </a:rPr>
              <a:t>Substituted Ring Carbon is </a:t>
            </a:r>
            <a:r>
              <a:rPr lang="en-US" sz="3600" dirty="0" smtClean="0">
                <a:solidFill>
                  <a:srgbClr val="000000"/>
                </a:solidFill>
              </a:rPr>
              <a:t>attacked under acidic conditions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533400" y="4876800"/>
            <a:ext cx="800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The nucleophile attacks the </a:t>
            </a:r>
            <a:r>
              <a:rPr lang="en-US" dirty="0">
                <a:solidFill>
                  <a:srgbClr val="FF0000"/>
                </a:solidFill>
              </a:rPr>
              <a:t>more substituted</a:t>
            </a:r>
            <a:r>
              <a:rPr lang="en-US" dirty="0">
                <a:solidFill>
                  <a:srgbClr val="000000"/>
                </a:solidFill>
              </a:rPr>
              <a:t> ring carbon.</a:t>
            </a:r>
          </a:p>
        </p:txBody>
      </p:sp>
      <p:pic>
        <p:nvPicPr>
          <p:cNvPr id="56323" name="Picture 6" descr="X:\50622 IRDVD Bruice Organic Chemistry\Working Files 50622\JPEGS 50622\ch11\11_Pg507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400050" y="2443013"/>
            <a:ext cx="8343900" cy="23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Under </a:t>
            </a:r>
            <a:r>
              <a:rPr lang="en-US" sz="3200" dirty="0" smtClean="0">
                <a:solidFill>
                  <a:srgbClr val="000000"/>
                </a:solidFill>
              </a:rPr>
              <a:t>neutral </a:t>
            </a:r>
            <a:r>
              <a:rPr lang="en-US" sz="3200" dirty="0">
                <a:solidFill>
                  <a:srgbClr val="000000"/>
                </a:solidFill>
              </a:rPr>
              <a:t>or </a:t>
            </a:r>
            <a:r>
              <a:rPr lang="en-US" sz="3200" dirty="0" smtClean="0">
                <a:solidFill>
                  <a:srgbClr val="000000"/>
                </a:solidFill>
              </a:rPr>
              <a:t>basic conditions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>
                <a:solidFill>
                  <a:srgbClr val="000000"/>
                </a:solidFill>
              </a:rPr>
              <a:t>the Nucleophile </a:t>
            </a:r>
            <a:r>
              <a:rPr lang="en-US" sz="3200" dirty="0" smtClean="0">
                <a:solidFill>
                  <a:srgbClr val="000000"/>
                </a:solidFill>
              </a:rPr>
              <a:t>attacks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 smtClean="0">
                <a:solidFill>
                  <a:srgbClr val="000000"/>
                </a:solidFill>
              </a:rPr>
              <a:t>less substituted </a:t>
            </a:r>
            <a:r>
              <a:rPr lang="en-US" sz="3200" dirty="0">
                <a:solidFill>
                  <a:srgbClr val="000000"/>
                </a:solidFill>
              </a:rPr>
              <a:t>Carbon</a:t>
            </a:r>
          </a:p>
        </p:txBody>
      </p:sp>
      <p:pic>
        <p:nvPicPr>
          <p:cNvPr id="57346" name="Picture 5" descr="X:\50622 IRDVD Bruice Organic Chemistry\Working Files 50622\JPEGS 50622\ch11\11_Pg507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 bwMode="auto">
          <a:xfrm>
            <a:off x="464345" y="2667000"/>
            <a:ext cx="8215311" cy="19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338" y="4724400"/>
            <a:ext cx="784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nucleophile attacks the </a:t>
            </a:r>
            <a:r>
              <a:rPr lang="en-US" sz="2400" dirty="0" smtClean="0">
                <a:solidFill>
                  <a:srgbClr val="FF0000"/>
                </a:solidFill>
              </a:rPr>
              <a:t>less </a:t>
            </a:r>
            <a:r>
              <a:rPr lang="en-US" sz="2400" dirty="0">
                <a:solidFill>
                  <a:srgbClr val="FF0000"/>
                </a:solidFill>
              </a:rPr>
              <a:t>substituted </a:t>
            </a:r>
            <a:r>
              <a:rPr lang="en-US" sz="2400" dirty="0"/>
              <a:t>ring carbon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The </a:t>
            </a:r>
            <a:r>
              <a:rPr lang="en-US" sz="3600" dirty="0" smtClean="0">
                <a:solidFill>
                  <a:schemeClr val="tx2"/>
                </a:solidFill>
              </a:rPr>
              <a:t>conditions determine 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the </a:t>
            </a:r>
            <a:r>
              <a:rPr lang="en-US" sz="3600" dirty="0">
                <a:solidFill>
                  <a:schemeClr val="tx2"/>
                </a:solidFill>
              </a:rPr>
              <a:t>Site </a:t>
            </a:r>
            <a:r>
              <a:rPr lang="en-US" sz="3600" dirty="0" smtClean="0">
                <a:solidFill>
                  <a:schemeClr val="tx2"/>
                </a:solidFill>
              </a:rPr>
              <a:t>of Nucleophilic </a:t>
            </a:r>
            <a:r>
              <a:rPr lang="en-US" sz="3600" dirty="0">
                <a:solidFill>
                  <a:schemeClr val="tx2"/>
                </a:solidFill>
              </a:rPr>
              <a:t>Attack</a:t>
            </a:r>
          </a:p>
        </p:txBody>
      </p:sp>
      <p:pic>
        <p:nvPicPr>
          <p:cNvPr id="58370" name="Picture 5" descr="X:\50622 IRDVD Bruice Organic Chemistry\Working Files 50622\JPEGS 50622\ch11\11_Pg508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>
            <a:fillRect/>
          </a:stretch>
        </p:blipFill>
        <p:spPr bwMode="auto">
          <a:xfrm>
            <a:off x="571500" y="2895600"/>
            <a:ext cx="8001000" cy="20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0" y="3587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Using Epoxides in Synthesis</a:t>
            </a:r>
          </a:p>
        </p:txBody>
      </p:sp>
      <p:pic>
        <p:nvPicPr>
          <p:cNvPr id="59394" name="Picture 5" descr="X:\50622 IRDVD Bruice Organic Chemistry\Working Files 50622\JPEGS 50622\ch11\11_Pg508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495300" y="2895600"/>
            <a:ext cx="8153400" cy="20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0" y="76200"/>
            <a:ext cx="9140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/>
              <a:t>Carbocation </a:t>
            </a:r>
            <a:r>
              <a:rPr lang="en-US" sz="3600" dirty="0"/>
              <a:t>Stability </a:t>
            </a:r>
            <a:r>
              <a:rPr lang="en-US" sz="3600" dirty="0"/>
              <a:t>d</a:t>
            </a:r>
            <a:r>
              <a:rPr lang="en-US" sz="3600" dirty="0" smtClean="0"/>
              <a:t>etermines </a:t>
            </a:r>
            <a:r>
              <a:rPr lang="en-US" sz="3600" dirty="0" smtClean="0"/>
              <a:t>the </a:t>
            </a:r>
            <a:r>
              <a:rPr lang="en-US" sz="3600" dirty="0"/>
              <a:t>Carcinogenicity of an Arene Oxide</a:t>
            </a:r>
          </a:p>
        </p:txBody>
      </p:sp>
      <p:pic>
        <p:nvPicPr>
          <p:cNvPr id="2" name="Picture 1" descr="Screen Shot 2015-06-04 at 1.0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62" y="1654910"/>
            <a:ext cx="6710276" cy="2231290"/>
          </a:xfrm>
          <a:prstGeom prst="rect">
            <a:avLst/>
          </a:prstGeom>
        </p:spPr>
      </p:pic>
      <p:pic>
        <p:nvPicPr>
          <p:cNvPr id="3" name="Picture 2" descr="Screen Shot 2015-06-04 at 1.0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4" y="4095194"/>
            <a:ext cx="6836292" cy="230560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0" y="9507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/>
              <a:t>The </a:t>
            </a:r>
            <a:r>
              <a:rPr lang="en-US" sz="3600" dirty="0" smtClean="0"/>
              <a:t>more stable </a:t>
            </a:r>
            <a:r>
              <a:rPr lang="en-US" sz="3600" dirty="0" smtClean="0"/>
              <a:t>the Carbocation, the </a:t>
            </a:r>
            <a:r>
              <a:rPr lang="en-US" sz="3600" dirty="0" smtClean="0"/>
              <a:t>more likely </a:t>
            </a:r>
            <a:r>
              <a:rPr lang="en-US" sz="3600" dirty="0" smtClean="0"/>
              <a:t>the Phenolic Product will be </a:t>
            </a:r>
            <a:r>
              <a:rPr lang="en-US" sz="3600" dirty="0" smtClean="0"/>
              <a:t>formed</a:t>
            </a:r>
            <a:endParaRPr lang="en-US" sz="3600" dirty="0"/>
          </a:p>
        </p:txBody>
      </p:sp>
      <p:pic>
        <p:nvPicPr>
          <p:cNvPr id="2" name="Picture 1" descr="Screen Shot 2015-06-04 at 1.0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43200"/>
            <a:ext cx="8343901" cy="245819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1" y="3589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 dirty="0"/>
              <a:t>Addition Products </a:t>
            </a:r>
            <a:r>
              <a:rPr lang="en-US" sz="4000" dirty="0" smtClean="0"/>
              <a:t>can be </a:t>
            </a:r>
            <a:r>
              <a:rPr lang="en-US" sz="4000" dirty="0"/>
              <a:t>Carcinogenic</a:t>
            </a:r>
          </a:p>
        </p:txBody>
      </p:sp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381000" y="5265003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formation of the </a:t>
            </a:r>
            <a:r>
              <a:rPr lang="en-US" dirty="0">
                <a:solidFill>
                  <a:srgbClr val="FF0000"/>
                </a:solidFill>
              </a:rPr>
              <a:t>addition products </a:t>
            </a:r>
            <a:r>
              <a:rPr lang="en-US" dirty="0"/>
              <a:t>is faster than formation of the </a:t>
            </a:r>
            <a:r>
              <a:rPr lang="en-US" dirty="0">
                <a:solidFill>
                  <a:srgbClr val="FF0000"/>
                </a:solidFill>
              </a:rPr>
              <a:t>phenol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 err="1"/>
              <a:t>arene</a:t>
            </a:r>
            <a:r>
              <a:rPr lang="en-US" dirty="0"/>
              <a:t> oxide can be </a:t>
            </a:r>
            <a:r>
              <a:rPr lang="en-US" dirty="0">
                <a:solidFill>
                  <a:srgbClr val="FF0000"/>
                </a:solidFill>
              </a:rPr>
              <a:t>carcinogenic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2467" name="Picture 6" descr="X:\50622 IRDVD Bruice Organic Chemistry\Working Files 50622\JPEGS 50622\ch11\11_Pg514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>
            <a:fillRect/>
          </a:stretch>
        </p:blipFill>
        <p:spPr bwMode="auto">
          <a:xfrm>
            <a:off x="514350" y="1988403"/>
            <a:ext cx="8115300" cy="31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Relative Reactivity of Amines</a:t>
            </a:r>
          </a:p>
        </p:txBody>
      </p:sp>
      <p:pic>
        <p:nvPicPr>
          <p:cNvPr id="63490" name="Picture 5" descr="X:\50622 IRDVD Bruice Organic Chemistry\Working Files 50622\JPEGS 50622\ch11\11_Pg517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>
            <a:fillRect/>
          </a:stretch>
        </p:blipFill>
        <p:spPr bwMode="auto">
          <a:xfrm>
            <a:off x="400050" y="3276600"/>
            <a:ext cx="8343900" cy="11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/>
              <a:t>Protonating </a:t>
            </a:r>
            <a:r>
              <a:rPr lang="en-US" sz="3600" dirty="0"/>
              <a:t>an Amine </a:t>
            </a:r>
            <a:r>
              <a:rPr lang="en-US" sz="3600" dirty="0" smtClean="0"/>
              <a:t>does not form </a:t>
            </a:r>
            <a:r>
              <a:rPr lang="en-US" sz="3600" dirty="0" smtClean="0"/>
              <a:t>a </a:t>
            </a:r>
            <a:r>
              <a:rPr lang="en-US" sz="3600" dirty="0"/>
              <a:t>Compound with a Good Leaving Group</a:t>
            </a:r>
          </a:p>
        </p:txBody>
      </p:sp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266700" y="417908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Amines </a:t>
            </a:r>
            <a:r>
              <a:rPr lang="en-US" dirty="0">
                <a:solidFill>
                  <a:srgbClr val="FF0000"/>
                </a:solidFill>
              </a:rPr>
              <a:t>cannot undergo </a:t>
            </a:r>
            <a:r>
              <a:rPr lang="en-US" dirty="0"/>
              <a:t>substitution and elimination reactions.</a:t>
            </a:r>
          </a:p>
        </p:txBody>
      </p:sp>
      <p:pic>
        <p:nvPicPr>
          <p:cNvPr id="64515" name="Picture 6" descr="X:\50622 IRDVD Bruice Organic Chemistry\Working Files 50622\JPEGS 50622\ch11\11_Pg517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>
            <a:fillRect/>
          </a:stretch>
        </p:blipFill>
        <p:spPr bwMode="auto">
          <a:xfrm>
            <a:off x="1512094" y="2819400"/>
            <a:ext cx="6119812" cy="12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342900" y="3657600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OH is the </a:t>
            </a:r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rgbClr val="FB1B21"/>
                </a:solidFill>
              </a:rPr>
              <a:t>functional group</a:t>
            </a:r>
            <a:r>
              <a:rPr lang="en-US" altLang="ja-JP" sz="2400" dirty="0"/>
              <a:t>.”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Systematic nomenclature uses a </a:t>
            </a:r>
            <a:r>
              <a:rPr lang="en-US" sz="2400" dirty="0">
                <a:solidFill>
                  <a:srgbClr val="FB1B21"/>
                </a:solidFill>
              </a:rPr>
              <a:t>suffix</a:t>
            </a:r>
            <a:r>
              <a:rPr lang="en-US" sz="2400" dirty="0"/>
              <a:t> to denote a functional group.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Alcohols are named by replacing the </a:t>
            </a:r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rgbClr val="FB1B21"/>
                </a:solidFill>
              </a:rPr>
              <a:t>e</a:t>
            </a:r>
            <a:r>
              <a:rPr lang="en-US" altLang="ja-JP" sz="2400" dirty="0"/>
              <a:t>” at the end of the parent hydrocarbon with the suffix “</a:t>
            </a:r>
            <a:r>
              <a:rPr lang="en-US" altLang="ja-JP" sz="2400" dirty="0" err="1">
                <a:solidFill>
                  <a:srgbClr val="FB1B21"/>
                </a:solidFill>
              </a:rPr>
              <a:t>ol</a:t>
            </a:r>
            <a:r>
              <a:rPr lang="en-US" altLang="ja-JP" sz="2400" dirty="0"/>
              <a:t>.” </a:t>
            </a:r>
            <a:endParaRPr lang="en-US" sz="2400" dirty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58044" y="358914"/>
            <a:ext cx="7427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Systematic Names of Alcohols</a:t>
            </a:r>
          </a:p>
        </p:txBody>
      </p:sp>
      <p:pic>
        <p:nvPicPr>
          <p:cNvPr id="2" name="Picture 1" descr="Screen Shot 2015-06-04 at 12.0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61626"/>
            <a:ext cx="4572000" cy="1070658"/>
          </a:xfrm>
          <a:prstGeom prst="rect">
            <a:avLst/>
          </a:prstGeom>
        </p:spPr>
      </p:pic>
      <p:pic>
        <p:nvPicPr>
          <p:cNvPr id="3" name="Picture 2" descr="Screen Shot 2015-06-04 at 12.0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150509" cy="158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311150" y="358775"/>
            <a:ext cx="8408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 dirty="0"/>
              <a:t>Amines are </a:t>
            </a:r>
            <a:r>
              <a:rPr lang="en-US" sz="4000" dirty="0" smtClean="0"/>
              <a:t>common </a:t>
            </a:r>
            <a:r>
              <a:rPr lang="en-US" sz="4000" dirty="0"/>
              <a:t>Organic Bases</a:t>
            </a:r>
          </a:p>
        </p:txBody>
      </p:sp>
      <p:pic>
        <p:nvPicPr>
          <p:cNvPr id="65538" name="Picture 5" descr="X:\50622 IRDVD Bruice Organic Chemistry\Working Files 50622\JPEGS 50622\ch11\11_Pg517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>
            <a:fillRect/>
          </a:stretch>
        </p:blipFill>
        <p:spPr bwMode="auto">
          <a:xfrm>
            <a:off x="419100" y="3271732"/>
            <a:ext cx="8305800" cy="1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524608" y="358914"/>
            <a:ext cx="7980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 dirty="0"/>
              <a:t>Amines are </a:t>
            </a:r>
            <a:r>
              <a:rPr lang="en-US" sz="4000" dirty="0" smtClean="0"/>
              <a:t>common </a:t>
            </a:r>
            <a:r>
              <a:rPr lang="en-US" sz="4000" dirty="0" smtClean="0"/>
              <a:t>Nucleophiles</a:t>
            </a:r>
            <a:endParaRPr lang="en-US" sz="4000" dirty="0"/>
          </a:p>
        </p:txBody>
      </p:sp>
      <p:pic>
        <p:nvPicPr>
          <p:cNvPr id="66562" name="Picture 5" descr="X:\50622 IRDVD Bruice Organic Chemistry\Working Files 50622\JPEGS 50622\ch11\11_Pg517_UnFigur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>
            <a:fillRect/>
          </a:stretch>
        </p:blipFill>
        <p:spPr bwMode="auto">
          <a:xfrm>
            <a:off x="495300" y="2895600"/>
            <a:ext cx="8153400" cy="211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</a:rPr>
              <a:t>Thiols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04800" y="3893403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Thiols</a:t>
            </a:r>
            <a:r>
              <a:rPr lang="en-US" dirty="0"/>
              <a:t> used to be called </a:t>
            </a:r>
            <a:r>
              <a:rPr lang="en-US" dirty="0" err="1">
                <a:solidFill>
                  <a:srgbClr val="FF0000"/>
                </a:solidFill>
              </a:rPr>
              <a:t>mercaptans</a:t>
            </a:r>
            <a:r>
              <a:rPr lang="en-US" dirty="0"/>
              <a:t> because they capture mercury.</a:t>
            </a:r>
          </a:p>
        </p:txBody>
      </p:sp>
      <p:pic>
        <p:nvPicPr>
          <p:cNvPr id="67587" name="Picture 7" descr="X:\50622 IRDVD Bruice Organic Chemistry\Working Files 50622\JPEGS 50622\ch11\11_Pg521_UnFigur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6"/>
          <a:stretch>
            <a:fillRect/>
          </a:stretch>
        </p:blipFill>
        <p:spPr bwMode="auto">
          <a:xfrm>
            <a:off x="342900" y="2998869"/>
            <a:ext cx="8458200" cy="7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Nomenclature of </a:t>
            </a:r>
            <a:r>
              <a:rPr lang="en-US" sz="4000" dirty="0" err="1">
                <a:solidFill>
                  <a:schemeClr val="tx2"/>
                </a:solidFill>
              </a:rPr>
              <a:t>Thiols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68610" name="Picture 5" descr="X:\50622 IRDVD Bruice Organic Chemistry\Working Files 50622\JPEGS 50622\ch11\11_Pg522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1"/>
          <a:stretch>
            <a:fillRect/>
          </a:stretch>
        </p:blipFill>
        <p:spPr bwMode="auto">
          <a:xfrm>
            <a:off x="447675" y="3200400"/>
            <a:ext cx="8248650" cy="9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190500" y="76200"/>
            <a:ext cx="876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Thiols are </a:t>
            </a:r>
            <a:r>
              <a:rPr lang="en-US" sz="3600" dirty="0" smtClean="0">
                <a:solidFill>
                  <a:schemeClr val="tx2"/>
                </a:solidFill>
              </a:rPr>
              <a:t>good </a:t>
            </a:r>
            <a:r>
              <a:rPr lang="en-US" sz="3600" dirty="0">
                <a:solidFill>
                  <a:schemeClr val="tx2"/>
                </a:solidFill>
              </a:rPr>
              <a:t>Nucleophiles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in a </a:t>
            </a:r>
            <a:r>
              <a:rPr lang="en-US" sz="3600" dirty="0" err="1">
                <a:solidFill>
                  <a:schemeClr val="tx2"/>
                </a:solidFill>
              </a:rPr>
              <a:t>Protic</a:t>
            </a:r>
            <a:r>
              <a:rPr lang="en-US" sz="3600" dirty="0">
                <a:solidFill>
                  <a:schemeClr val="tx2"/>
                </a:solidFill>
              </a:rPr>
              <a:t> Solvent</a:t>
            </a:r>
          </a:p>
        </p:txBody>
      </p:sp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304800" y="3886200"/>
            <a:ext cx="84814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Thiolate ions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better nucleophiles </a:t>
            </a:r>
            <a:r>
              <a:rPr lang="en-US" dirty="0" smtClean="0"/>
              <a:t>because they are less solvated than are alkoxide </a:t>
            </a:r>
            <a:r>
              <a:rPr lang="en-US" dirty="0"/>
              <a:t>ions</a:t>
            </a:r>
            <a:r>
              <a:rPr lang="en-US" dirty="0" smtClean="0"/>
              <a:t>.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The product is a </a:t>
            </a:r>
            <a:r>
              <a:rPr lang="en-US" dirty="0">
                <a:solidFill>
                  <a:srgbClr val="008000"/>
                </a:solidFill>
              </a:rPr>
              <a:t>sulfur analogue </a:t>
            </a:r>
            <a:r>
              <a:rPr lang="en-US" dirty="0"/>
              <a:t>of an ether 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(</a:t>
            </a:r>
            <a:r>
              <a:rPr lang="en-US" dirty="0" err="1">
                <a:solidFill>
                  <a:srgbClr val="008000"/>
                </a:solidFill>
              </a:rPr>
              <a:t>thioether</a:t>
            </a:r>
            <a:r>
              <a:rPr lang="en-US" dirty="0"/>
              <a:t> or a </a:t>
            </a:r>
            <a:r>
              <a:rPr lang="en-US" dirty="0">
                <a:solidFill>
                  <a:srgbClr val="008000"/>
                </a:solidFill>
              </a:rPr>
              <a:t>disulfide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9636" name="Picture 7" descr="X:\50622 IRDVD Bruice Organic Chemistry\Working Files 50622\JPEGS 50622\ch11\11_Pg522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9"/>
          <a:stretch>
            <a:fillRect/>
          </a:stretch>
        </p:blipFill>
        <p:spPr bwMode="auto">
          <a:xfrm>
            <a:off x="381000" y="2590800"/>
            <a:ext cx="8382000" cy="9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</a:rPr>
              <a:t>Thioethers</a:t>
            </a:r>
            <a:r>
              <a:rPr lang="en-US" sz="4000" dirty="0">
                <a:solidFill>
                  <a:schemeClr val="tx2"/>
                </a:solidFill>
              </a:rPr>
              <a:t> are </a:t>
            </a:r>
            <a:r>
              <a:rPr lang="en-US" sz="4000" dirty="0" smtClean="0">
                <a:solidFill>
                  <a:schemeClr val="tx2"/>
                </a:solidFill>
              </a:rPr>
              <a:t>also </a:t>
            </a:r>
            <a:r>
              <a:rPr lang="en-US" sz="4000" dirty="0">
                <a:solidFill>
                  <a:schemeClr val="tx2"/>
                </a:solidFill>
              </a:rPr>
              <a:t>Nucleophiles</a:t>
            </a:r>
          </a:p>
        </p:txBody>
      </p:sp>
      <p:pic>
        <p:nvPicPr>
          <p:cNvPr id="70658" name="Picture 5" descr="X:\50622 IRDVD Bruice Organic Chemistry\Working Files 50622\JPEGS 50622\ch11\11_Pg522_UnFigur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1"/>
          <a:stretch>
            <a:fillRect/>
          </a:stretch>
        </p:blipFill>
        <p:spPr bwMode="auto">
          <a:xfrm>
            <a:off x="460375" y="2971800"/>
            <a:ext cx="8223250" cy="16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0" y="76200"/>
            <a:ext cx="9164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A Sulfonium </a:t>
            </a:r>
            <a:r>
              <a:rPr lang="en-US" sz="4000" dirty="0" smtClean="0">
                <a:solidFill>
                  <a:schemeClr val="tx2"/>
                </a:solidFill>
              </a:rPr>
              <a:t>Ion </a:t>
            </a:r>
            <a:r>
              <a:rPr lang="en-US" sz="4000" dirty="0">
                <a:solidFill>
                  <a:schemeClr val="tx2"/>
                </a:solidFill>
              </a:rPr>
              <a:t>is an Alkylating Agent</a:t>
            </a:r>
          </a:p>
        </p:txBody>
      </p:sp>
      <p:pic>
        <p:nvPicPr>
          <p:cNvPr id="71682" name="Picture 5" descr="X:\50622 IRDVD Bruice Organic Chemistry\Working Files 50622\JPEGS 50622\ch11\11_Pg522_UnFigur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9"/>
          <a:stretch>
            <a:fillRect/>
          </a:stretch>
        </p:blipFill>
        <p:spPr bwMode="auto">
          <a:xfrm>
            <a:off x="457200" y="3200400"/>
            <a:ext cx="8229600" cy="10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 charset="0"/>
              </a:rPr>
              <a:t>Methylation by a Chemist</a:t>
            </a:r>
          </a:p>
        </p:txBody>
      </p:sp>
      <p:pic>
        <p:nvPicPr>
          <p:cNvPr id="727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9"/>
          <a:stretch>
            <a:fillRect/>
          </a:stretch>
        </p:blipFill>
        <p:spPr bwMode="auto">
          <a:xfrm>
            <a:off x="647700" y="3200400"/>
            <a:ext cx="7848600" cy="10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Methylation by a Cell</a:t>
            </a:r>
          </a:p>
        </p:txBody>
      </p:sp>
      <p:pic>
        <p:nvPicPr>
          <p:cNvPr id="73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457200" y="2743200"/>
            <a:ext cx="8229600" cy="252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Noradrenaline 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to Adrenaline</a:t>
            </a:r>
          </a:p>
        </p:txBody>
      </p:sp>
      <p:pic>
        <p:nvPicPr>
          <p:cNvPr id="747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>
            <a:fillRect/>
          </a:stretch>
        </p:blipFill>
        <p:spPr bwMode="auto">
          <a:xfrm>
            <a:off x="533400" y="2209800"/>
            <a:ext cx="8077200" cy="36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228600" y="4419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parent hydrocarbon is the </a:t>
            </a:r>
            <a:r>
              <a:rPr lang="en-US" sz="2400" dirty="0">
                <a:solidFill>
                  <a:srgbClr val="FF0000"/>
                </a:solidFill>
              </a:rPr>
              <a:t>longest chain </a:t>
            </a:r>
            <a:r>
              <a:rPr lang="en-US" sz="2400" dirty="0" smtClean="0"/>
              <a:t>containing the </a:t>
            </a:r>
            <a:r>
              <a:rPr lang="en-US" sz="2400" dirty="0">
                <a:solidFill>
                  <a:srgbClr val="0000FF"/>
                </a:solidFill>
              </a:rPr>
              <a:t>functional group</a:t>
            </a:r>
            <a:r>
              <a:rPr lang="en-US" sz="2400" dirty="0"/>
              <a:t>.</a:t>
            </a: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030288" y="358775"/>
            <a:ext cx="708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Systematic Names of Alcohols</a:t>
            </a:r>
          </a:p>
        </p:txBody>
      </p:sp>
      <p:pic>
        <p:nvPicPr>
          <p:cNvPr id="2" name="Picture 1" descr="Screen Shot 2015-06-04 at 12.1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75030"/>
            <a:ext cx="8458200" cy="176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/>
          <p:cNvSpPr txBox="1">
            <a:spLocks noChangeArrowheads="1"/>
          </p:cNvSpPr>
          <p:nvPr/>
        </p:nvSpPr>
        <p:spPr bwMode="auto">
          <a:xfrm>
            <a:off x="1671638" y="358775"/>
            <a:ext cx="580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Families in Group III</a:t>
            </a:r>
          </a:p>
        </p:txBody>
      </p:sp>
      <p:pic>
        <p:nvPicPr>
          <p:cNvPr id="2" name="Picture 1" descr="Screen Shot 2015-06-04 at 1.1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382000" cy="3906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81000" y="43434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When </a:t>
            </a:r>
            <a:r>
              <a:rPr lang="en-US" sz="2400" dirty="0"/>
              <a:t>there is both a </a:t>
            </a:r>
            <a:r>
              <a:rPr lang="en-US" sz="2400" dirty="0">
                <a:solidFill>
                  <a:srgbClr val="1BDA12"/>
                </a:solidFill>
              </a:rPr>
              <a:t>functional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1BDA12"/>
                </a:solidFill>
              </a:rPr>
              <a:t>group</a:t>
            </a:r>
            <a:r>
              <a:rPr lang="en-US" sz="2400" dirty="0"/>
              <a:t> and a </a:t>
            </a:r>
            <a:r>
              <a:rPr lang="en-US" sz="2400" dirty="0">
                <a:solidFill>
                  <a:srgbClr val="236EFC"/>
                </a:solidFill>
              </a:rPr>
              <a:t>substituent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dirty="0">
                <a:solidFill>
                  <a:srgbClr val="1BDA12"/>
                </a:solidFill>
              </a:rPr>
              <a:t>functional group</a:t>
            </a:r>
            <a:r>
              <a:rPr lang="en-US" sz="2400" dirty="0"/>
              <a:t> gets the </a:t>
            </a:r>
            <a:r>
              <a:rPr lang="en-US" sz="2400" dirty="0">
                <a:solidFill>
                  <a:srgbClr val="FB1B21"/>
                </a:solidFill>
              </a:rPr>
              <a:t>lowest </a:t>
            </a:r>
            <a:r>
              <a:rPr lang="en-US" sz="2400" dirty="0"/>
              <a:t>number.</a:t>
            </a:r>
          </a:p>
        </p:txBody>
      </p:sp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>
            <a:fillRect/>
          </a:stretch>
        </p:blipFill>
        <p:spPr bwMode="auto">
          <a:xfrm>
            <a:off x="533400" y="2667000"/>
            <a:ext cx="8077200" cy="15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13"/>
          <p:cNvSpPr>
            <a:spLocks noChangeArrowheads="1"/>
          </p:cNvSpPr>
          <p:nvPr/>
        </p:nvSpPr>
        <p:spPr bwMode="auto">
          <a:xfrm>
            <a:off x="533400" y="3048000"/>
            <a:ext cx="455613" cy="533400"/>
          </a:xfrm>
          <a:prstGeom prst="ellipse">
            <a:avLst/>
          </a:prstGeom>
          <a:solidFill>
            <a:srgbClr val="00FF00">
              <a:alpha val="23921"/>
            </a:srgbClr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charset="0"/>
              <a:buChar char="Ø"/>
            </a:pPr>
            <a:endParaRPr lang="en-US" sz="2200"/>
          </a:p>
        </p:txBody>
      </p:sp>
      <p:sp>
        <p:nvSpPr>
          <p:cNvPr id="21508" name="Oval 14"/>
          <p:cNvSpPr>
            <a:spLocks noChangeArrowheads="1"/>
          </p:cNvSpPr>
          <p:nvPr/>
        </p:nvSpPr>
        <p:spPr bwMode="auto">
          <a:xfrm>
            <a:off x="2286000" y="3048000"/>
            <a:ext cx="457200" cy="533400"/>
          </a:xfrm>
          <a:prstGeom prst="ellipse">
            <a:avLst/>
          </a:prstGeom>
          <a:solidFill>
            <a:srgbClr val="236EFC">
              <a:alpha val="32941"/>
            </a:srgbClr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charset="0"/>
              <a:buChar char="Ø"/>
            </a:pPr>
            <a:endParaRPr lang="en-US" sz="2200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030288" y="358775"/>
            <a:ext cx="708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Systematic Names of Alcohols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030288" y="358775"/>
            <a:ext cx="708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Systematic Names of Alcohols</a:t>
            </a:r>
          </a:p>
        </p:txBody>
      </p:sp>
      <p:pic>
        <p:nvPicPr>
          <p:cNvPr id="2" name="Picture 1" descr="Screen Shot 2015-06-04 at 12.1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229600" cy="226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030288" y="358775"/>
            <a:ext cx="708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Systematic Names of Alcohols</a:t>
            </a:r>
          </a:p>
        </p:txBody>
      </p:sp>
      <p:pic>
        <p:nvPicPr>
          <p:cNvPr id="2" name="Picture 1" descr="Screen Shot 2015-06-04 at 12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156381"/>
            <a:ext cx="8305800" cy="1491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9&quot;/&gt;&lt;/object&gt;&lt;object type=&quot;3&quot; unique_id=&quot;10019&quot;&gt;&lt;property id=&quot;20148&quot; value=&quot;5&quot;/&gt;&lt;property id=&quot;20300&quot; value=&quot;Slide 17&quot;/&gt;&lt;property id=&quot;20307&quot; value=&quot;277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8&quot;/&gt;&lt;/object&gt;&lt;object type=&quot;3&quot; unique_id=&quot;10022&quot;&gt;&lt;property id=&quot;20148&quot; value=&quot;5&quot;/&gt;&lt;property id=&quot;20300&quot; value=&quot;Slide 20 - &amp;quot;Activating an Alcohol&amp;quot;&quot;/&gt;&lt;property id=&quot;20307&quot; value=&quot;366&quot;/&gt;&lt;/object&gt;&lt;object type=&quot;3&quot; unique_id=&quot;10023&quot;&gt;&lt;property id=&quot;20148&quot; value=&quot;5&quot;/&gt;&lt;property id=&quot;20300&quot; value=&quot;Slide 21 - &amp;quot;Two SN2 Reactions or  One SN2 Reaction?&amp;quot;&quot;/&gt;&lt;property id=&quot;20307&quot; value=&quot;367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5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3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30&quot;&gt;&lt;property id=&quot;20148&quot; value=&quot;5&quot;/&gt;&lt;property id=&quot;20300&quot; value=&quot;Slide 28 - &amp;quot;An E1 Reaction Creates a Carbocation Intermediate,     So Watch Out for Carbocation Rearrangements &amp;quot;&quot;/&gt;&lt;property id=&quot;20307&quot; value=&quot;368&quot;/&gt;&lt;/object&gt;&lt;object type=&quot;3&quot; unique_id=&quot;10031&quot;&gt;&lt;property id=&quot;20148&quot; value=&quot;5&quot;/&gt;&lt;property id=&quot;20300&quot; value=&quot;Slide 29&quot;/&gt;&lt;property id=&quot;20307&quot; value=&quot;288&quot;/&gt;&lt;/object&gt;&lt;object type=&quot;3&quot; unique_id=&quot;10032&quot;&gt;&lt;property id=&quot;20148&quot; value=&quot;5&quot;/&gt;&lt;property id=&quot;20300&quot; value=&quot;Slide 30&quot;/&gt;&lt;property id=&quot;20307&quot; value=&quot;289&quot;/&gt;&lt;/object&gt;&lt;object type=&quot;3&quot; unique_id=&quot;10033&quot;&gt;&lt;property id=&quot;20148&quot; value=&quot;5&quot;/&gt;&lt;property id=&quot;20300&quot; value=&quot;Slide 31&quot;/&gt;&lt;property id=&quot;20307&quot; value=&quot;290&quot;/&gt;&lt;/object&gt;&lt;object type=&quot;3&quot; unique_id=&quot;10034&quot;&gt;&lt;property id=&quot;20148&quot; value=&quot;5&quot;/&gt;&lt;property id=&quot;20300&quot; value=&quot;Slide 32&quot;/&gt;&lt;property id=&quot;20307&quot; value=&quot;291&quot;/&gt;&lt;/object&gt;&lt;object type=&quot;3&quot; unique_id=&quot;10035&quot;&gt;&lt;property id=&quot;20148&quot; value=&quot;5&quot;/&gt;&lt;property id=&quot;20300&quot; value=&quot;Slide 33&quot;/&gt;&lt;property id=&quot;20307&quot; value=&quot;292&quot;/&gt;&lt;/object&gt;&lt;object type=&quot;3&quot; unique_id=&quot;10036&quot;&gt;&lt;property id=&quot;20148&quot; value=&quot;5&quot;/&gt;&lt;property id=&quot;20300&quot; value=&quot;Slide 34&quot;/&gt;&lt;property id=&quot;20307&quot; value=&quot;293&quot;/&gt;&lt;/object&gt;&lt;object type=&quot;3&quot; unique_id=&quot;10037&quot;&gt;&lt;property id=&quot;20148&quot; value=&quot;5&quot;/&gt;&lt;property id=&quot;20300&quot; value=&quot;Slide 35&quot;/&gt;&lt;property id=&quot;20307&quot; value=&quot;295&quot;/&gt;&lt;/object&gt;&lt;object type=&quot;3&quot; unique_id=&quot;10038&quot;&gt;&lt;property id=&quot;20148&quot; value=&quot;5&quot;/&gt;&lt;property id=&quot;20300&quot; value=&quot;Slide 36&quot;/&gt;&lt;property id=&quot;20307&quot; value=&quot;296&quot;/&gt;&lt;/object&gt;&lt;object type=&quot;3&quot; unique_id=&quot;10039&quot;&gt;&lt;property id=&quot;20148&quot; value=&quot;5&quot;/&gt;&lt;property id=&quot;20300&quot; value=&quot;Slide 37&quot;/&gt;&lt;property id=&quot;20307&quot; value=&quot;299&quot;/&gt;&lt;/object&gt;&lt;object type=&quot;3&quot; unique_id=&quot;10040&quot;&gt;&lt;property id=&quot;20148&quot; value=&quot;5&quot;/&gt;&lt;property id=&quot;20300&quot; value=&quot;Slide 38&quot;/&gt;&lt;property id=&quot;20307&quot; value=&quot;300&quot;/&gt;&lt;/object&gt;&lt;object type=&quot;3&quot; unique_id=&quot;10041&quot;&gt;&lt;property id=&quot;20148&quot; value=&quot;5&quot;/&gt;&lt;property id=&quot;20300&quot; value=&quot;Slide 39&quot;/&gt;&lt;property id=&quot;20307&quot; value=&quot;302&quot;/&gt;&lt;/object&gt;&lt;object type=&quot;3&quot; unique_id=&quot;10042&quot;&gt;&lt;property id=&quot;20148&quot; value=&quot;5&quot;/&gt;&lt;property id=&quot;20300&quot; value=&quot;Slide 40&quot;/&gt;&lt;property id=&quot;20307&quot; value=&quot;306&quot;/&gt;&lt;/object&gt;&lt;object type=&quot;3&quot; unique_id=&quot;10043&quot;&gt;&lt;property id=&quot;20148&quot; value=&quot;5&quot;/&gt;&lt;property id=&quot;20300&quot; value=&quot;Slide 41&quot;/&gt;&lt;property id=&quot;20307&quot; value=&quot;307&quot;/&gt;&lt;/object&gt;&lt;object type=&quot;3&quot; unique_id=&quot;10044&quot;&gt;&lt;property id=&quot;20148&quot; value=&quot;5&quot;/&gt;&lt;property id=&quot;20300&quot; value=&quot;Slide 42&quot;/&gt;&lt;property id=&quot;20307&quot; value=&quot;308&quot;/&gt;&lt;/object&gt;&lt;object type=&quot;3&quot; unique_id=&quot;10045&quot;&gt;&lt;property id=&quot;20148&quot; value=&quot;5&quot;/&gt;&lt;property id=&quot;20300&quot; value=&quot;Slide 43&quot;/&gt;&lt;property id=&quot;20307&quot; value=&quot;309&quot;/&gt;&lt;/object&gt;&lt;object type=&quot;3&quot; unique_id=&quot;10046&quot;&gt;&lt;property id=&quot;20148&quot; value=&quot;5&quot;/&gt;&lt;property id=&quot;20300&quot; value=&quot;Slide 44&quot;/&gt;&lt;property id=&quot;20307&quot; value=&quot;310&quot;/&gt;&lt;/object&gt;&lt;object type=&quot;3&quot; unique_id=&quot;10047&quot;&gt;&lt;property id=&quot;20148&quot; value=&quot;5&quot;/&gt;&lt;property id=&quot;20300&quot; value=&quot;Slide 45&quot;/&gt;&lt;property id=&quot;20307&quot; value=&quot;312&quot;/&gt;&lt;/object&gt;&lt;object type=&quot;3&quot; unique_id=&quot;10048&quot;&gt;&lt;property id=&quot;20148&quot; value=&quot;5&quot;/&gt;&lt;property id=&quot;20300&quot; value=&quot;Slide 46&quot;/&gt;&lt;property id=&quot;20307&quot; value=&quot;314&quot;/&gt;&lt;/object&gt;&lt;object type=&quot;3&quot; unique_id=&quot;10049&quot;&gt;&lt;property id=&quot;20148&quot; value=&quot;5&quot;/&gt;&lt;property id=&quot;20300&quot; value=&quot;Slide 47&quot;/&gt;&lt;property id=&quot;20307&quot; value=&quot;315&quot;/&gt;&lt;/object&gt;&lt;object type=&quot;3&quot; unique_id=&quot;10050&quot;&gt;&lt;property id=&quot;20148&quot; value=&quot;5&quot;/&gt;&lt;property id=&quot;20300&quot; value=&quot;Slide 48&quot;/&gt;&lt;property id=&quot;20307&quot; value=&quot;317&quot;/&gt;&lt;/object&gt;&lt;object type=&quot;3&quot; unique_id=&quot;10051&quot;&gt;&lt;property id=&quot;20148&quot; value=&quot;5&quot;/&gt;&lt;property id=&quot;20300&quot; value=&quot;Slide 49&quot;/&gt;&lt;property id=&quot;20307&quot; value=&quot;319&quot;/&gt;&lt;/object&gt;&lt;object type=&quot;3&quot; unique_id=&quot;10052&quot;&gt;&lt;property id=&quot;20148&quot; value=&quot;5&quot;/&gt;&lt;property id=&quot;20300&quot; value=&quot;Slide 50&quot;/&gt;&lt;property id=&quot;20307&quot; value=&quot;321&quot;/&gt;&lt;/object&gt;&lt;object type=&quot;3&quot; unique_id=&quot;10053&quot;&gt;&lt;property id=&quot;20148&quot; value=&quot;5&quot;/&gt;&lt;property id=&quot;20300&quot; value=&quot;Slide 51&quot;/&gt;&lt;property id=&quot;20307&quot; value=&quot;320&quot;/&gt;&lt;/object&gt;&lt;object type=&quot;3&quot; unique_id=&quot;10054&quot;&gt;&lt;property id=&quot;20148&quot; value=&quot;5&quot;/&gt;&lt;property id=&quot;20300&quot; value=&quot;Slide 52&quot;/&gt;&lt;property id=&quot;20307&quot; value=&quot;322&quot;/&gt;&lt;/object&gt;&lt;object type=&quot;3&quot; unique_id=&quot;10055&quot;&gt;&lt;property id=&quot;20148&quot; value=&quot;5&quot;/&gt;&lt;property id=&quot;20300&quot; value=&quot;Slide 53&quot;/&gt;&lt;property id=&quot;20307&quot; value=&quot;323&quot;/&gt;&lt;/object&gt;&lt;object type=&quot;3&quot; unique_id=&quot;10056&quot;&gt;&lt;property id=&quot;20148&quot; value=&quot;5&quot;/&gt;&lt;property id=&quot;20300&quot; value=&quot;Slide 54&quot;/&gt;&lt;property id=&quot;20307&quot; value=&quot;324&quot;/&gt;&lt;/object&gt;&lt;object type=&quot;3&quot; unique_id=&quot;10057&quot;&gt;&lt;property id=&quot;20148&quot; value=&quot;5&quot;/&gt;&lt;property id=&quot;20300&quot; value=&quot;Slide 55&quot;/&gt;&lt;property id=&quot;20307&quot; value=&quot;325&quot;/&gt;&lt;/object&gt;&lt;object type=&quot;3&quot; unique_id=&quot;10058&quot;&gt;&lt;property id=&quot;20148&quot; value=&quot;5&quot;/&gt;&lt;property id=&quot;20300&quot; value=&quot;Slide 56&quot;/&gt;&lt;property id=&quot;20307&quot; value=&quot;326&quot;/&gt;&lt;/object&gt;&lt;object type=&quot;3&quot; unique_id=&quot;10059&quot;&gt;&lt;property id=&quot;20148&quot; value=&quot;5&quot;/&gt;&lt;property id=&quot;20300&quot; value=&quot;Slide 57&quot;/&gt;&lt;property id=&quot;20307&quot; value=&quot;328&quot;/&gt;&lt;/object&gt;&lt;object type=&quot;3&quot; unique_id=&quot;10060&quot;&gt;&lt;property id=&quot;20148&quot; value=&quot;5&quot;/&gt;&lt;property id=&quot;20300&quot; value=&quot;Slide 58&quot;/&gt;&lt;property id=&quot;20307&quot; value=&quot;329&quot;/&gt;&lt;/object&gt;&lt;object type=&quot;3&quot; unique_id=&quot;10061&quot;&gt;&lt;property id=&quot;20148&quot; value=&quot;5&quot;/&gt;&lt;property id=&quot;20300&quot; value=&quot;Slide 59&quot;/&gt;&lt;property id=&quot;20307&quot; value=&quot;330&quot;/&gt;&lt;/object&gt;&lt;object type=&quot;3&quot; unique_id=&quot;10062&quot;&gt;&lt;property id=&quot;20148&quot; value=&quot;5&quot;/&gt;&lt;property id=&quot;20300&quot; value=&quot;Slide 60&quot;/&gt;&lt;property id=&quot;20307&quot; value=&quot;335&quot;/&gt;&lt;/object&gt;&lt;object type=&quot;3&quot; unique_id=&quot;10063&quot;&gt;&lt;property id=&quot;20148&quot; value=&quot;5&quot;/&gt;&lt;property id=&quot;20300&quot; value=&quot;Slide 61&quot;/&gt;&lt;property id=&quot;20307&quot; value=&quot;336&quot;/&gt;&lt;/object&gt;&lt;object type=&quot;3&quot; unique_id=&quot;10064&quot;&gt;&lt;property id=&quot;20148&quot; value=&quot;5&quot;/&gt;&lt;property id=&quot;20300&quot; value=&quot;Slide 62&quot;/&gt;&lt;property id=&quot;20307&quot; value=&quot;337&quot;/&gt;&lt;/object&gt;&lt;object type=&quot;3&quot; unique_id=&quot;10065&quot;&gt;&lt;property id=&quot;20148&quot; value=&quot;5&quot;/&gt;&lt;property id=&quot;20300&quot; value=&quot;Slide 63&quot;/&gt;&lt;property id=&quot;20307&quot; value=&quot;338&quot;/&gt;&lt;/object&gt;&lt;object type=&quot;3&quot; unique_id=&quot;10066&quot;&gt;&lt;property id=&quot;20148&quot; value=&quot;5&quot;/&gt;&lt;property id=&quot;20300&quot; value=&quot;Slide 64&quot;/&gt;&lt;property id=&quot;20307&quot; value=&quot;340&quot;/&gt;&lt;/object&gt;&lt;object type=&quot;3&quot; unique_id=&quot;10067&quot;&gt;&lt;property id=&quot;20148&quot; value=&quot;5&quot;/&gt;&lt;property id=&quot;20300&quot; value=&quot;Slide 65&quot;/&gt;&lt;property id=&quot;20307&quot; value=&quot;344&quot;/&gt;&lt;/object&gt;&lt;object type=&quot;3&quot; unique_id=&quot;10068&quot;&gt;&lt;property id=&quot;20148&quot; value=&quot;5&quot;/&gt;&lt;property id=&quot;20300&quot; value=&quot;Slide 66&quot;/&gt;&lt;property id=&quot;20307&quot; value=&quot;345&quot;/&gt;&lt;/object&gt;&lt;object type=&quot;3&quot; unique_id=&quot;10069&quot;&gt;&lt;property id=&quot;20148&quot; value=&quot;5&quot;/&gt;&lt;property id=&quot;20300&quot; value=&quot;Slide 67&quot;/&gt;&lt;property id=&quot;20307&quot; value=&quot;346&quot;/&gt;&lt;/object&gt;&lt;object type=&quot;3&quot; unique_id=&quot;10070&quot;&gt;&lt;property id=&quot;20148&quot; value=&quot;5&quot;/&gt;&lt;property id=&quot;20300&quot; value=&quot;Slide 68&quot;/&gt;&lt;property id=&quot;20307&quot; value=&quot;347&quot;/&gt;&lt;/object&gt;&lt;object type=&quot;3&quot; unique_id=&quot;10071&quot;&gt;&lt;property id=&quot;20148&quot; value=&quot;5&quot;/&gt;&lt;property id=&quot;20300&quot; value=&quot;Slide 69&quot;/&gt;&lt;property id=&quot;20307&quot; value=&quot;352&quot;/&gt;&lt;/object&gt;&lt;object type=&quot;3&quot; unique_id=&quot;10072&quot;&gt;&lt;property id=&quot;20148&quot; value=&quot;5&quot;/&gt;&lt;property id=&quot;20300&quot; value=&quot;Slide 70&quot;/&gt;&lt;property id=&quot;20307&quot; value=&quot;353&quot;/&gt;&lt;/object&gt;&lt;object type=&quot;3&quot; unique_id=&quot;10073&quot;&gt;&lt;property id=&quot;20148&quot; value=&quot;5&quot;/&gt;&lt;property id=&quot;20300&quot; value=&quot;Slide 71&quot;/&gt;&lt;property id=&quot;20307&quot; value=&quot;354&quot;/&gt;&lt;/object&gt;&lt;object type=&quot;3&quot; unique_id=&quot;10074&quot;&gt;&lt;property id=&quot;20148&quot; value=&quot;5&quot;/&gt;&lt;property id=&quot;20300&quot; value=&quot;Slide 72&quot;/&gt;&lt;property id=&quot;20307&quot; value=&quot;355&quot;/&gt;&lt;/object&gt;&lt;object type=&quot;3&quot; unique_id=&quot;10075&quot;&gt;&lt;property id=&quot;20148&quot; value=&quot;5&quot;/&gt;&lt;property id=&quot;20300&quot; value=&quot;Slide 73&quot;/&gt;&lt;property id=&quot;20307&quot; value=&quot;356&quot;/&gt;&lt;/object&gt;&lt;object type=&quot;3&quot; unique_id=&quot;10076&quot;&gt;&lt;property id=&quot;20148&quot; value=&quot;5&quot;/&gt;&lt;property id=&quot;20300&quot; value=&quot;Slide 74&quot;/&gt;&lt;property id=&quot;20307&quot; value=&quot;357&quot;/&gt;&lt;/object&gt;&lt;object type=&quot;3&quot; unique_id=&quot;10077&quot;&gt;&lt;property id=&quot;20148&quot; value=&quot;5&quot;/&gt;&lt;property id=&quot;20300&quot; value=&quot;Slide 75&quot;/&gt;&lt;property id=&quot;20307&quot; value=&quot;359&quot;/&gt;&lt;/object&gt;&lt;object type=&quot;3&quot; unique_id=&quot;10078&quot;&gt;&lt;property id=&quot;20148&quot; value=&quot;5&quot;/&gt;&lt;property id=&quot;20300&quot; value=&quot;Slide 76&quot;/&gt;&lt;property id=&quot;20307&quot; value=&quot;360&quot;/&gt;&lt;/object&gt;&lt;object type=&quot;3&quot; unique_id=&quot;10079&quot;&gt;&lt;property id=&quot;20148&quot; value=&quot;5&quot;/&gt;&lt;property id=&quot;20300&quot; value=&quot;Slide 77&quot;/&gt;&lt;property id=&quot;20307&quot; value=&quot;361&quot;/&gt;&lt;/object&gt;&lt;object type=&quot;3&quot; unique_id=&quot;10080&quot;&gt;&lt;property id=&quot;20148&quot; value=&quot;5&quot;/&gt;&lt;property id=&quot;20300&quot; value=&quot;Slide 78&quot;/&gt;&lt;property id=&quot;20307&quot; value=&quot;362&quot;/&gt;&lt;/object&gt;&lt;object type=&quot;3&quot; unique_id=&quot;10081&quot;&gt;&lt;property id=&quot;20148&quot; value=&quot;5&quot;/&gt;&lt;property id=&quot;20300&quot; value=&quot;Slide 79&quot;/&gt;&lt;property id=&quot;20307&quot; value=&quot;365&quot;/&gt;&lt;/object&gt;&lt;/object&gt;&lt;object type=&quot;8&quot; unique_id=&quot;101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845</Words>
  <Application>Microsoft Macintosh PowerPoint</Application>
  <PresentationFormat>On-screen Show (4:3)</PresentationFormat>
  <Paragraphs>113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Methylation by a Chemist</vt:lpstr>
      <vt:lpstr>PowerPoint Presentation</vt:lpstr>
      <vt:lpstr>Noradrenaline to Adrenaline</vt:lpstr>
      <vt:lpstr>PowerPoint Presentation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uneumje</dc:creator>
  <cp:lastModifiedBy>Kyle Doctor</cp:lastModifiedBy>
  <cp:revision>208</cp:revision>
  <dcterms:created xsi:type="dcterms:W3CDTF">2013-01-24T20:48:53Z</dcterms:created>
  <dcterms:modified xsi:type="dcterms:W3CDTF">2015-06-15T23:41:50Z</dcterms:modified>
</cp:coreProperties>
</file>