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90" r:id="rId2"/>
    <p:sldId id="289" r:id="rId3"/>
    <p:sldId id="291" r:id="rId4"/>
    <p:sldId id="292" r:id="rId5"/>
    <p:sldId id="256" r:id="rId6"/>
    <p:sldId id="259" r:id="rId7"/>
    <p:sldId id="258" r:id="rId8"/>
    <p:sldId id="261" r:id="rId9"/>
    <p:sldId id="262" r:id="rId10"/>
    <p:sldId id="263" r:id="rId11"/>
    <p:sldId id="264" r:id="rId12"/>
    <p:sldId id="296" r:id="rId13"/>
    <p:sldId id="266" r:id="rId14"/>
    <p:sldId id="265" r:id="rId15"/>
    <p:sldId id="267" r:id="rId16"/>
    <p:sldId id="269" r:id="rId17"/>
    <p:sldId id="268" r:id="rId18"/>
    <p:sldId id="270" r:id="rId19"/>
    <p:sldId id="271" r:id="rId20"/>
    <p:sldId id="272" r:id="rId21"/>
    <p:sldId id="273" r:id="rId22"/>
    <p:sldId id="297" r:id="rId23"/>
    <p:sldId id="275" r:id="rId24"/>
    <p:sldId id="274" r:id="rId25"/>
    <p:sldId id="276" r:id="rId26"/>
    <p:sldId id="293" r:id="rId27"/>
    <p:sldId id="294" r:id="rId28"/>
    <p:sldId id="298" r:id="rId29"/>
    <p:sldId id="295" r:id="rId30"/>
    <p:sldId id="278" r:id="rId31"/>
    <p:sldId id="277" r:id="rId32"/>
    <p:sldId id="279" r:id="rId33"/>
    <p:sldId id="280" r:id="rId34"/>
    <p:sldId id="281" r:id="rId35"/>
    <p:sldId id="283" r:id="rId36"/>
    <p:sldId id="282" r:id="rId37"/>
    <p:sldId id="285" r:id="rId38"/>
    <p:sldId id="284" r:id="rId39"/>
    <p:sldId id="286" r:id="rId40"/>
    <p:sldId id="287" r:id="rId41"/>
    <p:sldId id="288" r:id="rId42"/>
    <p:sldId id="260" r:id="rId43"/>
    <p:sldId id="257"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2" d="100"/>
          <a:sy n="92" d="100"/>
        </p:scale>
        <p:origin x="49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CE9EFA-DD9B-410F-A31C-3A62F0D2ED37}" type="doc">
      <dgm:prSet loTypeId="urn:microsoft.com/office/officeart/2005/8/layout/hierarchy1" loCatId="hierarchy" qsTypeId="urn:microsoft.com/office/officeart/2005/8/quickstyle/3d7" qsCatId="3D" csTypeId="urn:microsoft.com/office/officeart/2005/8/colors/accent1_3" csCatId="accent1" phldr="1"/>
      <dgm:spPr/>
      <dgm:t>
        <a:bodyPr/>
        <a:lstStyle/>
        <a:p>
          <a:endParaRPr lang="en-US"/>
        </a:p>
      </dgm:t>
    </dgm:pt>
    <dgm:pt modelId="{105EA981-6F8B-4422-8C59-A0E72F411D3F}">
      <dgm:prSet phldrT="[Text]" custT="1"/>
      <dgm:spPr/>
      <dgm:t>
        <a:bodyPr/>
        <a:lstStyle/>
        <a:p>
          <a:r>
            <a:rPr lang="ar-SA" sz="2400" b="1" dirty="0" smtClean="0">
              <a:solidFill>
                <a:srgbClr val="FF0000"/>
              </a:solidFill>
            </a:rPr>
            <a:t>الأسباب النفسية</a:t>
          </a:r>
          <a:endParaRPr lang="en-US" sz="2400" b="1" dirty="0">
            <a:solidFill>
              <a:srgbClr val="FF0000"/>
            </a:solidFill>
          </a:endParaRPr>
        </a:p>
      </dgm:t>
    </dgm:pt>
    <dgm:pt modelId="{7862D78B-3ECF-4DC6-ADC6-CE51AE59B847}" type="parTrans" cxnId="{06D43E09-99E4-4527-BBF1-3F87E105579E}">
      <dgm:prSet/>
      <dgm:spPr/>
      <dgm:t>
        <a:bodyPr/>
        <a:lstStyle/>
        <a:p>
          <a:endParaRPr lang="en-US"/>
        </a:p>
      </dgm:t>
    </dgm:pt>
    <dgm:pt modelId="{4E0FD97D-11E1-4905-92DB-5DDF62652CA9}" type="sibTrans" cxnId="{06D43E09-99E4-4527-BBF1-3F87E105579E}">
      <dgm:prSet/>
      <dgm:spPr/>
      <dgm:t>
        <a:bodyPr/>
        <a:lstStyle/>
        <a:p>
          <a:endParaRPr lang="en-US"/>
        </a:p>
      </dgm:t>
    </dgm:pt>
    <dgm:pt modelId="{800FA367-4545-4364-875B-A69210660454}">
      <dgm:prSet phldrT="[Text]" custT="1"/>
      <dgm:spPr/>
      <dgm:t>
        <a:bodyPr/>
        <a:lstStyle/>
        <a:p>
          <a:r>
            <a:rPr lang="ar-SA" sz="2400" b="1" dirty="0" smtClean="0"/>
            <a:t>المدرسة المعرفية</a:t>
          </a:r>
          <a:endParaRPr lang="en-US" sz="2400" b="1" dirty="0"/>
        </a:p>
      </dgm:t>
    </dgm:pt>
    <dgm:pt modelId="{20B6F3A8-A271-447E-BFEB-026A1C58175B}" type="parTrans" cxnId="{1C5A6CE7-875F-482D-8B37-42CDB2E91E94}">
      <dgm:prSet/>
      <dgm:spPr/>
      <dgm:t>
        <a:bodyPr/>
        <a:lstStyle/>
        <a:p>
          <a:endParaRPr lang="en-US" sz="2400" b="1"/>
        </a:p>
      </dgm:t>
    </dgm:pt>
    <dgm:pt modelId="{45185610-817A-4CD8-874D-2D46373A08EB}" type="sibTrans" cxnId="{1C5A6CE7-875F-482D-8B37-42CDB2E91E94}">
      <dgm:prSet/>
      <dgm:spPr/>
      <dgm:t>
        <a:bodyPr/>
        <a:lstStyle/>
        <a:p>
          <a:endParaRPr lang="en-US"/>
        </a:p>
      </dgm:t>
    </dgm:pt>
    <dgm:pt modelId="{BB89490F-600F-4252-8BE1-96E4C3BC406F}">
      <dgm:prSet phldrT="[Text]" custT="1"/>
      <dgm:spPr/>
      <dgm:t>
        <a:bodyPr/>
        <a:lstStyle/>
        <a:p>
          <a:r>
            <a:rPr lang="ar-SA" sz="2400" b="1" dirty="0" smtClean="0"/>
            <a:t>المدرسة السلوكية</a:t>
          </a:r>
          <a:endParaRPr lang="en-US" sz="2400" b="1" dirty="0"/>
        </a:p>
      </dgm:t>
    </dgm:pt>
    <dgm:pt modelId="{E4B0F8C6-666E-481B-BC64-81823EB9AA39}" type="parTrans" cxnId="{270C2876-6146-4CFB-851F-04165F22DC74}">
      <dgm:prSet/>
      <dgm:spPr/>
      <dgm:t>
        <a:bodyPr/>
        <a:lstStyle/>
        <a:p>
          <a:endParaRPr lang="en-US" sz="2400" b="1"/>
        </a:p>
      </dgm:t>
    </dgm:pt>
    <dgm:pt modelId="{BEC51810-EF8B-43C4-A519-D75565092310}" type="sibTrans" cxnId="{270C2876-6146-4CFB-851F-04165F22DC74}">
      <dgm:prSet/>
      <dgm:spPr/>
      <dgm:t>
        <a:bodyPr/>
        <a:lstStyle/>
        <a:p>
          <a:endParaRPr lang="en-US"/>
        </a:p>
      </dgm:t>
    </dgm:pt>
    <dgm:pt modelId="{CCD637C9-C7E8-4A0B-A012-A9C9CF10A0B8}">
      <dgm:prSet custT="1"/>
      <dgm:spPr/>
      <dgm:t>
        <a:bodyPr/>
        <a:lstStyle/>
        <a:p>
          <a:r>
            <a:rPr lang="ar-SA" sz="2400" b="1" dirty="0" smtClean="0"/>
            <a:t>اخرى</a:t>
          </a:r>
          <a:endParaRPr lang="en-US" sz="2400" b="1" dirty="0"/>
        </a:p>
      </dgm:t>
    </dgm:pt>
    <dgm:pt modelId="{3C817C4C-65CA-4735-A33D-77A3D552C4D3}" type="parTrans" cxnId="{146BBDFA-CBD3-4597-84D0-54785B9DEA23}">
      <dgm:prSet/>
      <dgm:spPr/>
      <dgm:t>
        <a:bodyPr/>
        <a:lstStyle/>
        <a:p>
          <a:endParaRPr lang="en-US" sz="2400" b="1"/>
        </a:p>
      </dgm:t>
    </dgm:pt>
    <dgm:pt modelId="{904E81B7-981F-48B3-9E82-1999FD4EA444}" type="sibTrans" cxnId="{146BBDFA-CBD3-4597-84D0-54785B9DEA23}">
      <dgm:prSet/>
      <dgm:spPr/>
      <dgm:t>
        <a:bodyPr/>
        <a:lstStyle/>
        <a:p>
          <a:endParaRPr lang="en-US"/>
        </a:p>
      </dgm:t>
    </dgm:pt>
    <dgm:pt modelId="{5DCE24B3-371E-47FD-BC74-89861C92A99C}">
      <dgm:prSet custT="1"/>
      <dgm:spPr/>
      <dgm:t>
        <a:bodyPr/>
        <a:lstStyle/>
        <a:p>
          <a:r>
            <a:rPr lang="ar-SA" sz="2400" b="1" dirty="0" smtClean="0"/>
            <a:t>التحليلية الجديدة</a:t>
          </a:r>
          <a:endParaRPr lang="en-US" sz="2400" b="1" dirty="0"/>
        </a:p>
      </dgm:t>
    </dgm:pt>
    <dgm:pt modelId="{D26D960D-7895-489E-A867-AA6A1C3A741C}" type="parTrans" cxnId="{D222149D-D090-4714-8C84-31EB46001DA7}">
      <dgm:prSet/>
      <dgm:spPr/>
      <dgm:t>
        <a:bodyPr/>
        <a:lstStyle/>
        <a:p>
          <a:endParaRPr lang="en-US" sz="2400" b="1"/>
        </a:p>
      </dgm:t>
    </dgm:pt>
    <dgm:pt modelId="{6E23E793-6563-4C0D-9638-47E4AAB054A1}" type="sibTrans" cxnId="{D222149D-D090-4714-8C84-31EB46001DA7}">
      <dgm:prSet/>
      <dgm:spPr/>
      <dgm:t>
        <a:bodyPr/>
        <a:lstStyle/>
        <a:p>
          <a:endParaRPr lang="en-US"/>
        </a:p>
      </dgm:t>
    </dgm:pt>
    <dgm:pt modelId="{E9B3646D-FCB7-4CD8-9033-EFBE802444E9}">
      <dgm:prSet custT="1"/>
      <dgm:spPr/>
      <dgm:t>
        <a:bodyPr/>
        <a:lstStyle/>
        <a:p>
          <a:r>
            <a:rPr lang="ar-SA" sz="2400" b="1" dirty="0" smtClean="0"/>
            <a:t>التحليلية</a:t>
          </a:r>
          <a:endParaRPr lang="en-US" sz="2400" b="1" dirty="0"/>
        </a:p>
      </dgm:t>
    </dgm:pt>
    <dgm:pt modelId="{BA0885F0-F136-429F-B1C7-6797CEDD27B8}" type="parTrans" cxnId="{A7FC3075-1DAE-4373-B071-031A6BDA7C67}">
      <dgm:prSet/>
      <dgm:spPr/>
      <dgm:t>
        <a:bodyPr/>
        <a:lstStyle/>
        <a:p>
          <a:endParaRPr lang="en-US" sz="2400" b="1"/>
        </a:p>
      </dgm:t>
    </dgm:pt>
    <dgm:pt modelId="{2367E9E2-102F-4B14-ADD7-DE0027960394}" type="sibTrans" cxnId="{A7FC3075-1DAE-4373-B071-031A6BDA7C67}">
      <dgm:prSet/>
      <dgm:spPr/>
      <dgm:t>
        <a:bodyPr/>
        <a:lstStyle/>
        <a:p>
          <a:endParaRPr lang="en-US"/>
        </a:p>
      </dgm:t>
    </dgm:pt>
    <dgm:pt modelId="{32A744BD-D4DA-4927-B299-34DF0DDEB67E}">
      <dgm:prSet custT="1"/>
      <dgm:spPr/>
      <dgm:t>
        <a:bodyPr/>
        <a:lstStyle/>
        <a:p>
          <a:r>
            <a:rPr lang="ar-SA" sz="2400" b="1" dirty="0" smtClean="0"/>
            <a:t>الانسانية</a:t>
          </a:r>
          <a:endParaRPr lang="en-US" sz="2400" b="1" dirty="0"/>
        </a:p>
      </dgm:t>
    </dgm:pt>
    <dgm:pt modelId="{9E4BD1DD-D053-4EE0-8714-82FC50D232F8}" type="parTrans" cxnId="{810A3434-CA74-4226-B57A-742C3F46EA71}">
      <dgm:prSet/>
      <dgm:spPr/>
      <dgm:t>
        <a:bodyPr/>
        <a:lstStyle/>
        <a:p>
          <a:endParaRPr lang="en-US" sz="2400" b="1"/>
        </a:p>
      </dgm:t>
    </dgm:pt>
    <dgm:pt modelId="{6A0F0275-FB7B-4730-A67B-82B44092106E}" type="sibTrans" cxnId="{810A3434-CA74-4226-B57A-742C3F46EA71}">
      <dgm:prSet/>
      <dgm:spPr/>
      <dgm:t>
        <a:bodyPr/>
        <a:lstStyle/>
        <a:p>
          <a:endParaRPr lang="en-US"/>
        </a:p>
      </dgm:t>
    </dgm:pt>
    <dgm:pt modelId="{27EDACE0-34AD-4315-A77B-4E362947B5F1}">
      <dgm:prSet custT="1"/>
      <dgm:spPr/>
      <dgm:t>
        <a:bodyPr/>
        <a:lstStyle/>
        <a:p>
          <a:r>
            <a:rPr lang="ar-SA" sz="2400" b="1" dirty="0" err="1" smtClean="0"/>
            <a:t>الادلرية</a:t>
          </a:r>
          <a:endParaRPr lang="en-US" sz="2400" b="1" dirty="0"/>
        </a:p>
      </dgm:t>
    </dgm:pt>
    <dgm:pt modelId="{4DBC18C9-20CD-4353-B551-0953BF079EB4}" type="parTrans" cxnId="{BFF8F54A-F7EC-43B2-863E-6F405D04BDED}">
      <dgm:prSet/>
      <dgm:spPr/>
      <dgm:t>
        <a:bodyPr/>
        <a:lstStyle/>
        <a:p>
          <a:endParaRPr lang="en-US" sz="2400" b="1"/>
        </a:p>
      </dgm:t>
    </dgm:pt>
    <dgm:pt modelId="{6E1C05D0-E0BF-4B44-8197-4C13A26BA2C5}" type="sibTrans" cxnId="{BFF8F54A-F7EC-43B2-863E-6F405D04BDED}">
      <dgm:prSet/>
      <dgm:spPr/>
      <dgm:t>
        <a:bodyPr/>
        <a:lstStyle/>
        <a:p>
          <a:endParaRPr lang="en-US"/>
        </a:p>
      </dgm:t>
    </dgm:pt>
    <dgm:pt modelId="{2B5B4613-B87B-4CD1-9ADD-E496D354D8F7}" type="pres">
      <dgm:prSet presAssocID="{39CE9EFA-DD9B-410F-A31C-3A62F0D2ED37}" presName="hierChild1" presStyleCnt="0">
        <dgm:presLayoutVars>
          <dgm:chPref val="1"/>
          <dgm:dir/>
          <dgm:animOne val="branch"/>
          <dgm:animLvl val="lvl"/>
          <dgm:resizeHandles/>
        </dgm:presLayoutVars>
      </dgm:prSet>
      <dgm:spPr/>
      <dgm:t>
        <a:bodyPr/>
        <a:lstStyle/>
        <a:p>
          <a:endParaRPr lang="en-US"/>
        </a:p>
      </dgm:t>
    </dgm:pt>
    <dgm:pt modelId="{DB92B086-4BF3-436D-AB8A-5ED90A1C9490}" type="pres">
      <dgm:prSet presAssocID="{105EA981-6F8B-4422-8C59-A0E72F411D3F}" presName="hierRoot1" presStyleCnt="0"/>
      <dgm:spPr/>
    </dgm:pt>
    <dgm:pt modelId="{7DE1A3C1-0748-4D5D-B654-75F7182FAE6D}" type="pres">
      <dgm:prSet presAssocID="{105EA981-6F8B-4422-8C59-A0E72F411D3F}" presName="composite" presStyleCnt="0"/>
      <dgm:spPr/>
    </dgm:pt>
    <dgm:pt modelId="{A3D05948-4F6E-4601-90D5-8201C150E2A2}" type="pres">
      <dgm:prSet presAssocID="{105EA981-6F8B-4422-8C59-A0E72F411D3F}" presName="background" presStyleLbl="node0" presStyleIdx="0" presStyleCnt="1"/>
      <dgm:spPr/>
    </dgm:pt>
    <dgm:pt modelId="{0A4BF179-63CE-42F6-849C-EB35FFEB3EA8}" type="pres">
      <dgm:prSet presAssocID="{105EA981-6F8B-4422-8C59-A0E72F411D3F}" presName="text" presStyleLbl="fgAcc0" presStyleIdx="0" presStyleCnt="1">
        <dgm:presLayoutVars>
          <dgm:chPref val="3"/>
        </dgm:presLayoutVars>
      </dgm:prSet>
      <dgm:spPr/>
      <dgm:t>
        <a:bodyPr/>
        <a:lstStyle/>
        <a:p>
          <a:endParaRPr lang="en-US"/>
        </a:p>
      </dgm:t>
    </dgm:pt>
    <dgm:pt modelId="{3C30793D-AC24-4A8F-AFFF-16AE908E3733}" type="pres">
      <dgm:prSet presAssocID="{105EA981-6F8B-4422-8C59-A0E72F411D3F}" presName="hierChild2" presStyleCnt="0"/>
      <dgm:spPr/>
    </dgm:pt>
    <dgm:pt modelId="{609102FF-6A19-4127-B37C-A14129644F87}" type="pres">
      <dgm:prSet presAssocID="{3C817C4C-65CA-4735-A33D-77A3D552C4D3}" presName="Name10" presStyleLbl="parChTrans1D2" presStyleIdx="0" presStyleCnt="7"/>
      <dgm:spPr/>
      <dgm:t>
        <a:bodyPr/>
        <a:lstStyle/>
        <a:p>
          <a:endParaRPr lang="en-US"/>
        </a:p>
      </dgm:t>
    </dgm:pt>
    <dgm:pt modelId="{DE7E2849-FC20-4381-961A-97A53E1623DD}" type="pres">
      <dgm:prSet presAssocID="{CCD637C9-C7E8-4A0B-A012-A9C9CF10A0B8}" presName="hierRoot2" presStyleCnt="0"/>
      <dgm:spPr/>
    </dgm:pt>
    <dgm:pt modelId="{5673CC23-97DF-49B1-9C3A-50FACB928FD7}" type="pres">
      <dgm:prSet presAssocID="{CCD637C9-C7E8-4A0B-A012-A9C9CF10A0B8}" presName="composite2" presStyleCnt="0"/>
      <dgm:spPr/>
    </dgm:pt>
    <dgm:pt modelId="{4202B098-8307-4B59-9F22-5D43625B9459}" type="pres">
      <dgm:prSet presAssocID="{CCD637C9-C7E8-4A0B-A012-A9C9CF10A0B8}" presName="background2" presStyleLbl="node2" presStyleIdx="0" presStyleCnt="7"/>
      <dgm:spPr/>
    </dgm:pt>
    <dgm:pt modelId="{72C63C66-10B0-47A2-8127-38C309B14BFE}" type="pres">
      <dgm:prSet presAssocID="{CCD637C9-C7E8-4A0B-A012-A9C9CF10A0B8}" presName="text2" presStyleLbl="fgAcc2" presStyleIdx="0" presStyleCnt="7">
        <dgm:presLayoutVars>
          <dgm:chPref val="3"/>
        </dgm:presLayoutVars>
      </dgm:prSet>
      <dgm:spPr/>
      <dgm:t>
        <a:bodyPr/>
        <a:lstStyle/>
        <a:p>
          <a:endParaRPr lang="en-US"/>
        </a:p>
      </dgm:t>
    </dgm:pt>
    <dgm:pt modelId="{A19D1621-29F0-4837-AF9F-8582A5FE331C}" type="pres">
      <dgm:prSet presAssocID="{CCD637C9-C7E8-4A0B-A012-A9C9CF10A0B8}" presName="hierChild3" presStyleCnt="0"/>
      <dgm:spPr/>
    </dgm:pt>
    <dgm:pt modelId="{9EA21577-5105-48BE-A25D-7C5D43D54231}" type="pres">
      <dgm:prSet presAssocID="{D26D960D-7895-489E-A867-AA6A1C3A741C}" presName="Name10" presStyleLbl="parChTrans1D2" presStyleIdx="1" presStyleCnt="7"/>
      <dgm:spPr/>
      <dgm:t>
        <a:bodyPr/>
        <a:lstStyle/>
        <a:p>
          <a:endParaRPr lang="en-US"/>
        </a:p>
      </dgm:t>
    </dgm:pt>
    <dgm:pt modelId="{16828E4F-C5F6-4798-8FDA-DEB32024DBC6}" type="pres">
      <dgm:prSet presAssocID="{5DCE24B3-371E-47FD-BC74-89861C92A99C}" presName="hierRoot2" presStyleCnt="0"/>
      <dgm:spPr/>
    </dgm:pt>
    <dgm:pt modelId="{C4D24481-E273-4952-8966-6CCA8776A266}" type="pres">
      <dgm:prSet presAssocID="{5DCE24B3-371E-47FD-BC74-89861C92A99C}" presName="composite2" presStyleCnt="0"/>
      <dgm:spPr/>
    </dgm:pt>
    <dgm:pt modelId="{67949CEA-1207-4EAF-9ABE-78C3AA74C3E7}" type="pres">
      <dgm:prSet presAssocID="{5DCE24B3-371E-47FD-BC74-89861C92A99C}" presName="background2" presStyleLbl="node2" presStyleIdx="1" presStyleCnt="7"/>
      <dgm:spPr/>
    </dgm:pt>
    <dgm:pt modelId="{475CD87A-2BC7-488F-965A-20774917134D}" type="pres">
      <dgm:prSet presAssocID="{5DCE24B3-371E-47FD-BC74-89861C92A99C}" presName="text2" presStyleLbl="fgAcc2" presStyleIdx="1" presStyleCnt="7">
        <dgm:presLayoutVars>
          <dgm:chPref val="3"/>
        </dgm:presLayoutVars>
      </dgm:prSet>
      <dgm:spPr/>
      <dgm:t>
        <a:bodyPr/>
        <a:lstStyle/>
        <a:p>
          <a:endParaRPr lang="en-US"/>
        </a:p>
      </dgm:t>
    </dgm:pt>
    <dgm:pt modelId="{A437B885-54BE-42EF-B895-0EC79A2070AC}" type="pres">
      <dgm:prSet presAssocID="{5DCE24B3-371E-47FD-BC74-89861C92A99C}" presName="hierChild3" presStyleCnt="0"/>
      <dgm:spPr/>
    </dgm:pt>
    <dgm:pt modelId="{2E6CAE0D-F141-4F5C-B8EF-AE51DBB806A0}" type="pres">
      <dgm:prSet presAssocID="{9E4BD1DD-D053-4EE0-8714-82FC50D232F8}" presName="Name10" presStyleLbl="parChTrans1D2" presStyleIdx="2" presStyleCnt="7"/>
      <dgm:spPr/>
      <dgm:t>
        <a:bodyPr/>
        <a:lstStyle/>
        <a:p>
          <a:endParaRPr lang="en-US"/>
        </a:p>
      </dgm:t>
    </dgm:pt>
    <dgm:pt modelId="{39463EC1-DAEA-4FD4-AD89-2D360B2C154B}" type="pres">
      <dgm:prSet presAssocID="{32A744BD-D4DA-4927-B299-34DF0DDEB67E}" presName="hierRoot2" presStyleCnt="0"/>
      <dgm:spPr/>
    </dgm:pt>
    <dgm:pt modelId="{12CA6BFD-1EA5-4FD3-96BF-ECD760F2601C}" type="pres">
      <dgm:prSet presAssocID="{32A744BD-D4DA-4927-B299-34DF0DDEB67E}" presName="composite2" presStyleCnt="0"/>
      <dgm:spPr/>
    </dgm:pt>
    <dgm:pt modelId="{B566BB9F-D6A3-4A4F-B96A-BDD69DAC13AD}" type="pres">
      <dgm:prSet presAssocID="{32A744BD-D4DA-4927-B299-34DF0DDEB67E}" presName="background2" presStyleLbl="node2" presStyleIdx="2" presStyleCnt="7"/>
      <dgm:spPr/>
    </dgm:pt>
    <dgm:pt modelId="{CF7F1D61-2FDD-4877-8403-5D1E2A80FC2C}" type="pres">
      <dgm:prSet presAssocID="{32A744BD-D4DA-4927-B299-34DF0DDEB67E}" presName="text2" presStyleLbl="fgAcc2" presStyleIdx="2" presStyleCnt="7">
        <dgm:presLayoutVars>
          <dgm:chPref val="3"/>
        </dgm:presLayoutVars>
      </dgm:prSet>
      <dgm:spPr/>
      <dgm:t>
        <a:bodyPr/>
        <a:lstStyle/>
        <a:p>
          <a:endParaRPr lang="en-US"/>
        </a:p>
      </dgm:t>
    </dgm:pt>
    <dgm:pt modelId="{E91E9048-74FD-4CBB-8A17-CEBED445C30F}" type="pres">
      <dgm:prSet presAssocID="{32A744BD-D4DA-4927-B299-34DF0DDEB67E}" presName="hierChild3" presStyleCnt="0"/>
      <dgm:spPr/>
    </dgm:pt>
    <dgm:pt modelId="{99D90C33-BB10-4AFE-B201-03CFA950C804}" type="pres">
      <dgm:prSet presAssocID="{4DBC18C9-20CD-4353-B551-0953BF079EB4}" presName="Name10" presStyleLbl="parChTrans1D2" presStyleIdx="3" presStyleCnt="7"/>
      <dgm:spPr/>
      <dgm:t>
        <a:bodyPr/>
        <a:lstStyle/>
        <a:p>
          <a:endParaRPr lang="en-US"/>
        </a:p>
      </dgm:t>
    </dgm:pt>
    <dgm:pt modelId="{5C28AC86-30D1-4FEF-A44F-2B74DFAAAC67}" type="pres">
      <dgm:prSet presAssocID="{27EDACE0-34AD-4315-A77B-4E362947B5F1}" presName="hierRoot2" presStyleCnt="0"/>
      <dgm:spPr/>
    </dgm:pt>
    <dgm:pt modelId="{68B53DB6-FAC2-4567-967A-096E3806A8A1}" type="pres">
      <dgm:prSet presAssocID="{27EDACE0-34AD-4315-A77B-4E362947B5F1}" presName="composite2" presStyleCnt="0"/>
      <dgm:spPr/>
    </dgm:pt>
    <dgm:pt modelId="{9F4410E0-87CC-46F3-ADD9-B1F8EF0D2B0A}" type="pres">
      <dgm:prSet presAssocID="{27EDACE0-34AD-4315-A77B-4E362947B5F1}" presName="background2" presStyleLbl="node2" presStyleIdx="3" presStyleCnt="7"/>
      <dgm:spPr/>
    </dgm:pt>
    <dgm:pt modelId="{F29A8696-A1B9-45DA-854D-50031B861D48}" type="pres">
      <dgm:prSet presAssocID="{27EDACE0-34AD-4315-A77B-4E362947B5F1}" presName="text2" presStyleLbl="fgAcc2" presStyleIdx="3" presStyleCnt="7">
        <dgm:presLayoutVars>
          <dgm:chPref val="3"/>
        </dgm:presLayoutVars>
      </dgm:prSet>
      <dgm:spPr/>
      <dgm:t>
        <a:bodyPr/>
        <a:lstStyle/>
        <a:p>
          <a:endParaRPr lang="en-US"/>
        </a:p>
      </dgm:t>
    </dgm:pt>
    <dgm:pt modelId="{C553C04A-C8AA-4836-AA16-6A8BC99B4CAE}" type="pres">
      <dgm:prSet presAssocID="{27EDACE0-34AD-4315-A77B-4E362947B5F1}" presName="hierChild3" presStyleCnt="0"/>
      <dgm:spPr/>
    </dgm:pt>
    <dgm:pt modelId="{4CA62CF6-3C33-41DE-87C3-27502B8B64CC}" type="pres">
      <dgm:prSet presAssocID="{BA0885F0-F136-429F-B1C7-6797CEDD27B8}" presName="Name10" presStyleLbl="parChTrans1D2" presStyleIdx="4" presStyleCnt="7"/>
      <dgm:spPr/>
      <dgm:t>
        <a:bodyPr/>
        <a:lstStyle/>
        <a:p>
          <a:endParaRPr lang="en-US"/>
        </a:p>
      </dgm:t>
    </dgm:pt>
    <dgm:pt modelId="{3EE1448D-62B0-4000-BB82-A86920B4CF9B}" type="pres">
      <dgm:prSet presAssocID="{E9B3646D-FCB7-4CD8-9033-EFBE802444E9}" presName="hierRoot2" presStyleCnt="0"/>
      <dgm:spPr/>
    </dgm:pt>
    <dgm:pt modelId="{1C941011-2BD0-4FDA-97DE-9C35E4BF2D7C}" type="pres">
      <dgm:prSet presAssocID="{E9B3646D-FCB7-4CD8-9033-EFBE802444E9}" presName="composite2" presStyleCnt="0"/>
      <dgm:spPr/>
    </dgm:pt>
    <dgm:pt modelId="{8A61DE68-51E0-41C3-8CEA-ECB5767C69DB}" type="pres">
      <dgm:prSet presAssocID="{E9B3646D-FCB7-4CD8-9033-EFBE802444E9}" presName="background2" presStyleLbl="node2" presStyleIdx="4" presStyleCnt="7"/>
      <dgm:spPr/>
    </dgm:pt>
    <dgm:pt modelId="{CB46C7D2-DE97-417A-8B57-DBA050115DBC}" type="pres">
      <dgm:prSet presAssocID="{E9B3646D-FCB7-4CD8-9033-EFBE802444E9}" presName="text2" presStyleLbl="fgAcc2" presStyleIdx="4" presStyleCnt="7">
        <dgm:presLayoutVars>
          <dgm:chPref val="3"/>
        </dgm:presLayoutVars>
      </dgm:prSet>
      <dgm:spPr/>
      <dgm:t>
        <a:bodyPr/>
        <a:lstStyle/>
        <a:p>
          <a:endParaRPr lang="en-US"/>
        </a:p>
      </dgm:t>
    </dgm:pt>
    <dgm:pt modelId="{2050BF91-445E-4512-84B1-EA0CCA091706}" type="pres">
      <dgm:prSet presAssocID="{E9B3646D-FCB7-4CD8-9033-EFBE802444E9}" presName="hierChild3" presStyleCnt="0"/>
      <dgm:spPr/>
    </dgm:pt>
    <dgm:pt modelId="{48D3218F-62EB-4647-AC02-CE1F51CD1AEF}" type="pres">
      <dgm:prSet presAssocID="{20B6F3A8-A271-447E-BFEB-026A1C58175B}" presName="Name10" presStyleLbl="parChTrans1D2" presStyleIdx="5" presStyleCnt="7"/>
      <dgm:spPr/>
      <dgm:t>
        <a:bodyPr/>
        <a:lstStyle/>
        <a:p>
          <a:endParaRPr lang="en-US"/>
        </a:p>
      </dgm:t>
    </dgm:pt>
    <dgm:pt modelId="{7077348A-CAE0-4126-A10F-3E6B3E53754D}" type="pres">
      <dgm:prSet presAssocID="{800FA367-4545-4364-875B-A69210660454}" presName="hierRoot2" presStyleCnt="0"/>
      <dgm:spPr/>
    </dgm:pt>
    <dgm:pt modelId="{444BF040-2396-4E34-95BF-A8DB52EAA98A}" type="pres">
      <dgm:prSet presAssocID="{800FA367-4545-4364-875B-A69210660454}" presName="composite2" presStyleCnt="0"/>
      <dgm:spPr/>
    </dgm:pt>
    <dgm:pt modelId="{875EF730-C680-40FC-A708-EBE7795232D6}" type="pres">
      <dgm:prSet presAssocID="{800FA367-4545-4364-875B-A69210660454}" presName="background2" presStyleLbl="node2" presStyleIdx="5" presStyleCnt="7"/>
      <dgm:spPr/>
    </dgm:pt>
    <dgm:pt modelId="{64A4D603-C798-46B9-8AEB-725485C9F860}" type="pres">
      <dgm:prSet presAssocID="{800FA367-4545-4364-875B-A69210660454}" presName="text2" presStyleLbl="fgAcc2" presStyleIdx="5" presStyleCnt="7">
        <dgm:presLayoutVars>
          <dgm:chPref val="3"/>
        </dgm:presLayoutVars>
      </dgm:prSet>
      <dgm:spPr/>
      <dgm:t>
        <a:bodyPr/>
        <a:lstStyle/>
        <a:p>
          <a:endParaRPr lang="en-US"/>
        </a:p>
      </dgm:t>
    </dgm:pt>
    <dgm:pt modelId="{89525448-9C61-47EA-B4B4-6BA1CCB5A9DD}" type="pres">
      <dgm:prSet presAssocID="{800FA367-4545-4364-875B-A69210660454}" presName="hierChild3" presStyleCnt="0"/>
      <dgm:spPr/>
    </dgm:pt>
    <dgm:pt modelId="{77FEEFE9-F178-4A2A-9A82-A4501941F780}" type="pres">
      <dgm:prSet presAssocID="{E4B0F8C6-666E-481B-BC64-81823EB9AA39}" presName="Name10" presStyleLbl="parChTrans1D2" presStyleIdx="6" presStyleCnt="7"/>
      <dgm:spPr/>
      <dgm:t>
        <a:bodyPr/>
        <a:lstStyle/>
        <a:p>
          <a:endParaRPr lang="en-US"/>
        </a:p>
      </dgm:t>
    </dgm:pt>
    <dgm:pt modelId="{9448D9C0-7816-4274-A157-11E7869D2D60}" type="pres">
      <dgm:prSet presAssocID="{BB89490F-600F-4252-8BE1-96E4C3BC406F}" presName="hierRoot2" presStyleCnt="0"/>
      <dgm:spPr/>
    </dgm:pt>
    <dgm:pt modelId="{F4702326-814F-45F4-A06E-233880F758DF}" type="pres">
      <dgm:prSet presAssocID="{BB89490F-600F-4252-8BE1-96E4C3BC406F}" presName="composite2" presStyleCnt="0"/>
      <dgm:spPr/>
    </dgm:pt>
    <dgm:pt modelId="{81BA487B-B5B5-4850-878F-3A7406DF7701}" type="pres">
      <dgm:prSet presAssocID="{BB89490F-600F-4252-8BE1-96E4C3BC406F}" presName="background2" presStyleLbl="node2" presStyleIdx="6" presStyleCnt="7"/>
      <dgm:spPr/>
    </dgm:pt>
    <dgm:pt modelId="{245596DE-8337-4A09-8192-235A8EA64B00}" type="pres">
      <dgm:prSet presAssocID="{BB89490F-600F-4252-8BE1-96E4C3BC406F}" presName="text2" presStyleLbl="fgAcc2" presStyleIdx="6" presStyleCnt="7">
        <dgm:presLayoutVars>
          <dgm:chPref val="3"/>
        </dgm:presLayoutVars>
      </dgm:prSet>
      <dgm:spPr/>
      <dgm:t>
        <a:bodyPr/>
        <a:lstStyle/>
        <a:p>
          <a:endParaRPr lang="en-US"/>
        </a:p>
      </dgm:t>
    </dgm:pt>
    <dgm:pt modelId="{DA75D7B3-5E70-4A12-A7E4-027E7505E993}" type="pres">
      <dgm:prSet presAssocID="{BB89490F-600F-4252-8BE1-96E4C3BC406F}" presName="hierChild3" presStyleCnt="0"/>
      <dgm:spPr/>
    </dgm:pt>
  </dgm:ptLst>
  <dgm:cxnLst>
    <dgm:cxn modelId="{810A3434-CA74-4226-B57A-742C3F46EA71}" srcId="{105EA981-6F8B-4422-8C59-A0E72F411D3F}" destId="{32A744BD-D4DA-4927-B299-34DF0DDEB67E}" srcOrd="2" destOrd="0" parTransId="{9E4BD1DD-D053-4EE0-8714-82FC50D232F8}" sibTransId="{6A0F0275-FB7B-4730-A67B-82B44092106E}"/>
    <dgm:cxn modelId="{EFCB3A0A-5CA4-4102-8C25-3462309860FF}" type="presOf" srcId="{BA0885F0-F136-429F-B1C7-6797CEDD27B8}" destId="{4CA62CF6-3C33-41DE-87C3-27502B8B64CC}" srcOrd="0" destOrd="0" presId="urn:microsoft.com/office/officeart/2005/8/layout/hierarchy1"/>
    <dgm:cxn modelId="{82925631-5004-4871-A459-51E5C15C5DDD}" type="presOf" srcId="{E9B3646D-FCB7-4CD8-9033-EFBE802444E9}" destId="{CB46C7D2-DE97-417A-8B57-DBA050115DBC}" srcOrd="0" destOrd="0" presId="urn:microsoft.com/office/officeart/2005/8/layout/hierarchy1"/>
    <dgm:cxn modelId="{F2A983D5-1831-4A59-8CBC-B1B04C65CB2D}" type="presOf" srcId="{E4B0F8C6-666E-481B-BC64-81823EB9AA39}" destId="{77FEEFE9-F178-4A2A-9A82-A4501941F780}" srcOrd="0" destOrd="0" presId="urn:microsoft.com/office/officeart/2005/8/layout/hierarchy1"/>
    <dgm:cxn modelId="{79F28A6D-027E-4D73-8F0D-1BB8659EF70D}" type="presOf" srcId="{4DBC18C9-20CD-4353-B551-0953BF079EB4}" destId="{99D90C33-BB10-4AFE-B201-03CFA950C804}" srcOrd="0" destOrd="0" presId="urn:microsoft.com/office/officeart/2005/8/layout/hierarchy1"/>
    <dgm:cxn modelId="{270C2876-6146-4CFB-851F-04165F22DC74}" srcId="{105EA981-6F8B-4422-8C59-A0E72F411D3F}" destId="{BB89490F-600F-4252-8BE1-96E4C3BC406F}" srcOrd="6" destOrd="0" parTransId="{E4B0F8C6-666E-481B-BC64-81823EB9AA39}" sibTransId="{BEC51810-EF8B-43C4-A519-D75565092310}"/>
    <dgm:cxn modelId="{D222149D-D090-4714-8C84-31EB46001DA7}" srcId="{105EA981-6F8B-4422-8C59-A0E72F411D3F}" destId="{5DCE24B3-371E-47FD-BC74-89861C92A99C}" srcOrd="1" destOrd="0" parTransId="{D26D960D-7895-489E-A867-AA6A1C3A741C}" sibTransId="{6E23E793-6563-4C0D-9638-47E4AAB054A1}"/>
    <dgm:cxn modelId="{E999C6BA-A676-4113-9F7F-09F4978F6E3D}" type="presOf" srcId="{20B6F3A8-A271-447E-BFEB-026A1C58175B}" destId="{48D3218F-62EB-4647-AC02-CE1F51CD1AEF}" srcOrd="0" destOrd="0" presId="urn:microsoft.com/office/officeart/2005/8/layout/hierarchy1"/>
    <dgm:cxn modelId="{1C5A6CE7-875F-482D-8B37-42CDB2E91E94}" srcId="{105EA981-6F8B-4422-8C59-A0E72F411D3F}" destId="{800FA367-4545-4364-875B-A69210660454}" srcOrd="5" destOrd="0" parTransId="{20B6F3A8-A271-447E-BFEB-026A1C58175B}" sibTransId="{45185610-817A-4CD8-874D-2D46373A08EB}"/>
    <dgm:cxn modelId="{60FB49DD-6184-4E32-A724-550BCE52FC2A}" type="presOf" srcId="{9E4BD1DD-D053-4EE0-8714-82FC50D232F8}" destId="{2E6CAE0D-F141-4F5C-B8EF-AE51DBB806A0}" srcOrd="0" destOrd="0" presId="urn:microsoft.com/office/officeart/2005/8/layout/hierarchy1"/>
    <dgm:cxn modelId="{8A87DA89-D916-4995-81BD-3D6F1C926F7F}" type="presOf" srcId="{27EDACE0-34AD-4315-A77B-4E362947B5F1}" destId="{F29A8696-A1B9-45DA-854D-50031B861D48}" srcOrd="0" destOrd="0" presId="urn:microsoft.com/office/officeart/2005/8/layout/hierarchy1"/>
    <dgm:cxn modelId="{B891EC98-38C5-4E97-AF60-78693042DD7B}" type="presOf" srcId="{39CE9EFA-DD9B-410F-A31C-3A62F0D2ED37}" destId="{2B5B4613-B87B-4CD1-9ADD-E496D354D8F7}" srcOrd="0" destOrd="0" presId="urn:microsoft.com/office/officeart/2005/8/layout/hierarchy1"/>
    <dgm:cxn modelId="{37D72EBD-56FB-4B9B-8EE4-9ED6F7F02F32}" type="presOf" srcId="{D26D960D-7895-489E-A867-AA6A1C3A741C}" destId="{9EA21577-5105-48BE-A25D-7C5D43D54231}" srcOrd="0" destOrd="0" presId="urn:microsoft.com/office/officeart/2005/8/layout/hierarchy1"/>
    <dgm:cxn modelId="{06D43E09-99E4-4527-BBF1-3F87E105579E}" srcId="{39CE9EFA-DD9B-410F-A31C-3A62F0D2ED37}" destId="{105EA981-6F8B-4422-8C59-A0E72F411D3F}" srcOrd="0" destOrd="0" parTransId="{7862D78B-3ECF-4DC6-ADC6-CE51AE59B847}" sibTransId="{4E0FD97D-11E1-4905-92DB-5DDF62652CA9}"/>
    <dgm:cxn modelId="{7ABB7F05-E41B-4135-8080-3A55F159B036}" type="presOf" srcId="{105EA981-6F8B-4422-8C59-A0E72F411D3F}" destId="{0A4BF179-63CE-42F6-849C-EB35FFEB3EA8}" srcOrd="0" destOrd="0" presId="urn:microsoft.com/office/officeart/2005/8/layout/hierarchy1"/>
    <dgm:cxn modelId="{EE9ADE17-5A4E-402E-A131-8158A6C0327C}" type="presOf" srcId="{32A744BD-D4DA-4927-B299-34DF0DDEB67E}" destId="{CF7F1D61-2FDD-4877-8403-5D1E2A80FC2C}" srcOrd="0" destOrd="0" presId="urn:microsoft.com/office/officeart/2005/8/layout/hierarchy1"/>
    <dgm:cxn modelId="{6DFF4595-C8C1-45F6-98A3-1C4B96CC2A40}" type="presOf" srcId="{3C817C4C-65CA-4735-A33D-77A3D552C4D3}" destId="{609102FF-6A19-4127-B37C-A14129644F87}" srcOrd="0" destOrd="0" presId="urn:microsoft.com/office/officeart/2005/8/layout/hierarchy1"/>
    <dgm:cxn modelId="{254FEB3F-3258-467E-9454-085BF770AB9A}" type="presOf" srcId="{5DCE24B3-371E-47FD-BC74-89861C92A99C}" destId="{475CD87A-2BC7-488F-965A-20774917134D}" srcOrd="0" destOrd="0" presId="urn:microsoft.com/office/officeart/2005/8/layout/hierarchy1"/>
    <dgm:cxn modelId="{58E6A177-85E6-4AFC-B2B9-81DADEFE9D9B}" type="presOf" srcId="{BB89490F-600F-4252-8BE1-96E4C3BC406F}" destId="{245596DE-8337-4A09-8192-235A8EA64B00}" srcOrd="0" destOrd="0" presId="urn:microsoft.com/office/officeart/2005/8/layout/hierarchy1"/>
    <dgm:cxn modelId="{A7FC3075-1DAE-4373-B071-031A6BDA7C67}" srcId="{105EA981-6F8B-4422-8C59-A0E72F411D3F}" destId="{E9B3646D-FCB7-4CD8-9033-EFBE802444E9}" srcOrd="4" destOrd="0" parTransId="{BA0885F0-F136-429F-B1C7-6797CEDD27B8}" sibTransId="{2367E9E2-102F-4B14-ADD7-DE0027960394}"/>
    <dgm:cxn modelId="{146BBDFA-CBD3-4597-84D0-54785B9DEA23}" srcId="{105EA981-6F8B-4422-8C59-A0E72F411D3F}" destId="{CCD637C9-C7E8-4A0B-A012-A9C9CF10A0B8}" srcOrd="0" destOrd="0" parTransId="{3C817C4C-65CA-4735-A33D-77A3D552C4D3}" sibTransId="{904E81B7-981F-48B3-9E82-1999FD4EA444}"/>
    <dgm:cxn modelId="{BFF8F54A-F7EC-43B2-863E-6F405D04BDED}" srcId="{105EA981-6F8B-4422-8C59-A0E72F411D3F}" destId="{27EDACE0-34AD-4315-A77B-4E362947B5F1}" srcOrd="3" destOrd="0" parTransId="{4DBC18C9-20CD-4353-B551-0953BF079EB4}" sibTransId="{6E1C05D0-E0BF-4B44-8197-4C13A26BA2C5}"/>
    <dgm:cxn modelId="{6D79B8EF-B930-4B34-A795-13FA89D13D69}" type="presOf" srcId="{800FA367-4545-4364-875B-A69210660454}" destId="{64A4D603-C798-46B9-8AEB-725485C9F860}" srcOrd="0" destOrd="0" presId="urn:microsoft.com/office/officeart/2005/8/layout/hierarchy1"/>
    <dgm:cxn modelId="{793D6A60-8D7E-4940-A946-39F59072DACE}" type="presOf" srcId="{CCD637C9-C7E8-4A0B-A012-A9C9CF10A0B8}" destId="{72C63C66-10B0-47A2-8127-38C309B14BFE}" srcOrd="0" destOrd="0" presId="urn:microsoft.com/office/officeart/2005/8/layout/hierarchy1"/>
    <dgm:cxn modelId="{07EEBB97-60D4-4D4A-8073-E5910B6ADB81}" type="presParOf" srcId="{2B5B4613-B87B-4CD1-9ADD-E496D354D8F7}" destId="{DB92B086-4BF3-436D-AB8A-5ED90A1C9490}" srcOrd="0" destOrd="0" presId="urn:microsoft.com/office/officeart/2005/8/layout/hierarchy1"/>
    <dgm:cxn modelId="{8847543F-1EAF-4ABE-AAE9-DADED9715668}" type="presParOf" srcId="{DB92B086-4BF3-436D-AB8A-5ED90A1C9490}" destId="{7DE1A3C1-0748-4D5D-B654-75F7182FAE6D}" srcOrd="0" destOrd="0" presId="urn:microsoft.com/office/officeart/2005/8/layout/hierarchy1"/>
    <dgm:cxn modelId="{A07AC395-0385-4392-A775-7DFD5C0C8A3D}" type="presParOf" srcId="{7DE1A3C1-0748-4D5D-B654-75F7182FAE6D}" destId="{A3D05948-4F6E-4601-90D5-8201C150E2A2}" srcOrd="0" destOrd="0" presId="urn:microsoft.com/office/officeart/2005/8/layout/hierarchy1"/>
    <dgm:cxn modelId="{5CC12FE4-39DF-4ED0-96A1-0F4A693D7EC0}" type="presParOf" srcId="{7DE1A3C1-0748-4D5D-B654-75F7182FAE6D}" destId="{0A4BF179-63CE-42F6-849C-EB35FFEB3EA8}" srcOrd="1" destOrd="0" presId="urn:microsoft.com/office/officeart/2005/8/layout/hierarchy1"/>
    <dgm:cxn modelId="{271AFD6A-8993-4991-B95F-3589327F29F3}" type="presParOf" srcId="{DB92B086-4BF3-436D-AB8A-5ED90A1C9490}" destId="{3C30793D-AC24-4A8F-AFFF-16AE908E3733}" srcOrd="1" destOrd="0" presId="urn:microsoft.com/office/officeart/2005/8/layout/hierarchy1"/>
    <dgm:cxn modelId="{76CF122E-DC44-4CB5-AC6C-2F714851889A}" type="presParOf" srcId="{3C30793D-AC24-4A8F-AFFF-16AE908E3733}" destId="{609102FF-6A19-4127-B37C-A14129644F87}" srcOrd="0" destOrd="0" presId="urn:microsoft.com/office/officeart/2005/8/layout/hierarchy1"/>
    <dgm:cxn modelId="{FEFB32A1-A8A7-446C-8AAB-E836D27CC317}" type="presParOf" srcId="{3C30793D-AC24-4A8F-AFFF-16AE908E3733}" destId="{DE7E2849-FC20-4381-961A-97A53E1623DD}" srcOrd="1" destOrd="0" presId="urn:microsoft.com/office/officeart/2005/8/layout/hierarchy1"/>
    <dgm:cxn modelId="{13875D06-0F33-471F-A24C-E1CD47A2BE79}" type="presParOf" srcId="{DE7E2849-FC20-4381-961A-97A53E1623DD}" destId="{5673CC23-97DF-49B1-9C3A-50FACB928FD7}" srcOrd="0" destOrd="0" presId="urn:microsoft.com/office/officeart/2005/8/layout/hierarchy1"/>
    <dgm:cxn modelId="{7016B998-17E0-4132-8652-11C37D87E584}" type="presParOf" srcId="{5673CC23-97DF-49B1-9C3A-50FACB928FD7}" destId="{4202B098-8307-4B59-9F22-5D43625B9459}" srcOrd="0" destOrd="0" presId="urn:microsoft.com/office/officeart/2005/8/layout/hierarchy1"/>
    <dgm:cxn modelId="{D5C9E327-8932-4633-8CF4-5C14C2AED303}" type="presParOf" srcId="{5673CC23-97DF-49B1-9C3A-50FACB928FD7}" destId="{72C63C66-10B0-47A2-8127-38C309B14BFE}" srcOrd="1" destOrd="0" presId="urn:microsoft.com/office/officeart/2005/8/layout/hierarchy1"/>
    <dgm:cxn modelId="{EDD9EB47-0AAF-44D6-A9D9-640548545C13}" type="presParOf" srcId="{DE7E2849-FC20-4381-961A-97A53E1623DD}" destId="{A19D1621-29F0-4837-AF9F-8582A5FE331C}" srcOrd="1" destOrd="0" presId="urn:microsoft.com/office/officeart/2005/8/layout/hierarchy1"/>
    <dgm:cxn modelId="{717C8EAE-0D97-4B8B-A561-1EF724717898}" type="presParOf" srcId="{3C30793D-AC24-4A8F-AFFF-16AE908E3733}" destId="{9EA21577-5105-48BE-A25D-7C5D43D54231}" srcOrd="2" destOrd="0" presId="urn:microsoft.com/office/officeart/2005/8/layout/hierarchy1"/>
    <dgm:cxn modelId="{0363018E-D8C9-412A-AB39-F6BF4D88AFCE}" type="presParOf" srcId="{3C30793D-AC24-4A8F-AFFF-16AE908E3733}" destId="{16828E4F-C5F6-4798-8FDA-DEB32024DBC6}" srcOrd="3" destOrd="0" presId="urn:microsoft.com/office/officeart/2005/8/layout/hierarchy1"/>
    <dgm:cxn modelId="{B9F0BE77-5B20-48D5-A977-5A6F8D8D4FEB}" type="presParOf" srcId="{16828E4F-C5F6-4798-8FDA-DEB32024DBC6}" destId="{C4D24481-E273-4952-8966-6CCA8776A266}" srcOrd="0" destOrd="0" presId="urn:microsoft.com/office/officeart/2005/8/layout/hierarchy1"/>
    <dgm:cxn modelId="{B51B01C5-9C9E-4F1E-84A3-C6E11AC1BF02}" type="presParOf" srcId="{C4D24481-E273-4952-8966-6CCA8776A266}" destId="{67949CEA-1207-4EAF-9ABE-78C3AA74C3E7}" srcOrd="0" destOrd="0" presId="urn:microsoft.com/office/officeart/2005/8/layout/hierarchy1"/>
    <dgm:cxn modelId="{BDB492D5-4686-4955-9A75-5FDE0E1C0F90}" type="presParOf" srcId="{C4D24481-E273-4952-8966-6CCA8776A266}" destId="{475CD87A-2BC7-488F-965A-20774917134D}" srcOrd="1" destOrd="0" presId="urn:microsoft.com/office/officeart/2005/8/layout/hierarchy1"/>
    <dgm:cxn modelId="{89575E46-31F2-40D6-9F18-03B4EF80F81B}" type="presParOf" srcId="{16828E4F-C5F6-4798-8FDA-DEB32024DBC6}" destId="{A437B885-54BE-42EF-B895-0EC79A2070AC}" srcOrd="1" destOrd="0" presId="urn:microsoft.com/office/officeart/2005/8/layout/hierarchy1"/>
    <dgm:cxn modelId="{9D1891FE-F560-46BA-B7AB-8028DB548CC4}" type="presParOf" srcId="{3C30793D-AC24-4A8F-AFFF-16AE908E3733}" destId="{2E6CAE0D-F141-4F5C-B8EF-AE51DBB806A0}" srcOrd="4" destOrd="0" presId="urn:microsoft.com/office/officeart/2005/8/layout/hierarchy1"/>
    <dgm:cxn modelId="{2E36A548-C9FB-4B29-A5FF-155A6F2881E6}" type="presParOf" srcId="{3C30793D-AC24-4A8F-AFFF-16AE908E3733}" destId="{39463EC1-DAEA-4FD4-AD89-2D360B2C154B}" srcOrd="5" destOrd="0" presId="urn:microsoft.com/office/officeart/2005/8/layout/hierarchy1"/>
    <dgm:cxn modelId="{A4EA71B2-F104-4311-8D80-B328C3D15511}" type="presParOf" srcId="{39463EC1-DAEA-4FD4-AD89-2D360B2C154B}" destId="{12CA6BFD-1EA5-4FD3-96BF-ECD760F2601C}" srcOrd="0" destOrd="0" presId="urn:microsoft.com/office/officeart/2005/8/layout/hierarchy1"/>
    <dgm:cxn modelId="{0D5B1A32-727F-4F8F-A359-6CB4756C64EC}" type="presParOf" srcId="{12CA6BFD-1EA5-4FD3-96BF-ECD760F2601C}" destId="{B566BB9F-D6A3-4A4F-B96A-BDD69DAC13AD}" srcOrd="0" destOrd="0" presId="urn:microsoft.com/office/officeart/2005/8/layout/hierarchy1"/>
    <dgm:cxn modelId="{3E015D79-0B6A-4453-8D7D-5196BAA85754}" type="presParOf" srcId="{12CA6BFD-1EA5-4FD3-96BF-ECD760F2601C}" destId="{CF7F1D61-2FDD-4877-8403-5D1E2A80FC2C}" srcOrd="1" destOrd="0" presId="urn:microsoft.com/office/officeart/2005/8/layout/hierarchy1"/>
    <dgm:cxn modelId="{1A9203AA-B5D2-4226-B2FE-165E1BFC5E8B}" type="presParOf" srcId="{39463EC1-DAEA-4FD4-AD89-2D360B2C154B}" destId="{E91E9048-74FD-4CBB-8A17-CEBED445C30F}" srcOrd="1" destOrd="0" presId="urn:microsoft.com/office/officeart/2005/8/layout/hierarchy1"/>
    <dgm:cxn modelId="{9D9F90AE-8A35-4EDB-98B4-EAE7FA9779F8}" type="presParOf" srcId="{3C30793D-AC24-4A8F-AFFF-16AE908E3733}" destId="{99D90C33-BB10-4AFE-B201-03CFA950C804}" srcOrd="6" destOrd="0" presId="urn:microsoft.com/office/officeart/2005/8/layout/hierarchy1"/>
    <dgm:cxn modelId="{C7ADFD72-F904-4369-9741-94B3B0A7F002}" type="presParOf" srcId="{3C30793D-AC24-4A8F-AFFF-16AE908E3733}" destId="{5C28AC86-30D1-4FEF-A44F-2B74DFAAAC67}" srcOrd="7" destOrd="0" presId="urn:microsoft.com/office/officeart/2005/8/layout/hierarchy1"/>
    <dgm:cxn modelId="{A9815F01-A04C-46D4-97C9-92E7B3A80BCF}" type="presParOf" srcId="{5C28AC86-30D1-4FEF-A44F-2B74DFAAAC67}" destId="{68B53DB6-FAC2-4567-967A-096E3806A8A1}" srcOrd="0" destOrd="0" presId="urn:microsoft.com/office/officeart/2005/8/layout/hierarchy1"/>
    <dgm:cxn modelId="{386A8103-F250-4B09-83DF-4461F4B2A20C}" type="presParOf" srcId="{68B53DB6-FAC2-4567-967A-096E3806A8A1}" destId="{9F4410E0-87CC-46F3-ADD9-B1F8EF0D2B0A}" srcOrd="0" destOrd="0" presId="urn:microsoft.com/office/officeart/2005/8/layout/hierarchy1"/>
    <dgm:cxn modelId="{4EACCEBE-80B0-4845-AB28-C1CE0DC9BB16}" type="presParOf" srcId="{68B53DB6-FAC2-4567-967A-096E3806A8A1}" destId="{F29A8696-A1B9-45DA-854D-50031B861D48}" srcOrd="1" destOrd="0" presId="urn:microsoft.com/office/officeart/2005/8/layout/hierarchy1"/>
    <dgm:cxn modelId="{51DEFFA9-CF0F-4180-A2A8-B677448EF17E}" type="presParOf" srcId="{5C28AC86-30D1-4FEF-A44F-2B74DFAAAC67}" destId="{C553C04A-C8AA-4836-AA16-6A8BC99B4CAE}" srcOrd="1" destOrd="0" presId="urn:microsoft.com/office/officeart/2005/8/layout/hierarchy1"/>
    <dgm:cxn modelId="{2954683A-2413-4FD0-8167-51015DD24F93}" type="presParOf" srcId="{3C30793D-AC24-4A8F-AFFF-16AE908E3733}" destId="{4CA62CF6-3C33-41DE-87C3-27502B8B64CC}" srcOrd="8" destOrd="0" presId="urn:microsoft.com/office/officeart/2005/8/layout/hierarchy1"/>
    <dgm:cxn modelId="{6C5EE0CC-6159-4EFD-8B5C-B4358226FD94}" type="presParOf" srcId="{3C30793D-AC24-4A8F-AFFF-16AE908E3733}" destId="{3EE1448D-62B0-4000-BB82-A86920B4CF9B}" srcOrd="9" destOrd="0" presId="urn:microsoft.com/office/officeart/2005/8/layout/hierarchy1"/>
    <dgm:cxn modelId="{2AF264C7-B940-4F8F-9EFD-D56092BA37C0}" type="presParOf" srcId="{3EE1448D-62B0-4000-BB82-A86920B4CF9B}" destId="{1C941011-2BD0-4FDA-97DE-9C35E4BF2D7C}" srcOrd="0" destOrd="0" presId="urn:microsoft.com/office/officeart/2005/8/layout/hierarchy1"/>
    <dgm:cxn modelId="{A7FE8D00-FB33-4583-B62D-682131F90519}" type="presParOf" srcId="{1C941011-2BD0-4FDA-97DE-9C35E4BF2D7C}" destId="{8A61DE68-51E0-41C3-8CEA-ECB5767C69DB}" srcOrd="0" destOrd="0" presId="urn:microsoft.com/office/officeart/2005/8/layout/hierarchy1"/>
    <dgm:cxn modelId="{12F19573-5668-4204-8C9C-842E3C2648FB}" type="presParOf" srcId="{1C941011-2BD0-4FDA-97DE-9C35E4BF2D7C}" destId="{CB46C7D2-DE97-417A-8B57-DBA050115DBC}" srcOrd="1" destOrd="0" presId="urn:microsoft.com/office/officeart/2005/8/layout/hierarchy1"/>
    <dgm:cxn modelId="{92FB8DD9-B7B6-4445-A88A-3BECD88A27DF}" type="presParOf" srcId="{3EE1448D-62B0-4000-BB82-A86920B4CF9B}" destId="{2050BF91-445E-4512-84B1-EA0CCA091706}" srcOrd="1" destOrd="0" presId="urn:microsoft.com/office/officeart/2005/8/layout/hierarchy1"/>
    <dgm:cxn modelId="{8608773B-3D8F-42F6-91D5-F780E299EC0F}" type="presParOf" srcId="{3C30793D-AC24-4A8F-AFFF-16AE908E3733}" destId="{48D3218F-62EB-4647-AC02-CE1F51CD1AEF}" srcOrd="10" destOrd="0" presId="urn:microsoft.com/office/officeart/2005/8/layout/hierarchy1"/>
    <dgm:cxn modelId="{1A27F92F-6E06-4F4E-A34C-695BE211D7C0}" type="presParOf" srcId="{3C30793D-AC24-4A8F-AFFF-16AE908E3733}" destId="{7077348A-CAE0-4126-A10F-3E6B3E53754D}" srcOrd="11" destOrd="0" presId="urn:microsoft.com/office/officeart/2005/8/layout/hierarchy1"/>
    <dgm:cxn modelId="{C101B66D-E2ED-4131-8581-1739E8B98643}" type="presParOf" srcId="{7077348A-CAE0-4126-A10F-3E6B3E53754D}" destId="{444BF040-2396-4E34-95BF-A8DB52EAA98A}" srcOrd="0" destOrd="0" presId="urn:microsoft.com/office/officeart/2005/8/layout/hierarchy1"/>
    <dgm:cxn modelId="{28CCAA02-7E4D-48B4-B457-E2F44D171454}" type="presParOf" srcId="{444BF040-2396-4E34-95BF-A8DB52EAA98A}" destId="{875EF730-C680-40FC-A708-EBE7795232D6}" srcOrd="0" destOrd="0" presId="urn:microsoft.com/office/officeart/2005/8/layout/hierarchy1"/>
    <dgm:cxn modelId="{38FF0940-EFB1-48C3-8958-DA6A74275EC5}" type="presParOf" srcId="{444BF040-2396-4E34-95BF-A8DB52EAA98A}" destId="{64A4D603-C798-46B9-8AEB-725485C9F860}" srcOrd="1" destOrd="0" presId="urn:microsoft.com/office/officeart/2005/8/layout/hierarchy1"/>
    <dgm:cxn modelId="{70BC0A02-2BEC-4DC7-B23F-2066F7159DCF}" type="presParOf" srcId="{7077348A-CAE0-4126-A10F-3E6B3E53754D}" destId="{89525448-9C61-47EA-B4B4-6BA1CCB5A9DD}" srcOrd="1" destOrd="0" presId="urn:microsoft.com/office/officeart/2005/8/layout/hierarchy1"/>
    <dgm:cxn modelId="{62FF20B3-8EDE-4EB2-9A5F-F1DCC1D85A4F}" type="presParOf" srcId="{3C30793D-AC24-4A8F-AFFF-16AE908E3733}" destId="{77FEEFE9-F178-4A2A-9A82-A4501941F780}" srcOrd="12" destOrd="0" presId="urn:microsoft.com/office/officeart/2005/8/layout/hierarchy1"/>
    <dgm:cxn modelId="{7C1D9D6D-71A8-4DDC-BF74-1539147BF841}" type="presParOf" srcId="{3C30793D-AC24-4A8F-AFFF-16AE908E3733}" destId="{9448D9C0-7816-4274-A157-11E7869D2D60}" srcOrd="13" destOrd="0" presId="urn:microsoft.com/office/officeart/2005/8/layout/hierarchy1"/>
    <dgm:cxn modelId="{A9DF416B-2DBD-4C1E-B350-114EB0A00A70}" type="presParOf" srcId="{9448D9C0-7816-4274-A157-11E7869D2D60}" destId="{F4702326-814F-45F4-A06E-233880F758DF}" srcOrd="0" destOrd="0" presId="urn:microsoft.com/office/officeart/2005/8/layout/hierarchy1"/>
    <dgm:cxn modelId="{93E6FC51-3DD4-485D-AD54-F679A6049D87}" type="presParOf" srcId="{F4702326-814F-45F4-A06E-233880F758DF}" destId="{81BA487B-B5B5-4850-878F-3A7406DF7701}" srcOrd="0" destOrd="0" presId="urn:microsoft.com/office/officeart/2005/8/layout/hierarchy1"/>
    <dgm:cxn modelId="{104EF9F7-85F9-4C00-81D1-286A51E11C80}" type="presParOf" srcId="{F4702326-814F-45F4-A06E-233880F758DF}" destId="{245596DE-8337-4A09-8192-235A8EA64B00}" srcOrd="1" destOrd="0" presId="urn:microsoft.com/office/officeart/2005/8/layout/hierarchy1"/>
    <dgm:cxn modelId="{5D62B37A-C4D0-426D-ABF5-6EE57519817D}" type="presParOf" srcId="{9448D9C0-7816-4274-A157-11E7869D2D60}" destId="{DA75D7B3-5E70-4A12-A7E4-027E7505E99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2B85F7-AA15-4472-BDA9-FECEA6B3F58E}" type="doc">
      <dgm:prSet loTypeId="urn:microsoft.com/office/officeart/2005/8/layout/venn1" loCatId="relationship" qsTypeId="urn:microsoft.com/office/officeart/2005/8/quickstyle/3d3" qsCatId="3D" csTypeId="urn:microsoft.com/office/officeart/2005/8/colors/accent1_4" csCatId="accent1" phldr="1"/>
      <dgm:spPr/>
    </dgm:pt>
    <dgm:pt modelId="{BBAB9870-E8FD-4825-996A-2954FF2AC73C}">
      <dgm:prSet phldrT="[Text]"/>
      <dgm:spPr/>
      <dgm:t>
        <a:bodyPr/>
        <a:lstStyle/>
        <a:p>
          <a:r>
            <a:rPr lang="ar-SA" dirty="0" smtClean="0"/>
            <a:t>الأسباب البيولوجية</a:t>
          </a:r>
          <a:endParaRPr lang="en-US" dirty="0"/>
        </a:p>
      </dgm:t>
    </dgm:pt>
    <dgm:pt modelId="{BAC64245-3B18-454B-93A6-83C59DACE8B9}" type="sibTrans" cxnId="{41EF7371-3C38-4B58-A575-169BF068CF5E}">
      <dgm:prSet/>
      <dgm:spPr/>
      <dgm:t>
        <a:bodyPr/>
        <a:lstStyle/>
        <a:p>
          <a:endParaRPr lang="en-US"/>
        </a:p>
      </dgm:t>
    </dgm:pt>
    <dgm:pt modelId="{D3E7F084-79D5-4030-A87B-D312A612B1C0}" type="parTrans" cxnId="{41EF7371-3C38-4B58-A575-169BF068CF5E}">
      <dgm:prSet/>
      <dgm:spPr/>
      <dgm:t>
        <a:bodyPr/>
        <a:lstStyle/>
        <a:p>
          <a:endParaRPr lang="en-US"/>
        </a:p>
      </dgm:t>
    </dgm:pt>
    <dgm:pt modelId="{F80AF6A5-044A-48F9-B7BB-C7AFF8E6BD8F}">
      <dgm:prSet phldrT="[Text]"/>
      <dgm:spPr/>
      <dgm:t>
        <a:bodyPr/>
        <a:lstStyle/>
        <a:p>
          <a:r>
            <a:rPr lang="ar-SA" dirty="0" smtClean="0"/>
            <a:t>الأسباب الاجتماعية الثقافية</a:t>
          </a:r>
          <a:endParaRPr lang="en-US" dirty="0"/>
        </a:p>
      </dgm:t>
    </dgm:pt>
    <dgm:pt modelId="{0F7D32E7-EB64-47E0-8E2E-03C9E699F786}" type="sibTrans" cxnId="{6EC26B7C-ECDA-4E00-848E-B43111AFCDE7}">
      <dgm:prSet/>
      <dgm:spPr/>
      <dgm:t>
        <a:bodyPr/>
        <a:lstStyle/>
        <a:p>
          <a:endParaRPr lang="en-US"/>
        </a:p>
      </dgm:t>
    </dgm:pt>
    <dgm:pt modelId="{25824971-2D28-4920-BC74-1624F62873B8}" type="parTrans" cxnId="{6EC26B7C-ECDA-4E00-848E-B43111AFCDE7}">
      <dgm:prSet/>
      <dgm:spPr/>
      <dgm:t>
        <a:bodyPr/>
        <a:lstStyle/>
        <a:p>
          <a:endParaRPr lang="en-US"/>
        </a:p>
      </dgm:t>
    </dgm:pt>
    <dgm:pt modelId="{92D9BF65-6AE0-4CFB-82B0-BE42061772B5}">
      <dgm:prSet phldrT="[Text]"/>
      <dgm:spPr/>
      <dgm:t>
        <a:bodyPr/>
        <a:lstStyle/>
        <a:p>
          <a:r>
            <a:rPr lang="ar-SA" dirty="0" smtClean="0"/>
            <a:t>الأسباب النفسية</a:t>
          </a:r>
          <a:endParaRPr lang="en-US" dirty="0"/>
        </a:p>
      </dgm:t>
    </dgm:pt>
    <dgm:pt modelId="{33A491B3-F35D-46D1-9837-5E1C0B2DB268}" type="sibTrans" cxnId="{571A9961-61D3-4FEE-9CD8-EA013740AD7D}">
      <dgm:prSet/>
      <dgm:spPr/>
      <dgm:t>
        <a:bodyPr/>
        <a:lstStyle/>
        <a:p>
          <a:endParaRPr lang="en-US"/>
        </a:p>
      </dgm:t>
    </dgm:pt>
    <dgm:pt modelId="{54F89949-70DE-4141-A6CA-2CAE326B1C36}" type="parTrans" cxnId="{571A9961-61D3-4FEE-9CD8-EA013740AD7D}">
      <dgm:prSet/>
      <dgm:spPr/>
      <dgm:t>
        <a:bodyPr/>
        <a:lstStyle/>
        <a:p>
          <a:endParaRPr lang="en-US"/>
        </a:p>
      </dgm:t>
    </dgm:pt>
    <dgm:pt modelId="{2733EC24-E515-4ADA-ACE6-814A560BF89B}" type="pres">
      <dgm:prSet presAssocID="{1F2B85F7-AA15-4472-BDA9-FECEA6B3F58E}" presName="compositeShape" presStyleCnt="0">
        <dgm:presLayoutVars>
          <dgm:chMax val="7"/>
          <dgm:dir/>
          <dgm:resizeHandles val="exact"/>
        </dgm:presLayoutVars>
      </dgm:prSet>
      <dgm:spPr/>
    </dgm:pt>
    <dgm:pt modelId="{9D918F32-EE09-4347-9198-4E9FD5EDD987}" type="pres">
      <dgm:prSet presAssocID="{92D9BF65-6AE0-4CFB-82B0-BE42061772B5}" presName="circ1" presStyleLbl="vennNode1" presStyleIdx="0" presStyleCnt="3"/>
      <dgm:spPr/>
      <dgm:t>
        <a:bodyPr/>
        <a:lstStyle/>
        <a:p>
          <a:endParaRPr lang="en-US"/>
        </a:p>
      </dgm:t>
    </dgm:pt>
    <dgm:pt modelId="{5DAD700F-C85B-413C-883D-5F0FB0A7E903}" type="pres">
      <dgm:prSet presAssocID="{92D9BF65-6AE0-4CFB-82B0-BE42061772B5}" presName="circ1Tx" presStyleLbl="revTx" presStyleIdx="0" presStyleCnt="0">
        <dgm:presLayoutVars>
          <dgm:chMax val="0"/>
          <dgm:chPref val="0"/>
          <dgm:bulletEnabled val="1"/>
        </dgm:presLayoutVars>
      </dgm:prSet>
      <dgm:spPr/>
      <dgm:t>
        <a:bodyPr/>
        <a:lstStyle/>
        <a:p>
          <a:endParaRPr lang="en-US"/>
        </a:p>
      </dgm:t>
    </dgm:pt>
    <dgm:pt modelId="{A6769AF0-D200-45A0-AAF0-B127C46E0329}" type="pres">
      <dgm:prSet presAssocID="{F80AF6A5-044A-48F9-B7BB-C7AFF8E6BD8F}" presName="circ2" presStyleLbl="vennNode1" presStyleIdx="1" presStyleCnt="3"/>
      <dgm:spPr/>
      <dgm:t>
        <a:bodyPr/>
        <a:lstStyle/>
        <a:p>
          <a:endParaRPr lang="en-US"/>
        </a:p>
      </dgm:t>
    </dgm:pt>
    <dgm:pt modelId="{01405A8D-8D13-4677-A907-C946C6393A28}" type="pres">
      <dgm:prSet presAssocID="{F80AF6A5-044A-48F9-B7BB-C7AFF8E6BD8F}" presName="circ2Tx" presStyleLbl="revTx" presStyleIdx="0" presStyleCnt="0">
        <dgm:presLayoutVars>
          <dgm:chMax val="0"/>
          <dgm:chPref val="0"/>
          <dgm:bulletEnabled val="1"/>
        </dgm:presLayoutVars>
      </dgm:prSet>
      <dgm:spPr/>
      <dgm:t>
        <a:bodyPr/>
        <a:lstStyle/>
        <a:p>
          <a:endParaRPr lang="en-US"/>
        </a:p>
      </dgm:t>
    </dgm:pt>
    <dgm:pt modelId="{A72B0573-AB27-48C0-AA2E-CDDE994E84B0}" type="pres">
      <dgm:prSet presAssocID="{BBAB9870-E8FD-4825-996A-2954FF2AC73C}" presName="circ3" presStyleLbl="vennNode1" presStyleIdx="2" presStyleCnt="3"/>
      <dgm:spPr/>
      <dgm:t>
        <a:bodyPr/>
        <a:lstStyle/>
        <a:p>
          <a:endParaRPr lang="en-US"/>
        </a:p>
      </dgm:t>
    </dgm:pt>
    <dgm:pt modelId="{A78EC783-7D87-4548-8215-506715F6C71C}" type="pres">
      <dgm:prSet presAssocID="{BBAB9870-E8FD-4825-996A-2954FF2AC73C}" presName="circ3Tx" presStyleLbl="revTx" presStyleIdx="0" presStyleCnt="0">
        <dgm:presLayoutVars>
          <dgm:chMax val="0"/>
          <dgm:chPref val="0"/>
          <dgm:bulletEnabled val="1"/>
        </dgm:presLayoutVars>
      </dgm:prSet>
      <dgm:spPr/>
      <dgm:t>
        <a:bodyPr/>
        <a:lstStyle/>
        <a:p>
          <a:endParaRPr lang="en-US"/>
        </a:p>
      </dgm:t>
    </dgm:pt>
  </dgm:ptLst>
  <dgm:cxnLst>
    <dgm:cxn modelId="{0A1D472A-267C-4576-A3DE-94FA19ED6D52}" type="presOf" srcId="{F80AF6A5-044A-48F9-B7BB-C7AFF8E6BD8F}" destId="{01405A8D-8D13-4677-A907-C946C6393A28}" srcOrd="1" destOrd="0" presId="urn:microsoft.com/office/officeart/2005/8/layout/venn1"/>
    <dgm:cxn modelId="{3D874737-E2D5-4B6D-AA74-F5481D2BE23B}" type="presOf" srcId="{1F2B85F7-AA15-4472-BDA9-FECEA6B3F58E}" destId="{2733EC24-E515-4ADA-ACE6-814A560BF89B}" srcOrd="0" destOrd="0" presId="urn:microsoft.com/office/officeart/2005/8/layout/venn1"/>
    <dgm:cxn modelId="{BF1887CD-693A-422A-951B-74AB9CBEA877}" type="presOf" srcId="{92D9BF65-6AE0-4CFB-82B0-BE42061772B5}" destId="{9D918F32-EE09-4347-9198-4E9FD5EDD987}" srcOrd="0" destOrd="0" presId="urn:microsoft.com/office/officeart/2005/8/layout/venn1"/>
    <dgm:cxn modelId="{D2DA524B-E67C-4742-8C98-ED2EA3451D9B}" type="presOf" srcId="{F80AF6A5-044A-48F9-B7BB-C7AFF8E6BD8F}" destId="{A6769AF0-D200-45A0-AAF0-B127C46E0329}" srcOrd="0" destOrd="0" presId="urn:microsoft.com/office/officeart/2005/8/layout/venn1"/>
    <dgm:cxn modelId="{571A9961-61D3-4FEE-9CD8-EA013740AD7D}" srcId="{1F2B85F7-AA15-4472-BDA9-FECEA6B3F58E}" destId="{92D9BF65-6AE0-4CFB-82B0-BE42061772B5}" srcOrd="0" destOrd="0" parTransId="{54F89949-70DE-4141-A6CA-2CAE326B1C36}" sibTransId="{33A491B3-F35D-46D1-9837-5E1C0B2DB268}"/>
    <dgm:cxn modelId="{CC2E788B-6CE8-4D0A-88D2-0FA703E08908}" type="presOf" srcId="{BBAB9870-E8FD-4825-996A-2954FF2AC73C}" destId="{A78EC783-7D87-4548-8215-506715F6C71C}" srcOrd="1" destOrd="0" presId="urn:microsoft.com/office/officeart/2005/8/layout/venn1"/>
    <dgm:cxn modelId="{FD134034-DF7A-45C5-95E0-5C89346ADE8C}" type="presOf" srcId="{92D9BF65-6AE0-4CFB-82B0-BE42061772B5}" destId="{5DAD700F-C85B-413C-883D-5F0FB0A7E903}" srcOrd="1" destOrd="0" presId="urn:microsoft.com/office/officeart/2005/8/layout/venn1"/>
    <dgm:cxn modelId="{6EC26B7C-ECDA-4E00-848E-B43111AFCDE7}" srcId="{1F2B85F7-AA15-4472-BDA9-FECEA6B3F58E}" destId="{F80AF6A5-044A-48F9-B7BB-C7AFF8E6BD8F}" srcOrd="1" destOrd="0" parTransId="{25824971-2D28-4920-BC74-1624F62873B8}" sibTransId="{0F7D32E7-EB64-47E0-8E2E-03C9E699F786}"/>
    <dgm:cxn modelId="{41EF7371-3C38-4B58-A575-169BF068CF5E}" srcId="{1F2B85F7-AA15-4472-BDA9-FECEA6B3F58E}" destId="{BBAB9870-E8FD-4825-996A-2954FF2AC73C}" srcOrd="2" destOrd="0" parTransId="{D3E7F084-79D5-4030-A87B-D312A612B1C0}" sibTransId="{BAC64245-3B18-454B-93A6-83C59DACE8B9}"/>
    <dgm:cxn modelId="{A211B411-D36B-42EB-A6B4-139337A20616}" type="presOf" srcId="{BBAB9870-E8FD-4825-996A-2954FF2AC73C}" destId="{A72B0573-AB27-48C0-AA2E-CDDE994E84B0}" srcOrd="0" destOrd="0" presId="urn:microsoft.com/office/officeart/2005/8/layout/venn1"/>
    <dgm:cxn modelId="{63DBDEA1-B020-4C57-9E49-0073C7C2CFC2}" type="presParOf" srcId="{2733EC24-E515-4ADA-ACE6-814A560BF89B}" destId="{9D918F32-EE09-4347-9198-4E9FD5EDD987}" srcOrd="0" destOrd="0" presId="urn:microsoft.com/office/officeart/2005/8/layout/venn1"/>
    <dgm:cxn modelId="{36AAE596-9CF9-4810-8643-40E9660F31B3}" type="presParOf" srcId="{2733EC24-E515-4ADA-ACE6-814A560BF89B}" destId="{5DAD700F-C85B-413C-883D-5F0FB0A7E903}" srcOrd="1" destOrd="0" presId="urn:microsoft.com/office/officeart/2005/8/layout/venn1"/>
    <dgm:cxn modelId="{9A2E8FEB-A514-449F-9172-7A007EAD1096}" type="presParOf" srcId="{2733EC24-E515-4ADA-ACE6-814A560BF89B}" destId="{A6769AF0-D200-45A0-AAF0-B127C46E0329}" srcOrd="2" destOrd="0" presId="urn:microsoft.com/office/officeart/2005/8/layout/venn1"/>
    <dgm:cxn modelId="{CE864A25-4493-4D08-A714-52F3908E7F71}" type="presParOf" srcId="{2733EC24-E515-4ADA-ACE6-814A560BF89B}" destId="{01405A8D-8D13-4677-A907-C946C6393A28}" srcOrd="3" destOrd="0" presId="urn:microsoft.com/office/officeart/2005/8/layout/venn1"/>
    <dgm:cxn modelId="{071F72EF-8EBE-455A-A846-7D3116FAE2E1}" type="presParOf" srcId="{2733EC24-E515-4ADA-ACE6-814A560BF89B}" destId="{A72B0573-AB27-48C0-AA2E-CDDE994E84B0}" srcOrd="4" destOrd="0" presId="urn:microsoft.com/office/officeart/2005/8/layout/venn1"/>
    <dgm:cxn modelId="{F8E96D09-FF13-44A5-8919-AB84E77B88C5}" type="presParOf" srcId="{2733EC24-E515-4ADA-ACE6-814A560BF89B}" destId="{A78EC783-7D87-4548-8215-506715F6C71C}"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FEEFE9-F178-4A2A-9A82-A4501941F780}">
      <dsp:nvSpPr>
        <dsp:cNvPr id="0" name=""/>
        <dsp:cNvSpPr/>
      </dsp:nvSpPr>
      <dsp:spPr>
        <a:xfrm>
          <a:off x="5113540" y="2365461"/>
          <a:ext cx="4491900" cy="356289"/>
        </a:xfrm>
        <a:custGeom>
          <a:avLst/>
          <a:gdLst/>
          <a:ahLst/>
          <a:cxnLst/>
          <a:rect l="0" t="0" r="0" b="0"/>
          <a:pathLst>
            <a:path>
              <a:moveTo>
                <a:pt x="0" y="0"/>
              </a:moveTo>
              <a:lnTo>
                <a:pt x="0" y="242800"/>
              </a:lnTo>
              <a:lnTo>
                <a:pt x="4491900" y="242800"/>
              </a:lnTo>
              <a:lnTo>
                <a:pt x="4491900" y="356289"/>
              </a:lnTo>
            </a:path>
          </a:pathLst>
        </a:custGeom>
        <a:noFill/>
        <a:ln w="15875" cap="flat" cmpd="sng" algn="ctr">
          <a:solidFill>
            <a:schemeClr val="accent1">
              <a:tint val="99000"/>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sp>
    <dsp:sp modelId="{48D3218F-62EB-4647-AC02-CE1F51CD1AEF}">
      <dsp:nvSpPr>
        <dsp:cNvPr id="0" name=""/>
        <dsp:cNvSpPr/>
      </dsp:nvSpPr>
      <dsp:spPr>
        <a:xfrm>
          <a:off x="5113540" y="2365461"/>
          <a:ext cx="2994600" cy="356289"/>
        </a:xfrm>
        <a:custGeom>
          <a:avLst/>
          <a:gdLst/>
          <a:ahLst/>
          <a:cxnLst/>
          <a:rect l="0" t="0" r="0" b="0"/>
          <a:pathLst>
            <a:path>
              <a:moveTo>
                <a:pt x="0" y="0"/>
              </a:moveTo>
              <a:lnTo>
                <a:pt x="0" y="242800"/>
              </a:lnTo>
              <a:lnTo>
                <a:pt x="2994600" y="242800"/>
              </a:lnTo>
              <a:lnTo>
                <a:pt x="2994600" y="356289"/>
              </a:lnTo>
            </a:path>
          </a:pathLst>
        </a:custGeom>
        <a:noFill/>
        <a:ln w="15875" cap="flat" cmpd="sng" algn="ctr">
          <a:solidFill>
            <a:schemeClr val="accent1">
              <a:tint val="99000"/>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sp>
    <dsp:sp modelId="{4CA62CF6-3C33-41DE-87C3-27502B8B64CC}">
      <dsp:nvSpPr>
        <dsp:cNvPr id="0" name=""/>
        <dsp:cNvSpPr/>
      </dsp:nvSpPr>
      <dsp:spPr>
        <a:xfrm>
          <a:off x="5113540" y="2365461"/>
          <a:ext cx="1497300" cy="356289"/>
        </a:xfrm>
        <a:custGeom>
          <a:avLst/>
          <a:gdLst/>
          <a:ahLst/>
          <a:cxnLst/>
          <a:rect l="0" t="0" r="0" b="0"/>
          <a:pathLst>
            <a:path>
              <a:moveTo>
                <a:pt x="0" y="0"/>
              </a:moveTo>
              <a:lnTo>
                <a:pt x="0" y="242800"/>
              </a:lnTo>
              <a:lnTo>
                <a:pt x="1497300" y="242800"/>
              </a:lnTo>
              <a:lnTo>
                <a:pt x="1497300" y="356289"/>
              </a:lnTo>
            </a:path>
          </a:pathLst>
        </a:custGeom>
        <a:noFill/>
        <a:ln w="15875" cap="flat" cmpd="sng" algn="ctr">
          <a:solidFill>
            <a:schemeClr val="accent1">
              <a:tint val="99000"/>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sp>
    <dsp:sp modelId="{99D90C33-BB10-4AFE-B201-03CFA950C804}">
      <dsp:nvSpPr>
        <dsp:cNvPr id="0" name=""/>
        <dsp:cNvSpPr/>
      </dsp:nvSpPr>
      <dsp:spPr>
        <a:xfrm>
          <a:off x="5067820" y="2365461"/>
          <a:ext cx="91440" cy="356289"/>
        </a:xfrm>
        <a:custGeom>
          <a:avLst/>
          <a:gdLst/>
          <a:ahLst/>
          <a:cxnLst/>
          <a:rect l="0" t="0" r="0" b="0"/>
          <a:pathLst>
            <a:path>
              <a:moveTo>
                <a:pt x="45720" y="0"/>
              </a:moveTo>
              <a:lnTo>
                <a:pt x="45720" y="356289"/>
              </a:lnTo>
            </a:path>
          </a:pathLst>
        </a:custGeom>
        <a:noFill/>
        <a:ln w="15875" cap="flat" cmpd="sng" algn="ctr">
          <a:solidFill>
            <a:schemeClr val="accent1">
              <a:tint val="99000"/>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sp>
    <dsp:sp modelId="{2E6CAE0D-F141-4F5C-B8EF-AE51DBB806A0}">
      <dsp:nvSpPr>
        <dsp:cNvPr id="0" name=""/>
        <dsp:cNvSpPr/>
      </dsp:nvSpPr>
      <dsp:spPr>
        <a:xfrm>
          <a:off x="3616240" y="2365461"/>
          <a:ext cx="1497300" cy="356289"/>
        </a:xfrm>
        <a:custGeom>
          <a:avLst/>
          <a:gdLst/>
          <a:ahLst/>
          <a:cxnLst/>
          <a:rect l="0" t="0" r="0" b="0"/>
          <a:pathLst>
            <a:path>
              <a:moveTo>
                <a:pt x="1497300" y="0"/>
              </a:moveTo>
              <a:lnTo>
                <a:pt x="1497300" y="242800"/>
              </a:lnTo>
              <a:lnTo>
                <a:pt x="0" y="242800"/>
              </a:lnTo>
              <a:lnTo>
                <a:pt x="0" y="356289"/>
              </a:lnTo>
            </a:path>
          </a:pathLst>
        </a:custGeom>
        <a:noFill/>
        <a:ln w="15875" cap="flat" cmpd="sng" algn="ctr">
          <a:solidFill>
            <a:schemeClr val="accent1">
              <a:tint val="99000"/>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sp>
    <dsp:sp modelId="{9EA21577-5105-48BE-A25D-7C5D43D54231}">
      <dsp:nvSpPr>
        <dsp:cNvPr id="0" name=""/>
        <dsp:cNvSpPr/>
      </dsp:nvSpPr>
      <dsp:spPr>
        <a:xfrm>
          <a:off x="2118940" y="2365461"/>
          <a:ext cx="2994600" cy="356289"/>
        </a:xfrm>
        <a:custGeom>
          <a:avLst/>
          <a:gdLst/>
          <a:ahLst/>
          <a:cxnLst/>
          <a:rect l="0" t="0" r="0" b="0"/>
          <a:pathLst>
            <a:path>
              <a:moveTo>
                <a:pt x="2994600" y="0"/>
              </a:moveTo>
              <a:lnTo>
                <a:pt x="2994600" y="242800"/>
              </a:lnTo>
              <a:lnTo>
                <a:pt x="0" y="242800"/>
              </a:lnTo>
              <a:lnTo>
                <a:pt x="0" y="356289"/>
              </a:lnTo>
            </a:path>
          </a:pathLst>
        </a:custGeom>
        <a:noFill/>
        <a:ln w="15875" cap="flat" cmpd="sng" algn="ctr">
          <a:solidFill>
            <a:schemeClr val="accent1">
              <a:tint val="99000"/>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sp>
    <dsp:sp modelId="{609102FF-6A19-4127-B37C-A14129644F87}">
      <dsp:nvSpPr>
        <dsp:cNvPr id="0" name=""/>
        <dsp:cNvSpPr/>
      </dsp:nvSpPr>
      <dsp:spPr>
        <a:xfrm>
          <a:off x="621640" y="2365461"/>
          <a:ext cx="4491900" cy="356289"/>
        </a:xfrm>
        <a:custGeom>
          <a:avLst/>
          <a:gdLst/>
          <a:ahLst/>
          <a:cxnLst/>
          <a:rect l="0" t="0" r="0" b="0"/>
          <a:pathLst>
            <a:path>
              <a:moveTo>
                <a:pt x="4491900" y="0"/>
              </a:moveTo>
              <a:lnTo>
                <a:pt x="4491900" y="242800"/>
              </a:lnTo>
              <a:lnTo>
                <a:pt x="0" y="242800"/>
              </a:lnTo>
              <a:lnTo>
                <a:pt x="0" y="356289"/>
              </a:lnTo>
            </a:path>
          </a:pathLst>
        </a:custGeom>
        <a:noFill/>
        <a:ln w="15875" cap="flat" cmpd="sng" algn="ctr">
          <a:solidFill>
            <a:schemeClr val="accent1">
              <a:tint val="99000"/>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sp>
    <dsp:sp modelId="{A3D05948-4F6E-4601-90D5-8201C150E2A2}">
      <dsp:nvSpPr>
        <dsp:cNvPr id="0" name=""/>
        <dsp:cNvSpPr/>
      </dsp:nvSpPr>
      <dsp:spPr>
        <a:xfrm>
          <a:off x="4501008" y="1587546"/>
          <a:ext cx="1225063" cy="777915"/>
        </a:xfrm>
        <a:prstGeom prst="roundRect">
          <a:avLst>
            <a:gd name="adj" fmla="val 10000"/>
          </a:avLst>
        </a:prstGeom>
        <a:solidFill>
          <a:schemeClr val="accent1">
            <a:shade val="80000"/>
            <a:hueOff val="0"/>
            <a:satOff val="0"/>
            <a:lumOff val="0"/>
            <a:alphaOff val="0"/>
          </a:schemeClr>
        </a:solidFill>
        <a:ln>
          <a:noFill/>
        </a:ln>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0A4BF179-63CE-42F6-849C-EB35FFEB3EA8}">
      <dsp:nvSpPr>
        <dsp:cNvPr id="0" name=""/>
        <dsp:cNvSpPr/>
      </dsp:nvSpPr>
      <dsp:spPr>
        <a:xfrm>
          <a:off x="4637127" y="1716858"/>
          <a:ext cx="1225063" cy="777915"/>
        </a:xfrm>
        <a:prstGeom prst="roundRect">
          <a:avLst>
            <a:gd name="adj" fmla="val 10000"/>
          </a:avLst>
        </a:prstGeom>
        <a:solidFill>
          <a:schemeClr val="lt1">
            <a:alpha val="90000"/>
            <a:hueOff val="0"/>
            <a:satOff val="0"/>
            <a:lumOff val="0"/>
            <a:alphaOff val="0"/>
          </a:schemeClr>
        </a:solidFill>
        <a:ln w="9525" cap="flat" cmpd="sng" algn="ctr">
          <a:solidFill>
            <a:schemeClr val="accent1">
              <a:shade val="80000"/>
              <a:hueOff val="0"/>
              <a:satOff val="0"/>
              <a:lumOff val="0"/>
              <a:alphaOff val="0"/>
            </a:schemeClr>
          </a:solidFill>
          <a:prstDash val="solid"/>
        </a:ln>
        <a:effectLst/>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ar-SA" sz="2400" b="1" kern="1200" dirty="0" smtClean="0">
              <a:solidFill>
                <a:srgbClr val="FF0000"/>
              </a:solidFill>
            </a:rPr>
            <a:t>الأسباب النفسية</a:t>
          </a:r>
          <a:endParaRPr lang="en-US" sz="2400" b="1" kern="1200" dirty="0">
            <a:solidFill>
              <a:srgbClr val="FF0000"/>
            </a:solidFill>
          </a:endParaRPr>
        </a:p>
      </dsp:txBody>
      <dsp:txXfrm>
        <a:off x="4659911" y="1739642"/>
        <a:ext cx="1179495" cy="732347"/>
      </dsp:txXfrm>
    </dsp:sp>
    <dsp:sp modelId="{4202B098-8307-4B59-9F22-5D43625B9459}">
      <dsp:nvSpPr>
        <dsp:cNvPr id="0" name=""/>
        <dsp:cNvSpPr/>
      </dsp:nvSpPr>
      <dsp:spPr>
        <a:xfrm>
          <a:off x="9108" y="2721751"/>
          <a:ext cx="1225063" cy="777915"/>
        </a:xfrm>
        <a:prstGeom prst="roundRect">
          <a:avLst>
            <a:gd name="adj" fmla="val 10000"/>
          </a:avLst>
        </a:prstGeom>
        <a:solidFill>
          <a:schemeClr val="accent1">
            <a:tint val="99000"/>
            <a:hueOff val="0"/>
            <a:satOff val="0"/>
            <a:lumOff val="0"/>
            <a:alphaOff val="0"/>
          </a:schemeClr>
        </a:solidFill>
        <a:ln>
          <a:noFill/>
        </a:ln>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72C63C66-10B0-47A2-8127-38C309B14BFE}">
      <dsp:nvSpPr>
        <dsp:cNvPr id="0" name=""/>
        <dsp:cNvSpPr/>
      </dsp:nvSpPr>
      <dsp:spPr>
        <a:xfrm>
          <a:off x="145226" y="2851063"/>
          <a:ext cx="1225063" cy="777915"/>
        </a:xfrm>
        <a:prstGeom prst="roundRect">
          <a:avLst>
            <a:gd name="adj" fmla="val 10000"/>
          </a:avLst>
        </a:prstGeom>
        <a:solidFill>
          <a:schemeClr val="lt1">
            <a:alpha val="90000"/>
            <a:hueOff val="0"/>
            <a:satOff val="0"/>
            <a:lumOff val="0"/>
            <a:alphaOff val="0"/>
          </a:schemeClr>
        </a:solidFill>
        <a:ln w="9525" cap="flat" cmpd="sng" algn="ctr">
          <a:solidFill>
            <a:schemeClr val="accent1">
              <a:tint val="99000"/>
              <a:hueOff val="0"/>
              <a:satOff val="0"/>
              <a:lumOff val="0"/>
              <a:alphaOff val="0"/>
            </a:schemeClr>
          </a:solidFill>
          <a:prstDash val="solid"/>
        </a:ln>
        <a:effectLst/>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ar-SA" sz="2400" b="1" kern="1200" dirty="0" smtClean="0"/>
            <a:t>اخرى</a:t>
          </a:r>
          <a:endParaRPr lang="en-US" sz="2400" b="1" kern="1200" dirty="0"/>
        </a:p>
      </dsp:txBody>
      <dsp:txXfrm>
        <a:off x="168010" y="2873847"/>
        <a:ext cx="1179495" cy="732347"/>
      </dsp:txXfrm>
    </dsp:sp>
    <dsp:sp modelId="{67949CEA-1207-4EAF-9ABE-78C3AA74C3E7}">
      <dsp:nvSpPr>
        <dsp:cNvPr id="0" name=""/>
        <dsp:cNvSpPr/>
      </dsp:nvSpPr>
      <dsp:spPr>
        <a:xfrm>
          <a:off x="1506408" y="2721751"/>
          <a:ext cx="1225063" cy="777915"/>
        </a:xfrm>
        <a:prstGeom prst="roundRect">
          <a:avLst>
            <a:gd name="adj" fmla="val 10000"/>
          </a:avLst>
        </a:prstGeom>
        <a:solidFill>
          <a:schemeClr val="accent1">
            <a:tint val="99000"/>
            <a:hueOff val="0"/>
            <a:satOff val="0"/>
            <a:lumOff val="0"/>
            <a:alphaOff val="0"/>
          </a:schemeClr>
        </a:solidFill>
        <a:ln>
          <a:noFill/>
        </a:ln>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475CD87A-2BC7-488F-965A-20774917134D}">
      <dsp:nvSpPr>
        <dsp:cNvPr id="0" name=""/>
        <dsp:cNvSpPr/>
      </dsp:nvSpPr>
      <dsp:spPr>
        <a:xfrm>
          <a:off x="1642526" y="2851063"/>
          <a:ext cx="1225063" cy="777915"/>
        </a:xfrm>
        <a:prstGeom prst="roundRect">
          <a:avLst>
            <a:gd name="adj" fmla="val 10000"/>
          </a:avLst>
        </a:prstGeom>
        <a:solidFill>
          <a:schemeClr val="lt1">
            <a:alpha val="90000"/>
            <a:hueOff val="0"/>
            <a:satOff val="0"/>
            <a:lumOff val="0"/>
            <a:alphaOff val="0"/>
          </a:schemeClr>
        </a:solidFill>
        <a:ln w="9525" cap="flat" cmpd="sng" algn="ctr">
          <a:solidFill>
            <a:schemeClr val="accent1">
              <a:tint val="99000"/>
              <a:hueOff val="0"/>
              <a:satOff val="0"/>
              <a:lumOff val="0"/>
              <a:alphaOff val="0"/>
            </a:schemeClr>
          </a:solidFill>
          <a:prstDash val="solid"/>
        </a:ln>
        <a:effectLst/>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ar-SA" sz="2400" b="1" kern="1200" dirty="0" smtClean="0"/>
            <a:t>التحليلية الجديدة</a:t>
          </a:r>
          <a:endParaRPr lang="en-US" sz="2400" b="1" kern="1200" dirty="0"/>
        </a:p>
      </dsp:txBody>
      <dsp:txXfrm>
        <a:off x="1665310" y="2873847"/>
        <a:ext cx="1179495" cy="732347"/>
      </dsp:txXfrm>
    </dsp:sp>
    <dsp:sp modelId="{B566BB9F-D6A3-4A4F-B96A-BDD69DAC13AD}">
      <dsp:nvSpPr>
        <dsp:cNvPr id="0" name=""/>
        <dsp:cNvSpPr/>
      </dsp:nvSpPr>
      <dsp:spPr>
        <a:xfrm>
          <a:off x="3003708" y="2721751"/>
          <a:ext cx="1225063" cy="777915"/>
        </a:xfrm>
        <a:prstGeom prst="roundRect">
          <a:avLst>
            <a:gd name="adj" fmla="val 10000"/>
          </a:avLst>
        </a:prstGeom>
        <a:solidFill>
          <a:schemeClr val="accent1">
            <a:tint val="99000"/>
            <a:hueOff val="0"/>
            <a:satOff val="0"/>
            <a:lumOff val="0"/>
            <a:alphaOff val="0"/>
          </a:schemeClr>
        </a:solidFill>
        <a:ln>
          <a:noFill/>
        </a:ln>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CF7F1D61-2FDD-4877-8403-5D1E2A80FC2C}">
      <dsp:nvSpPr>
        <dsp:cNvPr id="0" name=""/>
        <dsp:cNvSpPr/>
      </dsp:nvSpPr>
      <dsp:spPr>
        <a:xfrm>
          <a:off x="3139826" y="2851063"/>
          <a:ext cx="1225063" cy="777915"/>
        </a:xfrm>
        <a:prstGeom prst="roundRect">
          <a:avLst>
            <a:gd name="adj" fmla="val 10000"/>
          </a:avLst>
        </a:prstGeom>
        <a:solidFill>
          <a:schemeClr val="lt1">
            <a:alpha val="90000"/>
            <a:hueOff val="0"/>
            <a:satOff val="0"/>
            <a:lumOff val="0"/>
            <a:alphaOff val="0"/>
          </a:schemeClr>
        </a:solidFill>
        <a:ln w="9525" cap="flat" cmpd="sng" algn="ctr">
          <a:solidFill>
            <a:schemeClr val="accent1">
              <a:tint val="99000"/>
              <a:hueOff val="0"/>
              <a:satOff val="0"/>
              <a:lumOff val="0"/>
              <a:alphaOff val="0"/>
            </a:schemeClr>
          </a:solidFill>
          <a:prstDash val="solid"/>
        </a:ln>
        <a:effectLst/>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ar-SA" sz="2400" b="1" kern="1200" dirty="0" smtClean="0"/>
            <a:t>الانسانية</a:t>
          </a:r>
          <a:endParaRPr lang="en-US" sz="2400" b="1" kern="1200" dirty="0"/>
        </a:p>
      </dsp:txBody>
      <dsp:txXfrm>
        <a:off x="3162610" y="2873847"/>
        <a:ext cx="1179495" cy="732347"/>
      </dsp:txXfrm>
    </dsp:sp>
    <dsp:sp modelId="{9F4410E0-87CC-46F3-ADD9-B1F8EF0D2B0A}">
      <dsp:nvSpPr>
        <dsp:cNvPr id="0" name=""/>
        <dsp:cNvSpPr/>
      </dsp:nvSpPr>
      <dsp:spPr>
        <a:xfrm>
          <a:off x="4501008" y="2721751"/>
          <a:ext cx="1225063" cy="777915"/>
        </a:xfrm>
        <a:prstGeom prst="roundRect">
          <a:avLst>
            <a:gd name="adj" fmla="val 10000"/>
          </a:avLst>
        </a:prstGeom>
        <a:solidFill>
          <a:schemeClr val="accent1">
            <a:tint val="99000"/>
            <a:hueOff val="0"/>
            <a:satOff val="0"/>
            <a:lumOff val="0"/>
            <a:alphaOff val="0"/>
          </a:schemeClr>
        </a:solidFill>
        <a:ln>
          <a:noFill/>
        </a:ln>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F29A8696-A1B9-45DA-854D-50031B861D48}">
      <dsp:nvSpPr>
        <dsp:cNvPr id="0" name=""/>
        <dsp:cNvSpPr/>
      </dsp:nvSpPr>
      <dsp:spPr>
        <a:xfrm>
          <a:off x="4637127" y="2851063"/>
          <a:ext cx="1225063" cy="777915"/>
        </a:xfrm>
        <a:prstGeom prst="roundRect">
          <a:avLst>
            <a:gd name="adj" fmla="val 10000"/>
          </a:avLst>
        </a:prstGeom>
        <a:solidFill>
          <a:schemeClr val="lt1">
            <a:alpha val="90000"/>
            <a:hueOff val="0"/>
            <a:satOff val="0"/>
            <a:lumOff val="0"/>
            <a:alphaOff val="0"/>
          </a:schemeClr>
        </a:solidFill>
        <a:ln w="9525" cap="flat" cmpd="sng" algn="ctr">
          <a:solidFill>
            <a:schemeClr val="accent1">
              <a:tint val="99000"/>
              <a:hueOff val="0"/>
              <a:satOff val="0"/>
              <a:lumOff val="0"/>
              <a:alphaOff val="0"/>
            </a:schemeClr>
          </a:solidFill>
          <a:prstDash val="solid"/>
        </a:ln>
        <a:effectLst/>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ar-SA" sz="2400" b="1" kern="1200" dirty="0" err="1" smtClean="0"/>
            <a:t>الادلرية</a:t>
          </a:r>
          <a:endParaRPr lang="en-US" sz="2400" b="1" kern="1200" dirty="0"/>
        </a:p>
      </dsp:txBody>
      <dsp:txXfrm>
        <a:off x="4659911" y="2873847"/>
        <a:ext cx="1179495" cy="732347"/>
      </dsp:txXfrm>
    </dsp:sp>
    <dsp:sp modelId="{8A61DE68-51E0-41C3-8CEA-ECB5767C69DB}">
      <dsp:nvSpPr>
        <dsp:cNvPr id="0" name=""/>
        <dsp:cNvSpPr/>
      </dsp:nvSpPr>
      <dsp:spPr>
        <a:xfrm>
          <a:off x="5998309" y="2721751"/>
          <a:ext cx="1225063" cy="777915"/>
        </a:xfrm>
        <a:prstGeom prst="roundRect">
          <a:avLst>
            <a:gd name="adj" fmla="val 10000"/>
          </a:avLst>
        </a:prstGeom>
        <a:solidFill>
          <a:schemeClr val="accent1">
            <a:tint val="99000"/>
            <a:hueOff val="0"/>
            <a:satOff val="0"/>
            <a:lumOff val="0"/>
            <a:alphaOff val="0"/>
          </a:schemeClr>
        </a:solidFill>
        <a:ln>
          <a:noFill/>
        </a:ln>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CB46C7D2-DE97-417A-8B57-DBA050115DBC}">
      <dsp:nvSpPr>
        <dsp:cNvPr id="0" name=""/>
        <dsp:cNvSpPr/>
      </dsp:nvSpPr>
      <dsp:spPr>
        <a:xfrm>
          <a:off x="6134427" y="2851063"/>
          <a:ext cx="1225063" cy="777915"/>
        </a:xfrm>
        <a:prstGeom prst="roundRect">
          <a:avLst>
            <a:gd name="adj" fmla="val 10000"/>
          </a:avLst>
        </a:prstGeom>
        <a:solidFill>
          <a:schemeClr val="lt1">
            <a:alpha val="90000"/>
            <a:hueOff val="0"/>
            <a:satOff val="0"/>
            <a:lumOff val="0"/>
            <a:alphaOff val="0"/>
          </a:schemeClr>
        </a:solidFill>
        <a:ln w="9525" cap="flat" cmpd="sng" algn="ctr">
          <a:solidFill>
            <a:schemeClr val="accent1">
              <a:tint val="99000"/>
              <a:hueOff val="0"/>
              <a:satOff val="0"/>
              <a:lumOff val="0"/>
              <a:alphaOff val="0"/>
            </a:schemeClr>
          </a:solidFill>
          <a:prstDash val="solid"/>
        </a:ln>
        <a:effectLst/>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ar-SA" sz="2400" b="1" kern="1200" dirty="0" smtClean="0"/>
            <a:t>التحليلية</a:t>
          </a:r>
          <a:endParaRPr lang="en-US" sz="2400" b="1" kern="1200" dirty="0"/>
        </a:p>
      </dsp:txBody>
      <dsp:txXfrm>
        <a:off x="6157211" y="2873847"/>
        <a:ext cx="1179495" cy="732347"/>
      </dsp:txXfrm>
    </dsp:sp>
    <dsp:sp modelId="{875EF730-C680-40FC-A708-EBE7795232D6}">
      <dsp:nvSpPr>
        <dsp:cNvPr id="0" name=""/>
        <dsp:cNvSpPr/>
      </dsp:nvSpPr>
      <dsp:spPr>
        <a:xfrm>
          <a:off x="7495609" y="2721751"/>
          <a:ext cx="1225063" cy="777915"/>
        </a:xfrm>
        <a:prstGeom prst="roundRect">
          <a:avLst>
            <a:gd name="adj" fmla="val 10000"/>
          </a:avLst>
        </a:prstGeom>
        <a:solidFill>
          <a:schemeClr val="accent1">
            <a:tint val="99000"/>
            <a:hueOff val="0"/>
            <a:satOff val="0"/>
            <a:lumOff val="0"/>
            <a:alphaOff val="0"/>
          </a:schemeClr>
        </a:solidFill>
        <a:ln>
          <a:noFill/>
        </a:ln>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64A4D603-C798-46B9-8AEB-725485C9F860}">
      <dsp:nvSpPr>
        <dsp:cNvPr id="0" name=""/>
        <dsp:cNvSpPr/>
      </dsp:nvSpPr>
      <dsp:spPr>
        <a:xfrm>
          <a:off x="7631727" y="2851063"/>
          <a:ext cx="1225063" cy="777915"/>
        </a:xfrm>
        <a:prstGeom prst="roundRect">
          <a:avLst>
            <a:gd name="adj" fmla="val 10000"/>
          </a:avLst>
        </a:prstGeom>
        <a:solidFill>
          <a:schemeClr val="lt1">
            <a:alpha val="90000"/>
            <a:hueOff val="0"/>
            <a:satOff val="0"/>
            <a:lumOff val="0"/>
            <a:alphaOff val="0"/>
          </a:schemeClr>
        </a:solidFill>
        <a:ln w="9525" cap="flat" cmpd="sng" algn="ctr">
          <a:solidFill>
            <a:schemeClr val="accent1">
              <a:tint val="99000"/>
              <a:hueOff val="0"/>
              <a:satOff val="0"/>
              <a:lumOff val="0"/>
              <a:alphaOff val="0"/>
            </a:schemeClr>
          </a:solidFill>
          <a:prstDash val="solid"/>
        </a:ln>
        <a:effectLst/>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ar-SA" sz="2400" b="1" kern="1200" dirty="0" smtClean="0"/>
            <a:t>المدرسة المعرفية</a:t>
          </a:r>
          <a:endParaRPr lang="en-US" sz="2400" b="1" kern="1200" dirty="0"/>
        </a:p>
      </dsp:txBody>
      <dsp:txXfrm>
        <a:off x="7654511" y="2873847"/>
        <a:ext cx="1179495" cy="732347"/>
      </dsp:txXfrm>
    </dsp:sp>
    <dsp:sp modelId="{81BA487B-B5B5-4850-878F-3A7406DF7701}">
      <dsp:nvSpPr>
        <dsp:cNvPr id="0" name=""/>
        <dsp:cNvSpPr/>
      </dsp:nvSpPr>
      <dsp:spPr>
        <a:xfrm>
          <a:off x="8992909" y="2721751"/>
          <a:ext cx="1225063" cy="777915"/>
        </a:xfrm>
        <a:prstGeom prst="roundRect">
          <a:avLst>
            <a:gd name="adj" fmla="val 10000"/>
          </a:avLst>
        </a:prstGeom>
        <a:solidFill>
          <a:schemeClr val="accent1">
            <a:tint val="99000"/>
            <a:hueOff val="0"/>
            <a:satOff val="0"/>
            <a:lumOff val="0"/>
            <a:alphaOff val="0"/>
          </a:schemeClr>
        </a:solidFill>
        <a:ln>
          <a:noFill/>
        </a:ln>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245596DE-8337-4A09-8192-235A8EA64B00}">
      <dsp:nvSpPr>
        <dsp:cNvPr id="0" name=""/>
        <dsp:cNvSpPr/>
      </dsp:nvSpPr>
      <dsp:spPr>
        <a:xfrm>
          <a:off x="9129027" y="2851063"/>
          <a:ext cx="1225063" cy="777915"/>
        </a:xfrm>
        <a:prstGeom prst="roundRect">
          <a:avLst>
            <a:gd name="adj" fmla="val 10000"/>
          </a:avLst>
        </a:prstGeom>
        <a:solidFill>
          <a:schemeClr val="lt1">
            <a:alpha val="90000"/>
            <a:hueOff val="0"/>
            <a:satOff val="0"/>
            <a:lumOff val="0"/>
            <a:alphaOff val="0"/>
          </a:schemeClr>
        </a:solidFill>
        <a:ln w="9525" cap="flat" cmpd="sng" algn="ctr">
          <a:solidFill>
            <a:schemeClr val="accent1">
              <a:tint val="99000"/>
              <a:hueOff val="0"/>
              <a:satOff val="0"/>
              <a:lumOff val="0"/>
              <a:alphaOff val="0"/>
            </a:schemeClr>
          </a:solidFill>
          <a:prstDash val="solid"/>
        </a:ln>
        <a:effectLst/>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ar-SA" sz="2400" b="1" kern="1200" dirty="0" smtClean="0"/>
            <a:t>المدرسة السلوكية</a:t>
          </a:r>
          <a:endParaRPr lang="en-US" sz="2400" b="1" kern="1200" dirty="0"/>
        </a:p>
      </dsp:txBody>
      <dsp:txXfrm>
        <a:off x="9151811" y="2873847"/>
        <a:ext cx="1179495" cy="7323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918F32-EE09-4347-9198-4E9FD5EDD987}">
      <dsp:nvSpPr>
        <dsp:cNvPr id="0" name=""/>
        <dsp:cNvSpPr/>
      </dsp:nvSpPr>
      <dsp:spPr>
        <a:xfrm>
          <a:off x="2438399" y="67733"/>
          <a:ext cx="3251200" cy="3251200"/>
        </a:xfrm>
        <a:prstGeom prst="ellipse">
          <a:avLst/>
        </a:prstGeom>
        <a:solidFill>
          <a:schemeClr val="accent1">
            <a:shade val="80000"/>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000250">
            <a:lnSpc>
              <a:spcPct val="90000"/>
            </a:lnSpc>
            <a:spcBef>
              <a:spcPct val="0"/>
            </a:spcBef>
            <a:spcAft>
              <a:spcPct val="35000"/>
            </a:spcAft>
          </a:pPr>
          <a:r>
            <a:rPr lang="ar-SA" sz="4500" kern="1200" dirty="0" smtClean="0"/>
            <a:t>الأسباب النفسية</a:t>
          </a:r>
          <a:endParaRPr lang="en-US" sz="4500" kern="1200" dirty="0"/>
        </a:p>
      </dsp:txBody>
      <dsp:txXfrm>
        <a:off x="2871893" y="636693"/>
        <a:ext cx="2384213" cy="1463040"/>
      </dsp:txXfrm>
    </dsp:sp>
    <dsp:sp modelId="{A6769AF0-D200-45A0-AAF0-B127C46E0329}">
      <dsp:nvSpPr>
        <dsp:cNvPr id="0" name=""/>
        <dsp:cNvSpPr/>
      </dsp:nvSpPr>
      <dsp:spPr>
        <a:xfrm>
          <a:off x="3611541" y="2099733"/>
          <a:ext cx="3251200" cy="3251200"/>
        </a:xfrm>
        <a:prstGeom prst="ellipse">
          <a:avLst/>
        </a:prstGeom>
        <a:solidFill>
          <a:schemeClr val="accent1">
            <a:shade val="80000"/>
            <a:alpha val="50000"/>
            <a:hueOff val="375280"/>
            <a:satOff val="5686"/>
            <a:lumOff val="23447"/>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000250">
            <a:lnSpc>
              <a:spcPct val="90000"/>
            </a:lnSpc>
            <a:spcBef>
              <a:spcPct val="0"/>
            </a:spcBef>
            <a:spcAft>
              <a:spcPct val="35000"/>
            </a:spcAft>
          </a:pPr>
          <a:r>
            <a:rPr lang="ar-SA" sz="4500" kern="1200" dirty="0" smtClean="0"/>
            <a:t>الأسباب الاجتماعية الثقافية</a:t>
          </a:r>
          <a:endParaRPr lang="en-US" sz="4500" kern="1200" dirty="0"/>
        </a:p>
      </dsp:txBody>
      <dsp:txXfrm>
        <a:off x="4605866" y="2939626"/>
        <a:ext cx="1950720" cy="1788160"/>
      </dsp:txXfrm>
    </dsp:sp>
    <dsp:sp modelId="{A72B0573-AB27-48C0-AA2E-CDDE994E84B0}">
      <dsp:nvSpPr>
        <dsp:cNvPr id="0" name=""/>
        <dsp:cNvSpPr/>
      </dsp:nvSpPr>
      <dsp:spPr>
        <a:xfrm>
          <a:off x="1265258" y="2099733"/>
          <a:ext cx="3251200" cy="3251200"/>
        </a:xfrm>
        <a:prstGeom prst="ellipse">
          <a:avLst/>
        </a:prstGeom>
        <a:solidFill>
          <a:schemeClr val="accent1">
            <a:shade val="80000"/>
            <a:alpha val="50000"/>
            <a:hueOff val="375280"/>
            <a:satOff val="5686"/>
            <a:lumOff val="23447"/>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000250">
            <a:lnSpc>
              <a:spcPct val="90000"/>
            </a:lnSpc>
            <a:spcBef>
              <a:spcPct val="0"/>
            </a:spcBef>
            <a:spcAft>
              <a:spcPct val="35000"/>
            </a:spcAft>
          </a:pPr>
          <a:r>
            <a:rPr lang="ar-SA" sz="4500" kern="1200" dirty="0" smtClean="0"/>
            <a:t>الأسباب البيولوجية</a:t>
          </a:r>
          <a:endParaRPr lang="en-US" sz="4500" kern="1200" dirty="0"/>
        </a:p>
      </dsp:txBody>
      <dsp:txXfrm>
        <a:off x="1571413" y="2939626"/>
        <a:ext cx="1950720" cy="178816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atin typeface="Calibri" panose="020F0502020204030204" pitchFamily="34" charset="0"/>
                <a:cs typeface="Calibri" panose="020F050202020403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rtl="1">
              <a:buNone/>
              <a:defRPr sz="2200">
                <a:solidFill>
                  <a:schemeClr val="bg1">
                    <a:lumMod val="50000"/>
                  </a:schemeClr>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09-Jun-21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09-Jun-21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09-Jun-21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09-Jun-21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09-Jun-21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09-Jun-21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09-Jun-21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09-Jun-21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09-Jun-21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lvl1pPr rtl="1">
              <a:defRPr>
                <a:latin typeface="Calibri" panose="020F0502020204030204" pitchFamily="34" charset="0"/>
                <a:cs typeface="Calibri" panose="020F0502020204030204" pitchFamily="34" charset="0"/>
              </a:defRPr>
            </a:lvl1pPr>
          </a:lstStyle>
          <a:p>
            <a:r>
              <a:rPr lang="en-US" dirty="0"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normAutofit/>
          </a:bodyPr>
          <a:lstStyle>
            <a:lvl1pPr marL="0" indent="0" algn="r" rtl="1">
              <a:buNone/>
              <a:defRPr sz="2000">
                <a:latin typeface="Calibri" panose="020F0502020204030204" pitchFamily="34" charset="0"/>
                <a:cs typeface="Calibri" panose="020F0502020204030204" pitchFamily="34" charset="0"/>
              </a:defRPr>
            </a:lvl1pPr>
            <a:lvl2pPr marL="457200" indent="0" algn="r" rtl="1">
              <a:buNone/>
              <a:defRPr sz="2000">
                <a:latin typeface="Calibri" panose="020F0502020204030204" pitchFamily="34" charset="0"/>
                <a:cs typeface="Calibri" panose="020F0502020204030204" pitchFamily="34" charset="0"/>
              </a:defRPr>
            </a:lvl2pPr>
            <a:lvl3pPr marL="914400" indent="0" algn="r" rtl="1">
              <a:buNone/>
              <a:defRPr sz="2000">
                <a:latin typeface="Calibri" panose="020F0502020204030204" pitchFamily="34" charset="0"/>
                <a:cs typeface="Calibri" panose="020F0502020204030204" pitchFamily="34" charset="0"/>
              </a:defRPr>
            </a:lvl3pPr>
            <a:lvl4pPr marL="1371600" indent="0" algn="r" rtl="1">
              <a:buNone/>
              <a:defRPr sz="2000">
                <a:latin typeface="Calibri" panose="020F0502020204030204" pitchFamily="34" charset="0"/>
                <a:cs typeface="Calibri" panose="020F0502020204030204" pitchFamily="34" charset="0"/>
              </a:defRPr>
            </a:lvl4pPr>
            <a:lvl5pPr marL="1828800" indent="0" algn="r" rtl="1">
              <a:buNone/>
              <a:defRPr sz="2000">
                <a:latin typeface="Calibri" panose="020F0502020204030204" pitchFamily="34" charset="0"/>
                <a:cs typeface="Calibri" panose="020F0502020204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09-Jun-21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09-Jun-21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09-Jun-21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09-Jun-21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09-Jun-21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09-Jun-21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09-Jun-21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09-Jun-21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09-Jun-21</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mayoclinic.or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hyperlink" Target="https://www.youtube.com/watch?v=3Q3V9wkClk8"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ar-SA" dirty="0"/>
              <a:t>الاضطرابات النفسية والعقلية</a:t>
            </a:r>
            <a:endParaRPr lang="en-US" dirty="0"/>
          </a:p>
        </p:txBody>
      </p:sp>
      <p:sp>
        <p:nvSpPr>
          <p:cNvPr id="3" name="Subtitle 2"/>
          <p:cNvSpPr>
            <a:spLocks noGrp="1"/>
          </p:cNvSpPr>
          <p:nvPr>
            <p:ph type="subTitle" idx="1"/>
          </p:nvPr>
        </p:nvSpPr>
        <p:spPr/>
        <p:txBody>
          <a:bodyPr/>
          <a:lstStyle/>
          <a:p>
            <a:r>
              <a:rPr lang="ar-SA" dirty="0" smtClean="0"/>
              <a:t>موريس بقلة</a:t>
            </a:r>
            <a:endParaRPr lang="en-US" dirty="0"/>
          </a:p>
        </p:txBody>
      </p:sp>
    </p:spTree>
    <p:extLst>
      <p:ext uri="{BB962C8B-B14F-4D97-AF65-F5344CB8AC3E}">
        <p14:creationId xmlns:p14="http://schemas.microsoft.com/office/powerpoint/2010/main" val="35186165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607610"/>
          </a:xfrm>
        </p:spPr>
        <p:txBody>
          <a:bodyPr/>
          <a:lstStyle/>
          <a:p>
            <a:endParaRPr lang="en-US" dirty="0"/>
          </a:p>
        </p:txBody>
      </p:sp>
      <p:sp>
        <p:nvSpPr>
          <p:cNvPr id="3" name="Content Placeholder 2"/>
          <p:cNvSpPr>
            <a:spLocks noGrp="1"/>
          </p:cNvSpPr>
          <p:nvPr>
            <p:ph sz="quarter" idx="13"/>
          </p:nvPr>
        </p:nvSpPr>
        <p:spPr>
          <a:xfrm>
            <a:off x="913774" y="1620982"/>
            <a:ext cx="10363826" cy="4170217"/>
          </a:xfrm>
        </p:spPr>
        <p:txBody>
          <a:bodyPr>
            <a:normAutofit fontScale="92500" lnSpcReduction="10000"/>
          </a:bodyPr>
          <a:lstStyle/>
          <a:p>
            <a:pPr lvl="0"/>
            <a:r>
              <a:rPr lang="ar-SA" b="1" dirty="0" smtClean="0"/>
              <a:t>4. </a:t>
            </a:r>
            <a:r>
              <a:rPr lang="ar-SA" b="1" dirty="0" smtClean="0">
                <a:solidFill>
                  <a:srgbClr val="FF0000"/>
                </a:solidFill>
              </a:rPr>
              <a:t>الرهاب </a:t>
            </a:r>
            <a:r>
              <a:rPr lang="ar-SA" b="1" dirty="0">
                <a:solidFill>
                  <a:srgbClr val="FF0000"/>
                </a:solidFill>
              </a:rPr>
              <a:t>المحدد</a:t>
            </a:r>
            <a:r>
              <a:rPr lang="en-US" b="1" dirty="0">
                <a:solidFill>
                  <a:srgbClr val="FF0000"/>
                </a:solidFill>
              </a:rPr>
              <a:t> </a:t>
            </a:r>
            <a:r>
              <a:rPr lang="en-US" b="1" dirty="0"/>
              <a:t>Specific phobias</a:t>
            </a:r>
            <a:r>
              <a:rPr lang="en-US" dirty="0"/>
              <a:t> </a:t>
            </a:r>
            <a:r>
              <a:rPr lang="ar-SA" dirty="0"/>
              <a:t>تنطوي على خوف شديد من كائن معين أو الوضع في البيئة. تتضمن بعض الأمثلة الخوف من العناكب أو الخوف من المرتفعات أو الخوف من الثعابين. والأنواع الأربعة الرئيسية من الرهاب المحدد تشمل</a:t>
            </a:r>
            <a:r>
              <a:rPr lang="en-US" dirty="0"/>
              <a:t> :</a:t>
            </a:r>
          </a:p>
          <a:p>
            <a:r>
              <a:rPr lang="en-US" dirty="0"/>
              <a:t>← </a:t>
            </a:r>
            <a:r>
              <a:rPr lang="ar-SA" dirty="0"/>
              <a:t>الأحداث الطبيعية (الرعد، البرق، الأعاصير)</a:t>
            </a:r>
            <a:r>
              <a:rPr lang="en-US" dirty="0"/>
              <a:t>.</a:t>
            </a:r>
          </a:p>
          <a:p>
            <a:r>
              <a:rPr lang="en-US" dirty="0"/>
              <a:t>← </a:t>
            </a:r>
            <a:r>
              <a:rPr lang="ar-SA" dirty="0"/>
              <a:t>الطبية (الإجراءات الطبية، إجراءات طب الأسنان، المعدات الطبية)</a:t>
            </a:r>
            <a:endParaRPr lang="en-US" dirty="0"/>
          </a:p>
          <a:p>
            <a:r>
              <a:rPr lang="en-US" dirty="0"/>
              <a:t>← </a:t>
            </a:r>
            <a:r>
              <a:rPr lang="ar-SA" dirty="0"/>
              <a:t>الحيوانات (الكلاب ، الثعابين، الحشرات)</a:t>
            </a:r>
            <a:endParaRPr lang="en-US" dirty="0"/>
          </a:p>
          <a:p>
            <a:r>
              <a:rPr lang="en-US" dirty="0"/>
              <a:t>← </a:t>
            </a:r>
            <a:r>
              <a:rPr lang="ar-SA" dirty="0"/>
              <a:t>الظرفية (المساحات الصغيرة، مغادرة المنزل، القيادة)</a:t>
            </a:r>
            <a:r>
              <a:rPr lang="en-US" dirty="0"/>
              <a:t> </a:t>
            </a:r>
            <a:r>
              <a:rPr lang="en-US" dirty="0" smtClean="0"/>
              <a:t>.</a:t>
            </a:r>
            <a:endParaRPr lang="ar-SA" dirty="0" smtClean="0"/>
          </a:p>
          <a:p>
            <a:r>
              <a:rPr lang="ar-SA" b="1" dirty="0"/>
              <a:t>رهاب فقدان الهاتف المحمول</a:t>
            </a:r>
            <a:r>
              <a:rPr lang="ar-SA" dirty="0"/>
              <a:t> أو </a:t>
            </a:r>
            <a:r>
              <a:rPr lang="ar-SA" b="1" dirty="0" err="1"/>
              <a:t>النوموفوبيا</a:t>
            </a:r>
            <a:r>
              <a:rPr lang="ar-SA" b="1" dirty="0"/>
              <a:t> </a:t>
            </a:r>
            <a:r>
              <a:rPr lang="ar-SA" dirty="0" smtClean="0"/>
              <a:t>:</a:t>
            </a:r>
            <a:r>
              <a:rPr lang="ar-SA" dirty="0"/>
              <a:t> </a:t>
            </a:r>
            <a:r>
              <a:rPr lang="en-US" dirty="0"/>
              <a:t>Nomophobia)‏ </a:t>
            </a:r>
            <a:r>
              <a:rPr lang="ar-SA" dirty="0"/>
              <a:t>اختصاراً لِـ(</a:t>
            </a:r>
            <a:r>
              <a:rPr lang="en-US" dirty="0"/>
              <a:t>no-mobile-phone phobia</a:t>
            </a:r>
            <a:r>
              <a:rPr lang="en-US" dirty="0" smtClean="0"/>
              <a:t>)،</a:t>
            </a:r>
            <a:endParaRPr lang="ar-SA" dirty="0" smtClean="0"/>
          </a:p>
          <a:p>
            <a:r>
              <a:rPr lang="ar-SA" dirty="0"/>
              <a:t>أشارت دراسة أجرتها شركة «</a:t>
            </a:r>
            <a:r>
              <a:rPr lang="ar-SA" dirty="0" err="1"/>
              <a:t>سكيوريتي</a:t>
            </a:r>
            <a:r>
              <a:rPr lang="ar-SA" dirty="0"/>
              <a:t> </a:t>
            </a:r>
            <a:r>
              <a:rPr lang="ar-SA" dirty="0" err="1"/>
              <a:t>انفوي</a:t>
            </a:r>
            <a:r>
              <a:rPr lang="ar-SA" dirty="0"/>
              <a:t>» المتخصصة في الخدمات الأمنية على الأجهزة المحمولة، إلى أن 66 في المئة من مستخدمي الهواتف المحمولة في بريطانيا وحدها يعانون من الـ"</a:t>
            </a:r>
            <a:r>
              <a:rPr lang="ar-SA" dirty="0" err="1"/>
              <a:t>نوموفوبيا</a:t>
            </a:r>
            <a:r>
              <a:rPr lang="ar-SA" dirty="0"/>
              <a:t>"</a:t>
            </a:r>
            <a:endParaRPr lang="en-US" dirty="0"/>
          </a:p>
          <a:p>
            <a:r>
              <a:rPr lang="ar-SA" dirty="0"/>
              <a:t>عند مواجهة موقف رهابي، قد يتعرض الفرد للغثيان </a:t>
            </a:r>
            <a:r>
              <a:rPr lang="ar-SA" dirty="0" smtClean="0"/>
              <a:t>والارتعاش </a:t>
            </a:r>
            <a:r>
              <a:rPr lang="ar-SA" dirty="0"/>
              <a:t>وتسارع ضربات القلب، وأعراض أخرى</a:t>
            </a:r>
            <a:r>
              <a:rPr lang="en-US" dirty="0" smtClean="0"/>
              <a:t>.</a:t>
            </a:r>
            <a:endParaRPr lang="en-US" dirty="0"/>
          </a:p>
        </p:txBody>
      </p:sp>
    </p:spTree>
    <p:extLst>
      <p:ext uri="{BB962C8B-B14F-4D97-AF65-F5344CB8AC3E}">
        <p14:creationId xmlns:p14="http://schemas.microsoft.com/office/powerpoint/2010/main" val="3627862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7911" y="275617"/>
            <a:ext cx="10364451" cy="867383"/>
          </a:xfrm>
        </p:spPr>
        <p:txBody>
          <a:bodyPr/>
          <a:lstStyle/>
          <a:p>
            <a:endParaRPr lang="en-US"/>
          </a:p>
        </p:txBody>
      </p:sp>
      <p:sp>
        <p:nvSpPr>
          <p:cNvPr id="3" name="Content Placeholder 2"/>
          <p:cNvSpPr>
            <a:spLocks noGrp="1"/>
          </p:cNvSpPr>
          <p:nvPr>
            <p:ph sz="quarter" idx="13"/>
          </p:nvPr>
        </p:nvSpPr>
        <p:spPr>
          <a:xfrm>
            <a:off x="913774" y="1236518"/>
            <a:ext cx="10363826" cy="4554681"/>
          </a:xfrm>
        </p:spPr>
        <p:txBody>
          <a:bodyPr>
            <a:normAutofit lnSpcReduction="10000"/>
          </a:bodyPr>
          <a:lstStyle/>
          <a:p>
            <a:pPr lvl="0"/>
            <a:r>
              <a:rPr lang="ar-SA" b="1" dirty="0" smtClean="0"/>
              <a:t>5</a:t>
            </a:r>
            <a:r>
              <a:rPr lang="ar-SA" b="1" dirty="0" smtClean="0">
                <a:solidFill>
                  <a:srgbClr val="FF0000"/>
                </a:solidFill>
              </a:rPr>
              <a:t>. اضطراب </a:t>
            </a:r>
            <a:r>
              <a:rPr lang="ar-SA" b="1" dirty="0">
                <a:solidFill>
                  <a:srgbClr val="FF0000"/>
                </a:solidFill>
              </a:rPr>
              <a:t>الهلع</a:t>
            </a:r>
            <a:r>
              <a:rPr lang="en-US" b="1" dirty="0">
                <a:solidFill>
                  <a:srgbClr val="FF0000"/>
                </a:solidFill>
              </a:rPr>
              <a:t> Panic disorder</a:t>
            </a:r>
            <a:r>
              <a:rPr lang="en-US" dirty="0">
                <a:solidFill>
                  <a:srgbClr val="FF0000"/>
                </a:solidFill>
              </a:rPr>
              <a:t> </a:t>
            </a:r>
            <a:r>
              <a:rPr lang="ar-SA" dirty="0"/>
              <a:t>هو اضطراب نفسي يتسم بنوبات الذعر التي غالباً ما  تظهر من </a:t>
            </a:r>
            <a:r>
              <a:rPr lang="ar-SA" dirty="0">
                <a:solidFill>
                  <a:srgbClr val="FF0000"/>
                </a:solidFill>
              </a:rPr>
              <a:t>دون سبب </a:t>
            </a:r>
            <a:r>
              <a:rPr lang="ar-SA" dirty="0"/>
              <a:t>على الإطلاق. ولهذا، فإن الأشخاص الذين يعانون من اضطرابات الهلع غالباً ما يشعرون بالقلق والانشغال بشأن احتمال حدوث نوبة فزع أخرى</a:t>
            </a:r>
            <a:r>
              <a:rPr lang="en-US" dirty="0" smtClean="0"/>
              <a:t>.</a:t>
            </a:r>
            <a:endParaRPr lang="ar-SA" dirty="0" smtClean="0"/>
          </a:p>
          <a:p>
            <a:pPr lvl="0"/>
            <a:r>
              <a:rPr lang="ar-SA" dirty="0" smtClean="0"/>
              <a:t>من اعراضه: سرعة دقات القلب ..دوار ... تخور القوى...الخ</a:t>
            </a:r>
            <a:r>
              <a:rPr lang="en-US" dirty="0"/>
              <a:t/>
            </a:r>
            <a:br>
              <a:rPr lang="en-US" dirty="0"/>
            </a:br>
            <a:r>
              <a:rPr lang="ar-SA" dirty="0"/>
              <a:t>قد يبدأ الأشخاص في تجنب الأماكن التي وقعت بها النوبات في الماضي أو حيث قد تحدث في المستقبل. ويمكن أن يؤدي ذلك إلى حدوث عيوب كبيرة في العديد من مناحي الحياة اليومية ويجعل من الصعب على الفرد ممارسة حياته بشكل طبيعي</a:t>
            </a:r>
            <a:r>
              <a:rPr lang="en-US" dirty="0"/>
              <a:t>.</a:t>
            </a:r>
          </a:p>
          <a:p>
            <a:pPr lvl="0"/>
            <a:r>
              <a:rPr lang="ar-SA" b="1" dirty="0" smtClean="0"/>
              <a:t>6. </a:t>
            </a:r>
            <a:r>
              <a:rPr lang="ar-SA" b="1" dirty="0" smtClean="0">
                <a:solidFill>
                  <a:srgbClr val="FF0000"/>
                </a:solidFill>
              </a:rPr>
              <a:t>اضطراب </a:t>
            </a:r>
            <a:r>
              <a:rPr lang="ar-SA" b="1" dirty="0">
                <a:solidFill>
                  <a:srgbClr val="FF0000"/>
                </a:solidFill>
              </a:rPr>
              <a:t>قلق الانفصال</a:t>
            </a:r>
            <a:r>
              <a:rPr lang="en-US" b="1" dirty="0">
                <a:solidFill>
                  <a:srgbClr val="FF0000"/>
                </a:solidFill>
              </a:rPr>
              <a:t> </a:t>
            </a:r>
            <a:r>
              <a:rPr lang="en-US" b="1" dirty="0"/>
              <a:t>Separation anxiety disorder</a:t>
            </a:r>
            <a:r>
              <a:rPr lang="en-US" dirty="0"/>
              <a:t> </a:t>
            </a:r>
            <a:r>
              <a:rPr lang="ar-SA" dirty="0"/>
              <a:t>أو</a:t>
            </a:r>
            <a:r>
              <a:rPr lang="en-US" dirty="0"/>
              <a:t> (</a:t>
            </a:r>
            <a:r>
              <a:rPr lang="en-US" b="1" dirty="0"/>
              <a:t>SAD</a:t>
            </a:r>
            <a:r>
              <a:rPr lang="en-US" dirty="0"/>
              <a:t>) </a:t>
            </a:r>
            <a:r>
              <a:rPr lang="ar-SA" dirty="0"/>
              <a:t>هو نوع من اضطرابات القلق التي تنطوي على مقدار مفرط من الخوف أو القلق المتعلق بالانفصال عن الأشخاص. وغالبًا ما يكون الأفراد على دراية بفكرة قلق الانفصال لأنها تتعلق بخوف الأطفال الصغار من أن يكونوا منفصلين عن والديهم، ولكن الأطفال الأكبر سناً والبالغين يمكنهم تجربة ذلك أيضًا. وعندما تصبح الأعراض حادة لدرجة أنها تتداخل مع الأداء الطبيعي، قد يتم تشخيص اضطراب قلق الانفصال. وتتضمن الأعراض </a:t>
            </a:r>
            <a:r>
              <a:rPr lang="ar-SA" dirty="0">
                <a:solidFill>
                  <a:srgbClr val="FF0000"/>
                </a:solidFill>
              </a:rPr>
              <a:t>خوفًا شديدًا من الابتعاد عن الآباء أو أشخاص تربطه بهم علاقة</a:t>
            </a:r>
            <a:r>
              <a:rPr lang="ar-SA" dirty="0"/>
              <a:t>. وقد يتجنب الشخص الذي يعاني من هذه الأعراض الابتعاد عن المنزل، أو الذهاب إلى المدرسة، أو رفض فكرة الزواج من أجل البقاء على مقربة من الأهل</a:t>
            </a:r>
            <a:r>
              <a:rPr lang="en-US" dirty="0"/>
              <a:t>.</a:t>
            </a:r>
          </a:p>
          <a:p>
            <a:endParaRPr lang="en-US" dirty="0"/>
          </a:p>
        </p:txBody>
      </p:sp>
    </p:spTree>
    <p:extLst>
      <p:ext uri="{BB962C8B-B14F-4D97-AF65-F5344CB8AC3E}">
        <p14:creationId xmlns:p14="http://schemas.microsoft.com/office/powerpoint/2010/main" val="1046885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1" dirty="0" smtClean="0">
                <a:solidFill>
                  <a:srgbClr val="FF0000"/>
                </a:solidFill>
              </a:rPr>
              <a:t> </a:t>
            </a:r>
            <a:r>
              <a:rPr lang="ar-SA" b="1" dirty="0" smtClean="0">
                <a:solidFill>
                  <a:srgbClr val="FF0000"/>
                </a:solidFill>
              </a:rPr>
              <a:t>الوساوس </a:t>
            </a:r>
            <a:r>
              <a:rPr lang="ar-SA" b="1" dirty="0">
                <a:solidFill>
                  <a:srgbClr val="FF0000"/>
                </a:solidFill>
              </a:rPr>
              <a:t>والافعال </a:t>
            </a:r>
            <a:r>
              <a:rPr lang="ar-SA" b="1" dirty="0" smtClean="0">
                <a:solidFill>
                  <a:srgbClr val="FF0000"/>
                </a:solidFill>
              </a:rPr>
              <a:t>القهرية</a:t>
            </a:r>
            <a:r>
              <a:rPr lang="en-US" b="1" dirty="0" smtClean="0">
                <a:solidFill>
                  <a:srgbClr val="FF0000"/>
                </a:solidFill>
              </a:rPr>
              <a:t> .7</a:t>
            </a:r>
            <a:r>
              <a:rPr lang="en-US" b="1" dirty="0">
                <a:solidFill>
                  <a:srgbClr val="FF0000"/>
                </a:solidFill>
              </a:rPr>
              <a:t/>
            </a:r>
            <a:br>
              <a:rPr lang="en-US" b="1" dirty="0">
                <a:solidFill>
                  <a:srgbClr val="FF0000"/>
                </a:solidFill>
              </a:rPr>
            </a:br>
            <a:endParaRPr lang="en-US" dirty="0">
              <a:solidFill>
                <a:srgbClr val="FF0000"/>
              </a:solidFill>
            </a:endParaRPr>
          </a:p>
        </p:txBody>
      </p:sp>
      <p:sp>
        <p:nvSpPr>
          <p:cNvPr id="3" name="Content Placeholder 2"/>
          <p:cNvSpPr>
            <a:spLocks noGrp="1"/>
          </p:cNvSpPr>
          <p:nvPr>
            <p:ph sz="quarter" idx="13"/>
          </p:nvPr>
        </p:nvSpPr>
        <p:spPr/>
        <p:txBody>
          <a:bodyPr>
            <a:normAutofit fontScale="70000" lnSpcReduction="20000"/>
          </a:bodyPr>
          <a:lstStyle/>
          <a:p>
            <a:r>
              <a:rPr lang="ar-SA" sz="2800" dirty="0"/>
              <a:t>يتميز اضطراب الوسواس القهري </a:t>
            </a:r>
            <a:r>
              <a:rPr lang="ar-SA" sz="2800" dirty="0" smtClean="0"/>
              <a:t> </a:t>
            </a:r>
            <a:r>
              <a:rPr lang="en-US" sz="2800" dirty="0" smtClean="0"/>
              <a:t>OCD</a:t>
            </a:r>
            <a:r>
              <a:rPr lang="ar-SA" sz="2800" dirty="0" smtClean="0"/>
              <a:t>نمط </a:t>
            </a:r>
            <a:r>
              <a:rPr lang="ar-SA" sz="2800" dirty="0"/>
              <a:t>من الأفكار والمخاوف غير المعقولة (الهواجس) التي </a:t>
            </a:r>
            <a:r>
              <a:rPr lang="ar-SA" sz="2800" dirty="0" smtClean="0"/>
              <a:t>تدفع الشخص </a:t>
            </a:r>
            <a:r>
              <a:rPr lang="ar-SA" sz="2800" dirty="0"/>
              <a:t>إلى القيام بسلوكيات متكررة (قهرية). تتداخل هذه الهواجس والسلوكيات القهرية مع الأنشطة اليومية وتسبب الإزعاج الشديد.</a:t>
            </a:r>
          </a:p>
          <a:p>
            <a:r>
              <a:rPr lang="ar-SA" sz="2800" dirty="0"/>
              <a:t>يمكنك محاولة تجاهل أو إيقاف </a:t>
            </a:r>
            <a:r>
              <a:rPr lang="ar-SA" sz="2800" dirty="0" smtClean="0"/>
              <a:t>الهواجس </a:t>
            </a:r>
            <a:r>
              <a:rPr lang="ar-SA" sz="2800" dirty="0"/>
              <a:t>الخاصة، ولكن هذا يزيد فقط من الضيق والقلق. في نهاية المطاف، </a:t>
            </a:r>
            <a:r>
              <a:rPr lang="ar-SA" sz="2800" dirty="0" smtClean="0"/>
              <a:t>يشعر الشخص بأنه </a:t>
            </a:r>
            <a:r>
              <a:rPr lang="ar-SA" sz="2800" dirty="0"/>
              <a:t>مدفوع لأداء الأعمال القهرية في محاولة لتخفيف التوتر. على الرغم من الجهود المبذولة لتجاهل أو التخلص من الأفكار أو الحوافز المزعجة، </a:t>
            </a:r>
            <a:r>
              <a:rPr lang="ar-SA" sz="2800" dirty="0" smtClean="0"/>
              <a:t>فإنه يستمر </a:t>
            </a:r>
            <a:r>
              <a:rPr lang="ar-SA" sz="2800" dirty="0"/>
              <a:t>في التفكير فيها. وهو ما يؤدي إلى المزيد من السلوكيات الطقوسية — والدوران في حلقة مفرغة من اضطراب الوسواس القهري.</a:t>
            </a:r>
          </a:p>
          <a:p>
            <a:r>
              <a:rPr lang="ar-SA" sz="2800" dirty="0"/>
              <a:t>غالبًا ما يتركّز اضطراب الوسواس القهري حول مواضيع معينة — على سبيل المثال ، الخوف من التلوث بالجراثيم. لتخفيف المخاوف من التلوث، قد </a:t>
            </a:r>
            <a:r>
              <a:rPr lang="ar-SA" sz="2800" dirty="0" smtClean="0"/>
              <a:t>يغسل يديه </a:t>
            </a:r>
            <a:r>
              <a:rPr lang="ar-SA" sz="2800" dirty="0"/>
              <a:t>بشكل إلزامي حتى </a:t>
            </a:r>
            <a:r>
              <a:rPr lang="ar-SA" sz="2800" dirty="0" smtClean="0"/>
              <a:t>تتشقق.</a:t>
            </a:r>
          </a:p>
          <a:p>
            <a:r>
              <a:rPr lang="en-US" dirty="0" smtClean="0">
                <a:hlinkClick r:id="rId2"/>
              </a:rPr>
              <a:t>www.mayoclinic.org</a:t>
            </a:r>
            <a:endParaRPr lang="ar-SA" dirty="0" smtClean="0"/>
          </a:p>
          <a:p>
            <a:endParaRPr lang="en-US" sz="2800" b="1" dirty="0"/>
          </a:p>
        </p:txBody>
      </p:sp>
    </p:spTree>
    <p:extLst>
      <p:ext uri="{BB962C8B-B14F-4D97-AF65-F5344CB8AC3E}">
        <p14:creationId xmlns:p14="http://schemas.microsoft.com/office/powerpoint/2010/main" val="19153690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rauma and Stressor-Related Disorders rachid boutkira"/>
          <p:cNvPicPr/>
          <p:nvPr/>
        </p:nvPicPr>
        <p:blipFill>
          <a:blip r:embed="rId2">
            <a:extLst>
              <a:ext uri="{28A0092B-C50C-407E-A947-70E740481C1C}">
                <a14:useLocalDpi xmlns:a14="http://schemas.microsoft.com/office/drawing/2010/main" val="0"/>
              </a:ext>
            </a:extLst>
          </a:blip>
          <a:srcRect/>
          <a:stretch>
            <a:fillRect/>
          </a:stretch>
        </p:blipFill>
        <p:spPr bwMode="auto">
          <a:xfrm>
            <a:off x="2523807" y="1531937"/>
            <a:ext cx="7144385" cy="3794125"/>
          </a:xfrm>
          <a:prstGeom prst="rect">
            <a:avLst/>
          </a:prstGeom>
          <a:noFill/>
          <a:ln>
            <a:noFill/>
          </a:ln>
        </p:spPr>
      </p:pic>
    </p:spTree>
    <p:extLst>
      <p:ext uri="{BB962C8B-B14F-4D97-AF65-F5344CB8AC3E}">
        <p14:creationId xmlns:p14="http://schemas.microsoft.com/office/powerpoint/2010/main" val="21011637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130144"/>
            <a:ext cx="10364451" cy="1293411"/>
          </a:xfrm>
        </p:spPr>
        <p:txBody>
          <a:bodyPr>
            <a:normAutofit fontScale="90000"/>
          </a:bodyPr>
          <a:lstStyle/>
          <a:p>
            <a:r>
              <a:rPr lang="ar-SA" b="1" dirty="0" smtClean="0"/>
              <a:t/>
            </a:r>
            <a:br>
              <a:rPr lang="ar-SA" b="1" dirty="0" smtClean="0"/>
            </a:br>
            <a:r>
              <a:rPr lang="ar-SA" b="1" dirty="0" smtClean="0"/>
              <a:t>الصدمات </a:t>
            </a:r>
            <a:r>
              <a:rPr lang="ar-SA" b="1" dirty="0"/>
              <a:t>والاضطرابات المرتبطة بالضغوط</a:t>
            </a:r>
            <a:r>
              <a:rPr lang="en-US" b="1" dirty="0"/>
              <a:t> Trauma and Stressor-Related Disorders</a:t>
            </a:r>
            <a:r>
              <a:rPr lang="en-US" dirty="0"/>
              <a:t/>
            </a:r>
            <a:br>
              <a:rPr lang="en-US" dirty="0"/>
            </a:br>
            <a:endParaRPr lang="en-US" dirty="0"/>
          </a:p>
        </p:txBody>
      </p:sp>
      <p:sp>
        <p:nvSpPr>
          <p:cNvPr id="3" name="Content Placeholder 2"/>
          <p:cNvSpPr>
            <a:spLocks noGrp="1"/>
          </p:cNvSpPr>
          <p:nvPr>
            <p:ph sz="quarter" idx="13"/>
          </p:nvPr>
        </p:nvSpPr>
        <p:spPr>
          <a:xfrm>
            <a:off x="913774" y="1423556"/>
            <a:ext cx="10363826" cy="4367644"/>
          </a:xfrm>
        </p:spPr>
        <p:txBody>
          <a:bodyPr>
            <a:normAutofit lnSpcReduction="10000"/>
          </a:bodyPr>
          <a:lstStyle/>
          <a:p>
            <a:r>
              <a:rPr lang="ar-SA" b="1" dirty="0"/>
              <a:t>تتضمن </a:t>
            </a:r>
            <a:r>
              <a:rPr lang="ar-SA" b="1" dirty="0">
                <a:solidFill>
                  <a:srgbClr val="00B050"/>
                </a:solidFill>
              </a:rPr>
              <a:t>الصدمات والاضطرابات المرتبطة بالضغط النفسي التعرض لحدث ضاغط أو صدمة</a:t>
            </a:r>
            <a:r>
              <a:rPr lang="ar-SA" dirty="0"/>
              <a:t>. وهذه الفئة تم تجميعها مسبقًا مع فئات اضطرابات القلق، لكنها تُعتبر الآن في</a:t>
            </a:r>
            <a:r>
              <a:rPr lang="en-US" dirty="0"/>
              <a:t> DSM-5 </a:t>
            </a:r>
            <a:r>
              <a:rPr lang="ar-SA" dirty="0"/>
              <a:t>فئة مميزة من الاضطرابات. وتشمل الاضطرابات المدرجة في هذه الفئة</a:t>
            </a:r>
            <a:r>
              <a:rPr lang="en-US" dirty="0"/>
              <a:t>:</a:t>
            </a:r>
          </a:p>
          <a:p>
            <a:pPr lvl="0"/>
            <a:r>
              <a:rPr lang="ar-SA" b="1" dirty="0"/>
              <a:t>اضطراب الإجهاد الحاد</a:t>
            </a:r>
            <a:r>
              <a:rPr lang="en-US" b="1" dirty="0"/>
              <a:t> Acute stress disorder</a:t>
            </a:r>
            <a:r>
              <a:rPr lang="en-US" dirty="0"/>
              <a:t> </a:t>
            </a:r>
            <a:r>
              <a:rPr lang="ar-SA" dirty="0"/>
              <a:t>يتسم بظهور قلق شديد في </a:t>
            </a:r>
            <a:r>
              <a:rPr lang="ar-SA" dirty="0">
                <a:solidFill>
                  <a:srgbClr val="00B050"/>
                </a:solidFill>
              </a:rPr>
              <a:t>غضون شهر واحد بعد التعرض </a:t>
            </a:r>
            <a:r>
              <a:rPr lang="ar-SA" dirty="0"/>
              <a:t>لحدث مؤلم مثل الكوارث الطبيعية والحروب والحوادث ومشاهدة الوفاة</a:t>
            </a:r>
            <a:r>
              <a:rPr lang="en-US" dirty="0"/>
              <a:t>.</a:t>
            </a:r>
            <a:br>
              <a:rPr lang="en-US" dirty="0"/>
            </a:br>
            <a:r>
              <a:rPr lang="ar-SA" dirty="0"/>
              <a:t>نتيجة لذلك، قد يعيش الفرد تجربة </a:t>
            </a:r>
            <a:r>
              <a:rPr lang="ar-SA" dirty="0" err="1">
                <a:solidFill>
                  <a:srgbClr val="00B050"/>
                </a:solidFill>
              </a:rPr>
              <a:t>الإنفصال</a:t>
            </a:r>
            <a:r>
              <a:rPr lang="ar-SA" dirty="0">
                <a:solidFill>
                  <a:srgbClr val="00B050"/>
                </a:solidFill>
              </a:rPr>
              <a:t> عن الواقع، وعدم القدرة على تذكر الجوانب الهامة للحدث، واسترجاع ذكريات الماضي كما لو كان الحدث متكررًا.</a:t>
            </a:r>
            <a:r>
              <a:rPr lang="ar-SA" dirty="0"/>
              <a:t> ويمكن أن تشمل الأعراض الأخرى انخفاض الاستجابة العاطفية، واسترجاع الذكريات المؤلمة للصدمة، وصعوبة تجربة المشاعر الإيجابية</a:t>
            </a:r>
            <a:r>
              <a:rPr lang="en-US" dirty="0"/>
              <a:t>.</a:t>
            </a:r>
          </a:p>
          <a:p>
            <a:pPr lvl="0"/>
            <a:r>
              <a:rPr lang="ar-SA" b="1" dirty="0"/>
              <a:t>اضطرابات التكيف</a:t>
            </a:r>
            <a:r>
              <a:rPr lang="en-US" b="1" dirty="0"/>
              <a:t> Adjustment disorders</a:t>
            </a:r>
            <a:r>
              <a:rPr lang="en-US" dirty="0"/>
              <a:t> </a:t>
            </a:r>
            <a:r>
              <a:rPr lang="ar-SA" dirty="0"/>
              <a:t>يمكن أن تحدث كاستجابة </a:t>
            </a:r>
            <a:r>
              <a:rPr lang="ar-SA" dirty="0">
                <a:solidFill>
                  <a:srgbClr val="00B050"/>
                </a:solidFill>
              </a:rPr>
              <a:t>للتغيير المفاجئ</a:t>
            </a:r>
            <a:r>
              <a:rPr lang="ar-SA" dirty="0"/>
              <a:t> مثل الطلاق أو فقدان الوظيفة أو نهاية علاقة وثيقة أو خسارة أو خيبة أمل أخرى. يمكن أن يؤثر هذا النوع من الاضطراب النفسي على الأطفال والبالغين على حد سواء ويتميز بأعراض مثل </a:t>
            </a:r>
            <a:r>
              <a:rPr lang="ar-SA" dirty="0">
                <a:solidFill>
                  <a:srgbClr val="00B050"/>
                </a:solidFill>
              </a:rPr>
              <a:t>القلق والمزاج المكتئب والغضب واليأس ومشاعر العزلة</a:t>
            </a:r>
            <a:r>
              <a:rPr lang="en-US" dirty="0" smtClean="0">
                <a:solidFill>
                  <a:srgbClr val="00B050"/>
                </a:solidFill>
              </a:rPr>
              <a:t>.</a:t>
            </a:r>
            <a:endParaRPr lang="en-US" dirty="0">
              <a:solidFill>
                <a:srgbClr val="00B050"/>
              </a:solidFill>
            </a:endParaRPr>
          </a:p>
        </p:txBody>
      </p:sp>
    </p:spTree>
    <p:extLst>
      <p:ext uri="{BB962C8B-B14F-4D97-AF65-F5344CB8AC3E}">
        <p14:creationId xmlns:p14="http://schemas.microsoft.com/office/powerpoint/2010/main" val="4126621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149" y="234053"/>
            <a:ext cx="10364451" cy="1210283"/>
          </a:xfrm>
        </p:spPr>
        <p:txBody>
          <a:bodyPr/>
          <a:lstStyle/>
          <a:p>
            <a:endParaRPr lang="en-US"/>
          </a:p>
        </p:txBody>
      </p:sp>
      <p:sp>
        <p:nvSpPr>
          <p:cNvPr id="3" name="Content Placeholder 2"/>
          <p:cNvSpPr>
            <a:spLocks noGrp="1"/>
          </p:cNvSpPr>
          <p:nvPr>
            <p:ph sz="quarter" idx="13"/>
          </p:nvPr>
        </p:nvSpPr>
        <p:spPr>
          <a:xfrm>
            <a:off x="913149" y="1618947"/>
            <a:ext cx="10363826" cy="4542862"/>
          </a:xfrm>
        </p:spPr>
        <p:txBody>
          <a:bodyPr/>
          <a:lstStyle/>
          <a:p>
            <a:pPr lvl="0"/>
            <a:r>
              <a:rPr lang="ar-SA" b="1" dirty="0"/>
              <a:t>اضطراب ما بعد الصدمة</a:t>
            </a:r>
            <a:r>
              <a:rPr lang="en-US" b="1" dirty="0"/>
              <a:t> Post-traumatic stress disorder</a:t>
            </a:r>
            <a:r>
              <a:rPr lang="en-US" dirty="0"/>
              <a:t> </a:t>
            </a:r>
            <a:r>
              <a:rPr lang="ar-SA" dirty="0"/>
              <a:t>أو</a:t>
            </a:r>
            <a:r>
              <a:rPr lang="en-US" dirty="0"/>
              <a:t> (</a:t>
            </a:r>
            <a:r>
              <a:rPr lang="en-US" b="1" dirty="0"/>
              <a:t>PTSD</a:t>
            </a:r>
            <a:r>
              <a:rPr lang="en-US" dirty="0"/>
              <a:t>) </a:t>
            </a:r>
            <a:r>
              <a:rPr lang="ar-SA" dirty="0"/>
              <a:t>يمكن أن يحدث </a:t>
            </a:r>
            <a:r>
              <a:rPr lang="ar-SA" dirty="0">
                <a:solidFill>
                  <a:srgbClr val="00B050"/>
                </a:solidFill>
              </a:rPr>
              <a:t>بعد أن </a:t>
            </a:r>
            <a:r>
              <a:rPr lang="ar-SA" dirty="0"/>
              <a:t>يعيش الفرد حدثا تهديديا أو عدة حوادث، </a:t>
            </a:r>
            <a:r>
              <a:rPr lang="ar-SA" dirty="0" smtClean="0"/>
              <a:t>لا يشترط </a:t>
            </a:r>
            <a:r>
              <a:rPr lang="ar-SA" dirty="0"/>
              <a:t>فيها أن تكون موجهة للفرد ذاته</a:t>
            </a:r>
            <a:r>
              <a:rPr lang="en-US" dirty="0"/>
              <a:t>.</a:t>
            </a:r>
          </a:p>
          <a:p>
            <a:r>
              <a:rPr lang="ar-SA" dirty="0"/>
              <a:t>الكوابيس، ذكريات الماضي، وصعوبة التركيز، والاستجابة المفاجئة، وصعوبة تذكر جوانب الحدث، ليست سوى بعض الأعراض المحتملة التي قد يتعرض لها الأشخاص الذين يعانون من اضطراب ما بعد الصدمة</a:t>
            </a:r>
            <a:r>
              <a:rPr lang="en-US" dirty="0"/>
              <a:t>.</a:t>
            </a:r>
          </a:p>
          <a:p>
            <a:pPr lvl="0"/>
            <a:r>
              <a:rPr lang="ar-SA" b="1" dirty="0"/>
              <a:t>اضطراب التعلق التفاعلي</a:t>
            </a:r>
            <a:r>
              <a:rPr lang="en-US" b="1" dirty="0"/>
              <a:t> Reactive attachment disorder</a:t>
            </a:r>
            <a:r>
              <a:rPr lang="en-US" dirty="0"/>
              <a:t> </a:t>
            </a:r>
            <a:r>
              <a:rPr lang="ar-SA" dirty="0"/>
              <a:t>يعرف </a:t>
            </a:r>
            <a:r>
              <a:rPr lang="ar-SA" dirty="0" err="1"/>
              <a:t>إختصارا</a:t>
            </a:r>
            <a:r>
              <a:rPr lang="ar-SA" dirty="0"/>
              <a:t> بـ</a:t>
            </a:r>
            <a:r>
              <a:rPr lang="en-US" dirty="0"/>
              <a:t> (</a:t>
            </a:r>
            <a:r>
              <a:rPr lang="en-US" b="1" dirty="0"/>
              <a:t>RAD</a:t>
            </a:r>
            <a:r>
              <a:rPr lang="en-US" dirty="0"/>
              <a:t>) </a:t>
            </a:r>
            <a:r>
              <a:rPr lang="ar-SA" dirty="0"/>
              <a:t>يمكن أن يحدث هذا </a:t>
            </a:r>
            <a:r>
              <a:rPr lang="ar-SA" dirty="0" err="1"/>
              <a:t>الإضطراب</a:t>
            </a:r>
            <a:r>
              <a:rPr lang="ar-SA" dirty="0"/>
              <a:t> </a:t>
            </a:r>
            <a:r>
              <a:rPr lang="ar-SA" dirty="0">
                <a:solidFill>
                  <a:srgbClr val="00B050"/>
                </a:solidFill>
              </a:rPr>
              <a:t>عندما لا يشكل الأطفال علاقات طبيعية مع الأهل خلال السنوات الأولى </a:t>
            </a:r>
            <a:r>
              <a:rPr lang="ar-SA" dirty="0"/>
              <a:t>من الطفولة. وتشمل أعراض الاضطراب الانسحاب من العلاقة مع الأهل وينجم هذا عادة عن أنماط من الرعاية والإهمال غير الكافيين</a:t>
            </a:r>
            <a:r>
              <a:rPr lang="en-US" dirty="0"/>
              <a:t>.</a:t>
            </a:r>
          </a:p>
          <a:p>
            <a:endParaRPr lang="en-US" dirty="0"/>
          </a:p>
          <a:p>
            <a:endParaRPr lang="en-US" dirty="0"/>
          </a:p>
        </p:txBody>
      </p:sp>
    </p:spTree>
    <p:extLst>
      <p:ext uri="{BB962C8B-B14F-4D97-AF65-F5344CB8AC3E}">
        <p14:creationId xmlns:p14="http://schemas.microsoft.com/office/powerpoint/2010/main" val="1709204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ssociative Disorders rachid boutkira"/>
          <p:cNvPicPr/>
          <p:nvPr/>
        </p:nvPicPr>
        <p:blipFill>
          <a:blip r:embed="rId2">
            <a:extLst>
              <a:ext uri="{28A0092B-C50C-407E-A947-70E740481C1C}">
                <a14:useLocalDpi xmlns:a14="http://schemas.microsoft.com/office/drawing/2010/main" val="0"/>
              </a:ext>
            </a:extLst>
          </a:blip>
          <a:srcRect/>
          <a:stretch>
            <a:fillRect/>
          </a:stretch>
        </p:blipFill>
        <p:spPr bwMode="auto">
          <a:xfrm>
            <a:off x="1476375" y="1338147"/>
            <a:ext cx="9239250" cy="4285615"/>
          </a:xfrm>
          <a:prstGeom prst="rect">
            <a:avLst/>
          </a:prstGeom>
          <a:noFill/>
          <a:ln>
            <a:noFill/>
          </a:ln>
        </p:spPr>
      </p:pic>
    </p:spTree>
    <p:extLst>
      <p:ext uri="{BB962C8B-B14F-4D97-AF65-F5344CB8AC3E}">
        <p14:creationId xmlns:p14="http://schemas.microsoft.com/office/powerpoint/2010/main" val="39576387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223662"/>
            <a:ext cx="10364451" cy="1137547"/>
          </a:xfrm>
        </p:spPr>
        <p:txBody>
          <a:bodyPr/>
          <a:lstStyle/>
          <a:p>
            <a:r>
              <a:rPr lang="ar-SA" b="1" dirty="0">
                <a:solidFill>
                  <a:srgbClr val="FF0000"/>
                </a:solidFill>
              </a:rPr>
              <a:t>اضطرابات </a:t>
            </a:r>
            <a:r>
              <a:rPr lang="ar-SA" b="1" dirty="0" err="1" smtClean="0">
                <a:solidFill>
                  <a:srgbClr val="FF0000"/>
                </a:solidFill>
              </a:rPr>
              <a:t>إنفصالية</a:t>
            </a:r>
            <a:r>
              <a:rPr lang="ar-SA" b="1" dirty="0" smtClean="0">
                <a:solidFill>
                  <a:srgbClr val="FF0000"/>
                </a:solidFill>
              </a:rPr>
              <a:t> </a:t>
            </a:r>
            <a:r>
              <a:rPr lang="en-US" b="1" dirty="0" smtClean="0">
                <a:solidFill>
                  <a:srgbClr val="FF0000"/>
                </a:solidFill>
              </a:rPr>
              <a:t> Dissociative Disorders</a:t>
            </a:r>
            <a:r>
              <a:rPr lang="ar-SA" dirty="0" smtClean="0">
                <a:solidFill>
                  <a:srgbClr val="FF0000"/>
                </a:solidFill>
              </a:rPr>
              <a:t> </a:t>
            </a:r>
            <a:endParaRPr lang="en-US" dirty="0">
              <a:solidFill>
                <a:srgbClr val="FF0000"/>
              </a:solidFill>
            </a:endParaRPr>
          </a:p>
        </p:txBody>
      </p:sp>
      <p:sp>
        <p:nvSpPr>
          <p:cNvPr id="3" name="Content Placeholder 2"/>
          <p:cNvSpPr>
            <a:spLocks noGrp="1"/>
          </p:cNvSpPr>
          <p:nvPr>
            <p:ph sz="quarter" idx="13"/>
          </p:nvPr>
        </p:nvSpPr>
        <p:spPr>
          <a:xfrm>
            <a:off x="914399" y="1537856"/>
            <a:ext cx="10363826" cy="4821380"/>
          </a:xfrm>
        </p:spPr>
        <p:txBody>
          <a:bodyPr>
            <a:normAutofit fontScale="92500" lnSpcReduction="10000"/>
          </a:bodyPr>
          <a:lstStyle/>
          <a:p>
            <a:r>
              <a:rPr lang="ar-SA" b="1" dirty="0"/>
              <a:t>الاضطرابات الانفصالية هي اضطرابات نفسية تنطوي على انفصال أو انقطاع في جوانب الوعي، بما في ذلك الهوية والذاكرة. تشمل الاضطرابات الانفصالية</a:t>
            </a:r>
            <a:r>
              <a:rPr lang="en-US" b="1" dirty="0"/>
              <a:t>:</a:t>
            </a:r>
          </a:p>
          <a:p>
            <a:pPr lvl="0"/>
            <a:r>
              <a:rPr lang="ar-SA" b="1" dirty="0"/>
              <a:t>فقدان الذاكرة الانفصالية</a:t>
            </a:r>
            <a:r>
              <a:rPr lang="en-US" b="1" dirty="0"/>
              <a:t> Dissociative amnesia </a:t>
            </a:r>
            <a:r>
              <a:rPr lang="ar-SA" dirty="0"/>
              <a:t>وينطوي على </a:t>
            </a:r>
            <a:r>
              <a:rPr lang="ar-SA" dirty="0">
                <a:solidFill>
                  <a:srgbClr val="FF0000"/>
                </a:solidFill>
              </a:rPr>
              <a:t>فقدان مؤقت للذاكرة</a:t>
            </a:r>
            <a:r>
              <a:rPr lang="ar-SA" dirty="0"/>
              <a:t>، قد يستمر لفترة وجيزة أو لسنوات عديدة، </a:t>
            </a:r>
            <a:r>
              <a:rPr lang="ar-SA" dirty="0">
                <a:solidFill>
                  <a:srgbClr val="FF0000"/>
                </a:solidFill>
              </a:rPr>
              <a:t>نتيجة لنوع ما من الصدمة النفسية الحادة</a:t>
            </a:r>
            <a:r>
              <a:rPr lang="en-US" dirty="0">
                <a:solidFill>
                  <a:srgbClr val="FF0000"/>
                </a:solidFill>
              </a:rPr>
              <a:t>.</a:t>
            </a:r>
            <a:br>
              <a:rPr lang="en-US" dirty="0">
                <a:solidFill>
                  <a:srgbClr val="FF0000"/>
                </a:solidFill>
              </a:rPr>
            </a:br>
            <a:r>
              <a:rPr lang="ar-SA" dirty="0"/>
              <a:t>وفقدان الذاكرة الانفصالية هو أكثر بكثير من مجرد نسيان بسيط. فقد يتذكر أولئك الذين يعانون من هذا الاضطراب بعض التفاصيل حول الأحداث ولكن قد لا يتذكرون تفاصيل أخرى</a:t>
            </a:r>
            <a:r>
              <a:rPr lang="en-US" dirty="0"/>
              <a:t>.</a:t>
            </a:r>
          </a:p>
          <a:p>
            <a:pPr lvl="0"/>
            <a:r>
              <a:rPr lang="ar-SA" b="1" dirty="0"/>
              <a:t>اضطراب الهوية الانفصالية</a:t>
            </a:r>
            <a:r>
              <a:rPr lang="en-US" b="1" dirty="0"/>
              <a:t> Dissociative identity disorder </a:t>
            </a:r>
            <a:r>
              <a:rPr lang="ar-SA" dirty="0"/>
              <a:t>يتضمن اضطراب الهوية الانفصالية ، المعروف سابقًا باسم </a:t>
            </a:r>
            <a:r>
              <a:rPr lang="ar-SA" dirty="0">
                <a:solidFill>
                  <a:srgbClr val="FF0000"/>
                </a:solidFill>
              </a:rPr>
              <a:t>اضطراب الشخصية المتعددة </a:t>
            </a:r>
            <a:r>
              <a:rPr lang="ar-SA" dirty="0" smtClean="0">
                <a:solidFill>
                  <a:srgbClr val="FF0000"/>
                </a:solidFill>
              </a:rPr>
              <a:t>(تعدد الشخصية) </a:t>
            </a:r>
            <a:r>
              <a:rPr lang="ar-SA" dirty="0" smtClean="0"/>
              <a:t>، </a:t>
            </a:r>
            <a:r>
              <a:rPr lang="ar-SA" dirty="0"/>
              <a:t>وجود اثنين أو أكثر من هويات أو شخصيات مختلفة. كل من هذه الشخصيات لها طريقتها الخاصة في إدراك البيئة والتفاعل معها. والأشخاص الذين يعانون من هذا الاضطراب يتغيرون على مستوى السلوك والذاكرة والإدراك والاستجابة العاطفية والوعي</a:t>
            </a:r>
            <a:r>
              <a:rPr lang="en-US" dirty="0"/>
              <a:t>.</a:t>
            </a:r>
          </a:p>
          <a:p>
            <a:pPr lvl="0"/>
            <a:r>
              <a:rPr lang="ar-SA" b="1" dirty="0"/>
              <a:t>تبدد الشخصية / تبدد الواقع</a:t>
            </a:r>
            <a:r>
              <a:rPr lang="en-US" b="1" dirty="0"/>
              <a:t> Depersonalization / </a:t>
            </a:r>
            <a:r>
              <a:rPr lang="en-US" b="1" dirty="0" err="1"/>
              <a:t>derealization</a:t>
            </a:r>
            <a:r>
              <a:rPr lang="en-US" b="1" dirty="0"/>
              <a:t> disorder</a:t>
            </a:r>
            <a:r>
              <a:rPr lang="en-US" dirty="0"/>
              <a:t> </a:t>
            </a:r>
            <a:r>
              <a:rPr lang="ar-SA" dirty="0"/>
              <a:t>يتميز اضطراب نزع الشخصية / انتحال الشخصية بتجربة الشعور بأنك خارج جسمك الشخصي (نزع الشخصية) والانفصال عن الواقع (إزالة الحقيقة).وغالبًا ما يشعر الأشخاص الذين يعانون من هذا الاضطراب بعدم الواقعية وانفصال لا إرادي عن ذكرياتهم ومشاعرهم ووعيهم</a:t>
            </a:r>
            <a:r>
              <a:rPr lang="en-US" dirty="0"/>
              <a:t>.</a:t>
            </a:r>
          </a:p>
          <a:p>
            <a:endParaRPr lang="en-US" dirty="0"/>
          </a:p>
        </p:txBody>
      </p:sp>
    </p:spTree>
    <p:extLst>
      <p:ext uri="{BB962C8B-B14F-4D97-AF65-F5344CB8AC3E}">
        <p14:creationId xmlns:p14="http://schemas.microsoft.com/office/powerpoint/2010/main" val="3767877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eurosis_psychology_disorders"/>
          <p:cNvPicPr/>
          <p:nvPr/>
        </p:nvPicPr>
        <p:blipFill>
          <a:blip r:embed="rId2">
            <a:extLst>
              <a:ext uri="{28A0092B-C50C-407E-A947-70E740481C1C}">
                <a14:useLocalDpi xmlns:a14="http://schemas.microsoft.com/office/drawing/2010/main" val="0"/>
              </a:ext>
            </a:extLst>
          </a:blip>
          <a:srcRect/>
          <a:stretch>
            <a:fillRect/>
          </a:stretch>
        </p:blipFill>
        <p:spPr bwMode="auto">
          <a:xfrm>
            <a:off x="2049462" y="1143000"/>
            <a:ext cx="8093075" cy="4572000"/>
          </a:xfrm>
          <a:prstGeom prst="rect">
            <a:avLst/>
          </a:prstGeom>
          <a:noFill/>
          <a:ln>
            <a:noFill/>
          </a:ln>
        </p:spPr>
      </p:pic>
    </p:spTree>
    <p:extLst>
      <p:ext uri="{BB962C8B-B14F-4D97-AF65-F5344CB8AC3E}">
        <p14:creationId xmlns:p14="http://schemas.microsoft.com/office/powerpoint/2010/main" val="25792658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202880"/>
            <a:ext cx="10364451" cy="1023247"/>
          </a:xfrm>
        </p:spPr>
        <p:txBody>
          <a:bodyPr>
            <a:normAutofit fontScale="90000"/>
          </a:bodyPr>
          <a:lstStyle/>
          <a:p>
            <a:r>
              <a:rPr lang="ar-SA" b="1" dirty="0" smtClean="0">
                <a:solidFill>
                  <a:srgbClr val="FF0000"/>
                </a:solidFill>
              </a:rPr>
              <a:t/>
            </a:r>
            <a:br>
              <a:rPr lang="ar-SA" b="1" dirty="0" smtClean="0">
                <a:solidFill>
                  <a:srgbClr val="FF0000"/>
                </a:solidFill>
              </a:rPr>
            </a:br>
            <a:r>
              <a:rPr lang="ar-SA" b="1" dirty="0" smtClean="0">
                <a:solidFill>
                  <a:srgbClr val="FF0000"/>
                </a:solidFill>
              </a:rPr>
              <a:t>الأعراض </a:t>
            </a:r>
            <a:r>
              <a:rPr lang="ar-SA" b="1" dirty="0">
                <a:solidFill>
                  <a:srgbClr val="FF0000"/>
                </a:solidFill>
              </a:rPr>
              <a:t>الجسدية والاضطرابات المرتبطة بها</a:t>
            </a:r>
            <a:r>
              <a:rPr lang="en-US" b="1" dirty="0">
                <a:solidFill>
                  <a:srgbClr val="FF0000"/>
                </a:solidFill>
              </a:rPr>
              <a:t> Somatic Symptom and Related Disorders</a:t>
            </a:r>
            <a:r>
              <a:rPr lang="en-US" dirty="0">
                <a:solidFill>
                  <a:srgbClr val="FF0000"/>
                </a:solidFill>
              </a:rPr>
              <a:t/>
            </a:r>
            <a:br>
              <a:rPr lang="en-US" dirty="0">
                <a:solidFill>
                  <a:srgbClr val="FF0000"/>
                </a:solidFill>
              </a:rPr>
            </a:br>
            <a:endParaRPr lang="en-US" dirty="0">
              <a:solidFill>
                <a:srgbClr val="FF0000"/>
              </a:solidFill>
            </a:endParaRPr>
          </a:p>
        </p:txBody>
      </p:sp>
      <p:sp>
        <p:nvSpPr>
          <p:cNvPr id="3" name="Content Placeholder 2"/>
          <p:cNvSpPr>
            <a:spLocks noGrp="1"/>
          </p:cNvSpPr>
          <p:nvPr>
            <p:ph sz="quarter" idx="13"/>
          </p:nvPr>
        </p:nvSpPr>
        <p:spPr>
          <a:xfrm>
            <a:off x="913774" y="1527464"/>
            <a:ext cx="10363826" cy="4263735"/>
          </a:xfrm>
        </p:spPr>
        <p:txBody>
          <a:bodyPr/>
          <a:lstStyle/>
          <a:p>
            <a:r>
              <a:rPr lang="ar-SA" b="1" dirty="0" smtClean="0">
                <a:solidFill>
                  <a:srgbClr val="FF0000"/>
                </a:solidFill>
              </a:rPr>
              <a:t>الاضطرابات </a:t>
            </a:r>
            <a:r>
              <a:rPr lang="ar-SA" b="1" dirty="0" err="1" smtClean="0">
                <a:solidFill>
                  <a:srgbClr val="FF0000"/>
                </a:solidFill>
              </a:rPr>
              <a:t>النفسجسمية</a:t>
            </a:r>
            <a:endParaRPr lang="ar-SA" b="1" dirty="0" smtClean="0">
              <a:solidFill>
                <a:srgbClr val="FF0000"/>
              </a:solidFill>
            </a:endParaRPr>
          </a:p>
          <a:p>
            <a:r>
              <a:rPr lang="ar-SA" dirty="0" smtClean="0"/>
              <a:t>يشار </a:t>
            </a:r>
            <a:r>
              <a:rPr lang="ar-SA" dirty="0"/>
              <a:t>إليه سابقًا تحت عنوان اضطرابات الجسد</a:t>
            </a:r>
            <a:r>
              <a:rPr lang="ar-SA" dirty="0" smtClean="0"/>
              <a:t>، تعرف هذه الفئة الآن باسم الأعراض الجسدية والاضطرابات المرتبطة بها، وهي فئة </a:t>
            </a:r>
            <a:r>
              <a:rPr lang="ar-SA" dirty="0" smtClean="0">
                <a:solidFill>
                  <a:srgbClr val="00B050"/>
                </a:solidFill>
              </a:rPr>
              <a:t>من الاضطرابات النفسية التي تنطوي على أعراض جسدية بارزة </a:t>
            </a:r>
            <a:r>
              <a:rPr lang="ar-SA" dirty="0" smtClean="0"/>
              <a:t>قد </a:t>
            </a:r>
            <a:r>
              <a:rPr lang="ar-SA" dirty="0" smtClean="0">
                <a:solidFill>
                  <a:srgbClr val="00B050"/>
                </a:solidFill>
              </a:rPr>
              <a:t>لا يكون لها سبب جسدي يمكن تشخيصه</a:t>
            </a:r>
            <a:r>
              <a:rPr lang="en-US" dirty="0" smtClean="0"/>
              <a:t>.</a:t>
            </a:r>
            <a:endParaRPr lang="en-US" dirty="0"/>
          </a:p>
          <a:p>
            <a:r>
              <a:rPr lang="ar-SA" dirty="0"/>
              <a:t>على عكس الطرق السابقة لتصور هذه الاضطرابات بناءً على عدم وجود تفسير طبي للأعراض الجسدية، يؤكد التشخيص الحالي على الأفكار والمشاعر والسلوكيات غير الطبيعية التي تحدث استجابة لهذه الأعراض</a:t>
            </a:r>
            <a:r>
              <a:rPr lang="en-US" dirty="0"/>
              <a:t>.</a:t>
            </a:r>
          </a:p>
          <a:p>
            <a:endParaRPr lang="en-US" dirty="0"/>
          </a:p>
        </p:txBody>
      </p:sp>
    </p:spTree>
    <p:extLst>
      <p:ext uri="{BB962C8B-B14F-4D97-AF65-F5344CB8AC3E}">
        <p14:creationId xmlns:p14="http://schemas.microsoft.com/office/powerpoint/2010/main" val="40436807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7"/>
            <a:ext cx="10364451" cy="1002465"/>
          </a:xfrm>
        </p:spPr>
        <p:txBody>
          <a:bodyPr/>
          <a:lstStyle/>
          <a:p>
            <a:r>
              <a:rPr lang="ar-SA" dirty="0" smtClean="0">
                <a:solidFill>
                  <a:srgbClr val="FF0000"/>
                </a:solidFill>
              </a:rPr>
              <a:t>أسباب الاضطرابات النفسية والعقلية</a:t>
            </a:r>
            <a:endParaRPr lang="en-US" dirty="0">
              <a:solidFill>
                <a:srgbClr val="FF0000"/>
              </a:solidFill>
            </a:endParaRPr>
          </a:p>
        </p:txBody>
      </p:sp>
      <p:sp>
        <p:nvSpPr>
          <p:cNvPr id="3" name="Content Placeholder 2"/>
          <p:cNvSpPr>
            <a:spLocks noGrp="1"/>
          </p:cNvSpPr>
          <p:nvPr>
            <p:ph sz="quarter" idx="13"/>
          </p:nvPr>
        </p:nvSpPr>
        <p:spPr>
          <a:xfrm>
            <a:off x="913774" y="1433946"/>
            <a:ext cx="10363826" cy="4357254"/>
          </a:xfrm>
        </p:spPr>
        <p:txBody>
          <a:bodyPr/>
          <a:lstStyle/>
          <a:p>
            <a:r>
              <a:rPr lang="ar-SA" dirty="0" smtClean="0"/>
              <a:t>أسباب ما ورائية\ غيبية</a:t>
            </a:r>
          </a:p>
          <a:p>
            <a:r>
              <a:rPr lang="ar-SA" dirty="0" smtClean="0"/>
              <a:t>أسباب بيولوجية</a:t>
            </a:r>
          </a:p>
          <a:p>
            <a:r>
              <a:rPr lang="ar-SA" dirty="0" smtClean="0"/>
              <a:t>أسباب اجتماعية\ثقافية\بيئية...</a:t>
            </a:r>
          </a:p>
          <a:p>
            <a:r>
              <a:rPr lang="ar-SA" dirty="0" smtClean="0"/>
              <a:t>أسباب نفسية</a:t>
            </a:r>
            <a:endParaRPr lang="en-US" dirty="0"/>
          </a:p>
        </p:txBody>
      </p:sp>
    </p:spTree>
    <p:extLst>
      <p:ext uri="{BB962C8B-B14F-4D97-AF65-F5344CB8AC3E}">
        <p14:creationId xmlns:p14="http://schemas.microsoft.com/office/powerpoint/2010/main" val="10641981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182100"/>
            <a:ext cx="10364451" cy="1106374"/>
          </a:xfrm>
        </p:spPr>
        <p:txBody>
          <a:bodyPr/>
          <a:lstStyle/>
          <a:p>
            <a:endParaRPr lang="en-US"/>
          </a:p>
        </p:txBody>
      </p:sp>
      <p:sp>
        <p:nvSpPr>
          <p:cNvPr id="3" name="Content Placeholder 2"/>
          <p:cNvSpPr>
            <a:spLocks noGrp="1"/>
          </p:cNvSpPr>
          <p:nvPr>
            <p:ph sz="quarter" idx="13"/>
          </p:nvPr>
        </p:nvSpPr>
        <p:spPr>
          <a:xfrm>
            <a:off x="913774" y="1496292"/>
            <a:ext cx="10363826" cy="4294908"/>
          </a:xfrm>
        </p:spPr>
        <p:txBody>
          <a:bodyPr>
            <a:normAutofit/>
          </a:bodyPr>
          <a:lstStyle/>
          <a:p>
            <a:pPr lvl="0"/>
            <a:r>
              <a:rPr lang="ar-SA" b="1" dirty="0">
                <a:solidFill>
                  <a:srgbClr val="FF0000"/>
                </a:solidFill>
              </a:rPr>
              <a:t>اضطراب الأعراض الجسدية</a:t>
            </a:r>
            <a:r>
              <a:rPr lang="en-US" b="1" dirty="0">
                <a:solidFill>
                  <a:srgbClr val="FF0000"/>
                </a:solidFill>
              </a:rPr>
              <a:t> </a:t>
            </a:r>
            <a:r>
              <a:rPr lang="en-US" b="1" dirty="0"/>
              <a:t>Somatic symptom disorder</a:t>
            </a:r>
            <a:r>
              <a:rPr lang="en-US" dirty="0"/>
              <a:t> </a:t>
            </a:r>
            <a:r>
              <a:rPr lang="ar-SA" dirty="0"/>
              <a:t>ينطوي على انشغال مفرط للفرد بالأعراض الجسدية مما يجعل من الصعب عليه العمل بشكل طبيعي، وهذا الانشغال بالأعراض يؤدي إلى ضائقة عاطفية وصعوبة في التعامل مع الحياة اليومية</a:t>
            </a:r>
            <a:r>
              <a:rPr lang="en-US" dirty="0"/>
              <a:t>.</a:t>
            </a:r>
            <a:br>
              <a:rPr lang="en-US" dirty="0"/>
            </a:br>
            <a:r>
              <a:rPr lang="ar-SA" dirty="0"/>
              <a:t>من المهم أن نلاحظ أن الأعراض الجسدية لا تشير إلى أن الفرد يقوم بتزوير آلامه الجسدية أو التعب أو غيرها من الأعراض. وفي هذه الحالة، ليست الأعراض الجسدية هي التي تعطل حياة الفرد بقدر ما هو </a:t>
            </a:r>
            <a:r>
              <a:rPr lang="ar-SA" dirty="0">
                <a:solidFill>
                  <a:srgbClr val="00B050"/>
                </a:solidFill>
              </a:rPr>
              <a:t>رد فعله المفرط</a:t>
            </a:r>
            <a:r>
              <a:rPr lang="ar-SA" dirty="0"/>
              <a:t> والسلوكيات الناتجة عن ذلك</a:t>
            </a:r>
            <a:r>
              <a:rPr lang="en-US" dirty="0"/>
              <a:t>.</a:t>
            </a:r>
          </a:p>
          <a:p>
            <a:pPr lvl="0"/>
            <a:r>
              <a:rPr lang="ar-SA" b="1" dirty="0">
                <a:solidFill>
                  <a:srgbClr val="FF0000"/>
                </a:solidFill>
              </a:rPr>
              <a:t>اضطراب القلق المرضي</a:t>
            </a:r>
            <a:r>
              <a:rPr lang="en-US" b="1" dirty="0">
                <a:solidFill>
                  <a:srgbClr val="FF0000"/>
                </a:solidFill>
              </a:rPr>
              <a:t> </a:t>
            </a:r>
            <a:r>
              <a:rPr lang="en-US" b="1" dirty="0"/>
              <a:t>Illness anxiety disorder </a:t>
            </a:r>
            <a:r>
              <a:rPr lang="ar-SA" dirty="0">
                <a:solidFill>
                  <a:srgbClr val="FF0000"/>
                </a:solidFill>
              </a:rPr>
              <a:t>يتميز بالقلق المفرط </a:t>
            </a:r>
            <a:r>
              <a:rPr lang="ar-SA" dirty="0" smtClean="0">
                <a:solidFill>
                  <a:srgbClr val="FF0000"/>
                </a:solidFill>
              </a:rPr>
              <a:t>حول </a:t>
            </a:r>
            <a:r>
              <a:rPr lang="ar-SA" dirty="0">
                <a:solidFill>
                  <a:srgbClr val="FF0000"/>
                </a:solidFill>
              </a:rPr>
              <a:t>إمكانية الإصابة بأحد الأمراض</a:t>
            </a:r>
            <a:r>
              <a:rPr lang="ar-SA" dirty="0"/>
              <a:t>، فأولئك الذين يعانون من هذا الاضطراب النفسي قلقون للغاية بشأن وظائفهم الجسمية </a:t>
            </a:r>
            <a:r>
              <a:rPr lang="ar-SA" dirty="0">
                <a:solidFill>
                  <a:srgbClr val="FF0000"/>
                </a:solidFill>
              </a:rPr>
              <a:t>ومقتنعون بأنهم مصابون أو سيصابون بمرض خطير</a:t>
            </a:r>
            <a:r>
              <a:rPr lang="ar-SA" dirty="0"/>
              <a:t>، وليسوا مطمئنين عندما تكون اختبارات الكشف الطبي سلبية</a:t>
            </a:r>
            <a:r>
              <a:rPr lang="en-US" dirty="0" smtClean="0"/>
              <a:t>.</a:t>
            </a:r>
            <a:r>
              <a:rPr lang="ar-SA" dirty="0" smtClean="0"/>
              <a:t> </a:t>
            </a:r>
            <a:r>
              <a:rPr lang="en-US" dirty="0">
                <a:solidFill>
                  <a:srgbClr val="FF0000"/>
                </a:solidFill>
              </a:rPr>
              <a:t/>
            </a:r>
            <a:br>
              <a:rPr lang="en-US" dirty="0">
                <a:solidFill>
                  <a:srgbClr val="FF0000"/>
                </a:solidFill>
              </a:rPr>
            </a:br>
            <a:r>
              <a:rPr lang="ar-SA" dirty="0"/>
              <a:t>هذا الانشغال بالمرض يسبب قلقًا كبيرًا. كما أنه يؤدي إلى تغييرات في السلوك مثل الإجراء المستمر </a:t>
            </a:r>
            <a:r>
              <a:rPr lang="ar-SA" dirty="0" smtClean="0"/>
              <a:t>للفحوصات </a:t>
            </a:r>
            <a:r>
              <a:rPr lang="ar-SA" dirty="0"/>
              <a:t>/ العلاجات الطبية وتجنب المواقف التي قد تشكل خطراً على الصحة</a:t>
            </a:r>
            <a:r>
              <a:rPr lang="en-US" dirty="0" smtClean="0"/>
              <a:t>.</a:t>
            </a:r>
            <a:r>
              <a:rPr lang="ar-SA" dirty="0">
                <a:solidFill>
                  <a:srgbClr val="FF0000"/>
                </a:solidFill>
              </a:rPr>
              <a:t> «توهم المرض» </a:t>
            </a:r>
            <a:r>
              <a:rPr lang="en-US" dirty="0">
                <a:solidFill>
                  <a:srgbClr val="FF0000"/>
                </a:solidFill>
              </a:rPr>
              <a:t>Hypochondriasis </a:t>
            </a:r>
            <a:endParaRPr lang="en-US" dirty="0"/>
          </a:p>
          <a:p>
            <a:endParaRPr lang="en-US" dirty="0"/>
          </a:p>
        </p:txBody>
      </p:sp>
    </p:spTree>
    <p:extLst>
      <p:ext uri="{BB962C8B-B14F-4D97-AF65-F5344CB8AC3E}">
        <p14:creationId xmlns:p14="http://schemas.microsoft.com/office/powerpoint/2010/main" val="241602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149" y="306789"/>
            <a:ext cx="10364451" cy="680347"/>
          </a:xfrm>
        </p:spPr>
        <p:txBody>
          <a:bodyPr/>
          <a:lstStyle/>
          <a:p>
            <a:endParaRPr lang="en-US"/>
          </a:p>
        </p:txBody>
      </p:sp>
      <p:sp>
        <p:nvSpPr>
          <p:cNvPr id="3" name="Content Placeholder 2"/>
          <p:cNvSpPr>
            <a:spLocks noGrp="1"/>
          </p:cNvSpPr>
          <p:nvPr>
            <p:ph sz="quarter" idx="13"/>
          </p:nvPr>
        </p:nvSpPr>
        <p:spPr>
          <a:xfrm>
            <a:off x="913774" y="1153392"/>
            <a:ext cx="10363826" cy="4637808"/>
          </a:xfrm>
        </p:spPr>
        <p:txBody>
          <a:bodyPr>
            <a:normAutofit lnSpcReduction="10000"/>
          </a:bodyPr>
          <a:lstStyle/>
          <a:p>
            <a:r>
              <a:rPr lang="ar-SA" b="1" dirty="0">
                <a:solidFill>
                  <a:srgbClr val="FF0000"/>
                </a:solidFill>
              </a:rPr>
              <a:t>اضطراب التحويل</a:t>
            </a:r>
            <a:r>
              <a:rPr lang="en-US" b="1" dirty="0">
                <a:solidFill>
                  <a:srgbClr val="FF0000"/>
                </a:solidFill>
              </a:rPr>
              <a:t> </a:t>
            </a:r>
            <a:r>
              <a:rPr lang="en-US" dirty="0"/>
              <a:t>.</a:t>
            </a:r>
            <a:r>
              <a:rPr lang="ar-SA" dirty="0">
                <a:solidFill>
                  <a:srgbClr val="FF0000"/>
                </a:solidFill>
              </a:rPr>
              <a:t>الهستيريا</a:t>
            </a:r>
            <a:r>
              <a:rPr lang="ar-SA" dirty="0"/>
              <a:t>.</a:t>
            </a:r>
            <a:r>
              <a:rPr lang="en-US" dirty="0"/>
              <a:t> </a:t>
            </a:r>
            <a:r>
              <a:rPr lang="en-US" b="1" dirty="0" smtClean="0"/>
              <a:t>Conversion </a:t>
            </a:r>
            <a:r>
              <a:rPr lang="en-US" b="1" dirty="0"/>
              <a:t>disorder</a:t>
            </a:r>
            <a:r>
              <a:rPr lang="en-US" dirty="0"/>
              <a:t> </a:t>
            </a:r>
            <a:r>
              <a:rPr lang="ar-SA" dirty="0"/>
              <a:t>يتضمن تجربة أعراض حركية حقيقية وليست وهمية تؤثر على حركة الجسم والحواس، والتي تفتقر إلى تفسير عصبي أو طبي. وفي كثير من الحالات، يتبع هذا الاضطراب إصابة جسدية حقيقية كصعوبة في المشي أو فقدان التوازن أو شلل أو صعوبة في السمع أو مشاكل في الرؤية أو العمى أو فقدان الإحساس أو مشكلة في البلع أو فقدان </a:t>
            </a:r>
            <a:r>
              <a:rPr lang="ar-SA" dirty="0" err="1" smtClean="0"/>
              <a:t>الإستجابة</a:t>
            </a:r>
            <a:r>
              <a:rPr lang="ar-SA" dirty="0" smtClean="0"/>
              <a:t>.</a:t>
            </a:r>
            <a:endParaRPr lang="en-US" dirty="0" smtClean="0"/>
          </a:p>
          <a:p>
            <a:pPr lvl="0"/>
            <a:r>
              <a:rPr lang="ar-SA" b="1" dirty="0" smtClean="0">
                <a:solidFill>
                  <a:srgbClr val="FF0000"/>
                </a:solidFill>
              </a:rPr>
              <a:t>الاضطراب </a:t>
            </a:r>
            <a:r>
              <a:rPr lang="ar-SA" b="1" dirty="0">
                <a:solidFill>
                  <a:srgbClr val="FF0000"/>
                </a:solidFill>
              </a:rPr>
              <a:t>المفتعل أو المصطنع</a:t>
            </a:r>
            <a:r>
              <a:rPr lang="en-US" b="1" dirty="0">
                <a:solidFill>
                  <a:srgbClr val="FF0000"/>
                </a:solidFill>
              </a:rPr>
              <a:t> </a:t>
            </a:r>
            <a:r>
              <a:rPr lang="en-US" b="1" dirty="0"/>
              <a:t>Factitious disorder</a:t>
            </a:r>
            <a:r>
              <a:rPr lang="en-US" dirty="0"/>
              <a:t> </a:t>
            </a:r>
            <a:r>
              <a:rPr lang="ar-SA" dirty="0"/>
              <a:t>المعروف كـ </a:t>
            </a:r>
            <a:r>
              <a:rPr lang="ar-SA" b="1" dirty="0"/>
              <a:t>متلازمة </a:t>
            </a:r>
            <a:r>
              <a:rPr lang="ar-SA" b="1" dirty="0" err="1" smtClean="0"/>
              <a:t>مونشهاوزن</a:t>
            </a:r>
            <a:r>
              <a:rPr lang="ar-SA" b="1" dirty="0" smtClean="0"/>
              <a:t> </a:t>
            </a:r>
            <a:r>
              <a:rPr lang="en-US" dirty="0"/>
              <a:t>Munchausen</a:t>
            </a:r>
            <a:r>
              <a:rPr lang="ar-SA" dirty="0" smtClean="0"/>
              <a:t>، والاضطراب </a:t>
            </a:r>
            <a:r>
              <a:rPr lang="ar-SA" dirty="0"/>
              <a:t>المفتعل أو </a:t>
            </a:r>
            <a:r>
              <a:rPr lang="ar-SA" dirty="0" err="1"/>
              <a:t>التصنعي</a:t>
            </a:r>
            <a:r>
              <a:rPr lang="ar-SA" dirty="0"/>
              <a:t> هو </a:t>
            </a:r>
            <a:r>
              <a:rPr lang="ar-SA" dirty="0">
                <a:solidFill>
                  <a:srgbClr val="FF0000"/>
                </a:solidFill>
              </a:rPr>
              <a:t>عندما يخلق الفرد عن عمد، أو يزيف ، أو يبالغ في أعراض المرض</a:t>
            </a:r>
            <a:r>
              <a:rPr lang="ar-SA" dirty="0" smtClean="0"/>
              <a:t>.</a:t>
            </a:r>
            <a:r>
              <a:rPr lang="ar-SA" dirty="0"/>
              <a:t> وهو شكل شديد ومزمن من تقليد المرض - يتألف من تكرار الأعراض الجسدية الكاذبة في غياب المنفعة </a:t>
            </a:r>
            <a:r>
              <a:rPr lang="ar-SA" dirty="0" smtClean="0"/>
              <a:t>الخارجية(</a:t>
            </a:r>
            <a:r>
              <a:rPr lang="ar-SA" dirty="0"/>
              <a:t>الخروج من العمل أو الفوز بدعوى </a:t>
            </a:r>
            <a:r>
              <a:rPr lang="ar-SA" dirty="0" smtClean="0"/>
              <a:t>قضائية). </a:t>
            </a:r>
            <a:r>
              <a:rPr lang="ar-SA" dirty="0"/>
              <a:t>الدافع لهذا السلوك هو تحمل دور المريض. عادة ما تكون الأعراض حادة وحيوية ومقنعة ويصاحبها انتقال من طبيب أو مستشفى إلى طبيب آخر. السبب الدقيق غير </a:t>
            </a:r>
            <a:r>
              <a:rPr lang="ar-SA" dirty="0" smtClean="0"/>
              <a:t>معروف.  </a:t>
            </a:r>
            <a:r>
              <a:rPr lang="ar-SA" dirty="0"/>
              <a:t>تعد متلازمة </a:t>
            </a:r>
            <a:r>
              <a:rPr lang="ar-SA" dirty="0" err="1" smtClean="0"/>
              <a:t>مونشهاوزن</a:t>
            </a:r>
            <a:r>
              <a:rPr lang="ar-SA" dirty="0" smtClean="0"/>
              <a:t> التي </a:t>
            </a:r>
            <a:r>
              <a:rPr lang="ar-SA" dirty="0">
                <a:solidFill>
                  <a:srgbClr val="FF0000"/>
                </a:solidFill>
              </a:rPr>
              <a:t>يتظاهر فيها الناس بمرض لجذب </a:t>
            </a:r>
            <a:r>
              <a:rPr lang="ar-SA" dirty="0" smtClean="0">
                <a:solidFill>
                  <a:srgbClr val="FF0000"/>
                </a:solidFill>
              </a:rPr>
              <a:t>الانتباه  </a:t>
            </a:r>
            <a:r>
              <a:rPr lang="ar-SA" dirty="0"/>
              <a:t>، أحد أشكال الاضطراب الحاد</a:t>
            </a:r>
            <a:r>
              <a:rPr lang="en-US" dirty="0"/>
              <a:t>.</a:t>
            </a:r>
          </a:p>
          <a:p>
            <a:r>
              <a:rPr lang="ar-SA" sz="1500" dirty="0"/>
              <a:t>قد يصيبون أنفسهم بالمرض، على سبيل المثال: من خلال حقن أنفسهم بالبكتيريا، أو الحليب، أو الجازولين، أو البراز. قد يُصيبون أنفسهم، أو يجرحونها، أو يحرقونها. وقد يتناولون أدوية مثل مسيلات الدم، أو أدوية داء السكري، وذلك لتزييف الإصابة بأمراض. قد يتدخلون في التئام الجروح، من خلال إعادة فتحها أو إصابتها بعدوى مثلاً.</a:t>
            </a:r>
            <a:endParaRPr lang="en-US" sz="1500" dirty="0"/>
          </a:p>
        </p:txBody>
      </p:sp>
    </p:spTree>
    <p:extLst>
      <p:ext uri="{BB962C8B-B14F-4D97-AF65-F5344CB8AC3E}">
        <p14:creationId xmlns:p14="http://schemas.microsoft.com/office/powerpoint/2010/main" val="1404559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4557" y="192491"/>
            <a:ext cx="9508307" cy="815428"/>
          </a:xfrm>
        </p:spPr>
        <p:txBody>
          <a:bodyPr/>
          <a:lstStyle/>
          <a:p>
            <a:endParaRPr lang="en-US" dirty="0">
              <a:solidFill>
                <a:srgbClr val="FF0000"/>
              </a:solidFill>
            </a:endParaRPr>
          </a:p>
        </p:txBody>
      </p:sp>
      <p:sp>
        <p:nvSpPr>
          <p:cNvPr id="3" name="Content Placeholder 2"/>
          <p:cNvSpPr>
            <a:spLocks noGrp="1"/>
          </p:cNvSpPr>
          <p:nvPr>
            <p:ph sz="quarter" idx="13"/>
          </p:nvPr>
        </p:nvSpPr>
        <p:spPr>
          <a:xfrm>
            <a:off x="830647" y="1411129"/>
            <a:ext cx="10363826" cy="3424107"/>
          </a:xfrm>
        </p:spPr>
        <p:txBody>
          <a:bodyPr>
            <a:normAutofit fontScale="92500" lnSpcReduction="20000"/>
          </a:bodyPr>
          <a:lstStyle/>
          <a:p>
            <a:pPr>
              <a:lnSpc>
                <a:spcPct val="200000"/>
              </a:lnSpc>
            </a:pPr>
            <a:r>
              <a:rPr lang="ar-SA" dirty="0">
                <a:solidFill>
                  <a:srgbClr val="FF0000"/>
                </a:solidFill>
              </a:rPr>
              <a:t>متلازمة </a:t>
            </a:r>
            <a:r>
              <a:rPr lang="ar-SA" dirty="0" err="1">
                <a:solidFill>
                  <a:srgbClr val="FF0000"/>
                </a:solidFill>
              </a:rPr>
              <a:t>مونشهاوزن</a:t>
            </a:r>
            <a:r>
              <a:rPr lang="ar-SA" dirty="0">
                <a:solidFill>
                  <a:srgbClr val="FF0000"/>
                </a:solidFill>
              </a:rPr>
              <a:t> بالوكالة \ </a:t>
            </a:r>
            <a:r>
              <a:rPr lang="ar-SA" dirty="0" smtClean="0">
                <a:solidFill>
                  <a:srgbClr val="FF0000"/>
                </a:solidFill>
              </a:rPr>
              <a:t>الوصاية </a:t>
            </a:r>
            <a:r>
              <a:rPr lang="en-US" dirty="0" smtClean="0"/>
              <a:t>Munchausen </a:t>
            </a:r>
            <a:r>
              <a:rPr lang="en-US" dirty="0"/>
              <a:t>by proxy</a:t>
            </a:r>
            <a:endParaRPr lang="ar-SA" dirty="0" smtClean="0"/>
          </a:p>
          <a:p>
            <a:pPr>
              <a:lnSpc>
                <a:spcPct val="200000"/>
              </a:lnSpc>
            </a:pPr>
            <a:r>
              <a:rPr lang="ar-SA" dirty="0" smtClean="0"/>
              <a:t>أنها </a:t>
            </a:r>
            <a:r>
              <a:rPr lang="ar-SA" dirty="0"/>
              <a:t>شكل نادر إلى حد ما من الإساءة </a:t>
            </a:r>
            <a:r>
              <a:rPr lang="ar-SA" dirty="0" smtClean="0"/>
              <a:t>للطفل يظهر </a:t>
            </a:r>
            <a:r>
              <a:rPr lang="ar-SA" dirty="0"/>
              <a:t>بسبب اعتداء أحد الوالدين من خلال السعي للحصول على الرعاية الطبية </a:t>
            </a:r>
            <a:r>
              <a:rPr lang="ar-SA" dirty="0" smtClean="0"/>
              <a:t>غير </a:t>
            </a:r>
            <a:r>
              <a:rPr lang="ar-SA" dirty="0"/>
              <a:t>ال</a:t>
            </a:r>
            <a:r>
              <a:rPr lang="ar-SA" dirty="0" smtClean="0"/>
              <a:t>ضرورية </a:t>
            </a:r>
            <a:r>
              <a:rPr lang="ar-SA" dirty="0"/>
              <a:t>حيث تلجأ الأم الى إضافة الدم إلى بول الطفل أو البراز، والامتناع عن الطعام وتزوير والحمى ، وإعطاء الطفل العقاقير لجعله يصاب بالقيء أو الإسهال، أو اصابة في الوريد تجعل من الصعب على الطاقم الطبي تحديد ماهية المرض نظرا لتفاقم الأعراض و </a:t>
            </a:r>
            <a:r>
              <a:rPr lang="ar-SA" dirty="0" smtClean="0"/>
              <a:t>كثرتها. </a:t>
            </a:r>
            <a:r>
              <a:rPr lang="ar-SA" dirty="0"/>
              <a:t>ويعاني الطفل من </a:t>
            </a:r>
            <a:r>
              <a:rPr lang="ar-SA" dirty="0" smtClean="0"/>
              <a:t>آلام </a:t>
            </a:r>
            <a:r>
              <a:rPr lang="ar-SA" dirty="0"/>
              <a:t>لا داعي لها نتيجة الفحوصات الطبية المتكررة و العمليات الجراحية . و حيث أن سبب المرض يعود الى مشاكل نفسية لدى </a:t>
            </a:r>
            <a:r>
              <a:rPr lang="ar-SA" dirty="0" smtClean="0"/>
              <a:t>الأم او من يرعاه.</a:t>
            </a:r>
            <a:endParaRPr lang="en-US" dirty="0"/>
          </a:p>
        </p:txBody>
      </p:sp>
    </p:spTree>
    <p:extLst>
      <p:ext uri="{BB962C8B-B14F-4D97-AF65-F5344CB8AC3E}">
        <p14:creationId xmlns:p14="http://schemas.microsoft.com/office/powerpoint/2010/main" val="14137795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eeding and Eating Disorder - rachid boutkira"/>
          <p:cNvPicPr/>
          <p:nvPr/>
        </p:nvPicPr>
        <p:blipFill>
          <a:blip r:embed="rId2">
            <a:extLst>
              <a:ext uri="{28A0092B-C50C-407E-A947-70E740481C1C}">
                <a14:useLocalDpi xmlns:a14="http://schemas.microsoft.com/office/drawing/2010/main" val="0"/>
              </a:ext>
            </a:extLst>
          </a:blip>
          <a:srcRect/>
          <a:stretch>
            <a:fillRect/>
          </a:stretch>
        </p:blipFill>
        <p:spPr bwMode="auto">
          <a:xfrm>
            <a:off x="2506662" y="1409065"/>
            <a:ext cx="7178675" cy="4039870"/>
          </a:xfrm>
          <a:prstGeom prst="rect">
            <a:avLst/>
          </a:prstGeom>
          <a:noFill/>
          <a:ln>
            <a:noFill/>
          </a:ln>
        </p:spPr>
      </p:pic>
    </p:spTree>
    <p:extLst>
      <p:ext uri="{BB962C8B-B14F-4D97-AF65-F5344CB8AC3E}">
        <p14:creationId xmlns:p14="http://schemas.microsoft.com/office/powerpoint/2010/main" val="29832070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421090"/>
            <a:ext cx="10364451" cy="1002465"/>
          </a:xfrm>
        </p:spPr>
        <p:txBody>
          <a:bodyPr>
            <a:normAutofit fontScale="90000"/>
          </a:bodyPr>
          <a:lstStyle/>
          <a:p>
            <a:r>
              <a:rPr lang="ar-SA" b="1" dirty="0">
                <a:solidFill>
                  <a:srgbClr val="FF0000"/>
                </a:solidFill>
              </a:rPr>
              <a:t>اضطرابات التغذية والأكل</a:t>
            </a:r>
            <a:r>
              <a:rPr lang="en-US" b="1" dirty="0">
                <a:solidFill>
                  <a:srgbClr val="FF0000"/>
                </a:solidFill>
              </a:rPr>
              <a:t> Feeding and Eating Disorder</a:t>
            </a:r>
            <a:r>
              <a:rPr lang="en-US" dirty="0">
                <a:solidFill>
                  <a:srgbClr val="FF0000"/>
                </a:solidFill>
              </a:rPr>
              <a:t/>
            </a:r>
            <a:br>
              <a:rPr lang="en-US" dirty="0">
                <a:solidFill>
                  <a:srgbClr val="FF0000"/>
                </a:solidFill>
              </a:rPr>
            </a:br>
            <a:endParaRPr lang="en-US" dirty="0">
              <a:solidFill>
                <a:srgbClr val="FF0000"/>
              </a:solidFill>
            </a:endParaRPr>
          </a:p>
        </p:txBody>
      </p:sp>
      <p:sp>
        <p:nvSpPr>
          <p:cNvPr id="3" name="Content Placeholder 2"/>
          <p:cNvSpPr>
            <a:spLocks noGrp="1"/>
          </p:cNvSpPr>
          <p:nvPr>
            <p:ph sz="quarter" idx="13"/>
          </p:nvPr>
        </p:nvSpPr>
        <p:spPr>
          <a:xfrm>
            <a:off x="913774" y="1246909"/>
            <a:ext cx="10363826" cy="5029199"/>
          </a:xfrm>
        </p:spPr>
        <p:txBody>
          <a:bodyPr>
            <a:normAutofit lnSpcReduction="10000"/>
          </a:bodyPr>
          <a:lstStyle/>
          <a:p>
            <a:r>
              <a:rPr lang="ar-SA" dirty="0"/>
              <a:t>تتميز اضطرابات الأكل بمخاوف وهوس بالوزن وأنماط الأكل المدمرة التي تؤثر سلبًا على الصحة البدنية والعقلية</a:t>
            </a:r>
            <a:r>
              <a:rPr lang="en-US" dirty="0"/>
              <a:t>.</a:t>
            </a:r>
          </a:p>
          <a:p>
            <a:r>
              <a:rPr lang="ar-SA" dirty="0"/>
              <a:t>تشمل أنواع اضطرابات الأكل ما يلي</a:t>
            </a:r>
            <a:r>
              <a:rPr lang="en-US" dirty="0"/>
              <a:t>:</a:t>
            </a:r>
          </a:p>
          <a:p>
            <a:pPr lvl="0"/>
            <a:r>
              <a:rPr lang="ar-SA" b="1" dirty="0">
                <a:solidFill>
                  <a:srgbClr val="FF0000"/>
                </a:solidFill>
              </a:rPr>
              <a:t>فقدان الشهية العصبي</a:t>
            </a:r>
            <a:r>
              <a:rPr lang="en-US" b="1" dirty="0">
                <a:solidFill>
                  <a:srgbClr val="FF0000"/>
                </a:solidFill>
              </a:rPr>
              <a:t> Anorexia nervosa</a:t>
            </a:r>
            <a:r>
              <a:rPr lang="en-US" dirty="0"/>
              <a:t> </a:t>
            </a:r>
            <a:r>
              <a:rPr lang="ar-SA" dirty="0"/>
              <a:t>يتميز بتقييد استهلاك الطعام وممارسة سلوكيات من شأنها تخفيض وزن الجسم كتجويع الفرد لنفسه بشكل إرادي أو الإفراط في ممارسة الرياضة، مما يؤدي إلى فقدان الوزن بشكل كبير. أولئك الذين يعانون من هذا الاضطراب لديهم أيضا قلق وخوف من زيادة الوزن</a:t>
            </a:r>
            <a:r>
              <a:rPr lang="en-US" dirty="0"/>
              <a:t>.</a:t>
            </a:r>
          </a:p>
          <a:p>
            <a:pPr lvl="0"/>
            <a:r>
              <a:rPr lang="ar-SA" b="1" dirty="0">
                <a:solidFill>
                  <a:srgbClr val="FF0000"/>
                </a:solidFill>
              </a:rPr>
              <a:t>الشره المرضي العصبي</a:t>
            </a:r>
            <a:r>
              <a:rPr lang="en-US" b="1" dirty="0">
                <a:solidFill>
                  <a:srgbClr val="FF0000"/>
                </a:solidFill>
              </a:rPr>
              <a:t> Bulimia nervosa</a:t>
            </a:r>
            <a:r>
              <a:rPr lang="en-US" dirty="0"/>
              <a:t> </a:t>
            </a:r>
            <a:r>
              <a:rPr lang="ar-SA" dirty="0"/>
              <a:t>ينطوي على استهلاك الفرد لكميات كبيرة من الطعام، ثم يلجأ بعد ذلك إلى سلوكيات من شأنها تخليصه من هذا الطعام، وقد تشمل هذه السلوكيات التقيؤ أو </a:t>
            </a:r>
            <a:r>
              <a:rPr lang="ar-SA" dirty="0" err="1"/>
              <a:t>إستعمال</a:t>
            </a:r>
            <a:r>
              <a:rPr lang="ar-SA" dirty="0"/>
              <a:t> مواد مسهلة، والإفراط في ممارسة الرياضة</a:t>
            </a:r>
            <a:r>
              <a:rPr lang="en-US" dirty="0" smtClean="0"/>
              <a:t>.</a:t>
            </a:r>
            <a:endParaRPr lang="ar-SA" dirty="0" smtClean="0"/>
          </a:p>
          <a:p>
            <a:pPr lvl="0"/>
            <a:r>
              <a:rPr lang="en-US" dirty="0">
                <a:hlinkClick r:id="rId2"/>
              </a:rPr>
              <a:t>https://</a:t>
            </a:r>
            <a:r>
              <a:rPr lang="en-US" dirty="0" smtClean="0">
                <a:hlinkClick r:id="rId2"/>
              </a:rPr>
              <a:t>www.youtube.com/watch?v=3Q3V9wkClk8</a:t>
            </a:r>
            <a:endParaRPr lang="ar-SA" dirty="0" smtClean="0"/>
          </a:p>
          <a:p>
            <a:pPr lvl="0"/>
            <a:r>
              <a:rPr lang="ar-SA" b="1" dirty="0" smtClean="0"/>
              <a:t>اضطرابات </a:t>
            </a:r>
            <a:r>
              <a:rPr lang="ar-SA" b="1" dirty="0"/>
              <a:t>الاجترار</a:t>
            </a:r>
            <a:r>
              <a:rPr lang="en-US" b="1" dirty="0"/>
              <a:t> Rumination disorder</a:t>
            </a:r>
            <a:r>
              <a:rPr lang="en-US" dirty="0"/>
              <a:t> </a:t>
            </a:r>
            <a:r>
              <a:rPr lang="ar-SA" dirty="0"/>
              <a:t>تتميز باجترار الطعام الذي تم مضغه أو ابتلاعه مسبقًا من أجل بصقه أو إعادة ابتلاعه، ومعظم المتضررين من هذا الاضطراب هم الأطفال أو البالغون الذين يعانون من تأخر في النمو أو إعاقة ذهنية. وتشمل المشكلات الإضافية التي يمكن أن تنجم عن هذا السلوك تسوس الأسنان وقرحة المريء وسوء التغذية</a:t>
            </a:r>
            <a:r>
              <a:rPr lang="en-US" dirty="0"/>
              <a:t>.</a:t>
            </a:r>
          </a:p>
          <a:p>
            <a:endParaRPr lang="en-US" dirty="0"/>
          </a:p>
        </p:txBody>
      </p:sp>
    </p:spTree>
    <p:extLst>
      <p:ext uri="{BB962C8B-B14F-4D97-AF65-F5344CB8AC3E}">
        <p14:creationId xmlns:p14="http://schemas.microsoft.com/office/powerpoint/2010/main" val="41271784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176645"/>
            <a:ext cx="10364451" cy="987137"/>
          </a:xfrm>
        </p:spPr>
        <p:txBody>
          <a:bodyPr/>
          <a:lstStyle/>
          <a:p>
            <a:endParaRPr lang="en-US" dirty="0"/>
          </a:p>
        </p:txBody>
      </p:sp>
      <p:sp>
        <p:nvSpPr>
          <p:cNvPr id="3" name="Content Placeholder 2"/>
          <p:cNvSpPr>
            <a:spLocks noGrp="1"/>
          </p:cNvSpPr>
          <p:nvPr>
            <p:ph sz="quarter" idx="13"/>
          </p:nvPr>
        </p:nvSpPr>
        <p:spPr>
          <a:xfrm>
            <a:off x="913774" y="1371599"/>
            <a:ext cx="10363826" cy="4904509"/>
          </a:xfrm>
        </p:spPr>
        <p:txBody>
          <a:bodyPr/>
          <a:lstStyle/>
          <a:p>
            <a:pPr lvl="0"/>
            <a:r>
              <a:rPr lang="ar-SA" b="1" dirty="0"/>
              <a:t>وحم ( شهوة الغرائب)</a:t>
            </a:r>
            <a:r>
              <a:rPr lang="en-US" b="1" dirty="0"/>
              <a:t> Pica</a:t>
            </a:r>
            <a:r>
              <a:rPr lang="en-US" dirty="0"/>
              <a:t> </a:t>
            </a:r>
            <a:r>
              <a:rPr lang="ar-SA" dirty="0"/>
              <a:t>ينطوي على حنين واستهلاك المواد غير الغذائية مثل الأوساخ أو الطلاء أو الصابون أو التراب وغيرها من المواد. ويؤثر الاضطراب في الغالب على الأطفال وذوي الإعاقات التطورية</a:t>
            </a:r>
            <a:r>
              <a:rPr lang="en-US" dirty="0" smtClean="0"/>
              <a:t>.</a:t>
            </a:r>
            <a:endParaRPr lang="ar-SA" dirty="0" smtClean="0"/>
          </a:p>
          <a:p>
            <a:pPr lvl="0"/>
            <a:endParaRPr lang="en-US" dirty="0"/>
          </a:p>
          <a:p>
            <a:pPr lvl="0"/>
            <a:r>
              <a:rPr lang="ar-SA" b="1" dirty="0"/>
              <a:t>اضطراب الأكل القهري</a:t>
            </a:r>
            <a:r>
              <a:rPr lang="en-US" b="1" dirty="0"/>
              <a:t> Binge-eating disorder</a:t>
            </a:r>
            <a:r>
              <a:rPr lang="en-US" dirty="0"/>
              <a:t> </a:t>
            </a:r>
            <a:r>
              <a:rPr lang="ar-SA" dirty="0"/>
              <a:t>أو</a:t>
            </a:r>
            <a:r>
              <a:rPr lang="en-US" dirty="0"/>
              <a:t> “</a:t>
            </a:r>
            <a:r>
              <a:rPr lang="ar-SA" b="1" dirty="0"/>
              <a:t>متلازمة الشره القهري</a:t>
            </a:r>
            <a:r>
              <a:rPr lang="en-US" dirty="0"/>
              <a:t>“</a:t>
            </a:r>
            <a:r>
              <a:rPr lang="ar-SA" dirty="0"/>
              <a:t>، تم تقديم </a:t>
            </a:r>
            <a:r>
              <a:rPr lang="ar-SA" dirty="0" err="1"/>
              <a:t>الإضطراب</a:t>
            </a:r>
            <a:r>
              <a:rPr lang="ar-SA" dirty="0"/>
              <a:t> لأول مرة في</a:t>
            </a:r>
            <a:r>
              <a:rPr lang="en-US" dirty="0"/>
              <a:t> </a:t>
            </a:r>
            <a:r>
              <a:rPr lang="ar-SA" dirty="0" smtClean="0"/>
              <a:t> </a:t>
            </a:r>
            <a:r>
              <a:rPr lang="en-US" dirty="0" smtClean="0"/>
              <a:t>DSM-5 </a:t>
            </a:r>
            <a:r>
              <a:rPr lang="ar-SA" dirty="0"/>
              <a:t>لكونه من </a:t>
            </a:r>
            <a:r>
              <a:rPr lang="ar-SA" dirty="0" smtClean="0"/>
              <a:t>الاضطرابات </a:t>
            </a:r>
            <a:r>
              <a:rPr lang="ar-SA" dirty="0"/>
              <a:t>النفسية التي تم تشخيصها حديثا، ويتضمن تبني الفرد لعادات غذائية غير صحية، حيث يستهلك كمية كبيرة من الطعام فيما يتجاوز حد الإحساس بالشبع مما يؤدي إلى زيادة الوزن، ومع ذلك، لا يشعر الأشخاص بإفراطهم في تناول الطعام، </a:t>
            </a:r>
            <a:endParaRPr lang="en-US" dirty="0"/>
          </a:p>
        </p:txBody>
      </p:sp>
    </p:spTree>
    <p:extLst>
      <p:ext uri="{BB962C8B-B14F-4D97-AF65-F5344CB8AC3E}">
        <p14:creationId xmlns:p14="http://schemas.microsoft.com/office/powerpoint/2010/main" val="2684394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الفصام.. كل ما عليك معرفته حول المرض - ويب طب"/>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7008" y="748146"/>
            <a:ext cx="7138555" cy="49356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13226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669956"/>
          </a:xfrm>
        </p:spPr>
        <p:txBody>
          <a:bodyPr/>
          <a:lstStyle/>
          <a:p>
            <a:r>
              <a:rPr lang="ar-SA" dirty="0" smtClean="0">
                <a:solidFill>
                  <a:srgbClr val="FF0000"/>
                </a:solidFill>
              </a:rPr>
              <a:t>الاضطرابات الفصامية</a:t>
            </a:r>
            <a:endParaRPr lang="en-US" dirty="0">
              <a:solidFill>
                <a:srgbClr val="FF0000"/>
              </a:solidFill>
            </a:endParaRPr>
          </a:p>
        </p:txBody>
      </p:sp>
      <p:sp>
        <p:nvSpPr>
          <p:cNvPr id="3" name="Content Placeholder 2"/>
          <p:cNvSpPr>
            <a:spLocks noGrp="1"/>
          </p:cNvSpPr>
          <p:nvPr>
            <p:ph sz="quarter" idx="13"/>
          </p:nvPr>
        </p:nvSpPr>
        <p:spPr>
          <a:xfrm>
            <a:off x="914400" y="1608555"/>
            <a:ext cx="10363826" cy="4459736"/>
          </a:xfrm>
        </p:spPr>
        <p:txBody>
          <a:bodyPr>
            <a:noAutofit/>
          </a:bodyPr>
          <a:lstStyle/>
          <a:p>
            <a:r>
              <a:rPr lang="ar-SA" b="1" dirty="0" smtClean="0">
                <a:solidFill>
                  <a:srgbClr val="FF0000"/>
                </a:solidFill>
              </a:rPr>
              <a:t>الفصام </a:t>
            </a:r>
            <a:r>
              <a:rPr lang="en-US" b="1" dirty="0" smtClean="0">
                <a:solidFill>
                  <a:srgbClr val="FF0000"/>
                </a:solidFill>
              </a:rPr>
              <a:t>Schizophrenia</a:t>
            </a:r>
            <a:endParaRPr lang="ar-SA" b="1" dirty="0" smtClean="0">
              <a:solidFill>
                <a:srgbClr val="FF0000"/>
              </a:solidFill>
            </a:endParaRPr>
          </a:p>
          <a:p>
            <a:r>
              <a:rPr lang="ar-SA" dirty="0"/>
              <a:t>هو اضطراب حاد </a:t>
            </a:r>
            <a:r>
              <a:rPr lang="ar-SA" dirty="0" smtClean="0"/>
              <a:t>يشوه </a:t>
            </a:r>
            <a:r>
              <a:rPr lang="ar-SA" dirty="0"/>
              <a:t>طريقة الشخص المصاب به </a:t>
            </a:r>
            <a:r>
              <a:rPr lang="ar-SA" dirty="0" smtClean="0"/>
              <a:t>في </a:t>
            </a:r>
            <a:r>
              <a:rPr lang="ar-SA" dirty="0"/>
              <a:t>التفكير، التصرف، التعبير عن مشاعره، النظر إلى الواقع ورؤية الوقائع والعلاقات المتبادلة بينه وبين المحيطين به. الأشخاص المصابون </a:t>
            </a:r>
            <a:r>
              <a:rPr lang="ar-SA" dirty="0" smtClean="0"/>
              <a:t>باضطراب </a:t>
            </a:r>
            <a:r>
              <a:rPr lang="ar-SA" dirty="0"/>
              <a:t>الفصام (وهو </a:t>
            </a:r>
            <a:r>
              <a:rPr lang="ar-SA" dirty="0" smtClean="0"/>
              <a:t>الأصعب </a:t>
            </a:r>
            <a:r>
              <a:rPr lang="ar-SA" dirty="0"/>
              <a:t>والأكثر تقييدا من بين جميع </a:t>
            </a:r>
            <a:r>
              <a:rPr lang="ar-SA" dirty="0" smtClean="0"/>
              <a:t>الاضطرابات النفسية</a:t>
            </a:r>
            <a:r>
              <a:rPr lang="ar-SA" dirty="0"/>
              <a:t> المعروفة) يعانون، بشكل عام، من مشاكل وظيفية في المجتمع، في مكان العمل، في المدرسة وفي علاقاتهم مع زوجاتهم / أزواجهن.</a:t>
            </a:r>
          </a:p>
          <a:p>
            <a:r>
              <a:rPr lang="ar-SA" dirty="0"/>
              <a:t>قد </a:t>
            </a:r>
            <a:r>
              <a:rPr lang="ar-SA" dirty="0" smtClean="0"/>
              <a:t>يسبب</a:t>
            </a:r>
            <a:r>
              <a:rPr lang="ar-SA" b="1" dirty="0" smtClean="0"/>
              <a:t> </a:t>
            </a:r>
            <a:r>
              <a:rPr lang="ar-SA" b="1" dirty="0"/>
              <a:t>الفصام</a:t>
            </a:r>
            <a:r>
              <a:rPr lang="ar-SA" dirty="0"/>
              <a:t> للمصابين به الخوف والانطواء على النفس. الفصام هو </a:t>
            </a:r>
            <a:r>
              <a:rPr lang="ar-SA" dirty="0" smtClean="0"/>
              <a:t>اضطراب </a:t>
            </a:r>
            <a:r>
              <a:rPr lang="ar-SA" dirty="0"/>
              <a:t>مزمن، يلازم المصاب به طوال فترة حياته، لا يمكن معالجته، لكن يمكن السيطرة عليه بواسطة العلاجات الدوائية المناسبة.</a:t>
            </a:r>
          </a:p>
          <a:p>
            <a:r>
              <a:rPr lang="ar-SA" dirty="0"/>
              <a:t>وخلافا للفكرة الشائعة، فليس الفصام انفصاما في الشخصية، بل هو عبارة عن </a:t>
            </a:r>
            <a:r>
              <a:rPr lang="ar-SA" dirty="0" smtClean="0"/>
              <a:t>اضطراب عقلي </a:t>
            </a:r>
            <a:r>
              <a:rPr lang="ar-SA" dirty="0" smtClean="0">
                <a:solidFill>
                  <a:srgbClr val="FF0000"/>
                </a:solidFill>
              </a:rPr>
              <a:t>ذهاني</a:t>
            </a:r>
            <a:r>
              <a:rPr lang="en-US" dirty="0" smtClean="0">
                <a:solidFill>
                  <a:srgbClr val="FF0000"/>
                </a:solidFill>
              </a:rPr>
              <a:t>Psychosis</a:t>
            </a:r>
            <a:r>
              <a:rPr lang="ar-SA" dirty="0">
                <a:solidFill>
                  <a:srgbClr val="FF0000"/>
                </a:solidFill>
              </a:rPr>
              <a:t> </a:t>
            </a:r>
            <a:r>
              <a:rPr lang="en-US" dirty="0" smtClean="0"/>
              <a:t>، </a:t>
            </a:r>
            <a:r>
              <a:rPr lang="ar-SA" dirty="0"/>
              <a:t>لا يستطيع الشخص المصاب به التفريق / التمييز بين الواقع وبين الخيال</a:t>
            </a:r>
            <a:r>
              <a:rPr lang="ar-SA" dirty="0" smtClean="0"/>
              <a:t>.</a:t>
            </a:r>
            <a:r>
              <a:rPr lang="en-US" dirty="0" smtClean="0"/>
              <a:t> </a:t>
            </a:r>
            <a:r>
              <a:rPr lang="ar-SA" dirty="0" smtClean="0"/>
              <a:t>وقد </a:t>
            </a:r>
            <a:r>
              <a:rPr lang="ar-SA" dirty="0"/>
              <a:t>يحدث أحيانا أن يفقد شخص مصاب باضطراب نفسي ارتباطه بالواقع</a:t>
            </a:r>
            <a:r>
              <a:rPr lang="ar-SA" dirty="0" smtClean="0"/>
              <a:t>.</a:t>
            </a:r>
            <a:r>
              <a:rPr lang="en-US" dirty="0"/>
              <a:t> Off reality</a:t>
            </a:r>
            <a:r>
              <a:rPr lang="ar-SA" dirty="0"/>
              <a:t> </a:t>
            </a:r>
          </a:p>
          <a:p>
            <a:endParaRPr lang="ar-SA" dirty="0" smtClean="0"/>
          </a:p>
        </p:txBody>
      </p:sp>
    </p:spTree>
    <p:extLst>
      <p:ext uri="{BB962C8B-B14F-4D97-AF65-F5344CB8AC3E}">
        <p14:creationId xmlns:p14="http://schemas.microsoft.com/office/powerpoint/2010/main" val="2669595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5019" y="1112023"/>
            <a:ext cx="11284526" cy="5078313"/>
          </a:xfrm>
          <a:prstGeom prst="rect">
            <a:avLst/>
          </a:prstGeom>
        </p:spPr>
        <p:txBody>
          <a:bodyPr wrap="square">
            <a:spAutoFit/>
          </a:bodyPr>
          <a:lstStyle/>
          <a:p>
            <a:pPr algn="r" rtl="1"/>
            <a:r>
              <a:rPr lang="ar-SA" dirty="0">
                <a:solidFill>
                  <a:srgbClr val="FF0000"/>
                </a:solidFill>
                <a:latin typeface="Calibri" panose="020F0502020204030204" pitchFamily="34" charset="0"/>
                <a:cs typeface="Calibri" panose="020F0502020204030204" pitchFamily="34" charset="0"/>
              </a:rPr>
              <a:t>الأعراض</a:t>
            </a:r>
          </a:p>
          <a:p>
            <a:pPr algn="r" rtl="1"/>
            <a:r>
              <a:rPr lang="ar-SA" dirty="0">
                <a:solidFill>
                  <a:srgbClr val="111111"/>
                </a:solidFill>
                <a:latin typeface="Calibri" panose="020F0502020204030204" pitchFamily="34" charset="0"/>
                <a:cs typeface="Calibri" panose="020F0502020204030204" pitchFamily="34" charset="0"/>
              </a:rPr>
              <a:t>يشمل الفصام مجموعة من مشاكل التفكير (المعرفة)، والسلوك، والانفعالات. قد تختلف الأعراض والمُؤشِّرات، ولكن تشمل في أغلب الأحيان الضلالات، أو الهلاوس أو الحديث غير المنظم، ويعكس ضعف القدرة على العمل. وقد تشمل الأعراض على ما يلي:</a:t>
            </a:r>
          </a:p>
          <a:p>
            <a:pPr algn="r" rtl="1">
              <a:buFont typeface="Arial" panose="020B0604020202020204" pitchFamily="34" charset="0"/>
              <a:buChar char="•"/>
            </a:pPr>
            <a:r>
              <a:rPr lang="ar-SA" b="1" dirty="0">
                <a:solidFill>
                  <a:srgbClr val="111111"/>
                </a:solidFill>
                <a:latin typeface="Calibri" panose="020F0502020204030204" pitchFamily="34" charset="0"/>
                <a:cs typeface="Calibri" panose="020F0502020204030204" pitchFamily="34" charset="0"/>
              </a:rPr>
              <a:t>الضلالات.</a:t>
            </a:r>
            <a:r>
              <a:rPr lang="ar-SA" dirty="0">
                <a:solidFill>
                  <a:srgbClr val="111111"/>
                </a:solidFill>
                <a:latin typeface="Calibri" panose="020F0502020204030204" pitchFamily="34" charset="0"/>
                <a:cs typeface="Calibri" panose="020F0502020204030204" pitchFamily="34" charset="0"/>
              </a:rPr>
              <a:t> يوجد معتقدات كاذبة لا تمتُّ للواقع بصلة. على سبيل المثال، كأن تعتقد أنكَ تتعرَّض للأذى أو المضايقة، أو توجيه إيماءات أو تعليقات معيَّنة لك، أو لديكَ قدرة خارقة أو الشهرة، أو شخص آخر يحبكَ، أو كارثة كبرى على وشك أن تحدث. تحدُث الضلالات </a:t>
            </a:r>
            <a:r>
              <a:rPr lang="ar-SA" dirty="0">
                <a:solidFill>
                  <a:srgbClr val="FF0000"/>
                </a:solidFill>
                <a:latin typeface="Calibri" panose="020F0502020204030204" pitchFamily="34" charset="0"/>
                <a:cs typeface="Calibri" panose="020F0502020204030204" pitchFamily="34" charset="0"/>
              </a:rPr>
              <a:t>مع معظم الأشخاص المصابين </a:t>
            </a:r>
            <a:r>
              <a:rPr lang="ar-SA" dirty="0">
                <a:solidFill>
                  <a:srgbClr val="111111"/>
                </a:solidFill>
                <a:latin typeface="Calibri" panose="020F0502020204030204" pitchFamily="34" charset="0"/>
                <a:cs typeface="Calibri" panose="020F0502020204030204" pitchFamily="34" charset="0"/>
              </a:rPr>
              <a:t>بالفصام.</a:t>
            </a:r>
          </a:p>
          <a:p>
            <a:pPr algn="r" rtl="1">
              <a:buFont typeface="Arial" panose="020B0604020202020204" pitchFamily="34" charset="0"/>
              <a:buChar char="•"/>
            </a:pPr>
            <a:r>
              <a:rPr lang="ar-SA" b="1" dirty="0">
                <a:solidFill>
                  <a:srgbClr val="111111"/>
                </a:solidFill>
                <a:latin typeface="Calibri" panose="020F0502020204030204" pitchFamily="34" charset="0"/>
                <a:cs typeface="Calibri" panose="020F0502020204030204" pitchFamily="34" charset="0"/>
              </a:rPr>
              <a:t>الهلاوس.</a:t>
            </a:r>
            <a:r>
              <a:rPr lang="ar-SA" dirty="0">
                <a:solidFill>
                  <a:srgbClr val="111111"/>
                </a:solidFill>
                <a:latin typeface="Calibri" panose="020F0502020204030204" pitchFamily="34" charset="0"/>
                <a:cs typeface="Calibri" panose="020F0502020204030204" pitchFamily="34" charset="0"/>
              </a:rPr>
              <a:t> تتضمَّن الهلاوس عادةً </a:t>
            </a:r>
            <a:r>
              <a:rPr lang="ar-SA" dirty="0">
                <a:solidFill>
                  <a:srgbClr val="FF0000"/>
                </a:solidFill>
                <a:latin typeface="Calibri" panose="020F0502020204030204" pitchFamily="34" charset="0"/>
                <a:cs typeface="Calibri" panose="020F0502020204030204" pitchFamily="34" charset="0"/>
              </a:rPr>
              <a:t>رؤيةَ أو سماعَ أشياء غير حقيقية</a:t>
            </a:r>
            <a:r>
              <a:rPr lang="ar-SA" dirty="0">
                <a:solidFill>
                  <a:srgbClr val="111111"/>
                </a:solidFill>
                <a:latin typeface="Calibri" panose="020F0502020204030204" pitchFamily="34" charset="0"/>
                <a:cs typeface="Calibri" panose="020F0502020204030204" pitchFamily="34" charset="0"/>
              </a:rPr>
              <a:t>. عدا أنه بالنسبة لمريض الفصام فهذه الهلاوس لها كامل القوة والتأثير، مثل سمات الخبرات العادية. يُمكن أن تُصيب الهلاوس أيًّا من الحواس، ولكن سماع الأصوات هو أكثر الهلاوس شيوعًا.</a:t>
            </a:r>
          </a:p>
          <a:p>
            <a:pPr algn="r" rtl="1">
              <a:buFont typeface="Arial" panose="020B0604020202020204" pitchFamily="34" charset="0"/>
              <a:buChar char="•"/>
            </a:pPr>
            <a:r>
              <a:rPr lang="ar-SA" b="1" dirty="0">
                <a:solidFill>
                  <a:srgbClr val="111111"/>
                </a:solidFill>
                <a:latin typeface="Calibri" panose="020F0502020204030204" pitchFamily="34" charset="0"/>
                <a:cs typeface="Calibri" panose="020F0502020204030204" pitchFamily="34" charset="0"/>
              </a:rPr>
              <a:t>التفكير (الحديث) غير المنظم.</a:t>
            </a:r>
            <a:r>
              <a:rPr lang="ar-SA" dirty="0">
                <a:solidFill>
                  <a:srgbClr val="111111"/>
                </a:solidFill>
                <a:latin typeface="Calibri" panose="020F0502020204030204" pitchFamily="34" charset="0"/>
                <a:cs typeface="Calibri" panose="020F0502020204030204" pitchFamily="34" charset="0"/>
              </a:rPr>
              <a:t> يُستدلُّ على التفكير غير المنظم من الحديث غير المنظم. يُمكن أن يضعف التواصل الفعَّال، وقد لا تكون الإجابات ذات صلة بالأسئلة جزئيًّا أو كليًّا. في حالات نادرة، قد يتضمَّن الحديث وضع كلمات ليس لها معنى معًا لا يُمكن فهمها، وتُعرف أحيانًا بسلطة الكلمات.</a:t>
            </a:r>
          </a:p>
          <a:p>
            <a:pPr algn="r" rtl="1">
              <a:buFont typeface="Arial" panose="020B0604020202020204" pitchFamily="34" charset="0"/>
              <a:buChar char="•"/>
            </a:pPr>
            <a:r>
              <a:rPr lang="ar-SA" b="1" dirty="0">
                <a:solidFill>
                  <a:srgbClr val="111111"/>
                </a:solidFill>
                <a:latin typeface="Calibri" panose="020F0502020204030204" pitchFamily="34" charset="0"/>
                <a:cs typeface="Calibri" panose="020F0502020204030204" pitchFamily="34" charset="0"/>
              </a:rPr>
              <a:t>سلوك حركي غير سوي أو غير منظَّم للغاية.</a:t>
            </a:r>
            <a:r>
              <a:rPr lang="ar-SA" dirty="0">
                <a:solidFill>
                  <a:srgbClr val="111111"/>
                </a:solidFill>
                <a:latin typeface="Calibri" panose="020F0502020204030204" pitchFamily="34" charset="0"/>
                <a:cs typeface="Calibri" panose="020F0502020204030204" pitchFamily="34" charset="0"/>
              </a:rPr>
              <a:t> يظَهر ذلك بعدة طرق تتراوح بين </a:t>
            </a:r>
            <a:r>
              <a:rPr lang="ar-SA" dirty="0">
                <a:solidFill>
                  <a:srgbClr val="FF0000"/>
                </a:solidFill>
                <a:latin typeface="Calibri" panose="020F0502020204030204" pitchFamily="34" charset="0"/>
                <a:cs typeface="Calibri" panose="020F0502020204030204" pitchFamily="34" charset="0"/>
              </a:rPr>
              <a:t>الحماقات الطفولية إلى انفعال لا يُمكن التنبُّؤ به</a:t>
            </a:r>
            <a:r>
              <a:rPr lang="ar-SA" dirty="0">
                <a:solidFill>
                  <a:srgbClr val="111111"/>
                </a:solidFill>
                <a:latin typeface="Calibri" panose="020F0502020204030204" pitchFamily="34" charset="0"/>
                <a:cs typeface="Calibri" panose="020F0502020204030204" pitchFamily="34" charset="0"/>
              </a:rPr>
              <a:t>. سلوك لا يُركِّز على الأهداف؛ لذلك يَصعُب القيام بالمهام. يُمكن أن يتضمَّن السلوك </a:t>
            </a:r>
            <a:r>
              <a:rPr lang="ar-SA" dirty="0">
                <a:solidFill>
                  <a:srgbClr val="FF0000"/>
                </a:solidFill>
                <a:latin typeface="Calibri" panose="020F0502020204030204" pitchFamily="34" charset="0"/>
                <a:cs typeface="Calibri" panose="020F0502020204030204" pitchFamily="34" charset="0"/>
              </a:rPr>
              <a:t>مقاومة التعليمات، أو اتخاذ وضعية للجسم </a:t>
            </a:r>
            <a:r>
              <a:rPr lang="ar-SA" dirty="0">
                <a:solidFill>
                  <a:srgbClr val="111111"/>
                </a:solidFill>
                <a:latin typeface="Calibri" panose="020F0502020204030204" pitchFamily="34" charset="0"/>
                <a:cs typeface="Calibri" panose="020F0502020204030204" pitchFamily="34" charset="0"/>
              </a:rPr>
              <a:t>عجيبة أو بشكل غير ملائم، أو فَقْد الاستجابة كاملًا، أو حركة مفرطة عديمة الفائدة.</a:t>
            </a:r>
          </a:p>
          <a:p>
            <a:pPr algn="r" rtl="1">
              <a:buFont typeface="Arial" panose="020B0604020202020204" pitchFamily="34" charset="0"/>
              <a:buChar char="•"/>
            </a:pPr>
            <a:r>
              <a:rPr lang="ar-SA" b="1" dirty="0">
                <a:solidFill>
                  <a:srgbClr val="111111"/>
                </a:solidFill>
                <a:latin typeface="Calibri" panose="020F0502020204030204" pitchFamily="34" charset="0"/>
                <a:cs typeface="Calibri" panose="020F0502020204030204" pitchFamily="34" charset="0"/>
              </a:rPr>
              <a:t>الأعراض السلبية.</a:t>
            </a:r>
            <a:r>
              <a:rPr lang="ar-SA" dirty="0">
                <a:solidFill>
                  <a:srgbClr val="111111"/>
                </a:solidFill>
                <a:latin typeface="Calibri" panose="020F0502020204030204" pitchFamily="34" charset="0"/>
                <a:cs typeface="Calibri" panose="020F0502020204030204" pitchFamily="34" charset="0"/>
              </a:rPr>
              <a:t> يُشير ذلك إلى </a:t>
            </a:r>
            <a:r>
              <a:rPr lang="ar-SA" dirty="0">
                <a:solidFill>
                  <a:srgbClr val="FF0000"/>
                </a:solidFill>
                <a:latin typeface="Calibri" panose="020F0502020204030204" pitchFamily="34" charset="0"/>
                <a:cs typeface="Calibri" panose="020F0502020204030204" pitchFamily="34" charset="0"/>
              </a:rPr>
              <a:t>تقلُّص أو فقدان القدرة على العمل </a:t>
            </a:r>
            <a:r>
              <a:rPr lang="ar-SA" dirty="0">
                <a:solidFill>
                  <a:srgbClr val="111111"/>
                </a:solidFill>
                <a:latin typeface="Calibri" panose="020F0502020204030204" pitchFamily="34" charset="0"/>
                <a:cs typeface="Calibri" panose="020F0502020204030204" pitchFamily="34" charset="0"/>
              </a:rPr>
              <a:t>بصورة طبيعية. على سبيل المثال، قد يُهمل الشخص النظافة الشخصية أو يبدو بلا انفعال (لا يجري تواصُل بصري، لا تتغيَّر تعابير وجهه أو يتحدَّث بنبرة ثابتة). وأيضًا، قد </a:t>
            </a:r>
            <a:r>
              <a:rPr lang="ar-SA" dirty="0">
                <a:solidFill>
                  <a:srgbClr val="FF0000"/>
                </a:solidFill>
                <a:latin typeface="Calibri" panose="020F0502020204030204" pitchFamily="34" charset="0"/>
                <a:cs typeface="Calibri" panose="020F0502020204030204" pitchFamily="34" charset="0"/>
              </a:rPr>
              <a:t>يفقد الشخص الاهتمام بالأنشطة اليومية، وينسحب اجتماعيًّا</a:t>
            </a:r>
            <a:r>
              <a:rPr lang="ar-SA" dirty="0">
                <a:solidFill>
                  <a:srgbClr val="111111"/>
                </a:solidFill>
                <a:latin typeface="Calibri" panose="020F0502020204030204" pitchFamily="34" charset="0"/>
                <a:cs typeface="Calibri" panose="020F0502020204030204" pitchFamily="34" charset="0"/>
              </a:rPr>
              <a:t>، أو يفقد القدرة على الاستمتاع.</a:t>
            </a:r>
          </a:p>
          <a:p>
            <a:pPr algn="r" rtl="1"/>
            <a:r>
              <a:rPr lang="ar-SA" dirty="0">
                <a:solidFill>
                  <a:srgbClr val="111111"/>
                </a:solidFill>
                <a:latin typeface="Calibri" panose="020F0502020204030204" pitchFamily="34" charset="0"/>
                <a:cs typeface="Calibri" panose="020F0502020204030204" pitchFamily="34" charset="0"/>
              </a:rPr>
              <a:t>يُمكن أن تختلف الأعراض في النوع والشدة بمرور الوقت، يتخلَّلها فترات تدهوُر وهدأة للأعراض. قد تظلُّ بعض الأعراض قائمة باستمرار</a:t>
            </a:r>
            <a:r>
              <a:rPr lang="ar-SA" dirty="0" smtClean="0">
                <a:solidFill>
                  <a:srgbClr val="111111"/>
                </a:solidFill>
                <a:latin typeface="Calibri" panose="020F0502020204030204" pitchFamily="34" charset="0"/>
                <a:cs typeface="Calibri" panose="020F0502020204030204" pitchFamily="34" charset="0"/>
              </a:rPr>
              <a:t>.</a:t>
            </a:r>
          </a:p>
          <a:p>
            <a:pPr algn="r" rtl="1"/>
            <a:r>
              <a:rPr lang="en-US" dirty="0">
                <a:solidFill>
                  <a:srgbClr val="111111"/>
                </a:solidFill>
                <a:latin typeface="Calibri" panose="020F0502020204030204" pitchFamily="34" charset="0"/>
                <a:cs typeface="Calibri" panose="020F0502020204030204" pitchFamily="34" charset="0"/>
              </a:rPr>
              <a:t>https://www.mayoclinic.org/</a:t>
            </a:r>
            <a:endParaRPr lang="ar-SA" b="0" i="0" dirty="0">
              <a:solidFill>
                <a:srgbClr val="11111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114148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669956"/>
          </a:xfrm>
        </p:spPr>
        <p:txBody>
          <a:bodyPr/>
          <a:lstStyle/>
          <a:p>
            <a:r>
              <a:rPr lang="en-US" dirty="0" smtClean="0">
                <a:solidFill>
                  <a:srgbClr val="FF0000"/>
                </a:solidFill>
              </a:rPr>
              <a:t>Paranoia</a:t>
            </a:r>
            <a:r>
              <a:rPr lang="ar-SA" dirty="0" smtClean="0">
                <a:solidFill>
                  <a:srgbClr val="FF0000"/>
                </a:solidFill>
              </a:rPr>
              <a:t> </a:t>
            </a:r>
            <a:r>
              <a:rPr lang="ar-SA" dirty="0" err="1" smtClean="0">
                <a:solidFill>
                  <a:srgbClr val="FF0000"/>
                </a:solidFill>
              </a:rPr>
              <a:t>البارانويا</a:t>
            </a:r>
            <a:endParaRPr lang="en-US" dirty="0">
              <a:solidFill>
                <a:srgbClr val="FF0000"/>
              </a:solidFill>
            </a:endParaRPr>
          </a:p>
        </p:txBody>
      </p:sp>
      <p:sp>
        <p:nvSpPr>
          <p:cNvPr id="3" name="Content Placeholder 2"/>
          <p:cNvSpPr>
            <a:spLocks noGrp="1"/>
          </p:cNvSpPr>
          <p:nvPr>
            <p:ph sz="quarter" idx="13"/>
          </p:nvPr>
        </p:nvSpPr>
        <p:spPr>
          <a:xfrm>
            <a:off x="913774" y="1288474"/>
            <a:ext cx="10363826" cy="4502725"/>
          </a:xfrm>
        </p:spPr>
        <p:txBody>
          <a:bodyPr/>
          <a:lstStyle/>
          <a:p>
            <a:r>
              <a:rPr lang="ar-SA" b="1" dirty="0">
                <a:solidFill>
                  <a:srgbClr val="FF0000"/>
                </a:solidFill>
              </a:rPr>
              <a:t>أنواع </a:t>
            </a:r>
            <a:r>
              <a:rPr lang="ar-SA" b="1" dirty="0" err="1">
                <a:solidFill>
                  <a:srgbClr val="FF0000"/>
                </a:solidFill>
              </a:rPr>
              <a:t>البارانويا</a:t>
            </a:r>
            <a:endParaRPr lang="ar-SA" dirty="0">
              <a:solidFill>
                <a:srgbClr val="FF0000"/>
              </a:solidFill>
            </a:endParaRPr>
          </a:p>
          <a:p>
            <a:r>
              <a:rPr lang="ar-SA" b="1" dirty="0"/>
              <a:t>بارانويا الاضطهاد</a:t>
            </a:r>
            <a:r>
              <a:rPr lang="ar-SA" dirty="0"/>
              <a:t>: وهي شعور </a:t>
            </a:r>
            <a:r>
              <a:rPr lang="ar-SA" dirty="0" smtClean="0"/>
              <a:t>الشخص </a:t>
            </a:r>
            <a:r>
              <a:rPr lang="ar-SA" dirty="0"/>
              <a:t>بأن كلِّ المحيطين به </a:t>
            </a:r>
            <a:r>
              <a:rPr lang="ar-SA" dirty="0" err="1"/>
              <a:t>يضطهدونه</a:t>
            </a:r>
            <a:r>
              <a:rPr lang="ar-SA" dirty="0"/>
              <a:t> لأسباب عرقية أو دينية أو غيرها من الأسباب التي يخترعها ويصدقها.</a:t>
            </a:r>
          </a:p>
          <a:p>
            <a:r>
              <a:rPr lang="ar-SA" b="1" dirty="0"/>
              <a:t>بارانويا العظمة</a:t>
            </a:r>
            <a:r>
              <a:rPr lang="ar-SA" dirty="0"/>
              <a:t>: </a:t>
            </a:r>
            <a:r>
              <a:rPr lang="ar-SA" dirty="0" smtClean="0"/>
              <a:t>يجعلهم هذا الاضطراب </a:t>
            </a:r>
            <a:r>
              <a:rPr lang="ar-SA" dirty="0"/>
              <a:t>يتمادون في التخيل أنهم عظماء أو أصحاب قوًى خارقة.</a:t>
            </a:r>
          </a:p>
          <a:p>
            <a:endParaRPr lang="en-US" dirty="0"/>
          </a:p>
        </p:txBody>
      </p:sp>
    </p:spTree>
    <p:extLst>
      <p:ext uri="{BB962C8B-B14F-4D97-AF65-F5344CB8AC3E}">
        <p14:creationId xmlns:p14="http://schemas.microsoft.com/office/powerpoint/2010/main" val="3050625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124691"/>
            <a:ext cx="10364451" cy="1381991"/>
          </a:xfrm>
        </p:spPr>
        <p:txBody>
          <a:bodyPr/>
          <a:lstStyle/>
          <a:p>
            <a:r>
              <a:rPr lang="ar-SA" dirty="0" smtClean="0"/>
              <a:t>الأسباب النفسية للاضطرابات النفسية والعقلية</a:t>
            </a:r>
            <a:endParaRPr lang="en-US" dirty="0"/>
          </a:p>
        </p:txBody>
      </p:sp>
      <p:graphicFrame>
        <p:nvGraphicFramePr>
          <p:cNvPr id="5" name="Content Placeholder 4"/>
          <p:cNvGraphicFramePr>
            <a:graphicFrameLocks noGrp="1"/>
          </p:cNvGraphicFramePr>
          <p:nvPr>
            <p:ph sz="quarter" idx="13"/>
            <p:extLst>
              <p:ext uri="{D42A27DB-BD31-4B8C-83A1-F6EECF244321}">
                <p14:modId xmlns:p14="http://schemas.microsoft.com/office/powerpoint/2010/main" val="2294555526"/>
              </p:ext>
            </p:extLst>
          </p:nvPr>
        </p:nvGraphicFramePr>
        <p:xfrm>
          <a:off x="914400" y="1143000"/>
          <a:ext cx="10363200" cy="5216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08104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inge-eating disorder - rachid boutkira"/>
          <p:cNvPicPr/>
          <p:nvPr/>
        </p:nvPicPr>
        <p:blipFill>
          <a:blip r:embed="rId2">
            <a:extLst>
              <a:ext uri="{28A0092B-C50C-407E-A947-70E740481C1C}">
                <a14:useLocalDpi xmlns:a14="http://schemas.microsoft.com/office/drawing/2010/main" val="0"/>
              </a:ext>
            </a:extLst>
          </a:blip>
          <a:srcRect/>
          <a:stretch>
            <a:fillRect/>
          </a:stretch>
        </p:blipFill>
        <p:spPr bwMode="auto">
          <a:xfrm>
            <a:off x="858520" y="453707"/>
            <a:ext cx="10474960" cy="5950585"/>
          </a:xfrm>
          <a:prstGeom prst="rect">
            <a:avLst/>
          </a:prstGeom>
          <a:noFill/>
          <a:ln>
            <a:noFill/>
          </a:ln>
        </p:spPr>
      </p:pic>
    </p:spTree>
    <p:extLst>
      <p:ext uri="{BB962C8B-B14F-4D97-AF65-F5344CB8AC3E}">
        <p14:creationId xmlns:p14="http://schemas.microsoft.com/office/powerpoint/2010/main" val="37827848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192489"/>
            <a:ext cx="10364451" cy="971293"/>
          </a:xfrm>
        </p:spPr>
        <p:txBody>
          <a:bodyPr>
            <a:normAutofit fontScale="90000"/>
          </a:bodyPr>
          <a:lstStyle/>
          <a:p>
            <a:r>
              <a:rPr lang="ar-SA" b="1" dirty="0"/>
              <a:t>اضطرابات </a:t>
            </a:r>
            <a:r>
              <a:rPr lang="ar-SA" b="1" dirty="0" smtClean="0"/>
              <a:t>النوم </a:t>
            </a:r>
            <a:r>
              <a:rPr lang="en-US" b="1" dirty="0" smtClean="0"/>
              <a:t> </a:t>
            </a:r>
            <a:r>
              <a:rPr lang="en-US" b="1" dirty="0"/>
              <a:t>Sleep – Wake Disorders</a:t>
            </a:r>
            <a:r>
              <a:rPr lang="en-US" dirty="0"/>
              <a:t/>
            </a:r>
            <a:br>
              <a:rPr lang="en-US" dirty="0"/>
            </a:br>
            <a:endParaRPr lang="en-US" dirty="0"/>
          </a:p>
        </p:txBody>
      </p:sp>
      <p:sp>
        <p:nvSpPr>
          <p:cNvPr id="3" name="Content Placeholder 2"/>
          <p:cNvSpPr>
            <a:spLocks noGrp="1"/>
          </p:cNvSpPr>
          <p:nvPr>
            <p:ph sz="quarter" idx="13"/>
          </p:nvPr>
        </p:nvSpPr>
        <p:spPr>
          <a:xfrm>
            <a:off x="913774" y="1163782"/>
            <a:ext cx="10363826" cy="4627417"/>
          </a:xfrm>
        </p:spPr>
        <p:txBody>
          <a:bodyPr>
            <a:normAutofit fontScale="92500"/>
          </a:bodyPr>
          <a:lstStyle/>
          <a:p>
            <a:r>
              <a:rPr lang="ar-SA" dirty="0"/>
              <a:t>تشمل اضطرابات النوم اختلال أنماط النوم وعدم القدرة على تنظيم فتراته، مما يؤدي إلى الضيق، كما تؤثر على أداء الفرد أثناء النهار</a:t>
            </a:r>
            <a:r>
              <a:rPr lang="en-US" dirty="0"/>
              <a:t>.</a:t>
            </a:r>
          </a:p>
          <a:p>
            <a:r>
              <a:rPr lang="ar-SA" dirty="0"/>
              <a:t>أمثلة على اضطرابات النوم</a:t>
            </a:r>
            <a:r>
              <a:rPr lang="en-US" dirty="0"/>
              <a:t>:</a:t>
            </a:r>
          </a:p>
          <a:p>
            <a:pPr lvl="0"/>
            <a:r>
              <a:rPr lang="ar-SA" b="1" dirty="0"/>
              <a:t>التغفيق أو النوم القهري</a:t>
            </a:r>
            <a:r>
              <a:rPr lang="en-US" b="1" dirty="0"/>
              <a:t> Narcolepsy</a:t>
            </a:r>
            <a:r>
              <a:rPr lang="en-US" dirty="0"/>
              <a:t> </a:t>
            </a:r>
            <a:r>
              <a:rPr lang="ar-SA" dirty="0"/>
              <a:t>هو حالة يعاني فيها الأشخاص من حاجة لا يمكن كبتها </a:t>
            </a:r>
            <a:r>
              <a:rPr lang="ar-SA" dirty="0" smtClean="0"/>
              <a:t>للنوم</a:t>
            </a:r>
            <a:endParaRPr lang="en-US" dirty="0"/>
          </a:p>
          <a:p>
            <a:pPr lvl="0"/>
            <a:r>
              <a:rPr lang="ar-SA" b="1" dirty="0"/>
              <a:t>اضطراب الأرق</a:t>
            </a:r>
            <a:r>
              <a:rPr lang="en-US" b="1" dirty="0"/>
              <a:t> Insomnia disorder</a:t>
            </a:r>
            <a:r>
              <a:rPr lang="en-US" dirty="0"/>
              <a:t> </a:t>
            </a:r>
            <a:r>
              <a:rPr lang="ar-SA" dirty="0"/>
              <a:t>ينطوي على عدم القدرة في </a:t>
            </a:r>
            <a:r>
              <a:rPr lang="ar-SA" dirty="0" smtClean="0"/>
              <a:t>الحصول </a:t>
            </a:r>
            <a:r>
              <a:rPr lang="ar-SA" dirty="0"/>
              <a:t>على قسط كاف من النوم. </a:t>
            </a:r>
            <a:endParaRPr lang="en-US" dirty="0"/>
          </a:p>
          <a:p>
            <a:pPr lvl="0"/>
            <a:r>
              <a:rPr lang="ar-SA" b="1" dirty="0"/>
              <a:t>اضطراب فرط النوم </a:t>
            </a:r>
            <a:r>
              <a:rPr lang="en-US" b="1" dirty="0" err="1"/>
              <a:t>Hypersomnolence</a:t>
            </a:r>
            <a:r>
              <a:rPr lang="en-US" dirty="0"/>
              <a:t> </a:t>
            </a:r>
            <a:r>
              <a:rPr lang="ar-SA" dirty="0"/>
              <a:t>يتميز بالنوم المفرط أثناء النهار أو الليل على وجه السواء، </a:t>
            </a:r>
            <a:endParaRPr lang="en-US" dirty="0"/>
          </a:p>
          <a:p>
            <a:pPr lvl="0"/>
            <a:r>
              <a:rPr lang="ar-SA" b="1" dirty="0"/>
              <a:t>اضطرابات النوم المرتبطة بالتنفس</a:t>
            </a:r>
            <a:r>
              <a:rPr lang="en-US" b="1" dirty="0"/>
              <a:t> Breathing-related sleep disorders</a:t>
            </a:r>
            <a:r>
              <a:rPr lang="en-US" dirty="0"/>
              <a:t> </a:t>
            </a:r>
            <a:r>
              <a:rPr lang="ar-SA" dirty="0"/>
              <a:t>هي تلك التي تنطوي على شذوذ في التنفس بما في ذلك توقف التنفس أثناء النوم والشخير المزمن الذي يمكن أن يحدث أثناء النوم. </a:t>
            </a:r>
            <a:endParaRPr lang="en-US" dirty="0"/>
          </a:p>
          <a:p>
            <a:pPr lvl="0"/>
            <a:r>
              <a:rPr lang="ar-SA" b="1" dirty="0"/>
              <a:t>الخطل </a:t>
            </a:r>
            <a:r>
              <a:rPr lang="ar-SA" b="1" dirty="0" err="1"/>
              <a:t>النومي</a:t>
            </a:r>
            <a:r>
              <a:rPr lang="en-US" b="1" dirty="0"/>
              <a:t> Parasomnias</a:t>
            </a:r>
            <a:r>
              <a:rPr lang="en-US" dirty="0"/>
              <a:t> </a:t>
            </a:r>
            <a:r>
              <a:rPr lang="ar-SA" dirty="0" smtClean="0"/>
              <a:t>المشي </a:t>
            </a:r>
            <a:r>
              <a:rPr lang="ar-SA" dirty="0"/>
              <a:t>أثناء النوم والرعب في النوم أو ما يسمى بالفزع الليلي والتحدث وتناول الطعام أثناء النوم</a:t>
            </a:r>
            <a:r>
              <a:rPr lang="en-US" dirty="0"/>
              <a:t>.</a:t>
            </a:r>
          </a:p>
          <a:p>
            <a:pPr lvl="0"/>
            <a:r>
              <a:rPr lang="ar-SA" b="1" dirty="0"/>
              <a:t>متلازمة تململ الساقين</a:t>
            </a:r>
            <a:r>
              <a:rPr lang="en-US" b="1" dirty="0"/>
              <a:t> Restless legs syndrome </a:t>
            </a:r>
            <a:r>
              <a:rPr lang="ar-SA" dirty="0"/>
              <a:t>هي حالة عصبية تنطوي على وجود أحاسيس غير مريحة في الساقين وحاجة لا تقاوم لتحريك الساقين، مما ينتج عنه حركة مفرطة تتداخل مع النوم</a:t>
            </a:r>
            <a:r>
              <a:rPr lang="en-US" dirty="0"/>
              <a:t>.</a:t>
            </a:r>
          </a:p>
          <a:p>
            <a:endParaRPr lang="en-US" dirty="0"/>
          </a:p>
        </p:txBody>
      </p:sp>
    </p:spTree>
    <p:extLst>
      <p:ext uri="{BB962C8B-B14F-4D97-AF65-F5344CB8AC3E}">
        <p14:creationId xmlns:p14="http://schemas.microsoft.com/office/powerpoint/2010/main" val="392856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sruptive disorder by rachid boutkira.jpg"/>
          <p:cNvPicPr/>
          <p:nvPr/>
        </p:nvPicPr>
        <p:blipFill>
          <a:blip r:embed="rId2">
            <a:extLst>
              <a:ext uri="{28A0092B-C50C-407E-A947-70E740481C1C}">
                <a14:useLocalDpi xmlns:a14="http://schemas.microsoft.com/office/drawing/2010/main" val="0"/>
              </a:ext>
            </a:extLst>
          </a:blip>
          <a:srcRect/>
          <a:stretch>
            <a:fillRect/>
          </a:stretch>
        </p:blipFill>
        <p:spPr bwMode="auto">
          <a:xfrm>
            <a:off x="2222" y="0"/>
            <a:ext cx="12187555" cy="6858000"/>
          </a:xfrm>
          <a:prstGeom prst="rect">
            <a:avLst/>
          </a:prstGeom>
          <a:noFill/>
          <a:ln>
            <a:noFill/>
          </a:ln>
        </p:spPr>
      </p:pic>
    </p:spTree>
    <p:extLst>
      <p:ext uri="{BB962C8B-B14F-4D97-AF65-F5344CB8AC3E}">
        <p14:creationId xmlns:p14="http://schemas.microsoft.com/office/powerpoint/2010/main" val="30328556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6512" y="202880"/>
            <a:ext cx="10364451" cy="1106375"/>
          </a:xfrm>
        </p:spPr>
        <p:txBody>
          <a:bodyPr>
            <a:normAutofit fontScale="90000"/>
          </a:bodyPr>
          <a:lstStyle/>
          <a:p>
            <a:r>
              <a:rPr lang="ar-SA" b="1" dirty="0" smtClean="0"/>
              <a:t/>
            </a:r>
            <a:br>
              <a:rPr lang="ar-SA" b="1" dirty="0" smtClean="0"/>
            </a:br>
            <a:r>
              <a:rPr lang="ar-SA" b="1" dirty="0" err="1" smtClean="0"/>
              <a:t>التدمر</a:t>
            </a:r>
            <a:r>
              <a:rPr lang="ar-SA" b="1" dirty="0"/>
              <a:t>، التحكم في </a:t>
            </a:r>
            <a:r>
              <a:rPr lang="ar-SA" b="1" dirty="0" err="1"/>
              <a:t>الإندفاع</a:t>
            </a:r>
            <a:r>
              <a:rPr lang="ar-SA" b="1" dirty="0"/>
              <a:t>، واضطرابات التصرف</a:t>
            </a:r>
            <a:r>
              <a:rPr lang="en-US" b="1" dirty="0"/>
              <a:t> Disruptive, Impulse-Control, and Conduct Disorders</a:t>
            </a:r>
            <a:r>
              <a:rPr lang="en-US" dirty="0"/>
              <a:t/>
            </a:r>
            <a:br>
              <a:rPr lang="en-US" dirty="0"/>
            </a:br>
            <a:endParaRPr lang="en-US" dirty="0"/>
          </a:p>
        </p:txBody>
      </p:sp>
      <p:sp>
        <p:nvSpPr>
          <p:cNvPr id="3" name="Content Placeholder 2"/>
          <p:cNvSpPr>
            <a:spLocks noGrp="1"/>
          </p:cNvSpPr>
          <p:nvPr>
            <p:ph sz="quarter" idx="13"/>
          </p:nvPr>
        </p:nvSpPr>
        <p:spPr>
          <a:xfrm>
            <a:off x="872211" y="1974273"/>
            <a:ext cx="10363826" cy="5143500"/>
          </a:xfrm>
        </p:spPr>
        <p:txBody>
          <a:bodyPr/>
          <a:lstStyle/>
          <a:p>
            <a:r>
              <a:rPr lang="ar-SA" dirty="0"/>
              <a:t>اضطرابات التحكم في الاندفاع هي تلك التي تنطوي على عدم القدرة على التحكم في العواطف والسلوكيات، مما يؤدي إلى إلحاق الأذى بالنفس أو بالآخرين. وتتميز هذه المشكلات المتعلقة بالتنظيم العاطفي والسلوكي بإجراءات تنتهك حقوق الآخرين مثل تدمير الممتلكات أو الاعتداء الجسدي و / أو تلك التي تتعارض مع المعايير الاجتماعية والقوانين</a:t>
            </a:r>
            <a:r>
              <a:rPr lang="en-US" dirty="0"/>
              <a:t>.</a:t>
            </a:r>
          </a:p>
          <a:p>
            <a:r>
              <a:rPr lang="ar-SA" dirty="0"/>
              <a:t>أنواع اضطرابات التحكم في </a:t>
            </a:r>
            <a:r>
              <a:rPr lang="ar-SA" dirty="0" err="1"/>
              <a:t>الإندفاع</a:t>
            </a:r>
            <a:r>
              <a:rPr lang="en-US" dirty="0"/>
              <a:t>:</a:t>
            </a:r>
          </a:p>
          <a:p>
            <a:endParaRPr lang="en-US" dirty="0"/>
          </a:p>
        </p:txBody>
      </p:sp>
    </p:spTree>
    <p:extLst>
      <p:ext uri="{BB962C8B-B14F-4D97-AF65-F5344CB8AC3E}">
        <p14:creationId xmlns:p14="http://schemas.microsoft.com/office/powerpoint/2010/main" val="608117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275101"/>
            <a:ext cx="10364451" cy="1095983"/>
          </a:xfrm>
        </p:spPr>
        <p:txBody>
          <a:bodyPr/>
          <a:lstStyle/>
          <a:p>
            <a:endParaRPr lang="en-US"/>
          </a:p>
        </p:txBody>
      </p:sp>
      <p:sp>
        <p:nvSpPr>
          <p:cNvPr id="3" name="Content Placeholder 2"/>
          <p:cNvSpPr>
            <a:spLocks noGrp="1"/>
          </p:cNvSpPr>
          <p:nvPr>
            <p:ph sz="quarter" idx="13"/>
          </p:nvPr>
        </p:nvSpPr>
        <p:spPr>
          <a:xfrm>
            <a:off x="913774" y="1007918"/>
            <a:ext cx="10363826" cy="5320146"/>
          </a:xfrm>
        </p:spPr>
        <p:txBody>
          <a:bodyPr>
            <a:normAutofit fontScale="92500" lnSpcReduction="10000"/>
          </a:bodyPr>
          <a:lstStyle/>
          <a:p>
            <a:pPr lvl="0"/>
            <a:r>
              <a:rPr lang="ar-SA" b="1" dirty="0" err="1"/>
              <a:t>الكليبتومانيا</a:t>
            </a:r>
            <a:r>
              <a:rPr lang="ar-SA" b="1" dirty="0"/>
              <a:t> أو </a:t>
            </a:r>
            <a:r>
              <a:rPr lang="ar-SA" b="1" dirty="0" smtClean="0"/>
              <a:t>هوس </a:t>
            </a:r>
            <a:r>
              <a:rPr lang="ar-SA" b="1" dirty="0"/>
              <a:t>السرقة</a:t>
            </a:r>
            <a:r>
              <a:rPr lang="en-US" b="1" dirty="0"/>
              <a:t> Kleptomania</a:t>
            </a:r>
            <a:r>
              <a:rPr lang="en-US" dirty="0"/>
              <a:t> </a:t>
            </a:r>
            <a:r>
              <a:rPr lang="ar-SA" dirty="0"/>
              <a:t>هو عدم القدرة في السيطرة على الدافع للسرقة، وغالبًا ما يسرق الأشخاص الذين يعانون من هذا </a:t>
            </a:r>
            <a:r>
              <a:rPr lang="ar-SA" dirty="0" smtClean="0"/>
              <a:t>الاضطراب </a:t>
            </a:r>
            <a:r>
              <a:rPr lang="ar-SA" dirty="0"/>
              <a:t>أشياء لا يحتاجونها حقًا أو ليس لها قيمة مادية حقيقية. وأولئك الذين يعانون من هذه الحالة يشعرون بالتوتر المتصاعد قبل ارتكاب السرقة ويشعرون بالراحة والرضا بعد ذلك</a:t>
            </a:r>
            <a:r>
              <a:rPr lang="en-US" dirty="0"/>
              <a:t>.</a:t>
            </a:r>
          </a:p>
          <a:p>
            <a:pPr lvl="0"/>
            <a:r>
              <a:rPr lang="ar-SA" b="1" dirty="0"/>
              <a:t>هوس الحرائق</a:t>
            </a:r>
            <a:r>
              <a:rPr lang="en-US" b="1" dirty="0"/>
              <a:t> Pyromania</a:t>
            </a:r>
            <a:r>
              <a:rPr lang="en-US" dirty="0"/>
              <a:t> </a:t>
            </a:r>
            <a:r>
              <a:rPr lang="ar-SA" dirty="0"/>
              <a:t>يميل المصابون بهذا </a:t>
            </a:r>
            <a:r>
              <a:rPr lang="ar-SA" dirty="0" smtClean="0"/>
              <a:t>الاضطراب </a:t>
            </a:r>
            <a:r>
              <a:rPr lang="ar-SA" dirty="0"/>
              <a:t>إلى </a:t>
            </a:r>
            <a:r>
              <a:rPr lang="ar-SA" dirty="0" smtClean="0"/>
              <a:t>الاندفاع </a:t>
            </a:r>
            <a:r>
              <a:rPr lang="ar-SA" dirty="0"/>
              <a:t>لإشعال النار، وقد يؤدي إلى ذلك إلى تعريض الذات والآخرين للخطر</a:t>
            </a:r>
            <a:r>
              <a:rPr lang="en-US" dirty="0"/>
              <a:t>.</a:t>
            </a:r>
          </a:p>
          <a:p>
            <a:pPr lvl="0"/>
            <a:r>
              <a:rPr lang="ar-SA" b="1" dirty="0" smtClean="0"/>
              <a:t>الاضطراب الانفجاري </a:t>
            </a:r>
            <a:r>
              <a:rPr lang="ar-SA" b="1" dirty="0"/>
              <a:t>المتقطع</a:t>
            </a:r>
            <a:r>
              <a:rPr lang="en-US" b="1" dirty="0"/>
              <a:t> Intermittent explosive disorder </a:t>
            </a:r>
            <a:r>
              <a:rPr lang="ar-SA" dirty="0"/>
              <a:t>أو</a:t>
            </a:r>
            <a:r>
              <a:rPr lang="en-US" dirty="0"/>
              <a:t> (</a:t>
            </a:r>
            <a:r>
              <a:rPr lang="en-US" b="1" dirty="0"/>
              <a:t>IED</a:t>
            </a:r>
            <a:r>
              <a:rPr lang="en-US" dirty="0"/>
              <a:t>) </a:t>
            </a:r>
            <a:r>
              <a:rPr lang="ar-SA" dirty="0"/>
              <a:t>يتميز هذا الاضطراب بحدوث نوبات قصيرة من الغضب والعنف التي لا تتناسب مع الموقف. </a:t>
            </a:r>
            <a:endParaRPr lang="en-US" dirty="0"/>
          </a:p>
          <a:p>
            <a:pPr lvl="0"/>
            <a:r>
              <a:rPr lang="ar-SA" b="1" dirty="0"/>
              <a:t>اضطراب التصرف</a:t>
            </a:r>
            <a:r>
              <a:rPr lang="en-US" b="1" dirty="0"/>
              <a:t> Conduct disorder</a:t>
            </a:r>
            <a:r>
              <a:rPr lang="en-US" dirty="0"/>
              <a:t> </a:t>
            </a:r>
            <a:r>
              <a:rPr lang="ar-SA" dirty="0"/>
              <a:t>أو</a:t>
            </a:r>
            <a:r>
              <a:rPr lang="en-US" dirty="0"/>
              <a:t> (</a:t>
            </a:r>
            <a:r>
              <a:rPr lang="en-US" b="1" dirty="0"/>
              <a:t>CD</a:t>
            </a:r>
            <a:r>
              <a:rPr lang="en-US" dirty="0"/>
              <a:t>) </a:t>
            </a:r>
            <a:r>
              <a:rPr lang="ar-SA" dirty="0"/>
              <a:t>اضطراب التصرف هو حالة يتم تشخيصها لدى الأطفال والمراهقين دون سن 18 عامًا والذين ينتهكون بانتظام المعايير الاجتماعية وحقوق الآخرين. والأطفال الذين يعانون من هذا الاضطراب يعرضون العدوان تجاه الناس والحيوانات، ويدمرون الممتلكات ويسرقون ويخدعون وينتهكون القواعد والقوانين الأخرى. وهذه السلوكيات تؤدي إلى مشاكل كبيرة في الأداء الأكاديمي أو الاجتماعي للطفل</a:t>
            </a:r>
            <a:r>
              <a:rPr lang="en-US" dirty="0"/>
              <a:t>.</a:t>
            </a:r>
          </a:p>
          <a:p>
            <a:r>
              <a:rPr lang="ar-SA" b="1" dirty="0"/>
              <a:t>اضطراب التحدي والمعارضة</a:t>
            </a:r>
            <a:r>
              <a:rPr lang="en-US" b="1" dirty="0"/>
              <a:t> Oppositional defiant disorder</a:t>
            </a:r>
            <a:r>
              <a:rPr lang="en-US" dirty="0"/>
              <a:t> </a:t>
            </a:r>
            <a:r>
              <a:rPr lang="ar-SA" dirty="0"/>
              <a:t>تبدأ اضطرابات التحدي والمعارضة قبل سن 18 عامًا وتتميز بالتحدي والغضب والعدوان والانتقام. وفي حين أن جميع الأطفال يتصرفون بتحد في بعض الأحيان، إلا أن الأطفال المصابين بهذا </a:t>
            </a:r>
            <a:r>
              <a:rPr lang="ar-SA" dirty="0" smtClean="0"/>
              <a:t>الاضطراب </a:t>
            </a:r>
            <a:r>
              <a:rPr lang="ar-SA" dirty="0"/>
              <a:t>يرفضون الامتثال لطلبات البالغين في جميع الأوقات تقريبًا وينخرطون في سلوكيات لإزعاج الآخرين عن عمد</a:t>
            </a:r>
            <a:r>
              <a:rPr lang="en-US" dirty="0"/>
              <a:t>.</a:t>
            </a:r>
          </a:p>
        </p:txBody>
      </p:sp>
    </p:spTree>
    <p:extLst>
      <p:ext uri="{BB962C8B-B14F-4D97-AF65-F5344CB8AC3E}">
        <p14:creationId xmlns:p14="http://schemas.microsoft.com/office/powerpoint/2010/main" val="3827979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192490"/>
            <a:ext cx="10364451" cy="1033638"/>
          </a:xfrm>
        </p:spPr>
        <p:txBody>
          <a:bodyPr>
            <a:normAutofit fontScale="90000"/>
          </a:bodyPr>
          <a:lstStyle/>
          <a:p>
            <a:r>
              <a:rPr lang="ar-SA" b="1" dirty="0" smtClean="0"/>
              <a:t/>
            </a:r>
            <a:br>
              <a:rPr lang="ar-SA" b="1" dirty="0" smtClean="0"/>
            </a:br>
            <a:r>
              <a:rPr lang="ar-SA" b="1" dirty="0" smtClean="0"/>
              <a:t>اضطرابات </a:t>
            </a:r>
            <a:r>
              <a:rPr lang="ar-SA" b="1" dirty="0"/>
              <a:t>الإدمان والمواد ذات الصلة</a:t>
            </a:r>
            <a:r>
              <a:rPr lang="en-US" b="1" dirty="0"/>
              <a:t> Substance-Related and Addictive Disorders</a:t>
            </a:r>
            <a:r>
              <a:rPr lang="en-US" dirty="0"/>
              <a:t/>
            </a:r>
            <a:br>
              <a:rPr lang="en-US" dirty="0"/>
            </a:br>
            <a:endParaRPr lang="en-US" dirty="0"/>
          </a:p>
        </p:txBody>
      </p:sp>
      <p:pic>
        <p:nvPicPr>
          <p:cNvPr id="4" name="Content Placeholder 3" descr="https://www.rachidboutkira.com/wp-content/uploads/2019/04/Substance-Related-and-Addictive-Disorders-by-rachid-boutkira-300x169.jpg"/>
          <p:cNvPicPr>
            <a:picLocks noGrp="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797627" y="1610591"/>
            <a:ext cx="8219209" cy="4769427"/>
          </a:xfrm>
          <a:prstGeom prst="rect">
            <a:avLst/>
          </a:prstGeom>
          <a:noFill/>
          <a:ln>
            <a:noFill/>
          </a:ln>
        </p:spPr>
      </p:pic>
    </p:spTree>
    <p:extLst>
      <p:ext uri="{BB962C8B-B14F-4D97-AF65-F5344CB8AC3E}">
        <p14:creationId xmlns:p14="http://schemas.microsoft.com/office/powerpoint/2010/main" val="23039867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171708"/>
            <a:ext cx="10364451" cy="960902"/>
          </a:xfrm>
        </p:spPr>
        <p:txBody>
          <a:bodyPr>
            <a:normAutofit fontScale="90000"/>
          </a:bodyPr>
          <a:lstStyle/>
          <a:p>
            <a:r>
              <a:rPr lang="ar-SA" b="1" dirty="0"/>
              <a:t/>
            </a:r>
            <a:br>
              <a:rPr lang="ar-SA" b="1" dirty="0"/>
            </a:br>
            <a:r>
              <a:rPr lang="ar-SA" b="1" dirty="0"/>
              <a:t>اضطرابات الإدمان والمواد ذات الصلة</a:t>
            </a:r>
            <a:r>
              <a:rPr lang="en-US" b="1" dirty="0"/>
              <a:t> Substance-Related and Addictive Disorders</a:t>
            </a:r>
            <a:r>
              <a:rPr lang="en-US" dirty="0"/>
              <a:t/>
            </a:r>
            <a:br>
              <a:rPr lang="en-US" dirty="0"/>
            </a:br>
            <a:endParaRPr lang="en-US" dirty="0"/>
          </a:p>
        </p:txBody>
      </p:sp>
      <p:sp>
        <p:nvSpPr>
          <p:cNvPr id="3" name="Content Placeholder 2"/>
          <p:cNvSpPr>
            <a:spLocks noGrp="1"/>
          </p:cNvSpPr>
          <p:nvPr>
            <p:ph sz="quarter" idx="13"/>
          </p:nvPr>
        </p:nvSpPr>
        <p:spPr>
          <a:xfrm>
            <a:off x="913774" y="1361209"/>
            <a:ext cx="10363826" cy="5122717"/>
          </a:xfrm>
        </p:spPr>
        <p:txBody>
          <a:bodyPr/>
          <a:lstStyle/>
          <a:p>
            <a:r>
              <a:rPr lang="ar-SA" b="1" dirty="0"/>
              <a:t>الاضطرابات المرتبطة بالكحول</a:t>
            </a:r>
            <a:r>
              <a:rPr lang="en-US" b="1" dirty="0"/>
              <a:t> Alcohol-related disorders </a:t>
            </a:r>
            <a:endParaRPr lang="ar-SA" b="1" dirty="0" smtClean="0"/>
          </a:p>
          <a:p>
            <a:r>
              <a:rPr lang="ar-SA" b="1" dirty="0" err="1"/>
              <a:t>الإضطرابات</a:t>
            </a:r>
            <a:r>
              <a:rPr lang="ar-SA" b="1" dirty="0"/>
              <a:t> المرتبطة بالقنب</a:t>
            </a:r>
            <a:r>
              <a:rPr lang="en-US" b="1" dirty="0"/>
              <a:t> Cannabis-related </a:t>
            </a:r>
            <a:r>
              <a:rPr lang="en-US" b="1" dirty="0" smtClean="0"/>
              <a:t>disorders</a:t>
            </a:r>
            <a:endParaRPr lang="ar-SA" b="1" dirty="0" smtClean="0"/>
          </a:p>
          <a:p>
            <a:r>
              <a:rPr lang="ar-SA" b="1" dirty="0"/>
              <a:t>اضطراب استخدام </a:t>
            </a:r>
            <a:r>
              <a:rPr lang="ar-SA" b="1" dirty="0" err="1"/>
              <a:t>المستنشقات</a:t>
            </a:r>
            <a:r>
              <a:rPr lang="en-US" b="1" dirty="0"/>
              <a:t> Inhalant-use disorder </a:t>
            </a:r>
            <a:endParaRPr lang="ar-SA" b="1" dirty="0" smtClean="0"/>
          </a:p>
          <a:p>
            <a:r>
              <a:rPr lang="ar-SA" b="1" dirty="0"/>
              <a:t>اضطراب استخدام المنشطات</a:t>
            </a:r>
            <a:r>
              <a:rPr lang="en-US" b="1" dirty="0"/>
              <a:t> Stimulant use disorder</a:t>
            </a:r>
            <a:r>
              <a:rPr lang="en-US" dirty="0"/>
              <a:t> </a:t>
            </a:r>
            <a:endParaRPr lang="en-US" dirty="0" smtClean="0"/>
          </a:p>
          <a:p>
            <a:r>
              <a:rPr lang="ar-SA" b="1" dirty="0" smtClean="0"/>
              <a:t>اضطراب </a:t>
            </a:r>
            <a:r>
              <a:rPr lang="ar-SA" b="1" dirty="0"/>
              <a:t>تعاطي التبغ</a:t>
            </a:r>
            <a:r>
              <a:rPr lang="en-US" b="1" dirty="0"/>
              <a:t> Tobacco use disorder </a:t>
            </a:r>
            <a:endParaRPr lang="en-US" b="1" dirty="0" smtClean="0"/>
          </a:p>
          <a:p>
            <a:r>
              <a:rPr lang="ar-SA" b="1" dirty="0"/>
              <a:t>اضطراب القمار </a:t>
            </a:r>
            <a:endParaRPr lang="en-US" b="1" dirty="0"/>
          </a:p>
        </p:txBody>
      </p:sp>
    </p:spTree>
    <p:extLst>
      <p:ext uri="{BB962C8B-B14F-4D97-AF65-F5344CB8AC3E}">
        <p14:creationId xmlns:p14="http://schemas.microsoft.com/office/powerpoint/2010/main" val="2280006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s://www.rachidboutkira.com/wp-content/uploads/2018/10/Major-and-mild-neurocognitive-disorders-by-rachid-boutkira.jpg"/>
          <p:cNvPicPr/>
          <p:nvPr/>
        </p:nvPicPr>
        <p:blipFill>
          <a:blip r:embed="rId2">
            <a:extLst>
              <a:ext uri="{28A0092B-C50C-407E-A947-70E740481C1C}">
                <a14:useLocalDpi xmlns:a14="http://schemas.microsoft.com/office/drawing/2010/main" val="0"/>
              </a:ext>
            </a:extLst>
          </a:blip>
          <a:srcRect/>
          <a:stretch>
            <a:fillRect/>
          </a:stretch>
        </p:blipFill>
        <p:spPr bwMode="auto">
          <a:xfrm>
            <a:off x="2441892" y="1341033"/>
            <a:ext cx="7308215" cy="4196715"/>
          </a:xfrm>
          <a:prstGeom prst="rect">
            <a:avLst/>
          </a:prstGeom>
          <a:noFill/>
          <a:ln>
            <a:noFill/>
          </a:ln>
        </p:spPr>
      </p:pic>
    </p:spTree>
    <p:extLst>
      <p:ext uri="{BB962C8B-B14F-4D97-AF65-F5344CB8AC3E}">
        <p14:creationId xmlns:p14="http://schemas.microsoft.com/office/powerpoint/2010/main" val="54415597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b="1" dirty="0"/>
              <a:t>الاضطرابات المعرفية العصبية</a:t>
            </a:r>
            <a:r>
              <a:rPr lang="en-US" b="1" dirty="0"/>
              <a:t> Neurocognitive Disorders</a:t>
            </a:r>
            <a:r>
              <a:rPr lang="en-US" dirty="0"/>
              <a:t/>
            </a:r>
            <a:br>
              <a:rPr lang="en-US" dirty="0"/>
            </a:br>
            <a:endParaRPr lang="en-US" dirty="0"/>
          </a:p>
        </p:txBody>
      </p:sp>
      <p:sp>
        <p:nvSpPr>
          <p:cNvPr id="3" name="Content Placeholder 2"/>
          <p:cNvSpPr>
            <a:spLocks noGrp="1"/>
          </p:cNvSpPr>
          <p:nvPr>
            <p:ph sz="quarter" idx="13"/>
          </p:nvPr>
        </p:nvSpPr>
        <p:spPr>
          <a:xfrm>
            <a:off x="913774" y="1620982"/>
            <a:ext cx="10363826" cy="4904509"/>
          </a:xfrm>
        </p:spPr>
        <p:txBody>
          <a:bodyPr/>
          <a:lstStyle/>
          <a:p>
            <a:r>
              <a:rPr lang="ar-SA" dirty="0"/>
              <a:t>تتميز الاضطرابات المعرفية العصبية بالعجز المكتسب في الوظيفة الإدراكية، ولا تشمل هذه الاضطرابات تلك التي كان فيها الإدراك ضعيفًا عند الولادة أو السنوات الأولى من الحياة</a:t>
            </a:r>
            <a:r>
              <a:rPr lang="en-US" dirty="0"/>
              <a:t>.</a:t>
            </a:r>
          </a:p>
          <a:p>
            <a:r>
              <a:rPr lang="ar-SA" b="1" dirty="0"/>
              <a:t>الهذيان</a:t>
            </a:r>
            <a:r>
              <a:rPr lang="en-US" b="1" dirty="0"/>
              <a:t> Delirium</a:t>
            </a:r>
            <a:r>
              <a:rPr lang="en-US" dirty="0"/>
              <a:t> </a:t>
            </a:r>
            <a:endParaRPr lang="en-US" dirty="0" smtClean="0"/>
          </a:p>
          <a:p>
            <a:r>
              <a:rPr lang="ar-SA" b="1" dirty="0"/>
              <a:t>الاضطرابات المعرفية العصبية الشديدة والخفيفة </a:t>
            </a:r>
            <a:r>
              <a:rPr lang="en-US" b="1" dirty="0"/>
              <a:t>Major and mild neurocognitive </a:t>
            </a:r>
            <a:r>
              <a:rPr lang="en-US" b="1" dirty="0" smtClean="0"/>
              <a:t>disorders</a:t>
            </a:r>
          </a:p>
          <a:p>
            <a:endParaRPr lang="en-US" dirty="0"/>
          </a:p>
        </p:txBody>
      </p:sp>
    </p:spTree>
    <p:extLst>
      <p:ext uri="{BB962C8B-B14F-4D97-AF65-F5344CB8AC3E}">
        <p14:creationId xmlns:p14="http://schemas.microsoft.com/office/powerpoint/2010/main" val="1593438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ersonality Disorders by rachid boutkira.jpg"/>
          <p:cNvPicPr/>
          <p:nvPr/>
        </p:nvPicPr>
        <p:blipFill>
          <a:blip r:embed="rId2">
            <a:extLst>
              <a:ext uri="{28A0092B-C50C-407E-A947-70E740481C1C}">
                <a14:useLocalDpi xmlns:a14="http://schemas.microsoft.com/office/drawing/2010/main" val="0"/>
              </a:ext>
            </a:extLst>
          </a:blip>
          <a:srcRect/>
          <a:stretch>
            <a:fillRect/>
          </a:stretch>
        </p:blipFill>
        <p:spPr bwMode="auto">
          <a:xfrm>
            <a:off x="2039302" y="1143000"/>
            <a:ext cx="8113395" cy="4572000"/>
          </a:xfrm>
          <a:prstGeom prst="rect">
            <a:avLst/>
          </a:prstGeom>
          <a:noFill/>
          <a:ln>
            <a:noFill/>
          </a:ln>
        </p:spPr>
      </p:pic>
    </p:spTree>
    <p:extLst>
      <p:ext uri="{BB962C8B-B14F-4D97-AF65-F5344CB8AC3E}">
        <p14:creationId xmlns:p14="http://schemas.microsoft.com/office/powerpoint/2010/main" val="38208276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86825682"/>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9893661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1033638"/>
          </a:xfrm>
        </p:spPr>
        <p:txBody>
          <a:bodyPr>
            <a:normAutofit fontScale="90000"/>
          </a:bodyPr>
          <a:lstStyle/>
          <a:p>
            <a:r>
              <a:rPr lang="ar-SA" b="1" dirty="0"/>
              <a:t>اضطرابات الشخصية</a:t>
            </a:r>
            <a:r>
              <a:rPr lang="en-US" b="1" dirty="0"/>
              <a:t> Personality Disorders</a:t>
            </a:r>
            <a:r>
              <a:rPr lang="en-US" dirty="0"/>
              <a:t/>
            </a:r>
            <a:br>
              <a:rPr lang="en-US" dirty="0"/>
            </a:br>
            <a:endParaRPr lang="en-US" dirty="0"/>
          </a:p>
        </p:txBody>
      </p:sp>
      <p:sp>
        <p:nvSpPr>
          <p:cNvPr id="3" name="Content Placeholder 2"/>
          <p:cNvSpPr>
            <a:spLocks noGrp="1"/>
          </p:cNvSpPr>
          <p:nvPr>
            <p:ph sz="quarter" idx="13"/>
          </p:nvPr>
        </p:nvSpPr>
        <p:spPr>
          <a:xfrm>
            <a:off x="913775" y="1278082"/>
            <a:ext cx="10363826" cy="4644735"/>
          </a:xfrm>
        </p:spPr>
        <p:txBody>
          <a:bodyPr>
            <a:normAutofit fontScale="92500" lnSpcReduction="10000"/>
          </a:bodyPr>
          <a:lstStyle/>
          <a:p>
            <a:r>
              <a:rPr lang="ar-SA" dirty="0"/>
              <a:t>تتميز اضطرابات الشخصية بنمط دائم من الأفكار والمشاعر والسلوكيات غير القادرة على التكيّف والتي يمكن أن تسبب أضرارًا جسيمة في العلاقات ومجالات الحياة الأخرى</a:t>
            </a:r>
            <a:r>
              <a:rPr lang="en-US" dirty="0" smtClean="0"/>
              <a:t>.</a:t>
            </a:r>
          </a:p>
          <a:p>
            <a:pPr lvl="0"/>
            <a:r>
              <a:rPr lang="ar-SA" b="1" dirty="0"/>
              <a:t>اضطراب الشخصية المضادة للمجتمع </a:t>
            </a:r>
            <a:endParaRPr lang="en-US" b="1" dirty="0" smtClean="0"/>
          </a:p>
          <a:p>
            <a:pPr lvl="0"/>
            <a:r>
              <a:rPr lang="ar-SA" b="1" dirty="0" smtClean="0"/>
              <a:t>اضطراب </a:t>
            </a:r>
            <a:r>
              <a:rPr lang="ar-SA" b="1" dirty="0"/>
              <a:t>الشخصية </a:t>
            </a:r>
            <a:r>
              <a:rPr lang="ar-SA" b="1" dirty="0" err="1"/>
              <a:t>التجنبية</a:t>
            </a:r>
            <a:r>
              <a:rPr lang="en-US" b="1" dirty="0"/>
              <a:t> Avoidant personality disorder</a:t>
            </a:r>
            <a:r>
              <a:rPr lang="en-US" dirty="0"/>
              <a:t> </a:t>
            </a:r>
            <a:endParaRPr lang="en-US" dirty="0" smtClean="0"/>
          </a:p>
          <a:p>
            <a:pPr lvl="0"/>
            <a:r>
              <a:rPr lang="ar-SA" b="1" dirty="0" smtClean="0"/>
              <a:t>اضطراب </a:t>
            </a:r>
            <a:r>
              <a:rPr lang="ar-SA" b="1" dirty="0"/>
              <a:t>الشخصية الحدية</a:t>
            </a:r>
            <a:r>
              <a:rPr lang="en-US" b="1" dirty="0"/>
              <a:t> Borderline personality disorder</a:t>
            </a:r>
            <a:r>
              <a:rPr lang="en-US" dirty="0"/>
              <a:t> </a:t>
            </a:r>
            <a:r>
              <a:rPr lang="ar-SA" dirty="0"/>
              <a:t>أو</a:t>
            </a:r>
            <a:r>
              <a:rPr lang="en-US" dirty="0"/>
              <a:t> (</a:t>
            </a:r>
            <a:r>
              <a:rPr lang="en-US" b="1" dirty="0"/>
              <a:t>BPD</a:t>
            </a:r>
            <a:r>
              <a:rPr lang="en-US" dirty="0"/>
              <a:t>) </a:t>
            </a:r>
            <a:r>
              <a:rPr lang="ar-SA" dirty="0" smtClean="0"/>
              <a:t>أعراض</a:t>
            </a:r>
            <a:r>
              <a:rPr lang="ar-SA" dirty="0"/>
              <a:t>ه</a:t>
            </a:r>
            <a:r>
              <a:rPr lang="ar-SA" dirty="0" smtClean="0"/>
              <a:t> </a:t>
            </a:r>
            <a:r>
              <a:rPr lang="ar-SA" dirty="0"/>
              <a:t>تشمل عدم الاستقرار العاطفي والعلاقات الشخصية والحالات المزاجية المتقلبة</a:t>
            </a:r>
            <a:r>
              <a:rPr lang="en-US" dirty="0"/>
              <a:t>.</a:t>
            </a:r>
          </a:p>
          <a:p>
            <a:pPr lvl="0"/>
            <a:r>
              <a:rPr lang="ar-SA" b="1" dirty="0"/>
              <a:t>اضطراب الشخصية التابعة</a:t>
            </a:r>
            <a:r>
              <a:rPr lang="en-US" b="1" dirty="0"/>
              <a:t> Dependent personality disorder</a:t>
            </a:r>
            <a:r>
              <a:rPr lang="en-US" dirty="0"/>
              <a:t> </a:t>
            </a:r>
            <a:endParaRPr lang="ar-SA" dirty="0" smtClean="0"/>
          </a:p>
          <a:p>
            <a:pPr lvl="0"/>
            <a:r>
              <a:rPr lang="ar-SA" b="1" dirty="0" smtClean="0"/>
              <a:t>اضطراب الشخصية </a:t>
            </a:r>
            <a:r>
              <a:rPr lang="ar-SA" b="1" dirty="0" err="1" smtClean="0"/>
              <a:t>الهستيرونية</a:t>
            </a:r>
            <a:r>
              <a:rPr lang="en-US" b="1" dirty="0" smtClean="0"/>
              <a:t> Histrionic personality disorder</a:t>
            </a:r>
            <a:r>
              <a:rPr lang="en-US" dirty="0" smtClean="0"/>
              <a:t> </a:t>
            </a:r>
            <a:r>
              <a:rPr lang="ar-SA" dirty="0" smtClean="0"/>
              <a:t>سلوكيات البحث عن الانتباه. يشعر الأشخاص الذين يعانون من هذه الحالة بعدم الارتياح في الأماكن التي لا يكونون فيها مركز الاهتمام، </a:t>
            </a:r>
            <a:endParaRPr lang="en-US" dirty="0" smtClean="0"/>
          </a:p>
          <a:p>
            <a:pPr lvl="0"/>
            <a:r>
              <a:rPr lang="ar-SA" b="1" dirty="0" smtClean="0"/>
              <a:t>اضطراب </a:t>
            </a:r>
            <a:r>
              <a:rPr lang="ar-SA" b="1" dirty="0"/>
              <a:t>الشخصية النرجسية</a:t>
            </a:r>
            <a:r>
              <a:rPr lang="en-US" b="1" dirty="0"/>
              <a:t> Narcissistic personality disorder</a:t>
            </a:r>
            <a:r>
              <a:rPr lang="en-US" dirty="0"/>
              <a:t> </a:t>
            </a:r>
            <a:r>
              <a:rPr lang="ar-SA" dirty="0"/>
              <a:t>يرتبط بنمط دائم من الصورة الذاتية المبالغ فيها والتركيز على الذات وضعف التعاطف. </a:t>
            </a:r>
            <a:endParaRPr lang="en-US" dirty="0"/>
          </a:p>
          <a:p>
            <a:endParaRPr lang="en-US" dirty="0"/>
          </a:p>
          <a:p>
            <a:endParaRPr lang="en-US" dirty="0"/>
          </a:p>
        </p:txBody>
      </p:sp>
    </p:spTree>
    <p:extLst>
      <p:ext uri="{BB962C8B-B14F-4D97-AF65-F5344CB8AC3E}">
        <p14:creationId xmlns:p14="http://schemas.microsoft.com/office/powerpoint/2010/main" val="2367575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8961"/>
            <a:ext cx="10364451" cy="1016879"/>
          </a:xfrm>
        </p:spPr>
        <p:txBody>
          <a:bodyPr/>
          <a:lstStyle/>
          <a:p>
            <a:endParaRPr lang="en-US" dirty="0"/>
          </a:p>
        </p:txBody>
      </p:sp>
      <p:sp>
        <p:nvSpPr>
          <p:cNvPr id="3" name="Content Placeholder 2"/>
          <p:cNvSpPr>
            <a:spLocks noGrp="1"/>
          </p:cNvSpPr>
          <p:nvPr>
            <p:ph sz="quarter" idx="13"/>
          </p:nvPr>
        </p:nvSpPr>
        <p:spPr>
          <a:xfrm>
            <a:off x="913774" y="1174174"/>
            <a:ext cx="10363826" cy="4617026"/>
          </a:xfrm>
        </p:spPr>
        <p:txBody>
          <a:bodyPr>
            <a:normAutofit/>
          </a:bodyPr>
          <a:lstStyle/>
          <a:p>
            <a:pPr lvl="0"/>
            <a:r>
              <a:rPr lang="ar-SA" b="1" dirty="0"/>
              <a:t>اضطراب الشخصية </a:t>
            </a:r>
            <a:r>
              <a:rPr lang="ar-SA" b="1" dirty="0" err="1"/>
              <a:t>الوسواسية</a:t>
            </a:r>
            <a:r>
              <a:rPr lang="en-US" b="1" dirty="0"/>
              <a:t> Obsessive-compulsive personality disorder</a:t>
            </a:r>
            <a:r>
              <a:rPr lang="en-US" dirty="0"/>
              <a:t> </a:t>
            </a:r>
            <a:r>
              <a:rPr lang="ar-SA" dirty="0"/>
              <a:t>أو</a:t>
            </a:r>
            <a:r>
              <a:rPr lang="en-US" dirty="0"/>
              <a:t> (</a:t>
            </a:r>
            <a:r>
              <a:rPr lang="en-US" b="1" dirty="0"/>
              <a:t>OCPD</a:t>
            </a:r>
            <a:r>
              <a:rPr lang="en-US" dirty="0"/>
              <a:t>) </a:t>
            </a:r>
            <a:r>
              <a:rPr lang="ar-SA" dirty="0"/>
              <a:t>هو نمط واسع الانتشار من الانشغال بالانتظام، والكمال، والإفراط في </a:t>
            </a:r>
            <a:r>
              <a:rPr lang="ar-SA" dirty="0" err="1"/>
              <a:t>الإهتمام</a:t>
            </a:r>
            <a:r>
              <a:rPr lang="ar-SA" dirty="0"/>
              <a:t> بالتفاصيل. </a:t>
            </a:r>
            <a:endParaRPr lang="ar-SA" dirty="0" smtClean="0"/>
          </a:p>
          <a:p>
            <a:pPr lvl="0"/>
            <a:r>
              <a:rPr lang="ar-SA" b="1" dirty="0" smtClean="0"/>
              <a:t>اضطراب </a:t>
            </a:r>
            <a:r>
              <a:rPr lang="ar-SA" b="1" dirty="0"/>
              <a:t>الشخصية </a:t>
            </a:r>
            <a:r>
              <a:rPr lang="ar-SA" b="1" dirty="0" err="1"/>
              <a:t>البارانوية</a:t>
            </a:r>
            <a:r>
              <a:rPr lang="en-US" b="1" dirty="0"/>
              <a:t> Paranoid personality disorder</a:t>
            </a:r>
            <a:r>
              <a:rPr lang="en-US" dirty="0"/>
              <a:t> </a:t>
            </a:r>
            <a:r>
              <a:rPr lang="ar-SA" dirty="0"/>
              <a:t>يتميز بانعدام الثقة بالآخرين ، </a:t>
            </a:r>
            <a:r>
              <a:rPr lang="ar-SA" dirty="0" smtClean="0"/>
              <a:t>وينظر </a:t>
            </a:r>
            <a:r>
              <a:rPr lang="ar-SA" dirty="0"/>
              <a:t>الأشخاص المصابون بهذا الاضطراب إلى نوايا الآخرين على أنها خبيثة، دون أي دليل أو تبرير</a:t>
            </a:r>
            <a:r>
              <a:rPr lang="en-US" dirty="0"/>
              <a:t>.</a:t>
            </a:r>
          </a:p>
          <a:p>
            <a:pPr lvl="0"/>
            <a:r>
              <a:rPr lang="ar-SA" b="1" dirty="0"/>
              <a:t>اضطراب الشخصية الشبه فصامية</a:t>
            </a:r>
            <a:r>
              <a:rPr lang="en-US" b="1" dirty="0"/>
              <a:t> Schizoid personality disorder </a:t>
            </a:r>
            <a:r>
              <a:rPr lang="ar-SA" dirty="0"/>
              <a:t>يتضمن أعراضًا تشمل الانفصال عن العلاقات الاجتماعية. ويتوجه الأشخاص المصابين بهذا الاضطراب نحو </a:t>
            </a:r>
            <a:r>
              <a:rPr lang="ar-SA" dirty="0" err="1"/>
              <a:t>الإنزواء</a:t>
            </a:r>
            <a:r>
              <a:rPr lang="ar-SA" dirty="0"/>
              <a:t>، وغالبًا ما يكونون غير مبالين بالعلاقات، كما </a:t>
            </a:r>
            <a:r>
              <a:rPr lang="ar-SA" dirty="0" err="1"/>
              <a:t>يظهرعليهم</a:t>
            </a:r>
            <a:r>
              <a:rPr lang="ar-SA" dirty="0"/>
              <a:t> بشكل عام عدم وجود تعبير عاطفي</a:t>
            </a:r>
            <a:r>
              <a:rPr lang="en-US" dirty="0"/>
              <a:t>.</a:t>
            </a:r>
          </a:p>
          <a:p>
            <a:pPr lvl="0"/>
            <a:r>
              <a:rPr lang="ar-SA" b="1" dirty="0"/>
              <a:t>اضطراب الشخصية الفصامية</a:t>
            </a:r>
            <a:r>
              <a:rPr lang="en-US" b="1" dirty="0"/>
              <a:t> Schizotypal personality disorder </a:t>
            </a:r>
            <a:r>
              <a:rPr lang="ar-SA" dirty="0"/>
              <a:t>يتصف الأفراد الذين يعانون من اضطراب الشخصية الفصامية بأنهم غريبي الأطوار في الكلام والسلوكيات والمظهر والفكر. </a:t>
            </a:r>
            <a:endParaRPr lang="en-US" dirty="0"/>
          </a:p>
        </p:txBody>
      </p:sp>
    </p:spTree>
    <p:extLst>
      <p:ext uri="{BB962C8B-B14F-4D97-AF65-F5344CB8AC3E}">
        <p14:creationId xmlns:p14="http://schemas.microsoft.com/office/powerpoint/2010/main" val="4189854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s://www.rachidboutkira.com/wp-content/uploads/2018/10/Neurodevelopmental-disorders.jpg"/>
          <p:cNvPicPr/>
          <p:nvPr/>
        </p:nvPicPr>
        <p:blipFill>
          <a:blip r:embed="rId2">
            <a:extLst>
              <a:ext uri="{28A0092B-C50C-407E-A947-70E740481C1C}">
                <a14:useLocalDpi xmlns:a14="http://schemas.microsoft.com/office/drawing/2010/main" val="0"/>
              </a:ext>
            </a:extLst>
          </a:blip>
          <a:srcRect/>
          <a:stretch>
            <a:fillRect/>
          </a:stretch>
        </p:blipFill>
        <p:spPr bwMode="auto">
          <a:xfrm>
            <a:off x="2222" y="0"/>
            <a:ext cx="12187555" cy="6858000"/>
          </a:xfrm>
          <a:prstGeom prst="rect">
            <a:avLst/>
          </a:prstGeom>
          <a:noFill/>
          <a:ln>
            <a:noFill/>
          </a:ln>
        </p:spPr>
      </p:pic>
    </p:spTree>
    <p:extLst>
      <p:ext uri="{BB962C8B-B14F-4D97-AF65-F5344CB8AC3E}">
        <p14:creationId xmlns:p14="http://schemas.microsoft.com/office/powerpoint/2010/main" val="426593994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b="1" dirty="0"/>
              <a:t>الاضطرابات العصبية النمائية</a:t>
            </a:r>
            <a:r>
              <a:rPr lang="en-US" b="1" dirty="0"/>
              <a:t> Neurodevelopmental Disorders </a:t>
            </a:r>
            <a:r>
              <a:rPr lang="en-US" dirty="0"/>
              <a:t/>
            </a:r>
            <a:br>
              <a:rPr lang="en-US" dirty="0"/>
            </a:br>
            <a:endParaRPr lang="en-US" dirty="0"/>
          </a:p>
        </p:txBody>
      </p:sp>
      <p:sp>
        <p:nvSpPr>
          <p:cNvPr id="3" name="Content Placeholder 2"/>
          <p:cNvSpPr>
            <a:spLocks noGrp="1"/>
          </p:cNvSpPr>
          <p:nvPr>
            <p:ph sz="quarter" idx="13"/>
          </p:nvPr>
        </p:nvSpPr>
        <p:spPr/>
        <p:txBody>
          <a:bodyPr/>
          <a:lstStyle/>
          <a:p>
            <a:r>
              <a:rPr lang="ar-SA" dirty="0"/>
              <a:t>الاضطرابات العصبية النمائية هي تلك التي يتم تشخيصها عادة خلال مرحلة الطفولة أو المراهقة. وتشمل هذه الاضطرابات النفسية ما يلي</a:t>
            </a:r>
            <a:r>
              <a:rPr lang="en-US" dirty="0"/>
              <a:t>:</a:t>
            </a:r>
          </a:p>
          <a:p>
            <a:r>
              <a:rPr lang="ar-SA" b="1" dirty="0"/>
              <a:t>الإعاقة الذهنية</a:t>
            </a:r>
            <a:r>
              <a:rPr lang="en-US" b="1" dirty="0"/>
              <a:t> Intellectual disability</a:t>
            </a:r>
            <a:r>
              <a:rPr lang="en-US" dirty="0"/>
              <a:t> </a:t>
            </a:r>
            <a:endParaRPr lang="ar-SA" dirty="0" smtClean="0"/>
          </a:p>
          <a:p>
            <a:r>
              <a:rPr lang="ar-SA" b="1" dirty="0"/>
              <a:t>التأخر العام في التطور </a:t>
            </a:r>
            <a:r>
              <a:rPr lang="ar-SA" b="1" dirty="0" err="1"/>
              <a:t>النمائي</a:t>
            </a:r>
            <a:r>
              <a:rPr lang="en-US" b="1" dirty="0"/>
              <a:t> Global developmental delay</a:t>
            </a:r>
            <a:r>
              <a:rPr lang="en-US" dirty="0"/>
              <a:t> </a:t>
            </a:r>
            <a:endParaRPr lang="ar-SA" dirty="0" smtClean="0"/>
          </a:p>
          <a:p>
            <a:r>
              <a:rPr lang="ar-SA" b="1" dirty="0"/>
              <a:t>اضطرابات التواصل</a:t>
            </a:r>
            <a:r>
              <a:rPr lang="en-US" b="1" dirty="0"/>
              <a:t> Communication disorders</a:t>
            </a:r>
            <a:r>
              <a:rPr lang="en-US" dirty="0"/>
              <a:t> </a:t>
            </a:r>
            <a:endParaRPr lang="ar-SA" dirty="0" smtClean="0"/>
          </a:p>
          <a:p>
            <a:r>
              <a:rPr lang="ar-SA" b="1" dirty="0"/>
              <a:t>اضطراب طيف التوحد</a:t>
            </a:r>
            <a:r>
              <a:rPr lang="en-US" b="1" dirty="0"/>
              <a:t> Autism spectrum disorder </a:t>
            </a:r>
            <a:r>
              <a:rPr lang="ar-SA" dirty="0"/>
              <a:t>أو</a:t>
            </a:r>
            <a:r>
              <a:rPr lang="en-US" dirty="0"/>
              <a:t> (</a:t>
            </a:r>
            <a:r>
              <a:rPr lang="en-US" b="1" dirty="0"/>
              <a:t>ASD</a:t>
            </a:r>
            <a:r>
              <a:rPr lang="en-US" dirty="0"/>
              <a:t>)  </a:t>
            </a:r>
            <a:endParaRPr lang="ar-SA" dirty="0" smtClean="0"/>
          </a:p>
          <a:p>
            <a:r>
              <a:rPr lang="ar-SA" b="1" dirty="0"/>
              <a:t>قصور الانتباه وفرط الحركة</a:t>
            </a:r>
            <a:r>
              <a:rPr lang="en-US" b="1" dirty="0"/>
              <a:t> Attention-deficit hyperactivity disorder</a:t>
            </a:r>
            <a:r>
              <a:rPr lang="en-US" dirty="0"/>
              <a:t> </a:t>
            </a:r>
            <a:r>
              <a:rPr lang="ar-SA" dirty="0"/>
              <a:t>أو</a:t>
            </a:r>
            <a:r>
              <a:rPr lang="en-US" dirty="0"/>
              <a:t> (</a:t>
            </a:r>
            <a:r>
              <a:rPr lang="en-US" b="1" dirty="0"/>
              <a:t>ADHD</a:t>
            </a:r>
            <a:r>
              <a:rPr lang="en-US" dirty="0"/>
              <a:t>) </a:t>
            </a:r>
          </a:p>
        </p:txBody>
      </p:sp>
    </p:spTree>
    <p:extLst>
      <p:ext uri="{BB962C8B-B14F-4D97-AF65-F5344CB8AC3E}">
        <p14:creationId xmlns:p14="http://schemas.microsoft.com/office/powerpoint/2010/main" val="850958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ar-SA" b="1" dirty="0" smtClean="0">
                <a:solidFill>
                  <a:srgbClr val="FF0000"/>
                </a:solidFill>
              </a:rPr>
              <a:t>تصنيف </a:t>
            </a:r>
            <a:r>
              <a:rPr lang="ar-SA" b="1" dirty="0">
                <a:solidFill>
                  <a:srgbClr val="FF0000"/>
                </a:solidFill>
              </a:rPr>
              <a:t>الاضطرابات النفسية كما تضمنها</a:t>
            </a:r>
            <a:r>
              <a:rPr lang="en-US" b="1" dirty="0">
                <a:solidFill>
                  <a:srgbClr val="FF0000"/>
                </a:solidFill>
              </a:rPr>
              <a:t> DSM-5</a:t>
            </a:r>
            <a:endParaRPr lang="en-US" dirty="0">
              <a:solidFill>
                <a:srgbClr val="FF0000"/>
              </a:solidFill>
            </a:endParaRP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2495148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ipolar disorder.jpg"/>
          <p:cNvPicPr/>
          <p:nvPr/>
        </p:nvPicPr>
        <p:blipFill>
          <a:blip r:embed="rId2">
            <a:extLst>
              <a:ext uri="{28A0092B-C50C-407E-A947-70E740481C1C}">
                <a14:useLocalDpi xmlns:a14="http://schemas.microsoft.com/office/drawing/2010/main" val="0"/>
              </a:ext>
            </a:extLst>
          </a:blip>
          <a:srcRect/>
          <a:stretch>
            <a:fillRect/>
          </a:stretch>
        </p:blipFill>
        <p:spPr bwMode="auto">
          <a:xfrm>
            <a:off x="381000" y="573087"/>
            <a:ext cx="11430000" cy="5711825"/>
          </a:xfrm>
          <a:prstGeom prst="rect">
            <a:avLst/>
          </a:prstGeom>
          <a:noFill/>
          <a:ln>
            <a:noFill/>
          </a:ln>
        </p:spPr>
      </p:pic>
    </p:spTree>
    <p:extLst>
      <p:ext uri="{BB962C8B-B14F-4D97-AF65-F5344CB8AC3E}">
        <p14:creationId xmlns:p14="http://schemas.microsoft.com/office/powerpoint/2010/main" val="10127852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83127"/>
            <a:ext cx="10364451" cy="1143000"/>
          </a:xfrm>
        </p:spPr>
        <p:txBody>
          <a:bodyPr>
            <a:normAutofit fontScale="90000"/>
          </a:bodyPr>
          <a:lstStyle/>
          <a:p>
            <a:r>
              <a:rPr lang="ar-SA" b="1" dirty="0" smtClean="0">
                <a:solidFill>
                  <a:srgbClr val="FF0000"/>
                </a:solidFill>
              </a:rPr>
              <a:t/>
            </a:r>
            <a:br>
              <a:rPr lang="ar-SA" b="1" dirty="0" smtClean="0">
                <a:solidFill>
                  <a:srgbClr val="FF0000"/>
                </a:solidFill>
              </a:rPr>
            </a:br>
            <a:r>
              <a:rPr lang="ar-SA" b="1" dirty="0" smtClean="0">
                <a:solidFill>
                  <a:srgbClr val="FF0000"/>
                </a:solidFill>
              </a:rPr>
              <a:t>اضطرابات المزاج والاضطرابات </a:t>
            </a:r>
            <a:r>
              <a:rPr lang="ar-SA" b="1" dirty="0">
                <a:solidFill>
                  <a:srgbClr val="FF0000"/>
                </a:solidFill>
              </a:rPr>
              <a:t>ذات </a:t>
            </a:r>
            <a:r>
              <a:rPr lang="ar-SA" b="1" dirty="0" smtClean="0">
                <a:solidFill>
                  <a:srgbClr val="FF0000"/>
                </a:solidFill>
              </a:rPr>
              <a:t>الصلة</a:t>
            </a:r>
            <a:r>
              <a:rPr lang="en-US" b="1" dirty="0" smtClean="0">
                <a:solidFill>
                  <a:srgbClr val="FF0000"/>
                </a:solidFill>
              </a:rPr>
              <a:t/>
            </a:r>
            <a:br>
              <a:rPr lang="en-US" b="1" dirty="0" smtClean="0">
                <a:solidFill>
                  <a:srgbClr val="FF0000"/>
                </a:solidFill>
              </a:rPr>
            </a:br>
            <a:r>
              <a:rPr lang="en-US" b="1" dirty="0" smtClean="0">
                <a:solidFill>
                  <a:srgbClr val="FF0000"/>
                </a:solidFill>
              </a:rPr>
              <a:t> </a:t>
            </a:r>
            <a:r>
              <a:rPr lang="en-US" b="1" dirty="0">
                <a:solidFill>
                  <a:srgbClr val="FF0000"/>
                </a:solidFill>
              </a:rPr>
              <a:t>Bipolar </a:t>
            </a:r>
            <a:r>
              <a:rPr lang="en-US" b="1" dirty="0" smtClean="0">
                <a:solidFill>
                  <a:srgbClr val="FF0000"/>
                </a:solidFill>
              </a:rPr>
              <a:t>and </a:t>
            </a:r>
            <a:r>
              <a:rPr lang="en-US" b="1" dirty="0">
                <a:solidFill>
                  <a:srgbClr val="FF0000"/>
                </a:solidFill>
              </a:rPr>
              <a:t>Related Disorders</a:t>
            </a:r>
            <a:r>
              <a:rPr lang="en-US" dirty="0">
                <a:solidFill>
                  <a:srgbClr val="FF0000"/>
                </a:solidFill>
              </a:rPr>
              <a:t/>
            </a:r>
            <a:br>
              <a:rPr lang="en-US" dirty="0">
                <a:solidFill>
                  <a:srgbClr val="FF0000"/>
                </a:solidFill>
              </a:rPr>
            </a:br>
            <a:endParaRPr lang="en-US" dirty="0">
              <a:solidFill>
                <a:srgbClr val="FF0000"/>
              </a:solidFill>
            </a:endParaRPr>
          </a:p>
        </p:txBody>
      </p:sp>
      <p:sp>
        <p:nvSpPr>
          <p:cNvPr id="3" name="Content Placeholder 2"/>
          <p:cNvSpPr>
            <a:spLocks noGrp="1"/>
          </p:cNvSpPr>
          <p:nvPr>
            <p:ph sz="quarter" idx="13"/>
          </p:nvPr>
        </p:nvSpPr>
        <p:spPr>
          <a:xfrm>
            <a:off x="913775" y="1091045"/>
            <a:ext cx="10363826" cy="5424055"/>
          </a:xfrm>
        </p:spPr>
        <p:txBody>
          <a:bodyPr>
            <a:normAutofit fontScale="92500" lnSpcReduction="10000"/>
          </a:bodyPr>
          <a:lstStyle/>
          <a:p>
            <a:r>
              <a:rPr lang="ar-SA" b="1" dirty="0">
                <a:solidFill>
                  <a:srgbClr val="FF0000"/>
                </a:solidFill>
              </a:rPr>
              <a:t>الهوس</a:t>
            </a:r>
            <a:r>
              <a:rPr lang="en-US" b="1" dirty="0">
                <a:solidFill>
                  <a:srgbClr val="FF0000"/>
                </a:solidFill>
              </a:rPr>
              <a:t> Mania</a:t>
            </a:r>
            <a:r>
              <a:rPr lang="en-US" dirty="0">
                <a:solidFill>
                  <a:srgbClr val="FF0000"/>
                </a:solidFill>
              </a:rPr>
              <a:t> </a:t>
            </a:r>
            <a:endParaRPr lang="ar-SA" dirty="0" smtClean="0">
              <a:solidFill>
                <a:srgbClr val="FF0000"/>
              </a:solidFill>
            </a:endParaRPr>
          </a:p>
          <a:p>
            <a:r>
              <a:rPr lang="en-US" dirty="0"/>
              <a:t> </a:t>
            </a:r>
            <a:r>
              <a:rPr lang="ar-SA" dirty="0"/>
              <a:t>يتسم الهوس بالشعور بالإثارة المفرطة، وتتميز فتراته  في بعض الأحيان بمشاعر </a:t>
            </a:r>
            <a:r>
              <a:rPr lang="ar-SA" dirty="0" smtClean="0"/>
              <a:t>التهيج </a:t>
            </a:r>
            <a:r>
              <a:rPr lang="ar-SA" dirty="0"/>
              <a:t>والثقة المفرطة. فالأشخاص الذين يعانون من الهوس هم أكثر عرضة للانخراط في الأنشطة التي قد يكون لها عواقب </a:t>
            </a:r>
            <a:r>
              <a:rPr lang="ar-SA" dirty="0" smtClean="0"/>
              <a:t>سلبية أفعال خطيرة دون ضابط شعوري</a:t>
            </a:r>
            <a:r>
              <a:rPr lang="en-US" dirty="0" smtClean="0"/>
              <a:t>.</a:t>
            </a:r>
            <a:endParaRPr lang="ar-SA" dirty="0" smtClean="0"/>
          </a:p>
          <a:p>
            <a:r>
              <a:rPr lang="ar-SA" dirty="0"/>
              <a:t>تم تقسيم نوبات الهوس إلى مراحل وفقا لشدة الأعراض والخصائص المرتبطة بها.</a:t>
            </a:r>
          </a:p>
          <a:p>
            <a:r>
              <a:rPr lang="ar-SA" dirty="0"/>
              <a:t>إن الهوس الخفيف يشكل المرحلة الأولى من المتلازمة، حيث تتمثل السمات الواضحة التالية فيه: النشوة أو التهيج الشديد، وزيادة الكلام والنشاط، وزيادة  الطاقة، وانخفاض الحاجة إلى النوم، وكثرة الأفكار وعدم ترابطها.</a:t>
            </a:r>
            <a:endParaRPr lang="ar-SA" dirty="0" smtClean="0"/>
          </a:p>
          <a:p>
            <a:r>
              <a:rPr lang="ar-SA" b="1" dirty="0">
                <a:solidFill>
                  <a:srgbClr val="FF0000"/>
                </a:solidFill>
              </a:rPr>
              <a:t>فترات </a:t>
            </a:r>
            <a:r>
              <a:rPr lang="ar-SA" b="1" dirty="0" err="1">
                <a:solidFill>
                  <a:srgbClr val="FF0000"/>
                </a:solidFill>
              </a:rPr>
              <a:t>الإكتئاب</a:t>
            </a:r>
            <a:r>
              <a:rPr lang="en-US" b="1" dirty="0">
                <a:solidFill>
                  <a:srgbClr val="FF0000"/>
                </a:solidFill>
              </a:rPr>
              <a:t> Depressive episodes</a:t>
            </a:r>
            <a:r>
              <a:rPr lang="en-US" dirty="0">
                <a:solidFill>
                  <a:srgbClr val="FF0000"/>
                </a:solidFill>
              </a:rPr>
              <a:t> </a:t>
            </a:r>
            <a:endParaRPr lang="ar-SA" dirty="0" smtClean="0">
              <a:solidFill>
                <a:srgbClr val="FF0000"/>
              </a:solidFill>
            </a:endParaRPr>
          </a:p>
          <a:p>
            <a:r>
              <a:rPr lang="ar-SA" dirty="0"/>
              <a:t>تميز فترات الاكتئاب بمشاعر الحزن الشديد والشعور بالضيق والإرهاق. وخلالها، قد يفقد الأشخاص الذين يعانون من الاضطراب </a:t>
            </a:r>
            <a:r>
              <a:rPr lang="ar-SA" dirty="0" smtClean="0"/>
              <a:t>الاهتمام </a:t>
            </a:r>
            <a:r>
              <a:rPr lang="ar-SA" dirty="0"/>
              <a:t>بالأنشطة التي يستمتعون بها سابقًا، ويواجهون صعوبات في النوم ، وحتى يفكرون في الانتحار</a:t>
            </a:r>
            <a:r>
              <a:rPr lang="en-US" dirty="0" smtClean="0"/>
              <a:t>.</a:t>
            </a:r>
            <a:endParaRPr lang="ar-SA" dirty="0" smtClean="0"/>
          </a:p>
          <a:p>
            <a:r>
              <a:rPr lang="ar-SA" dirty="0" smtClean="0"/>
              <a:t>زفرات و اناة  يتكلمون ببطء يعزفون عن القيام بالأنشطة...الخ</a:t>
            </a:r>
          </a:p>
          <a:p>
            <a:r>
              <a:rPr lang="ar-SA" b="1" dirty="0">
                <a:solidFill>
                  <a:srgbClr val="FF0000"/>
                </a:solidFill>
              </a:rPr>
              <a:t>ثنائي </a:t>
            </a:r>
            <a:r>
              <a:rPr lang="ar-SA" b="1" dirty="0" smtClean="0">
                <a:solidFill>
                  <a:srgbClr val="FF0000"/>
                </a:solidFill>
              </a:rPr>
              <a:t>القطب\الهوس </a:t>
            </a:r>
            <a:r>
              <a:rPr lang="ar-SA" b="1" dirty="0" err="1" smtClean="0">
                <a:solidFill>
                  <a:srgbClr val="FF0000"/>
                </a:solidFill>
              </a:rPr>
              <a:t>الاكتئابي</a:t>
            </a:r>
            <a:r>
              <a:rPr lang="ar-SA" b="1" dirty="0" smtClean="0">
                <a:solidFill>
                  <a:srgbClr val="FF0000"/>
                </a:solidFill>
              </a:rPr>
              <a:t>  </a:t>
            </a:r>
            <a:r>
              <a:rPr lang="en-US" b="1" dirty="0" smtClean="0">
                <a:solidFill>
                  <a:srgbClr val="FF0000"/>
                </a:solidFill>
              </a:rPr>
              <a:t>Bipolar</a:t>
            </a:r>
            <a:endParaRPr lang="ar-SA" b="1" dirty="0" smtClean="0">
              <a:solidFill>
                <a:srgbClr val="FF0000"/>
              </a:solidFill>
            </a:endParaRPr>
          </a:p>
          <a:p>
            <a:r>
              <a:rPr lang="ar-SA" dirty="0"/>
              <a:t>يتميز اضطراب ثنائي القطب بتحولات في المزاج وكذلك بالتغيرات في مستويات النشاط . وغالبا ما ينطوي الاضطراب على حدوث تحولات بين الحالة المزاجية المرتفعة وفترات الاكتئاب. هذه الحالة المزاجية المرتفعة يشار إليها إما باسم هوس أو هوس خفيف</a:t>
            </a:r>
            <a:r>
              <a:rPr lang="en-US" dirty="0"/>
              <a:t>.</a:t>
            </a:r>
          </a:p>
          <a:p>
            <a:endParaRPr lang="en-US" dirty="0"/>
          </a:p>
        </p:txBody>
      </p:sp>
    </p:spTree>
    <p:extLst>
      <p:ext uri="{BB962C8B-B14F-4D97-AF65-F5344CB8AC3E}">
        <p14:creationId xmlns:p14="http://schemas.microsoft.com/office/powerpoint/2010/main" val="2070991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nxiety-disorder rachid boutkira.jpg"/>
          <p:cNvPicPr/>
          <p:nvPr/>
        </p:nvPicPr>
        <p:blipFill>
          <a:blip r:embed="rId2">
            <a:extLst>
              <a:ext uri="{28A0092B-C50C-407E-A947-70E740481C1C}">
                <a14:useLocalDpi xmlns:a14="http://schemas.microsoft.com/office/drawing/2010/main" val="0"/>
              </a:ext>
            </a:extLst>
          </a:blip>
          <a:srcRect/>
          <a:stretch>
            <a:fillRect/>
          </a:stretch>
        </p:blipFill>
        <p:spPr bwMode="auto">
          <a:xfrm>
            <a:off x="595947" y="341312"/>
            <a:ext cx="11000105" cy="6175375"/>
          </a:xfrm>
          <a:prstGeom prst="rect">
            <a:avLst/>
          </a:prstGeom>
          <a:noFill/>
          <a:ln>
            <a:noFill/>
          </a:ln>
        </p:spPr>
      </p:pic>
    </p:spTree>
    <p:extLst>
      <p:ext uri="{BB962C8B-B14F-4D97-AF65-F5344CB8AC3E}">
        <p14:creationId xmlns:p14="http://schemas.microsoft.com/office/powerpoint/2010/main" val="14845751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b="1" dirty="0">
                <a:solidFill>
                  <a:srgbClr val="FF0000"/>
                </a:solidFill>
              </a:rPr>
              <a:t>اضطرابات القلق</a:t>
            </a:r>
            <a:r>
              <a:rPr lang="en-US" b="1" dirty="0">
                <a:solidFill>
                  <a:srgbClr val="FF0000"/>
                </a:solidFill>
              </a:rPr>
              <a:t> Anxiety Disorders</a:t>
            </a:r>
            <a:r>
              <a:rPr lang="en-US" dirty="0">
                <a:solidFill>
                  <a:srgbClr val="FF0000"/>
                </a:solidFill>
              </a:rPr>
              <a:t/>
            </a:r>
            <a:br>
              <a:rPr lang="en-US" dirty="0">
                <a:solidFill>
                  <a:srgbClr val="FF0000"/>
                </a:solidFill>
              </a:rPr>
            </a:br>
            <a:endParaRPr lang="en-US" dirty="0">
              <a:solidFill>
                <a:srgbClr val="FF0000"/>
              </a:solidFill>
            </a:endParaRPr>
          </a:p>
        </p:txBody>
      </p:sp>
      <p:sp>
        <p:nvSpPr>
          <p:cNvPr id="3" name="Content Placeholder 2"/>
          <p:cNvSpPr>
            <a:spLocks noGrp="1"/>
          </p:cNvSpPr>
          <p:nvPr>
            <p:ph sz="quarter" idx="13"/>
          </p:nvPr>
        </p:nvSpPr>
        <p:spPr>
          <a:xfrm>
            <a:off x="820256" y="1608556"/>
            <a:ext cx="10363826" cy="4813026"/>
          </a:xfrm>
        </p:spPr>
        <p:txBody>
          <a:bodyPr>
            <a:normAutofit/>
          </a:bodyPr>
          <a:lstStyle/>
          <a:p>
            <a:r>
              <a:rPr lang="ar-SA" b="1" dirty="0" smtClean="0"/>
              <a:t>1. </a:t>
            </a:r>
            <a:r>
              <a:rPr lang="ar-SA" b="1" dirty="0" smtClean="0">
                <a:solidFill>
                  <a:srgbClr val="FF0000"/>
                </a:solidFill>
              </a:rPr>
              <a:t>اضطراب </a:t>
            </a:r>
            <a:r>
              <a:rPr lang="ar-SA" b="1" dirty="0">
                <a:solidFill>
                  <a:srgbClr val="FF0000"/>
                </a:solidFill>
              </a:rPr>
              <a:t>القلق العام</a:t>
            </a:r>
            <a:r>
              <a:rPr lang="en-US" b="1" dirty="0">
                <a:solidFill>
                  <a:srgbClr val="FF0000"/>
                </a:solidFill>
              </a:rPr>
              <a:t> </a:t>
            </a:r>
            <a:r>
              <a:rPr lang="en-US" b="1" dirty="0"/>
              <a:t>Generalized anxiety disorder </a:t>
            </a:r>
            <a:r>
              <a:rPr lang="ar-SA" dirty="0"/>
              <a:t>أو</a:t>
            </a:r>
            <a:r>
              <a:rPr lang="en-US" dirty="0"/>
              <a:t> (</a:t>
            </a:r>
            <a:r>
              <a:rPr lang="en-US" b="1" dirty="0"/>
              <a:t>GAD</a:t>
            </a:r>
            <a:r>
              <a:rPr lang="en-US" dirty="0"/>
              <a:t>) </a:t>
            </a:r>
            <a:r>
              <a:rPr lang="ar-SA" dirty="0"/>
              <a:t>الذي يتسم بالقلق المفرط بشأن الأحداث اليومية. فعلى الرغم من أن بعض التوتر والقلق يشكلان جزءًا طبيعيًا وشائعًا من الحياة، إلا أن</a:t>
            </a:r>
            <a:r>
              <a:rPr lang="en-US" dirty="0"/>
              <a:t> (</a:t>
            </a:r>
            <a:r>
              <a:rPr lang="en-US" b="1" dirty="0"/>
              <a:t>GAD</a:t>
            </a:r>
            <a:r>
              <a:rPr lang="en-US" dirty="0"/>
              <a:t>) </a:t>
            </a:r>
            <a:r>
              <a:rPr lang="ar-SA" dirty="0"/>
              <a:t>تنطوي على مخاوف مفرطة لدرجة أنها تتداخل مع رفاهية الشخص وعمله</a:t>
            </a:r>
            <a:r>
              <a:rPr lang="en-US" dirty="0"/>
              <a:t>.</a:t>
            </a:r>
          </a:p>
          <a:p>
            <a:pPr lvl="0"/>
            <a:r>
              <a:rPr lang="ar-SA" b="1" dirty="0" smtClean="0"/>
              <a:t>2. </a:t>
            </a:r>
            <a:r>
              <a:rPr lang="ar-SA" b="1" dirty="0" smtClean="0">
                <a:solidFill>
                  <a:srgbClr val="FF0000"/>
                </a:solidFill>
              </a:rPr>
              <a:t>رهاب </a:t>
            </a:r>
            <a:r>
              <a:rPr lang="ar-SA" b="1" dirty="0">
                <a:solidFill>
                  <a:srgbClr val="FF0000"/>
                </a:solidFill>
              </a:rPr>
              <a:t>الميادين</a:t>
            </a:r>
            <a:r>
              <a:rPr lang="en-US" b="1" dirty="0">
                <a:solidFill>
                  <a:srgbClr val="FF0000"/>
                </a:solidFill>
              </a:rPr>
              <a:t> </a:t>
            </a:r>
            <a:r>
              <a:rPr lang="en-US" b="1" dirty="0"/>
              <a:t>Agoraphobia</a:t>
            </a:r>
            <a:r>
              <a:rPr lang="en-US" dirty="0"/>
              <a:t> </a:t>
            </a:r>
            <a:r>
              <a:rPr lang="ar-SA" dirty="0"/>
              <a:t>يتميز بالخوف من الأماكن العامة. والأشخاص الذين يعانون من هذا الاضطراب غالبًا ما يخشون التعرض لنوبة الذعر في بيئة قد يصعب فيها الهرب. وفي بعض الحالات، يمكن أن يصل سلوك التجنب هذا إلى نقطة لا يستطيع فيها الفرد حتى مغادرة منزله</a:t>
            </a:r>
            <a:r>
              <a:rPr lang="en-US" dirty="0"/>
              <a:t>.</a:t>
            </a:r>
          </a:p>
          <a:p>
            <a:pPr lvl="0"/>
            <a:r>
              <a:rPr lang="ar-SA" b="1" dirty="0" smtClean="0"/>
              <a:t>3. </a:t>
            </a:r>
            <a:r>
              <a:rPr lang="ar-SA" b="1" dirty="0" smtClean="0">
                <a:solidFill>
                  <a:srgbClr val="FF0000"/>
                </a:solidFill>
              </a:rPr>
              <a:t>اضطراب </a:t>
            </a:r>
            <a:r>
              <a:rPr lang="ar-SA" b="1" dirty="0">
                <a:solidFill>
                  <a:srgbClr val="FF0000"/>
                </a:solidFill>
              </a:rPr>
              <a:t>القلق الاجتماعي</a:t>
            </a:r>
            <a:r>
              <a:rPr lang="en-US" b="1" dirty="0">
                <a:solidFill>
                  <a:srgbClr val="FF0000"/>
                </a:solidFill>
              </a:rPr>
              <a:t> </a:t>
            </a:r>
            <a:r>
              <a:rPr lang="en-US" b="1" dirty="0"/>
              <a:t>Social anxiety disorder</a:t>
            </a:r>
            <a:r>
              <a:rPr lang="en-US" dirty="0"/>
              <a:t> </a:t>
            </a:r>
            <a:r>
              <a:rPr lang="ar-SA" dirty="0"/>
              <a:t>هو اضطراب نفسي شائع إلى حد ما يتضمن خوفًا غير منطقي من إحساس الفرد بمراقبته أو الحكم عليه من طرف الآخرين. يمكن أن يكون للقلق الناجم عن هذا الاضطراب تأثير كبير على حياة الفرد ويجعل من الصعب عليه العمل في المدرسة والعمل وغيرها من البيئات الاجتماعية</a:t>
            </a:r>
            <a:r>
              <a:rPr lang="en-US" dirty="0" smtClean="0"/>
              <a:t>.</a:t>
            </a:r>
            <a:endParaRPr lang="ar-SA" dirty="0"/>
          </a:p>
          <a:p>
            <a:endParaRPr lang="en-US" dirty="0"/>
          </a:p>
        </p:txBody>
      </p:sp>
    </p:spTree>
    <p:extLst>
      <p:ext uri="{BB962C8B-B14F-4D97-AF65-F5344CB8AC3E}">
        <p14:creationId xmlns:p14="http://schemas.microsoft.com/office/powerpoint/2010/main" val="4088149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TM04033925[[fn=Droplet]]</Template>
  <TotalTime>7111</TotalTime>
  <Words>895</Words>
  <Application>Microsoft Office PowerPoint</Application>
  <PresentationFormat>Widescreen</PresentationFormat>
  <Paragraphs>149</Paragraphs>
  <Slides>43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43</vt:i4>
      </vt:variant>
    </vt:vector>
  </HeadingPairs>
  <TitlesOfParts>
    <vt:vector size="47" baseType="lpstr">
      <vt:lpstr>Arial</vt:lpstr>
      <vt:lpstr>Calibri</vt:lpstr>
      <vt:lpstr>Tw Cen MT</vt:lpstr>
      <vt:lpstr>Droplet</vt:lpstr>
      <vt:lpstr>الاضطرابات النفسية والعقلية</vt:lpstr>
      <vt:lpstr>أسباب الاضطرابات النفسية والعقلية</vt:lpstr>
      <vt:lpstr>الأسباب النفسية للاضطرابات النفسية والعقلية</vt:lpstr>
      <vt:lpstr>PowerPoint Presentation</vt:lpstr>
      <vt:lpstr>تصنيف الاضطرابات النفسية كما تضمنها DSM-5</vt:lpstr>
      <vt:lpstr>PowerPoint Presentation</vt:lpstr>
      <vt:lpstr> اضطرابات المزاج والاضطرابات ذات الصلة  Bipolar and Related Disorders </vt:lpstr>
      <vt:lpstr>PowerPoint Presentation</vt:lpstr>
      <vt:lpstr>اضطرابات القلق Anxiety Disorders </vt:lpstr>
      <vt:lpstr>PowerPoint Presentation</vt:lpstr>
      <vt:lpstr>PowerPoint Presentation</vt:lpstr>
      <vt:lpstr> الوساوس والافعال القهرية .7 </vt:lpstr>
      <vt:lpstr>PowerPoint Presentation</vt:lpstr>
      <vt:lpstr> الصدمات والاضطرابات المرتبطة بالضغوط Trauma and Stressor-Related Disorders </vt:lpstr>
      <vt:lpstr>PowerPoint Presentation</vt:lpstr>
      <vt:lpstr>PowerPoint Presentation</vt:lpstr>
      <vt:lpstr>اضطرابات إنفصالية  Dissociative Disorders </vt:lpstr>
      <vt:lpstr>PowerPoint Presentation</vt:lpstr>
      <vt:lpstr> الأعراض الجسدية والاضطرابات المرتبطة بها Somatic Symptom and Related Disorders </vt:lpstr>
      <vt:lpstr>PowerPoint Presentation</vt:lpstr>
      <vt:lpstr>PowerPoint Presentation</vt:lpstr>
      <vt:lpstr>PowerPoint Presentation</vt:lpstr>
      <vt:lpstr>PowerPoint Presentation</vt:lpstr>
      <vt:lpstr>اضطرابات التغذية والأكل Feeding and Eating Disorder </vt:lpstr>
      <vt:lpstr>PowerPoint Presentation</vt:lpstr>
      <vt:lpstr>PowerPoint Presentation</vt:lpstr>
      <vt:lpstr>الاضطرابات الفصامية</vt:lpstr>
      <vt:lpstr>PowerPoint Presentation</vt:lpstr>
      <vt:lpstr>Paranoia البارانويا</vt:lpstr>
      <vt:lpstr>PowerPoint Presentation</vt:lpstr>
      <vt:lpstr>اضطرابات النوم  Sleep – Wake Disorders </vt:lpstr>
      <vt:lpstr>PowerPoint Presentation</vt:lpstr>
      <vt:lpstr> التدمر، التحكم في الإندفاع، واضطرابات التصرف Disruptive, Impulse-Control, and Conduct Disorders </vt:lpstr>
      <vt:lpstr>PowerPoint Presentation</vt:lpstr>
      <vt:lpstr> اضطرابات الإدمان والمواد ذات الصلة Substance-Related and Addictive Disorders </vt:lpstr>
      <vt:lpstr> اضطرابات الإدمان والمواد ذات الصلة Substance-Related and Addictive Disorders </vt:lpstr>
      <vt:lpstr>PowerPoint Presentation</vt:lpstr>
      <vt:lpstr>الاضطرابات المعرفية العصبية Neurocognitive Disorders </vt:lpstr>
      <vt:lpstr>PowerPoint Presentation</vt:lpstr>
      <vt:lpstr>اضطرابات الشخصية Personality Disorders </vt:lpstr>
      <vt:lpstr>PowerPoint Presentation</vt:lpstr>
      <vt:lpstr>PowerPoint Presentation</vt:lpstr>
      <vt:lpstr>الاضطرابات العصبية النمائية Neurodevelopmental Disorders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قائمة الاضطرابات النفسية كما تضمنها DSM-5</dc:title>
  <dc:creator>morice</dc:creator>
  <cp:lastModifiedBy>morice</cp:lastModifiedBy>
  <cp:revision>52</cp:revision>
  <dcterms:created xsi:type="dcterms:W3CDTF">2020-05-13T09:52:51Z</dcterms:created>
  <dcterms:modified xsi:type="dcterms:W3CDTF">2021-06-09T05:51:46Z</dcterms:modified>
</cp:coreProperties>
</file>