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sldIdLst>
    <p:sldId id="256" r:id="rId2"/>
    <p:sldId id="257" r:id="rId3"/>
    <p:sldId id="258" r:id="rId4"/>
    <p:sldId id="259" r:id="rId5"/>
    <p:sldId id="261" r:id="rId6"/>
    <p:sldId id="262" r:id="rId7"/>
    <p:sldId id="263" r:id="rId8"/>
    <p:sldId id="264" r:id="rId9"/>
    <p:sldId id="265" r:id="rId10"/>
    <p:sldId id="338" r:id="rId11"/>
    <p:sldId id="266" r:id="rId12"/>
    <p:sldId id="267" r:id="rId13"/>
    <p:sldId id="271" r:id="rId14"/>
    <p:sldId id="272" r:id="rId15"/>
    <p:sldId id="273" r:id="rId16"/>
    <p:sldId id="276" r:id="rId17"/>
    <p:sldId id="283" r:id="rId18"/>
    <p:sldId id="284" r:id="rId19"/>
    <p:sldId id="290" r:id="rId20"/>
    <p:sldId id="291" r:id="rId21"/>
    <p:sldId id="289" r:id="rId22"/>
    <p:sldId id="293" r:id="rId23"/>
    <p:sldId id="294" r:id="rId24"/>
    <p:sldId id="295" r:id="rId25"/>
    <p:sldId id="292" r:id="rId26"/>
    <p:sldId id="300" r:id="rId27"/>
    <p:sldId id="301" r:id="rId28"/>
    <p:sldId id="302" r:id="rId29"/>
    <p:sldId id="303" r:id="rId30"/>
    <p:sldId id="304" r:id="rId31"/>
    <p:sldId id="342" r:id="rId32"/>
    <p:sldId id="341" r:id="rId33"/>
    <p:sldId id="343" r:id="rId34"/>
    <p:sldId id="344" r:id="rId35"/>
    <p:sldId id="325" r:id="rId36"/>
    <p:sldId id="332" r:id="rId37"/>
    <p:sldId id="333" r:id="rId38"/>
    <p:sldId id="334" r:id="rId39"/>
    <p:sldId id="327" r:id="rId40"/>
    <p:sldId id="336" r:id="rId41"/>
  </p:sldIdLst>
  <p:sldSz cx="9144000" cy="6858000" type="screen4x3"/>
  <p:notesSz cx="6858000" cy="9144000"/>
  <p:custDataLst>
    <p:tags r:id="rId43"/>
  </p:custDataLst>
  <p:defaultTextStyle>
    <a:defPPr>
      <a:defRPr lang="en-US"/>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000FF"/>
    <a:srgbClr val="0A3777"/>
    <a:srgbClr val="3249E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5" d="100"/>
          <a:sy n="75" d="100"/>
        </p:scale>
        <p:origin x="-282" y="-4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30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vl1pPr>
          </a:lstStyle>
          <a:p>
            <a:pPr>
              <a:defRPr/>
            </a:pPr>
            <a:endParaRPr lang="en-US"/>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dirty="0"/>
            </a:lvl1pPr>
          </a:lstStyle>
          <a:p>
            <a:pPr>
              <a:defRPr/>
            </a:pPr>
            <a:endParaRPr lang="en-US"/>
          </a:p>
        </p:txBody>
      </p:sp>
      <p:sp>
        <p:nvSpPr>
          <p:cNvPr id="4301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vl1pPr>
          </a:lstStyle>
          <a:p>
            <a:pPr>
              <a:defRPr/>
            </a:pPr>
            <a:endParaRPr lang="en-U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B851008-2727-4BA5-B48D-D7513B116A5C}"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5589016E-AA2D-43D4-807F-3E543346318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D7FCA55F-1EA9-4F7D-AFA8-468D99EFD51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838200"/>
            <a:ext cx="1943100" cy="52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838200"/>
            <a:ext cx="56769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CC7AB3AF-9B03-4855-8AC3-73DBB6BC0D66}"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5079D6A3-0C5C-46EB-B9D6-C33977A8896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5AAD9F0D-22FF-4F89-9CBF-08E2C0E45EF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286000"/>
            <a:ext cx="3810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86000"/>
            <a:ext cx="3810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9E9CB521-784F-47B4-9EFA-CD7D773407D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FE0A1788-A30D-41E8-AA2D-DD7A48AF4D4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9B1B9608-4E03-4EA2-B101-D3762C47A42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8EAEF3F4-F369-4BCB-9896-E515B847600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709DB348-C345-4C6E-AD38-C3DCE93651C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8194F62F-6252-4CFD-B650-1965770E45C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85800" y="838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286000"/>
            <a:ext cx="77724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47D3641-F235-4F13-896B-3BF7E72905D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b="1">
          <a:solidFill>
            <a:srgbClr val="0A3777"/>
          </a:solidFill>
          <a:latin typeface="+mj-lt"/>
          <a:ea typeface="+mj-ea"/>
          <a:cs typeface="+mj-cs"/>
        </a:defRPr>
      </a:lvl1pPr>
      <a:lvl2pPr algn="ctr" rtl="0" eaLnBrk="0" fontAlgn="base" hangingPunct="0">
        <a:spcBef>
          <a:spcPct val="0"/>
        </a:spcBef>
        <a:spcAft>
          <a:spcPct val="0"/>
        </a:spcAft>
        <a:defRPr sz="4400" b="1">
          <a:solidFill>
            <a:srgbClr val="0A3777"/>
          </a:solidFill>
          <a:latin typeface="Times New Roman" pitchFamily="18" charset="0"/>
        </a:defRPr>
      </a:lvl2pPr>
      <a:lvl3pPr algn="ctr" rtl="0" eaLnBrk="0" fontAlgn="base" hangingPunct="0">
        <a:spcBef>
          <a:spcPct val="0"/>
        </a:spcBef>
        <a:spcAft>
          <a:spcPct val="0"/>
        </a:spcAft>
        <a:defRPr sz="4400" b="1">
          <a:solidFill>
            <a:srgbClr val="0A3777"/>
          </a:solidFill>
          <a:latin typeface="Times New Roman" pitchFamily="18" charset="0"/>
        </a:defRPr>
      </a:lvl3pPr>
      <a:lvl4pPr algn="ctr" rtl="0" eaLnBrk="0" fontAlgn="base" hangingPunct="0">
        <a:spcBef>
          <a:spcPct val="0"/>
        </a:spcBef>
        <a:spcAft>
          <a:spcPct val="0"/>
        </a:spcAft>
        <a:defRPr sz="4400" b="1">
          <a:solidFill>
            <a:srgbClr val="0A3777"/>
          </a:solidFill>
          <a:latin typeface="Times New Roman" pitchFamily="18" charset="0"/>
        </a:defRPr>
      </a:lvl4pPr>
      <a:lvl5pPr algn="ctr" rtl="0" eaLnBrk="0" fontAlgn="base" hangingPunct="0">
        <a:spcBef>
          <a:spcPct val="0"/>
        </a:spcBef>
        <a:spcAft>
          <a:spcPct val="0"/>
        </a:spcAft>
        <a:defRPr sz="4400" b="1">
          <a:solidFill>
            <a:srgbClr val="0A3777"/>
          </a:solidFill>
          <a:latin typeface="Times New Roman" pitchFamily="18" charset="0"/>
        </a:defRPr>
      </a:lvl5pPr>
      <a:lvl6pPr marL="457200" algn="ctr" rtl="0" fontAlgn="base">
        <a:spcBef>
          <a:spcPct val="0"/>
        </a:spcBef>
        <a:spcAft>
          <a:spcPct val="0"/>
        </a:spcAft>
        <a:defRPr sz="4400" b="1">
          <a:solidFill>
            <a:srgbClr val="0A3777"/>
          </a:solidFill>
          <a:latin typeface="Times New Roman" pitchFamily="18" charset="0"/>
        </a:defRPr>
      </a:lvl6pPr>
      <a:lvl7pPr marL="914400" algn="ctr" rtl="0" fontAlgn="base">
        <a:spcBef>
          <a:spcPct val="0"/>
        </a:spcBef>
        <a:spcAft>
          <a:spcPct val="0"/>
        </a:spcAft>
        <a:defRPr sz="4400" b="1">
          <a:solidFill>
            <a:srgbClr val="0A3777"/>
          </a:solidFill>
          <a:latin typeface="Times New Roman" pitchFamily="18" charset="0"/>
        </a:defRPr>
      </a:lvl7pPr>
      <a:lvl8pPr marL="1371600" algn="ctr" rtl="0" fontAlgn="base">
        <a:spcBef>
          <a:spcPct val="0"/>
        </a:spcBef>
        <a:spcAft>
          <a:spcPct val="0"/>
        </a:spcAft>
        <a:defRPr sz="4400" b="1">
          <a:solidFill>
            <a:srgbClr val="0A3777"/>
          </a:solidFill>
          <a:latin typeface="Times New Roman" pitchFamily="18" charset="0"/>
        </a:defRPr>
      </a:lvl8pPr>
      <a:lvl9pPr marL="1828800" algn="ctr" rtl="0" fontAlgn="base">
        <a:spcBef>
          <a:spcPct val="0"/>
        </a:spcBef>
        <a:spcAft>
          <a:spcPct val="0"/>
        </a:spcAft>
        <a:defRPr sz="4400" b="1">
          <a:solidFill>
            <a:srgbClr val="0A3777"/>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rgbClr val="800000"/>
          </a:solidFill>
          <a:latin typeface="+mn-lt"/>
        </a:defRPr>
      </a:lvl2pPr>
      <a:lvl3pPr marL="1143000" indent="-228600" algn="l" rtl="0" eaLnBrk="0" fontAlgn="base" hangingPunct="0">
        <a:spcBef>
          <a:spcPct val="20000"/>
        </a:spcBef>
        <a:spcAft>
          <a:spcPct val="0"/>
        </a:spcAft>
        <a:buChar char="•"/>
        <a:defRPr sz="2000">
          <a:solidFill>
            <a:srgbClr val="0000FF"/>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4"/>
          <p:cNvSpPr>
            <a:spLocks noGrp="1"/>
          </p:cNvSpPr>
          <p:nvPr>
            <p:ph type="sldNum" sz="quarter" idx="11"/>
          </p:nvPr>
        </p:nvSpPr>
        <p:spPr>
          <a:noFill/>
        </p:spPr>
        <p:txBody>
          <a:bodyPr/>
          <a:lstStyle/>
          <a:p>
            <a:fld id="{00830B3B-4295-4853-BFF1-8CC334A66B84}" type="slidenum">
              <a:rPr lang="en-US" smtClean="0"/>
              <a:pPr/>
              <a:t>1</a:t>
            </a:fld>
            <a:endParaRPr lang="en-US" smtClean="0"/>
          </a:p>
        </p:txBody>
      </p:sp>
      <p:pic>
        <p:nvPicPr>
          <p:cNvPr id="2051" name="Picture 43"/>
          <p:cNvPicPr>
            <a:picLocks noChangeAspect="1" noChangeArrowheads="1"/>
          </p:cNvPicPr>
          <p:nvPr/>
        </p:nvPicPr>
        <p:blipFill>
          <a:blip r:embed="rId2" cstate="print"/>
          <a:srcRect/>
          <a:stretch>
            <a:fillRect/>
          </a:stretch>
        </p:blipFill>
        <p:spPr bwMode="auto">
          <a:xfrm>
            <a:off x="0" y="1588"/>
            <a:ext cx="9144000" cy="6856412"/>
          </a:xfrm>
          <a:prstGeom prst="rect">
            <a:avLst/>
          </a:prstGeom>
          <a:noFill/>
          <a:ln w="9525">
            <a:noFill/>
            <a:miter lim="800000"/>
            <a:headEnd/>
            <a:tailEnd/>
          </a:ln>
        </p:spPr>
      </p:pic>
      <p:sp>
        <p:nvSpPr>
          <p:cNvPr id="2052" name="Text Box 14"/>
          <p:cNvSpPr txBox="1">
            <a:spLocks noChangeArrowheads="1"/>
          </p:cNvSpPr>
          <p:nvPr/>
        </p:nvSpPr>
        <p:spPr bwMode="auto">
          <a:xfrm>
            <a:off x="685800" y="1447800"/>
            <a:ext cx="7924800" cy="457200"/>
          </a:xfrm>
          <a:prstGeom prst="rect">
            <a:avLst/>
          </a:prstGeom>
          <a:noFill/>
          <a:ln w="9525">
            <a:noFill/>
            <a:miter lim="800000"/>
            <a:headEnd/>
            <a:tailEnd/>
          </a:ln>
        </p:spPr>
        <p:txBody>
          <a:bodyPr>
            <a:spAutoFit/>
          </a:bodyPr>
          <a:lstStyle/>
          <a:p>
            <a:pPr>
              <a:spcBef>
                <a:spcPct val="50000"/>
              </a:spcBef>
            </a:pPr>
            <a:endParaRPr lang="en-US"/>
          </a:p>
        </p:txBody>
      </p:sp>
      <p:sp>
        <p:nvSpPr>
          <p:cNvPr id="2053" name="Rectangle 40"/>
          <p:cNvSpPr>
            <a:spLocks noGrp="1" noChangeArrowheads="1"/>
          </p:cNvSpPr>
          <p:nvPr>
            <p:ph type="subTitle" idx="1"/>
          </p:nvPr>
        </p:nvSpPr>
        <p:spPr>
          <a:xfrm>
            <a:off x="0" y="4419600"/>
            <a:ext cx="9144000" cy="1524000"/>
          </a:xfrm>
        </p:spPr>
        <p:txBody>
          <a:bodyPr/>
          <a:lstStyle/>
          <a:p>
            <a:pPr eaLnBrk="1" hangingPunct="1">
              <a:lnSpc>
                <a:spcPct val="80000"/>
              </a:lnSpc>
            </a:pPr>
            <a:r>
              <a:rPr lang="en-US" sz="4400" dirty="0" smtClean="0"/>
              <a:t>Financial Statement Fraud Schemes</a:t>
            </a:r>
            <a:endParaRPr lang="en-US" sz="4400" dirty="0" smtClean="0"/>
          </a:p>
        </p:txBody>
      </p:sp>
      <p:sp>
        <p:nvSpPr>
          <p:cNvPr id="2054" name="Rectangle 42"/>
          <p:cNvSpPr>
            <a:spLocks noGrp="1" noChangeArrowheads="1"/>
          </p:cNvSpPr>
          <p:nvPr>
            <p:ph type="ctrTitle"/>
          </p:nvPr>
        </p:nvSpPr>
        <p:spPr>
          <a:xfrm>
            <a:off x="0" y="2286000"/>
            <a:ext cx="9144000" cy="1143000"/>
          </a:xfrm>
        </p:spPr>
        <p:txBody>
          <a:bodyPr/>
          <a:lstStyle/>
          <a:p>
            <a:pPr eaLnBrk="1" hangingPunct="1"/>
            <a:r>
              <a:rPr lang="en-US" sz="6600" smtClean="0"/>
              <a:t>Chapter 12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1"/>
          </p:nvPr>
        </p:nvSpPr>
        <p:spPr>
          <a:noFill/>
        </p:spPr>
        <p:txBody>
          <a:bodyPr/>
          <a:lstStyle/>
          <a:p>
            <a:fld id="{8BFD74A2-236F-4D4F-B5AD-D3BF23B1C72C}" type="slidenum">
              <a:rPr lang="en-US" smtClean="0"/>
              <a:pPr/>
              <a:t>10</a:t>
            </a:fld>
            <a:endParaRPr lang="en-US" smtClean="0"/>
          </a:p>
        </p:txBody>
      </p:sp>
      <p:sp>
        <p:nvSpPr>
          <p:cNvPr id="11267" name="Rectangle 2"/>
          <p:cNvSpPr>
            <a:spLocks noGrp="1" noChangeArrowheads="1"/>
          </p:cNvSpPr>
          <p:nvPr>
            <p:ph type="title"/>
          </p:nvPr>
        </p:nvSpPr>
        <p:spPr>
          <a:xfrm>
            <a:off x="685800" y="609600"/>
            <a:ext cx="7772400" cy="1143000"/>
          </a:xfrm>
        </p:spPr>
        <p:txBody>
          <a:bodyPr/>
          <a:lstStyle/>
          <a:p>
            <a:pPr eaLnBrk="1" hangingPunct="1"/>
            <a:r>
              <a:rPr lang="en-US" smtClean="0"/>
              <a:t>Costs of Financial </a:t>
            </a:r>
            <a:br>
              <a:rPr lang="en-US" smtClean="0"/>
            </a:br>
            <a:r>
              <a:rPr lang="en-US" smtClean="0"/>
              <a:t>Statement Fraud</a:t>
            </a:r>
          </a:p>
        </p:txBody>
      </p:sp>
      <p:sp>
        <p:nvSpPr>
          <p:cNvPr id="11268" name="Rectangle 3"/>
          <p:cNvSpPr>
            <a:spLocks noGrp="1" noChangeArrowheads="1"/>
          </p:cNvSpPr>
          <p:nvPr>
            <p:ph type="body" idx="1"/>
          </p:nvPr>
        </p:nvSpPr>
        <p:spPr>
          <a:xfrm>
            <a:off x="381000" y="2057400"/>
            <a:ext cx="8458200" cy="4419600"/>
          </a:xfrm>
        </p:spPr>
        <p:txBody>
          <a:bodyPr/>
          <a:lstStyle/>
          <a:p>
            <a:pPr eaLnBrk="1" hangingPunct="1"/>
            <a:r>
              <a:rPr lang="en-US" smtClean="0">
                <a:cs typeface="Times New Roman" pitchFamily="18" charset="0"/>
              </a:rPr>
              <a:t>Encourages regulatory intervention</a:t>
            </a:r>
          </a:p>
          <a:p>
            <a:pPr eaLnBrk="1" hangingPunct="1"/>
            <a:r>
              <a:rPr lang="en-US" smtClean="0">
                <a:cs typeface="Times New Roman" pitchFamily="18" charset="0"/>
              </a:rPr>
              <a:t>Causes devastation in the normal operations and performance of alleged companies</a:t>
            </a:r>
          </a:p>
          <a:p>
            <a:pPr eaLnBrk="1" hangingPunct="1"/>
            <a:r>
              <a:rPr lang="en-US" smtClean="0">
                <a:cs typeface="Times New Roman" pitchFamily="18" charset="0"/>
              </a:rPr>
              <a:t>Raises serious doubt about the efficacy of financial statement audits </a:t>
            </a:r>
          </a:p>
          <a:p>
            <a:pPr eaLnBrk="1" hangingPunct="1"/>
            <a:r>
              <a:rPr lang="en-US" smtClean="0">
                <a:cs typeface="Times New Roman" pitchFamily="18" charset="0"/>
              </a:rPr>
              <a:t>Erodes public confidence and trust in the accounting and auditing profession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a:spLocks noGrp="1"/>
          </p:cNvSpPr>
          <p:nvPr>
            <p:ph type="sldNum" sz="quarter" idx="11"/>
          </p:nvPr>
        </p:nvSpPr>
        <p:spPr>
          <a:noFill/>
        </p:spPr>
        <p:txBody>
          <a:bodyPr/>
          <a:lstStyle/>
          <a:p>
            <a:fld id="{5B2A5988-481F-4565-958A-B427D0EC6459}" type="slidenum">
              <a:rPr lang="en-US" smtClean="0"/>
              <a:pPr/>
              <a:t>11</a:t>
            </a:fld>
            <a:endParaRPr lang="en-US" smtClean="0"/>
          </a:p>
        </p:txBody>
      </p:sp>
      <p:sp>
        <p:nvSpPr>
          <p:cNvPr id="12291" name="Rectangle 2"/>
          <p:cNvSpPr>
            <a:spLocks noGrp="1" noChangeArrowheads="1"/>
          </p:cNvSpPr>
          <p:nvPr>
            <p:ph type="title"/>
          </p:nvPr>
        </p:nvSpPr>
        <p:spPr/>
        <p:txBody>
          <a:bodyPr/>
          <a:lstStyle/>
          <a:p>
            <a:pPr eaLnBrk="1" hangingPunct="1"/>
            <a:r>
              <a:rPr lang="en-US" smtClean="0"/>
              <a:t>Methods of Financial Statement Fraud</a:t>
            </a:r>
          </a:p>
        </p:txBody>
      </p:sp>
      <p:sp>
        <p:nvSpPr>
          <p:cNvPr id="12292" name="Rectangle 3"/>
          <p:cNvSpPr>
            <a:spLocks noGrp="1" noChangeArrowheads="1"/>
          </p:cNvSpPr>
          <p:nvPr>
            <p:ph type="body" idx="1"/>
          </p:nvPr>
        </p:nvSpPr>
        <p:spPr/>
        <p:txBody>
          <a:bodyPr/>
          <a:lstStyle/>
          <a:p>
            <a:pPr eaLnBrk="1" hangingPunct="1"/>
            <a:r>
              <a:rPr lang="en-US" sz="3200" smtClean="0"/>
              <a:t>Fictitious revenues</a:t>
            </a:r>
          </a:p>
          <a:p>
            <a:pPr eaLnBrk="1" hangingPunct="1"/>
            <a:r>
              <a:rPr lang="en-US" sz="3200" smtClean="0"/>
              <a:t>Timing differences</a:t>
            </a:r>
          </a:p>
          <a:p>
            <a:pPr eaLnBrk="1" hangingPunct="1"/>
            <a:r>
              <a:rPr lang="en-US" sz="3200" smtClean="0"/>
              <a:t>Improper asset valuations</a:t>
            </a:r>
          </a:p>
          <a:p>
            <a:pPr eaLnBrk="1" hangingPunct="1"/>
            <a:r>
              <a:rPr lang="en-US" sz="3200" smtClean="0"/>
              <a:t>Concealed liabilities and expenses</a:t>
            </a:r>
          </a:p>
          <a:p>
            <a:pPr eaLnBrk="1" hangingPunct="1"/>
            <a:r>
              <a:rPr lang="en-US" sz="3200" smtClean="0"/>
              <a:t>Improper disclosures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1"/>
          </p:nvPr>
        </p:nvSpPr>
        <p:spPr>
          <a:noFill/>
        </p:spPr>
        <p:txBody>
          <a:bodyPr/>
          <a:lstStyle/>
          <a:p>
            <a:fld id="{FFB33785-2698-4DC4-AC92-412E0D2D2AD0}" type="slidenum">
              <a:rPr lang="en-US" smtClean="0"/>
              <a:pPr/>
              <a:t>12</a:t>
            </a:fld>
            <a:endParaRPr lang="en-US" smtClean="0"/>
          </a:p>
        </p:txBody>
      </p:sp>
      <p:sp>
        <p:nvSpPr>
          <p:cNvPr id="13315" name="Rectangle 2"/>
          <p:cNvSpPr>
            <a:spLocks noGrp="1" noChangeArrowheads="1"/>
          </p:cNvSpPr>
          <p:nvPr>
            <p:ph type="title"/>
          </p:nvPr>
        </p:nvSpPr>
        <p:spPr/>
        <p:txBody>
          <a:bodyPr/>
          <a:lstStyle/>
          <a:p>
            <a:pPr eaLnBrk="1" hangingPunct="1"/>
            <a:r>
              <a:rPr lang="en-US" smtClean="0"/>
              <a:t>Fictitious Revenues</a:t>
            </a:r>
          </a:p>
        </p:txBody>
      </p:sp>
      <p:sp>
        <p:nvSpPr>
          <p:cNvPr id="13316" name="Rectangle 3"/>
          <p:cNvSpPr>
            <a:spLocks noGrp="1" noChangeArrowheads="1"/>
          </p:cNvSpPr>
          <p:nvPr>
            <p:ph type="body" idx="1"/>
          </p:nvPr>
        </p:nvSpPr>
        <p:spPr>
          <a:xfrm>
            <a:off x="685800" y="1828800"/>
            <a:ext cx="7772400" cy="4267200"/>
          </a:xfrm>
        </p:spPr>
        <p:txBody>
          <a:bodyPr/>
          <a:lstStyle/>
          <a:p>
            <a:pPr eaLnBrk="1" hangingPunct="1"/>
            <a:r>
              <a:rPr lang="en-US" sz="3200" smtClean="0"/>
              <a:t>Recording of goods or services that did not occur</a:t>
            </a:r>
          </a:p>
          <a:p>
            <a:pPr eaLnBrk="1" hangingPunct="1"/>
            <a:r>
              <a:rPr lang="en-US" sz="3200" smtClean="0"/>
              <a:t>Fake or phantom customers</a:t>
            </a:r>
          </a:p>
          <a:p>
            <a:pPr eaLnBrk="1" hangingPunct="1"/>
            <a:r>
              <a:rPr lang="en-US" sz="3200" smtClean="0"/>
              <a:t>Legitimate customers</a:t>
            </a:r>
          </a:p>
          <a:p>
            <a:pPr eaLnBrk="1" hangingPunct="1"/>
            <a:r>
              <a:rPr lang="en-US" sz="3200" smtClean="0"/>
              <a:t>Sales with conditions</a:t>
            </a:r>
          </a:p>
          <a:p>
            <a:pPr eaLnBrk="1" hangingPunct="1"/>
            <a:r>
              <a:rPr lang="en-US" sz="3200" smtClean="0"/>
              <a:t>Pressures to boost revenues</a:t>
            </a:r>
          </a:p>
          <a:p>
            <a:pPr eaLnBrk="1" hangingPunct="1"/>
            <a:endParaRPr lang="en-US" sz="32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1"/>
          </p:nvPr>
        </p:nvSpPr>
        <p:spPr>
          <a:noFill/>
        </p:spPr>
        <p:txBody>
          <a:bodyPr/>
          <a:lstStyle/>
          <a:p>
            <a:fld id="{0BB18102-FBB7-40E6-BC74-D0021159463E}" type="slidenum">
              <a:rPr lang="en-US" smtClean="0"/>
              <a:pPr/>
              <a:t>13</a:t>
            </a:fld>
            <a:endParaRPr lang="en-US" smtClean="0"/>
          </a:p>
        </p:txBody>
      </p:sp>
      <p:sp>
        <p:nvSpPr>
          <p:cNvPr id="14339" name="Rectangle 2"/>
          <p:cNvSpPr>
            <a:spLocks noGrp="1" noChangeArrowheads="1"/>
          </p:cNvSpPr>
          <p:nvPr>
            <p:ph type="title"/>
          </p:nvPr>
        </p:nvSpPr>
        <p:spPr/>
        <p:txBody>
          <a:bodyPr/>
          <a:lstStyle/>
          <a:p>
            <a:pPr eaLnBrk="1" hangingPunct="1"/>
            <a:r>
              <a:rPr lang="en-US" smtClean="0"/>
              <a:t>Red Flags </a:t>
            </a:r>
            <a:r>
              <a:rPr lang="en-US" smtClean="0">
                <a:cs typeface="Times New Roman" pitchFamily="18" charset="0"/>
              </a:rPr>
              <a:t>– Fictitious Revenues</a:t>
            </a:r>
            <a:endParaRPr lang="en-US" smtClean="0"/>
          </a:p>
        </p:txBody>
      </p:sp>
      <p:sp>
        <p:nvSpPr>
          <p:cNvPr id="14340" name="Rectangle 3"/>
          <p:cNvSpPr>
            <a:spLocks noGrp="1" noChangeArrowheads="1"/>
          </p:cNvSpPr>
          <p:nvPr>
            <p:ph type="body" idx="1"/>
          </p:nvPr>
        </p:nvSpPr>
        <p:spPr>
          <a:xfrm>
            <a:off x="914400" y="1905000"/>
            <a:ext cx="7772400" cy="4267200"/>
          </a:xfrm>
        </p:spPr>
        <p:txBody>
          <a:bodyPr/>
          <a:lstStyle/>
          <a:p>
            <a:pPr eaLnBrk="1" hangingPunct="1">
              <a:lnSpc>
                <a:spcPct val="90000"/>
              </a:lnSpc>
            </a:pPr>
            <a:r>
              <a:rPr lang="en-US" sz="2400" smtClean="0">
                <a:cs typeface="Times New Roman" pitchFamily="18" charset="0"/>
              </a:rPr>
              <a:t>Rapid growth or unusual profitability, especially compared to that of other companies in the same industry</a:t>
            </a:r>
          </a:p>
          <a:p>
            <a:pPr eaLnBrk="1" hangingPunct="1">
              <a:lnSpc>
                <a:spcPct val="90000"/>
              </a:lnSpc>
            </a:pPr>
            <a:r>
              <a:rPr lang="en-US" sz="2400" smtClean="0">
                <a:cs typeface="Times New Roman" pitchFamily="18" charset="0"/>
              </a:rPr>
              <a:t>Recurring negative cash flows from operations or an inability to generate cash flows from operations while reporting earnings and earnings growth</a:t>
            </a:r>
          </a:p>
          <a:p>
            <a:pPr eaLnBrk="1" hangingPunct="1">
              <a:lnSpc>
                <a:spcPct val="90000"/>
              </a:lnSpc>
            </a:pPr>
            <a:r>
              <a:rPr lang="en-US" sz="2400" smtClean="0">
                <a:cs typeface="Times New Roman" pitchFamily="18" charset="0"/>
              </a:rPr>
              <a:t>Significant transactions with related parties or special purpose entities not in the ordinary course of business or where those entities are not audited or are audited by another firm</a:t>
            </a:r>
          </a:p>
          <a:p>
            <a:pPr eaLnBrk="1" hangingPunct="1">
              <a:lnSpc>
                <a:spcPct val="90000"/>
              </a:lnSpc>
            </a:pPr>
            <a:endParaRPr lang="en-US" sz="2400" smtClean="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noFill/>
        </p:spPr>
        <p:txBody>
          <a:bodyPr/>
          <a:lstStyle/>
          <a:p>
            <a:fld id="{994B859A-7F6C-4591-8164-8A4385896148}" type="slidenum">
              <a:rPr lang="en-US" smtClean="0"/>
              <a:pPr/>
              <a:t>14</a:t>
            </a:fld>
            <a:endParaRPr lang="en-US" smtClean="0"/>
          </a:p>
        </p:txBody>
      </p:sp>
      <p:sp>
        <p:nvSpPr>
          <p:cNvPr id="15363" name="Rectangle 2"/>
          <p:cNvSpPr>
            <a:spLocks noGrp="1" noChangeArrowheads="1"/>
          </p:cNvSpPr>
          <p:nvPr>
            <p:ph type="title"/>
          </p:nvPr>
        </p:nvSpPr>
        <p:spPr/>
        <p:txBody>
          <a:bodyPr/>
          <a:lstStyle/>
          <a:p>
            <a:pPr eaLnBrk="1" hangingPunct="1"/>
            <a:r>
              <a:rPr lang="en-US" smtClean="0"/>
              <a:t>Red Flags </a:t>
            </a:r>
            <a:r>
              <a:rPr lang="en-US" smtClean="0">
                <a:cs typeface="Times New Roman" pitchFamily="18" charset="0"/>
              </a:rPr>
              <a:t>– Fictitious Revenues</a:t>
            </a:r>
            <a:endParaRPr lang="en-US" smtClean="0"/>
          </a:p>
        </p:txBody>
      </p:sp>
      <p:sp>
        <p:nvSpPr>
          <p:cNvPr id="15364" name="Rectangle 3"/>
          <p:cNvSpPr>
            <a:spLocks noGrp="1" noChangeArrowheads="1"/>
          </p:cNvSpPr>
          <p:nvPr>
            <p:ph type="body" idx="1"/>
          </p:nvPr>
        </p:nvSpPr>
        <p:spPr>
          <a:xfrm>
            <a:off x="914400" y="1905000"/>
            <a:ext cx="7772400" cy="3810000"/>
          </a:xfrm>
        </p:spPr>
        <p:txBody>
          <a:bodyPr/>
          <a:lstStyle/>
          <a:p>
            <a:pPr eaLnBrk="1" hangingPunct="1">
              <a:lnSpc>
                <a:spcPct val="90000"/>
              </a:lnSpc>
            </a:pPr>
            <a:r>
              <a:rPr lang="en-US" sz="2400" smtClean="0">
                <a:cs typeface="Times New Roman" pitchFamily="18" charset="0"/>
              </a:rPr>
              <a:t>Significant, unusual, or highly complex transactions, especially those close to period-end that pose difficult “substance over form” questions</a:t>
            </a:r>
          </a:p>
          <a:p>
            <a:pPr eaLnBrk="1" hangingPunct="1">
              <a:lnSpc>
                <a:spcPct val="90000"/>
              </a:lnSpc>
            </a:pPr>
            <a:r>
              <a:rPr lang="en-US" sz="2400" smtClean="0">
                <a:cs typeface="Times New Roman" pitchFamily="18" charset="0"/>
              </a:rPr>
              <a:t>Unusual growth in the number of days’ sales in receivables</a:t>
            </a:r>
          </a:p>
          <a:p>
            <a:pPr eaLnBrk="1" hangingPunct="1">
              <a:lnSpc>
                <a:spcPct val="90000"/>
              </a:lnSpc>
            </a:pPr>
            <a:r>
              <a:rPr lang="en-US" sz="2400" smtClean="0">
                <a:cs typeface="Times New Roman" pitchFamily="18" charset="0"/>
              </a:rPr>
              <a:t>A significant volume of sales to entities whose substance and ownership are not known</a:t>
            </a:r>
          </a:p>
          <a:p>
            <a:pPr eaLnBrk="1" hangingPunct="1">
              <a:lnSpc>
                <a:spcPct val="90000"/>
              </a:lnSpc>
            </a:pPr>
            <a:r>
              <a:rPr lang="en-US" sz="2400" smtClean="0">
                <a:cs typeface="Times New Roman" pitchFamily="18" charset="0"/>
              </a:rPr>
              <a:t>An unusual surge in sales by a minority of units within a company, or of sales recorded by corporate headquarters</a:t>
            </a:r>
            <a:endParaRPr lang="en-US" sz="24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1"/>
          </p:nvPr>
        </p:nvSpPr>
        <p:spPr>
          <a:noFill/>
        </p:spPr>
        <p:txBody>
          <a:bodyPr/>
          <a:lstStyle/>
          <a:p>
            <a:fld id="{F63AB488-3BC4-4B0D-B939-23B8E84BABCB}" type="slidenum">
              <a:rPr lang="en-US" smtClean="0"/>
              <a:pPr/>
              <a:t>15</a:t>
            </a:fld>
            <a:endParaRPr lang="en-US" smtClean="0"/>
          </a:p>
        </p:txBody>
      </p:sp>
      <p:sp>
        <p:nvSpPr>
          <p:cNvPr id="16387" name="Rectangle 2"/>
          <p:cNvSpPr>
            <a:spLocks noGrp="1" noChangeArrowheads="1"/>
          </p:cNvSpPr>
          <p:nvPr>
            <p:ph type="title"/>
          </p:nvPr>
        </p:nvSpPr>
        <p:spPr>
          <a:xfrm>
            <a:off x="762000" y="685800"/>
            <a:ext cx="7772400" cy="990600"/>
          </a:xfrm>
        </p:spPr>
        <p:txBody>
          <a:bodyPr/>
          <a:lstStyle/>
          <a:p>
            <a:pPr eaLnBrk="1" hangingPunct="1"/>
            <a:r>
              <a:rPr lang="en-US" sz="4800" smtClean="0"/>
              <a:t>Timing Differences</a:t>
            </a:r>
          </a:p>
        </p:txBody>
      </p:sp>
      <p:sp>
        <p:nvSpPr>
          <p:cNvPr id="16388" name="Rectangle 3"/>
          <p:cNvSpPr>
            <a:spLocks noGrp="1" noChangeArrowheads="1"/>
          </p:cNvSpPr>
          <p:nvPr>
            <p:ph type="body" idx="1"/>
          </p:nvPr>
        </p:nvSpPr>
        <p:spPr>
          <a:xfrm>
            <a:off x="685800" y="2133600"/>
            <a:ext cx="7696200" cy="3276600"/>
          </a:xfrm>
        </p:spPr>
        <p:txBody>
          <a:bodyPr/>
          <a:lstStyle/>
          <a:p>
            <a:pPr eaLnBrk="1" hangingPunct="1"/>
            <a:r>
              <a:rPr lang="en-US" sz="3200" smtClean="0"/>
              <a:t>Recording revenue and/or expenses in improper periods</a:t>
            </a:r>
          </a:p>
          <a:p>
            <a:pPr eaLnBrk="1" hangingPunct="1"/>
            <a:r>
              <a:rPr lang="en-US" sz="3200" smtClean="0"/>
              <a:t>Shifting revenues or expenses between one period and the next, increasing or decreasing earnings as desired</a:t>
            </a:r>
          </a:p>
          <a:p>
            <a:pPr eaLnBrk="1" hangingPunct="1"/>
            <a:endParaRPr lang="en-US" sz="24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p:spPr>
        <p:txBody>
          <a:bodyPr/>
          <a:lstStyle/>
          <a:p>
            <a:fld id="{05477927-DA9A-4353-ABC7-EF5B85DCEE9D}" type="slidenum">
              <a:rPr lang="en-US" smtClean="0"/>
              <a:pPr/>
              <a:t>16</a:t>
            </a:fld>
            <a:endParaRPr lang="en-US" smtClean="0"/>
          </a:p>
        </p:txBody>
      </p:sp>
      <p:sp>
        <p:nvSpPr>
          <p:cNvPr id="17411" name="Rectangle 2"/>
          <p:cNvSpPr>
            <a:spLocks noGrp="1" noChangeArrowheads="1"/>
          </p:cNvSpPr>
          <p:nvPr>
            <p:ph type="title"/>
          </p:nvPr>
        </p:nvSpPr>
        <p:spPr>
          <a:xfrm>
            <a:off x="762000" y="685800"/>
            <a:ext cx="8077200" cy="914400"/>
          </a:xfrm>
        </p:spPr>
        <p:txBody>
          <a:bodyPr/>
          <a:lstStyle/>
          <a:p>
            <a:pPr eaLnBrk="1" hangingPunct="1"/>
            <a:r>
              <a:rPr lang="en-US" smtClean="0"/>
              <a:t>Timing Differences</a:t>
            </a:r>
          </a:p>
        </p:txBody>
      </p:sp>
      <p:sp>
        <p:nvSpPr>
          <p:cNvPr id="17412" name="Rectangle 3"/>
          <p:cNvSpPr>
            <a:spLocks noGrp="1" noChangeArrowheads="1"/>
          </p:cNvSpPr>
          <p:nvPr>
            <p:ph type="body" idx="1"/>
          </p:nvPr>
        </p:nvSpPr>
        <p:spPr>
          <a:xfrm>
            <a:off x="533400" y="1905000"/>
            <a:ext cx="8153400" cy="3505200"/>
          </a:xfrm>
        </p:spPr>
        <p:txBody>
          <a:bodyPr/>
          <a:lstStyle/>
          <a:p>
            <a:pPr eaLnBrk="1" hangingPunct="1"/>
            <a:r>
              <a:rPr lang="en-US" sz="3200" smtClean="0"/>
              <a:t>Matching revenues with expenses</a:t>
            </a:r>
          </a:p>
          <a:p>
            <a:pPr eaLnBrk="1" hangingPunct="1"/>
            <a:r>
              <a:rPr lang="en-US" sz="3200" smtClean="0"/>
              <a:t>Premature revenue recognition</a:t>
            </a:r>
          </a:p>
          <a:p>
            <a:pPr eaLnBrk="1" hangingPunct="1"/>
            <a:r>
              <a:rPr lang="en-US" sz="3200" smtClean="0"/>
              <a:t>Long-term contracts</a:t>
            </a:r>
          </a:p>
          <a:p>
            <a:pPr eaLnBrk="1" hangingPunct="1"/>
            <a:r>
              <a:rPr lang="en-US" sz="3200" smtClean="0"/>
              <a:t>Channel stuffing</a:t>
            </a:r>
          </a:p>
          <a:p>
            <a:pPr eaLnBrk="1" hangingPunct="1"/>
            <a:r>
              <a:rPr lang="en-US" sz="3200" smtClean="0"/>
              <a:t>Recording expenses in the wrong period</a:t>
            </a:r>
          </a:p>
          <a:p>
            <a:pPr eaLnBrk="1" hangingPunct="1"/>
            <a:endParaRPr lang="en-US" sz="3200" smtClean="0"/>
          </a:p>
          <a:p>
            <a:pPr lvl="1" eaLnBrk="1" hangingPunct="1"/>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1"/>
          </p:nvPr>
        </p:nvSpPr>
        <p:spPr>
          <a:noFill/>
        </p:spPr>
        <p:txBody>
          <a:bodyPr/>
          <a:lstStyle/>
          <a:p>
            <a:fld id="{CEFB5590-7686-4361-AF5B-A92C2F955739}" type="slidenum">
              <a:rPr lang="en-US" smtClean="0"/>
              <a:pPr/>
              <a:t>17</a:t>
            </a:fld>
            <a:endParaRPr lang="en-US" smtClean="0"/>
          </a:p>
        </p:txBody>
      </p:sp>
      <p:sp>
        <p:nvSpPr>
          <p:cNvPr id="18435" name="Rectangle 2"/>
          <p:cNvSpPr>
            <a:spLocks noGrp="1" noChangeArrowheads="1"/>
          </p:cNvSpPr>
          <p:nvPr>
            <p:ph type="title"/>
          </p:nvPr>
        </p:nvSpPr>
        <p:spPr>
          <a:xfrm>
            <a:off x="838200" y="685800"/>
            <a:ext cx="7772400" cy="838200"/>
          </a:xfrm>
        </p:spPr>
        <p:txBody>
          <a:bodyPr/>
          <a:lstStyle/>
          <a:p>
            <a:pPr eaLnBrk="1" hangingPunct="1"/>
            <a:r>
              <a:rPr lang="en-US" smtClean="0"/>
              <a:t>Red Flags – Timing Differences</a:t>
            </a:r>
          </a:p>
        </p:txBody>
      </p:sp>
      <p:sp>
        <p:nvSpPr>
          <p:cNvPr id="18436" name="Rectangle 3"/>
          <p:cNvSpPr>
            <a:spLocks noGrp="1" noChangeArrowheads="1"/>
          </p:cNvSpPr>
          <p:nvPr>
            <p:ph type="body" idx="1"/>
          </p:nvPr>
        </p:nvSpPr>
        <p:spPr>
          <a:xfrm>
            <a:off x="685800" y="1447800"/>
            <a:ext cx="8077200" cy="4724400"/>
          </a:xfrm>
        </p:spPr>
        <p:txBody>
          <a:bodyPr/>
          <a:lstStyle/>
          <a:p>
            <a:pPr eaLnBrk="1" hangingPunct="1">
              <a:lnSpc>
                <a:spcPct val="90000"/>
              </a:lnSpc>
            </a:pPr>
            <a:r>
              <a:rPr lang="en-US" sz="2400" smtClean="0">
                <a:cs typeface="Times New Roman" pitchFamily="18" charset="0"/>
              </a:rPr>
              <a:t>Rapid growth or unusual profitability, especially compared to that of other companies in the same industry</a:t>
            </a:r>
          </a:p>
          <a:p>
            <a:pPr eaLnBrk="1" hangingPunct="1">
              <a:lnSpc>
                <a:spcPct val="90000"/>
              </a:lnSpc>
            </a:pPr>
            <a:r>
              <a:rPr lang="en-US" sz="2400" smtClean="0">
                <a:cs typeface="Times New Roman" pitchFamily="18" charset="0"/>
              </a:rPr>
              <a:t>Recurring negative cash flows from operations, or an inability to generate cash flows from operations, while reporting earnings and earnings growth </a:t>
            </a:r>
          </a:p>
          <a:p>
            <a:pPr eaLnBrk="1" hangingPunct="1">
              <a:lnSpc>
                <a:spcPct val="90000"/>
              </a:lnSpc>
            </a:pPr>
            <a:r>
              <a:rPr lang="en-US" sz="2400" smtClean="0">
                <a:cs typeface="Times New Roman" pitchFamily="18" charset="0"/>
              </a:rPr>
              <a:t>Significant, unusual, or highly complex transactions, especially those close to period-end that pose difficult “substance over form” questions</a:t>
            </a:r>
          </a:p>
          <a:p>
            <a:pPr eaLnBrk="1" hangingPunct="1">
              <a:lnSpc>
                <a:spcPct val="90000"/>
              </a:lnSpc>
            </a:pPr>
            <a:r>
              <a:rPr lang="en-US" sz="2400" smtClean="0">
                <a:cs typeface="Times New Roman" pitchFamily="18" charset="0"/>
              </a:rPr>
              <a:t>Unusual increase in gross margin or margin in excess of industry peers</a:t>
            </a:r>
          </a:p>
          <a:p>
            <a:pPr eaLnBrk="1" hangingPunct="1">
              <a:lnSpc>
                <a:spcPct val="90000"/>
              </a:lnSpc>
            </a:pPr>
            <a:r>
              <a:rPr lang="en-US" sz="2400" smtClean="0">
                <a:cs typeface="Times New Roman" pitchFamily="18" charset="0"/>
              </a:rPr>
              <a:t>Unusual growth in the number of days’ sales in receivables</a:t>
            </a:r>
          </a:p>
          <a:p>
            <a:pPr eaLnBrk="1" hangingPunct="1">
              <a:lnSpc>
                <a:spcPct val="90000"/>
              </a:lnSpc>
            </a:pPr>
            <a:r>
              <a:rPr lang="en-US" sz="2400" smtClean="0">
                <a:cs typeface="Times New Roman" pitchFamily="18" charset="0"/>
              </a:rPr>
              <a:t>Unusual decline in the number of days’ purchases in accounts payable</a:t>
            </a:r>
          </a:p>
          <a:p>
            <a:pPr eaLnBrk="1" hangingPunct="1">
              <a:lnSpc>
                <a:spcPct val="90000"/>
              </a:lnSpc>
            </a:pPr>
            <a:endParaRPr lang="en-US" sz="24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1"/>
          </p:nvPr>
        </p:nvSpPr>
        <p:spPr>
          <a:noFill/>
        </p:spPr>
        <p:txBody>
          <a:bodyPr/>
          <a:lstStyle/>
          <a:p>
            <a:fld id="{B0E7565F-3A24-4E5D-BAAC-6A62A46227C8}" type="slidenum">
              <a:rPr lang="en-US" smtClean="0"/>
              <a:pPr/>
              <a:t>18</a:t>
            </a:fld>
            <a:endParaRPr lang="en-US" smtClean="0"/>
          </a:p>
        </p:txBody>
      </p:sp>
      <p:sp>
        <p:nvSpPr>
          <p:cNvPr id="19459" name="Rectangle 2"/>
          <p:cNvSpPr>
            <a:spLocks noGrp="1" noChangeArrowheads="1"/>
          </p:cNvSpPr>
          <p:nvPr>
            <p:ph type="title"/>
          </p:nvPr>
        </p:nvSpPr>
        <p:spPr/>
        <p:txBody>
          <a:bodyPr/>
          <a:lstStyle/>
          <a:p>
            <a:pPr eaLnBrk="1" hangingPunct="1"/>
            <a:r>
              <a:rPr lang="en-US" smtClean="0"/>
              <a:t>Concealed Liabilities</a:t>
            </a:r>
          </a:p>
        </p:txBody>
      </p:sp>
      <p:sp>
        <p:nvSpPr>
          <p:cNvPr id="19460" name="Rectangle 3"/>
          <p:cNvSpPr>
            <a:spLocks noGrp="1" noChangeArrowheads="1"/>
          </p:cNvSpPr>
          <p:nvPr>
            <p:ph type="body" idx="1"/>
          </p:nvPr>
        </p:nvSpPr>
        <p:spPr/>
        <p:txBody>
          <a:bodyPr/>
          <a:lstStyle/>
          <a:p>
            <a:pPr eaLnBrk="1" hangingPunct="1"/>
            <a:r>
              <a:rPr lang="en-US" sz="3200" smtClean="0"/>
              <a:t>Liability/expense omissions</a:t>
            </a:r>
          </a:p>
          <a:p>
            <a:pPr eaLnBrk="1" hangingPunct="1"/>
            <a:r>
              <a:rPr lang="en-US" sz="3200" smtClean="0"/>
              <a:t>Capitalized expenses</a:t>
            </a:r>
          </a:p>
          <a:p>
            <a:pPr eaLnBrk="1" hangingPunct="1"/>
            <a:r>
              <a:rPr lang="en-US" sz="3200" smtClean="0"/>
              <a:t>Failure to disclose warranty costs and liabilities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1"/>
          </p:nvPr>
        </p:nvSpPr>
        <p:spPr>
          <a:noFill/>
        </p:spPr>
        <p:txBody>
          <a:bodyPr/>
          <a:lstStyle/>
          <a:p>
            <a:fld id="{46A27758-462C-4AB5-A0E2-C30F5175E9F0}" type="slidenum">
              <a:rPr lang="en-US" smtClean="0"/>
              <a:pPr/>
              <a:t>19</a:t>
            </a:fld>
            <a:endParaRPr lang="en-US" smtClean="0"/>
          </a:p>
        </p:txBody>
      </p:sp>
      <p:sp>
        <p:nvSpPr>
          <p:cNvPr id="20483" name="Rectangle 2"/>
          <p:cNvSpPr>
            <a:spLocks noGrp="1" noChangeArrowheads="1"/>
          </p:cNvSpPr>
          <p:nvPr>
            <p:ph type="title"/>
          </p:nvPr>
        </p:nvSpPr>
        <p:spPr/>
        <p:txBody>
          <a:bodyPr/>
          <a:lstStyle/>
          <a:p>
            <a:pPr eaLnBrk="1" hangingPunct="1"/>
            <a:r>
              <a:rPr lang="en-US" smtClean="0"/>
              <a:t>Red Flags – Concealed Liabilities</a:t>
            </a:r>
          </a:p>
        </p:txBody>
      </p:sp>
      <p:sp>
        <p:nvSpPr>
          <p:cNvPr id="20484" name="Rectangle 3"/>
          <p:cNvSpPr>
            <a:spLocks noGrp="1" noChangeArrowheads="1"/>
          </p:cNvSpPr>
          <p:nvPr>
            <p:ph type="body" idx="1"/>
          </p:nvPr>
        </p:nvSpPr>
        <p:spPr/>
        <p:txBody>
          <a:bodyPr/>
          <a:lstStyle/>
          <a:p>
            <a:pPr eaLnBrk="1" hangingPunct="1"/>
            <a:r>
              <a:rPr lang="en-US" sz="2400" smtClean="0">
                <a:cs typeface="Times New Roman" pitchFamily="18" charset="0"/>
              </a:rPr>
              <a:t>Recurring negative cash flows from operations or an inability to generate cash flows from operations while reporting earnings and earnings growth</a:t>
            </a:r>
          </a:p>
          <a:p>
            <a:pPr eaLnBrk="1" hangingPunct="1"/>
            <a:r>
              <a:rPr lang="en-US" sz="2400" smtClean="0">
                <a:cs typeface="Times New Roman" pitchFamily="18" charset="0"/>
              </a:rPr>
              <a:t>Assets, liabilities, revenues, or expenses based on significant estimates that involve subjective judgments or uncertainties that are difficult to corroborate</a:t>
            </a:r>
          </a:p>
          <a:p>
            <a:pPr eaLnBrk="1" hangingPunct="1"/>
            <a:r>
              <a:rPr lang="en-US" sz="2400" smtClean="0">
                <a:cs typeface="Times New Roman" pitchFamily="18" charset="0"/>
              </a:rPr>
              <a:t>Nonfinancial management’s excessive participation in or preoccupation with the selection of accounting principles or the determination of significant estimates</a:t>
            </a:r>
          </a:p>
          <a:p>
            <a:pPr eaLnBrk="1" hangingPunct="1"/>
            <a:endParaRPr lang="en-US" sz="24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Slide Number Placeholder 4"/>
          <p:cNvSpPr>
            <a:spLocks noGrp="1"/>
          </p:cNvSpPr>
          <p:nvPr>
            <p:ph type="sldNum" sz="quarter" idx="11"/>
          </p:nvPr>
        </p:nvSpPr>
        <p:spPr>
          <a:noFill/>
        </p:spPr>
        <p:txBody>
          <a:bodyPr/>
          <a:lstStyle/>
          <a:p>
            <a:fld id="{0D119E66-5314-4804-BA22-0FC56C0B7034}" type="slidenum">
              <a:rPr lang="en-US" smtClean="0"/>
              <a:pPr/>
              <a:t>2</a:t>
            </a:fld>
            <a:endParaRPr lang="en-US" smtClean="0"/>
          </a:p>
        </p:txBody>
      </p:sp>
      <p:pic>
        <p:nvPicPr>
          <p:cNvPr id="3075" name="Picture 6" descr="j0390083"/>
          <p:cNvPicPr>
            <a:picLocks noChangeAspect="1" noChangeArrowheads="1"/>
          </p:cNvPicPr>
          <p:nvPr/>
        </p:nvPicPr>
        <p:blipFill>
          <a:blip r:embed="rId2" cstate="print">
            <a:lum bright="30000" contrast="16000"/>
          </a:blip>
          <a:srcRect t="6250" b="16750"/>
          <a:stretch>
            <a:fillRect/>
          </a:stretch>
        </p:blipFill>
        <p:spPr bwMode="auto">
          <a:xfrm>
            <a:off x="2209800" y="762000"/>
            <a:ext cx="4725988" cy="5100638"/>
          </a:xfrm>
          <a:prstGeom prst="rect">
            <a:avLst/>
          </a:prstGeom>
          <a:noFill/>
          <a:ln w="9525">
            <a:noFill/>
            <a:miter lim="800000"/>
            <a:headEnd/>
            <a:tailEnd/>
          </a:ln>
        </p:spPr>
      </p:pic>
      <p:sp>
        <p:nvSpPr>
          <p:cNvPr id="4099" name="Rectangle 3"/>
          <p:cNvSpPr>
            <a:spLocks noGrp="1" noChangeArrowheads="1"/>
          </p:cNvSpPr>
          <p:nvPr>
            <p:ph type="body" idx="1"/>
          </p:nvPr>
        </p:nvSpPr>
        <p:spPr>
          <a:xfrm>
            <a:off x="1143000" y="2286000"/>
            <a:ext cx="6705600" cy="4038600"/>
          </a:xfrm>
        </p:spPr>
        <p:txBody>
          <a:bodyPr/>
          <a:lstStyle/>
          <a:p>
            <a:pPr marL="0" indent="0" algn="ctr" eaLnBrk="1" hangingPunct="1">
              <a:spcAft>
                <a:spcPct val="20000"/>
              </a:spcAft>
              <a:buFontTx/>
              <a:buNone/>
            </a:pPr>
            <a:r>
              <a:rPr lang="en-US" sz="4400" b="1" smtClean="0">
                <a:latin typeface="Times" pitchFamily="18" charset="0"/>
                <a:cs typeface="Times New Roman" pitchFamily="18" charset="0"/>
              </a:rPr>
              <a:t>Name at least three of the five principal financial statement fraud schemes.</a:t>
            </a:r>
          </a:p>
          <a:p>
            <a:pPr marL="0" indent="0" eaLnBrk="1" hangingPunct="1">
              <a:buFontTx/>
              <a:buNone/>
            </a:pPr>
            <a:r>
              <a:rPr lang="en-US" sz="3600" b="1" smtClean="0">
                <a:latin typeface="Times" pitchFamily="18" charset="0"/>
                <a:cs typeface="Times New Roman" pitchFamily="18" charset="0"/>
              </a:rPr>
              <a:t> </a:t>
            </a:r>
            <a:endParaRPr lang="en-US" sz="3600" smtClean="0"/>
          </a:p>
        </p:txBody>
      </p:sp>
      <p:sp>
        <p:nvSpPr>
          <p:cNvPr id="3077" name="Rectangle 5"/>
          <p:cNvSpPr>
            <a:spLocks noGrp="1" noChangeArrowheads="1"/>
          </p:cNvSpPr>
          <p:nvPr>
            <p:ph type="title"/>
          </p:nvPr>
        </p:nvSpPr>
        <p:spPr/>
        <p:txBody>
          <a:bodyPr/>
          <a:lstStyle/>
          <a:p>
            <a:pPr eaLnBrk="1" hangingPunct="1"/>
            <a:r>
              <a:rPr lang="en-US" sz="7200" b="0" smtClean="0"/>
              <a:t>Pop Quiz</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slide(fromTop)">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slide(fromTop)">
                                      <p:cBhvr>
                                        <p:cTn id="12" dur="500"/>
                                        <p:tgtEl>
                                          <p:spTgt spid="40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1"/>
          </p:nvPr>
        </p:nvSpPr>
        <p:spPr>
          <a:noFill/>
        </p:spPr>
        <p:txBody>
          <a:bodyPr/>
          <a:lstStyle/>
          <a:p>
            <a:fld id="{B16E2E11-4B18-4106-B41B-BDABF4A7C849}" type="slidenum">
              <a:rPr lang="en-US" smtClean="0"/>
              <a:pPr/>
              <a:t>20</a:t>
            </a:fld>
            <a:endParaRPr lang="en-US" smtClean="0"/>
          </a:p>
        </p:txBody>
      </p:sp>
      <p:sp>
        <p:nvSpPr>
          <p:cNvPr id="21507" name="Rectangle 1026"/>
          <p:cNvSpPr>
            <a:spLocks noGrp="1" noChangeArrowheads="1"/>
          </p:cNvSpPr>
          <p:nvPr>
            <p:ph type="title"/>
          </p:nvPr>
        </p:nvSpPr>
        <p:spPr/>
        <p:txBody>
          <a:bodyPr/>
          <a:lstStyle/>
          <a:p>
            <a:pPr eaLnBrk="1" hangingPunct="1"/>
            <a:r>
              <a:rPr lang="en-US" smtClean="0"/>
              <a:t>Red Flags – Concealed Liabilities</a:t>
            </a:r>
          </a:p>
        </p:txBody>
      </p:sp>
      <p:sp>
        <p:nvSpPr>
          <p:cNvPr id="21508" name="Rectangle 1027"/>
          <p:cNvSpPr>
            <a:spLocks noGrp="1" noChangeArrowheads="1"/>
          </p:cNvSpPr>
          <p:nvPr>
            <p:ph type="body" idx="1"/>
          </p:nvPr>
        </p:nvSpPr>
        <p:spPr/>
        <p:txBody>
          <a:bodyPr/>
          <a:lstStyle/>
          <a:p>
            <a:pPr eaLnBrk="1" hangingPunct="1">
              <a:lnSpc>
                <a:spcPct val="90000"/>
              </a:lnSpc>
            </a:pPr>
            <a:r>
              <a:rPr lang="en-US" sz="2400" smtClean="0">
                <a:cs typeface="Times New Roman" pitchFamily="18" charset="0"/>
              </a:rPr>
              <a:t>Unusual increase in gross margin or margin in excess of industry peers</a:t>
            </a:r>
          </a:p>
          <a:p>
            <a:pPr eaLnBrk="1" hangingPunct="1">
              <a:lnSpc>
                <a:spcPct val="90000"/>
              </a:lnSpc>
            </a:pPr>
            <a:r>
              <a:rPr lang="en-US" sz="2400" smtClean="0">
                <a:cs typeface="Times New Roman" pitchFamily="18" charset="0"/>
              </a:rPr>
              <a:t>Allowances for sales returns, warranty claims, and so on that are shrinking in percentage terms or are otherwise out of line with industry peers</a:t>
            </a:r>
          </a:p>
          <a:p>
            <a:pPr eaLnBrk="1" hangingPunct="1">
              <a:lnSpc>
                <a:spcPct val="90000"/>
              </a:lnSpc>
            </a:pPr>
            <a:r>
              <a:rPr lang="en-US" sz="2400" smtClean="0">
                <a:cs typeface="Times New Roman" pitchFamily="18" charset="0"/>
              </a:rPr>
              <a:t>Unusual reduction in the number of days’ purchases in accounts payable</a:t>
            </a:r>
          </a:p>
          <a:p>
            <a:pPr eaLnBrk="1" hangingPunct="1">
              <a:lnSpc>
                <a:spcPct val="90000"/>
              </a:lnSpc>
            </a:pPr>
            <a:r>
              <a:rPr lang="en-US" sz="2400" smtClean="0">
                <a:cs typeface="Times New Roman" pitchFamily="18" charset="0"/>
              </a:rPr>
              <a:t>Reducing accounts payable while competitors are stretching out payments to vendors</a:t>
            </a:r>
          </a:p>
          <a:p>
            <a:pPr eaLnBrk="1" hangingPunct="1">
              <a:lnSpc>
                <a:spcPct val="90000"/>
              </a:lnSpc>
            </a:pPr>
            <a:endParaRPr lang="en-US" sz="24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a:spLocks noGrp="1"/>
          </p:cNvSpPr>
          <p:nvPr>
            <p:ph type="sldNum" sz="quarter" idx="11"/>
          </p:nvPr>
        </p:nvSpPr>
        <p:spPr>
          <a:noFill/>
        </p:spPr>
        <p:txBody>
          <a:bodyPr/>
          <a:lstStyle/>
          <a:p>
            <a:fld id="{180504D7-B70F-48C3-A844-5EC251E483E8}" type="slidenum">
              <a:rPr lang="en-US" smtClean="0"/>
              <a:pPr/>
              <a:t>21</a:t>
            </a:fld>
            <a:endParaRPr lang="en-US" smtClean="0"/>
          </a:p>
        </p:txBody>
      </p:sp>
      <p:sp>
        <p:nvSpPr>
          <p:cNvPr id="22531" name="Rectangle 2"/>
          <p:cNvSpPr>
            <a:spLocks noGrp="1" noChangeArrowheads="1"/>
          </p:cNvSpPr>
          <p:nvPr>
            <p:ph type="title"/>
          </p:nvPr>
        </p:nvSpPr>
        <p:spPr/>
        <p:txBody>
          <a:bodyPr/>
          <a:lstStyle/>
          <a:p>
            <a:pPr eaLnBrk="1" hangingPunct="1"/>
            <a:r>
              <a:rPr lang="en-US" sz="4800" smtClean="0"/>
              <a:t>Improper Disclosures</a:t>
            </a:r>
          </a:p>
        </p:txBody>
      </p:sp>
      <p:sp>
        <p:nvSpPr>
          <p:cNvPr id="22532" name="Rectangle 3"/>
          <p:cNvSpPr>
            <a:spLocks noGrp="1" noChangeArrowheads="1"/>
          </p:cNvSpPr>
          <p:nvPr>
            <p:ph type="body" idx="1"/>
          </p:nvPr>
        </p:nvSpPr>
        <p:spPr/>
        <p:txBody>
          <a:bodyPr/>
          <a:lstStyle/>
          <a:p>
            <a:pPr eaLnBrk="1" hangingPunct="1"/>
            <a:r>
              <a:rPr lang="en-US" sz="3200" smtClean="0"/>
              <a:t>Liability omissions</a:t>
            </a:r>
          </a:p>
          <a:p>
            <a:pPr eaLnBrk="1" hangingPunct="1"/>
            <a:r>
              <a:rPr lang="en-US" sz="3200" smtClean="0"/>
              <a:t>Subsequent events</a:t>
            </a:r>
          </a:p>
          <a:p>
            <a:pPr eaLnBrk="1" hangingPunct="1"/>
            <a:r>
              <a:rPr lang="en-US" sz="3200" smtClean="0"/>
              <a:t>Management fraud</a:t>
            </a:r>
          </a:p>
          <a:p>
            <a:pPr eaLnBrk="1" hangingPunct="1"/>
            <a:r>
              <a:rPr lang="en-US" sz="3200" smtClean="0"/>
              <a:t>Related-party transactions</a:t>
            </a:r>
          </a:p>
          <a:p>
            <a:pPr eaLnBrk="1" hangingPunct="1"/>
            <a:r>
              <a:rPr lang="en-US" sz="3200" smtClean="0"/>
              <a:t>Accounting changes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1"/>
          </p:nvPr>
        </p:nvSpPr>
        <p:spPr>
          <a:noFill/>
        </p:spPr>
        <p:txBody>
          <a:bodyPr/>
          <a:lstStyle/>
          <a:p>
            <a:fld id="{35DD329C-C3F7-4311-81DE-3D05FA33C095}" type="slidenum">
              <a:rPr lang="en-US" smtClean="0"/>
              <a:pPr/>
              <a:t>22</a:t>
            </a:fld>
            <a:endParaRPr lang="en-US" smtClean="0"/>
          </a:p>
        </p:txBody>
      </p:sp>
      <p:sp>
        <p:nvSpPr>
          <p:cNvPr id="23555" name="Rectangle 2"/>
          <p:cNvSpPr>
            <a:spLocks noGrp="1" noChangeArrowheads="1"/>
          </p:cNvSpPr>
          <p:nvPr>
            <p:ph type="title"/>
          </p:nvPr>
        </p:nvSpPr>
        <p:spPr>
          <a:xfrm>
            <a:off x="685800" y="609600"/>
            <a:ext cx="7772400" cy="1143000"/>
          </a:xfrm>
        </p:spPr>
        <p:txBody>
          <a:bodyPr/>
          <a:lstStyle/>
          <a:p>
            <a:pPr eaLnBrk="1" hangingPunct="1"/>
            <a:r>
              <a:rPr lang="en-US" smtClean="0"/>
              <a:t>Red Flags – Improper Disclosures</a:t>
            </a:r>
          </a:p>
        </p:txBody>
      </p:sp>
      <p:sp>
        <p:nvSpPr>
          <p:cNvPr id="23556" name="Rectangle 3"/>
          <p:cNvSpPr>
            <a:spLocks noGrp="1" noChangeArrowheads="1"/>
          </p:cNvSpPr>
          <p:nvPr>
            <p:ph type="body" idx="1"/>
          </p:nvPr>
        </p:nvSpPr>
        <p:spPr>
          <a:xfrm>
            <a:off x="609600" y="1981200"/>
            <a:ext cx="7848600" cy="4267200"/>
          </a:xfrm>
        </p:spPr>
        <p:txBody>
          <a:bodyPr/>
          <a:lstStyle/>
          <a:p>
            <a:pPr eaLnBrk="1" hangingPunct="1">
              <a:lnSpc>
                <a:spcPct val="90000"/>
              </a:lnSpc>
            </a:pPr>
            <a:r>
              <a:rPr lang="en-US" sz="2400" smtClean="0">
                <a:cs typeface="Times New Roman" pitchFamily="18" charset="0"/>
              </a:rPr>
              <a:t>Domination of management by a single person or small group (in a non-owner managed business) without compensating controls</a:t>
            </a:r>
          </a:p>
          <a:p>
            <a:pPr eaLnBrk="1" hangingPunct="1">
              <a:lnSpc>
                <a:spcPct val="90000"/>
              </a:lnSpc>
            </a:pPr>
            <a:r>
              <a:rPr lang="en-US" sz="2400" smtClean="0">
                <a:cs typeface="Times New Roman" pitchFamily="18" charset="0"/>
              </a:rPr>
              <a:t>Ineffective board of directors or audit committee oversight over the financial reporting process and internal control</a:t>
            </a:r>
          </a:p>
          <a:p>
            <a:pPr eaLnBrk="1" hangingPunct="1">
              <a:lnSpc>
                <a:spcPct val="90000"/>
              </a:lnSpc>
            </a:pPr>
            <a:r>
              <a:rPr lang="en-US" sz="2400" smtClean="0">
                <a:cs typeface="Times New Roman" pitchFamily="18" charset="0"/>
              </a:rPr>
              <a:t>Ineffective communication, implementation, support, or enforcement of the entity’s values or ethical standards by management, or the communication of inappropriate values or ethical standards </a:t>
            </a:r>
          </a:p>
          <a:p>
            <a:pPr eaLnBrk="1" hangingPunct="1">
              <a:lnSpc>
                <a:spcPct val="90000"/>
              </a:lnSpc>
            </a:pPr>
            <a:r>
              <a:rPr lang="en-US" sz="2400" smtClean="0">
                <a:cs typeface="Times New Roman" pitchFamily="18" charset="0"/>
              </a:rPr>
              <a:t>Rapid growth or unusual profitability, especially compared to that of other companies in the same industry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p:spPr>
        <p:txBody>
          <a:bodyPr/>
          <a:lstStyle/>
          <a:p>
            <a:fld id="{5E4A5B26-3FC4-483E-971F-47EAB1C7EECA}" type="slidenum">
              <a:rPr lang="en-US" smtClean="0"/>
              <a:pPr/>
              <a:t>23</a:t>
            </a:fld>
            <a:endParaRPr lang="en-US" smtClean="0"/>
          </a:p>
        </p:txBody>
      </p:sp>
      <p:sp>
        <p:nvSpPr>
          <p:cNvPr id="24579" name="Rectangle 2"/>
          <p:cNvSpPr>
            <a:spLocks noGrp="1" noChangeArrowheads="1"/>
          </p:cNvSpPr>
          <p:nvPr>
            <p:ph type="title"/>
          </p:nvPr>
        </p:nvSpPr>
        <p:spPr>
          <a:xfrm>
            <a:off x="685800" y="609600"/>
            <a:ext cx="7772400" cy="1143000"/>
          </a:xfrm>
        </p:spPr>
        <p:txBody>
          <a:bodyPr/>
          <a:lstStyle/>
          <a:p>
            <a:pPr eaLnBrk="1" hangingPunct="1"/>
            <a:r>
              <a:rPr lang="en-US" smtClean="0"/>
              <a:t>Red Flags – Improper Disclosures</a:t>
            </a:r>
          </a:p>
        </p:txBody>
      </p:sp>
      <p:sp>
        <p:nvSpPr>
          <p:cNvPr id="24580" name="Rectangle 3"/>
          <p:cNvSpPr>
            <a:spLocks noGrp="1" noChangeArrowheads="1"/>
          </p:cNvSpPr>
          <p:nvPr>
            <p:ph type="body" idx="1"/>
          </p:nvPr>
        </p:nvSpPr>
        <p:spPr>
          <a:xfrm>
            <a:off x="609600" y="1981200"/>
            <a:ext cx="7848600" cy="4267200"/>
          </a:xfrm>
        </p:spPr>
        <p:txBody>
          <a:bodyPr/>
          <a:lstStyle/>
          <a:p>
            <a:pPr eaLnBrk="1" hangingPunct="1">
              <a:lnSpc>
                <a:spcPct val="90000"/>
              </a:lnSpc>
            </a:pPr>
            <a:r>
              <a:rPr lang="en-US" sz="2400" smtClean="0">
                <a:cs typeface="Times New Roman" pitchFamily="18" charset="0"/>
              </a:rPr>
              <a:t>Significant, unusual, or highly complex transactions, especially those close to period-end that pose difficult “substance over form” questions</a:t>
            </a:r>
          </a:p>
          <a:p>
            <a:pPr eaLnBrk="1" hangingPunct="1">
              <a:lnSpc>
                <a:spcPct val="90000"/>
              </a:lnSpc>
            </a:pPr>
            <a:r>
              <a:rPr lang="en-US" sz="2400" smtClean="0">
                <a:cs typeface="Times New Roman" pitchFamily="18" charset="0"/>
              </a:rPr>
              <a:t>Significant related-party transactions not in the ordinary course of business, or with related entities not audited or audited by another firm</a:t>
            </a:r>
          </a:p>
          <a:p>
            <a:pPr eaLnBrk="1" hangingPunct="1">
              <a:lnSpc>
                <a:spcPct val="90000"/>
              </a:lnSpc>
            </a:pPr>
            <a:r>
              <a:rPr lang="en-US" sz="2400" smtClean="0">
                <a:cs typeface="Times New Roman" pitchFamily="18" charset="0"/>
              </a:rPr>
              <a:t>Significant bank accounts, or subsidiary or branch operations, in tax haven jurisdictions for which there appears to be no clear business justification</a:t>
            </a:r>
          </a:p>
          <a:p>
            <a:pPr eaLnBrk="1" hangingPunct="1">
              <a:lnSpc>
                <a:spcPct val="90000"/>
              </a:lnSpc>
            </a:pPr>
            <a:r>
              <a:rPr lang="en-US" sz="2400" smtClean="0">
                <a:cs typeface="Times New Roman" pitchFamily="18" charset="0"/>
              </a:rPr>
              <a:t>Overly complex organizational structure involving unusual legal entities or managerial lines of authority</a:t>
            </a:r>
          </a:p>
          <a:p>
            <a:pPr eaLnBrk="1" hangingPunct="1">
              <a:lnSpc>
                <a:spcPct val="90000"/>
              </a:lnSpc>
            </a:pPr>
            <a:endParaRPr lang="en-US" sz="2400" smtClean="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a:spLocks noGrp="1"/>
          </p:cNvSpPr>
          <p:nvPr>
            <p:ph type="sldNum" sz="quarter" idx="11"/>
          </p:nvPr>
        </p:nvSpPr>
        <p:spPr>
          <a:noFill/>
        </p:spPr>
        <p:txBody>
          <a:bodyPr/>
          <a:lstStyle/>
          <a:p>
            <a:fld id="{E4496334-8943-41D3-9B2D-7934C39FC3C4}" type="slidenum">
              <a:rPr lang="en-US" smtClean="0"/>
              <a:pPr/>
              <a:t>24</a:t>
            </a:fld>
            <a:endParaRPr lang="en-US" smtClean="0"/>
          </a:p>
        </p:txBody>
      </p:sp>
      <p:sp>
        <p:nvSpPr>
          <p:cNvPr id="25603" name="Rectangle 1026"/>
          <p:cNvSpPr>
            <a:spLocks noGrp="1" noChangeArrowheads="1"/>
          </p:cNvSpPr>
          <p:nvPr>
            <p:ph type="title"/>
          </p:nvPr>
        </p:nvSpPr>
        <p:spPr>
          <a:xfrm>
            <a:off x="685800" y="609600"/>
            <a:ext cx="7772400" cy="1143000"/>
          </a:xfrm>
        </p:spPr>
        <p:txBody>
          <a:bodyPr/>
          <a:lstStyle/>
          <a:p>
            <a:pPr eaLnBrk="1" hangingPunct="1"/>
            <a:r>
              <a:rPr lang="en-US" smtClean="0"/>
              <a:t>Red Flags – Improper Disclosures</a:t>
            </a:r>
          </a:p>
        </p:txBody>
      </p:sp>
      <p:sp>
        <p:nvSpPr>
          <p:cNvPr id="25604" name="Rectangle 1027"/>
          <p:cNvSpPr>
            <a:spLocks noGrp="1" noChangeArrowheads="1"/>
          </p:cNvSpPr>
          <p:nvPr>
            <p:ph type="body" idx="1"/>
          </p:nvPr>
        </p:nvSpPr>
        <p:spPr>
          <a:xfrm>
            <a:off x="609600" y="1981200"/>
            <a:ext cx="7848600" cy="4267200"/>
          </a:xfrm>
        </p:spPr>
        <p:txBody>
          <a:bodyPr/>
          <a:lstStyle/>
          <a:p>
            <a:pPr eaLnBrk="1" hangingPunct="1"/>
            <a:r>
              <a:rPr lang="en-US" sz="2400" smtClean="0">
                <a:cs typeface="Times New Roman" pitchFamily="18" charset="0"/>
              </a:rPr>
              <a:t>Known history of violations of securities laws or other laws and regulations; or claims against the entity, its senior management, or board members, alleging fraud or violations of laws and regulations</a:t>
            </a:r>
          </a:p>
          <a:p>
            <a:pPr eaLnBrk="1" hangingPunct="1"/>
            <a:r>
              <a:rPr lang="en-US" sz="2400" smtClean="0">
                <a:cs typeface="Times New Roman" pitchFamily="18" charset="0"/>
              </a:rPr>
              <a:t>Recurring attempts by management to justify marginal or inappropriate accounting on the basis of materiality</a:t>
            </a:r>
          </a:p>
          <a:p>
            <a:pPr eaLnBrk="1" hangingPunct="1"/>
            <a:r>
              <a:rPr lang="en-US" sz="2400" smtClean="0">
                <a:cs typeface="Times New Roman" pitchFamily="18" charset="0"/>
              </a:rPr>
              <a:t>Formal or informal restrictions on the auditor that inappropriately limit access to people or information or the ability to communicate effectively with the board of directors or audit committee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1"/>
          </p:nvPr>
        </p:nvSpPr>
        <p:spPr>
          <a:noFill/>
        </p:spPr>
        <p:txBody>
          <a:bodyPr/>
          <a:lstStyle/>
          <a:p>
            <a:fld id="{DC516963-6494-4CD4-9DA0-BCEE08E80684}" type="slidenum">
              <a:rPr lang="en-US" smtClean="0"/>
              <a:pPr/>
              <a:t>25</a:t>
            </a:fld>
            <a:endParaRPr lang="en-US" smtClean="0"/>
          </a:p>
        </p:txBody>
      </p:sp>
      <p:sp>
        <p:nvSpPr>
          <p:cNvPr id="26627" name="Rectangle 2"/>
          <p:cNvSpPr>
            <a:spLocks noGrp="1" noChangeArrowheads="1"/>
          </p:cNvSpPr>
          <p:nvPr>
            <p:ph type="title"/>
          </p:nvPr>
        </p:nvSpPr>
        <p:spPr/>
        <p:txBody>
          <a:bodyPr/>
          <a:lstStyle/>
          <a:p>
            <a:pPr eaLnBrk="1" hangingPunct="1"/>
            <a:r>
              <a:rPr lang="en-US" smtClean="0"/>
              <a:t>Improper Asset Valuation</a:t>
            </a:r>
          </a:p>
        </p:txBody>
      </p:sp>
      <p:sp>
        <p:nvSpPr>
          <p:cNvPr id="26628" name="Rectangle 3"/>
          <p:cNvSpPr>
            <a:spLocks noGrp="1" noChangeArrowheads="1"/>
          </p:cNvSpPr>
          <p:nvPr>
            <p:ph type="body" idx="1"/>
          </p:nvPr>
        </p:nvSpPr>
        <p:spPr/>
        <p:txBody>
          <a:bodyPr/>
          <a:lstStyle/>
          <a:p>
            <a:pPr eaLnBrk="1" hangingPunct="1"/>
            <a:r>
              <a:rPr lang="en-US" sz="3200" smtClean="0"/>
              <a:t>Inventory valuation</a:t>
            </a:r>
          </a:p>
          <a:p>
            <a:pPr eaLnBrk="1" hangingPunct="1"/>
            <a:r>
              <a:rPr lang="en-US" sz="3200" smtClean="0"/>
              <a:t>Accounts receivable</a:t>
            </a:r>
          </a:p>
          <a:p>
            <a:pPr eaLnBrk="1" hangingPunct="1"/>
            <a:r>
              <a:rPr lang="en-US" sz="3200" smtClean="0"/>
              <a:t>Business combinations</a:t>
            </a:r>
          </a:p>
          <a:p>
            <a:pPr eaLnBrk="1" hangingPunct="1"/>
            <a:r>
              <a:rPr lang="en-US" sz="3200" smtClean="0"/>
              <a:t>Fixed assets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1"/>
          </p:nvPr>
        </p:nvSpPr>
        <p:spPr>
          <a:noFill/>
        </p:spPr>
        <p:txBody>
          <a:bodyPr/>
          <a:lstStyle/>
          <a:p>
            <a:fld id="{E203AE42-27F9-4443-9467-3281DA1E7494}" type="slidenum">
              <a:rPr lang="en-US" smtClean="0"/>
              <a:pPr/>
              <a:t>26</a:t>
            </a:fld>
            <a:endParaRPr lang="en-US" smtClean="0"/>
          </a:p>
        </p:txBody>
      </p:sp>
      <p:sp>
        <p:nvSpPr>
          <p:cNvPr id="27651" name="Rectangle 2"/>
          <p:cNvSpPr>
            <a:spLocks noGrp="1" noChangeArrowheads="1"/>
          </p:cNvSpPr>
          <p:nvPr>
            <p:ph type="title"/>
          </p:nvPr>
        </p:nvSpPr>
        <p:spPr>
          <a:xfrm>
            <a:off x="685800" y="609600"/>
            <a:ext cx="7772400" cy="1143000"/>
          </a:xfrm>
        </p:spPr>
        <p:txBody>
          <a:bodyPr/>
          <a:lstStyle/>
          <a:p>
            <a:pPr eaLnBrk="1" hangingPunct="1">
              <a:lnSpc>
                <a:spcPct val="80000"/>
              </a:lnSpc>
            </a:pPr>
            <a:r>
              <a:rPr lang="en-US" sz="4800" smtClean="0"/>
              <a:t>Red Flags – </a:t>
            </a:r>
            <a:br>
              <a:rPr lang="en-US" sz="4800" smtClean="0"/>
            </a:br>
            <a:r>
              <a:rPr lang="en-US" sz="4800" smtClean="0"/>
              <a:t>Improper Asset Valuation</a:t>
            </a:r>
          </a:p>
        </p:txBody>
      </p:sp>
      <p:sp>
        <p:nvSpPr>
          <p:cNvPr id="27652" name="Rectangle 3"/>
          <p:cNvSpPr>
            <a:spLocks noGrp="1" noChangeArrowheads="1"/>
          </p:cNvSpPr>
          <p:nvPr>
            <p:ph type="body" idx="1"/>
          </p:nvPr>
        </p:nvSpPr>
        <p:spPr>
          <a:xfrm>
            <a:off x="381000" y="1752600"/>
            <a:ext cx="8305800" cy="4648200"/>
          </a:xfrm>
        </p:spPr>
        <p:txBody>
          <a:bodyPr/>
          <a:lstStyle/>
          <a:p>
            <a:pPr eaLnBrk="1" hangingPunct="1">
              <a:lnSpc>
                <a:spcPct val="90000"/>
              </a:lnSpc>
            </a:pPr>
            <a:r>
              <a:rPr lang="en-US" sz="2400" smtClean="0">
                <a:cs typeface="Times New Roman" pitchFamily="18" charset="0"/>
              </a:rPr>
              <a:t>Recurring negative cash flows from operations or an inability to generate cash flows from operations while reporting earnings and earnings growth</a:t>
            </a:r>
          </a:p>
          <a:p>
            <a:pPr eaLnBrk="1" hangingPunct="1">
              <a:lnSpc>
                <a:spcPct val="90000"/>
              </a:lnSpc>
            </a:pPr>
            <a:r>
              <a:rPr lang="en-US" sz="2400" smtClean="0">
                <a:cs typeface="Times New Roman" pitchFamily="18" charset="0"/>
              </a:rPr>
              <a:t>Significant declines in customer demand and increasing business failures in either the industry or overall economy</a:t>
            </a:r>
          </a:p>
          <a:p>
            <a:pPr eaLnBrk="1" hangingPunct="1">
              <a:lnSpc>
                <a:spcPct val="90000"/>
              </a:lnSpc>
            </a:pPr>
            <a:r>
              <a:rPr lang="en-US" sz="2400" smtClean="0">
                <a:cs typeface="Times New Roman" pitchFamily="18" charset="0"/>
              </a:rPr>
              <a:t>Assets, liabilities, revenues, or expenses based on significant estimates that involve subjective judgments or uncertainties that are difficult to corroborate</a:t>
            </a:r>
          </a:p>
          <a:p>
            <a:pPr eaLnBrk="1" hangingPunct="1">
              <a:lnSpc>
                <a:spcPct val="90000"/>
              </a:lnSpc>
            </a:pPr>
            <a:r>
              <a:rPr lang="en-US" sz="2400" smtClean="0">
                <a:cs typeface="Times New Roman" pitchFamily="18" charset="0"/>
              </a:rPr>
              <a:t>Nonfinancial management’s excessive participation in or preoccupation with the selection of accounting principles or the determination of significant estimates </a:t>
            </a:r>
          </a:p>
          <a:p>
            <a:pPr eaLnBrk="1" hangingPunct="1">
              <a:lnSpc>
                <a:spcPct val="90000"/>
              </a:lnSpc>
            </a:pPr>
            <a:r>
              <a:rPr lang="en-US" sz="2400" smtClean="0">
                <a:cs typeface="Times New Roman" pitchFamily="18" charset="0"/>
              </a:rPr>
              <a:t>Unusual increase in gross margin or margin in excess of industry peers</a:t>
            </a:r>
            <a:endParaRPr lang="en-US" sz="24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1"/>
          </p:nvPr>
        </p:nvSpPr>
        <p:spPr>
          <a:noFill/>
        </p:spPr>
        <p:txBody>
          <a:bodyPr/>
          <a:lstStyle/>
          <a:p>
            <a:fld id="{B9D33699-E33C-452C-8306-F387CD6AB0C5}" type="slidenum">
              <a:rPr lang="en-US" smtClean="0"/>
              <a:pPr/>
              <a:t>27</a:t>
            </a:fld>
            <a:endParaRPr lang="en-US" smtClean="0"/>
          </a:p>
        </p:txBody>
      </p:sp>
      <p:sp>
        <p:nvSpPr>
          <p:cNvPr id="28675" name="Rectangle 2"/>
          <p:cNvSpPr>
            <a:spLocks noGrp="1" noChangeArrowheads="1"/>
          </p:cNvSpPr>
          <p:nvPr>
            <p:ph type="title"/>
          </p:nvPr>
        </p:nvSpPr>
        <p:spPr>
          <a:xfrm>
            <a:off x="685800" y="609600"/>
            <a:ext cx="7772400" cy="1143000"/>
          </a:xfrm>
        </p:spPr>
        <p:txBody>
          <a:bodyPr/>
          <a:lstStyle/>
          <a:p>
            <a:pPr eaLnBrk="1" hangingPunct="1">
              <a:lnSpc>
                <a:spcPct val="80000"/>
              </a:lnSpc>
            </a:pPr>
            <a:r>
              <a:rPr lang="en-US" sz="4800" smtClean="0"/>
              <a:t>Red Flags – </a:t>
            </a:r>
            <a:br>
              <a:rPr lang="en-US" sz="4800" smtClean="0"/>
            </a:br>
            <a:r>
              <a:rPr lang="en-US" sz="4800" smtClean="0"/>
              <a:t>Improper Asset Valuation</a:t>
            </a:r>
          </a:p>
        </p:txBody>
      </p:sp>
      <p:sp>
        <p:nvSpPr>
          <p:cNvPr id="28676" name="Rectangle 3"/>
          <p:cNvSpPr>
            <a:spLocks noGrp="1" noChangeArrowheads="1"/>
          </p:cNvSpPr>
          <p:nvPr>
            <p:ph type="body" idx="1"/>
          </p:nvPr>
        </p:nvSpPr>
        <p:spPr>
          <a:xfrm>
            <a:off x="304800" y="2057400"/>
            <a:ext cx="8305800" cy="4495800"/>
          </a:xfrm>
        </p:spPr>
        <p:txBody>
          <a:bodyPr/>
          <a:lstStyle/>
          <a:p>
            <a:pPr eaLnBrk="1" hangingPunct="1"/>
            <a:r>
              <a:rPr lang="en-US" sz="2400" smtClean="0">
                <a:cs typeface="Times New Roman" pitchFamily="18" charset="0"/>
              </a:rPr>
              <a:t>Unusual growth in the number of days’ sales in receivables</a:t>
            </a:r>
          </a:p>
          <a:p>
            <a:pPr eaLnBrk="1" hangingPunct="1"/>
            <a:r>
              <a:rPr lang="en-US" sz="2400" smtClean="0">
                <a:cs typeface="Times New Roman" pitchFamily="18" charset="0"/>
              </a:rPr>
              <a:t>Unusual growth in the number of days’ purchases in inventory</a:t>
            </a:r>
          </a:p>
          <a:p>
            <a:pPr eaLnBrk="1" hangingPunct="1"/>
            <a:r>
              <a:rPr lang="en-US" sz="2400" smtClean="0">
                <a:cs typeface="Times New Roman" pitchFamily="18" charset="0"/>
              </a:rPr>
              <a:t>Allowances for bad debts, excess and obsolete inventory, and so on that are shrinking in percentage terms or are otherwise out of line with industry peers</a:t>
            </a:r>
          </a:p>
          <a:p>
            <a:pPr eaLnBrk="1" hangingPunct="1"/>
            <a:r>
              <a:rPr lang="en-US" sz="2400" smtClean="0">
                <a:cs typeface="Times New Roman" pitchFamily="18" charset="0"/>
              </a:rPr>
              <a:t>Unusual change in the relationship between fixed assets and depreciation</a:t>
            </a:r>
          </a:p>
          <a:p>
            <a:pPr eaLnBrk="1" hangingPunct="1"/>
            <a:r>
              <a:rPr lang="en-US" sz="2400" smtClean="0">
                <a:cs typeface="Times New Roman" pitchFamily="18" charset="0"/>
              </a:rPr>
              <a:t>Adding to assets while competitors are reducing capital tied up in assets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1"/>
          </p:nvPr>
        </p:nvSpPr>
        <p:spPr>
          <a:noFill/>
        </p:spPr>
        <p:txBody>
          <a:bodyPr/>
          <a:lstStyle/>
          <a:p>
            <a:fld id="{BE0EF4F3-E6C5-4651-B906-F7E1A8665926}" type="slidenum">
              <a:rPr lang="en-US" smtClean="0"/>
              <a:pPr/>
              <a:t>28</a:t>
            </a:fld>
            <a:endParaRPr lang="en-US" smtClean="0"/>
          </a:p>
        </p:txBody>
      </p:sp>
      <p:sp>
        <p:nvSpPr>
          <p:cNvPr id="29699" name="Rectangle 2"/>
          <p:cNvSpPr>
            <a:spLocks noGrp="1" noChangeArrowheads="1"/>
          </p:cNvSpPr>
          <p:nvPr>
            <p:ph type="title"/>
          </p:nvPr>
        </p:nvSpPr>
        <p:spPr/>
        <p:txBody>
          <a:bodyPr/>
          <a:lstStyle/>
          <a:p>
            <a:pPr eaLnBrk="1" hangingPunct="1"/>
            <a:r>
              <a:rPr lang="en-US" smtClean="0"/>
              <a:t>Detection of Fraudulent Financial Statement Schemes</a:t>
            </a:r>
          </a:p>
        </p:txBody>
      </p:sp>
      <p:sp>
        <p:nvSpPr>
          <p:cNvPr id="29700" name="Rectangle 3"/>
          <p:cNvSpPr>
            <a:spLocks noGrp="1" noChangeArrowheads="1"/>
          </p:cNvSpPr>
          <p:nvPr>
            <p:ph type="body" idx="1"/>
          </p:nvPr>
        </p:nvSpPr>
        <p:spPr>
          <a:xfrm>
            <a:off x="609600" y="2362200"/>
            <a:ext cx="7772400" cy="3810000"/>
          </a:xfrm>
        </p:spPr>
        <p:txBody>
          <a:bodyPr/>
          <a:lstStyle/>
          <a:p>
            <a:pPr eaLnBrk="1" hangingPunct="1"/>
            <a:r>
              <a:rPr lang="en-US" dirty="0" smtClean="0"/>
              <a:t>SAS 99 (AU </a:t>
            </a:r>
            <a:r>
              <a:rPr lang="en-US" dirty="0" smtClean="0"/>
              <a:t>240) </a:t>
            </a:r>
            <a:r>
              <a:rPr lang="en-US" dirty="0" smtClean="0"/>
              <a:t>– Consideration of Fraud in a Financial Statement Audit</a:t>
            </a:r>
          </a:p>
          <a:p>
            <a:pPr eaLnBrk="1" hangingPunct="1"/>
            <a:r>
              <a:rPr lang="en-US" dirty="0" smtClean="0">
                <a:cs typeface="Times New Roman" pitchFamily="18" charset="0"/>
              </a:rPr>
              <a:t>“The auditor has a responsibility to plan and perform the audit to obtain reasonable assurance about whether the financial statements are free of material misstatement, whether caused by error or </a:t>
            </a:r>
            <a:r>
              <a:rPr lang="en-US" b="1" dirty="0" smtClean="0">
                <a:cs typeface="Times New Roman" pitchFamily="18" charset="0"/>
              </a:rPr>
              <a:t>fraud</a:t>
            </a:r>
            <a:r>
              <a:rPr lang="en-US" dirty="0" smtClean="0">
                <a:cs typeface="Times New Roman" pitchFamily="18" charset="0"/>
              </a:rPr>
              <a:t>.”</a:t>
            </a:r>
            <a:r>
              <a:rPr lang="en-US" dirty="0" smtClean="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1"/>
          </p:nvPr>
        </p:nvSpPr>
        <p:spPr>
          <a:noFill/>
        </p:spPr>
        <p:txBody>
          <a:bodyPr/>
          <a:lstStyle/>
          <a:p>
            <a:fld id="{2406D97E-4D22-4480-8FC5-6BC94D4C2660}" type="slidenum">
              <a:rPr lang="en-US" smtClean="0"/>
              <a:pPr/>
              <a:t>29</a:t>
            </a:fld>
            <a:endParaRPr lang="en-US" smtClean="0"/>
          </a:p>
        </p:txBody>
      </p:sp>
      <p:sp>
        <p:nvSpPr>
          <p:cNvPr id="30723" name="Rectangle 2"/>
          <p:cNvSpPr>
            <a:spLocks noGrp="1" noChangeArrowheads="1"/>
          </p:cNvSpPr>
          <p:nvPr>
            <p:ph type="title"/>
          </p:nvPr>
        </p:nvSpPr>
        <p:spPr>
          <a:xfrm>
            <a:off x="762000" y="685800"/>
            <a:ext cx="7772400" cy="838200"/>
          </a:xfrm>
        </p:spPr>
        <p:txBody>
          <a:bodyPr/>
          <a:lstStyle/>
          <a:p>
            <a:pPr eaLnBrk="1" hangingPunct="1"/>
            <a:r>
              <a:rPr lang="en-US" sz="4800" dirty="0" smtClean="0"/>
              <a:t>SAS 99 (AU </a:t>
            </a:r>
            <a:r>
              <a:rPr lang="en-US" sz="4800" dirty="0" smtClean="0"/>
              <a:t>240)</a:t>
            </a:r>
            <a:endParaRPr lang="en-US" sz="4800" dirty="0" smtClean="0"/>
          </a:p>
        </p:txBody>
      </p:sp>
      <p:sp>
        <p:nvSpPr>
          <p:cNvPr id="30724" name="Rectangle 3"/>
          <p:cNvSpPr>
            <a:spLocks noGrp="1" noChangeArrowheads="1"/>
          </p:cNvSpPr>
          <p:nvPr>
            <p:ph type="body" idx="1"/>
          </p:nvPr>
        </p:nvSpPr>
        <p:spPr>
          <a:xfrm>
            <a:off x="685800" y="1600200"/>
            <a:ext cx="8001000" cy="4800600"/>
          </a:xfrm>
        </p:spPr>
        <p:txBody>
          <a:bodyPr/>
          <a:lstStyle/>
          <a:p>
            <a:pPr eaLnBrk="1" hangingPunct="1"/>
            <a:r>
              <a:rPr lang="en-US" dirty="0" smtClean="0">
                <a:cs typeface="Times New Roman" pitchFamily="18" charset="0"/>
              </a:rPr>
              <a:t>Description and characteristics of fraud</a:t>
            </a:r>
          </a:p>
          <a:p>
            <a:pPr lvl="1" eaLnBrk="1" hangingPunct="1"/>
            <a:r>
              <a:rPr lang="en-US" dirty="0" smtClean="0">
                <a:solidFill>
                  <a:schemeClr val="tx1"/>
                </a:solidFill>
              </a:rPr>
              <a:t>Misstatements arising from fraudulent financial reporting</a:t>
            </a:r>
          </a:p>
          <a:p>
            <a:pPr lvl="1" eaLnBrk="1" hangingPunct="1"/>
            <a:r>
              <a:rPr lang="en-US" dirty="0" smtClean="0">
                <a:solidFill>
                  <a:schemeClr val="tx1"/>
                </a:solidFill>
              </a:rPr>
              <a:t>Misstatements arising from misappropriation of assets</a:t>
            </a:r>
            <a:endParaRPr lang="en-US" dirty="0" smtClean="0">
              <a:solidFill>
                <a:schemeClr val="tx1"/>
              </a:solidFill>
              <a:cs typeface="Times New Roman" pitchFamily="18" charset="0"/>
            </a:endParaRPr>
          </a:p>
          <a:p>
            <a:pPr eaLnBrk="1" hangingPunct="1"/>
            <a:r>
              <a:rPr lang="en-US" dirty="0" smtClean="0">
                <a:cs typeface="Times New Roman" pitchFamily="18" charset="0"/>
              </a:rPr>
              <a:t>Importance of exercising professional skepticism</a:t>
            </a:r>
          </a:p>
          <a:p>
            <a:pPr eaLnBrk="1" hangingPunct="1"/>
            <a:r>
              <a:rPr lang="en-US" dirty="0" smtClean="0">
                <a:cs typeface="Times New Roman" pitchFamily="18" charset="0"/>
              </a:rPr>
              <a:t>Discussion among engagement personnel regarding risk of material misstatement due to fraud</a:t>
            </a:r>
          </a:p>
          <a:p>
            <a:pPr lvl="1" eaLnBrk="1" hangingPunct="1"/>
            <a:r>
              <a:rPr lang="en-US" dirty="0" smtClean="0">
                <a:solidFill>
                  <a:schemeClr val="tx1"/>
                </a:solidFill>
              </a:rPr>
              <a:t>Brainstorming</a:t>
            </a:r>
          </a:p>
          <a:p>
            <a:pPr lvl="1" eaLnBrk="1" hangingPunct="1"/>
            <a:r>
              <a:rPr lang="en-US" dirty="0" smtClean="0">
                <a:solidFill>
                  <a:schemeClr val="tx1"/>
                </a:solidFill>
              </a:rPr>
              <a:t>Internal and external pressures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08C074D5-6D4E-4661-8132-E3D1869F6AC9}" type="slidenum">
              <a:rPr lang="en-US" smtClean="0"/>
              <a:pPr/>
              <a:t>3</a:t>
            </a:fld>
            <a:endParaRPr lang="en-US" smtClean="0"/>
          </a:p>
        </p:txBody>
      </p:sp>
      <p:sp>
        <p:nvSpPr>
          <p:cNvPr id="4099" name="Rectangle 2"/>
          <p:cNvSpPr>
            <a:spLocks noGrp="1" noChangeArrowheads="1"/>
          </p:cNvSpPr>
          <p:nvPr>
            <p:ph type="title"/>
          </p:nvPr>
        </p:nvSpPr>
        <p:spPr>
          <a:xfrm>
            <a:off x="762000" y="762000"/>
            <a:ext cx="7772400" cy="914400"/>
          </a:xfrm>
        </p:spPr>
        <p:txBody>
          <a:bodyPr/>
          <a:lstStyle/>
          <a:p>
            <a:pPr eaLnBrk="1" hangingPunct="1"/>
            <a:r>
              <a:rPr lang="en-US" smtClean="0"/>
              <a:t>Learning Objectives</a:t>
            </a:r>
          </a:p>
        </p:txBody>
      </p:sp>
      <p:sp>
        <p:nvSpPr>
          <p:cNvPr id="4100" name="Rectangle 3"/>
          <p:cNvSpPr>
            <a:spLocks noGrp="1" noChangeArrowheads="1"/>
          </p:cNvSpPr>
          <p:nvPr>
            <p:ph type="body" idx="1"/>
          </p:nvPr>
        </p:nvSpPr>
        <p:spPr>
          <a:xfrm>
            <a:off x="685800" y="1752600"/>
            <a:ext cx="7772400" cy="4267200"/>
          </a:xfrm>
        </p:spPr>
        <p:txBody>
          <a:bodyPr/>
          <a:lstStyle/>
          <a:p>
            <a:pPr eaLnBrk="1" hangingPunct="1">
              <a:lnSpc>
                <a:spcPct val="90000"/>
              </a:lnSpc>
            </a:pPr>
            <a:r>
              <a:rPr lang="en-US" sz="2400" smtClean="0">
                <a:cs typeface="Times New Roman" pitchFamily="18" charset="0"/>
              </a:rPr>
              <a:t>Define financial statement fraud and related schemes.</a:t>
            </a:r>
          </a:p>
          <a:p>
            <a:pPr eaLnBrk="1" hangingPunct="1">
              <a:lnSpc>
                <a:spcPct val="90000"/>
              </a:lnSpc>
            </a:pPr>
            <a:r>
              <a:rPr lang="en-US" sz="2400" smtClean="0">
                <a:cs typeface="Times New Roman" pitchFamily="18" charset="0"/>
              </a:rPr>
              <a:t>Understand and identify the five classifications of financial statement fraud.</a:t>
            </a:r>
          </a:p>
          <a:p>
            <a:pPr eaLnBrk="1" hangingPunct="1">
              <a:lnSpc>
                <a:spcPct val="90000"/>
              </a:lnSpc>
            </a:pPr>
            <a:r>
              <a:rPr lang="en-US" sz="2400" smtClean="0">
                <a:cs typeface="Times New Roman" pitchFamily="18" charset="0"/>
              </a:rPr>
              <a:t>Explain how fictitious revenues schemes are committed, as well as the motivation for, and result of, committing this fraud.</a:t>
            </a:r>
          </a:p>
          <a:p>
            <a:pPr eaLnBrk="1" hangingPunct="1">
              <a:lnSpc>
                <a:spcPct val="90000"/>
              </a:lnSpc>
            </a:pPr>
            <a:r>
              <a:rPr lang="en-US" sz="2400" smtClean="0">
                <a:cs typeface="Times New Roman" pitchFamily="18" charset="0"/>
              </a:rPr>
              <a:t>Explain how timing difference schemes are committed, as well as the motivation for, and result of, committing this fraud.</a:t>
            </a:r>
          </a:p>
          <a:p>
            <a:pPr eaLnBrk="1" hangingPunct="1">
              <a:lnSpc>
                <a:spcPct val="90000"/>
              </a:lnSpc>
            </a:pPr>
            <a:r>
              <a:rPr lang="en-US" sz="2400" smtClean="0">
                <a:cs typeface="Times New Roman" pitchFamily="18" charset="0"/>
              </a:rPr>
              <a:t>Describe the methods by which concealed liabilities and expenses are used to fraudulently improve a company’s balance sheet.</a:t>
            </a:r>
            <a:endParaRPr lang="en-US" sz="240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1"/>
          </p:nvPr>
        </p:nvSpPr>
        <p:spPr>
          <a:noFill/>
        </p:spPr>
        <p:txBody>
          <a:bodyPr/>
          <a:lstStyle/>
          <a:p>
            <a:fld id="{129F8527-456A-42AA-AF47-274460535C74}" type="slidenum">
              <a:rPr lang="en-US" smtClean="0"/>
              <a:pPr/>
              <a:t>30</a:t>
            </a:fld>
            <a:endParaRPr lang="en-US" smtClean="0"/>
          </a:p>
        </p:txBody>
      </p:sp>
      <p:sp>
        <p:nvSpPr>
          <p:cNvPr id="31747" name="Rectangle 2"/>
          <p:cNvSpPr>
            <a:spLocks noGrp="1" noChangeArrowheads="1"/>
          </p:cNvSpPr>
          <p:nvPr>
            <p:ph type="title"/>
          </p:nvPr>
        </p:nvSpPr>
        <p:spPr>
          <a:xfrm>
            <a:off x="838200" y="609600"/>
            <a:ext cx="7772400" cy="838200"/>
          </a:xfrm>
        </p:spPr>
        <p:txBody>
          <a:bodyPr/>
          <a:lstStyle/>
          <a:p>
            <a:pPr eaLnBrk="1" hangingPunct="1"/>
            <a:r>
              <a:rPr lang="en-US" sz="4800" dirty="0" smtClean="0"/>
              <a:t>SAS 99 (AU </a:t>
            </a:r>
            <a:r>
              <a:rPr lang="en-US" sz="4800" dirty="0" smtClean="0"/>
              <a:t>240)</a:t>
            </a:r>
            <a:endParaRPr lang="en-US" sz="4800" dirty="0" smtClean="0"/>
          </a:p>
        </p:txBody>
      </p:sp>
      <p:sp>
        <p:nvSpPr>
          <p:cNvPr id="31748" name="Rectangle 3"/>
          <p:cNvSpPr>
            <a:spLocks noGrp="1" noChangeArrowheads="1"/>
          </p:cNvSpPr>
          <p:nvPr>
            <p:ph type="body" idx="1"/>
          </p:nvPr>
        </p:nvSpPr>
        <p:spPr>
          <a:xfrm>
            <a:off x="762000" y="1524000"/>
            <a:ext cx="7924800" cy="4495800"/>
          </a:xfrm>
        </p:spPr>
        <p:txBody>
          <a:bodyPr/>
          <a:lstStyle/>
          <a:p>
            <a:pPr eaLnBrk="1" hangingPunct="1">
              <a:lnSpc>
                <a:spcPct val="90000"/>
              </a:lnSpc>
            </a:pPr>
            <a:r>
              <a:rPr lang="en-US" dirty="0" smtClean="0">
                <a:cs typeface="Times New Roman" pitchFamily="18" charset="0"/>
              </a:rPr>
              <a:t>Obtaining information needed to identify risks of material misstatement due to fraud</a:t>
            </a:r>
          </a:p>
          <a:p>
            <a:pPr lvl="1" eaLnBrk="1" hangingPunct="1">
              <a:lnSpc>
                <a:spcPct val="90000"/>
              </a:lnSpc>
            </a:pPr>
            <a:r>
              <a:rPr lang="en-US" dirty="0" smtClean="0">
                <a:solidFill>
                  <a:schemeClr val="tx1"/>
                </a:solidFill>
                <a:cs typeface="Times New Roman" pitchFamily="18" charset="0"/>
              </a:rPr>
              <a:t>Make inquiries of management about the risks of fraud and how they are addressed</a:t>
            </a:r>
          </a:p>
          <a:p>
            <a:pPr lvl="1" eaLnBrk="1" hangingPunct="1">
              <a:lnSpc>
                <a:spcPct val="90000"/>
              </a:lnSpc>
            </a:pPr>
            <a:r>
              <a:rPr lang="en-US" dirty="0" smtClean="0">
                <a:solidFill>
                  <a:schemeClr val="tx1"/>
                </a:solidFill>
                <a:cs typeface="Times New Roman" pitchFamily="18" charset="0"/>
              </a:rPr>
              <a:t>Consider any unusual or unexpected relationships that have been identified in performing analytical procedures in planning the audit</a:t>
            </a:r>
          </a:p>
          <a:p>
            <a:pPr lvl="1" eaLnBrk="1" hangingPunct="1">
              <a:lnSpc>
                <a:spcPct val="90000"/>
              </a:lnSpc>
            </a:pPr>
            <a:r>
              <a:rPr lang="en-US" dirty="0" smtClean="0">
                <a:solidFill>
                  <a:schemeClr val="tx1"/>
                </a:solidFill>
                <a:cs typeface="Times New Roman" pitchFamily="18" charset="0"/>
              </a:rPr>
              <a:t>Consider whether one or more fraud risk factors exist</a:t>
            </a:r>
          </a:p>
          <a:p>
            <a:pPr lvl="1" eaLnBrk="1" hangingPunct="1">
              <a:lnSpc>
                <a:spcPct val="90000"/>
              </a:lnSpc>
            </a:pPr>
            <a:r>
              <a:rPr lang="en-US" dirty="0" smtClean="0">
                <a:solidFill>
                  <a:schemeClr val="tx1"/>
                </a:solidFill>
                <a:cs typeface="Times New Roman" pitchFamily="18" charset="0"/>
              </a:rPr>
              <a:t>Consider other information that may be helpful in the identification of risks of material misstatement due to fraud</a:t>
            </a:r>
            <a:endParaRPr lang="en-US" dirty="0" smtClean="0">
              <a:solidFill>
                <a:schemeClr val="tx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p:cNvSpPr>
            <a:spLocks noGrp="1"/>
          </p:cNvSpPr>
          <p:nvPr>
            <p:ph type="sldNum" sz="quarter" idx="11"/>
          </p:nvPr>
        </p:nvSpPr>
        <p:spPr>
          <a:noFill/>
        </p:spPr>
        <p:txBody>
          <a:bodyPr/>
          <a:lstStyle/>
          <a:p>
            <a:fld id="{9EDA0E58-7C24-4BFE-8C14-2C6A079B34E0}" type="slidenum">
              <a:rPr lang="en-US" smtClean="0"/>
              <a:pPr/>
              <a:t>31</a:t>
            </a:fld>
            <a:endParaRPr lang="en-US" smtClean="0"/>
          </a:p>
        </p:txBody>
      </p:sp>
      <p:sp>
        <p:nvSpPr>
          <p:cNvPr id="32771" name="Rectangle 2"/>
          <p:cNvSpPr>
            <a:spLocks noGrp="1" noChangeArrowheads="1"/>
          </p:cNvSpPr>
          <p:nvPr>
            <p:ph type="title"/>
          </p:nvPr>
        </p:nvSpPr>
        <p:spPr>
          <a:xfrm>
            <a:off x="762000" y="762000"/>
            <a:ext cx="7772400" cy="914400"/>
          </a:xfrm>
        </p:spPr>
        <p:txBody>
          <a:bodyPr/>
          <a:lstStyle/>
          <a:p>
            <a:pPr eaLnBrk="1" hangingPunct="1"/>
            <a:r>
              <a:rPr lang="en-US" sz="4800" dirty="0" smtClean="0"/>
              <a:t>SAS 99 (AU </a:t>
            </a:r>
            <a:r>
              <a:rPr lang="en-US" sz="4800" dirty="0" smtClean="0"/>
              <a:t>240)</a:t>
            </a:r>
            <a:endParaRPr lang="en-US" sz="4800" dirty="0" smtClean="0"/>
          </a:p>
        </p:txBody>
      </p:sp>
      <p:sp>
        <p:nvSpPr>
          <p:cNvPr id="32772" name="Rectangle 3"/>
          <p:cNvSpPr>
            <a:spLocks noGrp="1" noChangeArrowheads="1"/>
          </p:cNvSpPr>
          <p:nvPr>
            <p:ph type="body" idx="1"/>
          </p:nvPr>
        </p:nvSpPr>
        <p:spPr>
          <a:xfrm>
            <a:off x="762000" y="1600200"/>
            <a:ext cx="8001000" cy="4419600"/>
          </a:xfrm>
        </p:spPr>
        <p:txBody>
          <a:bodyPr/>
          <a:lstStyle/>
          <a:p>
            <a:pPr eaLnBrk="1" hangingPunct="1">
              <a:lnSpc>
                <a:spcPct val="90000"/>
              </a:lnSpc>
            </a:pPr>
            <a:r>
              <a:rPr lang="en-US" sz="2400" dirty="0" smtClean="0">
                <a:cs typeface="Times New Roman" pitchFamily="18" charset="0"/>
              </a:rPr>
              <a:t>Identifying risks that may result in material misstatement due to fraud</a:t>
            </a:r>
          </a:p>
          <a:p>
            <a:pPr lvl="1" eaLnBrk="1" hangingPunct="1">
              <a:lnSpc>
                <a:spcPct val="90000"/>
              </a:lnSpc>
            </a:pPr>
            <a:r>
              <a:rPr lang="en-US" dirty="0" smtClean="0">
                <a:solidFill>
                  <a:schemeClr val="tx1"/>
                </a:solidFill>
              </a:rPr>
              <a:t>The </a:t>
            </a:r>
            <a:r>
              <a:rPr lang="en-US" i="1" dirty="0" smtClean="0">
                <a:solidFill>
                  <a:schemeClr val="tx1"/>
                </a:solidFill>
              </a:rPr>
              <a:t>type</a:t>
            </a:r>
            <a:r>
              <a:rPr lang="en-US" dirty="0" smtClean="0">
                <a:solidFill>
                  <a:schemeClr val="tx1"/>
                </a:solidFill>
              </a:rPr>
              <a:t> of risk that may exist</a:t>
            </a:r>
          </a:p>
          <a:p>
            <a:pPr lvl="1" eaLnBrk="1" hangingPunct="1">
              <a:lnSpc>
                <a:spcPct val="90000"/>
              </a:lnSpc>
            </a:pPr>
            <a:r>
              <a:rPr lang="en-US" dirty="0" smtClean="0">
                <a:solidFill>
                  <a:schemeClr val="tx1"/>
                </a:solidFill>
              </a:rPr>
              <a:t>The </a:t>
            </a:r>
            <a:r>
              <a:rPr lang="en-US" i="1" dirty="0" smtClean="0">
                <a:solidFill>
                  <a:schemeClr val="tx1"/>
                </a:solidFill>
              </a:rPr>
              <a:t>significance</a:t>
            </a:r>
            <a:r>
              <a:rPr lang="en-US" dirty="0" smtClean="0">
                <a:solidFill>
                  <a:schemeClr val="tx1"/>
                </a:solidFill>
              </a:rPr>
              <a:t> of the risk</a:t>
            </a:r>
          </a:p>
          <a:p>
            <a:pPr lvl="1" eaLnBrk="1" hangingPunct="1">
              <a:lnSpc>
                <a:spcPct val="90000"/>
              </a:lnSpc>
            </a:pPr>
            <a:r>
              <a:rPr lang="en-US" dirty="0" smtClean="0">
                <a:solidFill>
                  <a:schemeClr val="tx1"/>
                </a:solidFill>
              </a:rPr>
              <a:t>The </a:t>
            </a:r>
            <a:r>
              <a:rPr lang="en-US" i="1" dirty="0" smtClean="0">
                <a:solidFill>
                  <a:schemeClr val="tx1"/>
                </a:solidFill>
              </a:rPr>
              <a:t>likelihood</a:t>
            </a:r>
            <a:r>
              <a:rPr lang="en-US" dirty="0" smtClean="0">
                <a:solidFill>
                  <a:schemeClr val="tx1"/>
                </a:solidFill>
              </a:rPr>
              <a:t> of the risk</a:t>
            </a:r>
          </a:p>
          <a:p>
            <a:pPr lvl="1" eaLnBrk="1" hangingPunct="1">
              <a:lnSpc>
                <a:spcPct val="90000"/>
              </a:lnSpc>
            </a:pPr>
            <a:r>
              <a:rPr lang="en-US" dirty="0" smtClean="0">
                <a:solidFill>
                  <a:schemeClr val="tx1"/>
                </a:solidFill>
              </a:rPr>
              <a:t>The </a:t>
            </a:r>
            <a:r>
              <a:rPr lang="en-US" i="1" dirty="0" smtClean="0">
                <a:solidFill>
                  <a:schemeClr val="tx1"/>
                </a:solidFill>
              </a:rPr>
              <a:t>pervasiveness</a:t>
            </a:r>
            <a:r>
              <a:rPr lang="en-US" dirty="0" smtClean="0">
                <a:solidFill>
                  <a:schemeClr val="tx1"/>
                </a:solidFill>
              </a:rPr>
              <a:t> of the risk</a:t>
            </a:r>
            <a:endParaRPr lang="en-US" sz="2000" dirty="0" smtClean="0">
              <a:solidFill>
                <a:schemeClr val="tx1"/>
              </a:solidFill>
              <a:cs typeface="Times New Roman" pitchFamily="18" charset="0"/>
            </a:endParaRPr>
          </a:p>
          <a:p>
            <a:pPr eaLnBrk="1" hangingPunct="1">
              <a:lnSpc>
                <a:spcPct val="90000"/>
              </a:lnSpc>
            </a:pPr>
            <a:r>
              <a:rPr lang="en-US" sz="2400" dirty="0" smtClean="0">
                <a:cs typeface="Times New Roman" pitchFamily="18" charset="0"/>
              </a:rPr>
              <a:t>Assessing the identified risks after taking into account an evaluation of the entity’s programs and controls</a:t>
            </a:r>
          </a:p>
          <a:p>
            <a:pPr lvl="1" eaLnBrk="1" hangingPunct="1">
              <a:lnSpc>
                <a:spcPct val="90000"/>
              </a:lnSpc>
            </a:pPr>
            <a:r>
              <a:rPr lang="en-US" dirty="0" smtClean="0">
                <a:solidFill>
                  <a:schemeClr val="tx1"/>
                </a:solidFill>
              </a:rPr>
              <a:t>Specific controls designed to mitigate specific risks of fraud</a:t>
            </a:r>
          </a:p>
          <a:p>
            <a:pPr lvl="1" eaLnBrk="1" hangingPunct="1">
              <a:lnSpc>
                <a:spcPct val="90000"/>
              </a:lnSpc>
            </a:pPr>
            <a:r>
              <a:rPr lang="en-US" dirty="0" smtClean="0">
                <a:solidFill>
                  <a:schemeClr val="tx1"/>
                </a:solidFill>
              </a:rPr>
              <a:t>Broader programs designed to deter and detect fraud</a:t>
            </a:r>
            <a:endParaRPr lang="en-US" sz="2000" dirty="0" smtClean="0">
              <a:solidFill>
                <a:schemeClr val="tx1"/>
              </a:solidFill>
              <a:cs typeface="Times New Roman" pitchFamily="18" charset="0"/>
            </a:endParaRPr>
          </a:p>
          <a:p>
            <a:pPr eaLnBrk="1" hangingPunct="1">
              <a:lnSpc>
                <a:spcPct val="90000"/>
              </a:lnSpc>
            </a:pPr>
            <a:endParaRPr lang="en-US" sz="2400" b="1"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1"/>
          </p:nvPr>
        </p:nvSpPr>
        <p:spPr>
          <a:noFill/>
        </p:spPr>
        <p:txBody>
          <a:bodyPr/>
          <a:lstStyle/>
          <a:p>
            <a:fld id="{8754037A-F450-4DFF-85CB-4DE770015D3B}" type="slidenum">
              <a:rPr lang="en-US" smtClean="0"/>
              <a:pPr/>
              <a:t>32</a:t>
            </a:fld>
            <a:endParaRPr lang="en-US" smtClean="0"/>
          </a:p>
        </p:txBody>
      </p:sp>
      <p:sp>
        <p:nvSpPr>
          <p:cNvPr id="33795" name="Rectangle 2"/>
          <p:cNvSpPr>
            <a:spLocks noGrp="1" noChangeArrowheads="1"/>
          </p:cNvSpPr>
          <p:nvPr>
            <p:ph type="title"/>
          </p:nvPr>
        </p:nvSpPr>
        <p:spPr>
          <a:xfrm>
            <a:off x="838200" y="609600"/>
            <a:ext cx="7772400" cy="914400"/>
          </a:xfrm>
        </p:spPr>
        <p:txBody>
          <a:bodyPr/>
          <a:lstStyle/>
          <a:p>
            <a:pPr eaLnBrk="1" hangingPunct="1"/>
            <a:r>
              <a:rPr lang="en-US" sz="4800" dirty="0" smtClean="0"/>
              <a:t>SAS 99 (AU </a:t>
            </a:r>
            <a:r>
              <a:rPr lang="en-US" sz="4800" dirty="0" smtClean="0"/>
              <a:t>240)</a:t>
            </a:r>
            <a:endParaRPr lang="en-US" sz="4800" dirty="0" smtClean="0"/>
          </a:p>
        </p:txBody>
      </p:sp>
      <p:sp>
        <p:nvSpPr>
          <p:cNvPr id="33796" name="Rectangle 3"/>
          <p:cNvSpPr>
            <a:spLocks noGrp="1" noChangeArrowheads="1"/>
          </p:cNvSpPr>
          <p:nvPr>
            <p:ph type="body" idx="1"/>
          </p:nvPr>
        </p:nvSpPr>
        <p:spPr>
          <a:xfrm>
            <a:off x="457200" y="1600200"/>
            <a:ext cx="8077200" cy="4876800"/>
          </a:xfrm>
        </p:spPr>
        <p:txBody>
          <a:bodyPr/>
          <a:lstStyle/>
          <a:p>
            <a:pPr eaLnBrk="1" hangingPunct="1">
              <a:lnSpc>
                <a:spcPct val="90000"/>
              </a:lnSpc>
            </a:pPr>
            <a:r>
              <a:rPr lang="en-US" dirty="0" smtClean="0">
                <a:cs typeface="Times New Roman" pitchFamily="18" charset="0"/>
              </a:rPr>
              <a:t>Responding to the results of the assessment</a:t>
            </a:r>
          </a:p>
          <a:p>
            <a:pPr lvl="1" eaLnBrk="1" hangingPunct="1">
              <a:lnSpc>
                <a:spcPct val="90000"/>
              </a:lnSpc>
            </a:pPr>
            <a:r>
              <a:rPr lang="en-US" dirty="0" smtClean="0">
                <a:solidFill>
                  <a:schemeClr val="tx1"/>
                </a:solidFill>
              </a:rPr>
              <a:t>Overall responses to the risk of material misstatement</a:t>
            </a:r>
          </a:p>
          <a:p>
            <a:pPr lvl="1" eaLnBrk="1" hangingPunct="1">
              <a:lnSpc>
                <a:spcPct val="90000"/>
              </a:lnSpc>
            </a:pPr>
            <a:r>
              <a:rPr lang="en-US" dirty="0" smtClean="0">
                <a:solidFill>
                  <a:schemeClr val="tx1"/>
                </a:solidFill>
              </a:rPr>
              <a:t>Responses involving the nature, timing, and extent of procedures to be performed to address the identified risks</a:t>
            </a:r>
          </a:p>
          <a:p>
            <a:pPr lvl="1" eaLnBrk="1" hangingPunct="1">
              <a:lnSpc>
                <a:spcPct val="90000"/>
              </a:lnSpc>
            </a:pPr>
            <a:r>
              <a:rPr lang="en-US" dirty="0" smtClean="0">
                <a:solidFill>
                  <a:schemeClr val="tx1"/>
                </a:solidFill>
              </a:rPr>
              <a:t>Responses to further address risk of management override of controls</a:t>
            </a:r>
          </a:p>
          <a:p>
            <a:pPr lvl="1" eaLnBrk="1" hangingPunct="1">
              <a:lnSpc>
                <a:spcPct val="90000"/>
              </a:lnSpc>
            </a:pPr>
            <a:r>
              <a:rPr lang="en-US" dirty="0" smtClean="0">
                <a:solidFill>
                  <a:schemeClr val="tx1"/>
                </a:solidFill>
              </a:rPr>
              <a:t>Examining journal entries and other adjustments for evidence of possible material misstatement due to fraud</a:t>
            </a:r>
          </a:p>
          <a:p>
            <a:pPr lvl="1" eaLnBrk="1" hangingPunct="1">
              <a:lnSpc>
                <a:spcPct val="90000"/>
              </a:lnSpc>
            </a:pPr>
            <a:r>
              <a:rPr lang="en-US" dirty="0" smtClean="0">
                <a:solidFill>
                  <a:schemeClr val="tx1"/>
                </a:solidFill>
              </a:rPr>
              <a:t>Reviewing accounting estimates for biases that could result in material misstatement due to fraud</a:t>
            </a:r>
          </a:p>
          <a:p>
            <a:pPr lvl="1" eaLnBrk="1" hangingPunct="1">
              <a:lnSpc>
                <a:spcPct val="90000"/>
              </a:lnSpc>
            </a:pPr>
            <a:r>
              <a:rPr lang="en-US" dirty="0" smtClean="0">
                <a:solidFill>
                  <a:schemeClr val="tx1"/>
                </a:solidFill>
              </a:rPr>
              <a:t>Evaluating the business rationale for significant unusual transactions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4"/>
          <p:cNvSpPr>
            <a:spLocks noGrp="1"/>
          </p:cNvSpPr>
          <p:nvPr>
            <p:ph type="sldNum" sz="quarter" idx="11"/>
          </p:nvPr>
        </p:nvSpPr>
        <p:spPr>
          <a:noFill/>
        </p:spPr>
        <p:txBody>
          <a:bodyPr/>
          <a:lstStyle/>
          <a:p>
            <a:fld id="{E4ADCD92-D2EA-428E-B729-18EAE1C29E9B}" type="slidenum">
              <a:rPr lang="en-US" smtClean="0"/>
              <a:pPr/>
              <a:t>33</a:t>
            </a:fld>
            <a:endParaRPr lang="en-US" smtClean="0"/>
          </a:p>
        </p:txBody>
      </p:sp>
      <p:sp>
        <p:nvSpPr>
          <p:cNvPr id="34819" name="Rectangle 2"/>
          <p:cNvSpPr>
            <a:spLocks noGrp="1" noChangeArrowheads="1"/>
          </p:cNvSpPr>
          <p:nvPr>
            <p:ph type="title"/>
          </p:nvPr>
        </p:nvSpPr>
        <p:spPr/>
        <p:txBody>
          <a:bodyPr/>
          <a:lstStyle/>
          <a:p>
            <a:pPr eaLnBrk="1" hangingPunct="1"/>
            <a:r>
              <a:rPr lang="en-US" sz="4800" dirty="0" smtClean="0"/>
              <a:t>SAS 99 (AU </a:t>
            </a:r>
            <a:r>
              <a:rPr lang="en-US" sz="4800" dirty="0" smtClean="0"/>
              <a:t>240)</a:t>
            </a:r>
            <a:endParaRPr lang="en-US" sz="4800" dirty="0" smtClean="0"/>
          </a:p>
        </p:txBody>
      </p:sp>
      <p:sp>
        <p:nvSpPr>
          <p:cNvPr id="34820" name="Rectangle 3"/>
          <p:cNvSpPr>
            <a:spLocks noGrp="1" noChangeArrowheads="1"/>
          </p:cNvSpPr>
          <p:nvPr>
            <p:ph type="body" idx="1"/>
          </p:nvPr>
        </p:nvSpPr>
        <p:spPr>
          <a:xfrm>
            <a:off x="685800" y="2057400"/>
            <a:ext cx="7696200" cy="3962400"/>
          </a:xfrm>
        </p:spPr>
        <p:txBody>
          <a:bodyPr/>
          <a:lstStyle/>
          <a:p>
            <a:pPr eaLnBrk="1" hangingPunct="1"/>
            <a:r>
              <a:rPr lang="en-US" smtClean="0">
                <a:cs typeface="Times New Roman" pitchFamily="18" charset="0"/>
              </a:rPr>
              <a:t>Evaluating audit evidence</a:t>
            </a:r>
          </a:p>
          <a:p>
            <a:pPr lvl="1" eaLnBrk="1" hangingPunct="1"/>
            <a:r>
              <a:rPr lang="en-US" smtClean="0">
                <a:solidFill>
                  <a:schemeClr val="tx1"/>
                </a:solidFill>
              </a:rPr>
              <a:t>Assessing risks of material misstatement due to fraud throughout the audit</a:t>
            </a:r>
          </a:p>
          <a:p>
            <a:pPr lvl="1" eaLnBrk="1" hangingPunct="1"/>
            <a:r>
              <a:rPr lang="en-US" smtClean="0">
                <a:solidFill>
                  <a:schemeClr val="tx1"/>
                </a:solidFill>
              </a:rPr>
              <a:t>Evaluating whether analytical procedures indicate a previously unrecognized risk of fraud</a:t>
            </a:r>
          </a:p>
          <a:p>
            <a:pPr lvl="1" eaLnBrk="1" hangingPunct="1"/>
            <a:r>
              <a:rPr lang="en-US" smtClean="0">
                <a:solidFill>
                  <a:schemeClr val="tx1"/>
                </a:solidFill>
              </a:rPr>
              <a:t>Evaluating risks of material misstatement at or near the completion of fieldwork</a:t>
            </a:r>
          </a:p>
          <a:p>
            <a:pPr lvl="1" eaLnBrk="1" hangingPunct="1"/>
            <a:r>
              <a:rPr lang="en-US" smtClean="0">
                <a:solidFill>
                  <a:schemeClr val="tx1"/>
                </a:solidFill>
              </a:rPr>
              <a:t>Responding to misstatements that may be the result of fraud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p:cNvSpPr>
            <a:spLocks noGrp="1"/>
          </p:cNvSpPr>
          <p:nvPr>
            <p:ph type="sldNum" sz="quarter" idx="11"/>
          </p:nvPr>
        </p:nvSpPr>
        <p:spPr>
          <a:noFill/>
        </p:spPr>
        <p:txBody>
          <a:bodyPr/>
          <a:lstStyle/>
          <a:p>
            <a:fld id="{538A11C8-EF1B-4999-9C80-55A50B9C0D00}" type="slidenum">
              <a:rPr lang="en-US" smtClean="0"/>
              <a:pPr/>
              <a:t>34</a:t>
            </a:fld>
            <a:endParaRPr lang="en-US" smtClean="0"/>
          </a:p>
        </p:txBody>
      </p:sp>
      <p:sp>
        <p:nvSpPr>
          <p:cNvPr id="35843" name="Rectangle 2"/>
          <p:cNvSpPr>
            <a:spLocks noGrp="1" noChangeArrowheads="1"/>
          </p:cNvSpPr>
          <p:nvPr>
            <p:ph type="title"/>
          </p:nvPr>
        </p:nvSpPr>
        <p:spPr>
          <a:xfrm>
            <a:off x="990600" y="609600"/>
            <a:ext cx="7772400" cy="685800"/>
          </a:xfrm>
        </p:spPr>
        <p:txBody>
          <a:bodyPr/>
          <a:lstStyle/>
          <a:p>
            <a:pPr eaLnBrk="1" hangingPunct="1"/>
            <a:r>
              <a:rPr lang="en-US" sz="4800" dirty="0" smtClean="0"/>
              <a:t>SAS 99 (AU </a:t>
            </a:r>
            <a:r>
              <a:rPr lang="en-US" sz="4800" dirty="0" smtClean="0"/>
              <a:t>240)</a:t>
            </a:r>
            <a:endParaRPr lang="en-US" sz="4800" dirty="0" smtClean="0"/>
          </a:p>
        </p:txBody>
      </p:sp>
      <p:sp>
        <p:nvSpPr>
          <p:cNvPr id="35844" name="Rectangle 3"/>
          <p:cNvSpPr>
            <a:spLocks noGrp="1" noChangeArrowheads="1"/>
          </p:cNvSpPr>
          <p:nvPr>
            <p:ph type="body" idx="1"/>
          </p:nvPr>
        </p:nvSpPr>
        <p:spPr>
          <a:xfrm>
            <a:off x="533400" y="1600200"/>
            <a:ext cx="8001000" cy="4800600"/>
          </a:xfrm>
        </p:spPr>
        <p:txBody>
          <a:bodyPr/>
          <a:lstStyle/>
          <a:p>
            <a:pPr eaLnBrk="1" hangingPunct="1">
              <a:lnSpc>
                <a:spcPct val="90000"/>
              </a:lnSpc>
            </a:pPr>
            <a:r>
              <a:rPr lang="en-US" dirty="0" smtClean="0">
                <a:cs typeface="Times New Roman" pitchFamily="18" charset="0"/>
              </a:rPr>
              <a:t>Communicating about fraud to management, the audit committee, and others</a:t>
            </a:r>
          </a:p>
          <a:p>
            <a:pPr lvl="1" eaLnBrk="1" hangingPunct="1">
              <a:lnSpc>
                <a:spcPct val="90000"/>
              </a:lnSpc>
            </a:pPr>
            <a:r>
              <a:rPr lang="en-US" dirty="0" smtClean="0">
                <a:solidFill>
                  <a:schemeClr val="tx1"/>
                </a:solidFill>
              </a:rPr>
              <a:t>If fraud may exist, the matter should be brought to the attention of an appropriate level of management even the matter is considered inconsequential</a:t>
            </a:r>
          </a:p>
          <a:p>
            <a:pPr lvl="1" eaLnBrk="1" hangingPunct="1">
              <a:lnSpc>
                <a:spcPct val="90000"/>
              </a:lnSpc>
            </a:pPr>
            <a:r>
              <a:rPr lang="en-US" dirty="0" smtClean="0">
                <a:solidFill>
                  <a:schemeClr val="tx1"/>
                </a:solidFill>
              </a:rPr>
              <a:t>Fraud involving senior management should be reported directly to the audit committee</a:t>
            </a:r>
          </a:p>
          <a:p>
            <a:pPr lvl="1" eaLnBrk="1" hangingPunct="1">
              <a:lnSpc>
                <a:spcPct val="90000"/>
              </a:lnSpc>
            </a:pPr>
            <a:r>
              <a:rPr lang="en-US" dirty="0" smtClean="0">
                <a:solidFill>
                  <a:schemeClr val="tx1"/>
                </a:solidFill>
              </a:rPr>
              <a:t>If risks that have been identified have continuing control implications, consider communicating these risks to senior management</a:t>
            </a:r>
          </a:p>
          <a:p>
            <a:pPr lvl="1" eaLnBrk="1" hangingPunct="1">
              <a:lnSpc>
                <a:spcPct val="90000"/>
              </a:lnSpc>
            </a:pPr>
            <a:r>
              <a:rPr lang="en-US" dirty="0" smtClean="0">
                <a:solidFill>
                  <a:schemeClr val="tx1"/>
                </a:solidFill>
              </a:rPr>
              <a:t>Disclosing possible fraud to outside parties</a:t>
            </a:r>
            <a:r>
              <a:rPr lang="en-US" dirty="0" smtClean="0">
                <a:cs typeface="Times New Roman" pitchFamily="18" charset="0"/>
              </a:rPr>
              <a:t> </a:t>
            </a:r>
          </a:p>
          <a:p>
            <a:pPr eaLnBrk="1" hangingPunct="1">
              <a:lnSpc>
                <a:spcPct val="90000"/>
              </a:lnSpc>
            </a:pPr>
            <a:r>
              <a:rPr lang="en-US" sz="2400" dirty="0" smtClean="0">
                <a:cs typeface="Times New Roman" pitchFamily="18" charset="0"/>
              </a:rPr>
              <a:t>Documenting the auditor’s consideration of fraud</a:t>
            </a:r>
            <a:endParaRPr lang="en-US"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4"/>
          <p:cNvSpPr>
            <a:spLocks noGrp="1"/>
          </p:cNvSpPr>
          <p:nvPr>
            <p:ph type="sldNum" sz="quarter" idx="11"/>
          </p:nvPr>
        </p:nvSpPr>
        <p:spPr>
          <a:noFill/>
        </p:spPr>
        <p:txBody>
          <a:bodyPr/>
          <a:lstStyle/>
          <a:p>
            <a:fld id="{851C6DE0-AD96-4F03-B8BB-050879FCDF21}" type="slidenum">
              <a:rPr lang="en-US" smtClean="0"/>
              <a:pPr/>
              <a:t>35</a:t>
            </a:fld>
            <a:endParaRPr lang="en-US" smtClean="0"/>
          </a:p>
        </p:txBody>
      </p:sp>
      <p:sp>
        <p:nvSpPr>
          <p:cNvPr id="36867" name="Rectangle 2"/>
          <p:cNvSpPr>
            <a:spLocks noGrp="1" noChangeArrowheads="1"/>
          </p:cNvSpPr>
          <p:nvPr>
            <p:ph type="title"/>
          </p:nvPr>
        </p:nvSpPr>
        <p:spPr>
          <a:xfrm>
            <a:off x="762000" y="838200"/>
            <a:ext cx="7772400" cy="762000"/>
          </a:xfrm>
        </p:spPr>
        <p:txBody>
          <a:bodyPr/>
          <a:lstStyle/>
          <a:p>
            <a:pPr eaLnBrk="1" hangingPunct="1"/>
            <a:r>
              <a:rPr lang="en-US" smtClean="0"/>
              <a:t>Financial Statement Analysis</a:t>
            </a:r>
          </a:p>
        </p:txBody>
      </p:sp>
      <p:sp>
        <p:nvSpPr>
          <p:cNvPr id="36868" name="Rectangle 3"/>
          <p:cNvSpPr>
            <a:spLocks noGrp="1" noChangeArrowheads="1"/>
          </p:cNvSpPr>
          <p:nvPr>
            <p:ph type="body" idx="1"/>
          </p:nvPr>
        </p:nvSpPr>
        <p:spPr>
          <a:xfrm>
            <a:off x="685800" y="1752600"/>
            <a:ext cx="7772400" cy="4343400"/>
          </a:xfrm>
        </p:spPr>
        <p:txBody>
          <a:bodyPr/>
          <a:lstStyle/>
          <a:p>
            <a:pPr eaLnBrk="1" hangingPunct="1"/>
            <a:r>
              <a:rPr lang="en-US" smtClean="0"/>
              <a:t>Vertical analysis</a:t>
            </a:r>
          </a:p>
          <a:p>
            <a:pPr lvl="1" eaLnBrk="1" hangingPunct="1"/>
            <a:r>
              <a:rPr lang="en-US" smtClean="0">
                <a:solidFill>
                  <a:schemeClr val="tx1"/>
                </a:solidFill>
              </a:rPr>
              <a:t>Analyzes relationships between items on an income statement, balance sheet, or statement of cash flows by expressing components as percentages</a:t>
            </a:r>
          </a:p>
          <a:p>
            <a:pPr eaLnBrk="1" hangingPunct="1"/>
            <a:r>
              <a:rPr lang="en-US" smtClean="0"/>
              <a:t>Horizontal analysis</a:t>
            </a:r>
          </a:p>
          <a:p>
            <a:pPr lvl="1" eaLnBrk="1" hangingPunct="1"/>
            <a:r>
              <a:rPr lang="en-US" smtClean="0">
                <a:solidFill>
                  <a:schemeClr val="tx1"/>
                </a:solidFill>
              </a:rPr>
              <a:t>Analyzes the percentage change in individual financial statement items</a:t>
            </a:r>
          </a:p>
          <a:p>
            <a:pPr eaLnBrk="1" hangingPunct="1"/>
            <a:r>
              <a:rPr lang="en-US" smtClean="0"/>
              <a:t>Ratio analysis</a:t>
            </a:r>
          </a:p>
          <a:p>
            <a:pPr lvl="1" eaLnBrk="1" hangingPunct="1"/>
            <a:r>
              <a:rPr lang="en-US" smtClean="0">
                <a:solidFill>
                  <a:schemeClr val="tx1"/>
                </a:solidFill>
              </a:rPr>
              <a:t>Measures the relationship between two different financial statement amounts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p:cNvSpPr>
            <a:spLocks noGrp="1"/>
          </p:cNvSpPr>
          <p:nvPr>
            <p:ph type="sldNum" sz="quarter" idx="11"/>
          </p:nvPr>
        </p:nvSpPr>
        <p:spPr>
          <a:noFill/>
        </p:spPr>
        <p:txBody>
          <a:bodyPr/>
          <a:lstStyle/>
          <a:p>
            <a:fld id="{572B522C-83CE-43FC-A02B-B7434D98749E}" type="slidenum">
              <a:rPr lang="en-US" smtClean="0"/>
              <a:pPr/>
              <a:t>36</a:t>
            </a:fld>
            <a:endParaRPr lang="en-US" smtClean="0"/>
          </a:p>
        </p:txBody>
      </p:sp>
      <p:sp>
        <p:nvSpPr>
          <p:cNvPr id="92164" name="AutoShape 4"/>
          <p:cNvSpPr>
            <a:spLocks noChangeArrowheads="1"/>
          </p:cNvSpPr>
          <p:nvPr/>
        </p:nvSpPr>
        <p:spPr bwMode="auto">
          <a:xfrm>
            <a:off x="1828800" y="2286000"/>
            <a:ext cx="4724400" cy="3886200"/>
          </a:xfrm>
          <a:prstGeom prst="triangle">
            <a:avLst>
              <a:gd name="adj" fmla="val 50000"/>
            </a:avLst>
          </a:prstGeom>
          <a:gradFill rotWithShape="0">
            <a:gsLst>
              <a:gs pos="0">
                <a:schemeClr val="accent1"/>
              </a:gs>
              <a:gs pos="100000">
                <a:schemeClr val="accent1">
                  <a:gamma/>
                  <a:shade val="46275"/>
                  <a:invGamma/>
                </a:schemeClr>
              </a:gs>
            </a:gsLst>
            <a:lin ang="27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defRPr/>
            </a:pPr>
            <a:endParaRPr lang="en-US" dirty="0"/>
          </a:p>
        </p:txBody>
      </p:sp>
      <p:sp>
        <p:nvSpPr>
          <p:cNvPr id="37892" name="Rectangle 2"/>
          <p:cNvSpPr>
            <a:spLocks noGrp="1" noChangeArrowheads="1"/>
          </p:cNvSpPr>
          <p:nvPr>
            <p:ph type="title"/>
          </p:nvPr>
        </p:nvSpPr>
        <p:spPr/>
        <p:txBody>
          <a:bodyPr/>
          <a:lstStyle/>
          <a:p>
            <a:pPr eaLnBrk="1" hangingPunct="1"/>
            <a:r>
              <a:rPr lang="en-US" smtClean="0"/>
              <a:t>Deterrence of Financial Statement Fraud</a:t>
            </a:r>
          </a:p>
        </p:txBody>
      </p:sp>
      <p:sp>
        <p:nvSpPr>
          <p:cNvPr id="37893" name="Rectangle 3"/>
          <p:cNvSpPr>
            <a:spLocks noGrp="1" noChangeArrowheads="1"/>
          </p:cNvSpPr>
          <p:nvPr>
            <p:ph type="body" idx="1"/>
          </p:nvPr>
        </p:nvSpPr>
        <p:spPr>
          <a:xfrm>
            <a:off x="685800" y="2438400"/>
            <a:ext cx="7772400" cy="3810000"/>
          </a:xfrm>
        </p:spPr>
        <p:txBody>
          <a:bodyPr/>
          <a:lstStyle/>
          <a:p>
            <a:pPr eaLnBrk="1" hangingPunct="1"/>
            <a:r>
              <a:rPr lang="en-US" sz="3200" smtClean="0"/>
              <a:t>Reduce pressures to commit financial statement fraud</a:t>
            </a:r>
          </a:p>
          <a:p>
            <a:pPr eaLnBrk="1" hangingPunct="1"/>
            <a:r>
              <a:rPr lang="en-US" sz="3200" smtClean="0"/>
              <a:t>Reduce the opportunity to commit financial statement fraud</a:t>
            </a:r>
          </a:p>
          <a:p>
            <a:pPr eaLnBrk="1" hangingPunct="1"/>
            <a:r>
              <a:rPr lang="en-US" sz="3200" smtClean="0"/>
              <a:t>Reduce rationalization of financial statement fraud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4"/>
          <p:cNvSpPr>
            <a:spLocks noGrp="1"/>
          </p:cNvSpPr>
          <p:nvPr>
            <p:ph type="sldNum" sz="quarter" idx="11"/>
          </p:nvPr>
        </p:nvSpPr>
        <p:spPr>
          <a:noFill/>
        </p:spPr>
        <p:txBody>
          <a:bodyPr/>
          <a:lstStyle/>
          <a:p>
            <a:fld id="{610C5AD8-C4F1-4B07-9519-C85B6A19E3CF}" type="slidenum">
              <a:rPr lang="en-US" smtClean="0"/>
              <a:pPr/>
              <a:t>37</a:t>
            </a:fld>
            <a:endParaRPr lang="en-US" smtClean="0"/>
          </a:p>
        </p:txBody>
      </p:sp>
      <p:sp>
        <p:nvSpPr>
          <p:cNvPr id="38915" name="Rectangle 2"/>
          <p:cNvSpPr>
            <a:spLocks noGrp="1" noChangeArrowheads="1"/>
          </p:cNvSpPr>
          <p:nvPr>
            <p:ph type="title"/>
          </p:nvPr>
        </p:nvSpPr>
        <p:spPr>
          <a:xfrm>
            <a:off x="685800" y="685800"/>
            <a:ext cx="7772400" cy="990600"/>
          </a:xfrm>
        </p:spPr>
        <p:txBody>
          <a:bodyPr/>
          <a:lstStyle/>
          <a:p>
            <a:pPr eaLnBrk="1" hangingPunct="1">
              <a:lnSpc>
                <a:spcPct val="90000"/>
              </a:lnSpc>
            </a:pPr>
            <a:r>
              <a:rPr lang="en-US" smtClean="0"/>
              <a:t>Reduce </a:t>
            </a:r>
            <a:r>
              <a:rPr lang="en-US" i="1" smtClean="0"/>
              <a:t>Pressures</a:t>
            </a:r>
            <a:r>
              <a:rPr lang="en-US" smtClean="0"/>
              <a:t> to Commit Financial Statement Fraud</a:t>
            </a:r>
          </a:p>
        </p:txBody>
      </p:sp>
      <p:sp>
        <p:nvSpPr>
          <p:cNvPr id="38916" name="Rectangle 3"/>
          <p:cNvSpPr>
            <a:spLocks noGrp="1" noChangeArrowheads="1"/>
          </p:cNvSpPr>
          <p:nvPr>
            <p:ph type="body" idx="1"/>
          </p:nvPr>
        </p:nvSpPr>
        <p:spPr>
          <a:xfrm>
            <a:off x="381000" y="1905000"/>
            <a:ext cx="8229600" cy="4419600"/>
          </a:xfrm>
        </p:spPr>
        <p:txBody>
          <a:bodyPr/>
          <a:lstStyle/>
          <a:p>
            <a:pPr eaLnBrk="1" hangingPunct="1">
              <a:lnSpc>
                <a:spcPct val="90000"/>
              </a:lnSpc>
            </a:pPr>
            <a:r>
              <a:rPr lang="en-US" sz="2400" smtClean="0">
                <a:cs typeface="Times New Roman" pitchFamily="18" charset="0"/>
              </a:rPr>
              <a:t>Establish effective board oversight of the “tone at the top” created by management</a:t>
            </a:r>
          </a:p>
          <a:p>
            <a:pPr eaLnBrk="1" hangingPunct="1">
              <a:lnSpc>
                <a:spcPct val="90000"/>
              </a:lnSpc>
            </a:pPr>
            <a:r>
              <a:rPr lang="en-US" sz="2400" smtClean="0">
                <a:cs typeface="Times New Roman" pitchFamily="18" charset="0"/>
              </a:rPr>
              <a:t>Avoid setting unachievable financial goals</a:t>
            </a:r>
          </a:p>
          <a:p>
            <a:pPr eaLnBrk="1" hangingPunct="1">
              <a:lnSpc>
                <a:spcPct val="90000"/>
              </a:lnSpc>
            </a:pPr>
            <a:r>
              <a:rPr lang="en-US" sz="2400" smtClean="0">
                <a:cs typeface="Times New Roman" pitchFamily="18" charset="0"/>
              </a:rPr>
              <a:t>Avoid applying excessive pressure on employees to achieve goals</a:t>
            </a:r>
          </a:p>
          <a:p>
            <a:pPr eaLnBrk="1" hangingPunct="1">
              <a:lnSpc>
                <a:spcPct val="90000"/>
              </a:lnSpc>
            </a:pPr>
            <a:r>
              <a:rPr lang="en-US" sz="2400" smtClean="0">
                <a:cs typeface="Times New Roman" pitchFamily="18" charset="0"/>
              </a:rPr>
              <a:t>Change goals if changed market conditions require it</a:t>
            </a:r>
          </a:p>
          <a:p>
            <a:pPr eaLnBrk="1" hangingPunct="1">
              <a:lnSpc>
                <a:spcPct val="90000"/>
              </a:lnSpc>
            </a:pPr>
            <a:r>
              <a:rPr lang="en-US" sz="2400" smtClean="0">
                <a:cs typeface="Times New Roman" pitchFamily="18" charset="0"/>
              </a:rPr>
              <a:t>Ensure compensation systems are fair and do not create incentive to commit fraud</a:t>
            </a:r>
          </a:p>
          <a:p>
            <a:pPr eaLnBrk="1" hangingPunct="1">
              <a:lnSpc>
                <a:spcPct val="90000"/>
              </a:lnSpc>
            </a:pPr>
            <a:r>
              <a:rPr lang="en-US" sz="2400" smtClean="0">
                <a:cs typeface="Times New Roman" pitchFamily="18" charset="0"/>
              </a:rPr>
              <a:t>Discourage excessive external expectations of future corporate performance</a:t>
            </a:r>
          </a:p>
          <a:p>
            <a:pPr eaLnBrk="1" hangingPunct="1">
              <a:lnSpc>
                <a:spcPct val="90000"/>
              </a:lnSpc>
            </a:pPr>
            <a:r>
              <a:rPr lang="en-US" sz="2400" smtClean="0">
                <a:cs typeface="Times New Roman" pitchFamily="18" charset="0"/>
              </a:rPr>
              <a:t>Remove operational obstacles blocking effective performance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4"/>
          <p:cNvSpPr>
            <a:spLocks noGrp="1"/>
          </p:cNvSpPr>
          <p:nvPr>
            <p:ph type="sldNum" sz="quarter" idx="11"/>
          </p:nvPr>
        </p:nvSpPr>
        <p:spPr>
          <a:noFill/>
        </p:spPr>
        <p:txBody>
          <a:bodyPr/>
          <a:lstStyle/>
          <a:p>
            <a:fld id="{F6CB5131-8856-409B-A214-5A16199D612F}" type="slidenum">
              <a:rPr lang="en-US" smtClean="0"/>
              <a:pPr/>
              <a:t>38</a:t>
            </a:fld>
            <a:endParaRPr lang="en-US" smtClean="0"/>
          </a:p>
        </p:txBody>
      </p:sp>
      <p:sp>
        <p:nvSpPr>
          <p:cNvPr id="39939" name="Rectangle 2"/>
          <p:cNvSpPr>
            <a:spLocks noGrp="1" noChangeArrowheads="1"/>
          </p:cNvSpPr>
          <p:nvPr>
            <p:ph type="title"/>
          </p:nvPr>
        </p:nvSpPr>
        <p:spPr>
          <a:xfrm>
            <a:off x="609600" y="533400"/>
            <a:ext cx="8229600" cy="1143000"/>
          </a:xfrm>
        </p:spPr>
        <p:txBody>
          <a:bodyPr/>
          <a:lstStyle/>
          <a:p>
            <a:pPr eaLnBrk="1" hangingPunct="1">
              <a:lnSpc>
                <a:spcPct val="90000"/>
              </a:lnSpc>
            </a:pPr>
            <a:r>
              <a:rPr lang="en-US" sz="4000" smtClean="0"/>
              <a:t>Reduce the </a:t>
            </a:r>
            <a:r>
              <a:rPr lang="en-US" sz="4000" i="1" smtClean="0"/>
              <a:t>Opportunity</a:t>
            </a:r>
            <a:r>
              <a:rPr lang="en-US" sz="4000" smtClean="0"/>
              <a:t> to Commit Financial Statement Fraud</a:t>
            </a:r>
          </a:p>
        </p:txBody>
      </p:sp>
      <p:sp>
        <p:nvSpPr>
          <p:cNvPr id="39940" name="Rectangle 3"/>
          <p:cNvSpPr>
            <a:spLocks noGrp="1" noChangeArrowheads="1"/>
          </p:cNvSpPr>
          <p:nvPr>
            <p:ph type="body" idx="1"/>
          </p:nvPr>
        </p:nvSpPr>
        <p:spPr>
          <a:xfrm>
            <a:off x="304800" y="1600200"/>
            <a:ext cx="8382000" cy="4876800"/>
          </a:xfrm>
        </p:spPr>
        <p:txBody>
          <a:bodyPr/>
          <a:lstStyle/>
          <a:p>
            <a:pPr eaLnBrk="1" hangingPunct="1">
              <a:lnSpc>
                <a:spcPct val="90000"/>
              </a:lnSpc>
            </a:pPr>
            <a:r>
              <a:rPr lang="en-US" sz="2200" smtClean="0">
                <a:cs typeface="Times New Roman" pitchFamily="18" charset="0"/>
              </a:rPr>
              <a:t>Maintain accurate and complete internal accounting records</a:t>
            </a:r>
          </a:p>
          <a:p>
            <a:pPr eaLnBrk="1" hangingPunct="1">
              <a:lnSpc>
                <a:spcPct val="90000"/>
              </a:lnSpc>
            </a:pPr>
            <a:r>
              <a:rPr lang="en-US" sz="2200" smtClean="0">
                <a:cs typeface="Times New Roman" pitchFamily="18" charset="0"/>
              </a:rPr>
              <a:t>Carefully monitor the business transactions and interpersonal relationships of suppliers, buyers, purchasing agents, sales representatives, and others who participate in the transactions between financial units</a:t>
            </a:r>
          </a:p>
          <a:p>
            <a:pPr eaLnBrk="1" hangingPunct="1">
              <a:lnSpc>
                <a:spcPct val="90000"/>
              </a:lnSpc>
            </a:pPr>
            <a:r>
              <a:rPr lang="en-US" sz="2200" smtClean="0">
                <a:cs typeface="Times New Roman" pitchFamily="18" charset="0"/>
              </a:rPr>
              <a:t>Establish a physical security system to secure company assets, including finished goods, cash, capital equipment, tools, and other valuable items </a:t>
            </a:r>
          </a:p>
          <a:p>
            <a:pPr eaLnBrk="1" hangingPunct="1">
              <a:lnSpc>
                <a:spcPct val="90000"/>
              </a:lnSpc>
            </a:pPr>
            <a:r>
              <a:rPr lang="en-US" sz="2200" smtClean="0">
                <a:cs typeface="Times New Roman" pitchFamily="18" charset="0"/>
              </a:rPr>
              <a:t>Maintain accurate personnel records, including background checks on new employee.</a:t>
            </a:r>
          </a:p>
          <a:p>
            <a:pPr eaLnBrk="1" hangingPunct="1">
              <a:lnSpc>
                <a:spcPct val="90000"/>
              </a:lnSpc>
            </a:pPr>
            <a:r>
              <a:rPr lang="en-US" sz="2200" smtClean="0">
                <a:cs typeface="Times New Roman" pitchFamily="18" charset="0"/>
              </a:rPr>
              <a:t>Encourage strong supervisory and leadership relationships within groups to ensure enforcement of accounting procedures</a:t>
            </a:r>
          </a:p>
          <a:p>
            <a:pPr eaLnBrk="1" hangingPunct="1">
              <a:lnSpc>
                <a:spcPct val="90000"/>
              </a:lnSpc>
            </a:pPr>
            <a:r>
              <a:rPr lang="en-US" sz="2200" smtClean="0">
                <a:cs typeface="Times New Roman" pitchFamily="18" charset="0"/>
              </a:rPr>
              <a:t>Establish clear and uniform accounting procedures with no exception clauses</a:t>
            </a:r>
            <a:endParaRPr lang="en-US" sz="2000" smtClean="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1"/>
          </p:nvPr>
        </p:nvSpPr>
        <p:spPr>
          <a:noFill/>
        </p:spPr>
        <p:txBody>
          <a:bodyPr/>
          <a:lstStyle/>
          <a:p>
            <a:fld id="{019D2483-0F06-4619-A110-8F4E739FB691}" type="slidenum">
              <a:rPr lang="en-US" smtClean="0"/>
              <a:pPr/>
              <a:t>39</a:t>
            </a:fld>
            <a:endParaRPr lang="en-US" smtClean="0"/>
          </a:p>
        </p:txBody>
      </p:sp>
      <p:sp>
        <p:nvSpPr>
          <p:cNvPr id="40963" name="Rectangle 2"/>
          <p:cNvSpPr>
            <a:spLocks noGrp="1" noChangeArrowheads="1"/>
          </p:cNvSpPr>
          <p:nvPr>
            <p:ph type="title"/>
          </p:nvPr>
        </p:nvSpPr>
        <p:spPr/>
        <p:txBody>
          <a:bodyPr/>
          <a:lstStyle/>
          <a:p>
            <a:pPr eaLnBrk="1" hangingPunct="1"/>
            <a:r>
              <a:rPr lang="en-US" smtClean="0"/>
              <a:t>Reduce </a:t>
            </a:r>
            <a:r>
              <a:rPr lang="en-US" i="1" smtClean="0"/>
              <a:t>Rationalization</a:t>
            </a:r>
            <a:r>
              <a:rPr lang="en-US" smtClean="0"/>
              <a:t> of Financial Statement Fraud</a:t>
            </a:r>
          </a:p>
        </p:txBody>
      </p:sp>
      <p:sp>
        <p:nvSpPr>
          <p:cNvPr id="40964" name="Rectangle 3"/>
          <p:cNvSpPr>
            <a:spLocks noGrp="1" noChangeArrowheads="1"/>
          </p:cNvSpPr>
          <p:nvPr>
            <p:ph type="body" idx="1"/>
          </p:nvPr>
        </p:nvSpPr>
        <p:spPr/>
        <p:txBody>
          <a:bodyPr/>
          <a:lstStyle/>
          <a:p>
            <a:pPr eaLnBrk="1" hangingPunct="1"/>
            <a:r>
              <a:rPr lang="en-US" smtClean="0">
                <a:cs typeface="Times New Roman" pitchFamily="18" charset="0"/>
              </a:rPr>
              <a:t>Promote strong values, based on integrity, throughout the organization</a:t>
            </a:r>
          </a:p>
          <a:p>
            <a:pPr eaLnBrk="1" hangingPunct="1"/>
            <a:r>
              <a:rPr lang="en-US" smtClean="0">
                <a:cs typeface="Times New Roman" pitchFamily="18" charset="0"/>
              </a:rPr>
              <a:t>Have policies that clearly define prohibited behavior with respect to accounting and financial statement fraud</a:t>
            </a:r>
          </a:p>
          <a:p>
            <a:pPr eaLnBrk="1" hangingPunct="1"/>
            <a:r>
              <a:rPr lang="en-US" smtClean="0">
                <a:cs typeface="Times New Roman" pitchFamily="18" charset="0"/>
              </a:rPr>
              <a:t>Provide regular training to all employees, communicating prohibited behavior</a:t>
            </a:r>
          </a:p>
          <a:p>
            <a:pPr eaLnBrk="1" hangingPunct="1"/>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1"/>
          </p:nvPr>
        </p:nvSpPr>
        <p:spPr>
          <a:noFill/>
        </p:spPr>
        <p:txBody>
          <a:bodyPr/>
          <a:lstStyle/>
          <a:p>
            <a:fld id="{776C4D58-9E21-430A-8F55-E2FAF9843CAD}" type="slidenum">
              <a:rPr lang="en-US" smtClean="0"/>
              <a:pPr/>
              <a:t>4</a:t>
            </a:fld>
            <a:endParaRPr lang="en-US" smtClean="0"/>
          </a:p>
        </p:txBody>
      </p:sp>
      <p:sp>
        <p:nvSpPr>
          <p:cNvPr id="5123" name="Rectangle 2"/>
          <p:cNvSpPr>
            <a:spLocks noGrp="1" noChangeArrowheads="1"/>
          </p:cNvSpPr>
          <p:nvPr>
            <p:ph type="title"/>
          </p:nvPr>
        </p:nvSpPr>
        <p:spPr>
          <a:xfrm>
            <a:off x="762000" y="685800"/>
            <a:ext cx="7772400" cy="685800"/>
          </a:xfrm>
        </p:spPr>
        <p:txBody>
          <a:bodyPr/>
          <a:lstStyle/>
          <a:p>
            <a:pPr eaLnBrk="1" hangingPunct="1"/>
            <a:r>
              <a:rPr lang="en-US" smtClean="0"/>
              <a:t>Learning Objectives</a:t>
            </a:r>
          </a:p>
        </p:txBody>
      </p:sp>
      <p:sp>
        <p:nvSpPr>
          <p:cNvPr id="5124" name="Rectangle 3"/>
          <p:cNvSpPr>
            <a:spLocks noGrp="1" noChangeArrowheads="1"/>
          </p:cNvSpPr>
          <p:nvPr>
            <p:ph type="body" idx="1"/>
          </p:nvPr>
        </p:nvSpPr>
        <p:spPr>
          <a:xfrm>
            <a:off x="381000" y="1524000"/>
            <a:ext cx="8458200" cy="4648200"/>
          </a:xfrm>
        </p:spPr>
        <p:txBody>
          <a:bodyPr/>
          <a:lstStyle/>
          <a:p>
            <a:pPr eaLnBrk="1" hangingPunct="1">
              <a:lnSpc>
                <a:spcPct val="90000"/>
              </a:lnSpc>
            </a:pPr>
            <a:r>
              <a:rPr lang="en-US" sz="2400" dirty="0" smtClean="0">
                <a:cs typeface="Times New Roman" pitchFamily="18" charset="0"/>
              </a:rPr>
              <a:t>Understand how improper disclosures may be used to mislead potential investors, creditors, or any other users of financial statements.</a:t>
            </a:r>
          </a:p>
          <a:p>
            <a:pPr eaLnBrk="1" hangingPunct="1">
              <a:lnSpc>
                <a:spcPct val="90000"/>
              </a:lnSpc>
            </a:pPr>
            <a:r>
              <a:rPr lang="en-US" sz="2400" dirty="0" smtClean="0">
                <a:cs typeface="Times New Roman" pitchFamily="18" charset="0"/>
              </a:rPr>
              <a:t>Recognize how improper asset valuation may inflate the current ratio.</a:t>
            </a:r>
          </a:p>
          <a:p>
            <a:pPr eaLnBrk="1" hangingPunct="1">
              <a:lnSpc>
                <a:spcPct val="90000"/>
              </a:lnSpc>
            </a:pPr>
            <a:r>
              <a:rPr lang="en-US" sz="2400" dirty="0" smtClean="0">
                <a:cs typeface="Times New Roman" pitchFamily="18" charset="0"/>
              </a:rPr>
              <a:t>Identify detection and deterrence procedures that may be instrumental in dealing with </a:t>
            </a:r>
            <a:r>
              <a:rPr lang="en-US" sz="2400" dirty="0" smtClean="0">
                <a:cs typeface="Times New Roman" pitchFamily="18" charset="0"/>
              </a:rPr>
              <a:t>financial statement fraud schemes</a:t>
            </a:r>
            <a:r>
              <a:rPr lang="en-US" sz="2400" dirty="0" smtClean="0">
                <a:cs typeface="Times New Roman" pitchFamily="18" charset="0"/>
              </a:rPr>
              <a:t>.</a:t>
            </a:r>
          </a:p>
          <a:p>
            <a:pPr eaLnBrk="1" hangingPunct="1">
              <a:lnSpc>
                <a:spcPct val="90000"/>
              </a:lnSpc>
            </a:pPr>
            <a:r>
              <a:rPr lang="en-US" sz="2400" dirty="0" smtClean="0">
                <a:cs typeface="Times New Roman" pitchFamily="18" charset="0"/>
              </a:rPr>
              <a:t>Understand financial statement analysis for detecting fraud.</a:t>
            </a:r>
          </a:p>
          <a:p>
            <a:pPr eaLnBrk="1" hangingPunct="1">
              <a:lnSpc>
                <a:spcPct val="90000"/>
              </a:lnSpc>
            </a:pPr>
            <a:r>
              <a:rPr lang="en-US" sz="2400" dirty="0" smtClean="0">
                <a:cs typeface="Times New Roman" pitchFamily="18" charset="0"/>
              </a:rPr>
              <a:t>Identify and characterize current professional and legislative actions that have sought to improve corporate governance, enhance the reliability and quality of financial reports, and foster the credibility and effectiveness of audit functions.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4"/>
          <p:cNvSpPr>
            <a:spLocks noGrp="1"/>
          </p:cNvSpPr>
          <p:nvPr>
            <p:ph type="sldNum" sz="quarter" idx="11"/>
          </p:nvPr>
        </p:nvSpPr>
        <p:spPr>
          <a:noFill/>
        </p:spPr>
        <p:txBody>
          <a:bodyPr/>
          <a:lstStyle/>
          <a:p>
            <a:fld id="{0DEBA314-A8D1-4BCA-AADC-3447B5FDF397}" type="slidenum">
              <a:rPr lang="en-US" smtClean="0"/>
              <a:pPr/>
              <a:t>40</a:t>
            </a:fld>
            <a:endParaRPr lang="en-US" smtClean="0"/>
          </a:p>
        </p:txBody>
      </p:sp>
      <p:sp>
        <p:nvSpPr>
          <p:cNvPr id="41987" name="Rectangle 2"/>
          <p:cNvSpPr>
            <a:spLocks noGrp="1" noChangeArrowheads="1"/>
          </p:cNvSpPr>
          <p:nvPr>
            <p:ph type="title"/>
          </p:nvPr>
        </p:nvSpPr>
        <p:spPr/>
        <p:txBody>
          <a:bodyPr/>
          <a:lstStyle/>
          <a:p>
            <a:pPr eaLnBrk="1" hangingPunct="1"/>
            <a:r>
              <a:rPr lang="en-US" smtClean="0"/>
              <a:t>Reduce </a:t>
            </a:r>
            <a:r>
              <a:rPr lang="en-US" i="1" smtClean="0"/>
              <a:t>Rationalization</a:t>
            </a:r>
            <a:r>
              <a:rPr lang="en-US" smtClean="0"/>
              <a:t> of Financial Statement Fraud</a:t>
            </a:r>
          </a:p>
        </p:txBody>
      </p:sp>
      <p:sp>
        <p:nvSpPr>
          <p:cNvPr id="41988" name="Rectangle 3"/>
          <p:cNvSpPr>
            <a:spLocks noGrp="1" noChangeArrowheads="1"/>
          </p:cNvSpPr>
          <p:nvPr>
            <p:ph type="body" idx="1"/>
          </p:nvPr>
        </p:nvSpPr>
        <p:spPr/>
        <p:txBody>
          <a:bodyPr/>
          <a:lstStyle/>
          <a:p>
            <a:pPr eaLnBrk="1" hangingPunct="1"/>
            <a:r>
              <a:rPr lang="en-US" sz="2400" smtClean="0">
                <a:cs typeface="Times New Roman" pitchFamily="18" charset="0"/>
              </a:rPr>
              <a:t>Have confidential advice and reporting mechanisms to communicate inappropriate behavior</a:t>
            </a:r>
          </a:p>
          <a:p>
            <a:pPr eaLnBrk="1" hangingPunct="1"/>
            <a:r>
              <a:rPr lang="en-US" sz="2400" smtClean="0">
                <a:cs typeface="Times New Roman" pitchFamily="18" charset="0"/>
              </a:rPr>
              <a:t>Have senior executives communicate to employees that integrity takes priority and that goals must never be achieved through fraud</a:t>
            </a:r>
          </a:p>
          <a:p>
            <a:pPr eaLnBrk="1" hangingPunct="1"/>
            <a:r>
              <a:rPr lang="en-US" sz="2400" smtClean="0">
                <a:cs typeface="Times New Roman" pitchFamily="18" charset="0"/>
              </a:rPr>
              <a:t>Ensure management practices what it preaches and sets an example by promoting honesty in the accounting area </a:t>
            </a:r>
          </a:p>
          <a:p>
            <a:pPr eaLnBrk="1" hangingPunct="1"/>
            <a:r>
              <a:rPr lang="en-US" sz="2400" smtClean="0">
                <a:cs typeface="Times New Roman" pitchFamily="18" charset="0"/>
              </a:rPr>
              <a:t>Clearly communicate the consequences of violating the rules and the punishment for violators</a:t>
            </a:r>
            <a:endParaRPr lang="en-US" sz="24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1"/>
          </p:nvPr>
        </p:nvSpPr>
        <p:spPr>
          <a:noFill/>
        </p:spPr>
        <p:txBody>
          <a:bodyPr/>
          <a:lstStyle/>
          <a:p>
            <a:fld id="{94B9EF0A-3BDC-4249-B3BF-E8B46360A577}" type="slidenum">
              <a:rPr lang="en-US" smtClean="0"/>
              <a:pPr/>
              <a:t>5</a:t>
            </a:fld>
            <a:endParaRPr lang="en-US" smtClean="0"/>
          </a:p>
        </p:txBody>
      </p:sp>
      <p:sp>
        <p:nvSpPr>
          <p:cNvPr id="6147" name="Rectangle 2"/>
          <p:cNvSpPr>
            <a:spLocks noGrp="1" noChangeArrowheads="1"/>
          </p:cNvSpPr>
          <p:nvPr>
            <p:ph type="title"/>
          </p:nvPr>
        </p:nvSpPr>
        <p:spPr/>
        <p:txBody>
          <a:bodyPr/>
          <a:lstStyle/>
          <a:p>
            <a:pPr eaLnBrk="1" hangingPunct="1"/>
            <a:r>
              <a:rPr lang="en-US" smtClean="0"/>
              <a:t>Financial Statement Fraud Defined</a:t>
            </a:r>
          </a:p>
        </p:txBody>
      </p:sp>
      <p:sp>
        <p:nvSpPr>
          <p:cNvPr id="6148" name="Rectangle 3"/>
          <p:cNvSpPr>
            <a:spLocks noGrp="1" noChangeArrowheads="1"/>
          </p:cNvSpPr>
          <p:nvPr>
            <p:ph type="body" idx="1"/>
          </p:nvPr>
        </p:nvSpPr>
        <p:spPr/>
        <p:txBody>
          <a:bodyPr/>
          <a:lstStyle/>
          <a:p>
            <a:pPr eaLnBrk="1" hangingPunct="1"/>
            <a:r>
              <a:rPr lang="en-US" sz="3200" smtClean="0">
                <a:cs typeface="Times New Roman" pitchFamily="18" charset="0"/>
              </a:rPr>
              <a:t>Deliberate misstatements or omissions of amounts or disclosures of financial statements to deceive financial statement users, particularly investors and creditors.</a:t>
            </a:r>
          </a:p>
          <a:p>
            <a:pPr eaLnBrk="1" hangingPunct="1"/>
            <a:endParaRPr 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1"/>
          </p:nvPr>
        </p:nvSpPr>
        <p:spPr>
          <a:noFill/>
        </p:spPr>
        <p:txBody>
          <a:bodyPr/>
          <a:lstStyle/>
          <a:p>
            <a:fld id="{2BF30EA0-E116-49E1-A239-85CEFDE1EA23}" type="slidenum">
              <a:rPr lang="en-US" smtClean="0"/>
              <a:pPr/>
              <a:t>6</a:t>
            </a:fld>
            <a:endParaRPr lang="en-US" smtClean="0"/>
          </a:p>
        </p:txBody>
      </p:sp>
      <p:sp>
        <p:nvSpPr>
          <p:cNvPr id="7171" name="Rectangle 2"/>
          <p:cNvSpPr>
            <a:spLocks noGrp="1" noChangeArrowheads="1"/>
          </p:cNvSpPr>
          <p:nvPr>
            <p:ph type="title"/>
          </p:nvPr>
        </p:nvSpPr>
        <p:spPr>
          <a:xfrm>
            <a:off x="685800" y="609600"/>
            <a:ext cx="7772400" cy="1143000"/>
          </a:xfrm>
        </p:spPr>
        <p:txBody>
          <a:bodyPr/>
          <a:lstStyle/>
          <a:p>
            <a:pPr eaLnBrk="1" hangingPunct="1"/>
            <a:r>
              <a:rPr lang="en-US" sz="4800" smtClean="0"/>
              <a:t>Defining Financial </a:t>
            </a:r>
            <a:br>
              <a:rPr lang="en-US" sz="4800" smtClean="0"/>
            </a:br>
            <a:r>
              <a:rPr lang="en-US" sz="4800" smtClean="0"/>
              <a:t>Statement Fraud</a:t>
            </a:r>
          </a:p>
        </p:txBody>
      </p:sp>
      <p:sp>
        <p:nvSpPr>
          <p:cNvPr id="7172" name="Rectangle 3"/>
          <p:cNvSpPr>
            <a:spLocks noGrp="1" noChangeArrowheads="1"/>
          </p:cNvSpPr>
          <p:nvPr>
            <p:ph type="body" idx="1"/>
          </p:nvPr>
        </p:nvSpPr>
        <p:spPr>
          <a:xfrm>
            <a:off x="609600" y="1905000"/>
            <a:ext cx="8229600" cy="4343400"/>
          </a:xfrm>
        </p:spPr>
        <p:txBody>
          <a:bodyPr/>
          <a:lstStyle/>
          <a:p>
            <a:pPr eaLnBrk="1" hangingPunct="1"/>
            <a:r>
              <a:rPr lang="en-US" sz="2400" smtClean="0">
                <a:cs typeface="Times New Roman" pitchFamily="18" charset="0"/>
              </a:rPr>
              <a:t>Falsification, alteration, or manipulation of material financial records, supporting documents, or business transactions</a:t>
            </a:r>
          </a:p>
          <a:p>
            <a:pPr eaLnBrk="1" hangingPunct="1"/>
            <a:r>
              <a:rPr lang="en-US" sz="2400" smtClean="0">
                <a:cs typeface="Times New Roman" pitchFamily="18" charset="0"/>
              </a:rPr>
              <a:t>Material intentional omissions or misrepresentations of events, transactions, accounts, or other significant information from which financial statements are prepared</a:t>
            </a:r>
          </a:p>
          <a:p>
            <a:pPr eaLnBrk="1" hangingPunct="1"/>
            <a:r>
              <a:rPr lang="en-US" sz="2400" smtClean="0">
                <a:cs typeface="Times New Roman" pitchFamily="18" charset="0"/>
              </a:rPr>
              <a:t>Deliberate misapplication of accounting principles, policies, and procedures used to measure, recognize, report, and disclose economic events and business transactions</a:t>
            </a:r>
          </a:p>
          <a:p>
            <a:pPr eaLnBrk="1" hangingPunct="1"/>
            <a:r>
              <a:rPr lang="en-US" sz="2400" smtClean="0">
                <a:cs typeface="Times New Roman" pitchFamily="18" charset="0"/>
              </a:rPr>
              <a:t>Intentional omissions of disclosures, or presentation of inadequate disclosures, regarding accounting principles and policies and related financial amounts (Rezaee 2002)</a:t>
            </a:r>
          </a:p>
          <a:p>
            <a:pPr eaLnBrk="1" hangingPunct="1"/>
            <a:endParaRPr lang="en-US" sz="24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1"/>
          </p:nvPr>
        </p:nvSpPr>
        <p:spPr>
          <a:noFill/>
        </p:spPr>
        <p:txBody>
          <a:bodyPr/>
          <a:lstStyle/>
          <a:p>
            <a:fld id="{D163A6BA-8233-4C74-93CA-0699383545AE}" type="slidenum">
              <a:rPr lang="en-US" smtClean="0"/>
              <a:pPr/>
              <a:t>7</a:t>
            </a:fld>
            <a:endParaRPr lang="en-US" smtClean="0"/>
          </a:p>
        </p:txBody>
      </p:sp>
      <p:sp>
        <p:nvSpPr>
          <p:cNvPr id="8195" name="Rectangle 2"/>
          <p:cNvSpPr>
            <a:spLocks noGrp="1" noChangeArrowheads="1"/>
          </p:cNvSpPr>
          <p:nvPr>
            <p:ph type="title"/>
          </p:nvPr>
        </p:nvSpPr>
        <p:spPr/>
        <p:txBody>
          <a:bodyPr/>
          <a:lstStyle/>
          <a:p>
            <a:pPr eaLnBrk="1" hangingPunct="1">
              <a:lnSpc>
                <a:spcPct val="80000"/>
              </a:lnSpc>
            </a:pPr>
            <a:r>
              <a:rPr lang="en-US" sz="4800" smtClean="0"/>
              <a:t>Costs of Financial </a:t>
            </a:r>
            <a:br>
              <a:rPr lang="en-US" sz="4800" smtClean="0"/>
            </a:br>
            <a:r>
              <a:rPr lang="en-US" sz="4800" smtClean="0"/>
              <a:t>Statement Fraud</a:t>
            </a:r>
          </a:p>
        </p:txBody>
      </p:sp>
      <p:sp>
        <p:nvSpPr>
          <p:cNvPr id="8196" name="Rectangle 3"/>
          <p:cNvSpPr>
            <a:spLocks noGrp="1" noChangeArrowheads="1"/>
          </p:cNvSpPr>
          <p:nvPr>
            <p:ph type="body" idx="1"/>
          </p:nvPr>
        </p:nvSpPr>
        <p:spPr>
          <a:xfrm>
            <a:off x="762000" y="2133600"/>
            <a:ext cx="7772400" cy="4038600"/>
          </a:xfrm>
        </p:spPr>
        <p:txBody>
          <a:bodyPr/>
          <a:lstStyle/>
          <a:p>
            <a:pPr eaLnBrk="1" hangingPunct="1">
              <a:lnSpc>
                <a:spcPct val="90000"/>
              </a:lnSpc>
              <a:buFontTx/>
              <a:buNone/>
            </a:pPr>
            <a:r>
              <a:rPr lang="en-US" sz="2400" smtClean="0"/>
              <a:t>In addition to the direct economic losses of fraud are</a:t>
            </a:r>
          </a:p>
          <a:p>
            <a:pPr eaLnBrk="1" hangingPunct="1">
              <a:lnSpc>
                <a:spcPct val="90000"/>
              </a:lnSpc>
            </a:pPr>
            <a:r>
              <a:rPr lang="en-US" sz="2400" smtClean="0"/>
              <a:t>Legal costs; increased insurance costs; loss of productivity; adverse impacts on employees’ morale, customers’ goodwill, and suppliers’ trust; and negative stock market reactions</a:t>
            </a:r>
          </a:p>
          <a:p>
            <a:pPr eaLnBrk="1" hangingPunct="1">
              <a:lnSpc>
                <a:spcPct val="90000"/>
              </a:lnSpc>
            </a:pPr>
            <a:r>
              <a:rPr lang="en-US" sz="2400" smtClean="0"/>
              <a:t>These costs are impossible to measure</a:t>
            </a:r>
          </a:p>
          <a:p>
            <a:pPr eaLnBrk="1" hangingPunct="1">
              <a:lnSpc>
                <a:spcPct val="90000"/>
              </a:lnSpc>
            </a:pPr>
            <a:endParaRPr lang="en-US" sz="24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1"/>
          </p:nvPr>
        </p:nvSpPr>
        <p:spPr>
          <a:noFill/>
        </p:spPr>
        <p:txBody>
          <a:bodyPr/>
          <a:lstStyle/>
          <a:p>
            <a:fld id="{3A6EB012-F067-40CA-82F0-A5A23CF31CBB}" type="slidenum">
              <a:rPr lang="en-US" smtClean="0"/>
              <a:pPr/>
              <a:t>8</a:t>
            </a:fld>
            <a:endParaRPr lang="en-US" smtClean="0"/>
          </a:p>
        </p:txBody>
      </p:sp>
      <p:sp>
        <p:nvSpPr>
          <p:cNvPr id="9219" name="Rectangle 2"/>
          <p:cNvSpPr>
            <a:spLocks noGrp="1" noChangeArrowheads="1"/>
          </p:cNvSpPr>
          <p:nvPr>
            <p:ph type="title"/>
          </p:nvPr>
        </p:nvSpPr>
        <p:spPr/>
        <p:txBody>
          <a:bodyPr/>
          <a:lstStyle/>
          <a:p>
            <a:pPr eaLnBrk="1" hangingPunct="1"/>
            <a:r>
              <a:rPr lang="en-US" sz="4800" smtClean="0"/>
              <a:t>Costs of Financial </a:t>
            </a:r>
            <a:br>
              <a:rPr lang="en-US" sz="4800" smtClean="0"/>
            </a:br>
            <a:r>
              <a:rPr lang="en-US" sz="4800" smtClean="0"/>
              <a:t>Statement Fraud</a:t>
            </a:r>
          </a:p>
        </p:txBody>
      </p:sp>
      <p:sp>
        <p:nvSpPr>
          <p:cNvPr id="9220" name="Rectangle 3"/>
          <p:cNvSpPr>
            <a:spLocks noGrp="1" noChangeArrowheads="1"/>
          </p:cNvSpPr>
          <p:nvPr>
            <p:ph type="body" idx="1"/>
          </p:nvPr>
        </p:nvSpPr>
        <p:spPr>
          <a:xfrm>
            <a:off x="685800" y="2286000"/>
            <a:ext cx="7772400" cy="4038600"/>
          </a:xfrm>
        </p:spPr>
        <p:txBody>
          <a:bodyPr/>
          <a:lstStyle/>
          <a:p>
            <a:pPr eaLnBrk="1" hangingPunct="1">
              <a:lnSpc>
                <a:spcPct val="90000"/>
              </a:lnSpc>
            </a:pPr>
            <a:r>
              <a:rPr lang="en-US" smtClean="0"/>
              <a:t>Undermines the reliability, quality, transparency, and integrity of the financial reporting process</a:t>
            </a:r>
          </a:p>
          <a:p>
            <a:pPr eaLnBrk="1" hangingPunct="1">
              <a:lnSpc>
                <a:spcPct val="90000"/>
              </a:lnSpc>
            </a:pPr>
            <a:r>
              <a:rPr lang="en-US" smtClean="0"/>
              <a:t>Jeopardizes the integrity and objectivity of the auditing profession, especially of auditors and auditing firms</a:t>
            </a:r>
          </a:p>
          <a:p>
            <a:pPr eaLnBrk="1" hangingPunct="1">
              <a:lnSpc>
                <a:spcPct val="90000"/>
              </a:lnSpc>
            </a:pPr>
            <a:r>
              <a:rPr lang="en-US" smtClean="0">
                <a:cs typeface="Times New Roman" pitchFamily="18" charset="0"/>
              </a:rPr>
              <a:t>Diminishes the confidence of the capital markets, as well as of market participants, in the reliability of financial information</a:t>
            </a:r>
          </a:p>
          <a:p>
            <a:pPr eaLnBrk="1" hangingPunct="1">
              <a:lnSpc>
                <a:spcPct val="90000"/>
              </a:lnSpc>
            </a:pPr>
            <a:r>
              <a:rPr lang="en-US" smtClean="0">
                <a:cs typeface="Times New Roman" pitchFamily="18" charset="0"/>
              </a:rPr>
              <a:t>Makes the capital markets less efficient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1"/>
          </p:nvPr>
        </p:nvSpPr>
        <p:spPr>
          <a:noFill/>
        </p:spPr>
        <p:txBody>
          <a:bodyPr/>
          <a:lstStyle/>
          <a:p>
            <a:fld id="{B1F9CFFD-2A70-43DA-A949-785BFC67E4B8}" type="slidenum">
              <a:rPr lang="en-US" smtClean="0"/>
              <a:pPr/>
              <a:t>9</a:t>
            </a:fld>
            <a:endParaRPr lang="en-US" smtClean="0"/>
          </a:p>
        </p:txBody>
      </p:sp>
      <p:sp>
        <p:nvSpPr>
          <p:cNvPr id="10243" name="Rectangle 2"/>
          <p:cNvSpPr>
            <a:spLocks noGrp="1" noChangeArrowheads="1"/>
          </p:cNvSpPr>
          <p:nvPr>
            <p:ph type="title"/>
          </p:nvPr>
        </p:nvSpPr>
        <p:spPr>
          <a:xfrm>
            <a:off x="685800" y="609600"/>
            <a:ext cx="7772400" cy="1143000"/>
          </a:xfrm>
        </p:spPr>
        <p:txBody>
          <a:bodyPr/>
          <a:lstStyle/>
          <a:p>
            <a:pPr eaLnBrk="1" hangingPunct="1">
              <a:lnSpc>
                <a:spcPct val="90000"/>
              </a:lnSpc>
            </a:pPr>
            <a:r>
              <a:rPr lang="en-US" smtClean="0"/>
              <a:t>Costs of Financial </a:t>
            </a:r>
            <a:br>
              <a:rPr lang="en-US" smtClean="0"/>
            </a:br>
            <a:r>
              <a:rPr lang="en-US" smtClean="0"/>
              <a:t>Statement Fraud</a:t>
            </a:r>
          </a:p>
        </p:txBody>
      </p:sp>
      <p:sp>
        <p:nvSpPr>
          <p:cNvPr id="10244" name="Rectangle 3"/>
          <p:cNvSpPr>
            <a:spLocks noGrp="1" noChangeArrowheads="1"/>
          </p:cNvSpPr>
          <p:nvPr>
            <p:ph type="body" idx="1"/>
          </p:nvPr>
        </p:nvSpPr>
        <p:spPr>
          <a:xfrm>
            <a:off x="304800" y="2209800"/>
            <a:ext cx="8458200" cy="3581400"/>
          </a:xfrm>
        </p:spPr>
        <p:txBody>
          <a:bodyPr/>
          <a:lstStyle/>
          <a:p>
            <a:pPr eaLnBrk="1" hangingPunct="1"/>
            <a:r>
              <a:rPr lang="en-US" smtClean="0">
                <a:cs typeface="Times New Roman" pitchFamily="18" charset="0"/>
              </a:rPr>
              <a:t>Adversely affects the nation’s economic growth and prosperity</a:t>
            </a:r>
            <a:endParaRPr lang="en-US" smtClean="0"/>
          </a:p>
          <a:p>
            <a:pPr eaLnBrk="1" hangingPunct="1"/>
            <a:r>
              <a:rPr lang="en-US" smtClean="0">
                <a:cs typeface="Times New Roman" pitchFamily="18" charset="0"/>
              </a:rPr>
              <a:t>Results in huge litigation costs</a:t>
            </a:r>
          </a:p>
          <a:p>
            <a:pPr eaLnBrk="1" hangingPunct="1"/>
            <a:r>
              <a:rPr lang="en-US" smtClean="0">
                <a:cs typeface="Times New Roman" pitchFamily="18" charset="0"/>
              </a:rPr>
              <a:t>Destroys careers of individuals involved </a:t>
            </a:r>
          </a:p>
          <a:p>
            <a:pPr eaLnBrk="1" hangingPunct="1"/>
            <a:r>
              <a:rPr lang="en-US" smtClean="0">
                <a:cs typeface="Times New Roman" pitchFamily="18" charset="0"/>
              </a:rPr>
              <a:t>Causes bankruptcy or substantial economic losses by the company engaged in financial statement fraud </a:t>
            </a:r>
          </a:p>
          <a:p>
            <a:pPr eaLnBrk="1" hangingPunct="1"/>
            <a:endParaRPr lang="en-US" smtClean="0">
              <a:cs typeface="Times New Roman" pitchFamily="18" charset="0"/>
            </a:endParaRPr>
          </a:p>
          <a:p>
            <a:pPr eaLnBrk="1" hangingPunct="1"/>
            <a:endParaRPr lang="en-US" smtClean="0">
              <a:cs typeface="Times New Roman" pitchFamily="18"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1911</TotalTime>
  <Words>2307</Words>
  <Application>Microsoft Office PowerPoint</Application>
  <PresentationFormat>On-screen Show (4:3)</PresentationFormat>
  <Paragraphs>252</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Times</vt:lpstr>
      <vt:lpstr>Arial</vt:lpstr>
      <vt:lpstr>Times New Roman</vt:lpstr>
      <vt:lpstr>Blank Presentation</vt:lpstr>
      <vt:lpstr>Chapter 12</vt:lpstr>
      <vt:lpstr>Pop Quiz</vt:lpstr>
      <vt:lpstr>Learning Objectives</vt:lpstr>
      <vt:lpstr>Learning Objectives</vt:lpstr>
      <vt:lpstr>Financial Statement Fraud Defined</vt:lpstr>
      <vt:lpstr>Defining Financial  Statement Fraud</vt:lpstr>
      <vt:lpstr>Costs of Financial  Statement Fraud</vt:lpstr>
      <vt:lpstr>Costs of Financial  Statement Fraud</vt:lpstr>
      <vt:lpstr>Costs of Financial  Statement Fraud</vt:lpstr>
      <vt:lpstr>Costs of Financial  Statement Fraud</vt:lpstr>
      <vt:lpstr>Methods of Financial Statement Fraud</vt:lpstr>
      <vt:lpstr>Fictitious Revenues</vt:lpstr>
      <vt:lpstr>Red Flags – Fictitious Revenues</vt:lpstr>
      <vt:lpstr>Red Flags – Fictitious Revenues</vt:lpstr>
      <vt:lpstr>Timing Differences</vt:lpstr>
      <vt:lpstr>Timing Differences</vt:lpstr>
      <vt:lpstr>Red Flags – Timing Differences</vt:lpstr>
      <vt:lpstr>Concealed Liabilities</vt:lpstr>
      <vt:lpstr>Red Flags – Concealed Liabilities</vt:lpstr>
      <vt:lpstr>Red Flags – Concealed Liabilities</vt:lpstr>
      <vt:lpstr>Improper Disclosures</vt:lpstr>
      <vt:lpstr>Red Flags – Improper Disclosures</vt:lpstr>
      <vt:lpstr>Red Flags – Improper Disclosures</vt:lpstr>
      <vt:lpstr>Red Flags – Improper Disclosures</vt:lpstr>
      <vt:lpstr>Improper Asset Valuation</vt:lpstr>
      <vt:lpstr>Red Flags –  Improper Asset Valuation</vt:lpstr>
      <vt:lpstr>Red Flags –  Improper Asset Valuation</vt:lpstr>
      <vt:lpstr>Detection of Fraudulent Financial Statement Schemes</vt:lpstr>
      <vt:lpstr>SAS 99 (AU 240)</vt:lpstr>
      <vt:lpstr>SAS 99 (AU 240)</vt:lpstr>
      <vt:lpstr>SAS 99 (AU 240)</vt:lpstr>
      <vt:lpstr>SAS 99 (AU 240)</vt:lpstr>
      <vt:lpstr>SAS 99 (AU 240)</vt:lpstr>
      <vt:lpstr>SAS 99 (AU 240)</vt:lpstr>
      <vt:lpstr>Financial Statement Analysis</vt:lpstr>
      <vt:lpstr>Deterrence of Financial Statement Fraud</vt:lpstr>
      <vt:lpstr>Reduce Pressures to Commit Financial Statement Fraud</vt:lpstr>
      <vt:lpstr>Reduce the Opportunity to Commit Financial Statement Fraud</vt:lpstr>
      <vt:lpstr>Reduce Rationalization of Financial Statement Fraud</vt:lpstr>
      <vt:lpstr>Reduce Rationalization of Financial Statement Fraud</vt:lpstr>
    </vt:vector>
  </TitlesOfParts>
  <Company>뿿쬐뿿쩰ɢÔ뿿��</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2004 ACFE Post-Conference</dc:title>
  <dc:subject>General Sessions</dc:subject>
  <dc:creator>Tony Rolston</dc:creator>
  <cp:lastModifiedBy>clofland</cp:lastModifiedBy>
  <cp:revision>50</cp:revision>
  <dcterms:created xsi:type="dcterms:W3CDTF">2004-02-25T21:57:05Z</dcterms:created>
  <dcterms:modified xsi:type="dcterms:W3CDTF">2013-03-14T17:54:17Z</dcterms:modified>
</cp:coreProperties>
</file>