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73" r:id="rId4"/>
    <p:sldId id="267" r:id="rId5"/>
    <p:sldId id="276" r:id="rId6"/>
    <p:sldId id="272" r:id="rId7"/>
    <p:sldId id="271" r:id="rId8"/>
    <p:sldId id="257" r:id="rId9"/>
    <p:sldId id="258" r:id="rId10"/>
    <p:sldId id="269" r:id="rId11"/>
    <p:sldId id="270" r:id="rId12"/>
    <p:sldId id="259" r:id="rId13"/>
    <p:sldId id="281" r:id="rId14"/>
    <p:sldId id="285" r:id="rId15"/>
    <p:sldId id="287" r:id="rId16"/>
    <p:sldId id="282" r:id="rId17"/>
    <p:sldId id="288" r:id="rId18"/>
    <p:sldId id="283" r:id="rId19"/>
    <p:sldId id="286" r:id="rId20"/>
    <p:sldId id="260" r:id="rId21"/>
    <p:sldId id="284" r:id="rId22"/>
    <p:sldId id="289" r:id="rId23"/>
    <p:sldId id="261" r:id="rId24"/>
    <p:sldId id="277" r:id="rId25"/>
    <p:sldId id="278" r:id="rId26"/>
    <p:sldId id="293" r:id="rId27"/>
    <p:sldId id="294" r:id="rId28"/>
    <p:sldId id="262" r:id="rId29"/>
    <p:sldId id="290" r:id="rId30"/>
    <p:sldId id="295" r:id="rId31"/>
    <p:sldId id="291" r:id="rId32"/>
    <p:sldId id="264" r:id="rId33"/>
    <p:sldId id="274" r:id="rId34"/>
    <p:sldId id="266" r:id="rId35"/>
    <p:sldId id="275" r:id="rId36"/>
  </p:sldIdLst>
  <p:sldSz cx="12192000" cy="6858000"/>
  <p:notesSz cx="7315200" cy="96012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1F77F1-BAE8-4535-9170-CEE2E0D0DF77}" type="doc">
      <dgm:prSet loTypeId="urn:microsoft.com/office/officeart/2008/layout/LinedList" loCatId="list" qsTypeId="urn:microsoft.com/office/officeart/2005/8/quickstyle/simple5" qsCatId="simple" csTypeId="urn:microsoft.com/office/officeart/2005/8/colors/colorful5" csCatId="colorful"/>
      <dgm:spPr/>
      <dgm:t>
        <a:bodyPr/>
        <a:lstStyle/>
        <a:p>
          <a:endParaRPr lang="en-US"/>
        </a:p>
      </dgm:t>
    </dgm:pt>
    <dgm:pt modelId="{FA6CA9D7-8F42-4A89-A2AA-77978F0D0156}">
      <dgm:prSet/>
      <dgm:spPr/>
      <dgm:t>
        <a:bodyPr/>
        <a:lstStyle/>
        <a:p>
          <a:r>
            <a:rPr lang="en-GB"/>
            <a:t>Welcome</a:t>
          </a:r>
          <a:endParaRPr lang="en-US"/>
        </a:p>
      </dgm:t>
    </dgm:pt>
    <dgm:pt modelId="{731D99C9-73FF-4641-BF48-9164FCCF25B9}" type="parTrans" cxnId="{A29AB8AA-D488-4DCE-B0AC-52529CA70D6A}">
      <dgm:prSet/>
      <dgm:spPr/>
      <dgm:t>
        <a:bodyPr/>
        <a:lstStyle/>
        <a:p>
          <a:endParaRPr lang="en-US"/>
        </a:p>
      </dgm:t>
    </dgm:pt>
    <dgm:pt modelId="{F8606C92-D6A7-44DF-8FCD-39486A83EA71}" type="sibTrans" cxnId="{A29AB8AA-D488-4DCE-B0AC-52529CA70D6A}">
      <dgm:prSet/>
      <dgm:spPr/>
      <dgm:t>
        <a:bodyPr/>
        <a:lstStyle/>
        <a:p>
          <a:endParaRPr lang="en-US"/>
        </a:p>
      </dgm:t>
    </dgm:pt>
    <dgm:pt modelId="{26594231-9FF0-48A6-9DDC-B67E8FAB583E}">
      <dgm:prSet/>
      <dgm:spPr/>
      <dgm:t>
        <a:bodyPr/>
        <a:lstStyle/>
        <a:p>
          <a:r>
            <a:rPr lang="en-GB"/>
            <a:t>Course Prerequisite</a:t>
          </a:r>
          <a:endParaRPr lang="en-US"/>
        </a:p>
      </dgm:t>
    </dgm:pt>
    <dgm:pt modelId="{B95EAD00-86C7-4545-ABE6-5B1BFADBC39F}" type="parTrans" cxnId="{8F237A9C-D083-42B8-8038-CFA5E68F5F32}">
      <dgm:prSet/>
      <dgm:spPr/>
      <dgm:t>
        <a:bodyPr/>
        <a:lstStyle/>
        <a:p>
          <a:endParaRPr lang="en-US"/>
        </a:p>
      </dgm:t>
    </dgm:pt>
    <dgm:pt modelId="{9153DA38-923B-4939-9481-8CFC91C0BBDC}" type="sibTrans" cxnId="{8F237A9C-D083-42B8-8038-CFA5E68F5F32}">
      <dgm:prSet/>
      <dgm:spPr/>
      <dgm:t>
        <a:bodyPr/>
        <a:lstStyle/>
        <a:p>
          <a:endParaRPr lang="en-US"/>
        </a:p>
      </dgm:t>
    </dgm:pt>
    <dgm:pt modelId="{ACD88172-8C7E-40A1-ACF3-08F7AA12D74C}">
      <dgm:prSet/>
      <dgm:spPr/>
      <dgm:t>
        <a:bodyPr/>
        <a:lstStyle/>
        <a:p>
          <a:r>
            <a:rPr lang="en-GB"/>
            <a:t>Lectures </a:t>
          </a:r>
          <a:endParaRPr lang="en-US"/>
        </a:p>
      </dgm:t>
    </dgm:pt>
    <dgm:pt modelId="{99D24A21-3308-4DCF-B365-C9CA64965051}" type="parTrans" cxnId="{C68F4EF3-5228-40AF-B76E-9E5BA2CE279C}">
      <dgm:prSet/>
      <dgm:spPr/>
      <dgm:t>
        <a:bodyPr/>
        <a:lstStyle/>
        <a:p>
          <a:endParaRPr lang="en-US"/>
        </a:p>
      </dgm:t>
    </dgm:pt>
    <dgm:pt modelId="{20477AB4-04E9-4466-A5D5-ED2F5B542842}" type="sibTrans" cxnId="{C68F4EF3-5228-40AF-B76E-9E5BA2CE279C}">
      <dgm:prSet/>
      <dgm:spPr/>
      <dgm:t>
        <a:bodyPr/>
        <a:lstStyle/>
        <a:p>
          <a:endParaRPr lang="en-US"/>
        </a:p>
      </dgm:t>
    </dgm:pt>
    <dgm:pt modelId="{69FCB38F-0ABD-43A0-92FB-1DECAEBA8850}">
      <dgm:prSet/>
      <dgm:spPr/>
      <dgm:t>
        <a:bodyPr/>
        <a:lstStyle/>
        <a:p>
          <a:r>
            <a:rPr lang="en-GB"/>
            <a:t>Exams, Assignments and Quizzes</a:t>
          </a:r>
          <a:endParaRPr lang="en-US"/>
        </a:p>
      </dgm:t>
    </dgm:pt>
    <dgm:pt modelId="{9E2F3C2C-F9F3-4578-8C93-7A888D06B91D}" type="parTrans" cxnId="{D99FEC18-194E-4513-85DE-85AA72F24B66}">
      <dgm:prSet/>
      <dgm:spPr/>
      <dgm:t>
        <a:bodyPr/>
        <a:lstStyle/>
        <a:p>
          <a:endParaRPr lang="en-US"/>
        </a:p>
      </dgm:t>
    </dgm:pt>
    <dgm:pt modelId="{CFB8F404-AA3F-4FD5-A8F7-E4E767C99BB9}" type="sibTrans" cxnId="{D99FEC18-194E-4513-85DE-85AA72F24B66}">
      <dgm:prSet/>
      <dgm:spPr/>
      <dgm:t>
        <a:bodyPr/>
        <a:lstStyle/>
        <a:p>
          <a:endParaRPr lang="en-US"/>
        </a:p>
      </dgm:t>
    </dgm:pt>
    <dgm:pt modelId="{11A39A26-5475-40CC-8C02-9FBE59148404}">
      <dgm:prSet/>
      <dgm:spPr/>
      <dgm:t>
        <a:bodyPr/>
        <a:lstStyle/>
        <a:p>
          <a:r>
            <a:rPr lang="en-GB"/>
            <a:t>Course Objectives</a:t>
          </a:r>
          <a:endParaRPr lang="en-US"/>
        </a:p>
      </dgm:t>
    </dgm:pt>
    <dgm:pt modelId="{538AFB57-FE29-4641-A912-5B45D1DAFBEB}" type="parTrans" cxnId="{AC1F6732-77FB-4718-806F-8EFA93159B98}">
      <dgm:prSet/>
      <dgm:spPr/>
      <dgm:t>
        <a:bodyPr/>
        <a:lstStyle/>
        <a:p>
          <a:endParaRPr lang="en-US"/>
        </a:p>
      </dgm:t>
    </dgm:pt>
    <dgm:pt modelId="{E7302061-3B05-4233-B1BF-24B3AFD943C8}" type="sibTrans" cxnId="{AC1F6732-77FB-4718-806F-8EFA93159B98}">
      <dgm:prSet/>
      <dgm:spPr/>
      <dgm:t>
        <a:bodyPr/>
        <a:lstStyle/>
        <a:p>
          <a:endParaRPr lang="en-US"/>
        </a:p>
      </dgm:t>
    </dgm:pt>
    <dgm:pt modelId="{28403653-76B3-45A6-A129-A76E3ED05C3D}" type="pres">
      <dgm:prSet presAssocID="{721F77F1-BAE8-4535-9170-CEE2E0D0DF77}" presName="vert0" presStyleCnt="0">
        <dgm:presLayoutVars>
          <dgm:dir/>
          <dgm:animOne val="branch"/>
          <dgm:animLvl val="lvl"/>
        </dgm:presLayoutVars>
      </dgm:prSet>
      <dgm:spPr/>
      <dgm:t>
        <a:bodyPr/>
        <a:lstStyle/>
        <a:p>
          <a:endParaRPr lang="en-US"/>
        </a:p>
      </dgm:t>
    </dgm:pt>
    <dgm:pt modelId="{4A013466-D830-4C1D-8B01-5317EC40D2F8}" type="pres">
      <dgm:prSet presAssocID="{FA6CA9D7-8F42-4A89-A2AA-77978F0D0156}" presName="thickLine" presStyleLbl="alignNode1" presStyleIdx="0" presStyleCnt="5"/>
      <dgm:spPr/>
    </dgm:pt>
    <dgm:pt modelId="{F47EB785-32F8-4C36-918F-E980C9ACF0A1}" type="pres">
      <dgm:prSet presAssocID="{FA6CA9D7-8F42-4A89-A2AA-77978F0D0156}" presName="horz1" presStyleCnt="0"/>
      <dgm:spPr/>
    </dgm:pt>
    <dgm:pt modelId="{C29F2C40-1DC8-4962-9506-64185D0897BE}" type="pres">
      <dgm:prSet presAssocID="{FA6CA9D7-8F42-4A89-A2AA-77978F0D0156}" presName="tx1" presStyleLbl="revTx" presStyleIdx="0" presStyleCnt="5"/>
      <dgm:spPr/>
      <dgm:t>
        <a:bodyPr/>
        <a:lstStyle/>
        <a:p>
          <a:endParaRPr lang="en-US"/>
        </a:p>
      </dgm:t>
    </dgm:pt>
    <dgm:pt modelId="{3BD8F153-164E-4E8E-A94B-8A046D1DE8AC}" type="pres">
      <dgm:prSet presAssocID="{FA6CA9D7-8F42-4A89-A2AA-77978F0D0156}" presName="vert1" presStyleCnt="0"/>
      <dgm:spPr/>
    </dgm:pt>
    <dgm:pt modelId="{3862852D-CE06-4F97-8D67-92AD00CBDEA0}" type="pres">
      <dgm:prSet presAssocID="{26594231-9FF0-48A6-9DDC-B67E8FAB583E}" presName="thickLine" presStyleLbl="alignNode1" presStyleIdx="1" presStyleCnt="5"/>
      <dgm:spPr/>
    </dgm:pt>
    <dgm:pt modelId="{55262B7D-D6C3-46EE-84CC-8C6765417BB0}" type="pres">
      <dgm:prSet presAssocID="{26594231-9FF0-48A6-9DDC-B67E8FAB583E}" presName="horz1" presStyleCnt="0"/>
      <dgm:spPr/>
    </dgm:pt>
    <dgm:pt modelId="{81C3A73A-ED89-4DD6-9968-593A5A55961D}" type="pres">
      <dgm:prSet presAssocID="{26594231-9FF0-48A6-9DDC-B67E8FAB583E}" presName="tx1" presStyleLbl="revTx" presStyleIdx="1" presStyleCnt="5"/>
      <dgm:spPr/>
      <dgm:t>
        <a:bodyPr/>
        <a:lstStyle/>
        <a:p>
          <a:endParaRPr lang="en-US"/>
        </a:p>
      </dgm:t>
    </dgm:pt>
    <dgm:pt modelId="{588F8659-C6AE-466A-8D93-74374E59AC96}" type="pres">
      <dgm:prSet presAssocID="{26594231-9FF0-48A6-9DDC-B67E8FAB583E}" presName="vert1" presStyleCnt="0"/>
      <dgm:spPr/>
    </dgm:pt>
    <dgm:pt modelId="{3FE41414-FCB0-4126-9CBB-530987DF65BC}" type="pres">
      <dgm:prSet presAssocID="{ACD88172-8C7E-40A1-ACF3-08F7AA12D74C}" presName="thickLine" presStyleLbl="alignNode1" presStyleIdx="2" presStyleCnt="5"/>
      <dgm:spPr/>
    </dgm:pt>
    <dgm:pt modelId="{E71B74B1-5F43-4C2E-85B0-080C9592AFD5}" type="pres">
      <dgm:prSet presAssocID="{ACD88172-8C7E-40A1-ACF3-08F7AA12D74C}" presName="horz1" presStyleCnt="0"/>
      <dgm:spPr/>
    </dgm:pt>
    <dgm:pt modelId="{0F1905A4-2321-4B7F-83CA-5FDBE439CA7F}" type="pres">
      <dgm:prSet presAssocID="{ACD88172-8C7E-40A1-ACF3-08F7AA12D74C}" presName="tx1" presStyleLbl="revTx" presStyleIdx="2" presStyleCnt="5"/>
      <dgm:spPr/>
      <dgm:t>
        <a:bodyPr/>
        <a:lstStyle/>
        <a:p>
          <a:endParaRPr lang="en-US"/>
        </a:p>
      </dgm:t>
    </dgm:pt>
    <dgm:pt modelId="{B2B4BF38-EAD9-4E38-A36B-FF229D8BD67E}" type="pres">
      <dgm:prSet presAssocID="{ACD88172-8C7E-40A1-ACF3-08F7AA12D74C}" presName="vert1" presStyleCnt="0"/>
      <dgm:spPr/>
    </dgm:pt>
    <dgm:pt modelId="{4756430C-D1CA-43B2-B49E-FB069BDBD9B3}" type="pres">
      <dgm:prSet presAssocID="{69FCB38F-0ABD-43A0-92FB-1DECAEBA8850}" presName="thickLine" presStyleLbl="alignNode1" presStyleIdx="3" presStyleCnt="5"/>
      <dgm:spPr/>
    </dgm:pt>
    <dgm:pt modelId="{3BC1AB51-4B6F-40BA-AAD1-AF6AFC11D489}" type="pres">
      <dgm:prSet presAssocID="{69FCB38F-0ABD-43A0-92FB-1DECAEBA8850}" presName="horz1" presStyleCnt="0"/>
      <dgm:spPr/>
    </dgm:pt>
    <dgm:pt modelId="{E83F353D-ED1A-4386-92EB-E0A34494F0BD}" type="pres">
      <dgm:prSet presAssocID="{69FCB38F-0ABD-43A0-92FB-1DECAEBA8850}" presName="tx1" presStyleLbl="revTx" presStyleIdx="3" presStyleCnt="5"/>
      <dgm:spPr/>
      <dgm:t>
        <a:bodyPr/>
        <a:lstStyle/>
        <a:p>
          <a:endParaRPr lang="en-US"/>
        </a:p>
      </dgm:t>
    </dgm:pt>
    <dgm:pt modelId="{C2B73015-0625-4876-AB22-C4C327DF253E}" type="pres">
      <dgm:prSet presAssocID="{69FCB38F-0ABD-43A0-92FB-1DECAEBA8850}" presName="vert1" presStyleCnt="0"/>
      <dgm:spPr/>
    </dgm:pt>
    <dgm:pt modelId="{5788A86C-B665-4208-AB14-151E00EA1170}" type="pres">
      <dgm:prSet presAssocID="{11A39A26-5475-40CC-8C02-9FBE59148404}" presName="thickLine" presStyleLbl="alignNode1" presStyleIdx="4" presStyleCnt="5"/>
      <dgm:spPr/>
    </dgm:pt>
    <dgm:pt modelId="{23D989E3-15AF-4848-95E9-D09F452F11C4}" type="pres">
      <dgm:prSet presAssocID="{11A39A26-5475-40CC-8C02-9FBE59148404}" presName="horz1" presStyleCnt="0"/>
      <dgm:spPr/>
    </dgm:pt>
    <dgm:pt modelId="{E37A4D7C-D7FB-44BC-9F78-E7FA2781956E}" type="pres">
      <dgm:prSet presAssocID="{11A39A26-5475-40CC-8C02-9FBE59148404}" presName="tx1" presStyleLbl="revTx" presStyleIdx="4" presStyleCnt="5"/>
      <dgm:spPr/>
      <dgm:t>
        <a:bodyPr/>
        <a:lstStyle/>
        <a:p>
          <a:endParaRPr lang="en-US"/>
        </a:p>
      </dgm:t>
    </dgm:pt>
    <dgm:pt modelId="{181C4269-16B9-4357-8700-CEDA2056F2FD}" type="pres">
      <dgm:prSet presAssocID="{11A39A26-5475-40CC-8C02-9FBE59148404}" presName="vert1" presStyleCnt="0"/>
      <dgm:spPr/>
    </dgm:pt>
  </dgm:ptLst>
  <dgm:cxnLst>
    <dgm:cxn modelId="{D99FEC18-194E-4513-85DE-85AA72F24B66}" srcId="{721F77F1-BAE8-4535-9170-CEE2E0D0DF77}" destId="{69FCB38F-0ABD-43A0-92FB-1DECAEBA8850}" srcOrd="3" destOrd="0" parTransId="{9E2F3C2C-F9F3-4578-8C93-7A888D06B91D}" sibTransId="{CFB8F404-AA3F-4FD5-A8F7-E4E767C99BB9}"/>
    <dgm:cxn modelId="{0717D0FE-48ED-47A7-8A29-428934B9EA60}" type="presOf" srcId="{69FCB38F-0ABD-43A0-92FB-1DECAEBA8850}" destId="{E83F353D-ED1A-4386-92EB-E0A34494F0BD}" srcOrd="0" destOrd="0" presId="urn:microsoft.com/office/officeart/2008/layout/LinedList"/>
    <dgm:cxn modelId="{15677B5C-25E0-48D3-8A1F-FA6DE1880D6E}" type="presOf" srcId="{721F77F1-BAE8-4535-9170-CEE2E0D0DF77}" destId="{28403653-76B3-45A6-A129-A76E3ED05C3D}" srcOrd="0" destOrd="0" presId="urn:microsoft.com/office/officeart/2008/layout/LinedList"/>
    <dgm:cxn modelId="{AC1F6732-77FB-4718-806F-8EFA93159B98}" srcId="{721F77F1-BAE8-4535-9170-CEE2E0D0DF77}" destId="{11A39A26-5475-40CC-8C02-9FBE59148404}" srcOrd="4" destOrd="0" parTransId="{538AFB57-FE29-4641-A912-5B45D1DAFBEB}" sibTransId="{E7302061-3B05-4233-B1BF-24B3AFD943C8}"/>
    <dgm:cxn modelId="{0F302A18-49B4-4437-9170-6998B1F4CB8B}" type="presOf" srcId="{11A39A26-5475-40CC-8C02-9FBE59148404}" destId="{E37A4D7C-D7FB-44BC-9F78-E7FA2781956E}" srcOrd="0" destOrd="0" presId="urn:microsoft.com/office/officeart/2008/layout/LinedList"/>
    <dgm:cxn modelId="{1AC45D10-FA52-4D6A-A44C-FF0C5DCDE777}" type="presOf" srcId="{26594231-9FF0-48A6-9DDC-B67E8FAB583E}" destId="{81C3A73A-ED89-4DD6-9968-593A5A55961D}" srcOrd="0" destOrd="0" presId="urn:microsoft.com/office/officeart/2008/layout/LinedList"/>
    <dgm:cxn modelId="{C68F4EF3-5228-40AF-B76E-9E5BA2CE279C}" srcId="{721F77F1-BAE8-4535-9170-CEE2E0D0DF77}" destId="{ACD88172-8C7E-40A1-ACF3-08F7AA12D74C}" srcOrd="2" destOrd="0" parTransId="{99D24A21-3308-4DCF-B365-C9CA64965051}" sibTransId="{20477AB4-04E9-4466-A5D5-ED2F5B542842}"/>
    <dgm:cxn modelId="{A29AB8AA-D488-4DCE-B0AC-52529CA70D6A}" srcId="{721F77F1-BAE8-4535-9170-CEE2E0D0DF77}" destId="{FA6CA9D7-8F42-4A89-A2AA-77978F0D0156}" srcOrd="0" destOrd="0" parTransId="{731D99C9-73FF-4641-BF48-9164FCCF25B9}" sibTransId="{F8606C92-D6A7-44DF-8FCD-39486A83EA71}"/>
    <dgm:cxn modelId="{8F237A9C-D083-42B8-8038-CFA5E68F5F32}" srcId="{721F77F1-BAE8-4535-9170-CEE2E0D0DF77}" destId="{26594231-9FF0-48A6-9DDC-B67E8FAB583E}" srcOrd="1" destOrd="0" parTransId="{B95EAD00-86C7-4545-ABE6-5B1BFADBC39F}" sibTransId="{9153DA38-923B-4939-9481-8CFC91C0BBDC}"/>
    <dgm:cxn modelId="{F8E04E44-BFC1-418F-AA23-01E76324E80F}" type="presOf" srcId="{FA6CA9D7-8F42-4A89-A2AA-77978F0D0156}" destId="{C29F2C40-1DC8-4962-9506-64185D0897BE}" srcOrd="0" destOrd="0" presId="urn:microsoft.com/office/officeart/2008/layout/LinedList"/>
    <dgm:cxn modelId="{BB158071-3F31-4850-8EEB-6B63D1F548C0}" type="presOf" srcId="{ACD88172-8C7E-40A1-ACF3-08F7AA12D74C}" destId="{0F1905A4-2321-4B7F-83CA-5FDBE439CA7F}" srcOrd="0" destOrd="0" presId="urn:microsoft.com/office/officeart/2008/layout/LinedList"/>
    <dgm:cxn modelId="{AC76B762-27ED-470C-88DE-835A9416CE3D}" type="presParOf" srcId="{28403653-76B3-45A6-A129-A76E3ED05C3D}" destId="{4A013466-D830-4C1D-8B01-5317EC40D2F8}" srcOrd="0" destOrd="0" presId="urn:microsoft.com/office/officeart/2008/layout/LinedList"/>
    <dgm:cxn modelId="{80CC4F27-FA9E-42F1-8266-EB3D43D3ECA2}" type="presParOf" srcId="{28403653-76B3-45A6-A129-A76E3ED05C3D}" destId="{F47EB785-32F8-4C36-918F-E980C9ACF0A1}" srcOrd="1" destOrd="0" presId="urn:microsoft.com/office/officeart/2008/layout/LinedList"/>
    <dgm:cxn modelId="{1D0FDD7A-1C08-4CFF-B214-96AAB9EB827A}" type="presParOf" srcId="{F47EB785-32F8-4C36-918F-E980C9ACF0A1}" destId="{C29F2C40-1DC8-4962-9506-64185D0897BE}" srcOrd="0" destOrd="0" presId="urn:microsoft.com/office/officeart/2008/layout/LinedList"/>
    <dgm:cxn modelId="{A6A197EA-E4B2-45BC-B27A-69ED130E89DE}" type="presParOf" srcId="{F47EB785-32F8-4C36-918F-E980C9ACF0A1}" destId="{3BD8F153-164E-4E8E-A94B-8A046D1DE8AC}" srcOrd="1" destOrd="0" presId="urn:microsoft.com/office/officeart/2008/layout/LinedList"/>
    <dgm:cxn modelId="{E85B73F2-8792-47F1-A074-40C6DD4E9C8C}" type="presParOf" srcId="{28403653-76B3-45A6-A129-A76E3ED05C3D}" destId="{3862852D-CE06-4F97-8D67-92AD00CBDEA0}" srcOrd="2" destOrd="0" presId="urn:microsoft.com/office/officeart/2008/layout/LinedList"/>
    <dgm:cxn modelId="{1E38E7F5-B9A2-44B8-B1FA-6C3A943EB23C}" type="presParOf" srcId="{28403653-76B3-45A6-A129-A76E3ED05C3D}" destId="{55262B7D-D6C3-46EE-84CC-8C6765417BB0}" srcOrd="3" destOrd="0" presId="urn:microsoft.com/office/officeart/2008/layout/LinedList"/>
    <dgm:cxn modelId="{76014C49-5FEB-474E-8F02-7064E2922FC9}" type="presParOf" srcId="{55262B7D-D6C3-46EE-84CC-8C6765417BB0}" destId="{81C3A73A-ED89-4DD6-9968-593A5A55961D}" srcOrd="0" destOrd="0" presId="urn:microsoft.com/office/officeart/2008/layout/LinedList"/>
    <dgm:cxn modelId="{F6DB2424-7706-4571-9238-100BF56555CA}" type="presParOf" srcId="{55262B7D-D6C3-46EE-84CC-8C6765417BB0}" destId="{588F8659-C6AE-466A-8D93-74374E59AC96}" srcOrd="1" destOrd="0" presId="urn:microsoft.com/office/officeart/2008/layout/LinedList"/>
    <dgm:cxn modelId="{5762BA8A-3970-4C8F-8DFB-93110F67E933}" type="presParOf" srcId="{28403653-76B3-45A6-A129-A76E3ED05C3D}" destId="{3FE41414-FCB0-4126-9CBB-530987DF65BC}" srcOrd="4" destOrd="0" presId="urn:microsoft.com/office/officeart/2008/layout/LinedList"/>
    <dgm:cxn modelId="{33883301-FBA2-4901-B402-96ECF93D9F44}" type="presParOf" srcId="{28403653-76B3-45A6-A129-A76E3ED05C3D}" destId="{E71B74B1-5F43-4C2E-85B0-080C9592AFD5}" srcOrd="5" destOrd="0" presId="urn:microsoft.com/office/officeart/2008/layout/LinedList"/>
    <dgm:cxn modelId="{8A014808-5A67-48CA-833C-F1AB931EC990}" type="presParOf" srcId="{E71B74B1-5F43-4C2E-85B0-080C9592AFD5}" destId="{0F1905A4-2321-4B7F-83CA-5FDBE439CA7F}" srcOrd="0" destOrd="0" presId="urn:microsoft.com/office/officeart/2008/layout/LinedList"/>
    <dgm:cxn modelId="{27A6FA75-7A0D-4842-B391-C4E1B2414581}" type="presParOf" srcId="{E71B74B1-5F43-4C2E-85B0-080C9592AFD5}" destId="{B2B4BF38-EAD9-4E38-A36B-FF229D8BD67E}" srcOrd="1" destOrd="0" presId="urn:microsoft.com/office/officeart/2008/layout/LinedList"/>
    <dgm:cxn modelId="{70C99564-124C-47C4-8D63-F55DB8C86539}" type="presParOf" srcId="{28403653-76B3-45A6-A129-A76E3ED05C3D}" destId="{4756430C-D1CA-43B2-B49E-FB069BDBD9B3}" srcOrd="6" destOrd="0" presId="urn:microsoft.com/office/officeart/2008/layout/LinedList"/>
    <dgm:cxn modelId="{3FD7EA7D-D110-47F6-9B4A-08927976FB6D}" type="presParOf" srcId="{28403653-76B3-45A6-A129-A76E3ED05C3D}" destId="{3BC1AB51-4B6F-40BA-AAD1-AF6AFC11D489}" srcOrd="7" destOrd="0" presId="urn:microsoft.com/office/officeart/2008/layout/LinedList"/>
    <dgm:cxn modelId="{F2B21F51-9511-4536-9F8D-28EA5F107C03}" type="presParOf" srcId="{3BC1AB51-4B6F-40BA-AAD1-AF6AFC11D489}" destId="{E83F353D-ED1A-4386-92EB-E0A34494F0BD}" srcOrd="0" destOrd="0" presId="urn:microsoft.com/office/officeart/2008/layout/LinedList"/>
    <dgm:cxn modelId="{DA1C4FAF-3EC9-43CF-8CC9-5E68A29200FE}" type="presParOf" srcId="{3BC1AB51-4B6F-40BA-AAD1-AF6AFC11D489}" destId="{C2B73015-0625-4876-AB22-C4C327DF253E}" srcOrd="1" destOrd="0" presId="urn:microsoft.com/office/officeart/2008/layout/LinedList"/>
    <dgm:cxn modelId="{E60B3476-7BF3-40E9-A21F-67D4ADFE1F12}" type="presParOf" srcId="{28403653-76B3-45A6-A129-A76E3ED05C3D}" destId="{5788A86C-B665-4208-AB14-151E00EA1170}" srcOrd="8" destOrd="0" presId="urn:microsoft.com/office/officeart/2008/layout/LinedList"/>
    <dgm:cxn modelId="{99428465-AA28-48A1-857B-899CDDEA46CF}" type="presParOf" srcId="{28403653-76B3-45A6-A129-A76E3ED05C3D}" destId="{23D989E3-15AF-4848-95E9-D09F452F11C4}" srcOrd="9" destOrd="0" presId="urn:microsoft.com/office/officeart/2008/layout/LinedList"/>
    <dgm:cxn modelId="{B2CD5578-3904-4B46-9125-8CAC85E43AEF}" type="presParOf" srcId="{23D989E3-15AF-4848-95E9-D09F452F11C4}" destId="{E37A4D7C-D7FB-44BC-9F78-E7FA2781956E}" srcOrd="0" destOrd="0" presId="urn:microsoft.com/office/officeart/2008/layout/LinedList"/>
    <dgm:cxn modelId="{D52CBB70-7B5F-47D7-9370-855A500AB8F5}" type="presParOf" srcId="{23D989E3-15AF-4848-95E9-D09F452F11C4}" destId="{181C4269-16B9-4357-8700-CEDA2056F2F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98A9F2-6D8F-4515-A368-43E07294B1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D3560DE8-AD76-4FF7-AA70-4EE31B3301CD}">
      <dgm:prSet custT="1"/>
      <dgm:spPr/>
      <dgm:t>
        <a:bodyPr/>
        <a:lstStyle/>
        <a:p>
          <a:r>
            <a:rPr lang="en-GB" sz="1100" dirty="0"/>
            <a:t>Assurance Engagement: Auditee</a:t>
          </a:r>
          <a:endParaRPr lang="en-US" sz="1100" dirty="0"/>
        </a:p>
      </dgm:t>
    </dgm:pt>
    <dgm:pt modelId="{9D9D444B-DFE6-4BD1-9F3F-6251225FE582}" type="parTrans" cxnId="{6340C566-B894-4ED0-8373-F603EAB13BF6}">
      <dgm:prSet/>
      <dgm:spPr/>
      <dgm:t>
        <a:bodyPr/>
        <a:lstStyle/>
        <a:p>
          <a:endParaRPr lang="en-US" sz="2400"/>
        </a:p>
      </dgm:t>
    </dgm:pt>
    <dgm:pt modelId="{F82A84B4-8AF2-4E18-94C2-B5FA33368174}" type="sibTrans" cxnId="{6340C566-B894-4ED0-8373-F603EAB13BF6}">
      <dgm:prSet/>
      <dgm:spPr/>
      <dgm:t>
        <a:bodyPr/>
        <a:lstStyle/>
        <a:p>
          <a:endParaRPr lang="en-US" sz="2400"/>
        </a:p>
      </dgm:t>
    </dgm:pt>
    <dgm:pt modelId="{97350003-8F46-46B1-9B2C-513C920379E1}">
      <dgm:prSet custT="1"/>
      <dgm:spPr/>
      <dgm:t>
        <a:bodyPr/>
        <a:lstStyle/>
        <a:p>
          <a:r>
            <a:rPr lang="en-GB" sz="1100" dirty="0"/>
            <a:t>Consulting Engagement: Customer</a:t>
          </a:r>
          <a:endParaRPr lang="en-US" sz="1100" dirty="0"/>
        </a:p>
      </dgm:t>
    </dgm:pt>
    <dgm:pt modelId="{38AD1188-A1F2-4FC3-9C18-47C333712A6D}" type="parTrans" cxnId="{75B397D0-A8EA-40A7-841C-69F339ECEB15}">
      <dgm:prSet/>
      <dgm:spPr/>
      <dgm:t>
        <a:bodyPr/>
        <a:lstStyle/>
        <a:p>
          <a:endParaRPr lang="en-US" sz="2400"/>
        </a:p>
      </dgm:t>
    </dgm:pt>
    <dgm:pt modelId="{5E0706F0-8E32-48E5-B834-36E735F6D23C}" type="sibTrans" cxnId="{75B397D0-A8EA-40A7-841C-69F339ECEB15}">
      <dgm:prSet/>
      <dgm:spPr/>
      <dgm:t>
        <a:bodyPr/>
        <a:lstStyle/>
        <a:p>
          <a:endParaRPr lang="en-US" sz="2400"/>
        </a:p>
      </dgm:t>
    </dgm:pt>
    <dgm:pt modelId="{7130180B-636B-4C76-87C0-C020EE92B315}">
      <dgm:prSet custT="1"/>
      <dgm:spPr/>
      <dgm:t>
        <a:bodyPr/>
        <a:lstStyle/>
        <a:p>
          <a:r>
            <a:rPr lang="en-GB" sz="1100"/>
            <a:t>Differences:</a:t>
          </a:r>
          <a:endParaRPr lang="en-US" sz="1100"/>
        </a:p>
      </dgm:t>
    </dgm:pt>
    <dgm:pt modelId="{8E9DB980-AEC1-44F4-AE63-386563898412}" type="parTrans" cxnId="{00DA0625-022B-4808-841B-0211B20C1375}">
      <dgm:prSet/>
      <dgm:spPr/>
      <dgm:t>
        <a:bodyPr/>
        <a:lstStyle/>
        <a:p>
          <a:endParaRPr lang="en-US" sz="2400"/>
        </a:p>
      </dgm:t>
    </dgm:pt>
    <dgm:pt modelId="{610A4B2D-8390-4795-8286-281AF9600459}" type="sibTrans" cxnId="{00DA0625-022B-4808-841B-0211B20C1375}">
      <dgm:prSet/>
      <dgm:spPr/>
      <dgm:t>
        <a:bodyPr/>
        <a:lstStyle/>
        <a:p>
          <a:endParaRPr lang="en-US" sz="2400"/>
        </a:p>
      </dgm:t>
    </dgm:pt>
    <dgm:pt modelId="{CA3F3C85-6107-4D7A-A8E9-06D2B67A9109}">
      <dgm:prSet custT="1"/>
      <dgm:spPr/>
      <dgm:t>
        <a:bodyPr/>
        <a:lstStyle/>
        <a:p>
          <a:pPr>
            <a:lnSpc>
              <a:spcPct val="100000"/>
            </a:lnSpc>
          </a:pPr>
          <a:r>
            <a:rPr lang="en-GB" sz="1100"/>
            <a:t>Primary purpose</a:t>
          </a:r>
          <a:endParaRPr lang="en-US" sz="1100"/>
        </a:p>
      </dgm:t>
    </dgm:pt>
    <dgm:pt modelId="{69069BA8-9527-47F8-B33C-F553E770C2CC}" type="parTrans" cxnId="{C4A07639-243D-49D4-BA58-1EA883729661}">
      <dgm:prSet custT="1"/>
      <dgm:spPr/>
      <dgm:t>
        <a:bodyPr/>
        <a:lstStyle/>
        <a:p>
          <a:endParaRPr lang="en-US" sz="700"/>
        </a:p>
      </dgm:t>
    </dgm:pt>
    <dgm:pt modelId="{0C7B76CF-C3D2-404F-A04F-8A208CF8C677}" type="sibTrans" cxnId="{C4A07639-243D-49D4-BA58-1EA883729661}">
      <dgm:prSet/>
      <dgm:spPr/>
      <dgm:t>
        <a:bodyPr/>
        <a:lstStyle/>
        <a:p>
          <a:endParaRPr lang="en-US" sz="2400"/>
        </a:p>
      </dgm:t>
    </dgm:pt>
    <dgm:pt modelId="{C1E738BC-495B-45A3-ABB5-2BC480876797}">
      <dgm:prSet custT="1"/>
      <dgm:spPr/>
      <dgm:t>
        <a:bodyPr/>
        <a:lstStyle/>
        <a:p>
          <a:r>
            <a:rPr lang="en-GB" sz="1100" dirty="0">
              <a:solidFill>
                <a:srgbClr val="FF0000"/>
              </a:solidFill>
            </a:rPr>
            <a:t>Assurance: </a:t>
          </a:r>
        </a:p>
        <a:p>
          <a:r>
            <a:rPr lang="en-GB" sz="1100" dirty="0"/>
            <a:t>assess evidence and provide conclusions</a:t>
          </a:r>
          <a:endParaRPr lang="en-US" sz="1100" dirty="0"/>
        </a:p>
      </dgm:t>
    </dgm:pt>
    <dgm:pt modelId="{93900BCF-0CED-480D-9FEE-4B6B3F95111C}" type="parTrans" cxnId="{9A40CE7F-7CEF-4019-A4D6-1C0844642A0E}">
      <dgm:prSet custT="1"/>
      <dgm:spPr/>
      <dgm:t>
        <a:bodyPr/>
        <a:lstStyle/>
        <a:p>
          <a:endParaRPr lang="en-US" sz="700"/>
        </a:p>
      </dgm:t>
    </dgm:pt>
    <dgm:pt modelId="{4C3E7589-64A7-4286-B7E8-4553198B5EB1}" type="sibTrans" cxnId="{9A40CE7F-7CEF-4019-A4D6-1C0844642A0E}">
      <dgm:prSet/>
      <dgm:spPr/>
      <dgm:t>
        <a:bodyPr/>
        <a:lstStyle/>
        <a:p>
          <a:endParaRPr lang="en-US" sz="2400"/>
        </a:p>
      </dgm:t>
    </dgm:pt>
    <dgm:pt modelId="{9FE80A62-F88A-4D58-B3F8-2A47D976F91A}">
      <dgm:prSet custT="1"/>
      <dgm:spPr/>
      <dgm:t>
        <a:bodyPr/>
        <a:lstStyle/>
        <a:p>
          <a:r>
            <a:rPr lang="en-GB" sz="1100" dirty="0">
              <a:solidFill>
                <a:srgbClr val="FF0000"/>
              </a:solidFill>
            </a:rPr>
            <a:t>Consulting:</a:t>
          </a:r>
        </a:p>
        <a:p>
          <a:r>
            <a:rPr lang="en-GB" sz="1100" dirty="0">
              <a:solidFill>
                <a:srgbClr val="FF0000"/>
              </a:solidFill>
            </a:rPr>
            <a:t> </a:t>
          </a:r>
          <a:r>
            <a:rPr lang="en-GB" sz="1100" dirty="0"/>
            <a:t>provide advice</a:t>
          </a:r>
          <a:endParaRPr lang="en-US" sz="1100" dirty="0"/>
        </a:p>
      </dgm:t>
    </dgm:pt>
    <dgm:pt modelId="{0C7907C3-95F4-4A4F-A3B6-3DE7F884FA28}" type="parTrans" cxnId="{5BCFB300-33C3-4D33-A100-3E9CE9EFBA05}">
      <dgm:prSet custT="1"/>
      <dgm:spPr/>
      <dgm:t>
        <a:bodyPr/>
        <a:lstStyle/>
        <a:p>
          <a:endParaRPr lang="en-US" sz="700"/>
        </a:p>
      </dgm:t>
    </dgm:pt>
    <dgm:pt modelId="{34E4E80B-15F1-4C8F-8C26-E4D840E42C29}" type="sibTrans" cxnId="{5BCFB300-33C3-4D33-A100-3E9CE9EFBA05}">
      <dgm:prSet/>
      <dgm:spPr/>
      <dgm:t>
        <a:bodyPr/>
        <a:lstStyle/>
        <a:p>
          <a:endParaRPr lang="en-US" sz="2400"/>
        </a:p>
      </dgm:t>
    </dgm:pt>
    <dgm:pt modelId="{0FCF50AC-10AE-42A4-9570-5DB0523D2EED}">
      <dgm:prSet custT="1"/>
      <dgm:spPr/>
      <dgm:t>
        <a:bodyPr/>
        <a:lstStyle/>
        <a:p>
          <a:pPr>
            <a:lnSpc>
              <a:spcPct val="100000"/>
            </a:lnSpc>
          </a:pPr>
          <a:r>
            <a:rPr lang="en-GB" sz="1100" dirty="0"/>
            <a:t>Who determines nature and scope: </a:t>
          </a:r>
          <a:endParaRPr lang="en-US" sz="1100" dirty="0"/>
        </a:p>
      </dgm:t>
    </dgm:pt>
    <dgm:pt modelId="{A26EE33A-C4FF-4538-A85E-21830FEA0091}" type="parTrans" cxnId="{493F7886-56D5-46FE-988E-23CBADA6CB25}">
      <dgm:prSet custT="1"/>
      <dgm:spPr/>
      <dgm:t>
        <a:bodyPr/>
        <a:lstStyle/>
        <a:p>
          <a:endParaRPr lang="en-US" sz="700"/>
        </a:p>
      </dgm:t>
    </dgm:pt>
    <dgm:pt modelId="{6C0936A5-E8E5-4A32-B251-05A11FDA32EA}" type="sibTrans" cxnId="{493F7886-56D5-46FE-988E-23CBADA6CB25}">
      <dgm:prSet/>
      <dgm:spPr/>
      <dgm:t>
        <a:bodyPr/>
        <a:lstStyle/>
        <a:p>
          <a:endParaRPr lang="en-US" sz="2400"/>
        </a:p>
      </dgm:t>
    </dgm:pt>
    <dgm:pt modelId="{6E225849-FF9F-4546-B4F7-4BFD1CC084AC}">
      <dgm:prSet custT="1"/>
      <dgm:spPr/>
      <dgm:t>
        <a:bodyPr/>
        <a:lstStyle/>
        <a:p>
          <a:r>
            <a:rPr lang="en-GB" sz="1100" dirty="0">
              <a:solidFill>
                <a:srgbClr val="FF0000"/>
              </a:solidFill>
            </a:rPr>
            <a:t>Assurance:</a:t>
          </a:r>
        </a:p>
        <a:p>
          <a:r>
            <a:rPr lang="en-GB" sz="1100" dirty="0">
              <a:solidFill>
                <a:srgbClr val="FF0000"/>
              </a:solidFill>
            </a:rPr>
            <a:t> </a:t>
          </a:r>
          <a:r>
            <a:rPr lang="en-GB" sz="1100" dirty="0"/>
            <a:t>IAF</a:t>
          </a:r>
          <a:endParaRPr lang="en-US" sz="1100" dirty="0"/>
        </a:p>
      </dgm:t>
    </dgm:pt>
    <dgm:pt modelId="{0BE610F1-A194-4051-AFE0-DB1B02674D81}" type="parTrans" cxnId="{474B8362-13D0-4D17-9B0D-AAFA7CE78C95}">
      <dgm:prSet custT="1"/>
      <dgm:spPr/>
      <dgm:t>
        <a:bodyPr/>
        <a:lstStyle/>
        <a:p>
          <a:endParaRPr lang="en-US" sz="700"/>
        </a:p>
      </dgm:t>
    </dgm:pt>
    <dgm:pt modelId="{4E721990-6E65-4400-903A-E8F69CFAC3B0}" type="sibTrans" cxnId="{474B8362-13D0-4D17-9B0D-AAFA7CE78C95}">
      <dgm:prSet/>
      <dgm:spPr/>
      <dgm:t>
        <a:bodyPr/>
        <a:lstStyle/>
        <a:p>
          <a:endParaRPr lang="en-US" sz="2400"/>
        </a:p>
      </dgm:t>
    </dgm:pt>
    <dgm:pt modelId="{EA773E53-6E9C-4095-B5DB-E9658C14E89D}">
      <dgm:prSet custT="1"/>
      <dgm:spPr/>
      <dgm:t>
        <a:bodyPr/>
        <a:lstStyle/>
        <a:p>
          <a:r>
            <a:rPr lang="en-GB" sz="1100" dirty="0">
              <a:solidFill>
                <a:srgbClr val="FF0000"/>
              </a:solidFill>
            </a:rPr>
            <a:t>Consulting: </a:t>
          </a:r>
          <a:r>
            <a:rPr lang="en-GB" sz="1100" dirty="0"/>
            <a:t>Customer/Client and IAF</a:t>
          </a:r>
          <a:endParaRPr lang="en-US" sz="1100" dirty="0"/>
        </a:p>
      </dgm:t>
    </dgm:pt>
    <dgm:pt modelId="{1545B2A4-DC75-4E8F-B66A-63DD5938EAB6}" type="parTrans" cxnId="{206B7A64-C801-4301-82A2-27A57C4EE4EE}">
      <dgm:prSet custT="1"/>
      <dgm:spPr/>
      <dgm:t>
        <a:bodyPr/>
        <a:lstStyle/>
        <a:p>
          <a:endParaRPr lang="en-US" sz="700"/>
        </a:p>
      </dgm:t>
    </dgm:pt>
    <dgm:pt modelId="{621B31FC-B8D4-4E59-A876-608697FF194F}" type="sibTrans" cxnId="{206B7A64-C801-4301-82A2-27A57C4EE4EE}">
      <dgm:prSet/>
      <dgm:spPr/>
      <dgm:t>
        <a:bodyPr/>
        <a:lstStyle/>
        <a:p>
          <a:endParaRPr lang="en-US" sz="2400"/>
        </a:p>
      </dgm:t>
    </dgm:pt>
    <dgm:pt modelId="{CFE347FE-A56A-40F1-8DF9-766E71B2F47B}">
      <dgm:prSet custT="1"/>
      <dgm:spPr/>
      <dgm:t>
        <a:bodyPr/>
        <a:lstStyle/>
        <a:p>
          <a:pPr>
            <a:lnSpc>
              <a:spcPct val="100000"/>
            </a:lnSpc>
          </a:pPr>
          <a:r>
            <a:rPr lang="en-GB" sz="1100"/>
            <a:t>Parties involved: </a:t>
          </a:r>
          <a:endParaRPr lang="en-US" sz="1100"/>
        </a:p>
      </dgm:t>
    </dgm:pt>
    <dgm:pt modelId="{4556BC0A-4E66-4964-AFBE-99883462A177}" type="parTrans" cxnId="{CBEA7DE9-B536-47F1-A37B-03E0509E48C1}">
      <dgm:prSet custT="1"/>
      <dgm:spPr/>
      <dgm:t>
        <a:bodyPr/>
        <a:lstStyle/>
        <a:p>
          <a:endParaRPr lang="en-US" sz="700"/>
        </a:p>
      </dgm:t>
    </dgm:pt>
    <dgm:pt modelId="{22120FA9-D212-4EDC-ACF6-5CC7D4E4AC1F}" type="sibTrans" cxnId="{CBEA7DE9-B536-47F1-A37B-03E0509E48C1}">
      <dgm:prSet/>
      <dgm:spPr/>
      <dgm:t>
        <a:bodyPr/>
        <a:lstStyle/>
        <a:p>
          <a:endParaRPr lang="en-US" sz="2400"/>
        </a:p>
      </dgm:t>
    </dgm:pt>
    <dgm:pt modelId="{ABC87E9A-24B6-4D39-BCBB-62559D7999E4}">
      <dgm:prSet custT="1"/>
      <dgm:spPr/>
      <dgm:t>
        <a:bodyPr/>
        <a:lstStyle/>
        <a:p>
          <a:r>
            <a:rPr lang="en-GB" sz="1100" dirty="0">
              <a:solidFill>
                <a:srgbClr val="FF0000"/>
              </a:solidFill>
            </a:rPr>
            <a:t>Assurance: </a:t>
          </a:r>
        </a:p>
        <a:p>
          <a:r>
            <a:rPr lang="en-GB" sz="1100" dirty="0">
              <a:solidFill>
                <a:schemeClr val="bg1"/>
              </a:solidFill>
            </a:rPr>
            <a:t>Three</a:t>
          </a:r>
          <a:r>
            <a:rPr lang="en-GB" sz="1100" dirty="0">
              <a:solidFill>
                <a:srgbClr val="FF0000"/>
              </a:solidFill>
            </a:rPr>
            <a:t> </a:t>
          </a:r>
          <a:r>
            <a:rPr lang="en-GB" sz="1100" dirty="0"/>
            <a:t>(Auditee/IA/Users)</a:t>
          </a:r>
          <a:endParaRPr lang="en-US" sz="1100" dirty="0"/>
        </a:p>
      </dgm:t>
    </dgm:pt>
    <dgm:pt modelId="{0B2BE46B-8321-4891-A7C5-104408EC4DD6}" type="parTrans" cxnId="{F74F4A66-9746-4C7A-89E9-21B120CB72FD}">
      <dgm:prSet custT="1"/>
      <dgm:spPr/>
      <dgm:t>
        <a:bodyPr/>
        <a:lstStyle/>
        <a:p>
          <a:endParaRPr lang="en-US" sz="700"/>
        </a:p>
      </dgm:t>
    </dgm:pt>
    <dgm:pt modelId="{C4060221-BECC-4BC7-B832-5893202D952D}" type="sibTrans" cxnId="{F74F4A66-9746-4C7A-89E9-21B120CB72FD}">
      <dgm:prSet/>
      <dgm:spPr/>
      <dgm:t>
        <a:bodyPr/>
        <a:lstStyle/>
        <a:p>
          <a:endParaRPr lang="en-US" sz="2400"/>
        </a:p>
      </dgm:t>
    </dgm:pt>
    <dgm:pt modelId="{04C5A5C9-358F-45C6-8FDF-F2FA89BFA746}">
      <dgm:prSet custT="1"/>
      <dgm:spPr/>
      <dgm:t>
        <a:bodyPr/>
        <a:lstStyle/>
        <a:p>
          <a:r>
            <a:rPr lang="en-GB" sz="1100" dirty="0">
              <a:solidFill>
                <a:srgbClr val="FF0000"/>
              </a:solidFill>
            </a:rPr>
            <a:t>Consulting: </a:t>
          </a:r>
        </a:p>
        <a:p>
          <a:r>
            <a:rPr lang="en-GB" sz="1100" dirty="0">
              <a:solidFill>
                <a:schemeClr val="bg1"/>
              </a:solidFill>
            </a:rPr>
            <a:t>Two</a:t>
          </a:r>
          <a:r>
            <a:rPr lang="en-GB" sz="1100" dirty="0">
              <a:solidFill>
                <a:srgbClr val="FF0000"/>
              </a:solidFill>
            </a:rPr>
            <a:t> </a:t>
          </a:r>
          <a:r>
            <a:rPr lang="en-GB" sz="1100" dirty="0"/>
            <a:t>(Customer or Client/IA)</a:t>
          </a:r>
          <a:endParaRPr lang="en-US" sz="1100" dirty="0"/>
        </a:p>
      </dgm:t>
    </dgm:pt>
    <dgm:pt modelId="{2714FD23-5E60-4FE9-ADCA-17CE97F0F417}" type="parTrans" cxnId="{44550424-79CF-4DF0-A98D-5B92DC151C15}">
      <dgm:prSet custT="1"/>
      <dgm:spPr/>
      <dgm:t>
        <a:bodyPr/>
        <a:lstStyle/>
        <a:p>
          <a:endParaRPr lang="en-US" sz="700"/>
        </a:p>
      </dgm:t>
    </dgm:pt>
    <dgm:pt modelId="{2EA0DFE0-382A-4426-8FBB-9F50BA27685A}" type="sibTrans" cxnId="{44550424-79CF-4DF0-A98D-5B92DC151C15}">
      <dgm:prSet/>
      <dgm:spPr/>
      <dgm:t>
        <a:bodyPr/>
        <a:lstStyle/>
        <a:p>
          <a:endParaRPr lang="en-US" sz="2400"/>
        </a:p>
      </dgm:t>
    </dgm:pt>
    <dgm:pt modelId="{331F01F8-3C5D-49F8-A543-A25EF5DE9BF2}" type="pres">
      <dgm:prSet presAssocID="{0198A9F2-6D8F-4515-A368-43E07294B142}" presName="diagram" presStyleCnt="0">
        <dgm:presLayoutVars>
          <dgm:chPref val="1"/>
          <dgm:dir/>
          <dgm:animOne val="branch"/>
          <dgm:animLvl val="lvl"/>
          <dgm:resizeHandles val="exact"/>
        </dgm:presLayoutVars>
      </dgm:prSet>
      <dgm:spPr/>
      <dgm:t>
        <a:bodyPr/>
        <a:lstStyle/>
        <a:p>
          <a:endParaRPr lang="en-US"/>
        </a:p>
      </dgm:t>
    </dgm:pt>
    <dgm:pt modelId="{6A12239B-10F9-4563-A91B-BF3F3DEB81E7}" type="pres">
      <dgm:prSet presAssocID="{D3560DE8-AD76-4FF7-AA70-4EE31B3301CD}" presName="root1" presStyleCnt="0"/>
      <dgm:spPr/>
    </dgm:pt>
    <dgm:pt modelId="{A712FF74-9B4F-493C-98ED-D40172364568}" type="pres">
      <dgm:prSet presAssocID="{D3560DE8-AD76-4FF7-AA70-4EE31B3301CD}" presName="LevelOneTextNode" presStyleLbl="node0" presStyleIdx="0" presStyleCnt="3">
        <dgm:presLayoutVars>
          <dgm:chPref val="3"/>
        </dgm:presLayoutVars>
      </dgm:prSet>
      <dgm:spPr/>
      <dgm:t>
        <a:bodyPr/>
        <a:lstStyle/>
        <a:p>
          <a:endParaRPr lang="en-US"/>
        </a:p>
      </dgm:t>
    </dgm:pt>
    <dgm:pt modelId="{5752B48D-5D3D-47D4-8907-809ED9FE5B87}" type="pres">
      <dgm:prSet presAssocID="{D3560DE8-AD76-4FF7-AA70-4EE31B3301CD}" presName="level2hierChild" presStyleCnt="0"/>
      <dgm:spPr/>
    </dgm:pt>
    <dgm:pt modelId="{72E16DC5-A15D-4C07-94FE-FA4EB20F2FCA}" type="pres">
      <dgm:prSet presAssocID="{97350003-8F46-46B1-9B2C-513C920379E1}" presName="root1" presStyleCnt="0"/>
      <dgm:spPr/>
    </dgm:pt>
    <dgm:pt modelId="{47B9EED5-5A40-4C54-BA6E-F0F757D412AD}" type="pres">
      <dgm:prSet presAssocID="{97350003-8F46-46B1-9B2C-513C920379E1}" presName="LevelOneTextNode" presStyleLbl="node0" presStyleIdx="1" presStyleCnt="3">
        <dgm:presLayoutVars>
          <dgm:chPref val="3"/>
        </dgm:presLayoutVars>
      </dgm:prSet>
      <dgm:spPr/>
      <dgm:t>
        <a:bodyPr/>
        <a:lstStyle/>
        <a:p>
          <a:endParaRPr lang="en-US"/>
        </a:p>
      </dgm:t>
    </dgm:pt>
    <dgm:pt modelId="{EF8E7593-200A-4D43-8BCB-F7CB81DB6AD5}" type="pres">
      <dgm:prSet presAssocID="{97350003-8F46-46B1-9B2C-513C920379E1}" presName="level2hierChild" presStyleCnt="0"/>
      <dgm:spPr/>
    </dgm:pt>
    <dgm:pt modelId="{9E0FB012-BD84-4998-9D0E-4BB23CDCD875}" type="pres">
      <dgm:prSet presAssocID="{7130180B-636B-4C76-87C0-C020EE92B315}" presName="root1" presStyleCnt="0"/>
      <dgm:spPr/>
    </dgm:pt>
    <dgm:pt modelId="{1E3CF64C-9FF1-4E16-B431-E577698CEF7B}" type="pres">
      <dgm:prSet presAssocID="{7130180B-636B-4C76-87C0-C020EE92B315}" presName="LevelOneTextNode" presStyleLbl="node0" presStyleIdx="2" presStyleCnt="3">
        <dgm:presLayoutVars>
          <dgm:chPref val="3"/>
        </dgm:presLayoutVars>
      </dgm:prSet>
      <dgm:spPr/>
      <dgm:t>
        <a:bodyPr/>
        <a:lstStyle/>
        <a:p>
          <a:endParaRPr lang="en-US"/>
        </a:p>
      </dgm:t>
    </dgm:pt>
    <dgm:pt modelId="{BC135CB4-9DDD-468F-B543-C08D6BFB57BB}" type="pres">
      <dgm:prSet presAssocID="{7130180B-636B-4C76-87C0-C020EE92B315}" presName="level2hierChild" presStyleCnt="0"/>
      <dgm:spPr/>
    </dgm:pt>
    <dgm:pt modelId="{09E93A8E-6883-4A80-96FB-2F9A1181A00D}" type="pres">
      <dgm:prSet presAssocID="{69069BA8-9527-47F8-B33C-F553E770C2CC}" presName="conn2-1" presStyleLbl="parChTrans1D2" presStyleIdx="0" presStyleCnt="3"/>
      <dgm:spPr/>
      <dgm:t>
        <a:bodyPr/>
        <a:lstStyle/>
        <a:p>
          <a:endParaRPr lang="en-US"/>
        </a:p>
      </dgm:t>
    </dgm:pt>
    <dgm:pt modelId="{4B8FBF68-94FC-44FC-8F70-73C9E20AF4B1}" type="pres">
      <dgm:prSet presAssocID="{69069BA8-9527-47F8-B33C-F553E770C2CC}" presName="connTx" presStyleLbl="parChTrans1D2" presStyleIdx="0" presStyleCnt="3"/>
      <dgm:spPr/>
      <dgm:t>
        <a:bodyPr/>
        <a:lstStyle/>
        <a:p>
          <a:endParaRPr lang="en-US"/>
        </a:p>
      </dgm:t>
    </dgm:pt>
    <dgm:pt modelId="{F4953760-3266-4B93-9A6D-8AC2C62FCF68}" type="pres">
      <dgm:prSet presAssocID="{CA3F3C85-6107-4D7A-A8E9-06D2B67A9109}" presName="root2" presStyleCnt="0"/>
      <dgm:spPr/>
    </dgm:pt>
    <dgm:pt modelId="{5DDFF82D-3D1C-4BD0-8630-6A164732BEE7}" type="pres">
      <dgm:prSet presAssocID="{CA3F3C85-6107-4D7A-A8E9-06D2B67A9109}" presName="LevelTwoTextNode" presStyleLbl="node2" presStyleIdx="0" presStyleCnt="3">
        <dgm:presLayoutVars>
          <dgm:chPref val="3"/>
        </dgm:presLayoutVars>
      </dgm:prSet>
      <dgm:spPr/>
      <dgm:t>
        <a:bodyPr/>
        <a:lstStyle/>
        <a:p>
          <a:endParaRPr lang="en-US"/>
        </a:p>
      </dgm:t>
    </dgm:pt>
    <dgm:pt modelId="{4F158012-53B2-43A7-BF6B-E09BE26866B9}" type="pres">
      <dgm:prSet presAssocID="{CA3F3C85-6107-4D7A-A8E9-06D2B67A9109}" presName="level3hierChild" presStyleCnt="0"/>
      <dgm:spPr/>
    </dgm:pt>
    <dgm:pt modelId="{D2893ED0-A432-4A75-83BD-78F69136DB72}" type="pres">
      <dgm:prSet presAssocID="{93900BCF-0CED-480D-9FEE-4B6B3F95111C}" presName="conn2-1" presStyleLbl="parChTrans1D3" presStyleIdx="0" presStyleCnt="6"/>
      <dgm:spPr/>
      <dgm:t>
        <a:bodyPr/>
        <a:lstStyle/>
        <a:p>
          <a:endParaRPr lang="en-US"/>
        </a:p>
      </dgm:t>
    </dgm:pt>
    <dgm:pt modelId="{D25E68B4-58F0-4ED7-A398-22098374CBAE}" type="pres">
      <dgm:prSet presAssocID="{93900BCF-0CED-480D-9FEE-4B6B3F95111C}" presName="connTx" presStyleLbl="parChTrans1D3" presStyleIdx="0" presStyleCnt="6"/>
      <dgm:spPr/>
      <dgm:t>
        <a:bodyPr/>
        <a:lstStyle/>
        <a:p>
          <a:endParaRPr lang="en-US"/>
        </a:p>
      </dgm:t>
    </dgm:pt>
    <dgm:pt modelId="{5A812099-6FA6-42E6-BFB5-2AE84D173C23}" type="pres">
      <dgm:prSet presAssocID="{C1E738BC-495B-45A3-ABB5-2BC480876797}" presName="root2" presStyleCnt="0"/>
      <dgm:spPr/>
    </dgm:pt>
    <dgm:pt modelId="{2CEBD2B3-0B1D-4405-9015-647BC6E3774A}" type="pres">
      <dgm:prSet presAssocID="{C1E738BC-495B-45A3-ABB5-2BC480876797}" presName="LevelTwoTextNode" presStyleLbl="node3" presStyleIdx="0" presStyleCnt="6">
        <dgm:presLayoutVars>
          <dgm:chPref val="3"/>
        </dgm:presLayoutVars>
      </dgm:prSet>
      <dgm:spPr/>
      <dgm:t>
        <a:bodyPr/>
        <a:lstStyle/>
        <a:p>
          <a:endParaRPr lang="en-US"/>
        </a:p>
      </dgm:t>
    </dgm:pt>
    <dgm:pt modelId="{6E28A055-CD23-4E4B-AF04-2530CFAACF40}" type="pres">
      <dgm:prSet presAssocID="{C1E738BC-495B-45A3-ABB5-2BC480876797}" presName="level3hierChild" presStyleCnt="0"/>
      <dgm:spPr/>
    </dgm:pt>
    <dgm:pt modelId="{EE4F3281-2519-49AC-BD57-DD2F844B2542}" type="pres">
      <dgm:prSet presAssocID="{0C7907C3-95F4-4A4F-A3B6-3DE7F884FA28}" presName="conn2-1" presStyleLbl="parChTrans1D3" presStyleIdx="1" presStyleCnt="6"/>
      <dgm:spPr/>
      <dgm:t>
        <a:bodyPr/>
        <a:lstStyle/>
        <a:p>
          <a:endParaRPr lang="en-US"/>
        </a:p>
      </dgm:t>
    </dgm:pt>
    <dgm:pt modelId="{DB63E26C-DCFD-424E-9F91-44DE182EFC13}" type="pres">
      <dgm:prSet presAssocID="{0C7907C3-95F4-4A4F-A3B6-3DE7F884FA28}" presName="connTx" presStyleLbl="parChTrans1D3" presStyleIdx="1" presStyleCnt="6"/>
      <dgm:spPr/>
      <dgm:t>
        <a:bodyPr/>
        <a:lstStyle/>
        <a:p>
          <a:endParaRPr lang="en-US"/>
        </a:p>
      </dgm:t>
    </dgm:pt>
    <dgm:pt modelId="{F1B2F87A-BDCA-4C35-BCDF-577805002218}" type="pres">
      <dgm:prSet presAssocID="{9FE80A62-F88A-4D58-B3F8-2A47D976F91A}" presName="root2" presStyleCnt="0"/>
      <dgm:spPr/>
    </dgm:pt>
    <dgm:pt modelId="{6DB1ED9F-DFDD-4E78-9969-9F73D60C8D05}" type="pres">
      <dgm:prSet presAssocID="{9FE80A62-F88A-4D58-B3F8-2A47D976F91A}" presName="LevelTwoTextNode" presStyleLbl="node3" presStyleIdx="1" presStyleCnt="6">
        <dgm:presLayoutVars>
          <dgm:chPref val="3"/>
        </dgm:presLayoutVars>
      </dgm:prSet>
      <dgm:spPr/>
      <dgm:t>
        <a:bodyPr/>
        <a:lstStyle/>
        <a:p>
          <a:endParaRPr lang="en-US"/>
        </a:p>
      </dgm:t>
    </dgm:pt>
    <dgm:pt modelId="{A47587A8-88BE-477F-86ED-77C98600D9C6}" type="pres">
      <dgm:prSet presAssocID="{9FE80A62-F88A-4D58-B3F8-2A47D976F91A}" presName="level3hierChild" presStyleCnt="0"/>
      <dgm:spPr/>
    </dgm:pt>
    <dgm:pt modelId="{BC995F16-7280-43AA-B009-8BEDFFF8CA77}" type="pres">
      <dgm:prSet presAssocID="{A26EE33A-C4FF-4538-A85E-21830FEA0091}" presName="conn2-1" presStyleLbl="parChTrans1D2" presStyleIdx="1" presStyleCnt="3"/>
      <dgm:spPr/>
      <dgm:t>
        <a:bodyPr/>
        <a:lstStyle/>
        <a:p>
          <a:endParaRPr lang="en-US"/>
        </a:p>
      </dgm:t>
    </dgm:pt>
    <dgm:pt modelId="{51EEC3B9-F88C-474C-835D-9064108A8C78}" type="pres">
      <dgm:prSet presAssocID="{A26EE33A-C4FF-4538-A85E-21830FEA0091}" presName="connTx" presStyleLbl="parChTrans1D2" presStyleIdx="1" presStyleCnt="3"/>
      <dgm:spPr/>
      <dgm:t>
        <a:bodyPr/>
        <a:lstStyle/>
        <a:p>
          <a:endParaRPr lang="en-US"/>
        </a:p>
      </dgm:t>
    </dgm:pt>
    <dgm:pt modelId="{23BC879B-3955-4604-B151-A5721C6E302C}" type="pres">
      <dgm:prSet presAssocID="{0FCF50AC-10AE-42A4-9570-5DB0523D2EED}" presName="root2" presStyleCnt="0"/>
      <dgm:spPr/>
    </dgm:pt>
    <dgm:pt modelId="{07EED1FA-E5C8-4BE5-B1CD-7E386B70355A}" type="pres">
      <dgm:prSet presAssocID="{0FCF50AC-10AE-42A4-9570-5DB0523D2EED}" presName="LevelTwoTextNode" presStyleLbl="node2" presStyleIdx="1" presStyleCnt="3">
        <dgm:presLayoutVars>
          <dgm:chPref val="3"/>
        </dgm:presLayoutVars>
      </dgm:prSet>
      <dgm:spPr/>
      <dgm:t>
        <a:bodyPr/>
        <a:lstStyle/>
        <a:p>
          <a:endParaRPr lang="en-US"/>
        </a:p>
      </dgm:t>
    </dgm:pt>
    <dgm:pt modelId="{9E4AE7B6-1CCC-4DDB-8FAC-9C74ED3BBDDC}" type="pres">
      <dgm:prSet presAssocID="{0FCF50AC-10AE-42A4-9570-5DB0523D2EED}" presName="level3hierChild" presStyleCnt="0"/>
      <dgm:spPr/>
    </dgm:pt>
    <dgm:pt modelId="{5C95DAF6-B0F6-46A2-93A7-BCD5AD21AC05}" type="pres">
      <dgm:prSet presAssocID="{0BE610F1-A194-4051-AFE0-DB1B02674D81}" presName="conn2-1" presStyleLbl="parChTrans1D3" presStyleIdx="2" presStyleCnt="6"/>
      <dgm:spPr/>
      <dgm:t>
        <a:bodyPr/>
        <a:lstStyle/>
        <a:p>
          <a:endParaRPr lang="en-US"/>
        </a:p>
      </dgm:t>
    </dgm:pt>
    <dgm:pt modelId="{3E5FA63B-E031-4D64-A477-71A0CCD3A019}" type="pres">
      <dgm:prSet presAssocID="{0BE610F1-A194-4051-AFE0-DB1B02674D81}" presName="connTx" presStyleLbl="parChTrans1D3" presStyleIdx="2" presStyleCnt="6"/>
      <dgm:spPr/>
      <dgm:t>
        <a:bodyPr/>
        <a:lstStyle/>
        <a:p>
          <a:endParaRPr lang="en-US"/>
        </a:p>
      </dgm:t>
    </dgm:pt>
    <dgm:pt modelId="{BBA55111-05DC-4085-8731-55E04B34855C}" type="pres">
      <dgm:prSet presAssocID="{6E225849-FF9F-4546-B4F7-4BFD1CC084AC}" presName="root2" presStyleCnt="0"/>
      <dgm:spPr/>
    </dgm:pt>
    <dgm:pt modelId="{0F6A2CDA-9688-4D0D-BEFD-6293FDCC5FBE}" type="pres">
      <dgm:prSet presAssocID="{6E225849-FF9F-4546-B4F7-4BFD1CC084AC}" presName="LevelTwoTextNode" presStyleLbl="node3" presStyleIdx="2" presStyleCnt="6">
        <dgm:presLayoutVars>
          <dgm:chPref val="3"/>
        </dgm:presLayoutVars>
      </dgm:prSet>
      <dgm:spPr/>
      <dgm:t>
        <a:bodyPr/>
        <a:lstStyle/>
        <a:p>
          <a:endParaRPr lang="en-US"/>
        </a:p>
      </dgm:t>
    </dgm:pt>
    <dgm:pt modelId="{1A533310-84E6-4A42-8248-E3BD73A05E84}" type="pres">
      <dgm:prSet presAssocID="{6E225849-FF9F-4546-B4F7-4BFD1CC084AC}" presName="level3hierChild" presStyleCnt="0"/>
      <dgm:spPr/>
    </dgm:pt>
    <dgm:pt modelId="{B1D03C36-3123-470C-9DB3-4C4EFFED45EC}" type="pres">
      <dgm:prSet presAssocID="{1545B2A4-DC75-4E8F-B66A-63DD5938EAB6}" presName="conn2-1" presStyleLbl="parChTrans1D3" presStyleIdx="3" presStyleCnt="6"/>
      <dgm:spPr/>
      <dgm:t>
        <a:bodyPr/>
        <a:lstStyle/>
        <a:p>
          <a:endParaRPr lang="en-US"/>
        </a:p>
      </dgm:t>
    </dgm:pt>
    <dgm:pt modelId="{7B8BE363-447C-454B-ADFF-513B7555A16A}" type="pres">
      <dgm:prSet presAssocID="{1545B2A4-DC75-4E8F-B66A-63DD5938EAB6}" presName="connTx" presStyleLbl="parChTrans1D3" presStyleIdx="3" presStyleCnt="6"/>
      <dgm:spPr/>
      <dgm:t>
        <a:bodyPr/>
        <a:lstStyle/>
        <a:p>
          <a:endParaRPr lang="en-US"/>
        </a:p>
      </dgm:t>
    </dgm:pt>
    <dgm:pt modelId="{985B28E8-A572-4AF9-BF63-F4DF30CC7362}" type="pres">
      <dgm:prSet presAssocID="{EA773E53-6E9C-4095-B5DB-E9658C14E89D}" presName="root2" presStyleCnt="0"/>
      <dgm:spPr/>
    </dgm:pt>
    <dgm:pt modelId="{E9DFB372-7659-445D-8928-06BC15FC5EEE}" type="pres">
      <dgm:prSet presAssocID="{EA773E53-6E9C-4095-B5DB-E9658C14E89D}" presName="LevelTwoTextNode" presStyleLbl="node3" presStyleIdx="3" presStyleCnt="6">
        <dgm:presLayoutVars>
          <dgm:chPref val="3"/>
        </dgm:presLayoutVars>
      </dgm:prSet>
      <dgm:spPr/>
      <dgm:t>
        <a:bodyPr/>
        <a:lstStyle/>
        <a:p>
          <a:endParaRPr lang="en-US"/>
        </a:p>
      </dgm:t>
    </dgm:pt>
    <dgm:pt modelId="{C873943E-9CFE-4C42-B255-35283FC753BA}" type="pres">
      <dgm:prSet presAssocID="{EA773E53-6E9C-4095-B5DB-E9658C14E89D}" presName="level3hierChild" presStyleCnt="0"/>
      <dgm:spPr/>
    </dgm:pt>
    <dgm:pt modelId="{D76AE68C-0585-49D7-AAA8-71E62936128D}" type="pres">
      <dgm:prSet presAssocID="{4556BC0A-4E66-4964-AFBE-99883462A177}" presName="conn2-1" presStyleLbl="parChTrans1D2" presStyleIdx="2" presStyleCnt="3"/>
      <dgm:spPr/>
      <dgm:t>
        <a:bodyPr/>
        <a:lstStyle/>
        <a:p>
          <a:endParaRPr lang="en-US"/>
        </a:p>
      </dgm:t>
    </dgm:pt>
    <dgm:pt modelId="{EE063000-10E8-422B-B164-B5E1A5CF96D4}" type="pres">
      <dgm:prSet presAssocID="{4556BC0A-4E66-4964-AFBE-99883462A177}" presName="connTx" presStyleLbl="parChTrans1D2" presStyleIdx="2" presStyleCnt="3"/>
      <dgm:spPr/>
      <dgm:t>
        <a:bodyPr/>
        <a:lstStyle/>
        <a:p>
          <a:endParaRPr lang="en-US"/>
        </a:p>
      </dgm:t>
    </dgm:pt>
    <dgm:pt modelId="{A6DB39EC-FB0D-4C35-B71F-8FD9AD59E94B}" type="pres">
      <dgm:prSet presAssocID="{CFE347FE-A56A-40F1-8DF9-766E71B2F47B}" presName="root2" presStyleCnt="0"/>
      <dgm:spPr/>
    </dgm:pt>
    <dgm:pt modelId="{77C96CD8-F99B-4FEB-828B-9ADFF45A4E8F}" type="pres">
      <dgm:prSet presAssocID="{CFE347FE-A56A-40F1-8DF9-766E71B2F47B}" presName="LevelTwoTextNode" presStyleLbl="node2" presStyleIdx="2" presStyleCnt="3">
        <dgm:presLayoutVars>
          <dgm:chPref val="3"/>
        </dgm:presLayoutVars>
      </dgm:prSet>
      <dgm:spPr/>
      <dgm:t>
        <a:bodyPr/>
        <a:lstStyle/>
        <a:p>
          <a:endParaRPr lang="en-US"/>
        </a:p>
      </dgm:t>
    </dgm:pt>
    <dgm:pt modelId="{0098353B-421C-4AFE-A1AE-89E9FB32BF7C}" type="pres">
      <dgm:prSet presAssocID="{CFE347FE-A56A-40F1-8DF9-766E71B2F47B}" presName="level3hierChild" presStyleCnt="0"/>
      <dgm:spPr/>
    </dgm:pt>
    <dgm:pt modelId="{68289FF9-FC47-4DBC-B596-9DCC4008A64F}" type="pres">
      <dgm:prSet presAssocID="{0B2BE46B-8321-4891-A7C5-104408EC4DD6}" presName="conn2-1" presStyleLbl="parChTrans1D3" presStyleIdx="4" presStyleCnt="6"/>
      <dgm:spPr/>
      <dgm:t>
        <a:bodyPr/>
        <a:lstStyle/>
        <a:p>
          <a:endParaRPr lang="en-US"/>
        </a:p>
      </dgm:t>
    </dgm:pt>
    <dgm:pt modelId="{3BD77F9A-6950-4497-8292-5A5A43105D0A}" type="pres">
      <dgm:prSet presAssocID="{0B2BE46B-8321-4891-A7C5-104408EC4DD6}" presName="connTx" presStyleLbl="parChTrans1D3" presStyleIdx="4" presStyleCnt="6"/>
      <dgm:spPr/>
      <dgm:t>
        <a:bodyPr/>
        <a:lstStyle/>
        <a:p>
          <a:endParaRPr lang="en-US"/>
        </a:p>
      </dgm:t>
    </dgm:pt>
    <dgm:pt modelId="{9126DEAD-E430-4ABB-AE37-6B64839232BC}" type="pres">
      <dgm:prSet presAssocID="{ABC87E9A-24B6-4D39-BCBB-62559D7999E4}" presName="root2" presStyleCnt="0"/>
      <dgm:spPr/>
    </dgm:pt>
    <dgm:pt modelId="{F89C9F54-93B0-466D-B043-16E5788B12D3}" type="pres">
      <dgm:prSet presAssocID="{ABC87E9A-24B6-4D39-BCBB-62559D7999E4}" presName="LevelTwoTextNode" presStyleLbl="node3" presStyleIdx="4" presStyleCnt="6">
        <dgm:presLayoutVars>
          <dgm:chPref val="3"/>
        </dgm:presLayoutVars>
      </dgm:prSet>
      <dgm:spPr/>
      <dgm:t>
        <a:bodyPr/>
        <a:lstStyle/>
        <a:p>
          <a:endParaRPr lang="en-US"/>
        </a:p>
      </dgm:t>
    </dgm:pt>
    <dgm:pt modelId="{9FF5C3AD-2189-4965-9F3E-EA0F846A19B6}" type="pres">
      <dgm:prSet presAssocID="{ABC87E9A-24B6-4D39-BCBB-62559D7999E4}" presName="level3hierChild" presStyleCnt="0"/>
      <dgm:spPr/>
    </dgm:pt>
    <dgm:pt modelId="{4A2C8BCB-4044-4BF1-AE5F-13F9CF6447B7}" type="pres">
      <dgm:prSet presAssocID="{2714FD23-5E60-4FE9-ADCA-17CE97F0F417}" presName="conn2-1" presStyleLbl="parChTrans1D3" presStyleIdx="5" presStyleCnt="6"/>
      <dgm:spPr/>
      <dgm:t>
        <a:bodyPr/>
        <a:lstStyle/>
        <a:p>
          <a:endParaRPr lang="en-US"/>
        </a:p>
      </dgm:t>
    </dgm:pt>
    <dgm:pt modelId="{2C4847B5-9A0D-4049-9838-32A9B59D8642}" type="pres">
      <dgm:prSet presAssocID="{2714FD23-5E60-4FE9-ADCA-17CE97F0F417}" presName="connTx" presStyleLbl="parChTrans1D3" presStyleIdx="5" presStyleCnt="6"/>
      <dgm:spPr/>
      <dgm:t>
        <a:bodyPr/>
        <a:lstStyle/>
        <a:p>
          <a:endParaRPr lang="en-US"/>
        </a:p>
      </dgm:t>
    </dgm:pt>
    <dgm:pt modelId="{1CBCF522-EFD0-426F-A436-B9CD2D8AE81E}" type="pres">
      <dgm:prSet presAssocID="{04C5A5C9-358F-45C6-8FDF-F2FA89BFA746}" presName="root2" presStyleCnt="0"/>
      <dgm:spPr/>
    </dgm:pt>
    <dgm:pt modelId="{AA7B183E-C5D7-41E3-BD89-FC363A0147A1}" type="pres">
      <dgm:prSet presAssocID="{04C5A5C9-358F-45C6-8FDF-F2FA89BFA746}" presName="LevelTwoTextNode" presStyleLbl="node3" presStyleIdx="5" presStyleCnt="6">
        <dgm:presLayoutVars>
          <dgm:chPref val="3"/>
        </dgm:presLayoutVars>
      </dgm:prSet>
      <dgm:spPr/>
      <dgm:t>
        <a:bodyPr/>
        <a:lstStyle/>
        <a:p>
          <a:endParaRPr lang="en-US"/>
        </a:p>
      </dgm:t>
    </dgm:pt>
    <dgm:pt modelId="{AA8AD4C5-9B98-46B3-A800-B0E43FDC83EF}" type="pres">
      <dgm:prSet presAssocID="{04C5A5C9-358F-45C6-8FDF-F2FA89BFA746}" presName="level3hierChild" presStyleCnt="0"/>
      <dgm:spPr/>
    </dgm:pt>
  </dgm:ptLst>
  <dgm:cxnLst>
    <dgm:cxn modelId="{2FA6C966-3707-4C1C-AEF0-B4CAB85284DF}" type="presOf" srcId="{C1E738BC-495B-45A3-ABB5-2BC480876797}" destId="{2CEBD2B3-0B1D-4405-9015-647BC6E3774A}" srcOrd="0" destOrd="0" presId="urn:microsoft.com/office/officeart/2005/8/layout/hierarchy2"/>
    <dgm:cxn modelId="{30187FFA-45A3-4E55-8547-432FF7522504}" type="presOf" srcId="{6E225849-FF9F-4546-B4F7-4BFD1CC084AC}" destId="{0F6A2CDA-9688-4D0D-BEFD-6293FDCC5FBE}" srcOrd="0" destOrd="0" presId="urn:microsoft.com/office/officeart/2005/8/layout/hierarchy2"/>
    <dgm:cxn modelId="{AA24D2AD-E1E4-443E-AC76-44246A5C9028}" type="presOf" srcId="{69069BA8-9527-47F8-B33C-F553E770C2CC}" destId="{09E93A8E-6883-4A80-96FB-2F9A1181A00D}" srcOrd="0" destOrd="0" presId="urn:microsoft.com/office/officeart/2005/8/layout/hierarchy2"/>
    <dgm:cxn modelId="{E54665D9-DE31-42C7-979C-D0394F7CF79D}" type="presOf" srcId="{2714FD23-5E60-4FE9-ADCA-17CE97F0F417}" destId="{4A2C8BCB-4044-4BF1-AE5F-13F9CF6447B7}" srcOrd="0" destOrd="0" presId="urn:microsoft.com/office/officeart/2005/8/layout/hierarchy2"/>
    <dgm:cxn modelId="{9A40CE7F-7CEF-4019-A4D6-1C0844642A0E}" srcId="{CA3F3C85-6107-4D7A-A8E9-06D2B67A9109}" destId="{C1E738BC-495B-45A3-ABB5-2BC480876797}" srcOrd="0" destOrd="0" parTransId="{93900BCF-0CED-480D-9FEE-4B6B3F95111C}" sibTransId="{4C3E7589-64A7-4286-B7E8-4553198B5EB1}"/>
    <dgm:cxn modelId="{174F3945-362A-4DB1-89C2-476CAE16C935}" type="presOf" srcId="{0BE610F1-A194-4051-AFE0-DB1B02674D81}" destId="{3E5FA63B-E031-4D64-A477-71A0CCD3A019}" srcOrd="1" destOrd="0" presId="urn:microsoft.com/office/officeart/2005/8/layout/hierarchy2"/>
    <dgm:cxn modelId="{C4A07639-243D-49D4-BA58-1EA883729661}" srcId="{7130180B-636B-4C76-87C0-C020EE92B315}" destId="{CA3F3C85-6107-4D7A-A8E9-06D2B67A9109}" srcOrd="0" destOrd="0" parTransId="{69069BA8-9527-47F8-B33C-F553E770C2CC}" sibTransId="{0C7B76CF-C3D2-404F-A04F-8A208CF8C677}"/>
    <dgm:cxn modelId="{4C00792E-E3C2-4E37-88D3-73215BCA7DC7}" type="presOf" srcId="{93900BCF-0CED-480D-9FEE-4B6B3F95111C}" destId="{D25E68B4-58F0-4ED7-A398-22098374CBAE}" srcOrd="1" destOrd="0" presId="urn:microsoft.com/office/officeart/2005/8/layout/hierarchy2"/>
    <dgm:cxn modelId="{6340C566-B894-4ED0-8373-F603EAB13BF6}" srcId="{0198A9F2-6D8F-4515-A368-43E07294B142}" destId="{D3560DE8-AD76-4FF7-AA70-4EE31B3301CD}" srcOrd="0" destOrd="0" parTransId="{9D9D444B-DFE6-4BD1-9F3F-6251225FE582}" sibTransId="{F82A84B4-8AF2-4E18-94C2-B5FA33368174}"/>
    <dgm:cxn modelId="{92663CA2-1194-4AA8-9104-B2163260649D}" type="presOf" srcId="{1545B2A4-DC75-4E8F-B66A-63DD5938EAB6}" destId="{B1D03C36-3123-470C-9DB3-4C4EFFED45EC}" srcOrd="0" destOrd="0" presId="urn:microsoft.com/office/officeart/2005/8/layout/hierarchy2"/>
    <dgm:cxn modelId="{043728AF-7892-4DD7-9175-8D4AF452046A}" type="presOf" srcId="{0B2BE46B-8321-4891-A7C5-104408EC4DD6}" destId="{68289FF9-FC47-4DBC-B596-9DCC4008A64F}" srcOrd="0" destOrd="0" presId="urn:microsoft.com/office/officeart/2005/8/layout/hierarchy2"/>
    <dgm:cxn modelId="{CA41D081-156D-470D-AFF2-73EF2AC3070D}" type="presOf" srcId="{7130180B-636B-4C76-87C0-C020EE92B315}" destId="{1E3CF64C-9FF1-4E16-B431-E577698CEF7B}" srcOrd="0" destOrd="0" presId="urn:microsoft.com/office/officeart/2005/8/layout/hierarchy2"/>
    <dgm:cxn modelId="{35BC80A2-C387-4127-A72E-E52C834DADC1}" type="presOf" srcId="{A26EE33A-C4FF-4538-A85E-21830FEA0091}" destId="{51EEC3B9-F88C-474C-835D-9064108A8C78}" srcOrd="1" destOrd="0" presId="urn:microsoft.com/office/officeart/2005/8/layout/hierarchy2"/>
    <dgm:cxn modelId="{00DA0625-022B-4808-841B-0211B20C1375}" srcId="{0198A9F2-6D8F-4515-A368-43E07294B142}" destId="{7130180B-636B-4C76-87C0-C020EE92B315}" srcOrd="2" destOrd="0" parTransId="{8E9DB980-AEC1-44F4-AE63-386563898412}" sibTransId="{610A4B2D-8390-4795-8286-281AF9600459}"/>
    <dgm:cxn modelId="{CDBEC30F-2242-473C-84CF-09031AAD2D61}" type="presOf" srcId="{ABC87E9A-24B6-4D39-BCBB-62559D7999E4}" destId="{F89C9F54-93B0-466D-B043-16E5788B12D3}" srcOrd="0" destOrd="0" presId="urn:microsoft.com/office/officeart/2005/8/layout/hierarchy2"/>
    <dgm:cxn modelId="{B2D0F8ED-3D64-4FB4-B61A-AFADDEA3CFDA}" type="presOf" srcId="{0198A9F2-6D8F-4515-A368-43E07294B142}" destId="{331F01F8-3C5D-49F8-A543-A25EF5DE9BF2}" srcOrd="0" destOrd="0" presId="urn:microsoft.com/office/officeart/2005/8/layout/hierarchy2"/>
    <dgm:cxn modelId="{F8759BAA-3B2B-4F6F-BE66-D3BD1B16750F}" type="presOf" srcId="{2714FD23-5E60-4FE9-ADCA-17CE97F0F417}" destId="{2C4847B5-9A0D-4049-9838-32A9B59D8642}" srcOrd="1" destOrd="0" presId="urn:microsoft.com/office/officeart/2005/8/layout/hierarchy2"/>
    <dgm:cxn modelId="{29FD726D-03D9-4954-83C1-7FB1C041ACFA}" type="presOf" srcId="{0FCF50AC-10AE-42A4-9570-5DB0523D2EED}" destId="{07EED1FA-E5C8-4BE5-B1CD-7E386B70355A}" srcOrd="0" destOrd="0" presId="urn:microsoft.com/office/officeart/2005/8/layout/hierarchy2"/>
    <dgm:cxn modelId="{569CA466-B677-40BF-ACC7-A8674823C29A}" type="presOf" srcId="{97350003-8F46-46B1-9B2C-513C920379E1}" destId="{47B9EED5-5A40-4C54-BA6E-F0F757D412AD}" srcOrd="0" destOrd="0" presId="urn:microsoft.com/office/officeart/2005/8/layout/hierarchy2"/>
    <dgm:cxn modelId="{91E54DB0-C191-47FD-AF00-A0240FE8495C}" type="presOf" srcId="{EA773E53-6E9C-4095-B5DB-E9658C14E89D}" destId="{E9DFB372-7659-445D-8928-06BC15FC5EEE}" srcOrd="0" destOrd="0" presId="urn:microsoft.com/office/officeart/2005/8/layout/hierarchy2"/>
    <dgm:cxn modelId="{206B7A64-C801-4301-82A2-27A57C4EE4EE}" srcId="{0FCF50AC-10AE-42A4-9570-5DB0523D2EED}" destId="{EA773E53-6E9C-4095-B5DB-E9658C14E89D}" srcOrd="1" destOrd="0" parTransId="{1545B2A4-DC75-4E8F-B66A-63DD5938EAB6}" sibTransId="{621B31FC-B8D4-4E59-A876-608697FF194F}"/>
    <dgm:cxn modelId="{8663F5D5-7051-4DE6-9638-34DBAB3459E5}" type="presOf" srcId="{04C5A5C9-358F-45C6-8FDF-F2FA89BFA746}" destId="{AA7B183E-C5D7-41E3-BD89-FC363A0147A1}" srcOrd="0" destOrd="0" presId="urn:microsoft.com/office/officeart/2005/8/layout/hierarchy2"/>
    <dgm:cxn modelId="{5DF126E1-2B7D-4DDD-AE4B-AED0D28D57DD}" type="presOf" srcId="{1545B2A4-DC75-4E8F-B66A-63DD5938EAB6}" destId="{7B8BE363-447C-454B-ADFF-513B7555A16A}" srcOrd="1" destOrd="0" presId="urn:microsoft.com/office/officeart/2005/8/layout/hierarchy2"/>
    <dgm:cxn modelId="{2E05915A-5166-4D18-BC83-597F4E74B244}" type="presOf" srcId="{CFE347FE-A56A-40F1-8DF9-766E71B2F47B}" destId="{77C96CD8-F99B-4FEB-828B-9ADFF45A4E8F}" srcOrd="0" destOrd="0" presId="urn:microsoft.com/office/officeart/2005/8/layout/hierarchy2"/>
    <dgm:cxn modelId="{75B397D0-A8EA-40A7-841C-69F339ECEB15}" srcId="{0198A9F2-6D8F-4515-A368-43E07294B142}" destId="{97350003-8F46-46B1-9B2C-513C920379E1}" srcOrd="1" destOrd="0" parTransId="{38AD1188-A1F2-4FC3-9C18-47C333712A6D}" sibTransId="{5E0706F0-8E32-48E5-B834-36E735F6D23C}"/>
    <dgm:cxn modelId="{FA832110-7384-4F87-B2AC-80FD134E5848}" type="presOf" srcId="{D3560DE8-AD76-4FF7-AA70-4EE31B3301CD}" destId="{A712FF74-9B4F-493C-98ED-D40172364568}" srcOrd="0" destOrd="0" presId="urn:microsoft.com/office/officeart/2005/8/layout/hierarchy2"/>
    <dgm:cxn modelId="{474B8362-13D0-4D17-9B0D-AAFA7CE78C95}" srcId="{0FCF50AC-10AE-42A4-9570-5DB0523D2EED}" destId="{6E225849-FF9F-4546-B4F7-4BFD1CC084AC}" srcOrd="0" destOrd="0" parTransId="{0BE610F1-A194-4051-AFE0-DB1B02674D81}" sibTransId="{4E721990-6E65-4400-903A-E8F69CFAC3B0}"/>
    <dgm:cxn modelId="{BC00BB05-99CB-43A1-BBF5-8FD096B9320F}" type="presOf" srcId="{4556BC0A-4E66-4964-AFBE-99883462A177}" destId="{EE063000-10E8-422B-B164-B5E1A5CF96D4}" srcOrd="1" destOrd="0" presId="urn:microsoft.com/office/officeart/2005/8/layout/hierarchy2"/>
    <dgm:cxn modelId="{ACC2EBD4-C6B1-47DC-9CD5-DB54F35309E4}" type="presOf" srcId="{69069BA8-9527-47F8-B33C-F553E770C2CC}" destId="{4B8FBF68-94FC-44FC-8F70-73C9E20AF4B1}" srcOrd="1" destOrd="0" presId="urn:microsoft.com/office/officeart/2005/8/layout/hierarchy2"/>
    <dgm:cxn modelId="{F74F4A66-9746-4C7A-89E9-21B120CB72FD}" srcId="{CFE347FE-A56A-40F1-8DF9-766E71B2F47B}" destId="{ABC87E9A-24B6-4D39-BCBB-62559D7999E4}" srcOrd="0" destOrd="0" parTransId="{0B2BE46B-8321-4891-A7C5-104408EC4DD6}" sibTransId="{C4060221-BECC-4BC7-B832-5893202D952D}"/>
    <dgm:cxn modelId="{493F7886-56D5-46FE-988E-23CBADA6CB25}" srcId="{7130180B-636B-4C76-87C0-C020EE92B315}" destId="{0FCF50AC-10AE-42A4-9570-5DB0523D2EED}" srcOrd="1" destOrd="0" parTransId="{A26EE33A-C4FF-4538-A85E-21830FEA0091}" sibTransId="{6C0936A5-E8E5-4A32-B251-05A11FDA32EA}"/>
    <dgm:cxn modelId="{1A4B13CA-253F-4B3A-B244-301751045FB4}" type="presOf" srcId="{0BE610F1-A194-4051-AFE0-DB1B02674D81}" destId="{5C95DAF6-B0F6-46A2-93A7-BCD5AD21AC05}" srcOrd="0" destOrd="0" presId="urn:microsoft.com/office/officeart/2005/8/layout/hierarchy2"/>
    <dgm:cxn modelId="{44550424-79CF-4DF0-A98D-5B92DC151C15}" srcId="{CFE347FE-A56A-40F1-8DF9-766E71B2F47B}" destId="{04C5A5C9-358F-45C6-8FDF-F2FA89BFA746}" srcOrd="1" destOrd="0" parTransId="{2714FD23-5E60-4FE9-ADCA-17CE97F0F417}" sibTransId="{2EA0DFE0-382A-4426-8FBB-9F50BA27685A}"/>
    <dgm:cxn modelId="{5BCFB300-33C3-4D33-A100-3E9CE9EFBA05}" srcId="{CA3F3C85-6107-4D7A-A8E9-06D2B67A9109}" destId="{9FE80A62-F88A-4D58-B3F8-2A47D976F91A}" srcOrd="1" destOrd="0" parTransId="{0C7907C3-95F4-4A4F-A3B6-3DE7F884FA28}" sibTransId="{34E4E80B-15F1-4C8F-8C26-E4D840E42C29}"/>
    <dgm:cxn modelId="{73E8EFFB-4EC5-43F5-AA39-1EAE7527D6B2}" type="presOf" srcId="{CA3F3C85-6107-4D7A-A8E9-06D2B67A9109}" destId="{5DDFF82D-3D1C-4BD0-8630-6A164732BEE7}" srcOrd="0" destOrd="0" presId="urn:microsoft.com/office/officeart/2005/8/layout/hierarchy2"/>
    <dgm:cxn modelId="{EA0F2840-CCD4-4F74-BE4C-D50CCE4776B1}" type="presOf" srcId="{93900BCF-0CED-480D-9FEE-4B6B3F95111C}" destId="{D2893ED0-A432-4A75-83BD-78F69136DB72}" srcOrd="0" destOrd="0" presId="urn:microsoft.com/office/officeart/2005/8/layout/hierarchy2"/>
    <dgm:cxn modelId="{35C68052-CBD6-4403-A96F-1762926A7E36}" type="presOf" srcId="{9FE80A62-F88A-4D58-B3F8-2A47D976F91A}" destId="{6DB1ED9F-DFDD-4E78-9969-9F73D60C8D05}" srcOrd="0" destOrd="0" presId="urn:microsoft.com/office/officeart/2005/8/layout/hierarchy2"/>
    <dgm:cxn modelId="{CBEA7DE9-B536-47F1-A37B-03E0509E48C1}" srcId="{7130180B-636B-4C76-87C0-C020EE92B315}" destId="{CFE347FE-A56A-40F1-8DF9-766E71B2F47B}" srcOrd="2" destOrd="0" parTransId="{4556BC0A-4E66-4964-AFBE-99883462A177}" sibTransId="{22120FA9-D212-4EDC-ACF6-5CC7D4E4AC1F}"/>
    <dgm:cxn modelId="{622F433B-EDB2-451C-BAF5-07C7EC06EC3B}" type="presOf" srcId="{4556BC0A-4E66-4964-AFBE-99883462A177}" destId="{D76AE68C-0585-49D7-AAA8-71E62936128D}" srcOrd="0" destOrd="0" presId="urn:microsoft.com/office/officeart/2005/8/layout/hierarchy2"/>
    <dgm:cxn modelId="{D7AE290D-3B11-4E23-9D39-498EB6694927}" type="presOf" srcId="{0B2BE46B-8321-4891-A7C5-104408EC4DD6}" destId="{3BD77F9A-6950-4497-8292-5A5A43105D0A}" srcOrd="1" destOrd="0" presId="urn:microsoft.com/office/officeart/2005/8/layout/hierarchy2"/>
    <dgm:cxn modelId="{11FBD90B-339E-4545-82CB-51CB44BDABBE}" type="presOf" srcId="{A26EE33A-C4FF-4538-A85E-21830FEA0091}" destId="{BC995F16-7280-43AA-B009-8BEDFFF8CA77}" srcOrd="0" destOrd="0" presId="urn:microsoft.com/office/officeart/2005/8/layout/hierarchy2"/>
    <dgm:cxn modelId="{E6161191-DC34-4960-AF6C-CD127D7BDAB2}" type="presOf" srcId="{0C7907C3-95F4-4A4F-A3B6-3DE7F884FA28}" destId="{DB63E26C-DCFD-424E-9F91-44DE182EFC13}" srcOrd="1" destOrd="0" presId="urn:microsoft.com/office/officeart/2005/8/layout/hierarchy2"/>
    <dgm:cxn modelId="{0705F7D8-FF21-4B11-9DC0-35D2D6788855}" type="presOf" srcId="{0C7907C3-95F4-4A4F-A3B6-3DE7F884FA28}" destId="{EE4F3281-2519-49AC-BD57-DD2F844B2542}" srcOrd="0" destOrd="0" presId="urn:microsoft.com/office/officeart/2005/8/layout/hierarchy2"/>
    <dgm:cxn modelId="{345D4C48-3E69-4901-A99A-1F3931ED8223}" type="presParOf" srcId="{331F01F8-3C5D-49F8-A543-A25EF5DE9BF2}" destId="{6A12239B-10F9-4563-A91B-BF3F3DEB81E7}" srcOrd="0" destOrd="0" presId="urn:microsoft.com/office/officeart/2005/8/layout/hierarchy2"/>
    <dgm:cxn modelId="{DD6C90C3-F3A7-492F-A0E8-EF9AF55A69C7}" type="presParOf" srcId="{6A12239B-10F9-4563-A91B-BF3F3DEB81E7}" destId="{A712FF74-9B4F-493C-98ED-D40172364568}" srcOrd="0" destOrd="0" presId="urn:microsoft.com/office/officeart/2005/8/layout/hierarchy2"/>
    <dgm:cxn modelId="{FDF4475F-68F3-4188-A049-D8C09EA39FFB}" type="presParOf" srcId="{6A12239B-10F9-4563-A91B-BF3F3DEB81E7}" destId="{5752B48D-5D3D-47D4-8907-809ED9FE5B87}" srcOrd="1" destOrd="0" presId="urn:microsoft.com/office/officeart/2005/8/layout/hierarchy2"/>
    <dgm:cxn modelId="{DDB7BD36-45A7-4230-B2EF-F801C565F5DB}" type="presParOf" srcId="{331F01F8-3C5D-49F8-A543-A25EF5DE9BF2}" destId="{72E16DC5-A15D-4C07-94FE-FA4EB20F2FCA}" srcOrd="1" destOrd="0" presId="urn:microsoft.com/office/officeart/2005/8/layout/hierarchy2"/>
    <dgm:cxn modelId="{91014595-6059-4FB6-8FB6-F29EBE9DA72D}" type="presParOf" srcId="{72E16DC5-A15D-4C07-94FE-FA4EB20F2FCA}" destId="{47B9EED5-5A40-4C54-BA6E-F0F757D412AD}" srcOrd="0" destOrd="0" presId="urn:microsoft.com/office/officeart/2005/8/layout/hierarchy2"/>
    <dgm:cxn modelId="{3CBA5BC2-8DF8-4FB0-BBFE-8540740B661F}" type="presParOf" srcId="{72E16DC5-A15D-4C07-94FE-FA4EB20F2FCA}" destId="{EF8E7593-200A-4D43-8BCB-F7CB81DB6AD5}" srcOrd="1" destOrd="0" presId="urn:microsoft.com/office/officeart/2005/8/layout/hierarchy2"/>
    <dgm:cxn modelId="{8972B3BB-6685-4C55-A3FA-B2C9F146E2BD}" type="presParOf" srcId="{331F01F8-3C5D-49F8-A543-A25EF5DE9BF2}" destId="{9E0FB012-BD84-4998-9D0E-4BB23CDCD875}" srcOrd="2" destOrd="0" presId="urn:microsoft.com/office/officeart/2005/8/layout/hierarchy2"/>
    <dgm:cxn modelId="{8D1E450C-04FF-44EB-A743-5562284DB65D}" type="presParOf" srcId="{9E0FB012-BD84-4998-9D0E-4BB23CDCD875}" destId="{1E3CF64C-9FF1-4E16-B431-E577698CEF7B}" srcOrd="0" destOrd="0" presId="urn:microsoft.com/office/officeart/2005/8/layout/hierarchy2"/>
    <dgm:cxn modelId="{D55C3661-4D88-4231-8BF2-9C78839941AC}" type="presParOf" srcId="{9E0FB012-BD84-4998-9D0E-4BB23CDCD875}" destId="{BC135CB4-9DDD-468F-B543-C08D6BFB57BB}" srcOrd="1" destOrd="0" presId="urn:microsoft.com/office/officeart/2005/8/layout/hierarchy2"/>
    <dgm:cxn modelId="{DCCB3BD9-BF43-4EBE-8A1F-CC43434C015E}" type="presParOf" srcId="{BC135CB4-9DDD-468F-B543-C08D6BFB57BB}" destId="{09E93A8E-6883-4A80-96FB-2F9A1181A00D}" srcOrd="0" destOrd="0" presId="urn:microsoft.com/office/officeart/2005/8/layout/hierarchy2"/>
    <dgm:cxn modelId="{F8C27BA3-B9DA-405E-AAE4-851AAEB3EEF8}" type="presParOf" srcId="{09E93A8E-6883-4A80-96FB-2F9A1181A00D}" destId="{4B8FBF68-94FC-44FC-8F70-73C9E20AF4B1}" srcOrd="0" destOrd="0" presId="urn:microsoft.com/office/officeart/2005/8/layout/hierarchy2"/>
    <dgm:cxn modelId="{92F1E8C8-6E0B-48AF-B197-4F2DF9D9CB6D}" type="presParOf" srcId="{BC135CB4-9DDD-468F-B543-C08D6BFB57BB}" destId="{F4953760-3266-4B93-9A6D-8AC2C62FCF68}" srcOrd="1" destOrd="0" presId="urn:microsoft.com/office/officeart/2005/8/layout/hierarchy2"/>
    <dgm:cxn modelId="{22E48A37-7D91-4A97-9E04-767E9119043B}" type="presParOf" srcId="{F4953760-3266-4B93-9A6D-8AC2C62FCF68}" destId="{5DDFF82D-3D1C-4BD0-8630-6A164732BEE7}" srcOrd="0" destOrd="0" presId="urn:microsoft.com/office/officeart/2005/8/layout/hierarchy2"/>
    <dgm:cxn modelId="{F9191882-5B76-4EFA-B6ED-A771CD2BC9E6}" type="presParOf" srcId="{F4953760-3266-4B93-9A6D-8AC2C62FCF68}" destId="{4F158012-53B2-43A7-BF6B-E09BE26866B9}" srcOrd="1" destOrd="0" presId="urn:microsoft.com/office/officeart/2005/8/layout/hierarchy2"/>
    <dgm:cxn modelId="{8BFBCF91-1066-446C-BC86-74C7CBC517BF}" type="presParOf" srcId="{4F158012-53B2-43A7-BF6B-E09BE26866B9}" destId="{D2893ED0-A432-4A75-83BD-78F69136DB72}" srcOrd="0" destOrd="0" presId="urn:microsoft.com/office/officeart/2005/8/layout/hierarchy2"/>
    <dgm:cxn modelId="{EE9465DB-1709-4F18-97C9-357D618E04E9}" type="presParOf" srcId="{D2893ED0-A432-4A75-83BD-78F69136DB72}" destId="{D25E68B4-58F0-4ED7-A398-22098374CBAE}" srcOrd="0" destOrd="0" presId="urn:microsoft.com/office/officeart/2005/8/layout/hierarchy2"/>
    <dgm:cxn modelId="{BC40CFEE-9F90-4550-B724-43310CFC42D0}" type="presParOf" srcId="{4F158012-53B2-43A7-BF6B-E09BE26866B9}" destId="{5A812099-6FA6-42E6-BFB5-2AE84D173C23}" srcOrd="1" destOrd="0" presId="urn:microsoft.com/office/officeart/2005/8/layout/hierarchy2"/>
    <dgm:cxn modelId="{CD828E2D-E082-4813-8F0B-4633F44FC87A}" type="presParOf" srcId="{5A812099-6FA6-42E6-BFB5-2AE84D173C23}" destId="{2CEBD2B3-0B1D-4405-9015-647BC6E3774A}" srcOrd="0" destOrd="0" presId="urn:microsoft.com/office/officeart/2005/8/layout/hierarchy2"/>
    <dgm:cxn modelId="{80CB24B9-C3E3-4C16-B7C7-9F5DD6FB5B55}" type="presParOf" srcId="{5A812099-6FA6-42E6-BFB5-2AE84D173C23}" destId="{6E28A055-CD23-4E4B-AF04-2530CFAACF40}" srcOrd="1" destOrd="0" presId="urn:microsoft.com/office/officeart/2005/8/layout/hierarchy2"/>
    <dgm:cxn modelId="{17D52649-47B0-480C-991D-885C7173E19B}" type="presParOf" srcId="{4F158012-53B2-43A7-BF6B-E09BE26866B9}" destId="{EE4F3281-2519-49AC-BD57-DD2F844B2542}" srcOrd="2" destOrd="0" presId="urn:microsoft.com/office/officeart/2005/8/layout/hierarchy2"/>
    <dgm:cxn modelId="{CD6527DA-A6B6-4BD4-886C-E6EBE0BDE155}" type="presParOf" srcId="{EE4F3281-2519-49AC-BD57-DD2F844B2542}" destId="{DB63E26C-DCFD-424E-9F91-44DE182EFC13}" srcOrd="0" destOrd="0" presId="urn:microsoft.com/office/officeart/2005/8/layout/hierarchy2"/>
    <dgm:cxn modelId="{46E6587F-1B2D-4707-BB6F-93F674F10159}" type="presParOf" srcId="{4F158012-53B2-43A7-BF6B-E09BE26866B9}" destId="{F1B2F87A-BDCA-4C35-BCDF-577805002218}" srcOrd="3" destOrd="0" presId="urn:microsoft.com/office/officeart/2005/8/layout/hierarchy2"/>
    <dgm:cxn modelId="{AC576072-2023-4161-9A29-039E0FF7021E}" type="presParOf" srcId="{F1B2F87A-BDCA-4C35-BCDF-577805002218}" destId="{6DB1ED9F-DFDD-4E78-9969-9F73D60C8D05}" srcOrd="0" destOrd="0" presId="urn:microsoft.com/office/officeart/2005/8/layout/hierarchy2"/>
    <dgm:cxn modelId="{396937EB-BBFF-42E5-B346-F698B4F9FA15}" type="presParOf" srcId="{F1B2F87A-BDCA-4C35-BCDF-577805002218}" destId="{A47587A8-88BE-477F-86ED-77C98600D9C6}" srcOrd="1" destOrd="0" presId="urn:microsoft.com/office/officeart/2005/8/layout/hierarchy2"/>
    <dgm:cxn modelId="{A47CF2D9-8C72-4A3D-9FB2-7CB9F320FFDF}" type="presParOf" srcId="{BC135CB4-9DDD-468F-B543-C08D6BFB57BB}" destId="{BC995F16-7280-43AA-B009-8BEDFFF8CA77}" srcOrd="2" destOrd="0" presId="urn:microsoft.com/office/officeart/2005/8/layout/hierarchy2"/>
    <dgm:cxn modelId="{B1DA18B5-16F3-4FE3-B578-13E8EC720607}" type="presParOf" srcId="{BC995F16-7280-43AA-B009-8BEDFFF8CA77}" destId="{51EEC3B9-F88C-474C-835D-9064108A8C78}" srcOrd="0" destOrd="0" presId="urn:microsoft.com/office/officeart/2005/8/layout/hierarchy2"/>
    <dgm:cxn modelId="{6412F181-A56D-4901-A921-03BDDBF2EB0A}" type="presParOf" srcId="{BC135CB4-9DDD-468F-B543-C08D6BFB57BB}" destId="{23BC879B-3955-4604-B151-A5721C6E302C}" srcOrd="3" destOrd="0" presId="urn:microsoft.com/office/officeart/2005/8/layout/hierarchy2"/>
    <dgm:cxn modelId="{08249A2B-7496-415C-8DC6-3F1C7CF79B62}" type="presParOf" srcId="{23BC879B-3955-4604-B151-A5721C6E302C}" destId="{07EED1FA-E5C8-4BE5-B1CD-7E386B70355A}" srcOrd="0" destOrd="0" presId="urn:microsoft.com/office/officeart/2005/8/layout/hierarchy2"/>
    <dgm:cxn modelId="{C57A4B30-1C2A-45D8-88ED-D6618585B961}" type="presParOf" srcId="{23BC879B-3955-4604-B151-A5721C6E302C}" destId="{9E4AE7B6-1CCC-4DDB-8FAC-9C74ED3BBDDC}" srcOrd="1" destOrd="0" presId="urn:microsoft.com/office/officeart/2005/8/layout/hierarchy2"/>
    <dgm:cxn modelId="{ED0DDFEC-6B7F-42D6-981B-5A0D6D73C521}" type="presParOf" srcId="{9E4AE7B6-1CCC-4DDB-8FAC-9C74ED3BBDDC}" destId="{5C95DAF6-B0F6-46A2-93A7-BCD5AD21AC05}" srcOrd="0" destOrd="0" presId="urn:microsoft.com/office/officeart/2005/8/layout/hierarchy2"/>
    <dgm:cxn modelId="{BCBA6EDC-94BF-400E-A5EA-86EC8F73D9F3}" type="presParOf" srcId="{5C95DAF6-B0F6-46A2-93A7-BCD5AD21AC05}" destId="{3E5FA63B-E031-4D64-A477-71A0CCD3A019}" srcOrd="0" destOrd="0" presId="urn:microsoft.com/office/officeart/2005/8/layout/hierarchy2"/>
    <dgm:cxn modelId="{F3CF5F51-64D5-47C6-ABAA-EBC574810929}" type="presParOf" srcId="{9E4AE7B6-1CCC-4DDB-8FAC-9C74ED3BBDDC}" destId="{BBA55111-05DC-4085-8731-55E04B34855C}" srcOrd="1" destOrd="0" presId="urn:microsoft.com/office/officeart/2005/8/layout/hierarchy2"/>
    <dgm:cxn modelId="{1ACBAF3B-AD63-4EC3-8EEA-1AA825495777}" type="presParOf" srcId="{BBA55111-05DC-4085-8731-55E04B34855C}" destId="{0F6A2CDA-9688-4D0D-BEFD-6293FDCC5FBE}" srcOrd="0" destOrd="0" presId="urn:microsoft.com/office/officeart/2005/8/layout/hierarchy2"/>
    <dgm:cxn modelId="{562CBD95-BED9-450E-BB2E-AFCA1622D4AB}" type="presParOf" srcId="{BBA55111-05DC-4085-8731-55E04B34855C}" destId="{1A533310-84E6-4A42-8248-E3BD73A05E84}" srcOrd="1" destOrd="0" presId="urn:microsoft.com/office/officeart/2005/8/layout/hierarchy2"/>
    <dgm:cxn modelId="{51DF51C9-4DF4-4807-A274-B0050D08450D}" type="presParOf" srcId="{9E4AE7B6-1CCC-4DDB-8FAC-9C74ED3BBDDC}" destId="{B1D03C36-3123-470C-9DB3-4C4EFFED45EC}" srcOrd="2" destOrd="0" presId="urn:microsoft.com/office/officeart/2005/8/layout/hierarchy2"/>
    <dgm:cxn modelId="{B7A41EA1-EAA3-4A63-B166-DAFA49246AB7}" type="presParOf" srcId="{B1D03C36-3123-470C-9DB3-4C4EFFED45EC}" destId="{7B8BE363-447C-454B-ADFF-513B7555A16A}" srcOrd="0" destOrd="0" presId="urn:microsoft.com/office/officeart/2005/8/layout/hierarchy2"/>
    <dgm:cxn modelId="{8875E621-6FB2-4798-9CBC-998417C7E8A5}" type="presParOf" srcId="{9E4AE7B6-1CCC-4DDB-8FAC-9C74ED3BBDDC}" destId="{985B28E8-A572-4AF9-BF63-F4DF30CC7362}" srcOrd="3" destOrd="0" presId="urn:microsoft.com/office/officeart/2005/8/layout/hierarchy2"/>
    <dgm:cxn modelId="{D1DE90AA-6C2E-4F04-95A3-0A742C65BCA2}" type="presParOf" srcId="{985B28E8-A572-4AF9-BF63-F4DF30CC7362}" destId="{E9DFB372-7659-445D-8928-06BC15FC5EEE}" srcOrd="0" destOrd="0" presId="urn:microsoft.com/office/officeart/2005/8/layout/hierarchy2"/>
    <dgm:cxn modelId="{859023D3-4C4E-41C1-BEA3-F1D69AE1C7F4}" type="presParOf" srcId="{985B28E8-A572-4AF9-BF63-F4DF30CC7362}" destId="{C873943E-9CFE-4C42-B255-35283FC753BA}" srcOrd="1" destOrd="0" presId="urn:microsoft.com/office/officeart/2005/8/layout/hierarchy2"/>
    <dgm:cxn modelId="{D9AA7321-973F-4938-AE24-997F44706FE6}" type="presParOf" srcId="{BC135CB4-9DDD-468F-B543-C08D6BFB57BB}" destId="{D76AE68C-0585-49D7-AAA8-71E62936128D}" srcOrd="4" destOrd="0" presId="urn:microsoft.com/office/officeart/2005/8/layout/hierarchy2"/>
    <dgm:cxn modelId="{6064F227-F5D0-4E2B-AF86-CC4005BFB046}" type="presParOf" srcId="{D76AE68C-0585-49D7-AAA8-71E62936128D}" destId="{EE063000-10E8-422B-B164-B5E1A5CF96D4}" srcOrd="0" destOrd="0" presId="urn:microsoft.com/office/officeart/2005/8/layout/hierarchy2"/>
    <dgm:cxn modelId="{698DFF3B-E333-4178-AE26-E3BA3E099E7E}" type="presParOf" srcId="{BC135CB4-9DDD-468F-B543-C08D6BFB57BB}" destId="{A6DB39EC-FB0D-4C35-B71F-8FD9AD59E94B}" srcOrd="5" destOrd="0" presId="urn:microsoft.com/office/officeart/2005/8/layout/hierarchy2"/>
    <dgm:cxn modelId="{336BEDC2-4850-4DD8-8A7D-B62F3B693036}" type="presParOf" srcId="{A6DB39EC-FB0D-4C35-B71F-8FD9AD59E94B}" destId="{77C96CD8-F99B-4FEB-828B-9ADFF45A4E8F}" srcOrd="0" destOrd="0" presId="urn:microsoft.com/office/officeart/2005/8/layout/hierarchy2"/>
    <dgm:cxn modelId="{B599F225-988D-4827-AB8D-6B9098C5E8BA}" type="presParOf" srcId="{A6DB39EC-FB0D-4C35-B71F-8FD9AD59E94B}" destId="{0098353B-421C-4AFE-A1AE-89E9FB32BF7C}" srcOrd="1" destOrd="0" presId="urn:microsoft.com/office/officeart/2005/8/layout/hierarchy2"/>
    <dgm:cxn modelId="{4C91701E-ECBB-4E4A-BE1C-0EC16C97961D}" type="presParOf" srcId="{0098353B-421C-4AFE-A1AE-89E9FB32BF7C}" destId="{68289FF9-FC47-4DBC-B596-9DCC4008A64F}" srcOrd="0" destOrd="0" presId="urn:microsoft.com/office/officeart/2005/8/layout/hierarchy2"/>
    <dgm:cxn modelId="{5FC12BE7-0AD0-400E-B3AA-04445BC1DF8F}" type="presParOf" srcId="{68289FF9-FC47-4DBC-B596-9DCC4008A64F}" destId="{3BD77F9A-6950-4497-8292-5A5A43105D0A}" srcOrd="0" destOrd="0" presId="urn:microsoft.com/office/officeart/2005/8/layout/hierarchy2"/>
    <dgm:cxn modelId="{417DCFCC-C689-4D30-A8C8-F732A9636E71}" type="presParOf" srcId="{0098353B-421C-4AFE-A1AE-89E9FB32BF7C}" destId="{9126DEAD-E430-4ABB-AE37-6B64839232BC}" srcOrd="1" destOrd="0" presId="urn:microsoft.com/office/officeart/2005/8/layout/hierarchy2"/>
    <dgm:cxn modelId="{97BB45F1-8EFF-4013-B82F-3BA439AD3ABA}" type="presParOf" srcId="{9126DEAD-E430-4ABB-AE37-6B64839232BC}" destId="{F89C9F54-93B0-466D-B043-16E5788B12D3}" srcOrd="0" destOrd="0" presId="urn:microsoft.com/office/officeart/2005/8/layout/hierarchy2"/>
    <dgm:cxn modelId="{C1C49FD0-3615-4800-B643-3ADFD5069677}" type="presParOf" srcId="{9126DEAD-E430-4ABB-AE37-6B64839232BC}" destId="{9FF5C3AD-2189-4965-9F3E-EA0F846A19B6}" srcOrd="1" destOrd="0" presId="urn:microsoft.com/office/officeart/2005/8/layout/hierarchy2"/>
    <dgm:cxn modelId="{D535768C-73C3-4659-9CC5-0F3E8EFB6F45}" type="presParOf" srcId="{0098353B-421C-4AFE-A1AE-89E9FB32BF7C}" destId="{4A2C8BCB-4044-4BF1-AE5F-13F9CF6447B7}" srcOrd="2" destOrd="0" presId="urn:microsoft.com/office/officeart/2005/8/layout/hierarchy2"/>
    <dgm:cxn modelId="{9564731D-3DA1-430A-9F28-5836ADD4BA50}" type="presParOf" srcId="{4A2C8BCB-4044-4BF1-AE5F-13F9CF6447B7}" destId="{2C4847B5-9A0D-4049-9838-32A9B59D8642}" srcOrd="0" destOrd="0" presId="urn:microsoft.com/office/officeart/2005/8/layout/hierarchy2"/>
    <dgm:cxn modelId="{2EE94572-1A3B-43F6-B60F-265C4CE11C89}" type="presParOf" srcId="{0098353B-421C-4AFE-A1AE-89E9FB32BF7C}" destId="{1CBCF522-EFD0-426F-A436-B9CD2D8AE81E}" srcOrd="3" destOrd="0" presId="urn:microsoft.com/office/officeart/2005/8/layout/hierarchy2"/>
    <dgm:cxn modelId="{DD511B9D-B6B5-4C1B-951C-519735CF8951}" type="presParOf" srcId="{1CBCF522-EFD0-426F-A436-B9CD2D8AE81E}" destId="{AA7B183E-C5D7-41E3-BD89-FC363A0147A1}" srcOrd="0" destOrd="0" presId="urn:microsoft.com/office/officeart/2005/8/layout/hierarchy2"/>
    <dgm:cxn modelId="{1360D52C-6EAE-4761-9F3A-4BAA7B268C33}" type="presParOf" srcId="{1CBCF522-EFD0-426F-A436-B9CD2D8AE81E}" destId="{AA8AD4C5-9B98-46B3-A800-B0E43FDC83E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B9FF94-7BAA-4A70-80D8-493032A84FC4}" type="doc">
      <dgm:prSet loTypeId="urn:microsoft.com/office/officeart/2005/8/layout/vList2" loCatId="list" qsTypeId="urn:microsoft.com/office/officeart/2005/8/quickstyle/3d3" qsCatId="3D" csTypeId="urn:microsoft.com/office/officeart/2005/8/colors/colorful1" csCatId="colorful" phldr="1"/>
      <dgm:spPr/>
      <dgm:t>
        <a:bodyPr/>
        <a:lstStyle/>
        <a:p>
          <a:endParaRPr lang="en-US"/>
        </a:p>
      </dgm:t>
    </dgm:pt>
    <dgm:pt modelId="{33D9E089-5C4B-4051-B408-F2DBE3ED8CA1}">
      <dgm:prSet/>
      <dgm:spPr/>
      <dgm:t>
        <a:bodyPr/>
        <a:lstStyle/>
        <a:p>
          <a:r>
            <a:rPr lang="en-GB"/>
            <a:t>Opinion </a:t>
          </a:r>
          <a:endParaRPr lang="en-US"/>
        </a:p>
      </dgm:t>
    </dgm:pt>
    <dgm:pt modelId="{7867632B-BF95-417B-9335-6B3DA5E025CE}" type="parTrans" cxnId="{1F672C5F-01CC-44C9-ACF5-464AFD5EE69E}">
      <dgm:prSet/>
      <dgm:spPr/>
      <dgm:t>
        <a:bodyPr/>
        <a:lstStyle/>
        <a:p>
          <a:endParaRPr lang="en-US"/>
        </a:p>
      </dgm:t>
    </dgm:pt>
    <dgm:pt modelId="{0D629AF6-EDEE-47BF-9B87-352EE2B9B8FA}" type="sibTrans" cxnId="{1F672C5F-01CC-44C9-ACF5-464AFD5EE69E}">
      <dgm:prSet/>
      <dgm:spPr/>
      <dgm:t>
        <a:bodyPr/>
        <a:lstStyle/>
        <a:p>
          <a:endParaRPr lang="en-US"/>
        </a:p>
      </dgm:t>
    </dgm:pt>
    <dgm:pt modelId="{B4F7447E-324B-41AA-8D61-04ED60052D94}">
      <dgm:prSet/>
      <dgm:spPr/>
      <dgm:t>
        <a:bodyPr/>
        <a:lstStyle/>
        <a:p>
          <a:r>
            <a:rPr lang="en-GB"/>
            <a:t>Primary users</a:t>
          </a:r>
          <a:endParaRPr lang="en-US"/>
        </a:p>
      </dgm:t>
    </dgm:pt>
    <dgm:pt modelId="{00C92B9F-F66E-4931-BF07-9004D9CD5E87}" type="parTrans" cxnId="{462B55B6-D7D1-4E3C-989A-F583970D1075}">
      <dgm:prSet/>
      <dgm:spPr/>
      <dgm:t>
        <a:bodyPr/>
        <a:lstStyle/>
        <a:p>
          <a:endParaRPr lang="en-US"/>
        </a:p>
      </dgm:t>
    </dgm:pt>
    <dgm:pt modelId="{98761101-7CE2-434D-8640-AEB767AA50C2}" type="sibTrans" cxnId="{462B55B6-D7D1-4E3C-989A-F583970D1075}">
      <dgm:prSet/>
      <dgm:spPr/>
      <dgm:t>
        <a:bodyPr/>
        <a:lstStyle/>
        <a:p>
          <a:endParaRPr lang="en-US"/>
        </a:p>
      </dgm:t>
    </dgm:pt>
    <dgm:pt modelId="{E0CDB6A9-28A0-434C-984A-6FFAD7C94A61}" type="pres">
      <dgm:prSet presAssocID="{22B9FF94-7BAA-4A70-80D8-493032A84FC4}" presName="linear" presStyleCnt="0">
        <dgm:presLayoutVars>
          <dgm:animLvl val="lvl"/>
          <dgm:resizeHandles val="exact"/>
        </dgm:presLayoutVars>
      </dgm:prSet>
      <dgm:spPr/>
      <dgm:t>
        <a:bodyPr/>
        <a:lstStyle/>
        <a:p>
          <a:endParaRPr lang="en-US"/>
        </a:p>
      </dgm:t>
    </dgm:pt>
    <dgm:pt modelId="{6F74A913-0233-4BFB-A2DA-95A3FACD93EC}" type="pres">
      <dgm:prSet presAssocID="{33D9E089-5C4B-4051-B408-F2DBE3ED8CA1}" presName="parentText" presStyleLbl="node1" presStyleIdx="0" presStyleCnt="2">
        <dgm:presLayoutVars>
          <dgm:chMax val="0"/>
          <dgm:bulletEnabled val="1"/>
        </dgm:presLayoutVars>
      </dgm:prSet>
      <dgm:spPr/>
      <dgm:t>
        <a:bodyPr/>
        <a:lstStyle/>
        <a:p>
          <a:endParaRPr lang="en-US"/>
        </a:p>
      </dgm:t>
    </dgm:pt>
    <dgm:pt modelId="{68F3F8FF-DD43-40BE-8630-ECA8B1AFFEB6}" type="pres">
      <dgm:prSet presAssocID="{0D629AF6-EDEE-47BF-9B87-352EE2B9B8FA}" presName="spacer" presStyleCnt="0"/>
      <dgm:spPr/>
      <dgm:t>
        <a:bodyPr/>
        <a:lstStyle/>
        <a:p>
          <a:endParaRPr lang="en-US"/>
        </a:p>
      </dgm:t>
    </dgm:pt>
    <dgm:pt modelId="{4A4F36B8-ADC3-495C-9731-30C456D38AB6}" type="pres">
      <dgm:prSet presAssocID="{B4F7447E-324B-41AA-8D61-04ED60052D94}" presName="parentText" presStyleLbl="node1" presStyleIdx="1" presStyleCnt="2">
        <dgm:presLayoutVars>
          <dgm:chMax val="0"/>
          <dgm:bulletEnabled val="1"/>
        </dgm:presLayoutVars>
      </dgm:prSet>
      <dgm:spPr/>
      <dgm:t>
        <a:bodyPr/>
        <a:lstStyle/>
        <a:p>
          <a:endParaRPr lang="en-US"/>
        </a:p>
      </dgm:t>
    </dgm:pt>
  </dgm:ptLst>
  <dgm:cxnLst>
    <dgm:cxn modelId="{CD663A65-A2D1-4CB4-A497-A50F2C83AD0E}" type="presOf" srcId="{33D9E089-5C4B-4051-B408-F2DBE3ED8CA1}" destId="{6F74A913-0233-4BFB-A2DA-95A3FACD93EC}" srcOrd="0" destOrd="0" presId="urn:microsoft.com/office/officeart/2005/8/layout/vList2"/>
    <dgm:cxn modelId="{A1D62433-36F7-4255-BD74-EB1B00D69F6C}" type="presOf" srcId="{B4F7447E-324B-41AA-8D61-04ED60052D94}" destId="{4A4F36B8-ADC3-495C-9731-30C456D38AB6}" srcOrd="0" destOrd="0" presId="urn:microsoft.com/office/officeart/2005/8/layout/vList2"/>
    <dgm:cxn modelId="{1F672C5F-01CC-44C9-ACF5-464AFD5EE69E}" srcId="{22B9FF94-7BAA-4A70-80D8-493032A84FC4}" destId="{33D9E089-5C4B-4051-B408-F2DBE3ED8CA1}" srcOrd="0" destOrd="0" parTransId="{7867632B-BF95-417B-9335-6B3DA5E025CE}" sibTransId="{0D629AF6-EDEE-47BF-9B87-352EE2B9B8FA}"/>
    <dgm:cxn modelId="{2A8CB91B-A96C-41F3-BD8F-FC7A28485E15}" type="presOf" srcId="{22B9FF94-7BAA-4A70-80D8-493032A84FC4}" destId="{E0CDB6A9-28A0-434C-984A-6FFAD7C94A61}" srcOrd="0" destOrd="0" presId="urn:microsoft.com/office/officeart/2005/8/layout/vList2"/>
    <dgm:cxn modelId="{462B55B6-D7D1-4E3C-989A-F583970D1075}" srcId="{22B9FF94-7BAA-4A70-80D8-493032A84FC4}" destId="{B4F7447E-324B-41AA-8D61-04ED60052D94}" srcOrd="1" destOrd="0" parTransId="{00C92B9F-F66E-4931-BF07-9004D9CD5E87}" sibTransId="{98761101-7CE2-434D-8640-AEB767AA50C2}"/>
    <dgm:cxn modelId="{1DE241FC-77B4-4F13-B787-BA1AE2D91038}" type="presParOf" srcId="{E0CDB6A9-28A0-434C-984A-6FFAD7C94A61}" destId="{6F74A913-0233-4BFB-A2DA-95A3FACD93EC}" srcOrd="0" destOrd="0" presId="urn:microsoft.com/office/officeart/2005/8/layout/vList2"/>
    <dgm:cxn modelId="{FB424D93-3E6E-47E4-A5BA-1BAC34D7A28B}" type="presParOf" srcId="{E0CDB6A9-28A0-434C-984A-6FFAD7C94A61}" destId="{68F3F8FF-DD43-40BE-8630-ECA8B1AFFEB6}" srcOrd="1" destOrd="0" presId="urn:microsoft.com/office/officeart/2005/8/layout/vList2"/>
    <dgm:cxn modelId="{0DB3D180-9948-4EE6-9AB2-8558049E34B0}" type="presParOf" srcId="{E0CDB6A9-28A0-434C-984A-6FFAD7C94A61}" destId="{4A4F36B8-ADC3-495C-9731-30C456D38AB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13466-D830-4C1D-8B01-5317EC40D2F8}">
      <dsp:nvSpPr>
        <dsp:cNvPr id="0" name=""/>
        <dsp:cNvSpPr/>
      </dsp:nvSpPr>
      <dsp:spPr>
        <a:xfrm>
          <a:off x="0" y="576"/>
          <a:ext cx="6192319"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29F2C40-1DC8-4962-9506-64185D0897BE}">
      <dsp:nvSpPr>
        <dsp:cNvPr id="0" name=""/>
        <dsp:cNvSpPr/>
      </dsp:nvSpPr>
      <dsp:spPr>
        <a:xfrm>
          <a:off x="0" y="576"/>
          <a:ext cx="6192319"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GB" sz="3500" kern="1200"/>
            <a:t>Welcome</a:t>
          </a:r>
          <a:endParaRPr lang="en-US" sz="3500" kern="1200"/>
        </a:p>
      </dsp:txBody>
      <dsp:txXfrm>
        <a:off x="0" y="576"/>
        <a:ext cx="6192319" cy="945024"/>
      </dsp:txXfrm>
    </dsp:sp>
    <dsp:sp modelId="{3862852D-CE06-4F97-8D67-92AD00CBDEA0}">
      <dsp:nvSpPr>
        <dsp:cNvPr id="0" name=""/>
        <dsp:cNvSpPr/>
      </dsp:nvSpPr>
      <dsp:spPr>
        <a:xfrm>
          <a:off x="0" y="945601"/>
          <a:ext cx="6192319" cy="0"/>
        </a:xfrm>
        <a:prstGeom prst="line">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w="6350" cap="flat" cmpd="sng" algn="ctr">
          <a:solidFill>
            <a:schemeClr val="accent5">
              <a:hueOff val="-1689636"/>
              <a:satOff val="-4355"/>
              <a:lumOff val="-294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1C3A73A-ED89-4DD6-9968-593A5A55961D}">
      <dsp:nvSpPr>
        <dsp:cNvPr id="0" name=""/>
        <dsp:cNvSpPr/>
      </dsp:nvSpPr>
      <dsp:spPr>
        <a:xfrm>
          <a:off x="0" y="945601"/>
          <a:ext cx="6192319"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GB" sz="3500" kern="1200"/>
            <a:t>Course Prerequisite</a:t>
          </a:r>
          <a:endParaRPr lang="en-US" sz="3500" kern="1200"/>
        </a:p>
      </dsp:txBody>
      <dsp:txXfrm>
        <a:off x="0" y="945601"/>
        <a:ext cx="6192319" cy="945024"/>
      </dsp:txXfrm>
    </dsp:sp>
    <dsp:sp modelId="{3FE41414-FCB0-4126-9CBB-530987DF65BC}">
      <dsp:nvSpPr>
        <dsp:cNvPr id="0" name=""/>
        <dsp:cNvSpPr/>
      </dsp:nvSpPr>
      <dsp:spPr>
        <a:xfrm>
          <a:off x="0" y="1890625"/>
          <a:ext cx="6192319" cy="0"/>
        </a:xfrm>
        <a:prstGeom prst="lin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F1905A4-2321-4B7F-83CA-5FDBE439CA7F}">
      <dsp:nvSpPr>
        <dsp:cNvPr id="0" name=""/>
        <dsp:cNvSpPr/>
      </dsp:nvSpPr>
      <dsp:spPr>
        <a:xfrm>
          <a:off x="0" y="1890625"/>
          <a:ext cx="6192319"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GB" sz="3500" kern="1200"/>
            <a:t>Lectures </a:t>
          </a:r>
          <a:endParaRPr lang="en-US" sz="3500" kern="1200"/>
        </a:p>
      </dsp:txBody>
      <dsp:txXfrm>
        <a:off x="0" y="1890625"/>
        <a:ext cx="6192319" cy="945024"/>
      </dsp:txXfrm>
    </dsp:sp>
    <dsp:sp modelId="{4756430C-D1CA-43B2-B49E-FB069BDBD9B3}">
      <dsp:nvSpPr>
        <dsp:cNvPr id="0" name=""/>
        <dsp:cNvSpPr/>
      </dsp:nvSpPr>
      <dsp:spPr>
        <a:xfrm>
          <a:off x="0" y="2835650"/>
          <a:ext cx="6192319" cy="0"/>
        </a:xfrm>
        <a:prstGeom prst="line">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w="6350" cap="flat" cmpd="sng" algn="ctr">
          <a:solidFill>
            <a:schemeClr val="accent5">
              <a:hueOff val="-5068907"/>
              <a:satOff val="-13064"/>
              <a:lumOff val="-882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83F353D-ED1A-4386-92EB-E0A34494F0BD}">
      <dsp:nvSpPr>
        <dsp:cNvPr id="0" name=""/>
        <dsp:cNvSpPr/>
      </dsp:nvSpPr>
      <dsp:spPr>
        <a:xfrm>
          <a:off x="0" y="2835650"/>
          <a:ext cx="6192319"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GB" sz="3500" kern="1200"/>
            <a:t>Exams, Assignments and Quizzes</a:t>
          </a:r>
          <a:endParaRPr lang="en-US" sz="3500" kern="1200"/>
        </a:p>
      </dsp:txBody>
      <dsp:txXfrm>
        <a:off x="0" y="2835650"/>
        <a:ext cx="6192319" cy="945024"/>
      </dsp:txXfrm>
    </dsp:sp>
    <dsp:sp modelId="{5788A86C-B665-4208-AB14-151E00EA1170}">
      <dsp:nvSpPr>
        <dsp:cNvPr id="0" name=""/>
        <dsp:cNvSpPr/>
      </dsp:nvSpPr>
      <dsp:spPr>
        <a:xfrm>
          <a:off x="0" y="3780674"/>
          <a:ext cx="6192319"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37A4D7C-D7FB-44BC-9F78-E7FA2781956E}">
      <dsp:nvSpPr>
        <dsp:cNvPr id="0" name=""/>
        <dsp:cNvSpPr/>
      </dsp:nvSpPr>
      <dsp:spPr>
        <a:xfrm>
          <a:off x="0" y="3780674"/>
          <a:ext cx="6192319"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GB" sz="3500" kern="1200"/>
            <a:t>Course Objectives</a:t>
          </a:r>
          <a:endParaRPr lang="en-US" sz="3500" kern="1200"/>
        </a:p>
      </dsp:txBody>
      <dsp:txXfrm>
        <a:off x="0" y="3780674"/>
        <a:ext cx="6192319" cy="945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2FF74-9B4F-493C-98ED-D40172364568}">
      <dsp:nvSpPr>
        <dsp:cNvPr id="0" name=""/>
        <dsp:cNvSpPr/>
      </dsp:nvSpPr>
      <dsp:spPr>
        <a:xfrm>
          <a:off x="445651" y="471361"/>
          <a:ext cx="1626680" cy="8133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t>Assurance Engagement: Auditee</a:t>
          </a:r>
          <a:endParaRPr lang="en-US" sz="1100" kern="1200" dirty="0"/>
        </a:p>
      </dsp:txBody>
      <dsp:txXfrm>
        <a:off x="469473" y="495183"/>
        <a:ext cx="1579036" cy="765696"/>
      </dsp:txXfrm>
    </dsp:sp>
    <dsp:sp modelId="{47B9EED5-5A40-4C54-BA6E-F0F757D412AD}">
      <dsp:nvSpPr>
        <dsp:cNvPr id="0" name=""/>
        <dsp:cNvSpPr/>
      </dsp:nvSpPr>
      <dsp:spPr>
        <a:xfrm>
          <a:off x="445651" y="1406702"/>
          <a:ext cx="1626680" cy="8133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t>Consulting Engagement: Customer</a:t>
          </a:r>
          <a:endParaRPr lang="en-US" sz="1100" kern="1200" dirty="0"/>
        </a:p>
      </dsp:txBody>
      <dsp:txXfrm>
        <a:off x="469473" y="1430524"/>
        <a:ext cx="1579036" cy="765696"/>
      </dsp:txXfrm>
    </dsp:sp>
    <dsp:sp modelId="{1E3CF64C-9FF1-4E16-B431-E577698CEF7B}">
      <dsp:nvSpPr>
        <dsp:cNvPr id="0" name=""/>
        <dsp:cNvSpPr/>
      </dsp:nvSpPr>
      <dsp:spPr>
        <a:xfrm>
          <a:off x="445651" y="2342043"/>
          <a:ext cx="1626680" cy="8133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a:t>Differences:</a:t>
          </a:r>
          <a:endParaRPr lang="en-US" sz="1100" kern="1200"/>
        </a:p>
      </dsp:txBody>
      <dsp:txXfrm>
        <a:off x="469473" y="2365865"/>
        <a:ext cx="1579036" cy="765696"/>
      </dsp:txXfrm>
    </dsp:sp>
    <dsp:sp modelId="{09E93A8E-6883-4A80-96FB-2F9A1181A00D}">
      <dsp:nvSpPr>
        <dsp:cNvPr id="0" name=""/>
        <dsp:cNvSpPr/>
      </dsp:nvSpPr>
      <dsp:spPr>
        <a:xfrm rot="17350740">
          <a:off x="1407361" y="1800057"/>
          <a:ext cx="1980612" cy="26630"/>
        </a:xfrm>
        <a:custGeom>
          <a:avLst/>
          <a:gdLst/>
          <a:ahLst/>
          <a:cxnLst/>
          <a:rect l="0" t="0" r="0" b="0"/>
          <a:pathLst>
            <a:path>
              <a:moveTo>
                <a:pt x="0" y="13315"/>
              </a:moveTo>
              <a:lnTo>
                <a:pt x="1980612" y="1331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348152" y="1763857"/>
        <a:ext cx="99030" cy="99030"/>
      </dsp:txXfrm>
    </dsp:sp>
    <dsp:sp modelId="{5DDFF82D-3D1C-4BD0-8630-6A164732BEE7}">
      <dsp:nvSpPr>
        <dsp:cNvPr id="0" name=""/>
        <dsp:cNvSpPr/>
      </dsp:nvSpPr>
      <dsp:spPr>
        <a:xfrm>
          <a:off x="2723004" y="471361"/>
          <a:ext cx="1626680" cy="8133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00000"/>
            </a:lnSpc>
            <a:spcBef>
              <a:spcPct val="0"/>
            </a:spcBef>
            <a:spcAft>
              <a:spcPct val="35000"/>
            </a:spcAft>
          </a:pPr>
          <a:r>
            <a:rPr lang="en-GB" sz="1100" kern="1200"/>
            <a:t>Primary purpose</a:t>
          </a:r>
          <a:endParaRPr lang="en-US" sz="1100" kern="1200"/>
        </a:p>
      </dsp:txBody>
      <dsp:txXfrm>
        <a:off x="2746826" y="495183"/>
        <a:ext cx="1579036" cy="765696"/>
      </dsp:txXfrm>
    </dsp:sp>
    <dsp:sp modelId="{D2893ED0-A432-4A75-83BD-78F69136DB72}">
      <dsp:nvSpPr>
        <dsp:cNvPr id="0" name=""/>
        <dsp:cNvSpPr/>
      </dsp:nvSpPr>
      <dsp:spPr>
        <a:xfrm rot="19457599">
          <a:off x="4274368" y="630880"/>
          <a:ext cx="801305" cy="26630"/>
        </a:xfrm>
        <a:custGeom>
          <a:avLst/>
          <a:gdLst/>
          <a:ahLst/>
          <a:cxnLst/>
          <a:rect l="0" t="0" r="0" b="0"/>
          <a:pathLst>
            <a:path>
              <a:moveTo>
                <a:pt x="0" y="13315"/>
              </a:moveTo>
              <a:lnTo>
                <a:pt x="801305" y="133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654988" y="624163"/>
        <a:ext cx="40065" cy="40065"/>
      </dsp:txXfrm>
    </dsp:sp>
    <dsp:sp modelId="{2CEBD2B3-0B1D-4405-9015-647BC6E3774A}">
      <dsp:nvSpPr>
        <dsp:cNvPr id="0" name=""/>
        <dsp:cNvSpPr/>
      </dsp:nvSpPr>
      <dsp:spPr>
        <a:xfrm>
          <a:off x="5000356" y="3690"/>
          <a:ext cx="1626680" cy="8133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solidFill>
                <a:srgbClr val="FF0000"/>
              </a:solidFill>
            </a:rPr>
            <a:t>Assurance: </a:t>
          </a:r>
        </a:p>
        <a:p>
          <a:pPr lvl="0" algn="ctr" defTabSz="488950">
            <a:lnSpc>
              <a:spcPct val="90000"/>
            </a:lnSpc>
            <a:spcBef>
              <a:spcPct val="0"/>
            </a:spcBef>
            <a:spcAft>
              <a:spcPct val="35000"/>
            </a:spcAft>
          </a:pPr>
          <a:r>
            <a:rPr lang="en-GB" sz="1100" kern="1200" dirty="0"/>
            <a:t>assess evidence and provide conclusions</a:t>
          </a:r>
          <a:endParaRPr lang="en-US" sz="1100" kern="1200" dirty="0"/>
        </a:p>
      </dsp:txBody>
      <dsp:txXfrm>
        <a:off x="5024178" y="27512"/>
        <a:ext cx="1579036" cy="765696"/>
      </dsp:txXfrm>
    </dsp:sp>
    <dsp:sp modelId="{EE4F3281-2519-49AC-BD57-DD2F844B2542}">
      <dsp:nvSpPr>
        <dsp:cNvPr id="0" name=""/>
        <dsp:cNvSpPr/>
      </dsp:nvSpPr>
      <dsp:spPr>
        <a:xfrm rot="2142401">
          <a:off x="4274368" y="1098551"/>
          <a:ext cx="801305" cy="26630"/>
        </a:xfrm>
        <a:custGeom>
          <a:avLst/>
          <a:gdLst/>
          <a:ahLst/>
          <a:cxnLst/>
          <a:rect l="0" t="0" r="0" b="0"/>
          <a:pathLst>
            <a:path>
              <a:moveTo>
                <a:pt x="0" y="13315"/>
              </a:moveTo>
              <a:lnTo>
                <a:pt x="801305" y="133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654988" y="1091834"/>
        <a:ext cx="40065" cy="40065"/>
      </dsp:txXfrm>
    </dsp:sp>
    <dsp:sp modelId="{6DB1ED9F-DFDD-4E78-9969-9F73D60C8D05}">
      <dsp:nvSpPr>
        <dsp:cNvPr id="0" name=""/>
        <dsp:cNvSpPr/>
      </dsp:nvSpPr>
      <dsp:spPr>
        <a:xfrm>
          <a:off x="5000356" y="939032"/>
          <a:ext cx="1626680" cy="8133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solidFill>
                <a:srgbClr val="FF0000"/>
              </a:solidFill>
            </a:rPr>
            <a:t>Consulting:</a:t>
          </a:r>
        </a:p>
        <a:p>
          <a:pPr lvl="0" algn="ctr" defTabSz="488950">
            <a:lnSpc>
              <a:spcPct val="90000"/>
            </a:lnSpc>
            <a:spcBef>
              <a:spcPct val="0"/>
            </a:spcBef>
            <a:spcAft>
              <a:spcPct val="35000"/>
            </a:spcAft>
          </a:pPr>
          <a:r>
            <a:rPr lang="en-GB" sz="1100" kern="1200" dirty="0">
              <a:solidFill>
                <a:srgbClr val="FF0000"/>
              </a:solidFill>
            </a:rPr>
            <a:t> </a:t>
          </a:r>
          <a:r>
            <a:rPr lang="en-GB" sz="1100" kern="1200" dirty="0"/>
            <a:t>provide advice</a:t>
          </a:r>
          <a:endParaRPr lang="en-US" sz="1100" kern="1200" dirty="0"/>
        </a:p>
      </dsp:txBody>
      <dsp:txXfrm>
        <a:off x="5024178" y="962854"/>
        <a:ext cx="1579036" cy="765696"/>
      </dsp:txXfrm>
    </dsp:sp>
    <dsp:sp modelId="{BC995F16-7280-43AA-B009-8BEDFFF8CA77}">
      <dsp:nvSpPr>
        <dsp:cNvPr id="0" name=""/>
        <dsp:cNvSpPr/>
      </dsp:nvSpPr>
      <dsp:spPr>
        <a:xfrm>
          <a:off x="2072332" y="2735398"/>
          <a:ext cx="650672" cy="26630"/>
        </a:xfrm>
        <a:custGeom>
          <a:avLst/>
          <a:gdLst/>
          <a:ahLst/>
          <a:cxnLst/>
          <a:rect l="0" t="0" r="0" b="0"/>
          <a:pathLst>
            <a:path>
              <a:moveTo>
                <a:pt x="0" y="13315"/>
              </a:moveTo>
              <a:lnTo>
                <a:pt x="650672" y="1331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381401" y="2732447"/>
        <a:ext cx="32533" cy="32533"/>
      </dsp:txXfrm>
    </dsp:sp>
    <dsp:sp modelId="{07EED1FA-E5C8-4BE5-B1CD-7E386B70355A}">
      <dsp:nvSpPr>
        <dsp:cNvPr id="0" name=""/>
        <dsp:cNvSpPr/>
      </dsp:nvSpPr>
      <dsp:spPr>
        <a:xfrm>
          <a:off x="2723004" y="2342043"/>
          <a:ext cx="1626680" cy="8133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00000"/>
            </a:lnSpc>
            <a:spcBef>
              <a:spcPct val="0"/>
            </a:spcBef>
            <a:spcAft>
              <a:spcPct val="35000"/>
            </a:spcAft>
          </a:pPr>
          <a:r>
            <a:rPr lang="en-GB" sz="1100" kern="1200" dirty="0"/>
            <a:t>Who determines nature and scope: </a:t>
          </a:r>
          <a:endParaRPr lang="en-US" sz="1100" kern="1200" dirty="0"/>
        </a:p>
      </dsp:txBody>
      <dsp:txXfrm>
        <a:off x="2746826" y="2365865"/>
        <a:ext cx="1579036" cy="765696"/>
      </dsp:txXfrm>
    </dsp:sp>
    <dsp:sp modelId="{5C95DAF6-B0F6-46A2-93A7-BCD5AD21AC05}">
      <dsp:nvSpPr>
        <dsp:cNvPr id="0" name=""/>
        <dsp:cNvSpPr/>
      </dsp:nvSpPr>
      <dsp:spPr>
        <a:xfrm rot="19457599">
          <a:off x="4274368" y="2501563"/>
          <a:ext cx="801305" cy="26630"/>
        </a:xfrm>
        <a:custGeom>
          <a:avLst/>
          <a:gdLst/>
          <a:ahLst/>
          <a:cxnLst/>
          <a:rect l="0" t="0" r="0" b="0"/>
          <a:pathLst>
            <a:path>
              <a:moveTo>
                <a:pt x="0" y="13315"/>
              </a:moveTo>
              <a:lnTo>
                <a:pt x="801305" y="133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654988" y="2494846"/>
        <a:ext cx="40065" cy="40065"/>
      </dsp:txXfrm>
    </dsp:sp>
    <dsp:sp modelId="{0F6A2CDA-9688-4D0D-BEFD-6293FDCC5FBE}">
      <dsp:nvSpPr>
        <dsp:cNvPr id="0" name=""/>
        <dsp:cNvSpPr/>
      </dsp:nvSpPr>
      <dsp:spPr>
        <a:xfrm>
          <a:off x="5000356" y="1874373"/>
          <a:ext cx="1626680" cy="8133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solidFill>
                <a:srgbClr val="FF0000"/>
              </a:solidFill>
            </a:rPr>
            <a:t>Assurance:</a:t>
          </a:r>
        </a:p>
        <a:p>
          <a:pPr lvl="0" algn="ctr" defTabSz="488950">
            <a:lnSpc>
              <a:spcPct val="90000"/>
            </a:lnSpc>
            <a:spcBef>
              <a:spcPct val="0"/>
            </a:spcBef>
            <a:spcAft>
              <a:spcPct val="35000"/>
            </a:spcAft>
          </a:pPr>
          <a:r>
            <a:rPr lang="en-GB" sz="1100" kern="1200" dirty="0">
              <a:solidFill>
                <a:srgbClr val="FF0000"/>
              </a:solidFill>
            </a:rPr>
            <a:t> </a:t>
          </a:r>
          <a:r>
            <a:rPr lang="en-GB" sz="1100" kern="1200" dirty="0"/>
            <a:t>IAF</a:t>
          </a:r>
          <a:endParaRPr lang="en-US" sz="1100" kern="1200" dirty="0"/>
        </a:p>
      </dsp:txBody>
      <dsp:txXfrm>
        <a:off x="5024178" y="1898195"/>
        <a:ext cx="1579036" cy="765696"/>
      </dsp:txXfrm>
    </dsp:sp>
    <dsp:sp modelId="{B1D03C36-3123-470C-9DB3-4C4EFFED45EC}">
      <dsp:nvSpPr>
        <dsp:cNvPr id="0" name=""/>
        <dsp:cNvSpPr/>
      </dsp:nvSpPr>
      <dsp:spPr>
        <a:xfrm rot="2142401">
          <a:off x="4274368" y="2969233"/>
          <a:ext cx="801305" cy="26630"/>
        </a:xfrm>
        <a:custGeom>
          <a:avLst/>
          <a:gdLst/>
          <a:ahLst/>
          <a:cxnLst/>
          <a:rect l="0" t="0" r="0" b="0"/>
          <a:pathLst>
            <a:path>
              <a:moveTo>
                <a:pt x="0" y="13315"/>
              </a:moveTo>
              <a:lnTo>
                <a:pt x="801305" y="133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654988" y="2962516"/>
        <a:ext cx="40065" cy="40065"/>
      </dsp:txXfrm>
    </dsp:sp>
    <dsp:sp modelId="{E9DFB372-7659-445D-8928-06BC15FC5EEE}">
      <dsp:nvSpPr>
        <dsp:cNvPr id="0" name=""/>
        <dsp:cNvSpPr/>
      </dsp:nvSpPr>
      <dsp:spPr>
        <a:xfrm>
          <a:off x="5000356" y="2809714"/>
          <a:ext cx="1626680" cy="8133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solidFill>
                <a:srgbClr val="FF0000"/>
              </a:solidFill>
            </a:rPr>
            <a:t>Consulting: </a:t>
          </a:r>
          <a:r>
            <a:rPr lang="en-GB" sz="1100" kern="1200" dirty="0"/>
            <a:t>Customer/Client and IAF</a:t>
          </a:r>
          <a:endParaRPr lang="en-US" sz="1100" kern="1200" dirty="0"/>
        </a:p>
      </dsp:txBody>
      <dsp:txXfrm>
        <a:off x="5024178" y="2833536"/>
        <a:ext cx="1579036" cy="765696"/>
      </dsp:txXfrm>
    </dsp:sp>
    <dsp:sp modelId="{D76AE68C-0585-49D7-AAA8-71E62936128D}">
      <dsp:nvSpPr>
        <dsp:cNvPr id="0" name=""/>
        <dsp:cNvSpPr/>
      </dsp:nvSpPr>
      <dsp:spPr>
        <a:xfrm rot="4249260">
          <a:off x="1407361" y="3670739"/>
          <a:ext cx="1980612" cy="26630"/>
        </a:xfrm>
        <a:custGeom>
          <a:avLst/>
          <a:gdLst/>
          <a:ahLst/>
          <a:cxnLst/>
          <a:rect l="0" t="0" r="0" b="0"/>
          <a:pathLst>
            <a:path>
              <a:moveTo>
                <a:pt x="0" y="13315"/>
              </a:moveTo>
              <a:lnTo>
                <a:pt x="1980612" y="1331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348152" y="3634539"/>
        <a:ext cx="99030" cy="99030"/>
      </dsp:txXfrm>
    </dsp:sp>
    <dsp:sp modelId="{77C96CD8-F99B-4FEB-828B-9ADFF45A4E8F}">
      <dsp:nvSpPr>
        <dsp:cNvPr id="0" name=""/>
        <dsp:cNvSpPr/>
      </dsp:nvSpPr>
      <dsp:spPr>
        <a:xfrm>
          <a:off x="2723004" y="4212726"/>
          <a:ext cx="1626680" cy="8133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00000"/>
            </a:lnSpc>
            <a:spcBef>
              <a:spcPct val="0"/>
            </a:spcBef>
            <a:spcAft>
              <a:spcPct val="35000"/>
            </a:spcAft>
          </a:pPr>
          <a:r>
            <a:rPr lang="en-GB" sz="1100" kern="1200"/>
            <a:t>Parties involved: </a:t>
          </a:r>
          <a:endParaRPr lang="en-US" sz="1100" kern="1200"/>
        </a:p>
      </dsp:txBody>
      <dsp:txXfrm>
        <a:off x="2746826" y="4236548"/>
        <a:ext cx="1579036" cy="765696"/>
      </dsp:txXfrm>
    </dsp:sp>
    <dsp:sp modelId="{68289FF9-FC47-4DBC-B596-9DCC4008A64F}">
      <dsp:nvSpPr>
        <dsp:cNvPr id="0" name=""/>
        <dsp:cNvSpPr/>
      </dsp:nvSpPr>
      <dsp:spPr>
        <a:xfrm rot="19457599">
          <a:off x="4274368" y="4372245"/>
          <a:ext cx="801305" cy="26630"/>
        </a:xfrm>
        <a:custGeom>
          <a:avLst/>
          <a:gdLst/>
          <a:ahLst/>
          <a:cxnLst/>
          <a:rect l="0" t="0" r="0" b="0"/>
          <a:pathLst>
            <a:path>
              <a:moveTo>
                <a:pt x="0" y="13315"/>
              </a:moveTo>
              <a:lnTo>
                <a:pt x="801305" y="133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654988" y="4365528"/>
        <a:ext cx="40065" cy="40065"/>
      </dsp:txXfrm>
    </dsp:sp>
    <dsp:sp modelId="{F89C9F54-93B0-466D-B043-16E5788B12D3}">
      <dsp:nvSpPr>
        <dsp:cNvPr id="0" name=""/>
        <dsp:cNvSpPr/>
      </dsp:nvSpPr>
      <dsp:spPr>
        <a:xfrm>
          <a:off x="5000356" y="3745055"/>
          <a:ext cx="1626680" cy="8133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solidFill>
                <a:srgbClr val="FF0000"/>
              </a:solidFill>
            </a:rPr>
            <a:t>Assurance: </a:t>
          </a:r>
        </a:p>
        <a:p>
          <a:pPr lvl="0" algn="ctr" defTabSz="488950">
            <a:lnSpc>
              <a:spcPct val="90000"/>
            </a:lnSpc>
            <a:spcBef>
              <a:spcPct val="0"/>
            </a:spcBef>
            <a:spcAft>
              <a:spcPct val="35000"/>
            </a:spcAft>
          </a:pPr>
          <a:r>
            <a:rPr lang="en-GB" sz="1100" kern="1200" dirty="0">
              <a:solidFill>
                <a:schemeClr val="bg1"/>
              </a:solidFill>
            </a:rPr>
            <a:t>Three</a:t>
          </a:r>
          <a:r>
            <a:rPr lang="en-GB" sz="1100" kern="1200" dirty="0">
              <a:solidFill>
                <a:srgbClr val="FF0000"/>
              </a:solidFill>
            </a:rPr>
            <a:t> </a:t>
          </a:r>
          <a:r>
            <a:rPr lang="en-GB" sz="1100" kern="1200" dirty="0"/>
            <a:t>(Auditee/IA/Users)</a:t>
          </a:r>
          <a:endParaRPr lang="en-US" sz="1100" kern="1200" dirty="0"/>
        </a:p>
      </dsp:txBody>
      <dsp:txXfrm>
        <a:off x="5024178" y="3768877"/>
        <a:ext cx="1579036" cy="765696"/>
      </dsp:txXfrm>
    </dsp:sp>
    <dsp:sp modelId="{4A2C8BCB-4044-4BF1-AE5F-13F9CF6447B7}">
      <dsp:nvSpPr>
        <dsp:cNvPr id="0" name=""/>
        <dsp:cNvSpPr/>
      </dsp:nvSpPr>
      <dsp:spPr>
        <a:xfrm rot="2142401">
          <a:off x="4274368" y="4839916"/>
          <a:ext cx="801305" cy="26630"/>
        </a:xfrm>
        <a:custGeom>
          <a:avLst/>
          <a:gdLst/>
          <a:ahLst/>
          <a:cxnLst/>
          <a:rect l="0" t="0" r="0" b="0"/>
          <a:pathLst>
            <a:path>
              <a:moveTo>
                <a:pt x="0" y="13315"/>
              </a:moveTo>
              <a:lnTo>
                <a:pt x="801305" y="133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654988" y="4833199"/>
        <a:ext cx="40065" cy="40065"/>
      </dsp:txXfrm>
    </dsp:sp>
    <dsp:sp modelId="{AA7B183E-C5D7-41E3-BD89-FC363A0147A1}">
      <dsp:nvSpPr>
        <dsp:cNvPr id="0" name=""/>
        <dsp:cNvSpPr/>
      </dsp:nvSpPr>
      <dsp:spPr>
        <a:xfrm>
          <a:off x="5000356" y="4680396"/>
          <a:ext cx="1626680" cy="8133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solidFill>
                <a:srgbClr val="FF0000"/>
              </a:solidFill>
            </a:rPr>
            <a:t>Consulting: </a:t>
          </a:r>
        </a:p>
        <a:p>
          <a:pPr lvl="0" algn="ctr" defTabSz="488950">
            <a:lnSpc>
              <a:spcPct val="90000"/>
            </a:lnSpc>
            <a:spcBef>
              <a:spcPct val="0"/>
            </a:spcBef>
            <a:spcAft>
              <a:spcPct val="35000"/>
            </a:spcAft>
          </a:pPr>
          <a:r>
            <a:rPr lang="en-GB" sz="1100" kern="1200" dirty="0">
              <a:solidFill>
                <a:schemeClr val="bg1"/>
              </a:solidFill>
            </a:rPr>
            <a:t>Two</a:t>
          </a:r>
          <a:r>
            <a:rPr lang="en-GB" sz="1100" kern="1200" dirty="0">
              <a:solidFill>
                <a:srgbClr val="FF0000"/>
              </a:solidFill>
            </a:rPr>
            <a:t> </a:t>
          </a:r>
          <a:r>
            <a:rPr lang="en-GB" sz="1100" kern="1200" dirty="0"/>
            <a:t>(Customer or Client/IA)</a:t>
          </a:r>
          <a:endParaRPr lang="en-US" sz="1100" kern="1200" dirty="0"/>
        </a:p>
      </dsp:txBody>
      <dsp:txXfrm>
        <a:off x="5024178" y="4704218"/>
        <a:ext cx="1579036" cy="7656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4A913-0233-4BFB-A2DA-95A3FACD93EC}">
      <dsp:nvSpPr>
        <dsp:cNvPr id="0" name=""/>
        <dsp:cNvSpPr/>
      </dsp:nvSpPr>
      <dsp:spPr>
        <a:xfrm>
          <a:off x="0" y="544365"/>
          <a:ext cx="6891187" cy="1559025"/>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en-GB" sz="6500" kern="1200"/>
            <a:t>Opinion </a:t>
          </a:r>
          <a:endParaRPr lang="en-US" sz="6500" kern="1200"/>
        </a:p>
      </dsp:txBody>
      <dsp:txXfrm>
        <a:off x="76105" y="620470"/>
        <a:ext cx="6738977" cy="1406815"/>
      </dsp:txXfrm>
    </dsp:sp>
    <dsp:sp modelId="{4A4F36B8-ADC3-495C-9731-30C456D38AB6}">
      <dsp:nvSpPr>
        <dsp:cNvPr id="0" name=""/>
        <dsp:cNvSpPr/>
      </dsp:nvSpPr>
      <dsp:spPr>
        <a:xfrm>
          <a:off x="0" y="2290591"/>
          <a:ext cx="6891187" cy="1559025"/>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en-GB" sz="6500" kern="1200"/>
            <a:t>Primary users</a:t>
          </a:r>
          <a:endParaRPr lang="en-US" sz="6500" kern="1200"/>
        </a:p>
      </dsp:txBody>
      <dsp:txXfrm>
        <a:off x="76105" y="2366696"/>
        <a:ext cx="6738977" cy="14068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D157FA-388A-4F1D-8C66-3A467EDF72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A34CEDC8-C05C-43B5-B3D8-1E1258455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A7B82149-E337-46E6-8623-8E7E563BC849}"/>
              </a:ext>
            </a:extLst>
          </p:cNvPr>
          <p:cNvSpPr>
            <a:spLocks noGrp="1"/>
          </p:cNvSpPr>
          <p:nvPr>
            <p:ph type="dt" sz="half" idx="10"/>
          </p:nvPr>
        </p:nvSpPr>
        <p:spPr/>
        <p:txBody>
          <a:bodyPr/>
          <a:lstStyle/>
          <a:p>
            <a:fld id="{1A8C3ECB-7A9D-4997-9CD1-DD8B6DF6636E}" type="datetimeFigureOut">
              <a:rPr lang="en-GB" smtClean="0"/>
              <a:t>25/09/2024</a:t>
            </a:fld>
            <a:endParaRPr lang="en-GB"/>
          </a:p>
        </p:txBody>
      </p:sp>
      <p:sp>
        <p:nvSpPr>
          <p:cNvPr id="5" name="Footer Placeholder 4">
            <a:extLst>
              <a:ext uri="{FF2B5EF4-FFF2-40B4-BE49-F238E27FC236}">
                <a16:creationId xmlns="" xmlns:a16="http://schemas.microsoft.com/office/drawing/2014/main" id="{5E418FCA-E9E7-429B-8814-2E88646EC3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FAFE1E2-FEA0-4AE1-88F1-29B87A1E6469}"/>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34139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2B52B1-0165-4A79-80A9-25C4A96885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2615ADCB-A57C-4896-B0A5-863374CA7B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66A99C1-EBE6-4A5C-B030-767B2C99A3CA}"/>
              </a:ext>
            </a:extLst>
          </p:cNvPr>
          <p:cNvSpPr>
            <a:spLocks noGrp="1"/>
          </p:cNvSpPr>
          <p:nvPr>
            <p:ph type="dt" sz="half" idx="10"/>
          </p:nvPr>
        </p:nvSpPr>
        <p:spPr/>
        <p:txBody>
          <a:bodyPr/>
          <a:lstStyle/>
          <a:p>
            <a:fld id="{1A8C3ECB-7A9D-4997-9CD1-DD8B6DF6636E}" type="datetimeFigureOut">
              <a:rPr lang="en-GB" smtClean="0"/>
              <a:t>25/09/2024</a:t>
            </a:fld>
            <a:endParaRPr lang="en-GB"/>
          </a:p>
        </p:txBody>
      </p:sp>
      <p:sp>
        <p:nvSpPr>
          <p:cNvPr id="5" name="Footer Placeholder 4">
            <a:extLst>
              <a:ext uri="{FF2B5EF4-FFF2-40B4-BE49-F238E27FC236}">
                <a16:creationId xmlns="" xmlns:a16="http://schemas.microsoft.com/office/drawing/2014/main" id="{A564A186-1C10-47F5-B7CB-0DCFF074D7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42571FF-E31C-4A28-8265-D0361C2E8FC8}"/>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414521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0F026EC-540A-4448-8624-5DAEB14E34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049571B3-18DD-4959-ADF9-95E5B3AC06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578944B-E87A-483D-8CE8-D0203B5236B3}"/>
              </a:ext>
            </a:extLst>
          </p:cNvPr>
          <p:cNvSpPr>
            <a:spLocks noGrp="1"/>
          </p:cNvSpPr>
          <p:nvPr>
            <p:ph type="dt" sz="half" idx="10"/>
          </p:nvPr>
        </p:nvSpPr>
        <p:spPr/>
        <p:txBody>
          <a:bodyPr/>
          <a:lstStyle/>
          <a:p>
            <a:fld id="{1A8C3ECB-7A9D-4997-9CD1-DD8B6DF6636E}" type="datetimeFigureOut">
              <a:rPr lang="en-GB" smtClean="0"/>
              <a:t>25/09/2024</a:t>
            </a:fld>
            <a:endParaRPr lang="en-GB"/>
          </a:p>
        </p:txBody>
      </p:sp>
      <p:sp>
        <p:nvSpPr>
          <p:cNvPr id="5" name="Footer Placeholder 4">
            <a:extLst>
              <a:ext uri="{FF2B5EF4-FFF2-40B4-BE49-F238E27FC236}">
                <a16:creationId xmlns="" xmlns:a16="http://schemas.microsoft.com/office/drawing/2014/main" id="{345AB3EC-AC8F-4F9B-B807-DF63B98BFC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999E7E9-EC77-4836-B528-7C9686ED99B0}"/>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277224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FCF50F-FBE9-433C-8845-B0D4DD7D61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7EB1C21-9778-4F44-8167-372785398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1C309FD-73A8-4D0B-B027-DA9610E81AD2}"/>
              </a:ext>
            </a:extLst>
          </p:cNvPr>
          <p:cNvSpPr>
            <a:spLocks noGrp="1"/>
          </p:cNvSpPr>
          <p:nvPr>
            <p:ph type="dt" sz="half" idx="10"/>
          </p:nvPr>
        </p:nvSpPr>
        <p:spPr/>
        <p:txBody>
          <a:bodyPr/>
          <a:lstStyle/>
          <a:p>
            <a:fld id="{1A8C3ECB-7A9D-4997-9CD1-DD8B6DF6636E}" type="datetimeFigureOut">
              <a:rPr lang="en-GB" smtClean="0"/>
              <a:t>25/09/2024</a:t>
            </a:fld>
            <a:endParaRPr lang="en-GB"/>
          </a:p>
        </p:txBody>
      </p:sp>
      <p:sp>
        <p:nvSpPr>
          <p:cNvPr id="5" name="Footer Placeholder 4">
            <a:extLst>
              <a:ext uri="{FF2B5EF4-FFF2-40B4-BE49-F238E27FC236}">
                <a16:creationId xmlns="" xmlns:a16="http://schemas.microsoft.com/office/drawing/2014/main" id="{666F48BA-72D3-4397-B2E3-3ACCE94B9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6BDF3E6-51D0-4BF7-BB07-DF2B8477B467}"/>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426822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FF1AB6-BD46-462A-BD0F-33F3EE2C5F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49C4680B-B817-44E7-A9F1-EA4F1DBBDA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06F7A58-C6C7-4DFE-B47F-F9A7C710AD7F}"/>
              </a:ext>
            </a:extLst>
          </p:cNvPr>
          <p:cNvSpPr>
            <a:spLocks noGrp="1"/>
          </p:cNvSpPr>
          <p:nvPr>
            <p:ph type="dt" sz="half" idx="10"/>
          </p:nvPr>
        </p:nvSpPr>
        <p:spPr/>
        <p:txBody>
          <a:bodyPr/>
          <a:lstStyle/>
          <a:p>
            <a:fld id="{1A8C3ECB-7A9D-4997-9CD1-DD8B6DF6636E}" type="datetimeFigureOut">
              <a:rPr lang="en-GB" smtClean="0"/>
              <a:t>25/09/2024</a:t>
            </a:fld>
            <a:endParaRPr lang="en-GB"/>
          </a:p>
        </p:txBody>
      </p:sp>
      <p:sp>
        <p:nvSpPr>
          <p:cNvPr id="5" name="Footer Placeholder 4">
            <a:extLst>
              <a:ext uri="{FF2B5EF4-FFF2-40B4-BE49-F238E27FC236}">
                <a16:creationId xmlns="" xmlns:a16="http://schemas.microsoft.com/office/drawing/2014/main" id="{0E97073C-E998-4EC7-BED0-867C436E7D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6E01BCD-107E-4AD3-86D0-D0E9C217AE51}"/>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34067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AE24B3-FA5B-4632-8831-5E28D58AFB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41EBA79-05EF-4B3A-8A60-AEAB754D5A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7947732A-725F-416C-95AE-A13D965D38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4D0152C6-8345-4214-93CE-E53DB232B76C}"/>
              </a:ext>
            </a:extLst>
          </p:cNvPr>
          <p:cNvSpPr>
            <a:spLocks noGrp="1"/>
          </p:cNvSpPr>
          <p:nvPr>
            <p:ph type="dt" sz="half" idx="10"/>
          </p:nvPr>
        </p:nvSpPr>
        <p:spPr/>
        <p:txBody>
          <a:bodyPr/>
          <a:lstStyle/>
          <a:p>
            <a:fld id="{1A8C3ECB-7A9D-4997-9CD1-DD8B6DF6636E}" type="datetimeFigureOut">
              <a:rPr lang="en-GB" smtClean="0"/>
              <a:t>25/09/2024</a:t>
            </a:fld>
            <a:endParaRPr lang="en-GB"/>
          </a:p>
        </p:txBody>
      </p:sp>
      <p:sp>
        <p:nvSpPr>
          <p:cNvPr id="6" name="Footer Placeholder 5">
            <a:extLst>
              <a:ext uri="{FF2B5EF4-FFF2-40B4-BE49-F238E27FC236}">
                <a16:creationId xmlns="" xmlns:a16="http://schemas.microsoft.com/office/drawing/2014/main" id="{0A868815-0281-4112-A2CE-A3958B8BE9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D93D908-6C3B-44BF-9096-2627469601AF}"/>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4048709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8405C7-2E06-4668-A833-2C8384CC2E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FFE6E5B-BB6B-442B-A3C7-F8E03D257E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F398B44-9412-4E04-8B8A-F5B64C371A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5B1B900-5A7A-43BB-82D4-59B48BE88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CC7C4D0-37A3-409E-9D8F-B4FA202486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C2134D93-898C-4F7D-BFF3-1A595867ECE6}"/>
              </a:ext>
            </a:extLst>
          </p:cNvPr>
          <p:cNvSpPr>
            <a:spLocks noGrp="1"/>
          </p:cNvSpPr>
          <p:nvPr>
            <p:ph type="dt" sz="half" idx="10"/>
          </p:nvPr>
        </p:nvSpPr>
        <p:spPr/>
        <p:txBody>
          <a:bodyPr/>
          <a:lstStyle/>
          <a:p>
            <a:fld id="{1A8C3ECB-7A9D-4997-9CD1-DD8B6DF6636E}" type="datetimeFigureOut">
              <a:rPr lang="en-GB" smtClean="0"/>
              <a:t>25/09/2024</a:t>
            </a:fld>
            <a:endParaRPr lang="en-GB"/>
          </a:p>
        </p:txBody>
      </p:sp>
      <p:sp>
        <p:nvSpPr>
          <p:cNvPr id="8" name="Footer Placeholder 7">
            <a:extLst>
              <a:ext uri="{FF2B5EF4-FFF2-40B4-BE49-F238E27FC236}">
                <a16:creationId xmlns="" xmlns:a16="http://schemas.microsoft.com/office/drawing/2014/main" id="{1F443909-8796-4F80-8F3F-DBC356C2A1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A5986BB5-3221-47FB-9FCC-7164DE494305}"/>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357342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960388-9A91-4C47-BABC-A48994C796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4CA5CEA7-843A-4AAA-9CFE-D608512A9A97}"/>
              </a:ext>
            </a:extLst>
          </p:cNvPr>
          <p:cNvSpPr>
            <a:spLocks noGrp="1"/>
          </p:cNvSpPr>
          <p:nvPr>
            <p:ph type="dt" sz="half" idx="10"/>
          </p:nvPr>
        </p:nvSpPr>
        <p:spPr/>
        <p:txBody>
          <a:bodyPr/>
          <a:lstStyle/>
          <a:p>
            <a:fld id="{1A8C3ECB-7A9D-4997-9CD1-DD8B6DF6636E}" type="datetimeFigureOut">
              <a:rPr lang="en-GB" smtClean="0"/>
              <a:t>25/09/2024</a:t>
            </a:fld>
            <a:endParaRPr lang="en-GB"/>
          </a:p>
        </p:txBody>
      </p:sp>
      <p:sp>
        <p:nvSpPr>
          <p:cNvPr id="4" name="Footer Placeholder 3">
            <a:extLst>
              <a:ext uri="{FF2B5EF4-FFF2-40B4-BE49-F238E27FC236}">
                <a16:creationId xmlns="" xmlns:a16="http://schemas.microsoft.com/office/drawing/2014/main" id="{377334E2-A511-41D2-A7CF-04BE744065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861A6947-EC22-4ED5-9B62-89C70A830F56}"/>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151628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14039D4-82E9-45E1-9A2C-475731741761}"/>
              </a:ext>
            </a:extLst>
          </p:cNvPr>
          <p:cNvSpPr>
            <a:spLocks noGrp="1"/>
          </p:cNvSpPr>
          <p:nvPr>
            <p:ph type="dt" sz="half" idx="10"/>
          </p:nvPr>
        </p:nvSpPr>
        <p:spPr/>
        <p:txBody>
          <a:bodyPr/>
          <a:lstStyle/>
          <a:p>
            <a:fld id="{1A8C3ECB-7A9D-4997-9CD1-DD8B6DF6636E}" type="datetimeFigureOut">
              <a:rPr lang="en-GB" smtClean="0"/>
              <a:t>25/09/2024</a:t>
            </a:fld>
            <a:endParaRPr lang="en-GB"/>
          </a:p>
        </p:txBody>
      </p:sp>
      <p:sp>
        <p:nvSpPr>
          <p:cNvPr id="3" name="Footer Placeholder 2">
            <a:extLst>
              <a:ext uri="{FF2B5EF4-FFF2-40B4-BE49-F238E27FC236}">
                <a16:creationId xmlns="" xmlns:a16="http://schemas.microsoft.com/office/drawing/2014/main" id="{A3B79BF5-A1B3-4140-B632-73579BBA9E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5F923283-89E1-44FC-94F2-977A00569D50}"/>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210323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3CDA63-BDFA-4DB0-A770-58E8457F6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5B1FF40-D997-4DB8-9583-FD02CC0FF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1DDA250E-1D17-43E4-A4E7-BFA7E9318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8637EF1-47AA-45CF-8061-729C4D481423}"/>
              </a:ext>
            </a:extLst>
          </p:cNvPr>
          <p:cNvSpPr>
            <a:spLocks noGrp="1"/>
          </p:cNvSpPr>
          <p:nvPr>
            <p:ph type="dt" sz="half" idx="10"/>
          </p:nvPr>
        </p:nvSpPr>
        <p:spPr/>
        <p:txBody>
          <a:bodyPr/>
          <a:lstStyle/>
          <a:p>
            <a:fld id="{1A8C3ECB-7A9D-4997-9CD1-DD8B6DF6636E}" type="datetimeFigureOut">
              <a:rPr lang="en-GB" smtClean="0"/>
              <a:t>25/09/2024</a:t>
            </a:fld>
            <a:endParaRPr lang="en-GB"/>
          </a:p>
        </p:txBody>
      </p:sp>
      <p:sp>
        <p:nvSpPr>
          <p:cNvPr id="6" name="Footer Placeholder 5">
            <a:extLst>
              <a:ext uri="{FF2B5EF4-FFF2-40B4-BE49-F238E27FC236}">
                <a16:creationId xmlns="" xmlns:a16="http://schemas.microsoft.com/office/drawing/2014/main" id="{98B91345-D733-4468-BB9F-FD26531C27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B6AC0610-F351-441B-BB59-D10D1CC4F890}"/>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292057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5F5451-72E3-4C77-8F0B-63F076286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1178CA73-4335-46F0-B2FC-AB635BEAAD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1604C885-CC65-4C5F-AB64-C4763297D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DCD6813-BB44-4E91-AAFB-F2ADF9D219FE}"/>
              </a:ext>
            </a:extLst>
          </p:cNvPr>
          <p:cNvSpPr>
            <a:spLocks noGrp="1"/>
          </p:cNvSpPr>
          <p:nvPr>
            <p:ph type="dt" sz="half" idx="10"/>
          </p:nvPr>
        </p:nvSpPr>
        <p:spPr/>
        <p:txBody>
          <a:bodyPr/>
          <a:lstStyle/>
          <a:p>
            <a:fld id="{1A8C3ECB-7A9D-4997-9CD1-DD8B6DF6636E}" type="datetimeFigureOut">
              <a:rPr lang="en-GB" smtClean="0"/>
              <a:t>25/09/2024</a:t>
            </a:fld>
            <a:endParaRPr lang="en-GB"/>
          </a:p>
        </p:txBody>
      </p:sp>
      <p:sp>
        <p:nvSpPr>
          <p:cNvPr id="6" name="Footer Placeholder 5">
            <a:extLst>
              <a:ext uri="{FF2B5EF4-FFF2-40B4-BE49-F238E27FC236}">
                <a16:creationId xmlns="" xmlns:a16="http://schemas.microsoft.com/office/drawing/2014/main" id="{5D83FD65-D386-4CB3-888A-A46ACB05C2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20D8CAC0-EFC8-4ABE-9B10-45CFE5D29E24}"/>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75652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A3D6F50-A0B1-4443-9E6F-2BCFA5CBD9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FE0CEFB4-DC70-44DC-98CA-5F43861A2D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4C3AEB8-F76A-4466-A6F5-F953E44E8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C3ECB-7A9D-4997-9CD1-DD8B6DF6636E}" type="datetimeFigureOut">
              <a:rPr lang="en-GB" smtClean="0"/>
              <a:t>25/09/2024</a:t>
            </a:fld>
            <a:endParaRPr lang="en-GB"/>
          </a:p>
        </p:txBody>
      </p:sp>
      <p:sp>
        <p:nvSpPr>
          <p:cNvPr id="5" name="Footer Placeholder 4">
            <a:extLst>
              <a:ext uri="{FF2B5EF4-FFF2-40B4-BE49-F238E27FC236}">
                <a16:creationId xmlns="" xmlns:a16="http://schemas.microsoft.com/office/drawing/2014/main" id="{6136862D-4397-4B7D-BA3F-A507F43EE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C7E4E14D-7E2D-48A1-AD1F-35C9EB2BC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06C23-3B36-41D9-94E5-1FBE3CE277D5}" type="slidenum">
              <a:rPr lang="en-GB" smtClean="0"/>
              <a:t>‹#›</a:t>
            </a:fld>
            <a:endParaRPr lang="en-GB"/>
          </a:p>
        </p:txBody>
      </p:sp>
    </p:spTree>
    <p:extLst>
      <p:ext uri="{BB962C8B-B14F-4D97-AF65-F5344CB8AC3E}">
        <p14:creationId xmlns:p14="http://schemas.microsoft.com/office/powerpoint/2010/main" val="3351051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theiia.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7702786E-2328-4828-B739-B904879A42C1}"/>
              </a:ext>
            </a:extLst>
          </p:cNvPr>
          <p:cNvSpPr>
            <a:spLocks noGrp="1"/>
          </p:cNvSpPr>
          <p:nvPr>
            <p:ph type="ctrTitle"/>
          </p:nvPr>
        </p:nvSpPr>
        <p:spPr>
          <a:xfrm>
            <a:off x="643467" y="321734"/>
            <a:ext cx="10905066" cy="1135737"/>
          </a:xfrm>
        </p:spPr>
        <p:txBody>
          <a:bodyPr vert="horz" lIns="91440" tIns="45720" rIns="91440" bIns="45720" rtlCol="0" anchor="ctr">
            <a:normAutofit/>
          </a:bodyPr>
          <a:lstStyle/>
          <a:p>
            <a:r>
              <a:rPr lang="en-US" sz="3600" b="1" dirty="0" smtClean="0"/>
              <a:t>Internal Audit (ACCT 337)</a:t>
            </a:r>
            <a:endParaRPr lang="en-US" sz="3600" kern="1200" dirty="0">
              <a:solidFill>
                <a:schemeClr val="tx1"/>
              </a:solidFill>
              <a:latin typeface="+mj-lt"/>
              <a:ea typeface="+mj-ea"/>
              <a:cs typeface="+mj-cs"/>
            </a:endParaRPr>
          </a:p>
        </p:txBody>
      </p:sp>
      <p:sp>
        <p:nvSpPr>
          <p:cNvPr id="3" name="Title 1">
            <a:extLst>
              <a:ext uri="{FF2B5EF4-FFF2-40B4-BE49-F238E27FC236}">
                <a16:creationId xmlns="" xmlns:a16="http://schemas.microsoft.com/office/drawing/2014/main" id="{ADE826CD-A555-484A-95F9-EA0546535DEF}"/>
              </a:ext>
            </a:extLst>
          </p:cNvPr>
          <p:cNvSpPr txBox="1">
            <a:spLocks/>
          </p:cNvSpPr>
          <p:nvPr/>
        </p:nvSpPr>
        <p:spPr>
          <a:xfrm>
            <a:off x="752524" y="1362592"/>
            <a:ext cx="10905066" cy="4393982"/>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Aft>
                <a:spcPts val="600"/>
              </a:spcAft>
            </a:pPr>
            <a:r>
              <a:rPr lang="en-US" sz="2000" b="1" dirty="0">
                <a:solidFill>
                  <a:schemeClr val="tx1"/>
                </a:solidFill>
              </a:rPr>
              <a:t/>
            </a:r>
            <a:br>
              <a:rPr lang="en-US" sz="2000" b="1" dirty="0">
                <a:solidFill>
                  <a:schemeClr val="tx1"/>
                </a:solidFill>
              </a:rPr>
            </a:br>
            <a:r>
              <a:rPr lang="en-US" sz="2000" b="1" dirty="0">
                <a:solidFill>
                  <a:schemeClr val="tx1"/>
                </a:solidFill>
              </a:rPr>
              <a:t/>
            </a:r>
            <a:br>
              <a:rPr lang="en-US" sz="2000" b="1" dirty="0">
                <a:solidFill>
                  <a:schemeClr val="tx1"/>
                </a:solidFill>
              </a:rPr>
            </a:br>
            <a:r>
              <a:rPr lang="en-US" sz="2000" b="1" dirty="0">
                <a:solidFill>
                  <a:schemeClr val="tx1"/>
                </a:solidFill>
              </a:rPr>
              <a:t/>
            </a:r>
            <a:br>
              <a:rPr lang="en-US" sz="2000" b="1" dirty="0">
                <a:solidFill>
                  <a:schemeClr val="tx1"/>
                </a:solidFill>
              </a:rPr>
            </a:br>
            <a:r>
              <a:rPr lang="en-US" sz="3200" b="1" dirty="0">
                <a:solidFill>
                  <a:schemeClr val="tx1"/>
                </a:solidFill>
              </a:rPr>
              <a:t>Chapter 1</a:t>
            </a:r>
            <a:r>
              <a:rPr lang="en-US" sz="2000" b="1" dirty="0">
                <a:solidFill>
                  <a:schemeClr val="tx1"/>
                </a:solidFill>
              </a:rPr>
              <a:t/>
            </a:r>
            <a:br>
              <a:rPr lang="en-US" sz="2000" b="1" dirty="0">
                <a:solidFill>
                  <a:schemeClr val="tx1"/>
                </a:solidFill>
              </a:rPr>
            </a:br>
            <a:endParaRPr lang="en-US" sz="2000" b="1" dirty="0">
              <a:solidFill>
                <a:schemeClr val="tx1"/>
              </a:solidFill>
            </a:endParaRPr>
          </a:p>
        </p:txBody>
      </p:sp>
      <p:sp>
        <p:nvSpPr>
          <p:cNvPr id="13" name="Rectangle 12">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14">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 xmlns:a16="http://schemas.microsoft.com/office/drawing/2014/main" id="{1BD45D47-4CFF-40C5-A26D-A5C028BD113E}"/>
              </a:ext>
            </a:extLst>
          </p:cNvPr>
          <p:cNvSpPr txBox="1">
            <a:spLocks/>
          </p:cNvSpPr>
          <p:nvPr/>
        </p:nvSpPr>
        <p:spPr>
          <a:xfrm>
            <a:off x="1720440" y="2708054"/>
            <a:ext cx="9144000" cy="565427"/>
          </a:xfrm>
          <a:prstGeom prst="rect">
            <a:avLst/>
          </a:prstGeom>
          <a:solidFill>
            <a:schemeClr val="accent1">
              <a:lumMod val="20000"/>
              <a:lumOff val="8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GB" sz="3200" b="1" dirty="0"/>
              <a:t>Introduction to Internal Audit</a:t>
            </a:r>
          </a:p>
        </p:txBody>
      </p:sp>
      <p:pic>
        <p:nvPicPr>
          <p:cNvPr id="4" name="Picture 3"/>
          <p:cNvPicPr>
            <a:picLocks noChangeAspect="1"/>
          </p:cNvPicPr>
          <p:nvPr/>
        </p:nvPicPr>
        <p:blipFill>
          <a:blip r:embed="rId2"/>
          <a:stretch>
            <a:fillRect/>
          </a:stretch>
        </p:blipFill>
        <p:spPr>
          <a:xfrm>
            <a:off x="5122505" y="3401007"/>
            <a:ext cx="1748323" cy="2292444"/>
          </a:xfrm>
          <a:prstGeom prst="rect">
            <a:avLst/>
          </a:prstGeom>
        </p:spPr>
      </p:pic>
    </p:spTree>
    <p:extLst>
      <p:ext uri="{BB962C8B-B14F-4D97-AF65-F5344CB8AC3E}">
        <p14:creationId xmlns:p14="http://schemas.microsoft.com/office/powerpoint/2010/main" val="570612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 xmlns:a16="http://schemas.microsoft.com/office/drawing/2014/main" id="{7228D40D-E769-403C-8F80-CE4DF29B3087}"/>
              </a:ext>
            </a:extLst>
          </p:cNvPr>
          <p:cNvSpPr>
            <a:spLocks noGrp="1"/>
          </p:cNvSpPr>
          <p:nvPr>
            <p:ph type="title"/>
          </p:nvPr>
        </p:nvSpPr>
        <p:spPr>
          <a:xfrm>
            <a:off x="1038914" y="779612"/>
            <a:ext cx="10264697" cy="1212102"/>
          </a:xfrm>
        </p:spPr>
        <p:txBody>
          <a:bodyPr>
            <a:normAutofit/>
          </a:bodyPr>
          <a:lstStyle/>
          <a:p>
            <a:r>
              <a:rPr lang="en-US" sz="4000" dirty="0">
                <a:solidFill>
                  <a:srgbClr val="FFFFFF"/>
                </a:solidFill>
              </a:rPr>
              <a:t>It helps an organization accomplish its objectives (2 of 3)</a:t>
            </a:r>
            <a:endParaRPr lang="en-GB" sz="4000" dirty="0">
              <a:solidFill>
                <a:srgbClr val="FFFFFF"/>
              </a:solidFill>
            </a:endParaRPr>
          </a:p>
        </p:txBody>
      </p:sp>
      <p:sp>
        <p:nvSpPr>
          <p:cNvPr id="3" name="Content Placeholder 2">
            <a:extLst>
              <a:ext uri="{FF2B5EF4-FFF2-40B4-BE49-F238E27FC236}">
                <a16:creationId xmlns="" xmlns:a16="http://schemas.microsoft.com/office/drawing/2014/main" id="{0D182170-C140-4A04-A1A3-38E267698820}"/>
              </a:ext>
            </a:extLst>
          </p:cNvPr>
          <p:cNvSpPr>
            <a:spLocks noGrp="1"/>
          </p:cNvSpPr>
          <p:nvPr>
            <p:ph idx="1"/>
          </p:nvPr>
        </p:nvSpPr>
        <p:spPr>
          <a:xfrm>
            <a:off x="1279302" y="2733999"/>
            <a:ext cx="5931990" cy="3567173"/>
          </a:xfrm>
        </p:spPr>
        <p:txBody>
          <a:bodyPr anchor="ctr">
            <a:normAutofit/>
          </a:bodyPr>
          <a:lstStyle/>
          <a:p>
            <a:r>
              <a:rPr lang="en-GB" sz="2400" dirty="0"/>
              <a:t>Types of Objective</a:t>
            </a:r>
            <a:r>
              <a:rPr lang="en-US" sz="2400" dirty="0"/>
              <a:t>s:</a:t>
            </a:r>
          </a:p>
          <a:p>
            <a:pPr marL="514350" indent="-514350">
              <a:buFont typeface="+mj-lt"/>
              <a:buAutoNum type="arabicPeriod"/>
            </a:pPr>
            <a:r>
              <a:rPr lang="en-US" sz="2400" dirty="0"/>
              <a:t>Strategic Objectives: long term</a:t>
            </a:r>
          </a:p>
          <a:p>
            <a:pPr marL="514350" indent="-514350">
              <a:buFont typeface="+mj-lt"/>
              <a:buAutoNum type="arabicPeriod"/>
            </a:pPr>
            <a:r>
              <a:rPr lang="en-US" sz="2400" dirty="0"/>
              <a:t>Operations Objectives: efficiency and effectiveness of operations</a:t>
            </a:r>
          </a:p>
          <a:p>
            <a:pPr marL="514350" indent="-514350">
              <a:buFont typeface="+mj-lt"/>
              <a:buAutoNum type="arabicPeriod"/>
            </a:pPr>
            <a:r>
              <a:rPr lang="en-US" sz="2400" dirty="0"/>
              <a:t>Reporting Objectives: Reliability of internal/external reporting of financial/nonfinancial information</a:t>
            </a:r>
          </a:p>
          <a:p>
            <a:pPr marL="514350" indent="-514350">
              <a:buFont typeface="+mj-lt"/>
              <a:buAutoNum type="arabicPeriod"/>
            </a:pPr>
            <a:r>
              <a:rPr lang="en-US" sz="2400" dirty="0"/>
              <a:t>Compliance Objectives: with applicable law and regulations</a:t>
            </a:r>
          </a:p>
          <a:p>
            <a:pPr marL="0" indent="0">
              <a:buNone/>
            </a:pPr>
            <a:endParaRPr lang="en-US" sz="2400" dirty="0"/>
          </a:p>
          <a:p>
            <a:pPr marL="0" indent="0">
              <a:buNone/>
            </a:pPr>
            <a:endParaRPr lang="en-GB" sz="2400" dirty="0"/>
          </a:p>
        </p:txBody>
      </p:sp>
      <p:pic>
        <p:nvPicPr>
          <p:cNvPr id="5" name="Picture 4">
            <a:extLst>
              <a:ext uri="{FF2B5EF4-FFF2-40B4-BE49-F238E27FC236}">
                <a16:creationId xmlns="" xmlns:a16="http://schemas.microsoft.com/office/drawing/2014/main" id="{6C6327D0-1C95-EA6C-43F1-1B830C6FB09F}"/>
              </a:ext>
            </a:extLst>
          </p:cNvPr>
          <p:cNvPicPr>
            <a:picLocks noChangeAspect="1"/>
          </p:cNvPicPr>
          <p:nvPr/>
        </p:nvPicPr>
        <p:blipFill>
          <a:blip r:embed="rId2"/>
          <a:stretch>
            <a:fillRect/>
          </a:stretch>
        </p:blipFill>
        <p:spPr>
          <a:xfrm>
            <a:off x="6826827" y="2312486"/>
            <a:ext cx="5023605" cy="4244178"/>
          </a:xfrm>
          <a:prstGeom prst="rect">
            <a:avLst/>
          </a:prstGeom>
        </p:spPr>
      </p:pic>
    </p:spTree>
    <p:extLst>
      <p:ext uri="{BB962C8B-B14F-4D97-AF65-F5344CB8AC3E}">
        <p14:creationId xmlns:p14="http://schemas.microsoft.com/office/powerpoint/2010/main" val="529791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28D40D-E769-403C-8F80-CE4DF29B3087}"/>
              </a:ext>
            </a:extLst>
          </p:cNvPr>
          <p:cNvSpPr>
            <a:spLocks noGrp="1"/>
          </p:cNvSpPr>
          <p:nvPr>
            <p:ph type="title"/>
          </p:nvPr>
        </p:nvSpPr>
        <p:spPr>
          <a:xfrm>
            <a:off x="648930" y="629266"/>
            <a:ext cx="3605572" cy="1676603"/>
          </a:xfrm>
        </p:spPr>
        <p:txBody>
          <a:bodyPr>
            <a:normAutofit/>
          </a:bodyPr>
          <a:lstStyle/>
          <a:p>
            <a:r>
              <a:rPr lang="en-US" sz="2800"/>
              <a:t>It helps an organization accomplish its objectives (3 of 3)</a:t>
            </a:r>
            <a:endParaRPr lang="en-GB" sz="2800"/>
          </a:p>
        </p:txBody>
      </p:sp>
      <p:sp>
        <p:nvSpPr>
          <p:cNvPr id="3" name="Content Placeholder 2">
            <a:extLst>
              <a:ext uri="{FF2B5EF4-FFF2-40B4-BE49-F238E27FC236}">
                <a16:creationId xmlns="" xmlns:a16="http://schemas.microsoft.com/office/drawing/2014/main" id="{0D182170-C140-4A04-A1A3-38E267698820}"/>
              </a:ext>
            </a:extLst>
          </p:cNvPr>
          <p:cNvSpPr>
            <a:spLocks noGrp="1"/>
          </p:cNvSpPr>
          <p:nvPr>
            <p:ph idx="1"/>
          </p:nvPr>
        </p:nvSpPr>
        <p:spPr>
          <a:xfrm>
            <a:off x="648931" y="2438401"/>
            <a:ext cx="3605571" cy="3779520"/>
          </a:xfrm>
        </p:spPr>
        <p:txBody>
          <a:bodyPr>
            <a:normAutofit/>
          </a:bodyPr>
          <a:lstStyle/>
          <a:p>
            <a:r>
              <a:rPr lang="en-US" sz="1800" dirty="0"/>
              <a:t>Business </a:t>
            </a:r>
            <a:r>
              <a:rPr lang="en-US" sz="1800" dirty="0" smtClean="0"/>
              <a:t>objectives is the </a:t>
            </a:r>
            <a:r>
              <a:rPr lang="en-US" sz="1800" dirty="0"/>
              <a:t>foundation for defining internal audit </a:t>
            </a:r>
            <a:r>
              <a:rPr lang="en-US" sz="1800" dirty="0" smtClean="0"/>
              <a:t>engagement objectives </a:t>
            </a:r>
            <a:r>
              <a:rPr lang="en-US" sz="1800" dirty="0"/>
              <a:t>(what the IA wants to achieve).</a:t>
            </a:r>
          </a:p>
          <a:p>
            <a:endParaRPr lang="en-US" sz="1800" dirty="0"/>
          </a:p>
          <a:p>
            <a:endParaRPr lang="en-US" sz="1800" dirty="0"/>
          </a:p>
          <a:p>
            <a:pPr marL="514350" indent="-514350">
              <a:buFont typeface="+mj-lt"/>
              <a:buAutoNum type="arabicPeriod"/>
            </a:pPr>
            <a:endParaRPr lang="en-GB" sz="1800" dirty="0"/>
          </a:p>
        </p:txBody>
      </p:sp>
      <p:sp>
        <p:nvSpPr>
          <p:cNvPr id="23" name="Rectangle 22">
            <a:extLst>
              <a:ext uri="{FF2B5EF4-FFF2-40B4-BE49-F238E27FC236}">
                <a16:creationId xmlns="" xmlns:a16="http://schemas.microsoft.com/office/drawing/2014/main" id="{577D1452-F0B7-431E-9A24-D3F7103D85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0">
            <a:extLst>
              <a:ext uri="{FF2B5EF4-FFF2-40B4-BE49-F238E27FC236}">
                <a16:creationId xmlns="" xmlns:a16="http://schemas.microsoft.com/office/drawing/2014/main" id="{A660F4F9-5DF5-4F15-BE6A-CD8648BB11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EA8FEC3B-0ADB-4565-B81C-A3AA73530FCD}"/>
              </a:ext>
            </a:extLst>
          </p:cNvPr>
          <p:cNvPicPr>
            <a:picLocks noChangeAspect="1"/>
          </p:cNvPicPr>
          <p:nvPr/>
        </p:nvPicPr>
        <p:blipFill rotWithShape="1">
          <a:blip r:embed="rId2"/>
          <a:srcRect r="203" b="3"/>
          <a:stretch/>
        </p:blipFill>
        <p:spPr>
          <a:xfrm>
            <a:off x="5283707" y="629265"/>
            <a:ext cx="6429081" cy="5669327"/>
          </a:xfrm>
          <a:prstGeom prst="rect">
            <a:avLst/>
          </a:prstGeom>
          <a:effectLst/>
        </p:spPr>
      </p:pic>
    </p:spTree>
    <p:extLst>
      <p:ext uri="{BB962C8B-B14F-4D97-AF65-F5344CB8AC3E}">
        <p14:creationId xmlns:p14="http://schemas.microsoft.com/office/powerpoint/2010/main" val="1993291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ED1577-44EE-4127-A159-61D238768C85}"/>
              </a:ext>
            </a:extLst>
          </p:cNvPr>
          <p:cNvSpPr>
            <a:spLocks noGrp="1"/>
          </p:cNvSpPr>
          <p:nvPr>
            <p:ph type="title"/>
          </p:nvPr>
        </p:nvSpPr>
        <p:spPr>
          <a:xfrm>
            <a:off x="1653363" y="365760"/>
            <a:ext cx="9367203" cy="1188720"/>
          </a:xfrm>
        </p:spPr>
        <p:txBody>
          <a:bodyPr>
            <a:normAutofit fontScale="90000"/>
          </a:bodyPr>
          <a:lstStyle/>
          <a:p>
            <a:r>
              <a:rPr lang="en-US" sz="5300" dirty="0"/>
              <a:t>T2:</a:t>
            </a:r>
            <a:r>
              <a:rPr lang="en-US" sz="3400" dirty="0"/>
              <a:t> Evaluate and improve the effectiveness of risk management, control, and governance processes.</a:t>
            </a:r>
            <a:endParaRPr lang="en-GB" sz="3400" dirty="0"/>
          </a:p>
        </p:txBody>
      </p:sp>
      <p:sp>
        <p:nvSpPr>
          <p:cNvPr id="8" name="Freeform: Shape 7">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59540531-CDE8-4531-A049-FC8B4B77B9F2}"/>
              </a:ext>
            </a:extLst>
          </p:cNvPr>
          <p:cNvSpPr>
            <a:spLocks noGrp="1"/>
          </p:cNvSpPr>
          <p:nvPr>
            <p:ph idx="1"/>
          </p:nvPr>
        </p:nvSpPr>
        <p:spPr>
          <a:xfrm>
            <a:off x="1653363" y="2176272"/>
            <a:ext cx="9367204" cy="4041648"/>
          </a:xfrm>
        </p:spPr>
        <p:txBody>
          <a:bodyPr anchor="t">
            <a:normAutofit/>
          </a:bodyPr>
          <a:lstStyle/>
          <a:p>
            <a:r>
              <a:rPr lang="en-US" sz="2000"/>
              <a:t>Governance </a:t>
            </a:r>
            <a:r>
              <a:rPr lang="en-GB" sz="2000"/>
              <a:t>: </a:t>
            </a:r>
          </a:p>
          <a:p>
            <a:pPr lvl="1"/>
            <a:r>
              <a:rPr lang="en-GB" sz="2000"/>
              <a:t>Process conducted by BOD</a:t>
            </a:r>
          </a:p>
          <a:p>
            <a:pPr lvl="1"/>
            <a:r>
              <a:rPr lang="en-GB" sz="2000"/>
              <a:t>To authorize, direct and oversee management toward the achievement of the organization’s objectives</a:t>
            </a:r>
          </a:p>
          <a:p>
            <a:r>
              <a:rPr lang="en-US" sz="2000"/>
              <a:t>Risk Management </a:t>
            </a:r>
            <a:r>
              <a:rPr lang="en-GB" sz="2000"/>
              <a:t>: </a:t>
            </a:r>
          </a:p>
          <a:p>
            <a:pPr lvl="1"/>
            <a:r>
              <a:rPr lang="en-GB" sz="2000"/>
              <a:t>Process conducted by Management</a:t>
            </a:r>
          </a:p>
          <a:p>
            <a:pPr lvl="1"/>
            <a:r>
              <a:rPr lang="en-GB" sz="2000"/>
              <a:t>To understand and deal with risks (negatively affect the entity ability to achieve its objectives.</a:t>
            </a:r>
          </a:p>
          <a:p>
            <a:r>
              <a:rPr lang="en-US" sz="2000"/>
              <a:t>Internal Control</a:t>
            </a:r>
            <a:r>
              <a:rPr lang="en-GB" sz="2000"/>
              <a:t>: </a:t>
            </a:r>
          </a:p>
          <a:p>
            <a:pPr lvl="1"/>
            <a:r>
              <a:rPr lang="en-GB" sz="2000"/>
              <a:t>Process conducted by Management</a:t>
            </a:r>
          </a:p>
          <a:p>
            <a:pPr lvl="1"/>
            <a:r>
              <a:rPr lang="en-GB" sz="2000"/>
              <a:t>To mitigate risks to acceptable levels.</a:t>
            </a:r>
          </a:p>
          <a:p>
            <a:pPr marL="457200" lvl="1" indent="0">
              <a:buNone/>
            </a:pPr>
            <a:endParaRPr lang="en-GB" sz="2000"/>
          </a:p>
        </p:txBody>
      </p:sp>
    </p:spTree>
    <p:extLst>
      <p:ext uri="{BB962C8B-B14F-4D97-AF65-F5344CB8AC3E}">
        <p14:creationId xmlns:p14="http://schemas.microsoft.com/office/powerpoint/2010/main" val="273994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E09679-DAFF-FF63-D239-9045D2F1AB61}"/>
              </a:ext>
            </a:extLst>
          </p:cNvPr>
          <p:cNvSpPr>
            <a:spLocks noGrp="1"/>
          </p:cNvSpPr>
          <p:nvPr>
            <p:ph type="title"/>
          </p:nvPr>
        </p:nvSpPr>
        <p:spPr/>
        <p:txBody>
          <a:bodyPr/>
          <a:lstStyle/>
          <a:p>
            <a:r>
              <a:rPr lang="en-US" dirty="0"/>
              <a:t>T2: Understanding GRC</a:t>
            </a:r>
          </a:p>
        </p:txBody>
      </p:sp>
      <p:pic>
        <p:nvPicPr>
          <p:cNvPr id="7" name="Content Placeholder 6">
            <a:extLst>
              <a:ext uri="{FF2B5EF4-FFF2-40B4-BE49-F238E27FC236}">
                <a16:creationId xmlns="" xmlns:a16="http://schemas.microsoft.com/office/drawing/2014/main" id="{64D92276-B0F4-DDA7-7245-95B8DC273DAF}"/>
              </a:ext>
            </a:extLst>
          </p:cNvPr>
          <p:cNvPicPr>
            <a:picLocks noGrp="1" noChangeAspect="1"/>
          </p:cNvPicPr>
          <p:nvPr>
            <p:ph idx="1"/>
          </p:nvPr>
        </p:nvPicPr>
        <p:blipFill>
          <a:blip r:embed="rId2"/>
          <a:stretch>
            <a:fillRect/>
          </a:stretch>
        </p:blipFill>
        <p:spPr>
          <a:xfrm>
            <a:off x="1995055" y="1480705"/>
            <a:ext cx="7902286" cy="4785013"/>
          </a:xfrm>
        </p:spPr>
      </p:pic>
    </p:spTree>
    <p:extLst>
      <p:ext uri="{BB962C8B-B14F-4D97-AF65-F5344CB8AC3E}">
        <p14:creationId xmlns:p14="http://schemas.microsoft.com/office/powerpoint/2010/main" val="75571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63F0DA-529C-117F-FDD5-AAFCF46737F5}"/>
              </a:ext>
            </a:extLst>
          </p:cNvPr>
          <p:cNvSpPr>
            <a:spLocks noGrp="1"/>
          </p:cNvSpPr>
          <p:nvPr>
            <p:ph type="title"/>
          </p:nvPr>
        </p:nvSpPr>
        <p:spPr/>
        <p:txBody>
          <a:bodyPr/>
          <a:lstStyle/>
          <a:p>
            <a:r>
              <a:rPr lang="en-US" dirty="0"/>
              <a:t>T2: GOVERNANCE (1/2)</a:t>
            </a:r>
          </a:p>
        </p:txBody>
      </p:sp>
      <p:pic>
        <p:nvPicPr>
          <p:cNvPr id="5" name="Content Placeholder 4">
            <a:extLst>
              <a:ext uri="{FF2B5EF4-FFF2-40B4-BE49-F238E27FC236}">
                <a16:creationId xmlns="" xmlns:a16="http://schemas.microsoft.com/office/drawing/2014/main" id="{33A35528-8813-D257-6D0F-A542312BFFCD}"/>
              </a:ext>
            </a:extLst>
          </p:cNvPr>
          <p:cNvPicPr>
            <a:picLocks noGrp="1" noChangeAspect="1"/>
          </p:cNvPicPr>
          <p:nvPr>
            <p:ph idx="1"/>
          </p:nvPr>
        </p:nvPicPr>
        <p:blipFill>
          <a:blip r:embed="rId2"/>
          <a:stretch>
            <a:fillRect/>
          </a:stretch>
        </p:blipFill>
        <p:spPr>
          <a:xfrm>
            <a:off x="1039933" y="1690688"/>
            <a:ext cx="8701544" cy="4346430"/>
          </a:xfrm>
        </p:spPr>
      </p:pic>
      <p:pic>
        <p:nvPicPr>
          <p:cNvPr id="1028" name="Picture 4" descr="Group People Clipart Stock Photos and Pictures - 29,332 Images |  Shutterstock">
            <a:extLst>
              <a:ext uri="{FF2B5EF4-FFF2-40B4-BE49-F238E27FC236}">
                <a16:creationId xmlns="" xmlns:a16="http://schemas.microsoft.com/office/drawing/2014/main" id="{7C465792-B07D-55AB-A3F0-6E183C020F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559"/>
          <a:stretch/>
        </p:blipFill>
        <p:spPr bwMode="auto">
          <a:xfrm>
            <a:off x="9407236" y="0"/>
            <a:ext cx="2752725" cy="235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695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47A53F6A-EC9E-617E-2541-4337277286B6}"/>
              </a:ext>
            </a:extLst>
          </p:cNvPr>
          <p:cNvPicPr>
            <a:picLocks noGrp="1" noChangeAspect="1"/>
          </p:cNvPicPr>
          <p:nvPr>
            <p:ph idx="1"/>
          </p:nvPr>
        </p:nvPicPr>
        <p:blipFill>
          <a:blip r:embed="rId2"/>
          <a:stretch>
            <a:fillRect/>
          </a:stretch>
        </p:blipFill>
        <p:spPr>
          <a:xfrm>
            <a:off x="943386" y="1527464"/>
            <a:ext cx="5972219" cy="1232985"/>
          </a:xfrm>
        </p:spPr>
      </p:pic>
      <p:pic>
        <p:nvPicPr>
          <p:cNvPr id="7" name="Picture 6">
            <a:extLst>
              <a:ext uri="{FF2B5EF4-FFF2-40B4-BE49-F238E27FC236}">
                <a16:creationId xmlns="" xmlns:a16="http://schemas.microsoft.com/office/drawing/2014/main" id="{F32F569D-23C4-B1E9-77A8-3D864035C021}"/>
              </a:ext>
            </a:extLst>
          </p:cNvPr>
          <p:cNvPicPr>
            <a:picLocks noChangeAspect="1"/>
          </p:cNvPicPr>
          <p:nvPr/>
        </p:nvPicPr>
        <p:blipFill>
          <a:blip r:embed="rId3"/>
          <a:stretch>
            <a:fillRect/>
          </a:stretch>
        </p:blipFill>
        <p:spPr>
          <a:xfrm>
            <a:off x="623862" y="2934853"/>
            <a:ext cx="6715174" cy="3200423"/>
          </a:xfrm>
          <a:prstGeom prst="rect">
            <a:avLst/>
          </a:prstGeom>
        </p:spPr>
      </p:pic>
      <p:sp>
        <p:nvSpPr>
          <p:cNvPr id="8" name="Title 1">
            <a:extLst>
              <a:ext uri="{FF2B5EF4-FFF2-40B4-BE49-F238E27FC236}">
                <a16:creationId xmlns="" xmlns:a16="http://schemas.microsoft.com/office/drawing/2014/main" id="{C3DFA47B-088C-C3FF-4403-343065BD1E94}"/>
              </a:ext>
            </a:extLst>
          </p:cNvPr>
          <p:cNvSpPr>
            <a:spLocks noGrp="1"/>
          </p:cNvSpPr>
          <p:nvPr>
            <p:ph type="title"/>
          </p:nvPr>
        </p:nvSpPr>
        <p:spPr>
          <a:xfrm>
            <a:off x="838200" y="365125"/>
            <a:ext cx="10515600" cy="1325563"/>
          </a:xfrm>
        </p:spPr>
        <p:txBody>
          <a:bodyPr/>
          <a:lstStyle/>
          <a:p>
            <a:r>
              <a:rPr lang="en-US" dirty="0"/>
              <a:t>T2: GOVERNANCE (2/2)</a:t>
            </a:r>
          </a:p>
        </p:txBody>
      </p:sp>
    </p:spTree>
    <p:extLst>
      <p:ext uri="{BB962C8B-B14F-4D97-AF65-F5344CB8AC3E}">
        <p14:creationId xmlns:p14="http://schemas.microsoft.com/office/powerpoint/2010/main" val="1585607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D07B7A-CBFF-A41C-92DB-D4D8979FBB77}"/>
              </a:ext>
            </a:extLst>
          </p:cNvPr>
          <p:cNvSpPr>
            <a:spLocks noGrp="1"/>
          </p:cNvSpPr>
          <p:nvPr>
            <p:ph type="title"/>
          </p:nvPr>
        </p:nvSpPr>
        <p:spPr/>
        <p:txBody>
          <a:bodyPr/>
          <a:lstStyle/>
          <a:p>
            <a:r>
              <a:rPr lang="en-US" dirty="0"/>
              <a:t>T2: RISK </a:t>
            </a:r>
            <a:r>
              <a:rPr lang="en-US" dirty="0" smtClean="0"/>
              <a:t>MANAGEMENT (1/2)</a:t>
            </a:r>
            <a:endParaRPr lang="en-US" dirty="0"/>
          </a:p>
        </p:txBody>
      </p:sp>
      <p:pic>
        <p:nvPicPr>
          <p:cNvPr id="5" name="Content Placeholder 4">
            <a:extLst>
              <a:ext uri="{FF2B5EF4-FFF2-40B4-BE49-F238E27FC236}">
                <a16:creationId xmlns="" xmlns:a16="http://schemas.microsoft.com/office/drawing/2014/main" id="{09EAB459-A01D-DD0B-FE5C-B7CB94D9854F}"/>
              </a:ext>
            </a:extLst>
          </p:cNvPr>
          <p:cNvPicPr>
            <a:picLocks noGrp="1" noChangeAspect="1"/>
          </p:cNvPicPr>
          <p:nvPr>
            <p:ph idx="1"/>
          </p:nvPr>
        </p:nvPicPr>
        <p:blipFill>
          <a:blip r:embed="rId2"/>
          <a:stretch>
            <a:fillRect/>
          </a:stretch>
        </p:blipFill>
        <p:spPr>
          <a:xfrm>
            <a:off x="838201" y="1527819"/>
            <a:ext cx="8247784" cy="1963527"/>
          </a:xfrm>
        </p:spPr>
      </p:pic>
      <p:pic>
        <p:nvPicPr>
          <p:cNvPr id="7" name="Picture 6">
            <a:extLst>
              <a:ext uri="{FF2B5EF4-FFF2-40B4-BE49-F238E27FC236}">
                <a16:creationId xmlns="" xmlns:a16="http://schemas.microsoft.com/office/drawing/2014/main" id="{0E1B21C4-4618-63E3-3497-2CEC288EF399}"/>
              </a:ext>
            </a:extLst>
          </p:cNvPr>
          <p:cNvPicPr>
            <a:picLocks noChangeAspect="1"/>
          </p:cNvPicPr>
          <p:nvPr/>
        </p:nvPicPr>
        <p:blipFill>
          <a:blip r:embed="rId3"/>
          <a:stretch>
            <a:fillRect/>
          </a:stretch>
        </p:blipFill>
        <p:spPr>
          <a:xfrm>
            <a:off x="838200" y="3601739"/>
            <a:ext cx="8690264" cy="3022466"/>
          </a:xfrm>
          <a:prstGeom prst="rect">
            <a:avLst/>
          </a:prstGeom>
        </p:spPr>
      </p:pic>
      <p:pic>
        <p:nvPicPr>
          <p:cNvPr id="2050" name="Picture 2" descr="Risk Management">
            <a:extLst>
              <a:ext uri="{FF2B5EF4-FFF2-40B4-BE49-F238E27FC236}">
                <a16:creationId xmlns="" xmlns:a16="http://schemas.microsoft.com/office/drawing/2014/main" id="{A8806FC7-F529-F3EA-01C5-5988F9584B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1591" y="275359"/>
            <a:ext cx="2434233"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96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87896" y="1670801"/>
            <a:ext cx="4581525" cy="609600"/>
          </a:xfrm>
          <a:prstGeom prst="rect">
            <a:avLst/>
          </a:prstGeom>
        </p:spPr>
      </p:pic>
      <p:sp>
        <p:nvSpPr>
          <p:cNvPr id="5" name="Title 1">
            <a:extLst>
              <a:ext uri="{FF2B5EF4-FFF2-40B4-BE49-F238E27FC236}">
                <a16:creationId xmlns="" xmlns:a16="http://schemas.microsoft.com/office/drawing/2014/main" id="{04D07B7A-CBFF-A41C-92DB-D4D8979FBB77}"/>
              </a:ext>
            </a:extLst>
          </p:cNvPr>
          <p:cNvSpPr>
            <a:spLocks noGrp="1"/>
          </p:cNvSpPr>
          <p:nvPr>
            <p:ph type="title"/>
          </p:nvPr>
        </p:nvSpPr>
        <p:spPr/>
        <p:txBody>
          <a:bodyPr/>
          <a:lstStyle/>
          <a:p>
            <a:r>
              <a:rPr lang="en-US" dirty="0"/>
              <a:t>T2: RISK </a:t>
            </a:r>
            <a:r>
              <a:rPr lang="en-US" dirty="0" smtClean="0"/>
              <a:t>MANAGEMENT (2/2)</a:t>
            </a:r>
            <a:endParaRPr lang="en-US" dirty="0"/>
          </a:p>
        </p:txBody>
      </p:sp>
      <p:pic>
        <p:nvPicPr>
          <p:cNvPr id="6" name="Picture 5"/>
          <p:cNvPicPr>
            <a:picLocks noChangeAspect="1"/>
          </p:cNvPicPr>
          <p:nvPr/>
        </p:nvPicPr>
        <p:blipFill>
          <a:blip r:embed="rId3"/>
          <a:stretch>
            <a:fillRect/>
          </a:stretch>
        </p:blipFill>
        <p:spPr>
          <a:xfrm>
            <a:off x="441625" y="2342892"/>
            <a:ext cx="6448425" cy="3028950"/>
          </a:xfrm>
          <a:prstGeom prst="rect">
            <a:avLst/>
          </a:prstGeom>
        </p:spPr>
      </p:pic>
    </p:spTree>
    <p:extLst>
      <p:ext uri="{BB962C8B-B14F-4D97-AF65-F5344CB8AC3E}">
        <p14:creationId xmlns:p14="http://schemas.microsoft.com/office/powerpoint/2010/main" val="104407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4EC96849-1177-E0F2-65D4-C5DB2612C1DD}"/>
              </a:ext>
            </a:extLst>
          </p:cNvPr>
          <p:cNvPicPr>
            <a:picLocks noGrp="1" noChangeAspect="1"/>
          </p:cNvPicPr>
          <p:nvPr>
            <p:ph idx="1"/>
          </p:nvPr>
        </p:nvPicPr>
        <p:blipFill>
          <a:blip r:embed="rId2"/>
          <a:stretch>
            <a:fillRect/>
          </a:stretch>
        </p:blipFill>
        <p:spPr>
          <a:xfrm>
            <a:off x="655467" y="3347635"/>
            <a:ext cx="6953301" cy="2315410"/>
          </a:xfrm>
        </p:spPr>
      </p:pic>
      <p:sp>
        <p:nvSpPr>
          <p:cNvPr id="6" name="Title 1">
            <a:extLst>
              <a:ext uri="{FF2B5EF4-FFF2-40B4-BE49-F238E27FC236}">
                <a16:creationId xmlns="" xmlns:a16="http://schemas.microsoft.com/office/drawing/2014/main" id="{A45F6A3C-4DDE-1BC4-2B0C-9A13FD01FB5C}"/>
              </a:ext>
            </a:extLst>
          </p:cNvPr>
          <p:cNvSpPr>
            <a:spLocks noGrp="1"/>
          </p:cNvSpPr>
          <p:nvPr>
            <p:ph type="title"/>
          </p:nvPr>
        </p:nvSpPr>
        <p:spPr>
          <a:xfrm>
            <a:off x="838200" y="365125"/>
            <a:ext cx="10515600" cy="1325563"/>
          </a:xfrm>
        </p:spPr>
        <p:txBody>
          <a:bodyPr/>
          <a:lstStyle/>
          <a:p>
            <a:r>
              <a:rPr lang="en-US" dirty="0"/>
              <a:t>T2: CONTROL</a:t>
            </a:r>
          </a:p>
        </p:txBody>
      </p:sp>
      <p:pic>
        <p:nvPicPr>
          <p:cNvPr id="8" name="Picture 7">
            <a:extLst>
              <a:ext uri="{FF2B5EF4-FFF2-40B4-BE49-F238E27FC236}">
                <a16:creationId xmlns="" xmlns:a16="http://schemas.microsoft.com/office/drawing/2014/main" id="{6C6E7D50-D260-61C7-836F-5C84FD5AE3AD}"/>
              </a:ext>
            </a:extLst>
          </p:cNvPr>
          <p:cNvPicPr>
            <a:picLocks noChangeAspect="1"/>
          </p:cNvPicPr>
          <p:nvPr/>
        </p:nvPicPr>
        <p:blipFill>
          <a:blip r:embed="rId3"/>
          <a:stretch>
            <a:fillRect/>
          </a:stretch>
        </p:blipFill>
        <p:spPr>
          <a:xfrm>
            <a:off x="1084961" y="1614875"/>
            <a:ext cx="6229396" cy="1732759"/>
          </a:xfrm>
          <a:prstGeom prst="rect">
            <a:avLst/>
          </a:prstGeom>
        </p:spPr>
      </p:pic>
      <p:pic>
        <p:nvPicPr>
          <p:cNvPr id="4098" name="Picture 2" descr="Internal Audit Clipart | Free Images at Clker.com - vector clip art online,  royalty free &amp; public domain">
            <a:extLst>
              <a:ext uri="{FF2B5EF4-FFF2-40B4-BE49-F238E27FC236}">
                <a16:creationId xmlns="" xmlns:a16="http://schemas.microsoft.com/office/drawing/2014/main" id="{4F4F100D-9BAA-5943-A11C-AE9A57DDC0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831"/>
          <a:stretch/>
        </p:blipFill>
        <p:spPr bwMode="auto">
          <a:xfrm>
            <a:off x="9234054" y="0"/>
            <a:ext cx="2857500" cy="259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001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614ED9-C912-AB64-E488-4B5BA20B8267}"/>
              </a:ext>
            </a:extLst>
          </p:cNvPr>
          <p:cNvSpPr>
            <a:spLocks noGrp="1"/>
          </p:cNvSpPr>
          <p:nvPr>
            <p:ph type="title"/>
          </p:nvPr>
        </p:nvSpPr>
        <p:spPr>
          <a:xfrm>
            <a:off x="155863" y="361516"/>
            <a:ext cx="10515600" cy="1082820"/>
          </a:xfrm>
        </p:spPr>
        <p:txBody>
          <a:bodyPr>
            <a:normAutofit fontScale="90000"/>
          </a:bodyPr>
          <a:lstStyle/>
          <a:p>
            <a:r>
              <a:rPr lang="en-US" dirty="0"/>
              <a:t>T2: </a:t>
            </a:r>
            <a:r>
              <a:rPr lang="en-US" b="1" dirty="0"/>
              <a:t>Example for Governance, Risk Management, and Control (GRC)</a:t>
            </a:r>
            <a:br>
              <a:rPr lang="en-US" b="1" dirty="0"/>
            </a:br>
            <a:endParaRPr lang="en-US" dirty="0"/>
          </a:p>
        </p:txBody>
      </p:sp>
      <p:sp>
        <p:nvSpPr>
          <p:cNvPr id="3" name="Content Placeholder 2">
            <a:extLst>
              <a:ext uri="{FF2B5EF4-FFF2-40B4-BE49-F238E27FC236}">
                <a16:creationId xmlns="" xmlns:a16="http://schemas.microsoft.com/office/drawing/2014/main" id="{9BF61032-6FDD-E585-4976-7B2573CC1FA3}"/>
              </a:ext>
            </a:extLst>
          </p:cNvPr>
          <p:cNvSpPr>
            <a:spLocks noGrp="1"/>
          </p:cNvSpPr>
          <p:nvPr>
            <p:ph idx="1"/>
          </p:nvPr>
        </p:nvSpPr>
        <p:spPr>
          <a:xfrm>
            <a:off x="155863" y="1194955"/>
            <a:ext cx="11793681" cy="5533159"/>
          </a:xfrm>
        </p:spPr>
        <p:txBody>
          <a:bodyPr>
            <a:normAutofit fontScale="55000" lnSpcReduction="20000"/>
          </a:bodyPr>
          <a:lstStyle/>
          <a:p>
            <a:pPr marL="0" indent="0">
              <a:buNone/>
            </a:pPr>
            <a:r>
              <a:rPr lang="en-US" b="1" dirty="0"/>
              <a:t>Scenario: University Course Registration System</a:t>
            </a:r>
          </a:p>
          <a:p>
            <a:pPr marL="0" indent="0">
              <a:buNone/>
            </a:pPr>
            <a:r>
              <a:rPr lang="en-US" b="1" dirty="0"/>
              <a:t>1. Governance:</a:t>
            </a:r>
            <a:r>
              <a:rPr lang="en-US" dirty="0"/>
              <a:t> The university’s </a:t>
            </a:r>
            <a:r>
              <a:rPr lang="en-US" b="1" dirty="0"/>
              <a:t>Academic Council</a:t>
            </a:r>
            <a:r>
              <a:rPr lang="en-US" dirty="0"/>
              <a:t> oversees the policies and procedures for course registration. They establish guidelines on how students can register for courses, how many credits they can take, and the deadlines for registration. The council ensures that the registration process aligns with the university’s academic goals, such as maintaining a balanced student workload and ensuring that required courses are available to students.</a:t>
            </a:r>
          </a:p>
          <a:p>
            <a:pPr marL="0" indent="0">
              <a:buNone/>
            </a:pPr>
            <a:r>
              <a:rPr lang="en-US" b="1" dirty="0"/>
              <a:t>2. Risk Management:</a:t>
            </a:r>
            <a:r>
              <a:rPr lang="en-US" dirty="0"/>
              <a:t> The university’s IT department identifies risks related to the course registration system, such as the risk of system overload during peak registration times, potential data breaches, or errors in course enrollment. To manage these risks, the IT department implements a risk management plan that includes stress-testing the system, enhancing cybersecurity measures, and creating a backup system in case the main system fails.</a:t>
            </a:r>
          </a:p>
          <a:p>
            <a:pPr marL="0" indent="0">
              <a:buNone/>
            </a:pPr>
            <a:r>
              <a:rPr lang="en-US" b="1" dirty="0"/>
              <a:t>3. Control:</a:t>
            </a:r>
            <a:r>
              <a:rPr lang="en-US" dirty="0"/>
              <a:t> To enforce the policies and mitigate risks, the university implements </a:t>
            </a:r>
            <a:r>
              <a:rPr lang="en-US" b="1" dirty="0"/>
              <a:t>controls</a:t>
            </a:r>
            <a:r>
              <a:rPr lang="en-US" dirty="0"/>
              <a:t> within the registration system. These controls include requiring students to log in with secure credentials, limiting the number of course credits they can register for based on academic policies, and setting system alerts for any anomalies, such as a student trying to register for more credits than allowed. Additionally, the system is monitored in real-time to detect and address any issues immediately. The controls within the registration system ensure that the rules set by the Academic Council are followed and that the risks identified by the IT department are managed effectively. This helps maintain the integrity of the registration process.</a:t>
            </a:r>
          </a:p>
          <a:p>
            <a:pPr marL="0" indent="0">
              <a:buNone/>
            </a:pPr>
            <a:r>
              <a:rPr lang="en-US" b="1" dirty="0"/>
              <a:t>How is GRC Connected:</a:t>
            </a:r>
          </a:p>
          <a:p>
            <a:pPr>
              <a:buFont typeface="Arial" panose="020B0604020202020204" pitchFamily="34" charset="0"/>
              <a:buChar char="•"/>
            </a:pPr>
            <a:r>
              <a:rPr lang="en-US" b="1" dirty="0"/>
              <a:t>Governance</a:t>
            </a:r>
            <a:r>
              <a:rPr lang="en-US" dirty="0"/>
              <a:t> establishes the policies and framework for the course registration process.</a:t>
            </a:r>
          </a:p>
          <a:p>
            <a:pPr>
              <a:buFont typeface="Arial" panose="020B0604020202020204" pitchFamily="34" charset="0"/>
              <a:buChar char="•"/>
            </a:pPr>
            <a:r>
              <a:rPr lang="en-US" b="1" dirty="0"/>
              <a:t>Risk Management</a:t>
            </a:r>
            <a:r>
              <a:rPr lang="en-US" dirty="0"/>
              <a:t> identifies potential threats to the registration process and plans ways to mitigate them.</a:t>
            </a:r>
          </a:p>
          <a:p>
            <a:pPr>
              <a:buFont typeface="Arial" panose="020B0604020202020204" pitchFamily="34" charset="0"/>
              <a:buChar char="•"/>
            </a:pPr>
            <a:r>
              <a:rPr lang="en-US" b="1" dirty="0"/>
              <a:t>Controls</a:t>
            </a:r>
            <a:r>
              <a:rPr lang="en-US" dirty="0"/>
              <a:t> are the mechanisms put in place to ensure the registration process adheres to the governance framework and that risks are minimized.</a:t>
            </a:r>
          </a:p>
          <a:p>
            <a:pPr marL="0" indent="0">
              <a:buNone/>
            </a:pPr>
            <a:r>
              <a:rPr lang="en-US" b="1" dirty="0"/>
              <a:t>Where Internal Audit Falls in the GRC Framework:</a:t>
            </a:r>
          </a:p>
          <a:p>
            <a:pPr marL="0" indent="0">
              <a:buNone/>
            </a:pPr>
            <a:r>
              <a:rPr lang="en-US" dirty="0"/>
              <a:t>Internal audit intersects with </a:t>
            </a:r>
            <a:r>
              <a:rPr lang="en-US" b="1" dirty="0"/>
              <a:t>Governance</a:t>
            </a:r>
            <a:r>
              <a:rPr lang="en-US" dirty="0"/>
              <a:t>, </a:t>
            </a:r>
            <a:r>
              <a:rPr lang="en-US" b="1" dirty="0"/>
              <a:t>Risk Management</a:t>
            </a:r>
            <a:r>
              <a:rPr lang="en-US" dirty="0"/>
              <a:t>, and </a:t>
            </a:r>
            <a:r>
              <a:rPr lang="en-US" b="1" dirty="0"/>
              <a:t>Control</a:t>
            </a:r>
            <a:r>
              <a:rPr lang="en-US" dirty="0"/>
              <a:t> by providing an </a:t>
            </a:r>
            <a:r>
              <a:rPr lang="en-US" b="1" dirty="0">
                <a:solidFill>
                  <a:schemeClr val="accent1"/>
                </a:solidFill>
              </a:rPr>
              <a:t>independent evaluation </a:t>
            </a:r>
            <a:r>
              <a:rPr lang="en-US" dirty="0"/>
              <a:t>of each component:</a:t>
            </a:r>
          </a:p>
          <a:p>
            <a:pPr>
              <a:buFont typeface="Arial" panose="020B0604020202020204" pitchFamily="34" charset="0"/>
              <a:buChar char="•"/>
            </a:pPr>
            <a:r>
              <a:rPr lang="en-US" b="1" dirty="0"/>
              <a:t>In Governance</a:t>
            </a:r>
            <a:r>
              <a:rPr lang="en-US" dirty="0"/>
              <a:t>, internal audit assesses whether the governance structures are aligned with the university's goals and if they are being adhered to.</a:t>
            </a:r>
          </a:p>
          <a:p>
            <a:pPr>
              <a:buFont typeface="Arial" panose="020B0604020202020204" pitchFamily="34" charset="0"/>
              <a:buChar char="•"/>
            </a:pPr>
            <a:r>
              <a:rPr lang="en-US" b="1" dirty="0"/>
              <a:t>In Risk Management</a:t>
            </a:r>
            <a:r>
              <a:rPr lang="en-US" dirty="0"/>
              <a:t>, internal audit evaluates how well risks are identified and managed, ensuring that risk management practices are both effective and efficient.</a:t>
            </a:r>
          </a:p>
          <a:p>
            <a:pPr>
              <a:buFont typeface="Arial" panose="020B0604020202020204" pitchFamily="34" charset="0"/>
              <a:buChar char="•"/>
            </a:pPr>
            <a:r>
              <a:rPr lang="en-US" b="1" dirty="0"/>
              <a:t>In Control</a:t>
            </a:r>
            <a:r>
              <a:rPr lang="en-US" dirty="0"/>
              <a:t>, internal audit tests and confirms that controls are working as intended to mitigate risks and ensure compliance with policies.</a:t>
            </a: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735752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necklace&#10;&#10;Description automatically generated">
            <a:extLst>
              <a:ext uri="{FF2B5EF4-FFF2-40B4-BE49-F238E27FC236}">
                <a16:creationId xmlns="" xmlns:a16="http://schemas.microsoft.com/office/drawing/2014/main" id="{F9BE3047-FB51-4774-A596-85BB24BDEB9D}"/>
              </a:ext>
            </a:extLst>
          </p:cNvPr>
          <p:cNvPicPr>
            <a:picLocks noChangeAspect="1"/>
          </p:cNvPicPr>
          <p:nvPr/>
        </p:nvPicPr>
        <p:blipFill rotWithShape="1">
          <a:blip r:embed="rId2">
            <a:duotone>
              <a:prstClr val="black"/>
              <a:prstClr val="white"/>
            </a:duotone>
            <a:alphaModFix amt="35000"/>
          </a:blip>
          <a:srcRect/>
          <a:stretch/>
        </p:blipFill>
        <p:spPr>
          <a:xfrm>
            <a:off x="20" y="1"/>
            <a:ext cx="12191980" cy="6857999"/>
          </a:xfrm>
          <a:prstGeom prst="rect">
            <a:avLst/>
          </a:prstGeom>
        </p:spPr>
      </p:pic>
      <p:sp>
        <p:nvSpPr>
          <p:cNvPr id="22" name="Rectangle 17">
            <a:extLst>
              <a:ext uri="{FF2B5EF4-FFF2-40B4-BE49-F238E27FC236}">
                <a16:creationId xmlns="" xmlns:a16="http://schemas.microsoft.com/office/drawing/2014/main" id="{FCEC2294-5A7B-45E5-9251-C1AA89F4AD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BF395A46-FB96-4AF1-9303-590F0C7E3512}"/>
              </a:ext>
            </a:extLst>
          </p:cNvPr>
          <p:cNvSpPr>
            <a:spLocks noGrp="1"/>
          </p:cNvSpPr>
          <p:nvPr>
            <p:ph type="title"/>
          </p:nvPr>
        </p:nvSpPr>
        <p:spPr>
          <a:xfrm>
            <a:off x="838201" y="1065862"/>
            <a:ext cx="3313164" cy="4726276"/>
          </a:xfrm>
        </p:spPr>
        <p:txBody>
          <a:bodyPr>
            <a:normAutofit/>
          </a:bodyPr>
          <a:lstStyle/>
          <a:p>
            <a:r>
              <a:rPr lang="en-GB" sz="4000" b="1" cap="all" dirty="0">
                <a:ln w="500">
                  <a:solidFill>
                    <a:srgbClr val="B13F9A">
                      <a:shade val="20000"/>
                      <a:satMod val="120000"/>
                    </a:srgbClr>
                  </a:solidFill>
                </a:ln>
                <a:latin typeface="Trebuchet MS"/>
              </a:rPr>
              <a:t>Course outline</a:t>
            </a:r>
            <a:endParaRPr lang="en-GB" sz="4000" dirty="0"/>
          </a:p>
        </p:txBody>
      </p:sp>
      <p:cxnSp>
        <p:nvCxnSpPr>
          <p:cNvPr id="23" name="Straight Connector 19">
            <a:extLst>
              <a:ext uri="{FF2B5EF4-FFF2-40B4-BE49-F238E27FC236}">
                <a16:creationId xmlns="" xmlns:a16="http://schemas.microsoft.com/office/drawing/2014/main" id="{67182200-4859-4C8D-BCBB-55B245C28B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 xmlns:a16="http://schemas.microsoft.com/office/drawing/2014/main" id="{278D9695-A7D5-4761-B484-24690A6C7363}"/>
              </a:ext>
            </a:extLst>
          </p:cNvPr>
          <p:cNvGraphicFramePr>
            <a:graphicFrameLocks noGrp="1"/>
          </p:cNvGraphicFramePr>
          <p:nvPr>
            <p:ph idx="1"/>
            <p:extLst>
              <p:ext uri="{D42A27DB-BD31-4B8C-83A1-F6EECF244321}">
                <p14:modId xmlns:p14="http://schemas.microsoft.com/office/powerpoint/2010/main" val="2416905729"/>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975956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9BD955-60F5-4A73-BE8B-510818038E41}"/>
              </a:ext>
            </a:extLst>
          </p:cNvPr>
          <p:cNvSpPr>
            <a:spLocks noGrp="1"/>
          </p:cNvSpPr>
          <p:nvPr>
            <p:ph type="title"/>
          </p:nvPr>
        </p:nvSpPr>
        <p:spPr>
          <a:xfrm>
            <a:off x="4965430" y="-1048"/>
            <a:ext cx="6586491" cy="1286160"/>
          </a:xfrm>
        </p:spPr>
        <p:txBody>
          <a:bodyPr anchor="b">
            <a:normAutofit/>
          </a:bodyPr>
          <a:lstStyle/>
          <a:p>
            <a:r>
              <a:rPr lang="en-US" sz="4100" dirty="0"/>
              <a:t>T3: Assurance and consulting </a:t>
            </a:r>
            <a:r>
              <a:rPr lang="en-US" sz="4100" dirty="0" smtClean="0"/>
              <a:t>activity (1/3)</a:t>
            </a:r>
            <a:endParaRPr lang="en-GB" sz="4100" dirty="0"/>
          </a:p>
        </p:txBody>
      </p:sp>
      <p:pic>
        <p:nvPicPr>
          <p:cNvPr id="11" name="Picture 10">
            <a:extLst>
              <a:ext uri="{FF2B5EF4-FFF2-40B4-BE49-F238E27FC236}">
                <a16:creationId xmlns="" xmlns:a16="http://schemas.microsoft.com/office/drawing/2014/main" id="{1691A085-4A76-48F3-804D-3EC09704B528}"/>
              </a:ext>
            </a:extLst>
          </p:cNvPr>
          <p:cNvPicPr>
            <a:picLocks noChangeAspect="1"/>
          </p:cNvPicPr>
          <p:nvPr/>
        </p:nvPicPr>
        <p:blipFill rotWithShape="1">
          <a:blip r:embed="rId2"/>
          <a:srcRect l="20474" r="34407" b="-1"/>
          <a:stretch/>
        </p:blipFill>
        <p:spPr>
          <a:xfrm>
            <a:off x="20" y="10"/>
            <a:ext cx="4635571" cy="6857990"/>
          </a:xfrm>
          <a:prstGeom prst="rect">
            <a:avLst/>
          </a:prstGeom>
          <a:effectLst/>
        </p:spPr>
      </p:pic>
      <p:cxnSp>
        <p:nvCxnSpPr>
          <p:cNvPr id="15" name="Straight Connector 14">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A6CC8A"/>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 xmlns:a16="http://schemas.microsoft.com/office/drawing/2014/main" id="{6822D773-672B-4B44-B669-F9ED6336D736}"/>
              </a:ext>
            </a:extLst>
          </p:cNvPr>
          <p:cNvGraphicFramePr>
            <a:graphicFrameLocks noGrp="1"/>
          </p:cNvGraphicFramePr>
          <p:nvPr>
            <p:ph idx="1"/>
            <p:extLst>
              <p:ext uri="{D42A27DB-BD31-4B8C-83A1-F6EECF244321}">
                <p14:modId xmlns:p14="http://schemas.microsoft.com/office/powerpoint/2010/main" val="3969538960"/>
              </p:ext>
            </p:extLst>
          </p:nvPr>
        </p:nvGraphicFramePr>
        <p:xfrm>
          <a:off x="4965431" y="1285112"/>
          <a:ext cx="7072689" cy="5497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2237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08E4F5-4D95-39B1-2AE7-A04088B67604}"/>
              </a:ext>
            </a:extLst>
          </p:cNvPr>
          <p:cNvSpPr>
            <a:spLocks noGrp="1"/>
          </p:cNvSpPr>
          <p:nvPr>
            <p:ph type="title"/>
          </p:nvPr>
        </p:nvSpPr>
        <p:spPr>
          <a:xfrm>
            <a:off x="267545" y="224848"/>
            <a:ext cx="10515600" cy="1325563"/>
          </a:xfrm>
        </p:spPr>
        <p:txBody>
          <a:bodyPr/>
          <a:lstStyle/>
          <a:p>
            <a:r>
              <a:rPr lang="en-US" sz="4400" dirty="0"/>
              <a:t>T3: </a:t>
            </a:r>
            <a:r>
              <a:rPr lang="en-US" dirty="0"/>
              <a:t>Assurance vs. Consulting </a:t>
            </a:r>
            <a:r>
              <a:rPr lang="en-US" dirty="0" smtClean="0"/>
              <a:t>(2/3</a:t>
            </a:r>
            <a:r>
              <a:rPr lang="en-US" dirty="0"/>
              <a:t>)</a:t>
            </a:r>
          </a:p>
        </p:txBody>
      </p:sp>
      <p:pic>
        <p:nvPicPr>
          <p:cNvPr id="5" name="Content Placeholder 4">
            <a:extLst>
              <a:ext uri="{FF2B5EF4-FFF2-40B4-BE49-F238E27FC236}">
                <a16:creationId xmlns="" xmlns:a16="http://schemas.microsoft.com/office/drawing/2014/main" id="{C9620E24-2C67-4F00-4513-BAE6C1C26CF9}"/>
              </a:ext>
            </a:extLst>
          </p:cNvPr>
          <p:cNvPicPr>
            <a:picLocks noGrp="1" noChangeAspect="1"/>
          </p:cNvPicPr>
          <p:nvPr>
            <p:ph idx="1"/>
          </p:nvPr>
        </p:nvPicPr>
        <p:blipFill>
          <a:blip r:embed="rId2"/>
          <a:stretch>
            <a:fillRect/>
          </a:stretch>
        </p:blipFill>
        <p:spPr>
          <a:xfrm>
            <a:off x="267545" y="1662545"/>
            <a:ext cx="5505490" cy="4229100"/>
          </a:xfrm>
        </p:spPr>
      </p:pic>
      <p:pic>
        <p:nvPicPr>
          <p:cNvPr id="9" name="Picture 8">
            <a:extLst>
              <a:ext uri="{FF2B5EF4-FFF2-40B4-BE49-F238E27FC236}">
                <a16:creationId xmlns="" xmlns:a16="http://schemas.microsoft.com/office/drawing/2014/main" id="{F20A64F1-5AE3-1E5E-7115-86569F0C3CA7}"/>
              </a:ext>
            </a:extLst>
          </p:cNvPr>
          <p:cNvPicPr>
            <a:picLocks noChangeAspect="1"/>
          </p:cNvPicPr>
          <p:nvPr/>
        </p:nvPicPr>
        <p:blipFill>
          <a:blip r:embed="rId3"/>
          <a:stretch>
            <a:fillRect/>
          </a:stretch>
        </p:blipFill>
        <p:spPr>
          <a:xfrm>
            <a:off x="6314622" y="1662545"/>
            <a:ext cx="5267364" cy="4291446"/>
          </a:xfrm>
          <a:prstGeom prst="rect">
            <a:avLst/>
          </a:prstGeom>
        </p:spPr>
      </p:pic>
    </p:spTree>
    <p:extLst>
      <p:ext uri="{BB962C8B-B14F-4D97-AF65-F5344CB8AC3E}">
        <p14:creationId xmlns:p14="http://schemas.microsoft.com/office/powerpoint/2010/main" val="2329635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T3: Assurance vs. Consulting Example (3/3</a:t>
            </a:r>
            <a:r>
              <a:rPr lang="en-US" dirty="0"/>
              <a:t>)</a:t>
            </a:r>
          </a:p>
        </p:txBody>
      </p:sp>
      <p:sp>
        <p:nvSpPr>
          <p:cNvPr id="3" name="Content Placeholder 2"/>
          <p:cNvSpPr>
            <a:spLocks noGrp="1"/>
          </p:cNvSpPr>
          <p:nvPr>
            <p:ph idx="1"/>
          </p:nvPr>
        </p:nvSpPr>
        <p:spPr>
          <a:xfrm>
            <a:off x="838200" y="1408670"/>
            <a:ext cx="10515600" cy="4768293"/>
          </a:xfrm>
        </p:spPr>
        <p:txBody>
          <a:bodyPr>
            <a:normAutofit fontScale="55000" lnSpcReduction="20000"/>
          </a:bodyPr>
          <a:lstStyle/>
          <a:p>
            <a:r>
              <a:rPr lang="en-US" b="1" dirty="0" smtClean="0"/>
              <a:t>Scenario</a:t>
            </a:r>
            <a:r>
              <a:rPr lang="en-US" dirty="0"/>
              <a:t>: Your company wants to ensure that its payroll process is accurate and secure.</a:t>
            </a:r>
          </a:p>
          <a:p>
            <a:r>
              <a:rPr lang="en-US" b="1" dirty="0"/>
              <a:t>Assurance Service Example</a:t>
            </a:r>
            <a:r>
              <a:rPr lang="en-US" dirty="0"/>
              <a:t>:</a:t>
            </a:r>
          </a:p>
          <a:p>
            <a:r>
              <a:rPr lang="en-US" b="1" dirty="0"/>
              <a:t>What It Is</a:t>
            </a:r>
            <a:r>
              <a:rPr lang="en-US" dirty="0"/>
              <a:t>: The company asks the internal auditor to review the </a:t>
            </a:r>
            <a:r>
              <a:rPr lang="en-US" b="1" dirty="0"/>
              <a:t>current payroll process</a:t>
            </a:r>
            <a:r>
              <a:rPr lang="en-US" dirty="0"/>
              <a:t>. The auditor examines how payroll is being managed—whether employees are paid the correct amounts on time, and if the payroll records are accurate. The auditor provides a report on whether the payroll system is functioning correctly, identifying any errors or weaknesses.</a:t>
            </a:r>
          </a:p>
          <a:p>
            <a:r>
              <a:rPr lang="en-US" b="1" dirty="0"/>
              <a:t>Key Participants</a:t>
            </a:r>
            <a:r>
              <a:rPr lang="en-US" dirty="0"/>
              <a:t>:</a:t>
            </a:r>
          </a:p>
          <a:p>
            <a:pPr lvl="1"/>
            <a:r>
              <a:rPr lang="en-US" b="1" dirty="0"/>
              <a:t>Process Owner</a:t>
            </a:r>
            <a:r>
              <a:rPr lang="en-US" dirty="0"/>
              <a:t>: The HR or Payroll department responsible for managing payroll.</a:t>
            </a:r>
          </a:p>
          <a:p>
            <a:pPr lvl="1"/>
            <a:r>
              <a:rPr lang="en-US" b="1" dirty="0"/>
              <a:t>Internal Auditor</a:t>
            </a:r>
            <a:r>
              <a:rPr lang="en-US" dirty="0"/>
              <a:t>: The one evaluating the payroll process.</a:t>
            </a:r>
          </a:p>
          <a:p>
            <a:pPr lvl="1"/>
            <a:r>
              <a:rPr lang="en-US" b="1" dirty="0"/>
              <a:t>User</a:t>
            </a:r>
            <a:r>
              <a:rPr lang="en-US" dirty="0"/>
              <a:t>: The company’s management, who will use the auditor’s report to ensure that payroll is being handled properly.</a:t>
            </a:r>
          </a:p>
          <a:p>
            <a:r>
              <a:rPr lang="en-US" b="1" dirty="0"/>
              <a:t>Consulting Service Example</a:t>
            </a:r>
            <a:r>
              <a:rPr lang="en-US" dirty="0"/>
              <a:t>:</a:t>
            </a:r>
          </a:p>
          <a:p>
            <a:r>
              <a:rPr lang="en-US" b="1" dirty="0"/>
              <a:t>What It Is</a:t>
            </a:r>
            <a:r>
              <a:rPr lang="en-US" dirty="0"/>
              <a:t>: The company is considering switching to a new payroll software and asks the internal auditor for advice. The auditor provides suggestions on how to transition to the new system smoothly, identifies potential risks (like data migration issues), and recommends best practices for setting up the new system. The focus is on providing guidance to improve the payroll process.</a:t>
            </a:r>
          </a:p>
          <a:p>
            <a:r>
              <a:rPr lang="en-US" b="1" dirty="0"/>
              <a:t>Key Participants</a:t>
            </a:r>
            <a:r>
              <a:rPr lang="en-US" dirty="0"/>
              <a:t>:</a:t>
            </a:r>
          </a:p>
          <a:p>
            <a:pPr lvl="1"/>
            <a:r>
              <a:rPr lang="en-US" b="1" dirty="0"/>
              <a:t>Internal Auditor</a:t>
            </a:r>
            <a:r>
              <a:rPr lang="en-US" dirty="0"/>
              <a:t>: The one offering advice on the new payroll system.</a:t>
            </a:r>
          </a:p>
          <a:p>
            <a:pPr lvl="1"/>
            <a:r>
              <a:rPr lang="en-US" b="1" dirty="0"/>
              <a:t>Client</a:t>
            </a:r>
            <a:r>
              <a:rPr lang="en-US" dirty="0"/>
              <a:t>: The HR or IT department responsible for implementing the new payroll software, seeking guidance on the transition.</a:t>
            </a:r>
          </a:p>
          <a:p>
            <a:r>
              <a:rPr lang="en-US" b="1" dirty="0"/>
              <a:t>Key Difference:</a:t>
            </a:r>
          </a:p>
          <a:p>
            <a:r>
              <a:rPr lang="en-US" b="1" dirty="0"/>
              <a:t>Assurance</a:t>
            </a:r>
            <a:r>
              <a:rPr lang="en-US" dirty="0"/>
              <a:t> is about the internal auditor </a:t>
            </a:r>
            <a:r>
              <a:rPr lang="en-US" b="1" dirty="0"/>
              <a:t>checking</a:t>
            </a:r>
            <a:r>
              <a:rPr lang="en-US" dirty="0"/>
              <a:t> the existing payroll process to make sure it’s accurate and secure.</a:t>
            </a:r>
          </a:p>
          <a:p>
            <a:r>
              <a:rPr lang="en-US" b="1" dirty="0"/>
              <a:t>Consulting</a:t>
            </a:r>
            <a:r>
              <a:rPr lang="en-US" dirty="0"/>
              <a:t> is about the internal auditor </a:t>
            </a:r>
            <a:r>
              <a:rPr lang="en-US" b="1" dirty="0"/>
              <a:t>advising</a:t>
            </a:r>
            <a:r>
              <a:rPr lang="en-US" dirty="0"/>
              <a:t> on how to improve or set up a new payroll system.</a:t>
            </a:r>
          </a:p>
          <a:p>
            <a:endParaRPr lang="en-US" dirty="0"/>
          </a:p>
        </p:txBody>
      </p:sp>
    </p:spTree>
    <p:extLst>
      <p:ext uri="{BB962C8B-B14F-4D97-AF65-F5344CB8AC3E}">
        <p14:creationId xmlns:p14="http://schemas.microsoft.com/office/powerpoint/2010/main" val="4233980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3C59763E-9E8D-25C8-80F9-2AD38D4923F5}"/>
              </a:ext>
            </a:extLst>
          </p:cNvPr>
          <p:cNvPicPr>
            <a:picLocks noChangeAspect="1"/>
          </p:cNvPicPr>
          <p:nvPr/>
        </p:nvPicPr>
        <p:blipFill rotWithShape="1">
          <a:blip r:embed="rId2"/>
          <a:srcRect t="1528" r="5849" b="7904"/>
          <a:stretch/>
        </p:blipFill>
        <p:spPr>
          <a:xfrm>
            <a:off x="8434442" y="2571634"/>
            <a:ext cx="3757557" cy="3570546"/>
          </a:xfrm>
          <a:prstGeom prst="rect">
            <a:avLst/>
          </a:prstGeom>
        </p:spPr>
      </p:pic>
      <p:grpSp>
        <p:nvGrpSpPr>
          <p:cNvPr id="10" name="Group 9">
            <a:extLst>
              <a:ext uri="{FF2B5EF4-FFF2-40B4-BE49-F238E27FC236}">
                <a16:creationId xmlns=""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65F3F99-1887-4678-B0E8-6739A5F96483}"/>
              </a:ext>
            </a:extLst>
          </p:cNvPr>
          <p:cNvSpPr>
            <a:spLocks noGrp="1"/>
          </p:cNvSpPr>
          <p:nvPr>
            <p:ph type="title"/>
          </p:nvPr>
        </p:nvSpPr>
        <p:spPr>
          <a:xfrm>
            <a:off x="1043631" y="809898"/>
            <a:ext cx="9942716" cy="1554480"/>
          </a:xfrm>
        </p:spPr>
        <p:txBody>
          <a:bodyPr anchor="ctr">
            <a:normAutofit/>
          </a:bodyPr>
          <a:lstStyle/>
          <a:p>
            <a:r>
              <a:rPr lang="en-US" sz="4800" dirty="0"/>
              <a:t>T4: Independence and Objectivity</a:t>
            </a:r>
            <a:endParaRPr lang="en-GB" sz="4800" dirty="0"/>
          </a:p>
        </p:txBody>
      </p:sp>
      <p:sp>
        <p:nvSpPr>
          <p:cNvPr id="3" name="Content Placeholder 2">
            <a:extLst>
              <a:ext uri="{FF2B5EF4-FFF2-40B4-BE49-F238E27FC236}">
                <a16:creationId xmlns="" xmlns:a16="http://schemas.microsoft.com/office/drawing/2014/main" id="{48277ABF-8723-498A-A19E-52860B9B408B}"/>
              </a:ext>
            </a:extLst>
          </p:cNvPr>
          <p:cNvSpPr>
            <a:spLocks noGrp="1"/>
          </p:cNvSpPr>
          <p:nvPr>
            <p:ph idx="1"/>
          </p:nvPr>
        </p:nvSpPr>
        <p:spPr>
          <a:xfrm>
            <a:off x="640079" y="2704014"/>
            <a:ext cx="9941319" cy="3409248"/>
          </a:xfrm>
        </p:spPr>
        <p:txBody>
          <a:bodyPr anchor="ctr">
            <a:normAutofit/>
          </a:bodyPr>
          <a:lstStyle/>
          <a:p>
            <a:r>
              <a:rPr lang="en-GB" sz="1900" b="1" dirty="0"/>
              <a:t>Independence: </a:t>
            </a:r>
          </a:p>
          <a:p>
            <a:pPr lvl="1"/>
            <a:r>
              <a:rPr lang="en-GB" sz="1900" dirty="0" smtClean="0"/>
              <a:t>Achieved throughout the organizational </a:t>
            </a:r>
            <a:r>
              <a:rPr lang="en-GB" sz="1900" dirty="0"/>
              <a:t>status of </a:t>
            </a:r>
            <a:r>
              <a:rPr lang="en-GB" sz="1900" dirty="0" smtClean="0"/>
              <a:t>the Internal Audit Function (IAF)</a:t>
            </a:r>
            <a:endParaRPr lang="en-GB" sz="1900" dirty="0"/>
          </a:p>
          <a:p>
            <a:pPr lvl="1"/>
            <a:r>
              <a:rPr lang="en-GB" sz="1900" dirty="0"/>
              <a:t>CAE reports functionally to BOD </a:t>
            </a:r>
            <a:r>
              <a:rPr lang="en-GB" sz="1900" dirty="0" smtClean="0"/>
              <a:t>or Audit Committee (AC</a:t>
            </a:r>
            <a:r>
              <a:rPr lang="en-GB" sz="1900" dirty="0"/>
              <a:t>) and administratively to CEO</a:t>
            </a:r>
          </a:p>
          <a:p>
            <a:r>
              <a:rPr lang="en-GB" sz="1900" b="1" dirty="0"/>
              <a:t>Objectivity: </a:t>
            </a:r>
          </a:p>
          <a:p>
            <a:pPr lvl="1"/>
            <a:r>
              <a:rPr lang="en-GB" sz="1900" dirty="0"/>
              <a:t>Mental attitude of individual IAs</a:t>
            </a:r>
          </a:p>
          <a:p>
            <a:pPr lvl="1"/>
            <a:r>
              <a:rPr lang="en-GB" sz="1900" dirty="0"/>
              <a:t>Should not </a:t>
            </a:r>
          </a:p>
          <a:p>
            <a:pPr lvl="2"/>
            <a:r>
              <a:rPr lang="en-GB" sz="1900" dirty="0"/>
              <a:t>Involve themselves in day to day operations</a:t>
            </a:r>
          </a:p>
          <a:p>
            <a:pPr lvl="2"/>
            <a:r>
              <a:rPr lang="en-GB" sz="1900" dirty="0"/>
              <a:t>make management decisions </a:t>
            </a:r>
          </a:p>
          <a:p>
            <a:pPr lvl="2"/>
            <a:r>
              <a:rPr lang="en-GB" sz="1900" dirty="0"/>
              <a:t>avoid conflict of interest (12 months must elapse)</a:t>
            </a:r>
          </a:p>
          <a:p>
            <a:pPr marL="457200" lvl="1" indent="0">
              <a:buNone/>
            </a:pPr>
            <a:endParaRPr lang="en-GB" sz="1900" dirty="0"/>
          </a:p>
        </p:txBody>
      </p:sp>
      <p:cxnSp>
        <p:nvCxnSpPr>
          <p:cNvPr id="17" name="Straight Connector 16">
            <a:extLst>
              <a:ext uri="{FF2B5EF4-FFF2-40B4-BE49-F238E27FC236}">
                <a16:creationId xmlns=""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srcRect l="18425" r="18633"/>
          <a:stretch/>
        </p:blipFill>
        <p:spPr>
          <a:xfrm>
            <a:off x="10080702" y="215612"/>
            <a:ext cx="2111298" cy="2201575"/>
          </a:xfrm>
          <a:prstGeom prst="rect">
            <a:avLst/>
          </a:prstGeom>
        </p:spPr>
      </p:pic>
    </p:spTree>
    <p:extLst>
      <p:ext uri="{BB962C8B-B14F-4D97-AF65-F5344CB8AC3E}">
        <p14:creationId xmlns:p14="http://schemas.microsoft.com/office/powerpoint/2010/main" val="2729152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EF1070-C7BF-F287-AA1C-E5517AD01335}"/>
              </a:ext>
            </a:extLst>
          </p:cNvPr>
          <p:cNvSpPr>
            <a:spLocks noGrp="1"/>
          </p:cNvSpPr>
          <p:nvPr>
            <p:ph type="title"/>
          </p:nvPr>
        </p:nvSpPr>
        <p:spPr/>
        <p:txBody>
          <a:bodyPr/>
          <a:lstStyle/>
          <a:p>
            <a:r>
              <a:rPr lang="en-US" sz="4400" dirty="0"/>
              <a:t>T4: Independence and Objectivity (IIA standards)-</a:t>
            </a:r>
            <a:r>
              <a:rPr lang="en-US" sz="4400" dirty="0">
                <a:solidFill>
                  <a:schemeClr val="accent1"/>
                </a:solidFill>
              </a:rPr>
              <a:t>Independence</a:t>
            </a:r>
            <a:endParaRPr lang="en-US" dirty="0">
              <a:solidFill>
                <a:schemeClr val="accent1"/>
              </a:solidFill>
            </a:endParaRPr>
          </a:p>
        </p:txBody>
      </p:sp>
      <p:pic>
        <p:nvPicPr>
          <p:cNvPr id="5" name="Content Placeholder 4">
            <a:extLst>
              <a:ext uri="{FF2B5EF4-FFF2-40B4-BE49-F238E27FC236}">
                <a16:creationId xmlns="" xmlns:a16="http://schemas.microsoft.com/office/drawing/2014/main" id="{FC0FFDA0-4A7C-49BE-C47D-C47885131471}"/>
              </a:ext>
            </a:extLst>
          </p:cNvPr>
          <p:cNvPicPr>
            <a:picLocks noGrp="1" noChangeAspect="1"/>
          </p:cNvPicPr>
          <p:nvPr>
            <p:ph idx="1"/>
          </p:nvPr>
        </p:nvPicPr>
        <p:blipFill>
          <a:blip r:embed="rId2"/>
          <a:stretch>
            <a:fillRect/>
          </a:stretch>
        </p:blipFill>
        <p:spPr>
          <a:xfrm>
            <a:off x="0" y="1853260"/>
            <a:ext cx="6972351" cy="1428760"/>
          </a:xfrm>
        </p:spPr>
      </p:pic>
      <p:pic>
        <p:nvPicPr>
          <p:cNvPr id="7" name="Picture 6">
            <a:extLst>
              <a:ext uri="{FF2B5EF4-FFF2-40B4-BE49-F238E27FC236}">
                <a16:creationId xmlns="" xmlns:a16="http://schemas.microsoft.com/office/drawing/2014/main" id="{5A46A008-2AB5-DE44-2548-4E87AFB16E68}"/>
              </a:ext>
            </a:extLst>
          </p:cNvPr>
          <p:cNvPicPr>
            <a:picLocks noChangeAspect="1"/>
          </p:cNvPicPr>
          <p:nvPr/>
        </p:nvPicPr>
        <p:blipFill>
          <a:blip r:embed="rId3"/>
          <a:stretch>
            <a:fillRect/>
          </a:stretch>
        </p:blipFill>
        <p:spPr>
          <a:xfrm>
            <a:off x="58881" y="3302511"/>
            <a:ext cx="6791375" cy="2638444"/>
          </a:xfrm>
          <a:prstGeom prst="rect">
            <a:avLst/>
          </a:prstGeom>
        </p:spPr>
      </p:pic>
      <p:pic>
        <p:nvPicPr>
          <p:cNvPr id="8" name="Picture 7">
            <a:extLst>
              <a:ext uri="{FF2B5EF4-FFF2-40B4-BE49-F238E27FC236}">
                <a16:creationId xmlns="" xmlns:a16="http://schemas.microsoft.com/office/drawing/2014/main" id="{CD01509C-3022-5976-1CD8-3D3BAF2C20D6}"/>
              </a:ext>
            </a:extLst>
          </p:cNvPr>
          <p:cNvPicPr>
            <a:picLocks noChangeAspect="1"/>
          </p:cNvPicPr>
          <p:nvPr/>
        </p:nvPicPr>
        <p:blipFill>
          <a:blip r:embed="rId4"/>
          <a:stretch>
            <a:fillRect/>
          </a:stretch>
        </p:blipFill>
        <p:spPr>
          <a:xfrm>
            <a:off x="6769677" y="2674937"/>
            <a:ext cx="5422323" cy="2371742"/>
          </a:xfrm>
          <a:prstGeom prst="rect">
            <a:avLst/>
          </a:prstGeom>
        </p:spPr>
      </p:pic>
    </p:spTree>
    <p:extLst>
      <p:ext uri="{BB962C8B-B14F-4D97-AF65-F5344CB8AC3E}">
        <p14:creationId xmlns:p14="http://schemas.microsoft.com/office/powerpoint/2010/main" val="814641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74BA9B88-2B8E-C22E-39A4-551726828935}"/>
              </a:ext>
            </a:extLst>
          </p:cNvPr>
          <p:cNvPicPr>
            <a:picLocks noGrp="1" noChangeAspect="1"/>
          </p:cNvPicPr>
          <p:nvPr>
            <p:ph idx="1"/>
          </p:nvPr>
        </p:nvPicPr>
        <p:blipFill>
          <a:blip r:embed="rId2"/>
          <a:stretch>
            <a:fillRect/>
          </a:stretch>
        </p:blipFill>
        <p:spPr>
          <a:xfrm>
            <a:off x="66224" y="1890158"/>
            <a:ext cx="6178712" cy="1609737"/>
          </a:xfrm>
        </p:spPr>
      </p:pic>
      <p:sp>
        <p:nvSpPr>
          <p:cNvPr id="8" name="Title 1">
            <a:extLst>
              <a:ext uri="{FF2B5EF4-FFF2-40B4-BE49-F238E27FC236}">
                <a16:creationId xmlns="" xmlns:a16="http://schemas.microsoft.com/office/drawing/2014/main" id="{F6001160-E8BF-F6FF-0D8B-B1A47227CAD3}"/>
              </a:ext>
            </a:extLst>
          </p:cNvPr>
          <p:cNvSpPr>
            <a:spLocks noGrp="1"/>
          </p:cNvSpPr>
          <p:nvPr>
            <p:ph type="title"/>
          </p:nvPr>
        </p:nvSpPr>
        <p:spPr>
          <a:xfrm>
            <a:off x="838200" y="365125"/>
            <a:ext cx="10515600" cy="1325563"/>
          </a:xfrm>
        </p:spPr>
        <p:txBody>
          <a:bodyPr/>
          <a:lstStyle/>
          <a:p>
            <a:r>
              <a:rPr lang="en-US" sz="4400" dirty="0"/>
              <a:t>T4: Independence and Objectivity (IIA standards)-</a:t>
            </a:r>
            <a:r>
              <a:rPr lang="en-US" sz="4400" dirty="0">
                <a:solidFill>
                  <a:schemeClr val="accent1"/>
                </a:solidFill>
              </a:rPr>
              <a:t>Objectivity</a:t>
            </a:r>
            <a:endParaRPr lang="en-US" dirty="0">
              <a:solidFill>
                <a:schemeClr val="accent1"/>
              </a:solidFill>
            </a:endParaRPr>
          </a:p>
        </p:txBody>
      </p:sp>
      <p:pic>
        <p:nvPicPr>
          <p:cNvPr id="9" name="Content Placeholder 4">
            <a:extLst>
              <a:ext uri="{FF2B5EF4-FFF2-40B4-BE49-F238E27FC236}">
                <a16:creationId xmlns="" xmlns:a16="http://schemas.microsoft.com/office/drawing/2014/main" id="{A263749C-19C0-3666-B079-34C43AB67002}"/>
              </a:ext>
            </a:extLst>
          </p:cNvPr>
          <p:cNvPicPr>
            <a:picLocks noChangeAspect="1"/>
          </p:cNvPicPr>
          <p:nvPr/>
        </p:nvPicPr>
        <p:blipFill>
          <a:blip r:embed="rId3"/>
          <a:stretch>
            <a:fillRect/>
          </a:stretch>
        </p:blipFill>
        <p:spPr>
          <a:xfrm>
            <a:off x="102588" y="3793904"/>
            <a:ext cx="6074807" cy="1381135"/>
          </a:xfrm>
          <a:prstGeom prst="rect">
            <a:avLst/>
          </a:prstGeom>
        </p:spPr>
      </p:pic>
      <p:pic>
        <p:nvPicPr>
          <p:cNvPr id="10" name="Picture 9">
            <a:extLst>
              <a:ext uri="{FF2B5EF4-FFF2-40B4-BE49-F238E27FC236}">
                <a16:creationId xmlns="" xmlns:a16="http://schemas.microsoft.com/office/drawing/2014/main" id="{CD433F70-BB68-5FFE-7E43-069980EF7558}"/>
              </a:ext>
            </a:extLst>
          </p:cNvPr>
          <p:cNvPicPr>
            <a:picLocks noChangeAspect="1"/>
          </p:cNvPicPr>
          <p:nvPr/>
        </p:nvPicPr>
        <p:blipFill>
          <a:blip r:embed="rId4"/>
          <a:stretch>
            <a:fillRect/>
          </a:stretch>
        </p:blipFill>
        <p:spPr>
          <a:xfrm>
            <a:off x="6489123" y="1850789"/>
            <a:ext cx="5442278" cy="4155155"/>
          </a:xfrm>
          <a:prstGeom prst="rect">
            <a:avLst/>
          </a:prstGeom>
        </p:spPr>
      </p:pic>
    </p:spTree>
    <p:extLst>
      <p:ext uri="{BB962C8B-B14F-4D97-AF65-F5344CB8AC3E}">
        <p14:creationId xmlns:p14="http://schemas.microsoft.com/office/powerpoint/2010/main" val="818557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T4: Independence and </a:t>
            </a:r>
            <a:r>
              <a:rPr lang="en-US" dirty="0" smtClean="0"/>
              <a:t>Objectivity-</a:t>
            </a:r>
            <a:r>
              <a:rPr lang="en-US" b="1" dirty="0" smtClean="0">
                <a:solidFill>
                  <a:schemeClr val="accent1"/>
                </a:solidFill>
              </a:rPr>
              <a:t>Example 1</a:t>
            </a:r>
            <a:endParaRPr lang="en-US" b="1" dirty="0">
              <a:solidFill>
                <a:schemeClr val="accent1"/>
              </a:solidFill>
            </a:endParaRPr>
          </a:p>
        </p:txBody>
      </p:sp>
      <p:sp>
        <p:nvSpPr>
          <p:cNvPr id="3" name="Content Placeholder 2"/>
          <p:cNvSpPr>
            <a:spLocks noGrp="1"/>
          </p:cNvSpPr>
          <p:nvPr>
            <p:ph idx="1"/>
          </p:nvPr>
        </p:nvSpPr>
        <p:spPr/>
        <p:txBody>
          <a:bodyPr>
            <a:normAutofit fontScale="85000" lnSpcReduction="20000"/>
          </a:bodyPr>
          <a:lstStyle/>
          <a:p>
            <a:r>
              <a:rPr lang="en-US" b="1" dirty="0"/>
              <a:t>Example of </a:t>
            </a:r>
            <a:r>
              <a:rPr lang="en-US" b="1" dirty="0" smtClean="0"/>
              <a:t>an Independence Violation</a:t>
            </a:r>
          </a:p>
          <a:p>
            <a:r>
              <a:rPr lang="en-US" b="1" dirty="0" smtClean="0"/>
              <a:t>Scenario</a:t>
            </a:r>
            <a:r>
              <a:rPr lang="en-US" dirty="0"/>
              <a:t>: The internal audit department is scheduled to audit the company's financial reporting process. However, the Chief Audit Executive (CAE) reports directly to the Chief Financial Officer (CFO), who is responsible for the financial reports being audited. The CFO subtly implies that a negative audit report could lead to budget cuts for the audit department, which could affect the CAE's team and resources.</a:t>
            </a:r>
          </a:p>
          <a:p>
            <a:r>
              <a:rPr lang="en-US" b="1" dirty="0"/>
              <a:t>Why This Is an Independence Violation</a:t>
            </a:r>
            <a:r>
              <a:rPr lang="en-US" dirty="0"/>
              <a:t>: In this scenario, the CAE’s independence is compromised because the person to whom they report (the CFO) is the same person responsible for the area being audited. This creates a conflict of interest where the CAE may feel pressured to avoid reporting issues within the financial reporting process to protect the audit department’s budget and their own position. This structural relationship impairs the CAE's ability to conduct an unbiased and objective audit.</a:t>
            </a:r>
          </a:p>
          <a:p>
            <a:endParaRPr lang="en-US" dirty="0"/>
          </a:p>
        </p:txBody>
      </p:sp>
    </p:spTree>
    <p:extLst>
      <p:ext uri="{BB962C8B-B14F-4D97-AF65-F5344CB8AC3E}">
        <p14:creationId xmlns:p14="http://schemas.microsoft.com/office/powerpoint/2010/main" val="1048378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a:t>Example of </a:t>
            </a:r>
            <a:r>
              <a:rPr lang="en-US" b="1" dirty="0" smtClean="0"/>
              <a:t>an Objectivity </a:t>
            </a:r>
            <a:r>
              <a:rPr lang="en-US" b="1" dirty="0"/>
              <a:t>Violation</a:t>
            </a:r>
          </a:p>
          <a:p>
            <a:r>
              <a:rPr lang="en-US" b="1" dirty="0"/>
              <a:t>Scenario</a:t>
            </a:r>
            <a:r>
              <a:rPr lang="en-US" dirty="0"/>
              <a:t>: An internal auditor is reviewing the procurement process within the organization. During the audit, the procurement manager, who is also a close friend of the auditor, asks the auditor to overlook a minor issue in the process to avoid any potential scrutiny. The auditor, not wanting to harm the friendship, decides to downplay the issue in the audit report.</a:t>
            </a:r>
          </a:p>
          <a:p>
            <a:r>
              <a:rPr lang="en-US" b="1" dirty="0"/>
              <a:t>Why This Is an Objectivity Violation</a:t>
            </a:r>
            <a:r>
              <a:rPr lang="en-US" dirty="0"/>
              <a:t>: The auditor’s personal relationship with the procurement manager has compromised their ability to remain impartial. The auditor should evaluate and report all findings based on the evidence, without letting personal relationships influence their judgment. Here, the auditor’s mental attitude and decision-making have been biased due to the friendship.</a:t>
            </a:r>
          </a:p>
          <a:p>
            <a:endParaRPr lang="en-US" dirty="0"/>
          </a:p>
        </p:txBody>
      </p:sp>
      <p:sp>
        <p:nvSpPr>
          <p:cNvPr id="4" name="Title 1"/>
          <p:cNvSpPr>
            <a:spLocks noGrp="1"/>
          </p:cNvSpPr>
          <p:nvPr>
            <p:ph type="title"/>
          </p:nvPr>
        </p:nvSpPr>
        <p:spPr/>
        <p:txBody>
          <a:bodyPr/>
          <a:lstStyle/>
          <a:p>
            <a:r>
              <a:rPr lang="en-US" dirty="0"/>
              <a:t>T4: Independence and </a:t>
            </a:r>
            <a:r>
              <a:rPr lang="en-US" dirty="0" smtClean="0"/>
              <a:t>Objectivity-</a:t>
            </a:r>
            <a:r>
              <a:rPr lang="en-US" b="1" dirty="0" smtClean="0">
                <a:solidFill>
                  <a:schemeClr val="accent1"/>
                </a:solidFill>
              </a:rPr>
              <a:t>Example 2</a:t>
            </a:r>
            <a:endParaRPr lang="en-US" b="1" dirty="0">
              <a:solidFill>
                <a:schemeClr val="accent1"/>
              </a:solidFill>
            </a:endParaRPr>
          </a:p>
        </p:txBody>
      </p:sp>
    </p:spTree>
    <p:extLst>
      <p:ext uri="{BB962C8B-B14F-4D97-AF65-F5344CB8AC3E}">
        <p14:creationId xmlns:p14="http://schemas.microsoft.com/office/powerpoint/2010/main" val="2695973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3E82C53D-AFF3-4E49-BB69-5903085B32FE}"/>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T5: Systematic and Disciplined Approach</a:t>
            </a:r>
            <a:endParaRPr lang="en-GB" dirty="0">
              <a:solidFill>
                <a:srgbClr val="FFFFFF"/>
              </a:solidFill>
            </a:endParaRPr>
          </a:p>
        </p:txBody>
      </p:sp>
      <p:sp>
        <p:nvSpPr>
          <p:cNvPr id="3" name="Content Placeholder 2">
            <a:extLst>
              <a:ext uri="{FF2B5EF4-FFF2-40B4-BE49-F238E27FC236}">
                <a16:creationId xmlns="" xmlns:a16="http://schemas.microsoft.com/office/drawing/2014/main" id="{3135C619-201F-4517-BD73-9933BACEAA2F}"/>
              </a:ext>
            </a:extLst>
          </p:cNvPr>
          <p:cNvSpPr>
            <a:spLocks noGrp="1"/>
          </p:cNvSpPr>
          <p:nvPr>
            <p:ph idx="1"/>
          </p:nvPr>
        </p:nvSpPr>
        <p:spPr>
          <a:xfrm>
            <a:off x="6090574" y="801866"/>
            <a:ext cx="5306084" cy="5230634"/>
          </a:xfrm>
        </p:spPr>
        <p:txBody>
          <a:bodyPr anchor="ctr">
            <a:normAutofit fontScale="85000" lnSpcReduction="20000"/>
          </a:bodyPr>
          <a:lstStyle/>
          <a:p>
            <a:pPr marL="457200" lvl="1" indent="0">
              <a:buNone/>
            </a:pPr>
            <a:endParaRPr lang="en-GB" dirty="0">
              <a:solidFill>
                <a:srgbClr val="000000"/>
              </a:solidFill>
            </a:endParaRPr>
          </a:p>
          <a:p>
            <a:r>
              <a:rPr lang="en-US" b="1" dirty="0"/>
              <a:t>The </a:t>
            </a:r>
            <a:r>
              <a:rPr lang="en-US" b="1" dirty="0" smtClean="0"/>
              <a:t>Engagement Process</a:t>
            </a:r>
            <a:endParaRPr lang="en-US" b="1" dirty="0"/>
          </a:p>
          <a:p>
            <a:r>
              <a:rPr lang="en-US" dirty="0"/>
              <a:t>To truly add value and improve operations, internal assurance </a:t>
            </a:r>
            <a:r>
              <a:rPr lang="en-US" dirty="0" smtClean="0"/>
              <a:t>and consulting </a:t>
            </a:r>
            <a:r>
              <a:rPr lang="en-US" dirty="0"/>
              <a:t>engagements must be performed in a systematic </a:t>
            </a:r>
            <a:r>
              <a:rPr lang="en-US" dirty="0" smtClean="0"/>
              <a:t>and disciplined </a:t>
            </a:r>
            <a:r>
              <a:rPr lang="en-US" dirty="0"/>
              <a:t>manner. </a:t>
            </a:r>
            <a:endParaRPr lang="en-US" dirty="0" smtClean="0"/>
          </a:p>
          <a:p>
            <a:r>
              <a:rPr lang="en-US" dirty="0" smtClean="0"/>
              <a:t>An Engagement is a </a:t>
            </a:r>
            <a:r>
              <a:rPr lang="en-US" dirty="0"/>
              <a:t>specific internal audit assignment or project that includes multiple tasks </a:t>
            </a:r>
            <a:r>
              <a:rPr lang="en-US" dirty="0" smtClean="0"/>
              <a:t>or activities </a:t>
            </a:r>
            <a:r>
              <a:rPr lang="en-US" dirty="0"/>
              <a:t>designed to accomplish a specific set of objectives.</a:t>
            </a:r>
            <a:endParaRPr lang="en-US" dirty="0" smtClean="0"/>
          </a:p>
          <a:p>
            <a:r>
              <a:rPr lang="en-US" dirty="0" smtClean="0"/>
              <a:t>The 3 </a:t>
            </a:r>
            <a:r>
              <a:rPr lang="en-US" dirty="0"/>
              <a:t>fundamental phases in the internal </a:t>
            </a:r>
            <a:r>
              <a:rPr lang="en-US" dirty="0" smtClean="0"/>
              <a:t>audit engagement </a:t>
            </a:r>
            <a:r>
              <a:rPr lang="en-US" dirty="0"/>
              <a:t>process </a:t>
            </a:r>
            <a:r>
              <a:rPr lang="en-US" dirty="0" smtClean="0"/>
              <a:t>are:</a:t>
            </a:r>
            <a:endParaRPr lang="en-US" dirty="0"/>
          </a:p>
          <a:p>
            <a:pPr marL="457200" lvl="1" indent="0">
              <a:buNone/>
            </a:pPr>
            <a:r>
              <a:rPr lang="en-US" dirty="0" smtClean="0"/>
              <a:t>1- Planning </a:t>
            </a:r>
            <a:r>
              <a:rPr lang="en-US" dirty="0"/>
              <a:t>the </a:t>
            </a:r>
            <a:r>
              <a:rPr lang="en-US" dirty="0" smtClean="0"/>
              <a:t>engagement (objectives)</a:t>
            </a:r>
          </a:p>
          <a:p>
            <a:pPr marL="457200" lvl="1" indent="0">
              <a:buNone/>
            </a:pPr>
            <a:r>
              <a:rPr lang="en-US" dirty="0" smtClean="0"/>
              <a:t>2- Performing the engagement </a:t>
            </a:r>
            <a:r>
              <a:rPr lang="en-GB" dirty="0">
                <a:solidFill>
                  <a:srgbClr val="000000"/>
                </a:solidFill>
              </a:rPr>
              <a:t>(testing)</a:t>
            </a:r>
          </a:p>
          <a:p>
            <a:pPr marL="457200" lvl="1" indent="0">
              <a:buNone/>
            </a:pPr>
            <a:r>
              <a:rPr lang="en-US" dirty="0" smtClean="0"/>
              <a:t>3- Communicating </a:t>
            </a:r>
            <a:r>
              <a:rPr lang="en-US" dirty="0"/>
              <a:t>engagement outcomes</a:t>
            </a:r>
            <a:r>
              <a:rPr lang="en-US" dirty="0" smtClean="0"/>
              <a:t>. </a:t>
            </a:r>
            <a:r>
              <a:rPr lang="en-GB" dirty="0">
                <a:solidFill>
                  <a:srgbClr val="000000"/>
                </a:solidFill>
              </a:rPr>
              <a:t>(reporting)</a:t>
            </a:r>
          </a:p>
          <a:p>
            <a:pPr marL="0" indent="0">
              <a:buNone/>
            </a:pPr>
            <a:endParaRPr lang="en-GB" dirty="0">
              <a:solidFill>
                <a:srgbClr val="000000"/>
              </a:solidFill>
            </a:endParaRPr>
          </a:p>
        </p:txBody>
      </p:sp>
    </p:spTree>
    <p:extLst>
      <p:ext uri="{BB962C8B-B14F-4D97-AF65-F5344CB8AC3E}">
        <p14:creationId xmlns:p14="http://schemas.microsoft.com/office/powerpoint/2010/main" val="827290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016" y="-37322"/>
            <a:ext cx="10515600" cy="1325563"/>
          </a:xfrm>
        </p:spPr>
        <p:txBody>
          <a:bodyPr/>
          <a:lstStyle/>
          <a:p>
            <a:r>
              <a:rPr lang="en-US" b="1" dirty="0" smtClean="0"/>
              <a:t>Accounting vs. Auditing</a:t>
            </a:r>
            <a:endParaRPr lang="en-US" b="1" dirty="0"/>
          </a:p>
        </p:txBody>
      </p:sp>
      <p:sp>
        <p:nvSpPr>
          <p:cNvPr id="3" name="Content Placeholder 2"/>
          <p:cNvSpPr>
            <a:spLocks noGrp="1"/>
          </p:cNvSpPr>
          <p:nvPr>
            <p:ph idx="1"/>
          </p:nvPr>
        </p:nvSpPr>
        <p:spPr>
          <a:xfrm>
            <a:off x="113270" y="1103870"/>
            <a:ext cx="10515600" cy="4768293"/>
          </a:xfrm>
        </p:spPr>
        <p:txBody>
          <a:bodyPr>
            <a:normAutofit fontScale="92500" lnSpcReduction="20000"/>
          </a:bodyPr>
          <a:lstStyle/>
          <a:p>
            <a:r>
              <a:rPr lang="en-US" dirty="0"/>
              <a:t>The relationship of auditing to accounting is close, yet their natures are very different; </a:t>
            </a:r>
            <a:r>
              <a:rPr lang="en-US" dirty="0" smtClean="0"/>
              <a:t>they are </a:t>
            </a:r>
            <a:r>
              <a:rPr lang="en-US" dirty="0"/>
              <a:t>business associates, not parent and </a:t>
            </a:r>
            <a:r>
              <a:rPr lang="en-US" dirty="0" smtClean="0"/>
              <a:t>child.</a:t>
            </a:r>
          </a:p>
          <a:p>
            <a:r>
              <a:rPr lang="en-US" dirty="0" smtClean="0">
                <a:solidFill>
                  <a:schemeClr val="accent1"/>
                </a:solidFill>
              </a:rPr>
              <a:t>Accounting</a:t>
            </a:r>
            <a:r>
              <a:rPr lang="en-US" dirty="0" smtClean="0"/>
              <a:t> </a:t>
            </a:r>
            <a:r>
              <a:rPr lang="en-US" dirty="0"/>
              <a:t>includes the </a:t>
            </a:r>
            <a:r>
              <a:rPr lang="en-US" dirty="0" smtClean="0"/>
              <a:t>collection, classification</a:t>
            </a:r>
            <a:r>
              <a:rPr lang="en-US" dirty="0"/>
              <a:t>, summarization, and communication of financial data; it involves </a:t>
            </a:r>
            <a:r>
              <a:rPr lang="en-US" dirty="0" smtClean="0"/>
              <a:t>the measurement </a:t>
            </a:r>
            <a:r>
              <a:rPr lang="en-US" dirty="0"/>
              <a:t>and communication of business events and conditions as they affect </a:t>
            </a:r>
            <a:r>
              <a:rPr lang="en-US" dirty="0" smtClean="0"/>
              <a:t>and represent </a:t>
            </a:r>
            <a:r>
              <a:rPr lang="en-US" dirty="0"/>
              <a:t>a given enterprise or other entity</a:t>
            </a:r>
            <a:r>
              <a:rPr lang="en-US" dirty="0" smtClean="0"/>
              <a:t>.</a:t>
            </a:r>
          </a:p>
          <a:p>
            <a:r>
              <a:rPr lang="en-US" dirty="0">
                <a:solidFill>
                  <a:schemeClr val="accent1"/>
                </a:solidFill>
              </a:rPr>
              <a:t>Auditing</a:t>
            </a:r>
            <a:r>
              <a:rPr lang="en-US" dirty="0"/>
              <a:t> must consider business events and </a:t>
            </a:r>
            <a:r>
              <a:rPr lang="en-US" dirty="0" smtClean="0"/>
              <a:t>conditions too</a:t>
            </a:r>
            <a:r>
              <a:rPr lang="en-US" dirty="0"/>
              <a:t>, but it does not have the task of measuring or communicating them. Its task is to </a:t>
            </a:r>
            <a:r>
              <a:rPr lang="en-US" dirty="0" smtClean="0"/>
              <a:t>review the </a:t>
            </a:r>
            <a:r>
              <a:rPr lang="en-US" dirty="0"/>
              <a:t>measurements and communications of accounting for propriety. </a:t>
            </a:r>
            <a:endParaRPr lang="en-US" dirty="0" smtClean="0"/>
          </a:p>
          <a:p>
            <a:r>
              <a:rPr lang="en-US" dirty="0" smtClean="0">
                <a:solidFill>
                  <a:schemeClr val="accent1"/>
                </a:solidFill>
              </a:rPr>
              <a:t>Auditing</a:t>
            </a:r>
            <a:r>
              <a:rPr lang="en-US" dirty="0" smtClean="0"/>
              <a:t> </a:t>
            </a:r>
            <a:r>
              <a:rPr lang="en-US" dirty="0"/>
              <a:t>is </a:t>
            </a:r>
            <a:r>
              <a:rPr lang="en-US" dirty="0" smtClean="0"/>
              <a:t>analytical, critical</a:t>
            </a:r>
            <a:r>
              <a:rPr lang="en-US" dirty="0"/>
              <a:t>, investigative, concerned with the basis for </a:t>
            </a:r>
            <a:r>
              <a:rPr lang="en-US" dirty="0" smtClean="0"/>
              <a:t>accounting measurements </a:t>
            </a:r>
            <a:r>
              <a:rPr lang="en-US" dirty="0"/>
              <a:t>and </a:t>
            </a:r>
            <a:r>
              <a:rPr lang="en-US" dirty="0" smtClean="0"/>
              <a:t>assertions (evidence).</a:t>
            </a:r>
          </a:p>
          <a:p>
            <a:r>
              <a:rPr lang="en-US" dirty="0" smtClean="0">
                <a:solidFill>
                  <a:schemeClr val="accent1"/>
                </a:solidFill>
              </a:rPr>
              <a:t>Internal assurance </a:t>
            </a:r>
            <a:r>
              <a:rPr lang="en-US" dirty="0">
                <a:solidFill>
                  <a:schemeClr val="accent1"/>
                </a:solidFill>
              </a:rPr>
              <a:t>and consulting services </a:t>
            </a:r>
            <a:r>
              <a:rPr lang="en-US" dirty="0" smtClean="0"/>
              <a:t>are also </a:t>
            </a:r>
            <a:r>
              <a:rPr lang="en-US" dirty="0"/>
              <a:t>analytical and investigative; </a:t>
            </a:r>
            <a:r>
              <a:rPr lang="en-US" dirty="0" smtClean="0"/>
              <a:t>they are </a:t>
            </a:r>
            <a:r>
              <a:rPr lang="en-US" dirty="0"/>
              <a:t>based on logic, which involves reasoning and drawing inferences</a:t>
            </a:r>
          </a:p>
        </p:txBody>
      </p:sp>
      <p:pic>
        <p:nvPicPr>
          <p:cNvPr id="4" name="Picture 3"/>
          <p:cNvPicPr>
            <a:picLocks noChangeAspect="1"/>
          </p:cNvPicPr>
          <p:nvPr/>
        </p:nvPicPr>
        <p:blipFill>
          <a:blip r:embed="rId2"/>
          <a:stretch>
            <a:fillRect/>
          </a:stretch>
        </p:blipFill>
        <p:spPr>
          <a:xfrm>
            <a:off x="9411283" y="5090984"/>
            <a:ext cx="2694666" cy="1767016"/>
          </a:xfrm>
          <a:prstGeom prst="rect">
            <a:avLst/>
          </a:prstGeom>
        </p:spPr>
      </p:pic>
    </p:spTree>
    <p:extLst>
      <p:ext uri="{BB962C8B-B14F-4D97-AF65-F5344CB8AC3E}">
        <p14:creationId xmlns:p14="http://schemas.microsoft.com/office/powerpoint/2010/main" val="333052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 xmlns:a16="http://schemas.microsoft.com/office/drawing/2014/main" id="{B9D7E975-9161-4F2D-AC53-69E1912F6B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 xmlns:a16="http://schemas.microsoft.com/office/drawing/2014/main" id="{463E6235-1649-4B47-9862-4026FC473B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F395A46-FB96-4AF1-9303-590F0C7E3512}"/>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4000" b="1" kern="1200" cap="all">
                <a:ln w="500">
                  <a:solidFill>
                    <a:srgbClr val="B13F9A">
                      <a:shade val="20000"/>
                      <a:satMod val="120000"/>
                    </a:srgbClr>
                  </a:solidFill>
                </a:ln>
                <a:solidFill>
                  <a:schemeClr val="tx1"/>
                </a:solidFill>
                <a:latin typeface="+mj-lt"/>
                <a:ea typeface="+mj-ea"/>
                <a:cs typeface="+mj-cs"/>
              </a:rPr>
              <a:t>Professional certificates</a:t>
            </a:r>
            <a:endParaRPr lang="en-US" sz="4000" kern="1200">
              <a:solidFill>
                <a:schemeClr val="tx1"/>
              </a:solidFill>
              <a:latin typeface="+mj-lt"/>
              <a:ea typeface="+mj-ea"/>
              <a:cs typeface="+mj-cs"/>
            </a:endParaRPr>
          </a:p>
        </p:txBody>
      </p:sp>
      <p:graphicFrame>
        <p:nvGraphicFramePr>
          <p:cNvPr id="6" name="Table 6">
            <a:extLst>
              <a:ext uri="{FF2B5EF4-FFF2-40B4-BE49-F238E27FC236}">
                <a16:creationId xmlns="" xmlns:a16="http://schemas.microsoft.com/office/drawing/2014/main" id="{C53C3EC0-338C-42C6-8D30-0DD6F3CA6766}"/>
              </a:ext>
            </a:extLst>
          </p:cNvPr>
          <p:cNvGraphicFramePr>
            <a:graphicFrameLocks noGrp="1"/>
          </p:cNvGraphicFramePr>
          <p:nvPr>
            <p:extLst>
              <p:ext uri="{D42A27DB-BD31-4B8C-83A1-F6EECF244321}">
                <p14:modId xmlns:p14="http://schemas.microsoft.com/office/powerpoint/2010/main" val="4219582939"/>
              </p:ext>
            </p:extLst>
          </p:nvPr>
        </p:nvGraphicFramePr>
        <p:xfrm>
          <a:off x="621675" y="1518539"/>
          <a:ext cx="6589538" cy="3817355"/>
        </p:xfrm>
        <a:graphic>
          <a:graphicData uri="http://schemas.openxmlformats.org/drawingml/2006/table">
            <a:tbl>
              <a:tblPr firstRow="1" bandRow="1">
                <a:noFill/>
                <a:tableStyleId>{5C22544A-7EE6-4342-B048-85BDC9FD1C3A}</a:tableStyleId>
              </a:tblPr>
              <a:tblGrid>
                <a:gridCol w="1511620">
                  <a:extLst>
                    <a:ext uri="{9D8B030D-6E8A-4147-A177-3AD203B41FA5}">
                      <a16:colId xmlns="" xmlns:a16="http://schemas.microsoft.com/office/drawing/2014/main" val="771741388"/>
                    </a:ext>
                  </a:extLst>
                </a:gridCol>
                <a:gridCol w="1597540">
                  <a:extLst>
                    <a:ext uri="{9D8B030D-6E8A-4147-A177-3AD203B41FA5}">
                      <a16:colId xmlns="" xmlns:a16="http://schemas.microsoft.com/office/drawing/2014/main" val="542594937"/>
                    </a:ext>
                  </a:extLst>
                </a:gridCol>
                <a:gridCol w="1978671">
                  <a:extLst>
                    <a:ext uri="{9D8B030D-6E8A-4147-A177-3AD203B41FA5}">
                      <a16:colId xmlns="" xmlns:a16="http://schemas.microsoft.com/office/drawing/2014/main" val="2586252779"/>
                    </a:ext>
                  </a:extLst>
                </a:gridCol>
                <a:gridCol w="1501707">
                  <a:extLst>
                    <a:ext uri="{9D8B030D-6E8A-4147-A177-3AD203B41FA5}">
                      <a16:colId xmlns="" xmlns:a16="http://schemas.microsoft.com/office/drawing/2014/main" val="4260137307"/>
                    </a:ext>
                  </a:extLst>
                </a:gridCol>
              </a:tblGrid>
              <a:tr h="763471">
                <a:tc>
                  <a:txBody>
                    <a:bodyPr/>
                    <a:lstStyle/>
                    <a:p>
                      <a:r>
                        <a:rPr lang="en-GB" sz="1700" b="1">
                          <a:solidFill>
                            <a:schemeClr val="tx1">
                              <a:lumMod val="75000"/>
                              <a:lumOff val="25000"/>
                            </a:schemeClr>
                          </a:solidFill>
                        </a:rPr>
                        <a:t>Field</a:t>
                      </a:r>
                    </a:p>
                  </a:txBody>
                  <a:tcPr marL="209354" marR="104677" marT="104677" marB="104677">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r>
                        <a:rPr lang="en-GB" sz="1700" b="1" dirty="0">
                          <a:solidFill>
                            <a:schemeClr val="tx1">
                              <a:lumMod val="75000"/>
                              <a:lumOff val="25000"/>
                            </a:schemeClr>
                          </a:solidFill>
                        </a:rPr>
                        <a:t>Applicable standards</a:t>
                      </a:r>
                    </a:p>
                  </a:txBody>
                  <a:tcPr marL="209354" marR="104677" marT="104677" marB="104677">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r>
                        <a:rPr lang="en-GB" sz="1700" b="1">
                          <a:solidFill>
                            <a:schemeClr val="tx1">
                              <a:lumMod val="75000"/>
                              <a:lumOff val="25000"/>
                            </a:schemeClr>
                          </a:solidFill>
                        </a:rPr>
                        <a:t>Board/Institute</a:t>
                      </a:r>
                    </a:p>
                  </a:txBody>
                  <a:tcPr marL="209354" marR="104677" marT="104677" marB="104677">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r>
                        <a:rPr lang="en-GB" sz="1700" b="1">
                          <a:solidFill>
                            <a:schemeClr val="tx1">
                              <a:lumMod val="75000"/>
                              <a:lumOff val="25000"/>
                            </a:schemeClr>
                          </a:solidFill>
                        </a:rPr>
                        <a:t>Certificate</a:t>
                      </a:r>
                    </a:p>
                  </a:txBody>
                  <a:tcPr marL="209354" marR="104677" marT="104677" marB="104677">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 xmlns:a16="http://schemas.microsoft.com/office/drawing/2014/main" val="1167476601"/>
                  </a:ext>
                </a:extLst>
              </a:tr>
              <a:tr h="763471">
                <a:tc>
                  <a:txBody>
                    <a:bodyPr/>
                    <a:lstStyle/>
                    <a:p>
                      <a:r>
                        <a:rPr lang="en-GB" sz="1700">
                          <a:solidFill>
                            <a:schemeClr val="tx1">
                              <a:lumMod val="75000"/>
                              <a:lumOff val="25000"/>
                            </a:schemeClr>
                          </a:solidFill>
                        </a:rPr>
                        <a:t>Financial ACCT</a:t>
                      </a:r>
                    </a:p>
                  </a:txBody>
                  <a:tcPr marL="209354" marR="104677" marT="104677" marB="104677">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GB" sz="1700">
                          <a:solidFill>
                            <a:schemeClr val="tx1">
                              <a:lumMod val="75000"/>
                              <a:lumOff val="25000"/>
                            </a:schemeClr>
                          </a:solidFill>
                        </a:rPr>
                        <a:t>GAAP/IFRS</a:t>
                      </a:r>
                    </a:p>
                  </a:txBody>
                  <a:tcPr marL="209354" marR="104677" marT="104677" marB="104677">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GB" sz="1700">
                          <a:solidFill>
                            <a:schemeClr val="tx1">
                              <a:lumMod val="75000"/>
                              <a:lumOff val="25000"/>
                            </a:schemeClr>
                          </a:solidFill>
                        </a:rPr>
                        <a:t>FASB/IASB</a:t>
                      </a:r>
                    </a:p>
                  </a:txBody>
                  <a:tcPr marL="209354" marR="104677" marT="104677" marB="104677">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GB" sz="1700">
                          <a:solidFill>
                            <a:schemeClr val="tx1">
                              <a:lumMod val="75000"/>
                              <a:lumOff val="25000"/>
                            </a:schemeClr>
                          </a:solidFill>
                        </a:rPr>
                        <a:t>CPA/CMA</a:t>
                      </a:r>
                    </a:p>
                  </a:txBody>
                  <a:tcPr marL="209354" marR="104677" marT="104677" marB="104677">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 xmlns:a16="http://schemas.microsoft.com/office/drawing/2014/main" val="642563483"/>
                  </a:ext>
                </a:extLst>
              </a:tr>
              <a:tr h="763471">
                <a:tc>
                  <a:txBody>
                    <a:bodyPr/>
                    <a:lstStyle/>
                    <a:p>
                      <a:r>
                        <a:rPr lang="en-GB" sz="1700">
                          <a:solidFill>
                            <a:schemeClr val="tx1">
                              <a:lumMod val="75000"/>
                              <a:lumOff val="25000"/>
                            </a:schemeClr>
                          </a:solidFill>
                        </a:rPr>
                        <a:t>Managerial ACCT</a:t>
                      </a:r>
                    </a:p>
                  </a:txBody>
                  <a:tcPr marL="209354" marR="104677" marT="104677" marB="104677">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r>
                        <a:rPr lang="en-GB" sz="1700">
                          <a:solidFill>
                            <a:schemeClr val="tx1">
                              <a:lumMod val="75000"/>
                              <a:lumOff val="25000"/>
                            </a:schemeClr>
                          </a:solidFill>
                        </a:rPr>
                        <a:t>-</a:t>
                      </a:r>
                    </a:p>
                  </a:txBody>
                  <a:tcPr marL="209354" marR="104677" marT="104677" marB="104677">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r>
                        <a:rPr lang="en-GB" sz="1700">
                          <a:solidFill>
                            <a:schemeClr val="tx1">
                              <a:lumMod val="75000"/>
                              <a:lumOff val="25000"/>
                            </a:schemeClr>
                          </a:solidFill>
                        </a:rPr>
                        <a:t>IMA </a:t>
                      </a:r>
                    </a:p>
                  </a:txBody>
                  <a:tcPr marL="209354" marR="104677" marT="104677" marB="104677">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r>
                        <a:rPr lang="en-GB" sz="1700">
                          <a:solidFill>
                            <a:schemeClr val="tx1">
                              <a:lumMod val="75000"/>
                              <a:lumOff val="25000"/>
                            </a:schemeClr>
                          </a:solidFill>
                        </a:rPr>
                        <a:t>CMA</a:t>
                      </a:r>
                    </a:p>
                  </a:txBody>
                  <a:tcPr marL="209354" marR="104677" marT="104677" marB="104677">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 xmlns:a16="http://schemas.microsoft.com/office/drawing/2014/main" val="2618359421"/>
                  </a:ext>
                </a:extLst>
              </a:tr>
              <a:tr h="763471">
                <a:tc>
                  <a:txBody>
                    <a:bodyPr/>
                    <a:lstStyle/>
                    <a:p>
                      <a:r>
                        <a:rPr lang="en-GB" sz="1700">
                          <a:solidFill>
                            <a:schemeClr val="tx1">
                              <a:lumMod val="75000"/>
                              <a:lumOff val="25000"/>
                            </a:schemeClr>
                          </a:solidFill>
                        </a:rPr>
                        <a:t>External Audit</a:t>
                      </a:r>
                    </a:p>
                  </a:txBody>
                  <a:tcPr marL="209354" marR="104677" marT="104677" marB="104677">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GB" sz="1700">
                          <a:solidFill>
                            <a:schemeClr val="tx1">
                              <a:lumMod val="75000"/>
                              <a:lumOff val="25000"/>
                            </a:schemeClr>
                          </a:solidFill>
                        </a:rPr>
                        <a:t>GAAS/ISA</a:t>
                      </a:r>
                    </a:p>
                  </a:txBody>
                  <a:tcPr marL="209354" marR="104677" marT="104677" marB="104677">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GB" sz="1700">
                          <a:solidFill>
                            <a:schemeClr val="tx1">
                              <a:lumMod val="75000"/>
                              <a:lumOff val="25000"/>
                            </a:schemeClr>
                          </a:solidFill>
                        </a:rPr>
                        <a:t>AICPA/IAASB</a:t>
                      </a:r>
                    </a:p>
                  </a:txBody>
                  <a:tcPr marL="209354" marR="104677" marT="104677" marB="104677">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GB" sz="1700">
                          <a:solidFill>
                            <a:schemeClr val="tx1">
                              <a:lumMod val="75000"/>
                              <a:lumOff val="25000"/>
                            </a:schemeClr>
                          </a:solidFill>
                        </a:rPr>
                        <a:t>CPA</a:t>
                      </a:r>
                    </a:p>
                  </a:txBody>
                  <a:tcPr marL="209354" marR="104677" marT="104677" marB="104677">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 xmlns:a16="http://schemas.microsoft.com/office/drawing/2014/main" val="3352608956"/>
                  </a:ext>
                </a:extLst>
              </a:tr>
              <a:tr h="763471">
                <a:tc>
                  <a:txBody>
                    <a:bodyPr/>
                    <a:lstStyle/>
                    <a:p>
                      <a:r>
                        <a:rPr lang="en-GB" sz="1700">
                          <a:solidFill>
                            <a:schemeClr val="tx1">
                              <a:lumMod val="75000"/>
                              <a:lumOff val="25000"/>
                            </a:schemeClr>
                          </a:solidFill>
                        </a:rPr>
                        <a:t>Internal Audit</a:t>
                      </a:r>
                    </a:p>
                  </a:txBody>
                  <a:tcPr marL="209354" marR="104677" marT="104677" marB="104677">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r>
                        <a:rPr lang="en-GB" sz="1700">
                          <a:solidFill>
                            <a:schemeClr val="tx1">
                              <a:lumMod val="75000"/>
                              <a:lumOff val="25000"/>
                            </a:schemeClr>
                          </a:solidFill>
                        </a:rPr>
                        <a:t>IIA Standards</a:t>
                      </a:r>
                    </a:p>
                  </a:txBody>
                  <a:tcPr marL="209354" marR="104677" marT="104677" marB="104677">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r>
                        <a:rPr lang="en-GB" sz="1700">
                          <a:solidFill>
                            <a:schemeClr val="tx1">
                              <a:lumMod val="75000"/>
                              <a:lumOff val="25000"/>
                            </a:schemeClr>
                          </a:solidFill>
                        </a:rPr>
                        <a:t>IIA</a:t>
                      </a:r>
                    </a:p>
                  </a:txBody>
                  <a:tcPr marL="209354" marR="104677" marT="104677" marB="104677">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r>
                        <a:rPr lang="en-GB" sz="1700" dirty="0">
                          <a:solidFill>
                            <a:schemeClr val="tx1">
                              <a:lumMod val="75000"/>
                              <a:lumOff val="25000"/>
                            </a:schemeClr>
                          </a:solidFill>
                        </a:rPr>
                        <a:t>CIA</a:t>
                      </a:r>
                    </a:p>
                  </a:txBody>
                  <a:tcPr marL="209354" marR="104677" marT="104677" marB="104677">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extLst>
                  <a:ext uri="{0D108BD9-81ED-4DB2-BD59-A6C34878D82A}">
                    <a16:rowId xmlns="" xmlns:a16="http://schemas.microsoft.com/office/drawing/2014/main" val="1428341101"/>
                  </a:ext>
                </a:extLst>
              </a:tr>
            </a:tbl>
          </a:graphicData>
        </a:graphic>
      </p:graphicFrame>
    </p:spTree>
    <p:extLst>
      <p:ext uri="{BB962C8B-B14F-4D97-AF65-F5344CB8AC3E}">
        <p14:creationId xmlns:p14="http://schemas.microsoft.com/office/powerpoint/2010/main" val="793223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F2C8484C-AA4C-4B00-B7E6-A3CE9BA7087E}"/>
              </a:ext>
            </a:extLst>
          </p:cNvPr>
          <p:cNvPicPr>
            <a:picLocks noChangeAspect="1"/>
          </p:cNvPicPr>
          <p:nvPr/>
        </p:nvPicPr>
        <p:blipFill rotWithShape="1">
          <a:blip r:embed="rId2"/>
          <a:srcRect/>
          <a:stretch/>
        </p:blipFill>
        <p:spPr>
          <a:xfrm>
            <a:off x="20" y="10"/>
            <a:ext cx="12191981" cy="6857990"/>
          </a:xfrm>
          <a:prstGeom prst="rect">
            <a:avLst/>
          </a:prstGeom>
        </p:spPr>
      </p:pic>
      <p:sp>
        <p:nvSpPr>
          <p:cNvPr id="23" name="Rectangle 22">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908422EE-FD59-4216-BAEA-49E794AF707A}"/>
              </a:ext>
            </a:extLst>
          </p:cNvPr>
          <p:cNvSpPr>
            <a:spLocks noGrp="1"/>
          </p:cNvSpPr>
          <p:nvPr>
            <p:ph type="title"/>
          </p:nvPr>
        </p:nvSpPr>
        <p:spPr>
          <a:xfrm>
            <a:off x="643467" y="350309"/>
            <a:ext cx="6891186" cy="1135737"/>
          </a:xfrm>
        </p:spPr>
        <p:txBody>
          <a:bodyPr>
            <a:normAutofit/>
          </a:bodyPr>
          <a:lstStyle/>
          <a:p>
            <a:r>
              <a:rPr lang="en-GB" sz="3600" b="1" dirty="0"/>
              <a:t>Differences </a:t>
            </a:r>
            <a:r>
              <a:rPr lang="en-GB" sz="3600" b="1" dirty="0" smtClean="0"/>
              <a:t>between </a:t>
            </a:r>
            <a:r>
              <a:rPr lang="en-GB" sz="3600" b="1" dirty="0"/>
              <a:t>Internal Audit and External Audit </a:t>
            </a:r>
          </a:p>
        </p:txBody>
      </p:sp>
      <p:grpSp>
        <p:nvGrpSpPr>
          <p:cNvPr id="25" name="Group 24">
            <a:extLst>
              <a:ext uri="{FF2B5EF4-FFF2-40B4-BE49-F238E27FC236}">
                <a16:creationId xmlns="" xmlns:a16="http://schemas.microsoft.com/office/drawing/2014/main" id="{07EAA094-9CF6-4695-958A-33D9BCAA94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123132" y="713128"/>
            <a:ext cx="1068867" cy="2126625"/>
            <a:chOff x="10918968" y="713127"/>
            <a:chExt cx="1273032" cy="2532832"/>
          </a:xfrm>
        </p:grpSpPr>
        <p:sp>
          <p:nvSpPr>
            <p:cNvPr id="26" name="Rectangle 25">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Isosceles Triangle 28">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 xmlns:a16="http://schemas.microsoft.com/office/drawing/2014/main" id="{10CBDD7D-3BBD-4CBB-9233-61A0C92CB60B}"/>
              </a:ext>
            </a:extLst>
          </p:cNvPr>
          <p:cNvGraphicFramePr>
            <a:graphicFrameLocks noGrp="1"/>
          </p:cNvGraphicFramePr>
          <p:nvPr>
            <p:ph idx="1"/>
            <p:extLst>
              <p:ext uri="{D42A27DB-BD31-4B8C-83A1-F6EECF244321}">
                <p14:modId xmlns:p14="http://schemas.microsoft.com/office/powerpoint/2010/main" val="2613655034"/>
              </p:ext>
            </p:extLst>
          </p:nvPr>
        </p:nvGraphicFramePr>
        <p:xfrm>
          <a:off x="561725" y="1360103"/>
          <a:ext cx="689118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6139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98" y="281150"/>
            <a:ext cx="10515600" cy="1325563"/>
          </a:xfrm>
        </p:spPr>
        <p:txBody>
          <a:bodyPr/>
          <a:lstStyle/>
          <a:p>
            <a:r>
              <a:rPr lang="en-US" b="1" dirty="0" smtClean="0"/>
              <a:t>External vs. Internal Auditing</a:t>
            </a:r>
            <a:endParaRPr lang="en-US" dirty="0"/>
          </a:p>
        </p:txBody>
      </p:sp>
      <p:sp>
        <p:nvSpPr>
          <p:cNvPr id="3" name="Content Placeholder 2"/>
          <p:cNvSpPr>
            <a:spLocks noGrp="1"/>
          </p:cNvSpPr>
          <p:nvPr>
            <p:ph idx="1"/>
          </p:nvPr>
        </p:nvSpPr>
        <p:spPr>
          <a:xfrm>
            <a:off x="467498" y="1690688"/>
            <a:ext cx="9368480" cy="4351338"/>
          </a:xfrm>
        </p:spPr>
        <p:txBody>
          <a:bodyPr>
            <a:normAutofit fontScale="70000" lnSpcReduction="20000"/>
          </a:bodyPr>
          <a:lstStyle/>
          <a:p>
            <a:pPr marL="0" indent="0">
              <a:buNone/>
            </a:pPr>
            <a:r>
              <a:rPr lang="en-US" b="1" dirty="0" smtClean="0"/>
              <a:t>External Auditing: </a:t>
            </a:r>
          </a:p>
          <a:p>
            <a:r>
              <a:rPr lang="en-US" dirty="0" smtClean="0"/>
              <a:t>A </a:t>
            </a:r>
            <a:r>
              <a:rPr lang="en-US" dirty="0"/>
              <a:t>financial statement audit is a form of assurance service </a:t>
            </a:r>
            <a:r>
              <a:rPr lang="en-US" dirty="0" smtClean="0"/>
              <a:t>in which </a:t>
            </a:r>
            <a:r>
              <a:rPr lang="en-US" dirty="0"/>
              <a:t>the firm issues a written attestation report that </a:t>
            </a:r>
            <a:r>
              <a:rPr lang="en-US" b="1" dirty="0">
                <a:solidFill>
                  <a:schemeClr val="accent1"/>
                </a:solidFill>
              </a:rPr>
              <a:t>expresses </a:t>
            </a:r>
            <a:r>
              <a:rPr lang="en-US" b="1" dirty="0" smtClean="0">
                <a:solidFill>
                  <a:schemeClr val="accent1"/>
                </a:solidFill>
              </a:rPr>
              <a:t>an opinion </a:t>
            </a:r>
            <a:r>
              <a:rPr lang="en-US" dirty="0"/>
              <a:t>about whether the financial statements are fairly stated </a:t>
            </a:r>
            <a:r>
              <a:rPr lang="en-US" dirty="0" smtClean="0"/>
              <a:t>in accordance </a:t>
            </a:r>
            <a:r>
              <a:rPr lang="en-US" dirty="0"/>
              <a:t>with Generally Accepted Accounting Principles (GAAP</a:t>
            </a:r>
            <a:r>
              <a:rPr lang="en-US" dirty="0" smtClean="0"/>
              <a:t>).</a:t>
            </a:r>
          </a:p>
          <a:p>
            <a:r>
              <a:rPr lang="en-US" dirty="0" smtClean="0"/>
              <a:t>It also attests </a:t>
            </a:r>
            <a:r>
              <a:rPr lang="en-US" dirty="0"/>
              <a:t>to the effectiveness of the company’s </a:t>
            </a:r>
            <a:r>
              <a:rPr lang="en-US" dirty="0" smtClean="0"/>
              <a:t>internal control </a:t>
            </a:r>
            <a:r>
              <a:rPr lang="en-US" dirty="0"/>
              <a:t>over </a:t>
            </a:r>
            <a:r>
              <a:rPr lang="en-US" dirty="0" smtClean="0"/>
              <a:t>financial </a:t>
            </a:r>
            <a:r>
              <a:rPr lang="en-US" dirty="0"/>
              <a:t>reporting as of the balance sheet date</a:t>
            </a:r>
            <a:r>
              <a:rPr lang="en-US" dirty="0" smtClean="0"/>
              <a:t>.</a:t>
            </a:r>
          </a:p>
          <a:p>
            <a:r>
              <a:rPr lang="en-US" dirty="0"/>
              <a:t>Both the CPA firm’s financial statement audit report and </a:t>
            </a:r>
            <a:r>
              <a:rPr lang="en-US" dirty="0" smtClean="0"/>
              <a:t>the firm’s </a:t>
            </a:r>
            <a:r>
              <a:rPr lang="en-US" dirty="0"/>
              <a:t>report on the effectiveness of internal control over </a:t>
            </a:r>
            <a:r>
              <a:rPr lang="en-US" dirty="0" smtClean="0"/>
              <a:t>financial reporting </a:t>
            </a:r>
            <a:r>
              <a:rPr lang="en-US" dirty="0"/>
              <a:t>are public documents—they are included in the </a:t>
            </a:r>
            <a:r>
              <a:rPr lang="en-US" dirty="0" smtClean="0"/>
              <a:t>company’s annual </a:t>
            </a:r>
            <a:r>
              <a:rPr lang="en-US" dirty="0"/>
              <a:t>report and submitted to the U.S. Securities and </a:t>
            </a:r>
            <a:r>
              <a:rPr lang="en-US" dirty="0" smtClean="0"/>
              <a:t>Exchange Commission </a:t>
            </a:r>
            <a:r>
              <a:rPr lang="en-US" dirty="0"/>
              <a:t>(SEC</a:t>
            </a:r>
            <a:r>
              <a:rPr lang="en-US" dirty="0" smtClean="0"/>
              <a:t>).</a:t>
            </a:r>
          </a:p>
          <a:p>
            <a:pPr marL="0" indent="0">
              <a:buNone/>
            </a:pPr>
            <a:r>
              <a:rPr lang="en-US" b="1" dirty="0" smtClean="0"/>
              <a:t>Internal Auditing:</a:t>
            </a:r>
          </a:p>
          <a:p>
            <a:r>
              <a:rPr lang="en-US" dirty="0"/>
              <a:t>Internal auditors also provide financial reporting assurance services. </a:t>
            </a:r>
            <a:r>
              <a:rPr lang="en-US" dirty="0" smtClean="0"/>
              <a:t>The primary </a:t>
            </a:r>
            <a:r>
              <a:rPr lang="en-US" dirty="0"/>
              <a:t>difference between internal and external financial </a:t>
            </a:r>
            <a:r>
              <a:rPr lang="en-US" dirty="0" smtClean="0"/>
              <a:t>reporting assurance </a:t>
            </a:r>
            <a:r>
              <a:rPr lang="en-US" dirty="0"/>
              <a:t>services </a:t>
            </a:r>
            <a:r>
              <a:rPr lang="en-US" b="1" dirty="0">
                <a:solidFill>
                  <a:schemeClr val="accent1"/>
                </a:solidFill>
              </a:rPr>
              <a:t>is the audience</a:t>
            </a:r>
            <a:r>
              <a:rPr lang="en-US" dirty="0"/>
              <a:t>. Internal auditors provide </a:t>
            </a:r>
            <a:r>
              <a:rPr lang="en-US" dirty="0" smtClean="0"/>
              <a:t>their financial </a:t>
            </a:r>
            <a:r>
              <a:rPr lang="en-US" dirty="0"/>
              <a:t>reporting assurance services primarily for the benefit </a:t>
            </a:r>
            <a:r>
              <a:rPr lang="en-US" dirty="0" smtClean="0"/>
              <a:t>of management </a:t>
            </a:r>
            <a:r>
              <a:rPr lang="en-US" dirty="0"/>
              <a:t>and the board of directors.</a:t>
            </a:r>
          </a:p>
        </p:txBody>
      </p:sp>
      <p:pic>
        <p:nvPicPr>
          <p:cNvPr id="5" name="Picture 4"/>
          <p:cNvPicPr>
            <a:picLocks noChangeAspect="1"/>
          </p:cNvPicPr>
          <p:nvPr/>
        </p:nvPicPr>
        <p:blipFill rotWithShape="1">
          <a:blip r:embed="rId2"/>
          <a:srcRect b="27220"/>
          <a:stretch/>
        </p:blipFill>
        <p:spPr>
          <a:xfrm>
            <a:off x="7985284" y="0"/>
            <a:ext cx="4206716" cy="1084734"/>
          </a:xfrm>
          <a:prstGeom prst="rect">
            <a:avLst/>
          </a:prstGeom>
        </p:spPr>
      </p:pic>
    </p:spTree>
    <p:extLst>
      <p:ext uri="{BB962C8B-B14F-4D97-AF65-F5344CB8AC3E}">
        <p14:creationId xmlns:p14="http://schemas.microsoft.com/office/powerpoint/2010/main" val="3611052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0AB7535-B733-4271-ABBB-E6362D4FEF31}"/>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Nature and Scope of IA Services (1/2)</a:t>
            </a:r>
          </a:p>
        </p:txBody>
      </p:sp>
      <p:sp>
        <p:nvSpPr>
          <p:cNvPr id="15" name="Arc 14">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F8A02F3D-E1B8-40DD-A76C-7F83A74F63DC}"/>
              </a:ext>
            </a:extLst>
          </p:cNvPr>
          <p:cNvSpPr>
            <a:spLocks noGrp="1"/>
          </p:cNvSpPr>
          <p:nvPr>
            <p:ph idx="1"/>
          </p:nvPr>
        </p:nvSpPr>
        <p:spPr>
          <a:xfrm>
            <a:off x="4447308" y="0"/>
            <a:ext cx="6906491" cy="6176963"/>
          </a:xfrm>
        </p:spPr>
        <p:txBody>
          <a:bodyPr anchor="ctr">
            <a:normAutofit fontScale="92500" lnSpcReduction="20000"/>
          </a:bodyPr>
          <a:lstStyle/>
          <a:p>
            <a:pPr marL="0" indent="0">
              <a:buNone/>
            </a:pPr>
            <a:r>
              <a:rPr lang="en-GB" sz="2600" dirty="0"/>
              <a:t>Help achieving objectives</a:t>
            </a:r>
          </a:p>
          <a:p>
            <a:pPr marL="0" indent="0">
              <a:buNone/>
            </a:pPr>
            <a:endParaRPr lang="en-GB" sz="2600" dirty="0"/>
          </a:p>
          <a:p>
            <a:pPr marL="0" indent="0">
              <a:buNone/>
            </a:pPr>
            <a:r>
              <a:rPr lang="en-GB" sz="2600" dirty="0"/>
              <a:t>Evaluate and improve effectiveness of GRC</a:t>
            </a:r>
          </a:p>
          <a:p>
            <a:pPr marL="0" indent="0">
              <a:buNone/>
            </a:pPr>
            <a:endParaRPr lang="en-GB" sz="2600" dirty="0"/>
          </a:p>
          <a:p>
            <a:pPr marL="0" indent="0">
              <a:buNone/>
            </a:pPr>
            <a:r>
              <a:rPr lang="en-GB" sz="2600" dirty="0"/>
              <a:t>Test Design adequacy and operating effectiveness </a:t>
            </a:r>
          </a:p>
          <a:p>
            <a:pPr marL="0" indent="0">
              <a:buNone/>
            </a:pPr>
            <a:endParaRPr lang="en-GB" sz="2600" u="sng" dirty="0"/>
          </a:p>
          <a:p>
            <a:pPr marL="0" indent="0">
              <a:buNone/>
            </a:pPr>
            <a:r>
              <a:rPr lang="en-GB" sz="2600" u="sng" dirty="0"/>
              <a:t>Testing procedures</a:t>
            </a:r>
          </a:p>
          <a:p>
            <a:pPr marL="0" indent="0">
              <a:buNone/>
            </a:pPr>
            <a:r>
              <a:rPr lang="en-GB" sz="2600" dirty="0"/>
              <a:t>1- Inquiry</a:t>
            </a:r>
          </a:p>
          <a:p>
            <a:pPr marL="0" indent="0">
              <a:buNone/>
            </a:pPr>
            <a:r>
              <a:rPr lang="en-GB" sz="2600" dirty="0"/>
              <a:t>2- Observation</a:t>
            </a:r>
          </a:p>
          <a:p>
            <a:pPr marL="0" indent="0">
              <a:buNone/>
            </a:pPr>
            <a:r>
              <a:rPr lang="en-GB" sz="2600" dirty="0"/>
              <a:t>3- Inspection of documents</a:t>
            </a:r>
          </a:p>
          <a:p>
            <a:pPr marL="0" indent="0">
              <a:buNone/>
            </a:pPr>
            <a:r>
              <a:rPr lang="en-GB" sz="2600" dirty="0"/>
              <a:t>4- </a:t>
            </a:r>
            <a:r>
              <a:rPr lang="en-GB" sz="2600" dirty="0" smtClean="0"/>
              <a:t>Re-performing control activities</a:t>
            </a:r>
          </a:p>
          <a:p>
            <a:pPr marL="0" indent="0">
              <a:buNone/>
            </a:pPr>
            <a:r>
              <a:rPr lang="en-GB" sz="2600" dirty="0" smtClean="0"/>
              <a:t>5- Confirmations</a:t>
            </a:r>
          </a:p>
          <a:p>
            <a:pPr marL="0" indent="0">
              <a:buNone/>
            </a:pPr>
            <a:r>
              <a:rPr lang="en-GB" sz="2600" dirty="0" smtClean="0"/>
              <a:t>6- Trend &amp; Ratio analysis</a:t>
            </a:r>
            <a:br>
              <a:rPr lang="en-GB" sz="2600" dirty="0" smtClean="0"/>
            </a:br>
            <a:r>
              <a:rPr lang="en-GB" sz="2600" dirty="0" smtClean="0"/>
              <a:t>7- Data analysis using computer- assisted audit techniques</a:t>
            </a:r>
            <a:endParaRPr lang="en-GB" sz="2600" dirty="0"/>
          </a:p>
          <a:p>
            <a:pPr marL="0" indent="0">
              <a:buNone/>
            </a:pPr>
            <a:r>
              <a:rPr lang="en-GB" sz="2600" dirty="0" smtClean="0"/>
              <a:t>8- </a:t>
            </a:r>
            <a:r>
              <a:rPr lang="en-GB" sz="2600" dirty="0"/>
              <a:t>Direct test of transactions and events</a:t>
            </a:r>
          </a:p>
        </p:txBody>
      </p:sp>
      <p:sp>
        <p:nvSpPr>
          <p:cNvPr id="5" name="Arrow: Down 4">
            <a:extLst>
              <a:ext uri="{FF2B5EF4-FFF2-40B4-BE49-F238E27FC236}">
                <a16:creationId xmlns="" xmlns:a16="http://schemas.microsoft.com/office/drawing/2014/main" id="{AD6F1B36-52C9-4309-9C5A-259977DFEC6A}"/>
              </a:ext>
            </a:extLst>
          </p:cNvPr>
          <p:cNvSpPr/>
          <p:nvPr/>
        </p:nvSpPr>
        <p:spPr>
          <a:xfrm>
            <a:off x="5836849" y="1287944"/>
            <a:ext cx="257262" cy="4697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 xmlns:a16="http://schemas.microsoft.com/office/drawing/2014/main" id="{1C97C92D-5585-436E-BE9B-7C5CF56EE134}"/>
              </a:ext>
            </a:extLst>
          </p:cNvPr>
          <p:cNvSpPr/>
          <p:nvPr/>
        </p:nvSpPr>
        <p:spPr>
          <a:xfrm>
            <a:off x="5836849" y="2041701"/>
            <a:ext cx="257262" cy="469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 xmlns:a16="http://schemas.microsoft.com/office/drawing/2014/main" id="{E3ED813C-C379-4B20-8971-1801C0B14F75}"/>
              </a:ext>
            </a:extLst>
          </p:cNvPr>
          <p:cNvSpPr/>
          <p:nvPr/>
        </p:nvSpPr>
        <p:spPr>
          <a:xfrm>
            <a:off x="5838738" y="534187"/>
            <a:ext cx="257262" cy="4697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5646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0AB7535-B733-4271-ABBB-E6362D4FEF31}"/>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Nature and Scope of IA Services (2/2)</a:t>
            </a:r>
          </a:p>
        </p:txBody>
      </p:sp>
      <p:sp>
        <p:nvSpPr>
          <p:cNvPr id="15" name="Arc 14">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F8A02F3D-E1B8-40DD-A76C-7F83A74F63DC}"/>
              </a:ext>
            </a:extLst>
          </p:cNvPr>
          <p:cNvSpPr>
            <a:spLocks noGrp="1"/>
          </p:cNvSpPr>
          <p:nvPr>
            <p:ph idx="1"/>
          </p:nvPr>
        </p:nvSpPr>
        <p:spPr>
          <a:xfrm>
            <a:off x="4447308" y="591344"/>
            <a:ext cx="6906491" cy="5585619"/>
          </a:xfrm>
        </p:spPr>
        <p:txBody>
          <a:bodyPr anchor="ctr">
            <a:normAutofit/>
          </a:bodyPr>
          <a:lstStyle/>
          <a:p>
            <a:r>
              <a:rPr lang="en-GB" dirty="0"/>
              <a:t>In-house IAF</a:t>
            </a:r>
          </a:p>
          <a:p>
            <a:r>
              <a:rPr lang="en-GB" dirty="0"/>
              <a:t>Outsourcing</a:t>
            </a:r>
          </a:p>
          <a:p>
            <a:pPr lvl="1"/>
            <a:r>
              <a:rPr lang="en-GB" dirty="0">
                <a:solidFill>
                  <a:srgbClr val="FF0000"/>
                </a:solidFill>
              </a:rPr>
              <a:t>Full</a:t>
            </a:r>
            <a:r>
              <a:rPr lang="en-GB" dirty="0"/>
              <a:t> outsourcing (Outside audit firm providing internal audit services)</a:t>
            </a:r>
          </a:p>
          <a:p>
            <a:pPr lvl="1"/>
            <a:r>
              <a:rPr lang="en-GB" dirty="0">
                <a:solidFill>
                  <a:srgbClr val="FF0000"/>
                </a:solidFill>
              </a:rPr>
              <a:t>Co-sourcing</a:t>
            </a:r>
            <a:r>
              <a:rPr lang="en-GB" dirty="0"/>
              <a:t> (in-house IAF and outside audit firm)</a:t>
            </a:r>
          </a:p>
        </p:txBody>
      </p:sp>
    </p:spTree>
    <p:extLst>
      <p:ext uri="{BB962C8B-B14F-4D97-AF65-F5344CB8AC3E}">
        <p14:creationId xmlns:p14="http://schemas.microsoft.com/office/powerpoint/2010/main" val="4250355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DB8391E-B8C6-46AD-92A3-AC9EF8EBA78C}"/>
              </a:ext>
            </a:extLst>
          </p:cNvPr>
          <p:cNvSpPr>
            <a:spLocks noGrp="1"/>
          </p:cNvSpPr>
          <p:nvPr>
            <p:ph type="title"/>
          </p:nvPr>
        </p:nvSpPr>
        <p:spPr>
          <a:xfrm>
            <a:off x="223024" y="-256148"/>
            <a:ext cx="3664210" cy="3133163"/>
          </a:xfrm>
        </p:spPr>
        <p:txBody>
          <a:bodyPr>
            <a:normAutofit/>
          </a:bodyPr>
          <a:lstStyle/>
          <a:p>
            <a:r>
              <a:rPr lang="en-GB" dirty="0" smtClean="0">
                <a:solidFill>
                  <a:srgbClr val="FFFFFF"/>
                </a:solidFill>
              </a:rPr>
              <a:t>The IIA &amp; Professional </a:t>
            </a:r>
            <a:r>
              <a:rPr lang="en-GB" dirty="0">
                <a:solidFill>
                  <a:srgbClr val="FFFFFF"/>
                </a:solidFill>
              </a:rPr>
              <a:t>Certification in IA</a:t>
            </a:r>
          </a:p>
        </p:txBody>
      </p:sp>
      <p:sp>
        <p:nvSpPr>
          <p:cNvPr id="24" name="Arc 23">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E8FB47EC-36E7-4EEA-AC96-9715EFD0EEAF}"/>
              </a:ext>
            </a:extLst>
          </p:cNvPr>
          <p:cNvSpPr>
            <a:spLocks noGrp="1"/>
          </p:cNvSpPr>
          <p:nvPr>
            <p:ph idx="1"/>
          </p:nvPr>
        </p:nvSpPr>
        <p:spPr>
          <a:xfrm>
            <a:off x="4726388" y="379142"/>
            <a:ext cx="6906491" cy="6478046"/>
          </a:xfrm>
        </p:spPr>
        <p:txBody>
          <a:bodyPr anchor="ctr">
            <a:normAutofit/>
          </a:bodyPr>
          <a:lstStyle/>
          <a:p>
            <a:r>
              <a:rPr lang="en-US" dirty="0"/>
              <a:t>The IIA, headquartered in </a:t>
            </a:r>
            <a:r>
              <a:rPr lang="en-US" dirty="0" smtClean="0"/>
              <a:t>the USA, </a:t>
            </a:r>
            <a:r>
              <a:rPr lang="en-US" dirty="0"/>
              <a:t>is recognized around the world as “the internal audit profession’s global voice, standard-setter, and resource for professional development and certification.”</a:t>
            </a:r>
          </a:p>
          <a:p>
            <a:r>
              <a:rPr lang="en-US" dirty="0"/>
              <a:t>The IIA offers several professional certifications for Internal Auditors; The premier certification sponsored by The IIA is the </a:t>
            </a:r>
            <a:r>
              <a:rPr lang="en-US" b="1" dirty="0"/>
              <a:t>Certified Internal Auditor (CIA)</a:t>
            </a:r>
            <a:r>
              <a:rPr lang="en-US" dirty="0"/>
              <a:t>, the only globally accepted certification for internal auditors.</a:t>
            </a:r>
          </a:p>
          <a:p>
            <a:r>
              <a:rPr lang="en-GB" dirty="0" smtClean="0"/>
              <a:t>Certified </a:t>
            </a:r>
            <a:r>
              <a:rPr lang="en-GB" dirty="0"/>
              <a:t>Internal Auditor, 3 parts exam:</a:t>
            </a:r>
          </a:p>
          <a:p>
            <a:pPr marL="457200" lvl="1" indent="0">
              <a:buNone/>
            </a:pPr>
            <a:r>
              <a:rPr lang="en-US" b="1" dirty="0"/>
              <a:t>Part 1 – Essentials of Internal Auditing</a:t>
            </a:r>
          </a:p>
          <a:p>
            <a:pPr marL="457200" lvl="1" indent="0">
              <a:buNone/>
            </a:pPr>
            <a:r>
              <a:rPr lang="en-US" b="1" dirty="0"/>
              <a:t>Part 2 – Practice of Internal Auditing</a:t>
            </a:r>
          </a:p>
          <a:p>
            <a:pPr marL="457200" lvl="1" indent="0">
              <a:buNone/>
            </a:pPr>
            <a:r>
              <a:rPr lang="en-US" b="1" dirty="0"/>
              <a:t>Part 3 – Business Knowledge for Internal Auditing</a:t>
            </a:r>
          </a:p>
          <a:p>
            <a:pPr marL="457200" lvl="1" indent="0">
              <a:buNone/>
            </a:pPr>
            <a:endParaRPr lang="en-GB" dirty="0"/>
          </a:p>
        </p:txBody>
      </p:sp>
      <p:pic>
        <p:nvPicPr>
          <p:cNvPr id="4" name="Picture 3"/>
          <p:cNvPicPr>
            <a:picLocks noChangeAspect="1"/>
          </p:cNvPicPr>
          <p:nvPr/>
        </p:nvPicPr>
        <p:blipFill>
          <a:blip r:embed="rId2"/>
          <a:stretch>
            <a:fillRect/>
          </a:stretch>
        </p:blipFill>
        <p:spPr>
          <a:xfrm>
            <a:off x="446050" y="3428998"/>
            <a:ext cx="3211550" cy="3313189"/>
          </a:xfrm>
          <a:prstGeom prst="rect">
            <a:avLst/>
          </a:prstGeom>
        </p:spPr>
      </p:pic>
    </p:spTree>
    <p:extLst>
      <p:ext uri="{BB962C8B-B14F-4D97-AF65-F5344CB8AC3E}">
        <p14:creationId xmlns:p14="http://schemas.microsoft.com/office/powerpoint/2010/main" val="1252246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BD45D47-4CFF-40C5-A26D-A5C028BD113E}"/>
              </a:ext>
            </a:extLst>
          </p:cNvPr>
          <p:cNvSpPr txBox="1">
            <a:spLocks/>
          </p:cNvSpPr>
          <p:nvPr/>
        </p:nvSpPr>
        <p:spPr>
          <a:xfrm>
            <a:off x="1720440" y="2708054"/>
            <a:ext cx="9144000" cy="565427"/>
          </a:xfrm>
          <a:prstGeom prst="rect">
            <a:avLst/>
          </a:prstGeom>
          <a:solidFill>
            <a:schemeClr val="accent1">
              <a:lumMod val="20000"/>
              <a:lumOff val="8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3200" b="1" dirty="0"/>
              <a:t>END OF CHAPTER 1</a:t>
            </a:r>
            <a:endParaRPr lang="en-GB" sz="3200" b="1" dirty="0"/>
          </a:p>
        </p:txBody>
      </p:sp>
    </p:spTree>
    <p:extLst>
      <p:ext uri="{BB962C8B-B14F-4D97-AF65-F5344CB8AC3E}">
        <p14:creationId xmlns:p14="http://schemas.microsoft.com/office/powerpoint/2010/main" val="3656061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 xmlns:a16="http://schemas.microsoft.com/office/drawing/2014/main" id="{0D7B6173-1D58-48E2-83CF-37350F315F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BD21050B-D85A-4CC6-94EC-450D24F19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5">
            <a:extLst>
              <a:ext uri="{FF2B5EF4-FFF2-40B4-BE49-F238E27FC236}">
                <a16:creationId xmlns="" xmlns:a16="http://schemas.microsoft.com/office/drawing/2014/main" id="{C4720EDA-E218-43A9-8817-08F09F4DB6C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48" name="Rectangle 47">
            <a:extLst>
              <a:ext uri="{FF2B5EF4-FFF2-40B4-BE49-F238E27FC236}">
                <a16:creationId xmlns="" xmlns:a16="http://schemas.microsoft.com/office/drawing/2014/main" id="{D87C4F29-0DC4-4901-A2FD-7C88889E60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 xmlns:a16="http://schemas.microsoft.com/office/drawing/2014/main" id="{C5F81162-7738-4BC8-BA5D-ADEFD7F2D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083" y="-1044"/>
            <a:ext cx="6432966" cy="6859043"/>
          </a:xfrm>
          <a:prstGeom prst="rect">
            <a:avLst/>
          </a:prstGeom>
          <a:solidFill>
            <a:schemeClr val="bg1"/>
          </a:solidFill>
          <a:ln w="1206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 xmlns:a16="http://schemas.microsoft.com/office/drawing/2014/main" id="{BF395A46-FB96-4AF1-9303-590F0C7E3512}"/>
              </a:ext>
            </a:extLst>
          </p:cNvPr>
          <p:cNvSpPr>
            <a:spLocks noGrp="1"/>
          </p:cNvSpPr>
          <p:nvPr>
            <p:ph type="title"/>
          </p:nvPr>
        </p:nvSpPr>
        <p:spPr>
          <a:xfrm>
            <a:off x="1512439" y="552810"/>
            <a:ext cx="5448255" cy="2228759"/>
          </a:xfrm>
        </p:spPr>
        <p:txBody>
          <a:bodyPr anchor="b">
            <a:normAutofit/>
          </a:bodyPr>
          <a:lstStyle/>
          <a:p>
            <a:r>
              <a:rPr lang="en-GB" sz="4800" b="1" cap="all">
                <a:ln w="500">
                  <a:solidFill>
                    <a:srgbClr val="B13F9A">
                      <a:shade val="20000"/>
                      <a:satMod val="120000"/>
                    </a:srgbClr>
                  </a:solidFill>
                </a:ln>
                <a:latin typeface="Trebuchet MS"/>
              </a:rPr>
              <a:t>Introduction</a:t>
            </a:r>
            <a:endParaRPr lang="en-GB" sz="4800"/>
          </a:p>
        </p:txBody>
      </p:sp>
      <p:sp>
        <p:nvSpPr>
          <p:cNvPr id="4" name="Content Placeholder 2">
            <a:extLst>
              <a:ext uri="{FF2B5EF4-FFF2-40B4-BE49-F238E27FC236}">
                <a16:creationId xmlns="" xmlns:a16="http://schemas.microsoft.com/office/drawing/2014/main" id="{4A29B63D-2853-4098-81EF-F46BEFB2994C}"/>
              </a:ext>
            </a:extLst>
          </p:cNvPr>
          <p:cNvSpPr>
            <a:spLocks noGrp="1"/>
          </p:cNvSpPr>
          <p:nvPr>
            <p:ph idx="1"/>
          </p:nvPr>
        </p:nvSpPr>
        <p:spPr>
          <a:xfrm>
            <a:off x="1512439" y="2959729"/>
            <a:ext cx="5448255" cy="3341075"/>
          </a:xfrm>
        </p:spPr>
        <p:txBody>
          <a:bodyPr anchor="t">
            <a:normAutofit/>
          </a:bodyPr>
          <a:lstStyle/>
          <a:p>
            <a:r>
              <a:rPr lang="en-GB" altLang="en-US" sz="1800"/>
              <a:t>Listed entities: IAF</a:t>
            </a:r>
          </a:p>
          <a:p>
            <a:r>
              <a:rPr lang="en-GB" altLang="en-US" sz="1800"/>
              <a:t>Misperception: police function?</a:t>
            </a:r>
          </a:p>
          <a:p>
            <a:r>
              <a:rPr lang="en-GB" altLang="en-US" sz="1800"/>
              <a:t>What is internal audit??!!</a:t>
            </a:r>
          </a:p>
          <a:p>
            <a:r>
              <a:rPr lang="en-GB" altLang="en-US" sz="1800"/>
              <a:t>Key terms:</a:t>
            </a:r>
          </a:p>
          <a:p>
            <a:pPr lvl="1"/>
            <a:r>
              <a:rPr lang="en-GB" altLang="en-US" sz="1800"/>
              <a:t>Institute of IAs (</a:t>
            </a:r>
            <a:r>
              <a:rPr lang="en-GB" altLang="en-US" sz="1800">
                <a:hlinkClick r:id="rId3"/>
              </a:rPr>
              <a:t>www.theiia.org</a:t>
            </a:r>
            <a:r>
              <a:rPr lang="en-GB" altLang="en-US" sz="1800"/>
              <a:t>)</a:t>
            </a:r>
          </a:p>
          <a:p>
            <a:pPr lvl="1"/>
            <a:r>
              <a:rPr lang="en-GB" altLang="en-US" sz="1800"/>
              <a:t>IAF (IAD)</a:t>
            </a:r>
          </a:p>
          <a:p>
            <a:pPr lvl="1"/>
            <a:r>
              <a:rPr lang="en-GB" altLang="en-US" sz="1800"/>
              <a:t>CAE</a:t>
            </a:r>
          </a:p>
          <a:p>
            <a:pPr lvl="1"/>
            <a:r>
              <a:rPr lang="en-GB" altLang="en-US" sz="1800"/>
              <a:t>BOD </a:t>
            </a:r>
          </a:p>
          <a:p>
            <a:pPr lvl="1"/>
            <a:r>
              <a:rPr lang="en-GB" altLang="en-US" sz="1800"/>
              <a:t>AC</a:t>
            </a:r>
          </a:p>
          <a:p>
            <a:pPr lvl="1"/>
            <a:endParaRPr lang="en-GB" altLang="en-US" sz="1800"/>
          </a:p>
          <a:p>
            <a:pPr lvl="1"/>
            <a:endParaRPr lang="en-GB" altLang="en-US" sz="1800"/>
          </a:p>
          <a:p>
            <a:endParaRPr lang="en-GB" altLang="en-US" sz="1800"/>
          </a:p>
          <a:p>
            <a:endParaRPr lang="en-GB" altLang="en-US" sz="1800"/>
          </a:p>
          <a:p>
            <a:endParaRPr lang="en-GB" altLang="en-US" sz="1800"/>
          </a:p>
        </p:txBody>
      </p:sp>
    </p:spTree>
    <p:extLst>
      <p:ext uri="{BB962C8B-B14F-4D97-AF65-F5344CB8AC3E}">
        <p14:creationId xmlns:p14="http://schemas.microsoft.com/office/powerpoint/2010/main" val="190120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F54C0A5-4AD4-66AF-D49E-AE32C1EA79D2}"/>
              </a:ext>
            </a:extLst>
          </p:cNvPr>
          <p:cNvPicPr>
            <a:picLocks noChangeAspect="1"/>
          </p:cNvPicPr>
          <p:nvPr/>
        </p:nvPicPr>
        <p:blipFill>
          <a:blip r:embed="rId2"/>
          <a:stretch>
            <a:fillRect/>
          </a:stretch>
        </p:blipFill>
        <p:spPr>
          <a:xfrm>
            <a:off x="607869" y="105185"/>
            <a:ext cx="5870863" cy="6508629"/>
          </a:xfrm>
          <a:prstGeom prst="rect">
            <a:avLst/>
          </a:prstGeom>
        </p:spPr>
      </p:pic>
      <p:pic>
        <p:nvPicPr>
          <p:cNvPr id="3" name="Picture 2">
            <a:extLst>
              <a:ext uri="{FF2B5EF4-FFF2-40B4-BE49-F238E27FC236}">
                <a16:creationId xmlns="" xmlns:a16="http://schemas.microsoft.com/office/drawing/2014/main" id="{90919CD4-63C7-D243-1A58-F3101A0507A6}"/>
              </a:ext>
            </a:extLst>
          </p:cNvPr>
          <p:cNvPicPr>
            <a:picLocks noChangeAspect="1"/>
          </p:cNvPicPr>
          <p:nvPr/>
        </p:nvPicPr>
        <p:blipFill>
          <a:blip r:embed="rId3"/>
          <a:stretch>
            <a:fillRect/>
          </a:stretch>
        </p:blipFill>
        <p:spPr>
          <a:xfrm>
            <a:off x="6795655" y="3003832"/>
            <a:ext cx="4892408" cy="1818130"/>
          </a:xfrm>
          <a:prstGeom prst="rect">
            <a:avLst/>
          </a:prstGeom>
        </p:spPr>
      </p:pic>
      <p:pic>
        <p:nvPicPr>
          <p:cNvPr id="6" name="Picture 5">
            <a:extLst>
              <a:ext uri="{FF2B5EF4-FFF2-40B4-BE49-F238E27FC236}">
                <a16:creationId xmlns="" xmlns:a16="http://schemas.microsoft.com/office/drawing/2014/main" id="{80FBE7FC-1BED-450A-F281-AD85FD56EE97}"/>
              </a:ext>
            </a:extLst>
          </p:cNvPr>
          <p:cNvPicPr>
            <a:picLocks noChangeAspect="1"/>
          </p:cNvPicPr>
          <p:nvPr/>
        </p:nvPicPr>
        <p:blipFill>
          <a:blip r:embed="rId4"/>
          <a:stretch>
            <a:fillRect/>
          </a:stretch>
        </p:blipFill>
        <p:spPr>
          <a:xfrm>
            <a:off x="6678755" y="1039091"/>
            <a:ext cx="5157377" cy="1449536"/>
          </a:xfrm>
          <a:prstGeom prst="rect">
            <a:avLst/>
          </a:prstGeom>
        </p:spPr>
      </p:pic>
    </p:spTree>
    <p:extLst>
      <p:ext uri="{BB962C8B-B14F-4D97-AF65-F5344CB8AC3E}">
        <p14:creationId xmlns:p14="http://schemas.microsoft.com/office/powerpoint/2010/main" val="951005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C4169373-E625-4BAD-B93B-3BA93BE5B8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E75845E-0241-494A-B794-647FB07BB74D}"/>
              </a:ext>
            </a:extLst>
          </p:cNvPr>
          <p:cNvSpPr>
            <a:spLocks noGrp="1"/>
          </p:cNvSpPr>
          <p:nvPr>
            <p:ph type="title"/>
          </p:nvPr>
        </p:nvSpPr>
        <p:spPr>
          <a:xfrm>
            <a:off x="7699248" y="1152144"/>
            <a:ext cx="4023360" cy="2943432"/>
          </a:xfrm>
        </p:spPr>
        <p:txBody>
          <a:bodyPr vert="horz" lIns="91440" tIns="45720" rIns="91440" bIns="45720" rtlCol="0" anchor="b">
            <a:normAutofit/>
          </a:bodyPr>
          <a:lstStyle/>
          <a:p>
            <a:r>
              <a:rPr lang="en-US" sz="5600"/>
              <a:t>Internal Audit Value Proposition</a:t>
            </a:r>
          </a:p>
        </p:txBody>
      </p:sp>
      <p:sp>
        <p:nvSpPr>
          <p:cNvPr id="11" name="Rectangle 10">
            <a:extLst>
              <a:ext uri="{FF2B5EF4-FFF2-40B4-BE49-F238E27FC236}">
                <a16:creationId xmlns="" xmlns:a16="http://schemas.microsoft.com/office/drawing/2014/main" id="{A5271697-90F1-4A23-8EF2-0179F2EAFA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D9F5512A-48E1-4C07-B75E-3CCC517B68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 xmlns:a16="http://schemas.microsoft.com/office/drawing/2014/main" id="{2DF00571-E53F-4406-874C-D5333B3E84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763256" y="73152"/>
            <a:ext cx="1178966" cy="232963"/>
            <a:chOff x="7763256" y="73152"/>
            <a:chExt cx="1178966" cy="232963"/>
          </a:xfrm>
        </p:grpSpPr>
        <p:sp>
          <p:nvSpPr>
            <p:cNvPr id="36" name="Rectangle 64">
              <a:extLst>
                <a:ext uri="{FF2B5EF4-FFF2-40B4-BE49-F238E27FC236}">
                  <a16:creationId xmlns="" xmlns:a16="http://schemas.microsoft.com/office/drawing/2014/main" id="{805A8E07-08A3-48C5-A937-BA5C099EB63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 xmlns:a16="http://schemas.microsoft.com/office/drawing/2014/main" id="{BD95D223-D0F4-4A5A-A97F-904E1157564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 xmlns:a16="http://schemas.microsoft.com/office/drawing/2014/main" id="{C234CFCF-E56D-4C71-AEA5-41C17CD2F6D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 xmlns:a16="http://schemas.microsoft.com/office/drawing/2014/main" id="{4EE72264-410F-4071-B6A9-A94E1050E01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 xmlns:a16="http://schemas.microsoft.com/office/drawing/2014/main" id="{38730288-0A00-4A97-8CE6-E7DFE81E309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 xmlns:a16="http://schemas.microsoft.com/office/drawing/2014/main" id="{4EDA3E11-9FAA-4CBF-9FC7-A75068E7B6F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 xmlns:a16="http://schemas.microsoft.com/office/drawing/2014/main" id="{7327A321-A57A-4019-AC19-30C3FEDE081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 xmlns:a16="http://schemas.microsoft.com/office/drawing/2014/main" id="{45B013C8-DE8B-4D46-A566-8925FF2AB72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 xmlns:a16="http://schemas.microsoft.com/office/drawing/2014/main" id="{D70623DD-9665-463E-9FF2-E11E767649A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 xmlns:a16="http://schemas.microsoft.com/office/drawing/2014/main" id="{EF230DD2-4D19-4039-A31E-475B24712CA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 xmlns:a16="http://schemas.microsoft.com/office/drawing/2014/main" id="{A0DE572C-1F7E-41DF-B316-6D79DD0035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 xmlns:a16="http://schemas.microsoft.com/office/drawing/2014/main" id="{75E93974-7575-4E1C-BB69-30CDE7C145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 xmlns:a16="http://schemas.microsoft.com/office/drawing/2014/main" id="{AB02B977-55BB-4684-B6DC-50B49F26914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 xmlns:a16="http://schemas.microsoft.com/office/drawing/2014/main" id="{B8A7D2FD-4604-411A-8446-AAD738B9D1F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 xmlns:a16="http://schemas.microsoft.com/office/drawing/2014/main" id="{2FC67E06-3570-4522-8495-454D7C87EC3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 xmlns:a16="http://schemas.microsoft.com/office/drawing/2014/main" id="{E6A1839D-1BE9-41CB-B29B-AF529145D71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 xmlns:a16="http://schemas.microsoft.com/office/drawing/2014/main" id="{20C714F7-E8CA-484B-8A29-E3194EC7C9B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 xmlns:a16="http://schemas.microsoft.com/office/drawing/2014/main" id="{B4E21E71-D285-4AED-AA11-10053398157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 xmlns:a16="http://schemas.microsoft.com/office/drawing/2014/main" id="{13568E8F-C4DD-4452-A8BE-CDC9A4FE482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 xmlns:a16="http://schemas.microsoft.com/office/drawing/2014/main" id="{56ABD5AB-B13C-4AA9-9066-E872473A4C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 xmlns:a16="http://schemas.microsoft.com/office/drawing/2014/main" id="{8EB6F06C-0844-11FC-A31E-286AEC2C514A}"/>
              </a:ext>
            </a:extLst>
          </p:cNvPr>
          <p:cNvPicPr>
            <a:picLocks noChangeAspect="1"/>
          </p:cNvPicPr>
          <p:nvPr/>
        </p:nvPicPr>
        <p:blipFill>
          <a:blip r:embed="rId2"/>
          <a:stretch>
            <a:fillRect/>
          </a:stretch>
        </p:blipFill>
        <p:spPr>
          <a:xfrm>
            <a:off x="13691" y="-7277"/>
            <a:ext cx="6837069" cy="5743060"/>
          </a:xfrm>
          <a:prstGeom prst="rect">
            <a:avLst/>
          </a:prstGeom>
        </p:spPr>
      </p:pic>
      <p:pic>
        <p:nvPicPr>
          <p:cNvPr id="10" name="Picture 9">
            <a:extLst>
              <a:ext uri="{FF2B5EF4-FFF2-40B4-BE49-F238E27FC236}">
                <a16:creationId xmlns="" xmlns:a16="http://schemas.microsoft.com/office/drawing/2014/main" id="{91B2FDAA-9F4B-9B20-34AD-EDD7E92D5BDD}"/>
              </a:ext>
            </a:extLst>
          </p:cNvPr>
          <p:cNvPicPr>
            <a:picLocks noChangeAspect="1"/>
          </p:cNvPicPr>
          <p:nvPr/>
        </p:nvPicPr>
        <p:blipFill>
          <a:blip r:embed="rId3"/>
          <a:stretch>
            <a:fillRect/>
          </a:stretch>
        </p:blipFill>
        <p:spPr>
          <a:xfrm>
            <a:off x="13690" y="5729373"/>
            <a:ext cx="6837069" cy="1128626"/>
          </a:xfrm>
          <a:prstGeom prst="rect">
            <a:avLst/>
          </a:prstGeom>
        </p:spPr>
      </p:pic>
    </p:spTree>
    <p:extLst>
      <p:ext uri="{BB962C8B-B14F-4D97-AF65-F5344CB8AC3E}">
        <p14:creationId xmlns:p14="http://schemas.microsoft.com/office/powerpoint/2010/main" val="429096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232824B-BF75-4664-B94B-4B8D74AB834E}"/>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Internal Audit Value Proposition</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8CA0AA1D-D143-4A21-91EF-C2FEC69989A3}"/>
              </a:ext>
            </a:extLst>
          </p:cNvPr>
          <p:cNvSpPr>
            <a:spLocks noGrp="1"/>
          </p:cNvSpPr>
          <p:nvPr>
            <p:ph idx="1"/>
          </p:nvPr>
        </p:nvSpPr>
        <p:spPr>
          <a:xfrm>
            <a:off x="4447308" y="591344"/>
            <a:ext cx="6906491" cy="5585619"/>
          </a:xfrm>
        </p:spPr>
        <p:txBody>
          <a:bodyPr anchor="ctr">
            <a:normAutofit/>
          </a:bodyPr>
          <a:lstStyle/>
          <a:p>
            <a:r>
              <a:rPr lang="en-GB" sz="1800" dirty="0"/>
              <a:t>The IIA formed a </a:t>
            </a:r>
            <a:r>
              <a:rPr lang="en-US" sz="1800" dirty="0"/>
              <a:t>task force in 2008 “to explore and develop a clear and concise description of internal audit’s value proposition…” In 2010, the IIA Global Board of Directors, The IIA’s governing body, endorsed the outcomes of the task force’s work. </a:t>
            </a:r>
          </a:p>
          <a:p>
            <a:r>
              <a:rPr lang="en-US" sz="1800" u="sng" dirty="0"/>
              <a:t>The three components of the value proposition are defined below:</a:t>
            </a:r>
          </a:p>
          <a:p>
            <a:pPr marL="0" indent="0">
              <a:buNone/>
            </a:pPr>
            <a:r>
              <a:rPr lang="en-US" sz="1800" dirty="0"/>
              <a:t>1- </a:t>
            </a:r>
            <a:r>
              <a:rPr lang="en-US" sz="1800" b="1" dirty="0"/>
              <a:t>Assurance = Governance, Risk, and Control. </a:t>
            </a:r>
          </a:p>
          <a:p>
            <a:pPr marL="0" indent="0">
              <a:buNone/>
            </a:pPr>
            <a:r>
              <a:rPr lang="en-US" sz="1800" dirty="0"/>
              <a:t>Internal audit provides assurance on the organization’s governance, risk management, and control processes to help the organization achieve its strategic, operational, financial, and compliance objectives.</a:t>
            </a:r>
          </a:p>
          <a:p>
            <a:pPr marL="0" indent="0">
              <a:buNone/>
            </a:pPr>
            <a:r>
              <a:rPr lang="en-US" sz="1800" dirty="0"/>
              <a:t>2- </a:t>
            </a:r>
            <a:r>
              <a:rPr lang="en-US" sz="1800" b="1" dirty="0"/>
              <a:t>Insight = Catalyst, Analyses, and Assessments.</a:t>
            </a:r>
          </a:p>
          <a:p>
            <a:pPr marL="0" indent="0">
              <a:buNone/>
            </a:pPr>
            <a:r>
              <a:rPr lang="en-US" sz="1800" dirty="0"/>
              <a:t>Internal audit is a catalyst for improving an organization’s effectiveness and efficiency by providing insight and recommendations based on analyses and assessments of data and business process.</a:t>
            </a:r>
          </a:p>
          <a:p>
            <a:pPr marL="0" indent="0">
              <a:buNone/>
            </a:pPr>
            <a:r>
              <a:rPr lang="en-US" sz="1800" dirty="0"/>
              <a:t>3- </a:t>
            </a:r>
            <a:r>
              <a:rPr lang="en-US" sz="1800" b="1" dirty="0"/>
              <a:t>Objectivity = Integrity, Accountability, and Independence. </a:t>
            </a:r>
          </a:p>
          <a:p>
            <a:pPr marL="0" indent="0">
              <a:buNone/>
            </a:pPr>
            <a:r>
              <a:rPr lang="en-US" sz="1800" dirty="0"/>
              <a:t>With commitment to integrity and accountability, internal audit provides value to governing bodies and senior management as an objective source of independent advice</a:t>
            </a:r>
            <a:endParaRPr lang="en-GB" sz="1800" dirty="0"/>
          </a:p>
        </p:txBody>
      </p:sp>
      <p:sp>
        <p:nvSpPr>
          <p:cNvPr id="9" name="AutoShape 3">
            <a:extLst>
              <a:ext uri="{FF2B5EF4-FFF2-40B4-BE49-F238E27FC236}">
                <a16:creationId xmlns="" xmlns:a16="http://schemas.microsoft.com/office/drawing/2014/main" id="{E1A3EACB-5975-40CF-BE16-C25E72F5749C}"/>
              </a:ext>
            </a:extLst>
          </p:cNvPr>
          <p:cNvSpPr>
            <a:spLocks noChangeAspect="1" noChangeArrowheads="1" noTextEdit="1"/>
          </p:cNvSpPr>
          <p:nvPr/>
        </p:nvSpPr>
        <p:spPr bwMode="auto">
          <a:xfrm>
            <a:off x="3713163" y="942975"/>
            <a:ext cx="476567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37773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4C17A8BF-4379-4F4E-A0FF-61C9918D3D95}"/>
              </a:ext>
            </a:extLst>
          </p:cNvPr>
          <p:cNvSpPr>
            <a:spLocks noGrp="1"/>
          </p:cNvSpPr>
          <p:nvPr>
            <p:ph type="title"/>
          </p:nvPr>
        </p:nvSpPr>
        <p:spPr>
          <a:xfrm>
            <a:off x="643467" y="321734"/>
            <a:ext cx="10905066" cy="1135737"/>
          </a:xfrm>
        </p:spPr>
        <p:txBody>
          <a:bodyPr>
            <a:normAutofit/>
          </a:bodyPr>
          <a:lstStyle/>
          <a:p>
            <a:r>
              <a:rPr lang="en-GB" sz="3600" dirty="0"/>
              <a:t>Definition of Internal Auditing</a:t>
            </a:r>
            <a:br>
              <a:rPr lang="en-GB" sz="3600" dirty="0"/>
            </a:br>
            <a:endParaRPr lang="en-GB" sz="3600" dirty="0"/>
          </a:p>
        </p:txBody>
      </p:sp>
      <p:sp>
        <p:nvSpPr>
          <p:cNvPr id="3" name="Content Placeholder 2">
            <a:extLst>
              <a:ext uri="{FF2B5EF4-FFF2-40B4-BE49-F238E27FC236}">
                <a16:creationId xmlns="" xmlns:a16="http://schemas.microsoft.com/office/drawing/2014/main" id="{5CF0B205-256F-4594-A3A8-9A631B677F96}"/>
              </a:ext>
            </a:extLst>
          </p:cNvPr>
          <p:cNvSpPr>
            <a:spLocks noGrp="1"/>
          </p:cNvSpPr>
          <p:nvPr>
            <p:ph idx="1"/>
          </p:nvPr>
        </p:nvSpPr>
        <p:spPr>
          <a:xfrm>
            <a:off x="643467" y="1054678"/>
            <a:ext cx="10905066" cy="5481588"/>
          </a:xfrm>
        </p:spPr>
        <p:txBody>
          <a:bodyPr>
            <a:normAutofit fontScale="92500" lnSpcReduction="20000"/>
          </a:bodyPr>
          <a:lstStyle/>
          <a:p>
            <a:pPr marL="0" indent="0">
              <a:buNone/>
            </a:pPr>
            <a:r>
              <a:rPr lang="en-US" sz="2400" dirty="0"/>
              <a:t>The IIA’s Board of Directors adopted the current definition of internal</a:t>
            </a:r>
            <a:br>
              <a:rPr lang="en-US" sz="2400" dirty="0"/>
            </a:br>
            <a:r>
              <a:rPr lang="en-GB" sz="2400" dirty="0"/>
              <a:t>auditing in 1999:</a:t>
            </a:r>
            <a:endParaRPr lang="en-US" sz="2400" dirty="0"/>
          </a:p>
          <a:p>
            <a:pPr marL="0" indent="0">
              <a:buNone/>
            </a:pPr>
            <a:r>
              <a:rPr lang="en-US" sz="2400" i="1" dirty="0"/>
              <a:t>“Internal auditing is an independent, objective assurance and consulting activity designed to add value and improve an organization's operations. It helps an organization accomplish its objectives by bringing a systematic, disciplined approach to evaluate and improve the effectiveness of risk management, control, and governance processes”.</a:t>
            </a:r>
          </a:p>
          <a:p>
            <a:pPr marL="0" indent="0">
              <a:buNone/>
            </a:pPr>
            <a:endParaRPr lang="en-US" sz="2400" dirty="0"/>
          </a:p>
          <a:p>
            <a:pPr marL="0" indent="0">
              <a:buNone/>
            </a:pPr>
            <a:endParaRPr lang="en-US" sz="2400" dirty="0"/>
          </a:p>
          <a:p>
            <a:pPr marL="0" indent="0">
              <a:buNone/>
            </a:pPr>
            <a:endParaRPr lang="en-US" sz="2400" u="sng" dirty="0"/>
          </a:p>
          <a:p>
            <a:pPr marL="0" indent="0">
              <a:buNone/>
            </a:pPr>
            <a:endParaRPr lang="en-US" sz="2400" u="sng" dirty="0"/>
          </a:p>
          <a:p>
            <a:pPr marL="0" indent="0">
              <a:buNone/>
            </a:pPr>
            <a:r>
              <a:rPr lang="en-US" sz="2400" u="sng" dirty="0"/>
              <a:t>KEY TOPICS</a:t>
            </a:r>
          </a:p>
          <a:p>
            <a:pPr marL="0" indent="0">
              <a:buNone/>
            </a:pPr>
            <a:r>
              <a:rPr lang="en-GB" sz="2400" dirty="0"/>
              <a:t>T1- </a:t>
            </a:r>
            <a:r>
              <a:rPr lang="en-US" sz="2400" dirty="0"/>
              <a:t>it helps an organization accomplish its objectives </a:t>
            </a:r>
          </a:p>
          <a:p>
            <a:pPr marL="0" indent="0">
              <a:buNone/>
            </a:pPr>
            <a:r>
              <a:rPr lang="en-US" sz="2400" dirty="0"/>
              <a:t>T2- evaluate and improve the effectiveness of risk management, control, and governance processes</a:t>
            </a:r>
          </a:p>
          <a:p>
            <a:pPr marL="0" indent="0">
              <a:buNone/>
            </a:pPr>
            <a:r>
              <a:rPr lang="en-US" sz="2400" dirty="0"/>
              <a:t>T3- assurance and consulting activity </a:t>
            </a:r>
          </a:p>
          <a:p>
            <a:pPr marL="0" indent="0">
              <a:buNone/>
            </a:pPr>
            <a:r>
              <a:rPr lang="en-US" sz="2400" dirty="0"/>
              <a:t>T4- independent, objective </a:t>
            </a:r>
          </a:p>
          <a:p>
            <a:pPr marL="0" indent="0">
              <a:buNone/>
            </a:pPr>
            <a:r>
              <a:rPr lang="en-US" sz="2400" dirty="0"/>
              <a:t>T5- a systematic, disciplined approach </a:t>
            </a:r>
            <a:endParaRPr lang="en-GB" sz="2400" dirty="0"/>
          </a:p>
        </p:txBody>
      </p:sp>
      <p:sp>
        <p:nvSpPr>
          <p:cNvPr id="23" name="Rectangle 22">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 xmlns:a16="http://schemas.microsoft.com/office/drawing/2014/main" id="{76548384-4C38-8ABA-13BD-23F8D3BFE236}"/>
              </a:ext>
            </a:extLst>
          </p:cNvPr>
          <p:cNvPicPr>
            <a:picLocks noChangeAspect="1"/>
          </p:cNvPicPr>
          <p:nvPr/>
        </p:nvPicPr>
        <p:blipFill>
          <a:blip r:embed="rId2"/>
          <a:stretch>
            <a:fillRect/>
          </a:stretch>
        </p:blipFill>
        <p:spPr>
          <a:xfrm>
            <a:off x="4592782" y="2557455"/>
            <a:ext cx="6274833" cy="1874267"/>
          </a:xfrm>
          <a:prstGeom prst="rect">
            <a:avLst/>
          </a:prstGeom>
        </p:spPr>
      </p:pic>
      <p:sp>
        <p:nvSpPr>
          <p:cNvPr id="33" name="Rectangle 28">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28408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 xmlns:a16="http://schemas.microsoft.com/office/drawing/2014/main" id="{7228D40D-E769-403C-8F80-CE4DF29B3087}"/>
              </a:ext>
            </a:extLst>
          </p:cNvPr>
          <p:cNvSpPr>
            <a:spLocks noGrp="1"/>
          </p:cNvSpPr>
          <p:nvPr>
            <p:ph type="title"/>
          </p:nvPr>
        </p:nvSpPr>
        <p:spPr>
          <a:xfrm>
            <a:off x="958506" y="800392"/>
            <a:ext cx="10264697" cy="1212102"/>
          </a:xfrm>
        </p:spPr>
        <p:txBody>
          <a:bodyPr>
            <a:normAutofit fontScale="90000"/>
          </a:bodyPr>
          <a:lstStyle/>
          <a:p>
            <a:r>
              <a:rPr lang="en-US" sz="5300" dirty="0">
                <a:solidFill>
                  <a:srgbClr val="FFFFFF"/>
                </a:solidFill>
              </a:rPr>
              <a:t>T1</a:t>
            </a:r>
            <a:r>
              <a:rPr lang="en-US" sz="4000" dirty="0">
                <a:solidFill>
                  <a:srgbClr val="FFFFFF"/>
                </a:solidFill>
              </a:rPr>
              <a:t>: It helps an organization accomplish its objectives (1 of 3)</a:t>
            </a:r>
            <a:endParaRPr lang="en-GB" sz="4000" dirty="0">
              <a:solidFill>
                <a:srgbClr val="FFFFFF"/>
              </a:solidFill>
            </a:endParaRPr>
          </a:p>
        </p:txBody>
      </p:sp>
      <p:sp>
        <p:nvSpPr>
          <p:cNvPr id="3" name="Content Placeholder 2">
            <a:extLst>
              <a:ext uri="{FF2B5EF4-FFF2-40B4-BE49-F238E27FC236}">
                <a16:creationId xmlns="" xmlns:a16="http://schemas.microsoft.com/office/drawing/2014/main" id="{0D182170-C140-4A04-A1A3-38E267698820}"/>
              </a:ext>
            </a:extLst>
          </p:cNvPr>
          <p:cNvSpPr>
            <a:spLocks noGrp="1"/>
          </p:cNvSpPr>
          <p:nvPr>
            <p:ph idx="1"/>
          </p:nvPr>
        </p:nvSpPr>
        <p:spPr>
          <a:xfrm>
            <a:off x="1367624" y="2490436"/>
            <a:ext cx="9708995" cy="4029859"/>
          </a:xfrm>
        </p:spPr>
        <p:txBody>
          <a:bodyPr anchor="ctr">
            <a:normAutofit/>
          </a:bodyPr>
          <a:lstStyle/>
          <a:p>
            <a:r>
              <a:rPr lang="en-GB" sz="1800" dirty="0"/>
              <a:t>Objective: what the organization wants to achieve.</a:t>
            </a:r>
          </a:p>
          <a:p>
            <a:r>
              <a:rPr lang="en-GB" sz="1800" dirty="0"/>
              <a:t>COSO: </a:t>
            </a:r>
          </a:p>
          <a:p>
            <a:pPr lvl="1"/>
            <a:r>
              <a:rPr lang="en-US" sz="1800" dirty="0"/>
              <a:t>Committee of Sponsoring Organizations of the Treadway Commission</a:t>
            </a:r>
          </a:p>
          <a:p>
            <a:pPr lvl="1"/>
            <a:r>
              <a:rPr lang="en-US" sz="1800" dirty="0"/>
              <a:t>Joint initiative of 5 organizations: for the development of framework for risk management and internal controls.</a:t>
            </a:r>
          </a:p>
          <a:p>
            <a:pPr marL="1371600" lvl="2" indent="-457200">
              <a:buFont typeface="+mj-lt"/>
              <a:buAutoNum type="arabicPeriod"/>
            </a:pPr>
            <a:r>
              <a:rPr lang="en-US" sz="1800" dirty="0" smtClean="0"/>
              <a:t>AAA: </a:t>
            </a:r>
            <a:r>
              <a:rPr lang="en-US" sz="1800" dirty="0"/>
              <a:t>American Accounting Association</a:t>
            </a:r>
          </a:p>
          <a:p>
            <a:pPr marL="1371600" lvl="2" indent="-457200">
              <a:buFont typeface="+mj-lt"/>
              <a:buAutoNum type="arabicPeriod"/>
            </a:pPr>
            <a:r>
              <a:rPr lang="en-US" sz="1800" dirty="0" smtClean="0"/>
              <a:t>AICPA: </a:t>
            </a:r>
            <a:r>
              <a:rPr lang="en-US" sz="1800" dirty="0"/>
              <a:t>American Institute of Certified Public Accountants</a:t>
            </a:r>
          </a:p>
          <a:p>
            <a:pPr marL="1371600" lvl="2" indent="-457200">
              <a:buFont typeface="+mj-lt"/>
              <a:buAutoNum type="arabicPeriod"/>
            </a:pPr>
            <a:r>
              <a:rPr lang="en-US" sz="1800" dirty="0" smtClean="0"/>
              <a:t>FEI: </a:t>
            </a:r>
            <a:r>
              <a:rPr lang="en-US" sz="1800" dirty="0"/>
              <a:t>Financial Executives International</a:t>
            </a:r>
          </a:p>
          <a:p>
            <a:pPr marL="1371600" lvl="2" indent="-457200">
              <a:buFont typeface="+mj-lt"/>
              <a:buAutoNum type="arabicPeriod"/>
            </a:pPr>
            <a:r>
              <a:rPr lang="en-US" sz="1800" dirty="0" smtClean="0"/>
              <a:t>IMA: </a:t>
            </a:r>
            <a:r>
              <a:rPr lang="en-US" sz="1800" dirty="0"/>
              <a:t>Institute of Management Accountants</a:t>
            </a:r>
          </a:p>
          <a:p>
            <a:pPr marL="1371600" lvl="2" indent="-457200">
              <a:buFont typeface="+mj-lt"/>
              <a:buAutoNum type="arabicPeriod"/>
            </a:pPr>
            <a:r>
              <a:rPr lang="en-US" sz="1800" dirty="0" smtClean="0"/>
              <a:t>IIA: </a:t>
            </a:r>
            <a:r>
              <a:rPr lang="en-US" sz="1800" dirty="0"/>
              <a:t>Institute of Internal Auditors</a:t>
            </a:r>
          </a:p>
          <a:p>
            <a:pPr marL="1371600" lvl="2" indent="-457200">
              <a:buFont typeface="+mj-lt"/>
              <a:buAutoNum type="arabicPeriod"/>
            </a:pPr>
            <a:endParaRPr lang="en-US" sz="1800" dirty="0"/>
          </a:p>
          <a:p>
            <a:r>
              <a:rPr lang="en-GB" sz="1800" dirty="0"/>
              <a:t>COSO report: 4 types of objectives</a:t>
            </a:r>
          </a:p>
        </p:txBody>
      </p:sp>
    </p:spTree>
    <p:extLst>
      <p:ext uri="{BB962C8B-B14F-4D97-AF65-F5344CB8AC3E}">
        <p14:creationId xmlns:p14="http://schemas.microsoft.com/office/powerpoint/2010/main" val="1108911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66,18,Professional Certification in I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2351</Words>
  <Application>Microsoft Office PowerPoint</Application>
  <PresentationFormat>Widescreen</PresentationFormat>
  <Paragraphs>225</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Trebuchet MS</vt:lpstr>
      <vt:lpstr>Office Theme</vt:lpstr>
      <vt:lpstr>Internal Audit (ACCT 337)</vt:lpstr>
      <vt:lpstr>Course outline</vt:lpstr>
      <vt:lpstr>Professional certificates</vt:lpstr>
      <vt:lpstr>Introduction</vt:lpstr>
      <vt:lpstr>PowerPoint Presentation</vt:lpstr>
      <vt:lpstr>Internal Audit Value Proposition</vt:lpstr>
      <vt:lpstr>Internal Audit Value Proposition</vt:lpstr>
      <vt:lpstr>Definition of Internal Auditing </vt:lpstr>
      <vt:lpstr>T1: It helps an organization accomplish its objectives (1 of 3)</vt:lpstr>
      <vt:lpstr>It helps an organization accomplish its objectives (2 of 3)</vt:lpstr>
      <vt:lpstr>It helps an organization accomplish its objectives (3 of 3)</vt:lpstr>
      <vt:lpstr>T2: Evaluate and improve the effectiveness of risk management, control, and governance processes.</vt:lpstr>
      <vt:lpstr>T2: Understanding GRC</vt:lpstr>
      <vt:lpstr>T2: GOVERNANCE (1/2)</vt:lpstr>
      <vt:lpstr>T2: GOVERNANCE (2/2)</vt:lpstr>
      <vt:lpstr>T2: RISK MANAGEMENT (1/2)</vt:lpstr>
      <vt:lpstr>T2: RISK MANAGEMENT (2/2)</vt:lpstr>
      <vt:lpstr>T2: CONTROL</vt:lpstr>
      <vt:lpstr>T2: Example for Governance, Risk Management, and Control (GRC) </vt:lpstr>
      <vt:lpstr>T3: Assurance and consulting activity (1/3)</vt:lpstr>
      <vt:lpstr>T3: Assurance vs. Consulting (2/3)</vt:lpstr>
      <vt:lpstr>T3: Assurance vs. Consulting Example (3/3)</vt:lpstr>
      <vt:lpstr>T4: Independence and Objectivity</vt:lpstr>
      <vt:lpstr>T4: Independence and Objectivity (IIA standards)-Independence</vt:lpstr>
      <vt:lpstr>T4: Independence and Objectivity (IIA standards)-Objectivity</vt:lpstr>
      <vt:lpstr>T4: Independence and Objectivity-Example 1</vt:lpstr>
      <vt:lpstr>T4: Independence and Objectivity-Example 2</vt:lpstr>
      <vt:lpstr>T5: Systematic and Disciplined Approach</vt:lpstr>
      <vt:lpstr>Accounting vs. Auditing</vt:lpstr>
      <vt:lpstr>Differences between Internal Audit and External Audit </vt:lpstr>
      <vt:lpstr>External vs. Internal Auditing</vt:lpstr>
      <vt:lpstr>Nature and Scope of IA Services (1/2)</vt:lpstr>
      <vt:lpstr>Nature and Scope of IA Services (2/2)</vt:lpstr>
      <vt:lpstr>The IIA &amp; Professional Certification in IA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Internal Audit</dc:title>
  <dc:creator>Leila Amer</dc:creator>
  <cp:lastModifiedBy>ليلى عامر</cp:lastModifiedBy>
  <cp:revision>113</cp:revision>
  <cp:lastPrinted>2020-09-08T12:04:53Z</cp:lastPrinted>
  <dcterms:created xsi:type="dcterms:W3CDTF">2020-09-02T09:21:54Z</dcterms:created>
  <dcterms:modified xsi:type="dcterms:W3CDTF">2024-09-25T09:34:07Z</dcterms:modified>
</cp:coreProperties>
</file>