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69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b="1" kern="0" spc="4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XSLT Exercises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03885"/>
            <a:ext cx="5690235" cy="5573395"/>
          </a:xfrm>
        </p:spPr>
        <p:txBody>
          <a:bodyPr>
            <a:normAutofit fontScale="50000"/>
          </a:bodyPr>
          <a:p>
            <a:pPr marL="0" indent="0">
              <a:buNone/>
            </a:pPr>
            <a:r>
              <a:rPr lang="en-US" sz="3200" b="1"/>
              <a:t>using System.Xml;</a:t>
            </a:r>
            <a:endParaRPr lang="en-US" sz="3200" b="1"/>
          </a:p>
          <a:p>
            <a:pPr marL="0" indent="0">
              <a:buNone/>
            </a:pPr>
            <a:r>
              <a:rPr lang="en-US" sz="3200" b="1"/>
              <a:t>using System.Xml.Xsl;</a:t>
            </a:r>
            <a:endParaRPr lang="en-US" sz="3200" b="1"/>
          </a:p>
          <a:p>
            <a:pPr marL="0" indent="0">
              <a:buNone/>
            </a:pPr>
            <a:endParaRPr lang="en-US" sz="3200" b="1"/>
          </a:p>
          <a:p>
            <a:pPr marL="0" indent="0">
              <a:buNone/>
            </a:pPr>
            <a:r>
              <a:rPr lang="en-US" sz="3200" b="1"/>
              <a:t>class Program</a:t>
            </a:r>
            <a:endParaRPr lang="en-US" sz="3200" b="1"/>
          </a:p>
          <a:p>
            <a:pPr marL="0" indent="0">
              <a:buNone/>
            </a:pPr>
            <a:r>
              <a:rPr lang="en-US" sz="3200" b="1"/>
              <a:t>{</a:t>
            </a:r>
            <a:endParaRPr lang="en-US" sz="3200" b="1"/>
          </a:p>
          <a:p>
            <a:pPr marL="0" indent="0">
              <a:buNone/>
            </a:pPr>
            <a:r>
              <a:rPr lang="en-US" sz="3200" b="1"/>
              <a:t>    static void Main()</a:t>
            </a:r>
            <a:endParaRPr lang="en-US" sz="3200" b="1"/>
          </a:p>
          <a:p>
            <a:pPr marL="0" indent="0">
              <a:buNone/>
            </a:pPr>
            <a:r>
              <a:rPr lang="en-US" sz="3200" b="1"/>
              <a:t>    {</a:t>
            </a:r>
            <a:endParaRPr lang="en-US" sz="3200" b="1"/>
          </a:p>
          <a:p>
            <a:pPr marL="0" indent="0">
              <a:buNone/>
            </a:pPr>
            <a:r>
              <a:rPr lang="en-US" sz="3200" b="1"/>
              <a:t>        XslCompiledTransform xslt = new XslCompiledTransform();</a:t>
            </a:r>
            <a:endParaRPr lang="en-US" sz="3200" b="1"/>
          </a:p>
          <a:p>
            <a:pPr marL="0" indent="0">
              <a:buNone/>
            </a:pPr>
            <a:r>
              <a:rPr lang="en-US" sz="3200" b="1"/>
              <a:t>        xslt.Load("transform.xsl");</a:t>
            </a:r>
            <a:endParaRPr lang="en-US" sz="3200" b="1"/>
          </a:p>
          <a:p>
            <a:pPr marL="0" indent="0">
              <a:buNone/>
            </a:pPr>
            <a:endParaRPr lang="en-US" sz="3200" b="1"/>
          </a:p>
          <a:p>
            <a:pPr marL="0" indent="0">
              <a:buNone/>
            </a:pPr>
            <a:r>
              <a:rPr lang="en-US" sz="3200" b="1"/>
              <a:t>        XsltArgumentList args = new XsltArgumentList();</a:t>
            </a:r>
            <a:endParaRPr lang="en-US" sz="3200" b="1"/>
          </a:p>
          <a:p>
            <a:pPr marL="0" indent="0">
              <a:buNone/>
            </a:pPr>
            <a:r>
              <a:rPr lang="en-US" sz="3200" b="1"/>
              <a:t>        args.AddParam("min-price", "", 30);</a:t>
            </a:r>
            <a:endParaRPr lang="en-US" sz="3200" b="1"/>
          </a:p>
          <a:p>
            <a:pPr marL="0" indent="0">
              <a:buNone/>
            </a:pPr>
            <a:endParaRPr lang="en-US" sz="3200" b="1"/>
          </a:p>
          <a:p>
            <a:pPr marL="0" indent="0">
              <a:buNone/>
            </a:pPr>
            <a:r>
              <a:rPr lang="en-US" sz="3200" b="1"/>
              <a:t>        xslt.Transform("books.xml", "output.xml", args);</a:t>
            </a:r>
            <a:endParaRPr lang="en-US" sz="3200" b="1"/>
          </a:p>
          <a:p>
            <a:pPr marL="0" indent="0">
              <a:buNone/>
            </a:pPr>
            <a:r>
              <a:rPr lang="en-US" sz="3200" b="1"/>
              <a:t>    }</a:t>
            </a:r>
            <a:endParaRPr lang="en-US" sz="3200" b="1"/>
          </a:p>
          <a:p>
            <a:pPr marL="0" indent="0">
              <a:buNone/>
            </a:pPr>
            <a:r>
              <a:rPr lang="en-US" sz="3200" b="1"/>
              <a:t>}</a:t>
            </a:r>
            <a:endParaRPr lang="en-US" sz="3200" b="1"/>
          </a:p>
        </p:txBody>
      </p:sp>
      <p:sp>
        <p:nvSpPr>
          <p:cNvPr id="5" name="Text Box 4"/>
          <p:cNvSpPr txBox="1"/>
          <p:nvPr/>
        </p:nvSpPr>
        <p:spPr>
          <a:xfrm>
            <a:off x="3139440" y="383540"/>
            <a:ext cx="7599680" cy="39878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sz="2000" b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</a:rPr>
              <a:t>In C#, you can pass parameters using the XsltArgumentList class.</a:t>
            </a:r>
            <a:endParaRPr sz="2000" b="1">
              <a:gradFill>
                <a:gsLst>
                  <a:gs pos="0">
                    <a:srgbClr val="14CD68"/>
                  </a:gs>
                  <a:gs pos="100000">
                    <a:srgbClr val="0B6E38"/>
                  </a:gs>
                </a:gsLst>
                <a:lin scaled="0"/>
              </a:gradFill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5832475" y="3429000"/>
            <a:ext cx="6044565" cy="154749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spcAft>
                <a:spcPct val="60000"/>
              </a:spcAft>
            </a:pPr>
            <a:r>
              <a:rPr sz="2000" b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</a:rPr>
              <a:t> Command Line Using Saxon (Java-based)</a:t>
            </a:r>
            <a:endParaRPr sz="2000" b="1"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</a:endParaRPr>
          </a:p>
          <a:p>
            <a:r>
              <a:rPr sz="2000" b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</a:rPr>
              <a:t>If you're using Saxon, a popular XSLT processor:</a:t>
            </a:r>
            <a:endParaRPr sz="2000" b="1"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</a:endParaRPr>
          </a:p>
          <a:p>
            <a:r>
              <a:rPr sz="2000" b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</a:rPr>
              <a:t>java -jar saxon.jar -s:books.xml -xsl:transform.xsl -o:output.xml min-price=30</a:t>
            </a:r>
            <a:endParaRPr sz="2000" b="1"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 sz="3555" b="1"/>
              <a:t>Sorting Elements in XSLT</a:t>
            </a:r>
            <a:br>
              <a:rPr lang="en-US" sz="3555" b="1"/>
            </a:br>
            <a:r>
              <a:rPr lang="en-US" sz="3555" b="1"/>
              <a:t>Objective: Sort the books in ascending order of their price.</a:t>
            </a:r>
            <a:endParaRPr lang="en-US" sz="3555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0980"/>
            <a:ext cx="10515600" cy="5153025"/>
          </a:xfrm>
        </p:spPr>
        <p:txBody>
          <a:bodyPr>
            <a:noAutofit/>
          </a:bodyPr>
          <a:p>
            <a:pPr marL="0" indent="0">
              <a:buNone/>
            </a:pPr>
            <a:r>
              <a:rPr lang="en-US" sz="2000" b="1"/>
              <a:t>&lt;books&gt;</a:t>
            </a:r>
            <a:endParaRPr lang="en-US" sz="2000" b="1"/>
          </a:p>
          <a:p>
            <a:pPr marL="0" indent="0">
              <a:buNone/>
            </a:pPr>
            <a:r>
              <a:rPr lang="en-US" sz="2000" b="1"/>
              <a:t>  &lt;book&gt;</a:t>
            </a:r>
            <a:endParaRPr lang="en-US" sz="2000" b="1"/>
          </a:p>
          <a:p>
            <a:pPr marL="0" indent="0">
              <a:buNone/>
            </a:pPr>
            <a:r>
              <a:rPr lang="en-US" sz="2000" b="1"/>
              <a:t>    &lt;title&gt;Learning XML&lt;/title&gt;</a:t>
            </a:r>
            <a:endParaRPr lang="en-US" sz="2000" b="1"/>
          </a:p>
          <a:p>
            <a:pPr marL="0" indent="0">
              <a:buNone/>
            </a:pPr>
            <a:r>
              <a:rPr lang="en-US" sz="2000" b="1"/>
              <a:t>    &lt;price&gt;39.95&lt;/price&gt;</a:t>
            </a:r>
            <a:endParaRPr lang="en-US" sz="2000" b="1"/>
          </a:p>
          <a:p>
            <a:pPr marL="0" indent="0">
              <a:buNone/>
            </a:pPr>
            <a:r>
              <a:rPr lang="en-US" sz="2000" b="1"/>
              <a:t>  &lt;/book&gt;</a:t>
            </a:r>
            <a:endParaRPr lang="en-US" sz="2000" b="1"/>
          </a:p>
          <a:p>
            <a:pPr marL="0" indent="0">
              <a:buNone/>
            </a:pPr>
            <a:r>
              <a:rPr lang="en-US" sz="2000" b="1"/>
              <a:t>  &lt;book&gt;</a:t>
            </a:r>
            <a:endParaRPr lang="en-US" sz="2000" b="1"/>
          </a:p>
          <a:p>
            <a:pPr marL="0" indent="0">
              <a:buNone/>
            </a:pPr>
            <a:r>
              <a:rPr lang="en-US" sz="2000" b="1"/>
              <a:t>    &lt;title&gt;XSLT in Action&lt;/title&gt;</a:t>
            </a:r>
            <a:endParaRPr lang="en-US" sz="2000" b="1"/>
          </a:p>
          <a:p>
            <a:pPr marL="0" indent="0">
              <a:buNone/>
            </a:pPr>
            <a:r>
              <a:rPr lang="en-US" sz="2000" b="1"/>
              <a:t>    &lt;price&gt;25.95&lt;/price&gt;</a:t>
            </a:r>
            <a:endParaRPr lang="en-US" sz="2000" b="1"/>
          </a:p>
          <a:p>
            <a:pPr marL="0" indent="0">
              <a:buNone/>
            </a:pPr>
            <a:r>
              <a:rPr lang="en-US" sz="2000" b="1"/>
              <a:t>  &lt;/book&gt;</a:t>
            </a:r>
            <a:endParaRPr lang="en-US" sz="2000" b="1"/>
          </a:p>
          <a:p>
            <a:pPr marL="0" indent="0">
              <a:buNone/>
            </a:pPr>
            <a:r>
              <a:rPr lang="en-US" sz="2000" b="1"/>
              <a:t>&lt;/books&gt;</a:t>
            </a:r>
            <a:endParaRPr lang="en-US" sz="2000" b="1"/>
          </a:p>
          <a:p>
            <a:pPr marL="0" indent="0">
              <a:buNone/>
            </a:pPr>
            <a:r>
              <a:rPr lang="en-US" sz="2000" b="1"/>
              <a:t>Exercise:</a:t>
            </a:r>
            <a:endParaRPr lang="en-US" sz="2000" b="1"/>
          </a:p>
          <a:p>
            <a:pPr marL="0" indent="0">
              <a:buNone/>
            </a:pPr>
            <a:r>
              <a:rPr lang="en-US" sz="2000" b="1"/>
              <a:t>Create an XSLT to sort the &lt;book&gt; elements based on the &lt;price&gt; tag.</a:t>
            </a:r>
            <a:endParaRPr lang="en-US" sz="2000" b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1465"/>
            <a:ext cx="9113520" cy="5885815"/>
          </a:xfrm>
        </p:spPr>
        <p:txBody>
          <a:bodyPr>
            <a:normAutofit fontScale="70000"/>
          </a:bodyPr>
          <a:p>
            <a:pPr marL="0" indent="0">
              <a:buNone/>
            </a:pPr>
            <a:r>
              <a:rPr lang="en-US"/>
              <a:t>&lt;?xml version="1.0" encoding="UTF-8"?&gt;</a:t>
            </a:r>
            <a:endParaRPr lang="en-US"/>
          </a:p>
          <a:p>
            <a:pPr marL="0" indent="0">
              <a:buNone/>
            </a:pPr>
            <a:r>
              <a:rPr lang="en-US"/>
              <a:t>&lt;xsl:stylesheet version="1.0" xmlns:xsl="http://www.w3.org/1999/XSL/Transform"&gt;</a:t>
            </a:r>
            <a:endParaRPr lang="en-US"/>
          </a:p>
          <a:p>
            <a:pPr marL="0" indent="0">
              <a:buNone/>
            </a:pPr>
            <a:r>
              <a:rPr lang="en-US"/>
              <a:t>  &lt;xsl:template match="/"&gt;</a:t>
            </a:r>
            <a:endParaRPr lang="en-US"/>
          </a:p>
          <a:p>
            <a:pPr marL="0" indent="0">
              <a:buNone/>
            </a:pPr>
            <a:r>
              <a:rPr lang="en-US"/>
              <a:t>    &lt;books&gt;</a:t>
            </a:r>
            <a:endParaRPr lang="en-US"/>
          </a:p>
          <a:p>
            <a:pPr marL="0" indent="0">
              <a:buNone/>
            </a:pPr>
            <a:r>
              <a:rPr lang="en-US"/>
              <a:t>      &lt;xsl:for-each select="books/book"&gt;</a:t>
            </a:r>
            <a:endParaRPr lang="en-US"/>
          </a:p>
          <a:p>
            <a:pPr marL="0" indent="0">
              <a:buNone/>
            </a:pPr>
            <a:r>
              <a:rPr lang="en-US"/>
              <a:t>        &lt;xsl:sort select="price" data-type="number" order="ascending"/&gt;</a:t>
            </a:r>
            <a:endParaRPr lang="en-US"/>
          </a:p>
          <a:p>
            <a:pPr marL="0" indent="0">
              <a:buNone/>
            </a:pPr>
            <a:r>
              <a:rPr lang="en-US"/>
              <a:t>        &lt;book&gt;</a:t>
            </a:r>
            <a:endParaRPr lang="en-US"/>
          </a:p>
          <a:p>
            <a:pPr marL="0" indent="0">
              <a:buNone/>
            </a:pPr>
            <a:r>
              <a:rPr lang="en-US"/>
              <a:t>          &lt;title&gt;&lt;xsl:value-of select="title"/&gt;&lt;/title&gt;</a:t>
            </a:r>
            <a:endParaRPr lang="en-US"/>
          </a:p>
          <a:p>
            <a:pPr marL="0" indent="0">
              <a:buNone/>
            </a:pPr>
            <a:r>
              <a:rPr lang="en-US"/>
              <a:t>          &lt;price&gt;&lt;xsl:value-of select="price"/&gt;&lt;/price&gt;</a:t>
            </a:r>
            <a:endParaRPr lang="en-US"/>
          </a:p>
          <a:p>
            <a:pPr marL="0" indent="0">
              <a:buNone/>
            </a:pPr>
            <a:r>
              <a:rPr lang="en-US"/>
              <a:t>        &lt;/book&gt;</a:t>
            </a:r>
            <a:endParaRPr lang="en-US"/>
          </a:p>
          <a:p>
            <a:pPr marL="0" indent="0">
              <a:buNone/>
            </a:pPr>
            <a:r>
              <a:rPr lang="en-US"/>
              <a:t>      &lt;/xsl:for-each&gt;</a:t>
            </a:r>
            <a:endParaRPr lang="en-US"/>
          </a:p>
          <a:p>
            <a:pPr marL="0" indent="0">
              <a:buNone/>
            </a:pPr>
            <a:r>
              <a:rPr lang="en-US"/>
              <a:t>    &lt;/books&gt;</a:t>
            </a:r>
            <a:endParaRPr lang="en-US"/>
          </a:p>
          <a:p>
            <a:pPr marL="0" indent="0">
              <a:buNone/>
            </a:pPr>
            <a:r>
              <a:rPr lang="en-US"/>
              <a:t>  &lt;/xsl:template&gt;</a:t>
            </a:r>
            <a:endParaRPr lang="en-US"/>
          </a:p>
          <a:p>
            <a:pPr marL="0" indent="0">
              <a:buNone/>
            </a:pPr>
            <a:r>
              <a:rPr lang="en-US"/>
              <a:t>&lt;/xsl:stylesheet&gt;</a:t>
            </a:r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/>
        </p:nvSpPr>
        <p:spPr>
          <a:xfrm>
            <a:off x="7990840" y="1703705"/>
            <a:ext cx="10515600" cy="4818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>
                <a:solidFill>
                  <a:srgbClr val="C00000"/>
                </a:solidFill>
              </a:rPr>
              <a:t>&lt;books&gt;</a:t>
            </a:r>
            <a:endParaRPr lang="en-US" sz="2000" b="1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000" b="1">
                <a:solidFill>
                  <a:srgbClr val="C00000"/>
                </a:solidFill>
              </a:rPr>
              <a:t>  &lt;book&gt;</a:t>
            </a:r>
            <a:endParaRPr lang="en-US" sz="2000" b="1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000" b="1">
                <a:solidFill>
                  <a:srgbClr val="C00000"/>
                </a:solidFill>
              </a:rPr>
              <a:t>    &lt;title&gt;Learning XML&lt;/title&gt;</a:t>
            </a:r>
            <a:endParaRPr lang="en-US" sz="2000" b="1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000" b="1">
                <a:solidFill>
                  <a:srgbClr val="C00000"/>
                </a:solidFill>
              </a:rPr>
              <a:t>    &lt;price&gt;39.95&lt;/price&gt;</a:t>
            </a:r>
            <a:endParaRPr lang="en-US" sz="2000" b="1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000" b="1">
                <a:solidFill>
                  <a:srgbClr val="C00000"/>
                </a:solidFill>
              </a:rPr>
              <a:t>  &lt;/book&gt;</a:t>
            </a:r>
            <a:endParaRPr lang="en-US" sz="2000" b="1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000" b="1">
                <a:solidFill>
                  <a:srgbClr val="C00000"/>
                </a:solidFill>
              </a:rPr>
              <a:t>  &lt;book&gt;</a:t>
            </a:r>
            <a:endParaRPr lang="en-US" sz="2000" b="1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000" b="1">
                <a:solidFill>
                  <a:srgbClr val="C00000"/>
                </a:solidFill>
              </a:rPr>
              <a:t>    &lt;title&gt;XSLT in Action&lt;/title&gt;</a:t>
            </a:r>
            <a:endParaRPr lang="en-US" sz="2000" b="1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000" b="1">
                <a:solidFill>
                  <a:srgbClr val="C00000"/>
                </a:solidFill>
              </a:rPr>
              <a:t>    &lt;price&gt;25.95&lt;/price&gt;</a:t>
            </a:r>
            <a:endParaRPr lang="en-US" sz="2000" b="1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000" b="1">
                <a:solidFill>
                  <a:srgbClr val="C00000"/>
                </a:solidFill>
              </a:rPr>
              <a:t>  &lt;/book&gt;</a:t>
            </a:r>
            <a:endParaRPr lang="en-US" sz="2000" b="1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000" b="1">
                <a:solidFill>
                  <a:srgbClr val="C00000"/>
                </a:solidFill>
              </a:rPr>
              <a:t>&lt;/books&gt;</a:t>
            </a:r>
            <a:endParaRPr lang="en-US" sz="2000" b="1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080" y="80645"/>
            <a:ext cx="10515600" cy="1011555"/>
          </a:xfrm>
        </p:spPr>
        <p:txBody>
          <a:bodyPr>
            <a:normAutofit/>
          </a:bodyPr>
          <a:p>
            <a:r>
              <a:rPr lang="en-US" sz="2400" b="1"/>
              <a:t>Grouping Elements Using XSLT 2.0</a:t>
            </a:r>
            <a:br>
              <a:rPr lang="en-US" sz="2400" b="1"/>
            </a:br>
            <a:r>
              <a:rPr lang="en-US" sz="2400" b="1"/>
              <a:t>Objective: Group books by the same author.</a:t>
            </a:r>
            <a:endParaRPr lang="en-US" sz="24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7080" y="982345"/>
            <a:ext cx="10515600" cy="5876290"/>
          </a:xfrm>
        </p:spPr>
        <p:txBody>
          <a:bodyPr>
            <a:noAutofit/>
          </a:bodyPr>
          <a:p>
            <a:pPr marL="0" indent="0">
              <a:buNone/>
            </a:pPr>
            <a:r>
              <a:rPr lang="en-US" sz="1800" b="1"/>
              <a:t>&lt;books&gt;</a:t>
            </a:r>
            <a:endParaRPr lang="en-US" sz="1800" b="1"/>
          </a:p>
          <a:p>
            <a:pPr marL="0" indent="0">
              <a:buNone/>
            </a:pPr>
            <a:r>
              <a:rPr lang="en-US" sz="1800" b="1"/>
              <a:t>  &lt;book&gt;</a:t>
            </a:r>
            <a:endParaRPr lang="en-US" sz="1800" b="1"/>
          </a:p>
          <a:p>
            <a:pPr marL="0" indent="0">
              <a:buNone/>
            </a:pPr>
            <a:r>
              <a:rPr lang="en-US" sz="1800" b="1"/>
              <a:t>    &lt;title&gt;Learning XML&lt;/title&gt;</a:t>
            </a:r>
            <a:endParaRPr lang="en-US" sz="1800" b="1"/>
          </a:p>
          <a:p>
            <a:pPr marL="0" indent="0">
              <a:buNone/>
            </a:pPr>
            <a:r>
              <a:rPr lang="en-US" sz="1800" b="1"/>
              <a:t>    &lt;author&gt;Erik T. Ray&lt;/author&gt;</a:t>
            </a:r>
            <a:endParaRPr lang="en-US" sz="1800" b="1"/>
          </a:p>
          <a:p>
            <a:pPr marL="0" indent="0">
              <a:buNone/>
            </a:pPr>
            <a:r>
              <a:rPr lang="en-US" sz="1800" b="1"/>
              <a:t>  &lt;/book&gt;</a:t>
            </a:r>
            <a:endParaRPr lang="en-US" sz="1800" b="1"/>
          </a:p>
          <a:p>
            <a:pPr marL="0" indent="0">
              <a:buNone/>
            </a:pPr>
            <a:r>
              <a:rPr lang="en-US" sz="1800" b="1"/>
              <a:t>  &lt;book&gt;</a:t>
            </a:r>
            <a:endParaRPr lang="en-US" sz="1800" b="1"/>
          </a:p>
          <a:p>
            <a:pPr marL="0" indent="0">
              <a:buNone/>
            </a:pPr>
            <a:r>
              <a:rPr lang="en-US" sz="1800" b="1"/>
              <a:t>    &lt;title&gt;Mastering XML&lt;/title&gt;</a:t>
            </a:r>
            <a:endParaRPr lang="en-US" sz="1800" b="1"/>
          </a:p>
          <a:p>
            <a:pPr marL="0" indent="0">
              <a:buNone/>
            </a:pPr>
            <a:r>
              <a:rPr lang="en-US" sz="1800" b="1"/>
              <a:t>    &lt;author&gt;Erik T. Ray&lt;/author&gt;</a:t>
            </a:r>
            <a:endParaRPr lang="en-US" sz="1800" b="1"/>
          </a:p>
          <a:p>
            <a:pPr marL="0" indent="0">
              <a:buNone/>
            </a:pPr>
            <a:r>
              <a:rPr lang="en-US" sz="1800" b="1"/>
              <a:t>  &lt;/book&gt;</a:t>
            </a:r>
            <a:endParaRPr lang="en-US" sz="1800" b="1"/>
          </a:p>
          <a:p>
            <a:pPr marL="0" indent="0">
              <a:buNone/>
            </a:pPr>
            <a:r>
              <a:rPr lang="en-US" sz="1800" b="1"/>
              <a:t>  &lt;book&gt;</a:t>
            </a:r>
            <a:endParaRPr lang="en-US" sz="1800" b="1"/>
          </a:p>
          <a:p>
            <a:pPr marL="0" indent="0">
              <a:buNone/>
            </a:pPr>
            <a:r>
              <a:rPr lang="en-US" sz="1800" b="1"/>
              <a:t>    &lt;title&gt;XSLT in Action&lt;/title&gt;</a:t>
            </a:r>
            <a:endParaRPr lang="en-US" sz="1800" b="1"/>
          </a:p>
          <a:p>
            <a:pPr marL="0" indent="0">
              <a:buNone/>
            </a:pPr>
            <a:r>
              <a:rPr lang="en-US" sz="1800" b="1"/>
              <a:t>    &lt;author&gt;Steven Holzner&lt;/author&gt;</a:t>
            </a:r>
            <a:endParaRPr lang="en-US" sz="1800" b="1"/>
          </a:p>
          <a:p>
            <a:pPr marL="0" indent="0">
              <a:buNone/>
            </a:pPr>
            <a:r>
              <a:rPr lang="en-US" sz="1800" b="1"/>
              <a:t>  &lt;/book&gt;</a:t>
            </a:r>
            <a:endParaRPr lang="en-US" sz="1800" b="1"/>
          </a:p>
          <a:p>
            <a:pPr marL="0" indent="0">
              <a:buNone/>
            </a:pPr>
            <a:r>
              <a:rPr lang="en-US" sz="1800" b="1"/>
              <a:t>&lt;/books&gt;</a:t>
            </a:r>
            <a:endParaRPr lang="en-US" sz="1800" b="1"/>
          </a:p>
          <a:p>
            <a:pPr marL="0" indent="0">
              <a:buNone/>
            </a:pPr>
            <a:r>
              <a:rPr lang="en-US" sz="1800" b="1"/>
              <a:t>Desired Output:</a:t>
            </a:r>
            <a:endParaRPr lang="en-US" sz="1800" b="1"/>
          </a:p>
          <a:p>
            <a:pPr marL="0" indent="0">
              <a:buNone/>
            </a:pPr>
            <a:r>
              <a:rPr lang="en-US" sz="1800" b="1"/>
              <a:t>Group the books by author using &lt;xsl:for-each-group&gt; in XSLT 2.0.</a:t>
            </a:r>
            <a:endParaRPr lang="en-US" sz="1800" b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800" y="118745"/>
            <a:ext cx="6948805" cy="6739890"/>
          </a:xfrm>
        </p:spPr>
        <p:txBody>
          <a:bodyPr>
            <a:noAutofit/>
          </a:bodyPr>
          <a:p>
            <a:pPr marL="0" indent="0">
              <a:buNone/>
            </a:pPr>
            <a:r>
              <a:rPr lang="en-US" sz="1900" b="1"/>
              <a:t>&lt;?xml version="1.0" encoding="UTF-8"?&gt;</a:t>
            </a:r>
            <a:endParaRPr lang="en-US" sz="1900" b="1"/>
          </a:p>
          <a:p>
            <a:pPr marL="0" indent="0">
              <a:buNone/>
            </a:pPr>
            <a:r>
              <a:rPr lang="en-US" sz="1900" b="1"/>
              <a:t>&lt;xsl:stylesheet version="2.0" xmlns:xsl="http://www.w3.org/1999/XSL/Transform"&gt;</a:t>
            </a:r>
            <a:endParaRPr lang="en-US" sz="1900" b="1"/>
          </a:p>
          <a:p>
            <a:pPr marL="0" indent="0">
              <a:buNone/>
            </a:pPr>
            <a:r>
              <a:rPr lang="en-US" sz="1900" b="1"/>
              <a:t>  &lt;xsl:template match="/"&gt;</a:t>
            </a:r>
            <a:endParaRPr lang="en-US" sz="1900" b="1"/>
          </a:p>
          <a:p>
            <a:pPr marL="0" indent="0">
              <a:buNone/>
            </a:pPr>
            <a:r>
              <a:rPr lang="en-US" sz="1900" b="1"/>
              <a:t>    &lt;authors&gt;</a:t>
            </a:r>
            <a:endParaRPr lang="en-US" sz="1900" b="1"/>
          </a:p>
          <a:p>
            <a:pPr marL="0" indent="0">
              <a:buNone/>
            </a:pPr>
            <a:r>
              <a:rPr lang="en-US" sz="1900" b="1"/>
              <a:t>      &lt;xsl:for-each-group select="books/book" group-by="author"&gt;</a:t>
            </a:r>
            <a:endParaRPr lang="en-US" sz="1900" b="1"/>
          </a:p>
          <a:p>
            <a:pPr marL="0" indent="0">
              <a:buNone/>
            </a:pPr>
            <a:r>
              <a:rPr lang="en-US" sz="1900" b="1"/>
              <a:t>        &lt;author name="{current-grouping-key()}"&gt;</a:t>
            </a:r>
            <a:endParaRPr lang="en-US" sz="1900" b="1"/>
          </a:p>
          <a:p>
            <a:pPr marL="0" indent="0">
              <a:buNone/>
            </a:pPr>
            <a:r>
              <a:rPr lang="en-US" sz="1900" b="1"/>
              <a:t>          &lt;xsl:for-each select="current-group()"&gt;</a:t>
            </a:r>
            <a:endParaRPr lang="en-US" sz="1900" b="1"/>
          </a:p>
          <a:p>
            <a:pPr marL="0" indent="0">
              <a:buNone/>
            </a:pPr>
            <a:r>
              <a:rPr lang="en-US" sz="1900" b="1"/>
              <a:t>            &lt;book&gt;</a:t>
            </a:r>
            <a:endParaRPr lang="en-US" sz="1900" b="1"/>
          </a:p>
          <a:p>
            <a:pPr marL="0" indent="0">
              <a:buNone/>
            </a:pPr>
            <a:r>
              <a:rPr lang="en-US" sz="1900" b="1"/>
              <a:t>              &lt;title&gt;&lt;xsl:value-of select="title"/&gt;&lt;/title&gt;</a:t>
            </a:r>
            <a:endParaRPr lang="en-US" sz="1900" b="1"/>
          </a:p>
          <a:p>
            <a:pPr marL="0" indent="0">
              <a:buNone/>
            </a:pPr>
            <a:r>
              <a:rPr lang="en-US" sz="1900" b="1"/>
              <a:t>            &lt;/book&gt;</a:t>
            </a:r>
            <a:endParaRPr lang="en-US" sz="1900" b="1"/>
          </a:p>
          <a:p>
            <a:pPr marL="0" indent="0">
              <a:buNone/>
            </a:pPr>
            <a:r>
              <a:rPr lang="en-US" sz="1900" b="1"/>
              <a:t>          &lt;/xsl:for-each&gt;</a:t>
            </a:r>
            <a:endParaRPr lang="en-US" sz="1900" b="1"/>
          </a:p>
          <a:p>
            <a:pPr marL="0" indent="0">
              <a:buNone/>
            </a:pPr>
            <a:r>
              <a:rPr lang="en-US" sz="1900" b="1"/>
              <a:t>        &lt;/author&gt;</a:t>
            </a:r>
            <a:endParaRPr lang="en-US" sz="1900" b="1"/>
          </a:p>
          <a:p>
            <a:pPr marL="0" indent="0">
              <a:buNone/>
            </a:pPr>
            <a:r>
              <a:rPr lang="en-US" sz="1900" b="1"/>
              <a:t>      &lt;/xsl:for-each-group&gt;</a:t>
            </a:r>
            <a:endParaRPr lang="en-US" sz="1900" b="1"/>
          </a:p>
          <a:p>
            <a:pPr marL="0" indent="0">
              <a:buNone/>
            </a:pPr>
            <a:r>
              <a:rPr lang="en-US" sz="1900" b="1"/>
              <a:t>    &lt;/authors&gt;</a:t>
            </a:r>
            <a:endParaRPr lang="en-US" sz="1900" b="1"/>
          </a:p>
          <a:p>
            <a:pPr marL="0" indent="0">
              <a:buNone/>
            </a:pPr>
            <a:r>
              <a:rPr lang="en-US" sz="1900" b="1"/>
              <a:t>  &lt;/xsl:template&gt;</a:t>
            </a:r>
            <a:endParaRPr lang="en-US" sz="1900" b="1"/>
          </a:p>
          <a:p>
            <a:pPr marL="0" indent="0">
              <a:buNone/>
            </a:pPr>
            <a:r>
              <a:rPr lang="en-US" sz="1900" b="1"/>
              <a:t>&lt;/xsl:stylesheet&gt;</a:t>
            </a:r>
            <a:endParaRPr lang="en-US" sz="1900" b="1"/>
          </a:p>
        </p:txBody>
      </p:sp>
      <p:sp>
        <p:nvSpPr>
          <p:cNvPr id="4" name="Content Placeholder 2"/>
          <p:cNvSpPr>
            <a:spLocks noGrp="1"/>
          </p:cNvSpPr>
          <p:nvPr/>
        </p:nvSpPr>
        <p:spPr>
          <a:xfrm>
            <a:off x="7218680" y="423545"/>
            <a:ext cx="3982720" cy="58762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>
                <a:solidFill>
                  <a:srgbClr val="C00000"/>
                </a:solidFill>
              </a:rPr>
              <a:t>&lt;books&gt;</a:t>
            </a:r>
            <a:endParaRPr lang="en-US" sz="1800" b="1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1800" b="1">
                <a:solidFill>
                  <a:srgbClr val="C00000"/>
                </a:solidFill>
              </a:rPr>
              <a:t>  &lt;book&gt;</a:t>
            </a:r>
            <a:endParaRPr lang="en-US" sz="1800" b="1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1800" b="1">
                <a:solidFill>
                  <a:srgbClr val="C00000"/>
                </a:solidFill>
              </a:rPr>
              <a:t>    &lt;title&gt;Learning XML&lt;/title&gt;</a:t>
            </a:r>
            <a:endParaRPr lang="en-US" sz="1800" b="1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1800" b="1">
                <a:solidFill>
                  <a:srgbClr val="C00000"/>
                </a:solidFill>
              </a:rPr>
              <a:t>    &lt;author&gt;Erik T. Ray&lt;/author&gt;</a:t>
            </a:r>
            <a:endParaRPr lang="en-US" sz="1800" b="1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1800" b="1">
                <a:solidFill>
                  <a:srgbClr val="C00000"/>
                </a:solidFill>
              </a:rPr>
              <a:t>  &lt;/book&gt;</a:t>
            </a:r>
            <a:endParaRPr lang="en-US" sz="1800" b="1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1800" b="1">
                <a:solidFill>
                  <a:srgbClr val="C00000"/>
                </a:solidFill>
              </a:rPr>
              <a:t>  &lt;book&gt;</a:t>
            </a:r>
            <a:endParaRPr lang="en-US" sz="1800" b="1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1800" b="1">
                <a:solidFill>
                  <a:srgbClr val="C00000"/>
                </a:solidFill>
              </a:rPr>
              <a:t>    &lt;title&gt;Mastering XML&lt;/title&gt;</a:t>
            </a:r>
            <a:endParaRPr lang="en-US" sz="1800" b="1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1800" b="1">
                <a:solidFill>
                  <a:srgbClr val="C00000"/>
                </a:solidFill>
              </a:rPr>
              <a:t>    &lt;author&gt;Erik T. Ray&lt;/author&gt;</a:t>
            </a:r>
            <a:endParaRPr lang="en-US" sz="1800" b="1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1800" b="1">
                <a:solidFill>
                  <a:srgbClr val="C00000"/>
                </a:solidFill>
              </a:rPr>
              <a:t>  &lt;/book&gt;</a:t>
            </a:r>
            <a:endParaRPr lang="en-US" sz="1800" b="1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1800" b="1">
                <a:solidFill>
                  <a:srgbClr val="C00000"/>
                </a:solidFill>
              </a:rPr>
              <a:t>  &lt;book&gt;</a:t>
            </a:r>
            <a:endParaRPr lang="en-US" sz="1800" b="1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1800" b="1">
                <a:solidFill>
                  <a:srgbClr val="C00000"/>
                </a:solidFill>
              </a:rPr>
              <a:t>    &lt;title&gt;XSLT in Action&lt;/title&gt;</a:t>
            </a:r>
            <a:endParaRPr lang="en-US" sz="1800" b="1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1800" b="1">
                <a:solidFill>
                  <a:srgbClr val="C00000"/>
                </a:solidFill>
              </a:rPr>
              <a:t>    &lt;author&gt;Steven Holzner&lt;/author&gt;</a:t>
            </a:r>
            <a:endParaRPr lang="en-US" sz="1800" b="1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1800" b="1">
                <a:solidFill>
                  <a:srgbClr val="C00000"/>
                </a:solidFill>
              </a:rPr>
              <a:t>  &lt;/book&gt;</a:t>
            </a:r>
            <a:endParaRPr lang="en-US" sz="1800" b="1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1800" b="1">
                <a:solidFill>
                  <a:srgbClr val="C00000"/>
                </a:solidFill>
              </a:rPr>
              <a:t>&lt;/books&gt;</a:t>
            </a:r>
            <a:endParaRPr lang="en-US" sz="1800" b="1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1800" b="1">
                <a:solidFill>
                  <a:srgbClr val="C00000"/>
                </a:solidFill>
              </a:rPr>
              <a:t>Desired Output:</a:t>
            </a:r>
            <a:endParaRPr lang="en-US" sz="1800" b="1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1800" b="1">
                <a:solidFill>
                  <a:srgbClr val="C00000"/>
                </a:solidFill>
              </a:rPr>
              <a:t>Group the books by author using &lt;xsl:for-each-group&gt; in XSLT 2.0.</a:t>
            </a:r>
            <a:endParaRPr lang="en-US" sz="1800" b="1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6450"/>
          </a:xfrm>
        </p:spPr>
        <p:txBody>
          <a:bodyPr/>
          <a:p>
            <a:r>
              <a:rPr sz="3200" b="1" kern="0" spc="2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1. Simple XML to HTML</a:t>
            </a:r>
            <a:r>
              <a:rPr sz="3200" b="1" kern="0" spc="7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sz="3200" b="1" kern="0" spc="2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Transformati</a:t>
            </a:r>
            <a:r>
              <a:rPr sz="3200" b="1" kern="0" spc="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on</a:t>
            </a:r>
            <a:endParaRPr 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4575"/>
            <a:ext cx="10515600" cy="4702810"/>
          </a:xfrm>
        </p:spPr>
        <p:txBody>
          <a:bodyPr>
            <a:noAutofit/>
          </a:bodyPr>
          <a:p>
            <a:pPr marL="0" indent="0" algn="l" rtl="0" eaLnBrk="0">
              <a:lnSpc>
                <a:spcPct val="80000"/>
              </a:lnSpc>
              <a:spcBef>
                <a:spcPts val="390"/>
              </a:spcBef>
              <a:buNone/>
            </a:pPr>
            <a:r>
              <a:rPr sz="2000"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Objective: Transform the following XML in</a:t>
            </a:r>
            <a:r>
              <a:rPr sz="2000" b="1"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to an HTML table.</a:t>
            </a:r>
            <a:r>
              <a:rPr sz="2000"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                   </a:t>
            </a:r>
            <a:endParaRPr sz="2000" b="1" kern="0" dirty="0">
              <a:solidFill>
                <a:srgbClr val="000000">
                  <a:alpha val="100000"/>
                </a:srgbClr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+mn-ea"/>
            </a:endParaRPr>
          </a:p>
          <a:p>
            <a:pPr marL="12700" indent="0" algn="l" rtl="0" eaLnBrk="0">
              <a:lnSpc>
                <a:spcPct val="181000"/>
              </a:lnSpc>
              <a:spcBef>
                <a:spcPts val="360"/>
              </a:spcBef>
              <a:buNone/>
            </a:pPr>
            <a:r>
              <a:rPr sz="2000" b="1"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XML Input:</a:t>
            </a:r>
            <a:endParaRPr sz="2000" b="1" dirty="0"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marL="0" indent="0" algn="l" rtl="0" eaLnBrk="0">
              <a:lnSpc>
                <a:spcPct val="97000"/>
              </a:lnSpc>
              <a:spcBef>
                <a:spcPts val="5"/>
              </a:spcBef>
              <a:buNone/>
            </a:pPr>
            <a:r>
              <a:rPr sz="2000" b="1" kern="0" spc="-20" dirty="0">
                <a:solidFill>
                  <a:srgbClr val="000000">
                    <a:alpha val="100000"/>
                  </a:srgbClr>
                </a:solidFill>
                <a:latin typeface="Consolas" panose="020B0609020204030204"/>
                <a:ea typeface="Consolas" panose="020B0609020204030204"/>
                <a:cs typeface="Consolas" panose="020B0609020204030204"/>
                <a:sym typeface="+mn-ea"/>
              </a:rPr>
              <a:t>&lt;books&gt;</a:t>
            </a:r>
            <a:endParaRPr sz="2000" b="1" dirty="0">
              <a:latin typeface="Consolas" panose="020B0609020204030204"/>
              <a:ea typeface="Consolas" panose="020B0609020204030204"/>
              <a:cs typeface="Consolas" panose="020B0609020204030204"/>
            </a:endParaRPr>
          </a:p>
          <a:p>
            <a:pPr marL="0" indent="0" algn="l" rtl="0" eaLnBrk="0">
              <a:lnSpc>
                <a:spcPct val="97000"/>
              </a:lnSpc>
              <a:spcBef>
                <a:spcPts val="5"/>
              </a:spcBef>
              <a:buNone/>
            </a:pPr>
            <a:r>
              <a:rPr sz="2000" b="1" kern="0" dirty="0">
                <a:solidFill>
                  <a:srgbClr val="000000">
                    <a:alpha val="100000"/>
                  </a:srgbClr>
                </a:solidFill>
                <a:latin typeface="Consolas" panose="020B0609020204030204"/>
                <a:ea typeface="Consolas" panose="020B0609020204030204"/>
                <a:cs typeface="Consolas" panose="020B0609020204030204"/>
                <a:sym typeface="+mn-ea"/>
              </a:rPr>
              <a:t>&lt;book&gt;</a:t>
            </a:r>
            <a:endParaRPr sz="2000" b="1" dirty="0">
              <a:latin typeface="Consolas" panose="020B0609020204030204"/>
              <a:ea typeface="Consolas" panose="020B0609020204030204"/>
              <a:cs typeface="Consolas" panose="020B0609020204030204"/>
            </a:endParaRPr>
          </a:p>
          <a:p>
            <a:pPr marL="128270" indent="0" algn="l" rtl="0" eaLnBrk="0">
              <a:lnSpc>
                <a:spcPct val="97000"/>
              </a:lnSpc>
              <a:spcBef>
                <a:spcPts val="5"/>
              </a:spcBef>
              <a:buNone/>
            </a:pPr>
            <a:r>
              <a:rPr sz="2000" b="1" kern="0" dirty="0">
                <a:solidFill>
                  <a:srgbClr val="000000">
                    <a:alpha val="100000"/>
                  </a:srgbClr>
                </a:solidFill>
                <a:latin typeface="Consolas" panose="020B0609020204030204"/>
                <a:ea typeface="Consolas" panose="020B0609020204030204"/>
                <a:cs typeface="Consolas" panose="020B0609020204030204"/>
                <a:sym typeface="+mn-ea"/>
              </a:rPr>
              <a:t>&lt;title&gt;Le</a:t>
            </a:r>
            <a:r>
              <a:rPr sz="2000" b="1" kern="0" spc="-10" dirty="0">
                <a:solidFill>
                  <a:srgbClr val="000000">
                    <a:alpha val="100000"/>
                  </a:srgbClr>
                </a:solidFill>
                <a:latin typeface="Consolas" panose="020B0609020204030204"/>
                <a:ea typeface="Consolas" panose="020B0609020204030204"/>
                <a:cs typeface="Consolas" panose="020B0609020204030204"/>
                <a:sym typeface="+mn-ea"/>
              </a:rPr>
              <a:t>arning XML&lt;/title&gt;</a:t>
            </a:r>
            <a:endParaRPr sz="2000" b="1" dirty="0">
              <a:latin typeface="Consolas" panose="020B0609020204030204"/>
              <a:ea typeface="Consolas" panose="020B0609020204030204"/>
              <a:cs typeface="Consolas" panose="020B0609020204030204"/>
            </a:endParaRPr>
          </a:p>
          <a:p>
            <a:pPr marL="128270" indent="0" algn="l" rtl="0" eaLnBrk="0">
              <a:lnSpc>
                <a:spcPct val="97000"/>
              </a:lnSpc>
              <a:spcBef>
                <a:spcPts val="5"/>
              </a:spcBef>
              <a:buNone/>
            </a:pPr>
            <a:r>
              <a:rPr sz="2000" b="1" kern="0" spc="-10" dirty="0">
                <a:solidFill>
                  <a:srgbClr val="000000">
                    <a:alpha val="100000"/>
                  </a:srgbClr>
                </a:solidFill>
                <a:latin typeface="Consolas" panose="020B0609020204030204"/>
                <a:ea typeface="Consolas" panose="020B0609020204030204"/>
                <a:cs typeface="Consolas" panose="020B0609020204030204"/>
                <a:sym typeface="+mn-ea"/>
              </a:rPr>
              <a:t>&lt;author&gt;Erik T.</a:t>
            </a:r>
            <a:r>
              <a:rPr sz="2000" b="1" kern="0" spc="100" dirty="0">
                <a:solidFill>
                  <a:srgbClr val="000000">
                    <a:alpha val="100000"/>
                  </a:srgbClr>
                </a:solidFill>
                <a:latin typeface="Consolas" panose="020B0609020204030204"/>
                <a:ea typeface="Consolas" panose="020B0609020204030204"/>
                <a:cs typeface="Consolas" panose="020B0609020204030204"/>
                <a:sym typeface="+mn-ea"/>
              </a:rPr>
              <a:t> </a:t>
            </a:r>
            <a:r>
              <a:rPr sz="2000" b="1" kern="0" spc="-10" dirty="0">
                <a:solidFill>
                  <a:srgbClr val="000000">
                    <a:alpha val="100000"/>
                  </a:srgbClr>
                </a:solidFill>
                <a:latin typeface="Consolas" panose="020B0609020204030204"/>
                <a:ea typeface="Consolas" panose="020B0609020204030204"/>
                <a:cs typeface="Consolas" panose="020B0609020204030204"/>
                <a:sym typeface="+mn-ea"/>
              </a:rPr>
              <a:t>Ray&lt;/author</a:t>
            </a:r>
            <a:r>
              <a:rPr sz="2000" b="1" kern="0" spc="-20" dirty="0">
                <a:solidFill>
                  <a:srgbClr val="000000">
                    <a:alpha val="100000"/>
                  </a:srgbClr>
                </a:solidFill>
                <a:latin typeface="Consolas" panose="020B0609020204030204"/>
                <a:ea typeface="Consolas" panose="020B0609020204030204"/>
                <a:cs typeface="Consolas" panose="020B0609020204030204"/>
                <a:sym typeface="+mn-ea"/>
              </a:rPr>
              <a:t>&gt;</a:t>
            </a:r>
            <a:endParaRPr sz="2000" b="1" dirty="0">
              <a:latin typeface="Consolas" panose="020B0609020204030204"/>
              <a:ea typeface="Consolas" panose="020B0609020204030204"/>
              <a:cs typeface="Consolas" panose="020B0609020204030204"/>
            </a:endParaRPr>
          </a:p>
          <a:p>
            <a:pPr marL="128270" indent="0" algn="l" rtl="0" eaLnBrk="0">
              <a:lnSpc>
                <a:spcPct val="97000"/>
              </a:lnSpc>
              <a:spcBef>
                <a:spcPts val="15"/>
              </a:spcBef>
              <a:buNone/>
            </a:pPr>
            <a:r>
              <a:rPr sz="2000" b="1" kern="0" spc="-10" dirty="0">
                <a:solidFill>
                  <a:srgbClr val="000000">
                    <a:alpha val="100000"/>
                  </a:srgbClr>
                </a:solidFill>
                <a:latin typeface="Consolas" panose="020B0609020204030204"/>
                <a:ea typeface="Consolas" panose="020B0609020204030204"/>
                <a:cs typeface="Consolas" panose="020B0609020204030204"/>
                <a:sym typeface="+mn-ea"/>
              </a:rPr>
              <a:t>&lt;price&gt;39.95&lt;/price&gt;</a:t>
            </a:r>
            <a:endParaRPr sz="2000" b="1" dirty="0">
              <a:latin typeface="Consolas" panose="020B0609020204030204"/>
              <a:ea typeface="Consolas" panose="020B0609020204030204"/>
              <a:cs typeface="Consolas" panose="020B0609020204030204"/>
            </a:endParaRPr>
          </a:p>
          <a:p>
            <a:pPr marL="0" indent="0" algn="l" rtl="0" eaLnBrk="0">
              <a:lnSpc>
                <a:spcPct val="97000"/>
              </a:lnSpc>
              <a:spcBef>
                <a:spcPts val="15"/>
              </a:spcBef>
              <a:buNone/>
            </a:pPr>
            <a:r>
              <a:rPr sz="2000" b="1" kern="0" dirty="0">
                <a:solidFill>
                  <a:srgbClr val="000000">
                    <a:alpha val="100000"/>
                  </a:srgbClr>
                </a:solidFill>
                <a:latin typeface="Consolas" panose="020B0609020204030204"/>
                <a:ea typeface="Consolas" panose="020B0609020204030204"/>
                <a:cs typeface="Consolas" panose="020B0609020204030204"/>
                <a:sym typeface="+mn-ea"/>
              </a:rPr>
              <a:t>&lt;/book&gt;</a:t>
            </a:r>
            <a:endParaRPr sz="2000" b="1" dirty="0">
              <a:latin typeface="Consolas" panose="020B0609020204030204"/>
              <a:ea typeface="Consolas" panose="020B0609020204030204"/>
              <a:cs typeface="Consolas" panose="020B0609020204030204"/>
            </a:endParaRPr>
          </a:p>
          <a:p>
            <a:pPr marL="0" indent="0" algn="l" rtl="0" eaLnBrk="0">
              <a:lnSpc>
                <a:spcPct val="97000"/>
              </a:lnSpc>
              <a:spcBef>
                <a:spcPts val="5"/>
              </a:spcBef>
              <a:buNone/>
            </a:pPr>
            <a:r>
              <a:rPr sz="2000" b="1" kern="0" dirty="0">
                <a:solidFill>
                  <a:srgbClr val="000000">
                    <a:alpha val="100000"/>
                  </a:srgbClr>
                </a:solidFill>
                <a:latin typeface="Consolas" panose="020B0609020204030204"/>
                <a:ea typeface="Consolas" panose="020B0609020204030204"/>
                <a:cs typeface="Consolas" panose="020B0609020204030204"/>
                <a:sym typeface="+mn-ea"/>
              </a:rPr>
              <a:t>&lt;book&gt;</a:t>
            </a:r>
            <a:endParaRPr sz="2000" b="1" dirty="0">
              <a:latin typeface="Consolas" panose="020B0609020204030204"/>
              <a:ea typeface="Consolas" panose="020B0609020204030204"/>
              <a:cs typeface="Consolas" panose="020B0609020204030204"/>
            </a:endParaRPr>
          </a:p>
          <a:p>
            <a:pPr marL="128270" indent="0" algn="l" rtl="0" eaLnBrk="0">
              <a:lnSpc>
                <a:spcPct val="97000"/>
              </a:lnSpc>
              <a:spcBef>
                <a:spcPts val="5"/>
              </a:spcBef>
              <a:buNone/>
            </a:pPr>
            <a:r>
              <a:rPr sz="2000" b="1" kern="0" dirty="0">
                <a:solidFill>
                  <a:srgbClr val="000000">
                    <a:alpha val="100000"/>
                  </a:srgbClr>
                </a:solidFill>
                <a:latin typeface="Consolas" panose="020B0609020204030204"/>
                <a:ea typeface="Consolas" panose="020B0609020204030204"/>
                <a:cs typeface="Consolas" panose="020B0609020204030204"/>
                <a:sym typeface="+mn-ea"/>
              </a:rPr>
              <a:t>&lt;title&gt;XSLT</a:t>
            </a:r>
            <a:r>
              <a:rPr sz="2000" b="1" kern="0" spc="-10" dirty="0">
                <a:solidFill>
                  <a:srgbClr val="000000">
                    <a:alpha val="100000"/>
                  </a:srgbClr>
                </a:solidFill>
                <a:latin typeface="Consolas" panose="020B0609020204030204"/>
                <a:ea typeface="Consolas" panose="020B0609020204030204"/>
                <a:cs typeface="Consolas" panose="020B0609020204030204"/>
                <a:sym typeface="+mn-ea"/>
              </a:rPr>
              <a:t> in Action&lt;/title&gt;</a:t>
            </a:r>
            <a:endParaRPr sz="2000" b="1" dirty="0">
              <a:latin typeface="Consolas" panose="020B0609020204030204"/>
              <a:ea typeface="Consolas" panose="020B0609020204030204"/>
              <a:cs typeface="Consolas" panose="020B0609020204030204"/>
            </a:endParaRPr>
          </a:p>
          <a:p>
            <a:pPr marL="128270" indent="0" algn="l" rtl="0" eaLnBrk="0">
              <a:lnSpc>
                <a:spcPct val="97000"/>
              </a:lnSpc>
              <a:spcBef>
                <a:spcPts val="5"/>
              </a:spcBef>
              <a:buNone/>
            </a:pPr>
            <a:r>
              <a:rPr sz="2000" b="1" kern="0" dirty="0">
                <a:solidFill>
                  <a:srgbClr val="000000">
                    <a:alpha val="100000"/>
                  </a:srgbClr>
                </a:solidFill>
                <a:latin typeface="Consolas" panose="020B0609020204030204"/>
                <a:ea typeface="Consolas" panose="020B0609020204030204"/>
                <a:cs typeface="Consolas" panose="020B0609020204030204"/>
                <a:sym typeface="+mn-ea"/>
              </a:rPr>
              <a:t>&lt;author&gt;Stev</a:t>
            </a:r>
            <a:r>
              <a:rPr sz="2000" b="1" kern="0" spc="-10" dirty="0">
                <a:solidFill>
                  <a:srgbClr val="000000">
                    <a:alpha val="100000"/>
                  </a:srgbClr>
                </a:solidFill>
                <a:latin typeface="Consolas" panose="020B0609020204030204"/>
                <a:ea typeface="Consolas" panose="020B0609020204030204"/>
                <a:cs typeface="Consolas" panose="020B0609020204030204"/>
                <a:sym typeface="+mn-ea"/>
              </a:rPr>
              <a:t>en Holzner&lt;/author&gt;</a:t>
            </a:r>
            <a:endParaRPr sz="2000" b="1" dirty="0">
              <a:latin typeface="Consolas" panose="020B0609020204030204"/>
              <a:ea typeface="Consolas" panose="020B0609020204030204"/>
              <a:cs typeface="Consolas" panose="020B0609020204030204"/>
            </a:endParaRPr>
          </a:p>
          <a:p>
            <a:pPr marL="128270" indent="0" algn="l" rtl="0" eaLnBrk="0">
              <a:lnSpc>
                <a:spcPct val="97000"/>
              </a:lnSpc>
              <a:spcBef>
                <a:spcPts val="5"/>
              </a:spcBef>
              <a:buNone/>
            </a:pPr>
            <a:r>
              <a:rPr sz="2000" b="1" kern="0" spc="-10" dirty="0">
                <a:solidFill>
                  <a:srgbClr val="000000">
                    <a:alpha val="100000"/>
                  </a:srgbClr>
                </a:solidFill>
                <a:latin typeface="Consolas" panose="020B0609020204030204"/>
                <a:ea typeface="Consolas" panose="020B0609020204030204"/>
                <a:cs typeface="Consolas" panose="020B0609020204030204"/>
                <a:sym typeface="+mn-ea"/>
              </a:rPr>
              <a:t>&lt;price&gt;25.95&lt;/price&gt;</a:t>
            </a:r>
            <a:endParaRPr sz="2000" b="1" dirty="0">
              <a:latin typeface="Consolas" panose="020B0609020204030204"/>
              <a:ea typeface="Consolas" panose="020B0609020204030204"/>
              <a:cs typeface="Consolas" panose="020B0609020204030204"/>
            </a:endParaRPr>
          </a:p>
          <a:p>
            <a:pPr marL="0" indent="0" algn="l" rtl="0" eaLnBrk="0">
              <a:lnSpc>
                <a:spcPct val="97000"/>
              </a:lnSpc>
              <a:spcBef>
                <a:spcPts val="5"/>
              </a:spcBef>
              <a:buNone/>
            </a:pPr>
            <a:r>
              <a:rPr sz="2000" b="1" kern="0" dirty="0">
                <a:solidFill>
                  <a:srgbClr val="000000">
                    <a:alpha val="100000"/>
                  </a:srgbClr>
                </a:solidFill>
                <a:latin typeface="Consolas" panose="020B0609020204030204"/>
                <a:ea typeface="Consolas" panose="020B0609020204030204"/>
                <a:cs typeface="Consolas" panose="020B0609020204030204"/>
                <a:sym typeface="+mn-ea"/>
              </a:rPr>
              <a:t>&lt;/book&gt;</a:t>
            </a:r>
            <a:endParaRPr sz="2000" b="1" dirty="0">
              <a:latin typeface="Consolas" panose="020B0609020204030204"/>
              <a:ea typeface="Consolas" panose="020B0609020204030204"/>
              <a:cs typeface="Consolas" panose="020B0609020204030204"/>
            </a:endParaRPr>
          </a:p>
          <a:p>
            <a:pPr marL="0" indent="0" algn="l" rtl="0" eaLnBrk="0">
              <a:lnSpc>
                <a:spcPts val="1490"/>
              </a:lnSpc>
              <a:buNone/>
            </a:pPr>
            <a:r>
              <a:rPr sz="2000" b="1" kern="0" spc="-20" dirty="0">
                <a:solidFill>
                  <a:srgbClr val="000000">
                    <a:alpha val="100000"/>
                  </a:srgbClr>
                </a:solidFill>
                <a:latin typeface="Consolas" panose="020B0609020204030204"/>
                <a:ea typeface="Consolas" panose="020B0609020204030204"/>
                <a:cs typeface="Consolas" panose="020B0609020204030204"/>
                <a:sym typeface="+mn-ea"/>
              </a:rPr>
              <a:t>&lt;/books&gt;</a:t>
            </a:r>
            <a:endParaRPr sz="2000" b="1" dirty="0">
              <a:latin typeface="Consolas" panose="020B0609020204030204"/>
              <a:ea typeface="Consolas" panose="020B0609020204030204"/>
              <a:cs typeface="Consolas" panose="020B0609020204030204"/>
            </a:endParaRPr>
          </a:p>
          <a:p>
            <a:pPr marL="0" indent="0" algn="l" rtl="0" eaLnBrk="0">
              <a:lnSpc>
                <a:spcPct val="106000"/>
              </a:lnSpc>
              <a:buNone/>
            </a:pPr>
            <a:endParaRPr sz="2000" b="1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0" indent="0" algn="l" rtl="0" eaLnBrk="0">
              <a:lnSpc>
                <a:spcPct val="77000"/>
              </a:lnSpc>
              <a:spcBef>
                <a:spcPts val="365"/>
              </a:spcBef>
              <a:buNone/>
            </a:pPr>
            <a:r>
              <a:rPr sz="2000" b="1"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Exercise:</a:t>
            </a:r>
            <a:endParaRPr sz="2000" b="1" dirty="0"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marL="0" indent="0" algn="l" rtl="0" eaLnBrk="0">
              <a:lnSpc>
                <a:spcPct val="79000"/>
              </a:lnSpc>
              <a:spcBef>
                <a:spcPts val="240"/>
              </a:spcBef>
              <a:buNone/>
            </a:pPr>
            <a:r>
              <a:rPr sz="2000" b="1" kern="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Write an XSLT stylesheet to transform the XML in</a:t>
            </a:r>
            <a:r>
              <a:rPr sz="2000" b="1"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to this HTML</a:t>
            </a:r>
            <a:r>
              <a:rPr sz="2000" b="1" kern="0" spc="5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 </a:t>
            </a:r>
            <a:r>
              <a:rPr sz="2000" b="1" kern="0" spc="-10" dirty="0">
                <a:solidFill>
                  <a:srgbClr val="000000">
                    <a:alpha val="100000"/>
                  </a:srgbClr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+mn-ea"/>
              </a:rPr>
              <a:t>structure:</a:t>
            </a:r>
            <a:endParaRPr sz="2000" b="1" dirty="0"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endParaRPr lang="en-US" sz="2000" b="1" dirty="0"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</p:txBody>
      </p:sp>
      <p:sp>
        <p:nvSpPr>
          <p:cNvPr id="4" name="Content Placeholder 2"/>
          <p:cNvSpPr>
            <a:spLocks noGrp="1"/>
          </p:cNvSpPr>
          <p:nvPr/>
        </p:nvSpPr>
        <p:spPr>
          <a:xfrm>
            <a:off x="8358505" y="922020"/>
            <a:ext cx="5358130" cy="6172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7200" b="1">
                <a:solidFill>
                  <a:srgbClr val="FF0000"/>
                </a:solidFill>
              </a:rPr>
              <a:t>&lt;table border="1"&gt;</a:t>
            </a:r>
            <a:endParaRPr lang="en-US" sz="7200" b="1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sz="7200" b="1">
                <a:solidFill>
                  <a:srgbClr val="FF0000"/>
                </a:solidFill>
              </a:rPr>
              <a:t>&lt;tr&gt;</a:t>
            </a:r>
            <a:endParaRPr lang="en-US" sz="7200" b="1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sz="7200" b="1">
                <a:solidFill>
                  <a:srgbClr val="FF0000"/>
                </a:solidFill>
              </a:rPr>
              <a:t>&lt;th&gt;Title&lt;/th&gt;</a:t>
            </a:r>
            <a:endParaRPr lang="en-US" sz="7200" b="1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sz="7200" b="1">
                <a:solidFill>
                  <a:srgbClr val="FF0000"/>
                </a:solidFill>
              </a:rPr>
              <a:t>&lt;th&gt;Author&lt;/th&gt;</a:t>
            </a:r>
            <a:endParaRPr lang="en-US" sz="7200" b="1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sz="7200" b="1">
                <a:solidFill>
                  <a:srgbClr val="FF0000"/>
                </a:solidFill>
              </a:rPr>
              <a:t>&lt;th&gt;Price&lt;/th&gt;</a:t>
            </a:r>
            <a:endParaRPr lang="en-US" sz="7200" b="1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sz="7200" b="1">
                <a:solidFill>
                  <a:srgbClr val="FF0000"/>
                </a:solidFill>
              </a:rPr>
              <a:t>&lt;/tr&gt;</a:t>
            </a:r>
            <a:endParaRPr lang="en-US" sz="7200" b="1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sz="7200" b="1">
                <a:solidFill>
                  <a:srgbClr val="FF0000"/>
                </a:solidFill>
              </a:rPr>
              <a:t>&lt;tr&gt;</a:t>
            </a:r>
            <a:endParaRPr lang="en-US" sz="7200" b="1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sz="7200" b="1">
                <a:solidFill>
                  <a:srgbClr val="FF0000"/>
                </a:solidFill>
              </a:rPr>
              <a:t>&lt;td&gt;Learning XML&lt;/td&gt;</a:t>
            </a:r>
            <a:endParaRPr lang="en-US" sz="7200" b="1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sz="7200" b="1">
                <a:solidFill>
                  <a:srgbClr val="FF0000"/>
                </a:solidFill>
              </a:rPr>
              <a:t>&lt;td&gt;Erik T. Ray&lt;/td&gt;</a:t>
            </a:r>
            <a:endParaRPr lang="en-US" sz="7200" b="1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sz="7200" b="1">
                <a:solidFill>
                  <a:srgbClr val="FF0000"/>
                </a:solidFill>
              </a:rPr>
              <a:t>&lt;td&gt;39.95&lt;/td&gt;</a:t>
            </a:r>
            <a:endParaRPr lang="en-US" sz="7200" b="1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sz="7200" b="1">
                <a:solidFill>
                  <a:srgbClr val="FF0000"/>
                </a:solidFill>
              </a:rPr>
              <a:t>&lt;/tr&gt;</a:t>
            </a:r>
            <a:endParaRPr lang="en-US" sz="7200" b="1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sz="7200" b="1">
                <a:solidFill>
                  <a:srgbClr val="FF0000"/>
                </a:solidFill>
              </a:rPr>
              <a:t>&lt;tr&gt;</a:t>
            </a:r>
            <a:endParaRPr lang="en-US" sz="7200" b="1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sz="7200" b="1">
                <a:solidFill>
                  <a:srgbClr val="FF0000"/>
                </a:solidFill>
              </a:rPr>
              <a:t>&lt;td&gt;XSLT in Action&lt;/td&gt;</a:t>
            </a:r>
            <a:endParaRPr lang="en-US" sz="7200" b="1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sz="7200" b="1">
                <a:solidFill>
                  <a:srgbClr val="FF0000"/>
                </a:solidFill>
              </a:rPr>
              <a:t>&lt;td&gt;Steven Holzner&lt;/td&gt;</a:t>
            </a:r>
            <a:endParaRPr lang="en-US" sz="7200" b="1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sz="7200" b="1">
                <a:solidFill>
                  <a:srgbClr val="FF0000"/>
                </a:solidFill>
              </a:rPr>
              <a:t>&lt;td&gt;25.95&lt;/td&gt;</a:t>
            </a:r>
            <a:endParaRPr lang="en-US" sz="7200" b="1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sz="7200" b="1">
                <a:solidFill>
                  <a:srgbClr val="FF0000"/>
                </a:solidFill>
              </a:rPr>
              <a:t>&lt;/tr&gt;</a:t>
            </a:r>
            <a:endParaRPr lang="en-US" sz="7200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7200" b="1">
                <a:solidFill>
                  <a:srgbClr val="FF0000"/>
                </a:solidFill>
              </a:rPr>
              <a:t>&lt;/table&gt;</a:t>
            </a:r>
            <a:endParaRPr lang="en-US" sz="7200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855"/>
            <a:ext cx="10515600" cy="5849620"/>
          </a:xfrm>
        </p:spPr>
        <p:txBody>
          <a:bodyPr>
            <a:noAutofit/>
          </a:bodyPr>
          <a:p>
            <a:pPr marL="0" indent="0">
              <a:buNone/>
            </a:pPr>
            <a:r>
              <a:rPr lang="en-US" sz="1700" b="1"/>
              <a:t>&lt;?xml version="1.0" encoding="UTF-8"?&gt;</a:t>
            </a:r>
            <a:endParaRPr lang="en-US" sz="1700" b="1"/>
          </a:p>
          <a:p>
            <a:pPr marL="0" indent="0">
              <a:buNone/>
            </a:pPr>
            <a:r>
              <a:rPr lang="en-US" sz="1700" b="1"/>
              <a:t>&lt;xsl:stylesheet version="1.0" xmlns:xsl="http://www.w3.org/1999/XSL/Transform"&gt;</a:t>
            </a:r>
            <a:endParaRPr lang="en-US" sz="1700" b="1"/>
          </a:p>
          <a:p>
            <a:pPr marL="0" indent="0">
              <a:buNone/>
            </a:pPr>
            <a:r>
              <a:rPr lang="en-US" sz="1700" b="1"/>
              <a:t>  &lt;xsl:template match="/"&gt;</a:t>
            </a:r>
            <a:endParaRPr lang="en-US" sz="1700" b="1"/>
          </a:p>
          <a:p>
            <a:pPr marL="0" indent="0">
              <a:buNone/>
            </a:pPr>
            <a:r>
              <a:rPr lang="en-US" sz="1700" b="1"/>
              <a:t>    &lt;table border="1"&gt;</a:t>
            </a:r>
            <a:endParaRPr lang="en-US" sz="1700" b="1"/>
          </a:p>
          <a:p>
            <a:pPr marL="0" indent="0">
              <a:buNone/>
            </a:pPr>
            <a:r>
              <a:rPr lang="en-US" sz="1700" b="1"/>
              <a:t>      &lt;tr&gt;</a:t>
            </a:r>
            <a:endParaRPr lang="en-US" sz="1700" b="1"/>
          </a:p>
          <a:p>
            <a:pPr marL="0" indent="0">
              <a:buNone/>
            </a:pPr>
            <a:r>
              <a:rPr lang="en-US" sz="1700" b="1"/>
              <a:t>        &lt;th&gt;Title&lt;/th&gt;</a:t>
            </a:r>
            <a:endParaRPr lang="en-US" sz="1700" b="1"/>
          </a:p>
          <a:p>
            <a:pPr marL="0" indent="0">
              <a:buNone/>
            </a:pPr>
            <a:r>
              <a:rPr lang="en-US" sz="1700" b="1"/>
              <a:t>        &lt;th&gt;Author&lt;/th&gt;</a:t>
            </a:r>
            <a:endParaRPr lang="en-US" sz="1700" b="1"/>
          </a:p>
          <a:p>
            <a:pPr marL="0" indent="0">
              <a:buNone/>
            </a:pPr>
            <a:r>
              <a:rPr lang="en-US" sz="1700" b="1"/>
              <a:t>        &lt;th&gt;Price&lt;/th&gt;</a:t>
            </a:r>
            <a:endParaRPr lang="en-US" sz="1700" b="1"/>
          </a:p>
          <a:p>
            <a:pPr marL="0" indent="0">
              <a:buNone/>
            </a:pPr>
            <a:r>
              <a:rPr lang="en-US" sz="1700" b="1"/>
              <a:t>      &lt;/tr&gt;</a:t>
            </a:r>
            <a:endParaRPr lang="en-US" sz="1700" b="1"/>
          </a:p>
          <a:p>
            <a:pPr marL="0" indent="0">
              <a:buNone/>
            </a:pPr>
            <a:r>
              <a:rPr lang="en-US" sz="1700" b="1"/>
              <a:t>      &lt;xsl:for-each select="books/book"&gt;</a:t>
            </a:r>
            <a:endParaRPr lang="en-US" sz="1700" b="1"/>
          </a:p>
          <a:p>
            <a:pPr marL="0" indent="0">
              <a:buNone/>
            </a:pPr>
            <a:r>
              <a:rPr lang="en-US" sz="1700" b="1"/>
              <a:t>        &lt;tr&gt;</a:t>
            </a:r>
            <a:endParaRPr lang="en-US" sz="1700" b="1"/>
          </a:p>
          <a:p>
            <a:pPr marL="0" indent="0">
              <a:buNone/>
            </a:pPr>
            <a:r>
              <a:rPr lang="en-US" sz="1700" b="1"/>
              <a:t>          &lt;td&gt;&lt;xsl:value-of select="title"/&gt;&lt;/td&gt;</a:t>
            </a:r>
            <a:endParaRPr lang="en-US" sz="1700" b="1"/>
          </a:p>
          <a:p>
            <a:pPr marL="0" indent="0">
              <a:buNone/>
            </a:pPr>
            <a:r>
              <a:rPr lang="en-US" sz="1700" b="1"/>
              <a:t>          &lt;td&gt;&lt;xsl:value-of select="author"/&gt;&lt;/td&gt;</a:t>
            </a:r>
            <a:endParaRPr lang="en-US" sz="1700" b="1"/>
          </a:p>
          <a:p>
            <a:pPr marL="0" indent="0">
              <a:buNone/>
            </a:pPr>
            <a:r>
              <a:rPr lang="en-US" sz="1700" b="1"/>
              <a:t>          &lt;td&gt;&lt;xsl:value-of select="price"/&gt;&lt;/td&gt;</a:t>
            </a:r>
            <a:endParaRPr lang="en-US" sz="1700" b="1"/>
          </a:p>
          <a:p>
            <a:pPr marL="0" indent="0">
              <a:buNone/>
            </a:pPr>
            <a:r>
              <a:rPr lang="en-US" sz="1700" b="1"/>
              <a:t>        &lt;/tr&gt;</a:t>
            </a:r>
            <a:endParaRPr lang="en-US" sz="1700" b="1"/>
          </a:p>
          <a:p>
            <a:pPr marL="0" indent="0">
              <a:buNone/>
            </a:pPr>
            <a:r>
              <a:rPr lang="en-US" sz="1700" b="1"/>
              <a:t>      &lt;/xsl:for-each&gt;</a:t>
            </a:r>
            <a:endParaRPr lang="en-US" sz="1700" b="1"/>
          </a:p>
          <a:p>
            <a:pPr marL="0" indent="0">
              <a:buNone/>
            </a:pPr>
            <a:r>
              <a:rPr lang="en-US" sz="1700" b="1"/>
              <a:t>    &lt;/table&gt;</a:t>
            </a:r>
            <a:endParaRPr lang="en-US" sz="1700" b="1"/>
          </a:p>
          <a:p>
            <a:pPr marL="0" indent="0">
              <a:buNone/>
            </a:pPr>
            <a:r>
              <a:rPr lang="en-US" sz="1700" b="1"/>
              <a:t>  &lt;/xsl:template&gt;</a:t>
            </a:r>
            <a:endParaRPr lang="en-US" sz="1700" b="1"/>
          </a:p>
          <a:p>
            <a:pPr marL="0" indent="0">
              <a:buNone/>
            </a:pPr>
            <a:r>
              <a:rPr lang="en-US" sz="1700" b="1"/>
              <a:t>&lt;/xsl:stylesheet&gt;</a:t>
            </a:r>
            <a:endParaRPr lang="en-US" sz="1700" b="1"/>
          </a:p>
        </p:txBody>
      </p:sp>
      <p:sp>
        <p:nvSpPr>
          <p:cNvPr id="5" name="Content Placeholder 2"/>
          <p:cNvSpPr>
            <a:spLocks noGrp="1"/>
          </p:cNvSpPr>
          <p:nvPr/>
        </p:nvSpPr>
        <p:spPr>
          <a:xfrm>
            <a:off x="8358505" y="922020"/>
            <a:ext cx="5358130" cy="6172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7200" b="1">
                <a:solidFill>
                  <a:srgbClr val="FF0000"/>
                </a:solidFill>
              </a:rPr>
              <a:t>&lt;table border="1"&gt;</a:t>
            </a:r>
            <a:endParaRPr lang="en-US" sz="7200" b="1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sz="7200" b="1">
                <a:solidFill>
                  <a:srgbClr val="FF0000"/>
                </a:solidFill>
              </a:rPr>
              <a:t>&lt;tr&gt;</a:t>
            </a:r>
            <a:endParaRPr lang="en-US" sz="7200" b="1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sz="7200" b="1">
                <a:solidFill>
                  <a:srgbClr val="FF0000"/>
                </a:solidFill>
              </a:rPr>
              <a:t>&lt;th&gt;Title&lt;/th&gt;</a:t>
            </a:r>
            <a:endParaRPr lang="en-US" sz="7200" b="1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sz="7200" b="1">
                <a:solidFill>
                  <a:srgbClr val="FF0000"/>
                </a:solidFill>
              </a:rPr>
              <a:t>&lt;th&gt;Author&lt;/th&gt;</a:t>
            </a:r>
            <a:endParaRPr lang="en-US" sz="7200" b="1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sz="7200" b="1">
                <a:solidFill>
                  <a:srgbClr val="FF0000"/>
                </a:solidFill>
              </a:rPr>
              <a:t>&lt;th&gt;Price&lt;/th&gt;</a:t>
            </a:r>
            <a:endParaRPr lang="en-US" sz="7200" b="1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sz="7200" b="1">
                <a:solidFill>
                  <a:srgbClr val="FF0000"/>
                </a:solidFill>
              </a:rPr>
              <a:t>&lt;/tr&gt;</a:t>
            </a:r>
            <a:endParaRPr lang="en-US" sz="7200" b="1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sz="7200" b="1">
                <a:solidFill>
                  <a:srgbClr val="FF0000"/>
                </a:solidFill>
              </a:rPr>
              <a:t>&lt;tr&gt;</a:t>
            </a:r>
            <a:endParaRPr lang="en-US" sz="7200" b="1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sz="7200" b="1">
                <a:solidFill>
                  <a:srgbClr val="FF0000"/>
                </a:solidFill>
              </a:rPr>
              <a:t>&lt;td&gt;Learning XML&lt;/td&gt;</a:t>
            </a:r>
            <a:endParaRPr lang="en-US" sz="7200" b="1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sz="7200" b="1">
                <a:solidFill>
                  <a:srgbClr val="FF0000"/>
                </a:solidFill>
              </a:rPr>
              <a:t>&lt;td&gt;Erik T. Ray&lt;/td&gt;</a:t>
            </a:r>
            <a:endParaRPr lang="en-US" sz="7200" b="1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sz="7200" b="1">
                <a:solidFill>
                  <a:srgbClr val="FF0000"/>
                </a:solidFill>
              </a:rPr>
              <a:t>&lt;td&gt;39.95&lt;/td&gt;</a:t>
            </a:r>
            <a:endParaRPr lang="en-US" sz="7200" b="1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sz="7200" b="1">
                <a:solidFill>
                  <a:srgbClr val="FF0000"/>
                </a:solidFill>
              </a:rPr>
              <a:t>&lt;/tr&gt;</a:t>
            </a:r>
            <a:endParaRPr lang="en-US" sz="7200" b="1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sz="7200" b="1">
                <a:solidFill>
                  <a:srgbClr val="FF0000"/>
                </a:solidFill>
              </a:rPr>
              <a:t>&lt;tr&gt;</a:t>
            </a:r>
            <a:endParaRPr lang="en-US" sz="7200" b="1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sz="7200" b="1">
                <a:solidFill>
                  <a:srgbClr val="FF0000"/>
                </a:solidFill>
              </a:rPr>
              <a:t>&lt;td&gt;XSLT in Action&lt;/td&gt;</a:t>
            </a:r>
            <a:endParaRPr lang="en-US" sz="7200" b="1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sz="7200" b="1">
                <a:solidFill>
                  <a:srgbClr val="FF0000"/>
                </a:solidFill>
              </a:rPr>
              <a:t>&lt;td&gt;Steven Holzner&lt;/td&gt;</a:t>
            </a:r>
            <a:endParaRPr lang="en-US" sz="7200" b="1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sz="7200" b="1">
                <a:solidFill>
                  <a:srgbClr val="FF0000"/>
                </a:solidFill>
              </a:rPr>
              <a:t>&lt;td&gt;25.95&lt;/td&gt;</a:t>
            </a:r>
            <a:endParaRPr lang="en-US" sz="7200" b="1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n-US" sz="7200" b="1">
                <a:solidFill>
                  <a:srgbClr val="FF0000"/>
                </a:solidFill>
              </a:rPr>
              <a:t>&lt;/tr&gt;</a:t>
            </a:r>
            <a:endParaRPr lang="en-US" sz="7200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7200" b="1">
                <a:solidFill>
                  <a:srgbClr val="FF0000"/>
                </a:solidFill>
              </a:rPr>
              <a:t>&lt;/table&gt;</a:t>
            </a:r>
            <a:endParaRPr lang="en-US" sz="7200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5210"/>
          </a:xfrm>
        </p:spPr>
        <p:txBody>
          <a:bodyPr>
            <a:normAutofit/>
          </a:bodyPr>
          <a:p>
            <a:r>
              <a:rPr lang="en-US" sz="2665" b="1"/>
              <a:t>Filtering Elements Based on a Condition</a:t>
            </a:r>
            <a:br>
              <a:rPr lang="en-US" sz="2665" b="1"/>
            </a:br>
            <a:r>
              <a:rPr lang="en-US" sz="2665" b="1"/>
              <a:t>Objective: Filter the XML data to display only books that cost less than 30.</a:t>
            </a:r>
            <a:endParaRPr lang="en-US" sz="2665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0800"/>
            <a:ext cx="10515600" cy="4856480"/>
          </a:xfrm>
        </p:spPr>
        <p:txBody>
          <a:bodyPr>
            <a:noAutofit/>
          </a:bodyPr>
          <a:p>
            <a:pPr marL="0" indent="0">
              <a:buNone/>
            </a:pPr>
            <a:r>
              <a:rPr lang="en-US" sz="1900" b="1"/>
              <a:t>&lt;books&gt;</a:t>
            </a:r>
            <a:endParaRPr lang="en-US" sz="1900" b="1"/>
          </a:p>
          <a:p>
            <a:pPr marL="0" indent="0">
              <a:buNone/>
            </a:pPr>
            <a:r>
              <a:rPr lang="en-US" sz="1900" b="1"/>
              <a:t>  &lt;book&gt;</a:t>
            </a:r>
            <a:endParaRPr lang="en-US" sz="1900" b="1"/>
          </a:p>
          <a:p>
            <a:pPr marL="0" indent="0">
              <a:buNone/>
            </a:pPr>
            <a:r>
              <a:rPr lang="en-US" sz="1900" b="1"/>
              <a:t>    &lt;title&gt;Learning XML&lt;/title&gt;</a:t>
            </a:r>
            <a:endParaRPr lang="en-US" sz="1900" b="1"/>
          </a:p>
          <a:p>
            <a:pPr marL="0" indent="0">
              <a:buNone/>
            </a:pPr>
            <a:r>
              <a:rPr lang="en-US" sz="1900" b="1"/>
              <a:t>    &lt;author&gt;Erik T. Ray&lt;/author&gt;</a:t>
            </a:r>
            <a:endParaRPr lang="en-US" sz="1900" b="1"/>
          </a:p>
          <a:p>
            <a:pPr marL="0" indent="0">
              <a:buNone/>
            </a:pPr>
            <a:r>
              <a:rPr lang="en-US" sz="1900" b="1"/>
              <a:t>    &lt;price&gt;39.95&lt;/price&gt;</a:t>
            </a:r>
            <a:endParaRPr lang="en-US" sz="1900" b="1"/>
          </a:p>
          <a:p>
            <a:pPr marL="0" indent="0">
              <a:buNone/>
            </a:pPr>
            <a:r>
              <a:rPr lang="en-US" sz="1900" b="1"/>
              <a:t>  &lt;/book&gt;</a:t>
            </a:r>
            <a:endParaRPr lang="en-US" sz="1900" b="1"/>
          </a:p>
          <a:p>
            <a:pPr marL="0" indent="0">
              <a:buNone/>
            </a:pPr>
            <a:r>
              <a:rPr lang="en-US" sz="1900" b="1"/>
              <a:t>  &lt;book&gt;</a:t>
            </a:r>
            <a:endParaRPr lang="en-US" sz="1900" b="1"/>
          </a:p>
          <a:p>
            <a:pPr marL="0" indent="0">
              <a:buNone/>
            </a:pPr>
            <a:r>
              <a:rPr lang="en-US" sz="1900" b="1"/>
              <a:t>    &lt;title&gt;XSLT in Action&lt;/title&gt;</a:t>
            </a:r>
            <a:endParaRPr lang="en-US" sz="1900" b="1"/>
          </a:p>
          <a:p>
            <a:pPr marL="0" indent="0">
              <a:buNone/>
            </a:pPr>
            <a:r>
              <a:rPr lang="en-US" sz="1900" b="1"/>
              <a:t>    &lt;author&gt;Steven Holzner&lt;/author&gt;</a:t>
            </a:r>
            <a:endParaRPr lang="en-US" sz="1900" b="1"/>
          </a:p>
          <a:p>
            <a:pPr marL="0" indent="0">
              <a:buNone/>
            </a:pPr>
            <a:r>
              <a:rPr lang="en-US" sz="1900" b="1"/>
              <a:t>    &lt;price&gt;25.95&lt;/price&gt;</a:t>
            </a:r>
            <a:endParaRPr lang="en-US" sz="1900" b="1"/>
          </a:p>
          <a:p>
            <a:pPr marL="0" indent="0">
              <a:buNone/>
            </a:pPr>
            <a:r>
              <a:rPr lang="en-US" sz="1900" b="1"/>
              <a:t>  &lt;/book&gt;</a:t>
            </a:r>
            <a:endParaRPr lang="en-US" sz="1900" b="1"/>
          </a:p>
          <a:p>
            <a:pPr marL="0" indent="0">
              <a:buNone/>
            </a:pPr>
            <a:r>
              <a:rPr lang="en-US" sz="1900" b="1"/>
              <a:t>&lt;/books&gt;</a:t>
            </a:r>
            <a:endParaRPr lang="en-US" sz="1900" b="1"/>
          </a:p>
          <a:p>
            <a:pPr marL="0" indent="0">
              <a:buNone/>
            </a:pPr>
            <a:r>
              <a:rPr lang="en-US" sz="1900" b="1"/>
              <a:t>Exercise:</a:t>
            </a:r>
            <a:endParaRPr lang="en-US" sz="1900" b="1"/>
          </a:p>
          <a:p>
            <a:pPr marL="0" indent="0">
              <a:buNone/>
            </a:pPr>
            <a:r>
              <a:rPr lang="en-US" sz="1900" b="1"/>
              <a:t>Create an XSLT transformation to display only the second book (with price &lt; 30).</a:t>
            </a:r>
            <a:endParaRPr lang="en-US" sz="1900" b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4610"/>
            <a:ext cx="10515600" cy="6717665"/>
          </a:xfrm>
        </p:spPr>
        <p:txBody>
          <a:bodyPr>
            <a:noAutofit/>
          </a:bodyPr>
          <a:p>
            <a:pPr marL="0" indent="0">
              <a:buNone/>
            </a:pPr>
            <a:r>
              <a:rPr lang="en-US" sz="2400"/>
              <a:t>&lt;?xml version="1.0" encoding="UTF-8"?&gt;</a:t>
            </a:r>
            <a:endParaRPr lang="en-US" sz="2400"/>
          </a:p>
          <a:p>
            <a:pPr marL="0" indent="0">
              <a:buNone/>
            </a:pPr>
            <a:r>
              <a:rPr lang="en-US" sz="2400"/>
              <a:t>&lt;xsl:stylesheet version="1.0" xmlns:xsl="http://www.w3.org/1999/XSL/Transform"&gt;</a:t>
            </a:r>
            <a:endParaRPr lang="en-US" sz="2400"/>
          </a:p>
          <a:p>
            <a:pPr marL="0" indent="0">
              <a:buNone/>
            </a:pPr>
            <a:r>
              <a:rPr lang="en-US" sz="2400"/>
              <a:t>  &lt;xsl:template match="/"&gt;</a:t>
            </a:r>
            <a:endParaRPr lang="en-US" sz="2400"/>
          </a:p>
          <a:p>
            <a:pPr marL="0" indent="0">
              <a:buNone/>
            </a:pPr>
            <a:r>
              <a:rPr lang="en-US" sz="2400"/>
              <a:t>    &lt;books&gt;</a:t>
            </a:r>
            <a:endParaRPr lang="en-US" sz="2400"/>
          </a:p>
          <a:p>
            <a:pPr marL="0" indent="0">
              <a:buNone/>
            </a:pPr>
            <a:r>
              <a:rPr lang="en-US" sz="2400"/>
              <a:t>      &lt;xsl:for-each select="books/book[price &amp;lt; 30]"&gt;</a:t>
            </a:r>
            <a:endParaRPr lang="en-US" sz="2400"/>
          </a:p>
          <a:p>
            <a:pPr marL="0" indent="0">
              <a:buNone/>
            </a:pPr>
            <a:r>
              <a:rPr lang="en-US" sz="2400"/>
              <a:t>        &lt;book&gt;</a:t>
            </a:r>
            <a:endParaRPr lang="en-US" sz="2400"/>
          </a:p>
          <a:p>
            <a:pPr marL="0" indent="0">
              <a:buNone/>
            </a:pPr>
            <a:r>
              <a:rPr lang="en-US" sz="2400"/>
              <a:t>          &lt;title&gt;&lt;xsl:value-of select="title"/&gt;&lt;/title&gt;</a:t>
            </a:r>
            <a:endParaRPr lang="en-US" sz="2400"/>
          </a:p>
          <a:p>
            <a:pPr marL="0" indent="0">
              <a:buNone/>
            </a:pPr>
            <a:r>
              <a:rPr lang="en-US" sz="2400"/>
              <a:t>          &lt;author&gt;&lt;xsl:value-of select="author"/&gt;&lt;/author&gt;</a:t>
            </a:r>
            <a:endParaRPr lang="en-US" sz="2400"/>
          </a:p>
          <a:p>
            <a:pPr marL="0" indent="0">
              <a:buNone/>
            </a:pPr>
            <a:r>
              <a:rPr lang="en-US" sz="2400"/>
              <a:t>          &lt;price&gt;&lt;xsl:value-of select="price"/&gt;&lt;/price&gt;</a:t>
            </a:r>
            <a:endParaRPr lang="en-US" sz="2400"/>
          </a:p>
          <a:p>
            <a:pPr marL="0" indent="0">
              <a:buNone/>
            </a:pPr>
            <a:r>
              <a:rPr lang="en-US" sz="2400"/>
              <a:t>        &lt;/book&gt;</a:t>
            </a:r>
            <a:endParaRPr lang="en-US" sz="2400"/>
          </a:p>
          <a:p>
            <a:pPr marL="0" indent="0">
              <a:buNone/>
            </a:pPr>
            <a:r>
              <a:rPr lang="en-US" sz="2400"/>
              <a:t>      &lt;/xsl:for-each&gt;</a:t>
            </a:r>
            <a:endParaRPr lang="en-US" sz="2400"/>
          </a:p>
          <a:p>
            <a:pPr marL="0" indent="0">
              <a:buNone/>
            </a:pPr>
            <a:r>
              <a:rPr lang="en-US" sz="2400"/>
              <a:t>    &lt;/books&gt;</a:t>
            </a:r>
            <a:endParaRPr lang="en-US" sz="2400"/>
          </a:p>
          <a:p>
            <a:pPr marL="0" indent="0">
              <a:buNone/>
            </a:pPr>
            <a:r>
              <a:rPr lang="en-US" sz="2400"/>
              <a:t>  &lt;/xsl:template&gt;</a:t>
            </a:r>
            <a:endParaRPr lang="en-US" sz="2400"/>
          </a:p>
          <a:p>
            <a:pPr marL="0" indent="0">
              <a:buNone/>
            </a:pPr>
            <a:r>
              <a:rPr lang="en-US" sz="2400"/>
              <a:t>&lt;/xsl:stylesheet&gt;</a:t>
            </a:r>
            <a:endParaRPr lang="en-US" sz="2400"/>
          </a:p>
        </p:txBody>
      </p:sp>
      <p:sp>
        <p:nvSpPr>
          <p:cNvPr id="4" name="Text Box 3"/>
          <p:cNvSpPr txBox="1"/>
          <p:nvPr/>
        </p:nvSpPr>
        <p:spPr>
          <a:xfrm>
            <a:off x="7526020" y="1413510"/>
            <a:ext cx="6096000" cy="35998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indent="0">
              <a:buNone/>
            </a:pPr>
            <a:r>
              <a:rPr lang="en-US" sz="1900" b="1">
                <a:solidFill>
                  <a:srgbClr val="FF0000"/>
                </a:solidFill>
                <a:sym typeface="+mn-ea"/>
              </a:rPr>
              <a:t>&lt;books&gt;</a:t>
            </a:r>
            <a:endParaRPr lang="en-US" sz="1900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900" b="1">
                <a:solidFill>
                  <a:srgbClr val="FF0000"/>
                </a:solidFill>
                <a:sym typeface="+mn-ea"/>
              </a:rPr>
              <a:t>  &lt;book&gt;</a:t>
            </a:r>
            <a:endParaRPr lang="en-US" sz="1900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900" b="1">
                <a:solidFill>
                  <a:srgbClr val="FF0000"/>
                </a:solidFill>
                <a:sym typeface="+mn-ea"/>
              </a:rPr>
              <a:t>    &lt;title&gt;Learning XML&lt;/title&gt;</a:t>
            </a:r>
            <a:endParaRPr lang="en-US" sz="1900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900" b="1">
                <a:solidFill>
                  <a:srgbClr val="FF0000"/>
                </a:solidFill>
                <a:sym typeface="+mn-ea"/>
              </a:rPr>
              <a:t>    &lt;author&gt;Erik T. Ray&lt;/author&gt;</a:t>
            </a:r>
            <a:endParaRPr lang="en-US" sz="1900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900" b="1">
                <a:solidFill>
                  <a:srgbClr val="FF0000"/>
                </a:solidFill>
                <a:sym typeface="+mn-ea"/>
              </a:rPr>
              <a:t>    &lt;price&gt;39.95&lt;/price&gt;</a:t>
            </a:r>
            <a:endParaRPr lang="en-US" sz="1900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900" b="1">
                <a:solidFill>
                  <a:srgbClr val="FF0000"/>
                </a:solidFill>
                <a:sym typeface="+mn-ea"/>
              </a:rPr>
              <a:t>  &lt;/book&gt;</a:t>
            </a:r>
            <a:endParaRPr lang="en-US" sz="1900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900" b="1">
                <a:solidFill>
                  <a:srgbClr val="FF0000"/>
                </a:solidFill>
                <a:sym typeface="+mn-ea"/>
              </a:rPr>
              <a:t>  &lt;book&gt;</a:t>
            </a:r>
            <a:endParaRPr lang="en-US" sz="1900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900" b="1">
                <a:solidFill>
                  <a:srgbClr val="FF0000"/>
                </a:solidFill>
                <a:sym typeface="+mn-ea"/>
              </a:rPr>
              <a:t>    &lt;title&gt;XSLT in Action&lt;/title&gt;</a:t>
            </a:r>
            <a:endParaRPr lang="en-US" sz="1900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900" b="1">
                <a:solidFill>
                  <a:srgbClr val="FF0000"/>
                </a:solidFill>
                <a:sym typeface="+mn-ea"/>
              </a:rPr>
              <a:t>    &lt;author&gt;Steven Holzner&lt;/author&gt;</a:t>
            </a:r>
            <a:endParaRPr lang="en-US" sz="1900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900" b="1">
                <a:solidFill>
                  <a:srgbClr val="FF0000"/>
                </a:solidFill>
                <a:sym typeface="+mn-ea"/>
              </a:rPr>
              <a:t>    &lt;price&gt;25.95&lt;/price&gt;</a:t>
            </a:r>
            <a:endParaRPr lang="en-US" sz="1900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900" b="1">
                <a:solidFill>
                  <a:srgbClr val="FF0000"/>
                </a:solidFill>
                <a:sym typeface="+mn-ea"/>
              </a:rPr>
              <a:t>  &lt;/book&gt;</a:t>
            </a:r>
            <a:endParaRPr lang="en-US" sz="1900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900" b="1">
                <a:solidFill>
                  <a:srgbClr val="FF0000"/>
                </a:solidFill>
                <a:sym typeface="+mn-ea"/>
              </a:rPr>
              <a:t>&lt;/books&gt;</a:t>
            </a:r>
            <a:endParaRPr lang="en-US" sz="1900" b="1">
              <a:solidFill>
                <a:srgbClr val="FF0000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 sz="2400" b="1"/>
              <a:t>Transforming XML to a Different XML Structure</a:t>
            </a:r>
            <a:br>
              <a:rPr lang="en-US" sz="2400" b="1"/>
            </a:br>
            <a:r>
              <a:rPr lang="en-US" sz="2400" b="1"/>
              <a:t>Objective: Convert the following XML to a new structure with a &lt;library&gt; wrapper</a:t>
            </a:r>
            <a:endParaRPr lang="en-US" sz="24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6525"/>
            <a:ext cx="5257800" cy="5451475"/>
          </a:xfrm>
        </p:spPr>
        <p:txBody>
          <a:bodyPr>
            <a:noAutofit/>
          </a:bodyPr>
          <a:p>
            <a:pPr marL="0" indent="0">
              <a:buNone/>
            </a:pPr>
            <a:r>
              <a:rPr lang="en-US" sz="2300" b="1"/>
              <a:t>&lt;books&gt;</a:t>
            </a:r>
            <a:endParaRPr lang="en-US" sz="2300" b="1"/>
          </a:p>
          <a:p>
            <a:pPr marL="0" indent="0">
              <a:buNone/>
            </a:pPr>
            <a:r>
              <a:rPr lang="en-US" sz="2300" b="1"/>
              <a:t>  &lt;book&gt;</a:t>
            </a:r>
            <a:endParaRPr lang="en-US" sz="2300" b="1"/>
          </a:p>
          <a:p>
            <a:pPr marL="0" indent="0">
              <a:buNone/>
            </a:pPr>
            <a:r>
              <a:rPr lang="en-US" sz="2300" b="1"/>
              <a:t>    &lt;title&gt;Learning XML&lt;/title&gt;</a:t>
            </a:r>
            <a:endParaRPr lang="en-US" sz="2300" b="1"/>
          </a:p>
          <a:p>
            <a:pPr marL="0" indent="0">
              <a:buNone/>
            </a:pPr>
            <a:r>
              <a:rPr lang="en-US" sz="2300" b="1"/>
              <a:t>    &lt;author&gt;Erik T. Ray&lt;/author&gt;</a:t>
            </a:r>
            <a:endParaRPr lang="en-US" sz="2300" b="1"/>
          </a:p>
          <a:p>
            <a:pPr marL="0" indent="0">
              <a:buNone/>
            </a:pPr>
            <a:r>
              <a:rPr lang="en-US" sz="2300" b="1"/>
              <a:t>  &lt;/book&gt;</a:t>
            </a:r>
            <a:endParaRPr lang="en-US" sz="2300" b="1"/>
          </a:p>
          <a:p>
            <a:pPr marL="0" indent="0">
              <a:buNone/>
            </a:pPr>
            <a:r>
              <a:rPr lang="en-US" sz="2300" b="1"/>
              <a:t>  &lt;book&gt;</a:t>
            </a:r>
            <a:endParaRPr lang="en-US" sz="2300" b="1"/>
          </a:p>
          <a:p>
            <a:pPr marL="0" indent="0">
              <a:buNone/>
            </a:pPr>
            <a:r>
              <a:rPr lang="en-US" sz="2300" b="1"/>
              <a:t>    &lt;title&gt;XSLT in Action&lt;/title&gt;</a:t>
            </a:r>
            <a:endParaRPr lang="en-US" sz="2300" b="1"/>
          </a:p>
          <a:p>
            <a:pPr marL="0" indent="0">
              <a:buNone/>
            </a:pPr>
            <a:r>
              <a:rPr lang="en-US" sz="2300" b="1"/>
              <a:t>    &lt;author&gt;Steven Holzner&lt;/author&gt;</a:t>
            </a:r>
            <a:endParaRPr lang="en-US" sz="2300" b="1"/>
          </a:p>
          <a:p>
            <a:pPr marL="0" indent="0">
              <a:buNone/>
            </a:pPr>
            <a:r>
              <a:rPr lang="en-US" sz="2300" b="1"/>
              <a:t>  &lt;/book&gt;</a:t>
            </a:r>
            <a:endParaRPr lang="en-US" sz="2300" b="1"/>
          </a:p>
          <a:p>
            <a:pPr marL="0" indent="0">
              <a:buNone/>
            </a:pPr>
            <a:r>
              <a:rPr lang="en-US" sz="2300" b="1"/>
              <a:t>&lt;/books&gt;</a:t>
            </a:r>
            <a:endParaRPr lang="en-US" sz="2300" b="1"/>
          </a:p>
        </p:txBody>
      </p:sp>
      <p:sp>
        <p:nvSpPr>
          <p:cNvPr id="4" name="Text Box 3"/>
          <p:cNvSpPr txBox="1"/>
          <p:nvPr/>
        </p:nvSpPr>
        <p:spPr>
          <a:xfrm>
            <a:off x="6096000" y="1622742"/>
            <a:ext cx="5080000" cy="3138170"/>
          </a:xfrm>
          <a:prstGeom prst="rect">
            <a:avLst/>
          </a:prstGeom>
        </p:spPr>
        <p:txBody>
          <a:bodyPr>
            <a:spAutoFit/>
          </a:bodyPr>
          <a:p>
            <a:pPr defTabSz="266700"/>
            <a:r>
              <a:rPr b="1">
                <a:solidFill>
                  <a:srgbClr val="FF0000"/>
                </a:solidFill>
                <a:latin typeface="Times New Roman" panose="02020603050405020304"/>
                <a:ea typeface="等线"/>
              </a:rPr>
              <a:t>Desired Output:</a:t>
            </a:r>
            <a:endParaRPr b="1">
              <a:solidFill>
                <a:srgbClr val="FF0000"/>
              </a:solidFill>
              <a:latin typeface="Consolas" panose="020B0609020204030204"/>
              <a:ea typeface="等线"/>
            </a:endParaRPr>
          </a:p>
          <a:p>
            <a:pPr defTabSz="266700"/>
            <a:r>
              <a:rPr b="1">
                <a:solidFill>
                  <a:srgbClr val="FF0000"/>
                </a:solidFill>
                <a:latin typeface="Consolas" panose="020B0609020204030204"/>
                <a:ea typeface="等线"/>
              </a:rPr>
              <a:t>&lt;library&gt;</a:t>
            </a:r>
            <a:endParaRPr b="1">
              <a:solidFill>
                <a:srgbClr val="FF0000"/>
              </a:solidFill>
              <a:latin typeface="Consolas" panose="020B0609020204030204"/>
              <a:ea typeface="等线"/>
            </a:endParaRPr>
          </a:p>
          <a:p>
            <a:pPr defTabSz="266700"/>
            <a:r>
              <a:rPr b="1">
                <a:solidFill>
                  <a:srgbClr val="FF0000"/>
                </a:solidFill>
                <a:latin typeface="Consolas" panose="020B0609020204030204"/>
                <a:ea typeface="等线"/>
              </a:rPr>
              <a:t>  &lt;item&gt;</a:t>
            </a:r>
            <a:endParaRPr b="1">
              <a:solidFill>
                <a:srgbClr val="FF0000"/>
              </a:solidFill>
              <a:latin typeface="Consolas" panose="020B0609020204030204"/>
              <a:ea typeface="等线"/>
            </a:endParaRPr>
          </a:p>
          <a:p>
            <a:pPr defTabSz="266700"/>
            <a:r>
              <a:rPr b="1">
                <a:solidFill>
                  <a:srgbClr val="FF0000"/>
                </a:solidFill>
                <a:latin typeface="Consolas" panose="020B0609020204030204"/>
                <a:ea typeface="等线"/>
              </a:rPr>
              <a:t>    &lt;name&gt;Learning XML&lt;/name&gt;</a:t>
            </a:r>
            <a:endParaRPr b="1">
              <a:solidFill>
                <a:srgbClr val="FF0000"/>
              </a:solidFill>
              <a:latin typeface="Consolas" panose="020B0609020204030204"/>
              <a:ea typeface="等线"/>
            </a:endParaRPr>
          </a:p>
          <a:p>
            <a:pPr defTabSz="266700"/>
            <a:r>
              <a:rPr b="1">
                <a:solidFill>
                  <a:srgbClr val="FF0000"/>
                </a:solidFill>
                <a:latin typeface="Consolas" panose="020B0609020204030204"/>
                <a:ea typeface="等线"/>
              </a:rPr>
              <a:t>    &lt;writer&gt;Erik T. Ray&lt;/writer&gt;</a:t>
            </a:r>
            <a:endParaRPr b="1">
              <a:solidFill>
                <a:srgbClr val="FF0000"/>
              </a:solidFill>
              <a:latin typeface="Consolas" panose="020B0609020204030204"/>
              <a:ea typeface="等线"/>
            </a:endParaRPr>
          </a:p>
          <a:p>
            <a:pPr defTabSz="266700"/>
            <a:r>
              <a:rPr b="1">
                <a:solidFill>
                  <a:srgbClr val="FF0000"/>
                </a:solidFill>
                <a:latin typeface="Consolas" panose="020B0609020204030204"/>
                <a:ea typeface="等线"/>
              </a:rPr>
              <a:t>  &lt;/item&gt;</a:t>
            </a:r>
            <a:endParaRPr b="1">
              <a:solidFill>
                <a:srgbClr val="FF0000"/>
              </a:solidFill>
              <a:latin typeface="Consolas" panose="020B0609020204030204"/>
              <a:ea typeface="等线"/>
            </a:endParaRPr>
          </a:p>
          <a:p>
            <a:pPr defTabSz="266700"/>
            <a:r>
              <a:rPr b="1">
                <a:solidFill>
                  <a:srgbClr val="FF0000"/>
                </a:solidFill>
                <a:latin typeface="Consolas" panose="020B0609020204030204"/>
                <a:ea typeface="等线"/>
              </a:rPr>
              <a:t>  &lt;item&gt;</a:t>
            </a:r>
            <a:endParaRPr b="1">
              <a:solidFill>
                <a:srgbClr val="FF0000"/>
              </a:solidFill>
              <a:latin typeface="Consolas" panose="020B0609020204030204"/>
              <a:ea typeface="等线"/>
            </a:endParaRPr>
          </a:p>
          <a:p>
            <a:pPr defTabSz="266700"/>
            <a:r>
              <a:rPr b="1">
                <a:solidFill>
                  <a:srgbClr val="FF0000"/>
                </a:solidFill>
                <a:latin typeface="Consolas" panose="020B0609020204030204"/>
                <a:ea typeface="等线"/>
              </a:rPr>
              <a:t>    &lt;name&gt;XSLT in Action&lt;/name&gt;</a:t>
            </a:r>
            <a:endParaRPr b="1">
              <a:solidFill>
                <a:srgbClr val="FF0000"/>
              </a:solidFill>
              <a:latin typeface="Consolas" panose="020B0609020204030204"/>
              <a:ea typeface="等线"/>
            </a:endParaRPr>
          </a:p>
          <a:p>
            <a:pPr defTabSz="266700"/>
            <a:r>
              <a:rPr b="1">
                <a:solidFill>
                  <a:srgbClr val="FF0000"/>
                </a:solidFill>
                <a:latin typeface="Consolas" panose="020B0609020204030204"/>
                <a:ea typeface="等线"/>
              </a:rPr>
              <a:t>    &lt;writer&gt;Steven Holzner&lt;/writer&gt;</a:t>
            </a:r>
            <a:endParaRPr b="1">
              <a:solidFill>
                <a:srgbClr val="FF0000"/>
              </a:solidFill>
              <a:latin typeface="Consolas" panose="020B0609020204030204"/>
              <a:ea typeface="等线"/>
            </a:endParaRPr>
          </a:p>
          <a:p>
            <a:pPr defTabSz="266700"/>
            <a:r>
              <a:rPr b="1">
                <a:solidFill>
                  <a:srgbClr val="FF0000"/>
                </a:solidFill>
                <a:latin typeface="Consolas" panose="020B0609020204030204"/>
                <a:ea typeface="等线"/>
              </a:rPr>
              <a:t>  &lt;/item&gt;</a:t>
            </a:r>
            <a:endParaRPr b="1">
              <a:solidFill>
                <a:srgbClr val="FF0000"/>
              </a:solidFill>
              <a:latin typeface="Consolas" panose="020B0609020204030204"/>
              <a:ea typeface="等线"/>
            </a:endParaRPr>
          </a:p>
          <a:p>
            <a:pPr defTabSz="266700"/>
            <a:r>
              <a:rPr b="1">
                <a:solidFill>
                  <a:srgbClr val="FF0000"/>
                </a:solidFill>
                <a:latin typeface="Consolas" panose="020B0609020204030204"/>
                <a:ea typeface="等线"/>
              </a:rPr>
              <a:t>&lt;/library&gt;</a:t>
            </a:r>
            <a:endParaRPr b="1">
              <a:solidFill>
                <a:srgbClr val="FF0000"/>
              </a:solidFill>
              <a:latin typeface="Consolas" panose="020B0609020204030204"/>
              <a:ea typeface="等线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010" y="335280"/>
            <a:ext cx="6781165" cy="6393815"/>
          </a:xfrm>
        </p:spPr>
        <p:txBody>
          <a:bodyPr>
            <a:normAutofit/>
          </a:bodyPr>
          <a:p>
            <a:pPr marL="0" indent="0">
              <a:buNone/>
            </a:pPr>
            <a:r>
              <a:rPr lang="en-US" sz="2200" b="1"/>
              <a:t>&lt;?xml version="1.0" encoding="UTF-8"?&gt;</a:t>
            </a:r>
            <a:endParaRPr lang="en-US" sz="2200" b="1"/>
          </a:p>
          <a:p>
            <a:pPr marL="0" indent="0">
              <a:buNone/>
            </a:pPr>
            <a:r>
              <a:rPr lang="en-US" sz="2200" b="1"/>
              <a:t>&lt;xsl:stylesheet version="1.0" xmlns:xsl="http://www.w3.org/1999/XSL/Transform"&gt;</a:t>
            </a:r>
            <a:endParaRPr lang="en-US" sz="2200" b="1"/>
          </a:p>
          <a:p>
            <a:pPr marL="0" indent="0">
              <a:buNone/>
            </a:pPr>
            <a:r>
              <a:rPr lang="en-US" sz="2200" b="1"/>
              <a:t>  &lt;xsl:template match="/"&gt;</a:t>
            </a:r>
            <a:endParaRPr lang="en-US" sz="2200" b="1"/>
          </a:p>
          <a:p>
            <a:pPr marL="0" indent="0">
              <a:buNone/>
            </a:pPr>
            <a:r>
              <a:rPr lang="en-US" sz="2200" b="1"/>
              <a:t>    &lt;library&gt;</a:t>
            </a:r>
            <a:endParaRPr lang="en-US" sz="2200" b="1"/>
          </a:p>
          <a:p>
            <a:pPr marL="0" indent="0">
              <a:buNone/>
            </a:pPr>
            <a:r>
              <a:rPr lang="en-US" sz="2200" b="1"/>
              <a:t>      &lt;xsl:for-each select="books/book"&gt;</a:t>
            </a:r>
            <a:endParaRPr lang="en-US" sz="2200" b="1"/>
          </a:p>
          <a:p>
            <a:pPr marL="0" indent="0">
              <a:buNone/>
            </a:pPr>
            <a:r>
              <a:rPr lang="en-US" sz="2200" b="1"/>
              <a:t>        &lt;item&gt;</a:t>
            </a:r>
            <a:endParaRPr lang="en-US" sz="2200" b="1"/>
          </a:p>
          <a:p>
            <a:pPr marL="0" indent="0">
              <a:buNone/>
            </a:pPr>
            <a:r>
              <a:rPr lang="en-US" sz="2200" b="1"/>
              <a:t>          &lt;name&gt;&lt;xsl:value-of select="title"/&gt;&lt;/name&gt;</a:t>
            </a:r>
            <a:endParaRPr lang="en-US" sz="2200" b="1"/>
          </a:p>
          <a:p>
            <a:pPr marL="0" indent="0">
              <a:buNone/>
            </a:pPr>
            <a:r>
              <a:rPr lang="en-US" sz="2200" b="1"/>
              <a:t>          &lt;writer&gt;&lt;xsl:value-of select="author"/&gt;&lt;/writer&gt;</a:t>
            </a:r>
            <a:endParaRPr lang="en-US" sz="2200" b="1"/>
          </a:p>
          <a:p>
            <a:pPr marL="0" indent="0">
              <a:buNone/>
            </a:pPr>
            <a:r>
              <a:rPr lang="en-US" sz="2200" b="1"/>
              <a:t>        &lt;/item&gt;</a:t>
            </a:r>
            <a:endParaRPr lang="en-US" sz="2200" b="1"/>
          </a:p>
          <a:p>
            <a:pPr marL="0" indent="0">
              <a:buNone/>
            </a:pPr>
            <a:r>
              <a:rPr lang="en-US" sz="2200" b="1"/>
              <a:t>      &lt;/xsl:for-each&gt;</a:t>
            </a:r>
            <a:endParaRPr lang="en-US" sz="2200" b="1"/>
          </a:p>
          <a:p>
            <a:pPr marL="0" indent="0">
              <a:buNone/>
            </a:pPr>
            <a:r>
              <a:rPr lang="en-US" sz="2200" b="1"/>
              <a:t>    &lt;/library&gt;</a:t>
            </a:r>
            <a:endParaRPr lang="en-US" sz="2200" b="1"/>
          </a:p>
          <a:p>
            <a:pPr marL="0" indent="0">
              <a:buNone/>
            </a:pPr>
            <a:r>
              <a:rPr lang="en-US" sz="2200" b="1"/>
              <a:t>  &lt;/xsl:template&gt;</a:t>
            </a:r>
            <a:endParaRPr lang="en-US" sz="2200" b="1"/>
          </a:p>
          <a:p>
            <a:pPr marL="0" indent="0">
              <a:buNone/>
            </a:pPr>
            <a:r>
              <a:rPr lang="en-US" sz="2200" b="1"/>
              <a:t>&lt;/xsl:stylesheet&gt;</a:t>
            </a:r>
            <a:endParaRPr lang="en-US" sz="2200" b="1"/>
          </a:p>
        </p:txBody>
      </p:sp>
      <p:sp>
        <p:nvSpPr>
          <p:cNvPr id="4" name="Content Placeholder 2"/>
          <p:cNvSpPr>
            <a:spLocks noGrp="1"/>
          </p:cNvSpPr>
          <p:nvPr/>
        </p:nvSpPr>
        <p:spPr>
          <a:xfrm>
            <a:off x="7393940" y="133350"/>
            <a:ext cx="4195445" cy="5451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300" b="1">
                <a:solidFill>
                  <a:srgbClr val="FF0000"/>
                </a:solidFill>
              </a:rPr>
              <a:t>&lt;books&gt;</a:t>
            </a:r>
            <a:endParaRPr lang="en-US" sz="2300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300" b="1">
                <a:solidFill>
                  <a:srgbClr val="FF0000"/>
                </a:solidFill>
              </a:rPr>
              <a:t>  &lt;book&gt;</a:t>
            </a:r>
            <a:endParaRPr lang="en-US" sz="2300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300" b="1">
                <a:solidFill>
                  <a:srgbClr val="FF0000"/>
                </a:solidFill>
              </a:rPr>
              <a:t>    &lt;title&gt;Learning XML&lt;/title&gt;</a:t>
            </a:r>
            <a:endParaRPr lang="en-US" sz="2300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300" b="1">
                <a:solidFill>
                  <a:srgbClr val="FF0000"/>
                </a:solidFill>
              </a:rPr>
              <a:t>    &lt;author&gt;Erik T. Ray&lt;/author&gt;</a:t>
            </a:r>
            <a:endParaRPr lang="en-US" sz="2300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300" b="1">
                <a:solidFill>
                  <a:srgbClr val="FF0000"/>
                </a:solidFill>
              </a:rPr>
              <a:t>  &lt;/book&gt;</a:t>
            </a:r>
            <a:endParaRPr lang="en-US" sz="2300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300" b="1">
                <a:solidFill>
                  <a:srgbClr val="FF0000"/>
                </a:solidFill>
              </a:rPr>
              <a:t>  &lt;book&gt;</a:t>
            </a:r>
            <a:endParaRPr lang="en-US" sz="2300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300" b="1">
                <a:solidFill>
                  <a:srgbClr val="FF0000"/>
                </a:solidFill>
              </a:rPr>
              <a:t>    &lt;title&gt;XSLT in Action&lt;/title&gt;</a:t>
            </a:r>
            <a:endParaRPr lang="en-US" sz="2300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300" b="1">
                <a:solidFill>
                  <a:srgbClr val="FF0000"/>
                </a:solidFill>
              </a:rPr>
              <a:t>    </a:t>
            </a:r>
            <a:r>
              <a:rPr lang="en-US" sz="2000" b="1">
                <a:solidFill>
                  <a:srgbClr val="FF0000"/>
                </a:solidFill>
              </a:rPr>
              <a:t>&lt;author&gt;Steven Holzner&lt;/author&gt;</a:t>
            </a:r>
            <a:endParaRPr lang="en-US" sz="2000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300" b="1">
                <a:solidFill>
                  <a:srgbClr val="FF0000"/>
                </a:solidFill>
              </a:rPr>
              <a:t>  &lt;/book&gt;</a:t>
            </a:r>
            <a:endParaRPr lang="en-US" sz="2300" b="1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300" b="1">
                <a:solidFill>
                  <a:srgbClr val="FF0000"/>
                </a:solidFill>
              </a:rPr>
              <a:t>&lt;/books&gt;</a:t>
            </a:r>
            <a:endParaRPr lang="en-US" sz="2300" b="1">
              <a:solidFill>
                <a:srgbClr val="FF0000"/>
              </a:solidFill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3315970" y="4058602"/>
            <a:ext cx="5080000" cy="2799715"/>
          </a:xfrm>
          <a:prstGeom prst="rect">
            <a:avLst/>
          </a:prstGeom>
        </p:spPr>
        <p:txBody>
          <a:bodyPr>
            <a:spAutoFit/>
          </a:bodyPr>
          <a:p>
            <a:pPr defTabSz="266700"/>
            <a:r>
              <a:rPr sz="1600" b="1">
                <a:solidFill>
                  <a:schemeClr val="accent1">
                    <a:lumMod val="75000"/>
                  </a:schemeClr>
                </a:solidFill>
                <a:latin typeface="Times New Roman" panose="02020603050405020304"/>
                <a:ea typeface="等线"/>
              </a:rPr>
              <a:t>Desired Output:</a:t>
            </a:r>
            <a:endParaRPr sz="1600" b="1">
              <a:solidFill>
                <a:schemeClr val="accent1">
                  <a:lumMod val="75000"/>
                </a:schemeClr>
              </a:solidFill>
              <a:latin typeface="Consolas" panose="020B0609020204030204"/>
              <a:ea typeface="等线"/>
            </a:endParaRPr>
          </a:p>
          <a:p>
            <a:pPr defTabSz="266700"/>
            <a:r>
              <a:rPr sz="1600" b="1">
                <a:solidFill>
                  <a:schemeClr val="accent1">
                    <a:lumMod val="75000"/>
                  </a:schemeClr>
                </a:solidFill>
                <a:latin typeface="Consolas" panose="020B0609020204030204"/>
                <a:ea typeface="等线"/>
              </a:rPr>
              <a:t>&lt;library&gt;</a:t>
            </a:r>
            <a:endParaRPr sz="1600" b="1">
              <a:solidFill>
                <a:schemeClr val="accent1">
                  <a:lumMod val="75000"/>
                </a:schemeClr>
              </a:solidFill>
              <a:latin typeface="Consolas" panose="020B0609020204030204"/>
              <a:ea typeface="等线"/>
            </a:endParaRPr>
          </a:p>
          <a:p>
            <a:pPr defTabSz="266700"/>
            <a:r>
              <a:rPr sz="1600" b="1">
                <a:solidFill>
                  <a:schemeClr val="accent1">
                    <a:lumMod val="75000"/>
                  </a:schemeClr>
                </a:solidFill>
                <a:latin typeface="Consolas" panose="020B0609020204030204"/>
                <a:ea typeface="等线"/>
              </a:rPr>
              <a:t>  &lt;item&gt;</a:t>
            </a:r>
            <a:endParaRPr sz="1600" b="1">
              <a:solidFill>
                <a:schemeClr val="accent1">
                  <a:lumMod val="75000"/>
                </a:schemeClr>
              </a:solidFill>
              <a:latin typeface="Consolas" panose="020B0609020204030204"/>
              <a:ea typeface="等线"/>
            </a:endParaRPr>
          </a:p>
          <a:p>
            <a:pPr defTabSz="266700"/>
            <a:r>
              <a:rPr sz="1600" b="1">
                <a:solidFill>
                  <a:schemeClr val="accent1">
                    <a:lumMod val="75000"/>
                  </a:schemeClr>
                </a:solidFill>
                <a:latin typeface="Consolas" panose="020B0609020204030204"/>
                <a:ea typeface="等线"/>
              </a:rPr>
              <a:t>    &lt;name&gt;Learning XML&lt;/name&gt;</a:t>
            </a:r>
            <a:endParaRPr sz="1600" b="1">
              <a:solidFill>
                <a:schemeClr val="accent1">
                  <a:lumMod val="75000"/>
                </a:schemeClr>
              </a:solidFill>
              <a:latin typeface="Consolas" panose="020B0609020204030204"/>
              <a:ea typeface="等线"/>
            </a:endParaRPr>
          </a:p>
          <a:p>
            <a:pPr defTabSz="266700"/>
            <a:r>
              <a:rPr sz="1600" b="1">
                <a:solidFill>
                  <a:schemeClr val="accent1">
                    <a:lumMod val="75000"/>
                  </a:schemeClr>
                </a:solidFill>
                <a:latin typeface="Consolas" panose="020B0609020204030204"/>
                <a:ea typeface="等线"/>
              </a:rPr>
              <a:t>    &lt;writer&gt;Erik T. Ray&lt;/writer&gt;</a:t>
            </a:r>
            <a:endParaRPr sz="1600" b="1">
              <a:solidFill>
                <a:schemeClr val="accent1">
                  <a:lumMod val="75000"/>
                </a:schemeClr>
              </a:solidFill>
              <a:latin typeface="Consolas" panose="020B0609020204030204"/>
              <a:ea typeface="等线"/>
            </a:endParaRPr>
          </a:p>
          <a:p>
            <a:pPr defTabSz="266700"/>
            <a:r>
              <a:rPr sz="1600" b="1">
                <a:solidFill>
                  <a:schemeClr val="accent1">
                    <a:lumMod val="75000"/>
                  </a:schemeClr>
                </a:solidFill>
                <a:latin typeface="Consolas" panose="020B0609020204030204"/>
                <a:ea typeface="等线"/>
              </a:rPr>
              <a:t>  &lt;/item&gt;</a:t>
            </a:r>
            <a:endParaRPr sz="1600" b="1">
              <a:solidFill>
                <a:schemeClr val="accent1">
                  <a:lumMod val="75000"/>
                </a:schemeClr>
              </a:solidFill>
              <a:latin typeface="Consolas" panose="020B0609020204030204"/>
              <a:ea typeface="等线"/>
            </a:endParaRPr>
          </a:p>
          <a:p>
            <a:pPr defTabSz="266700"/>
            <a:r>
              <a:rPr sz="1600" b="1">
                <a:solidFill>
                  <a:schemeClr val="accent1">
                    <a:lumMod val="75000"/>
                  </a:schemeClr>
                </a:solidFill>
                <a:latin typeface="Consolas" panose="020B0609020204030204"/>
                <a:ea typeface="等线"/>
              </a:rPr>
              <a:t>  &lt;item&gt;</a:t>
            </a:r>
            <a:endParaRPr sz="1600" b="1">
              <a:solidFill>
                <a:schemeClr val="accent1">
                  <a:lumMod val="75000"/>
                </a:schemeClr>
              </a:solidFill>
              <a:latin typeface="Consolas" panose="020B0609020204030204"/>
              <a:ea typeface="等线"/>
            </a:endParaRPr>
          </a:p>
          <a:p>
            <a:pPr defTabSz="266700"/>
            <a:r>
              <a:rPr sz="1600" b="1">
                <a:solidFill>
                  <a:schemeClr val="accent1">
                    <a:lumMod val="75000"/>
                  </a:schemeClr>
                </a:solidFill>
                <a:latin typeface="Consolas" panose="020B0609020204030204"/>
                <a:ea typeface="等线"/>
              </a:rPr>
              <a:t>    &lt;name&gt;XSLT in Action&lt;/name&gt;</a:t>
            </a:r>
            <a:endParaRPr sz="1600" b="1">
              <a:solidFill>
                <a:schemeClr val="accent1">
                  <a:lumMod val="75000"/>
                </a:schemeClr>
              </a:solidFill>
              <a:latin typeface="Consolas" panose="020B0609020204030204"/>
              <a:ea typeface="等线"/>
            </a:endParaRPr>
          </a:p>
          <a:p>
            <a:pPr defTabSz="266700"/>
            <a:r>
              <a:rPr sz="1600" b="1">
                <a:solidFill>
                  <a:schemeClr val="accent1">
                    <a:lumMod val="75000"/>
                  </a:schemeClr>
                </a:solidFill>
                <a:latin typeface="Consolas" panose="020B0609020204030204"/>
                <a:ea typeface="等线"/>
              </a:rPr>
              <a:t>    &lt;writer&gt;Steven Holzner&lt;/writer&gt;</a:t>
            </a:r>
            <a:endParaRPr sz="1600" b="1">
              <a:solidFill>
                <a:schemeClr val="accent1">
                  <a:lumMod val="75000"/>
                </a:schemeClr>
              </a:solidFill>
              <a:latin typeface="Consolas" panose="020B0609020204030204"/>
              <a:ea typeface="等线"/>
            </a:endParaRPr>
          </a:p>
          <a:p>
            <a:pPr defTabSz="266700"/>
            <a:r>
              <a:rPr sz="1600" b="1">
                <a:solidFill>
                  <a:schemeClr val="accent1">
                    <a:lumMod val="75000"/>
                  </a:schemeClr>
                </a:solidFill>
                <a:latin typeface="Consolas" panose="020B0609020204030204"/>
                <a:ea typeface="等线"/>
              </a:rPr>
              <a:t>  &lt;/item&gt;</a:t>
            </a:r>
            <a:endParaRPr sz="1600" b="1">
              <a:solidFill>
                <a:schemeClr val="accent1">
                  <a:lumMod val="75000"/>
                </a:schemeClr>
              </a:solidFill>
              <a:latin typeface="Consolas" panose="020B0609020204030204"/>
              <a:ea typeface="等线"/>
            </a:endParaRPr>
          </a:p>
          <a:p>
            <a:pPr defTabSz="266700"/>
            <a:r>
              <a:rPr sz="1600" b="1">
                <a:solidFill>
                  <a:schemeClr val="accent1">
                    <a:lumMod val="75000"/>
                  </a:schemeClr>
                </a:solidFill>
                <a:latin typeface="Consolas" panose="020B0609020204030204"/>
                <a:ea typeface="等线"/>
              </a:rPr>
              <a:t>&lt;/library&gt;</a:t>
            </a:r>
            <a:endParaRPr sz="1600" b="1">
              <a:solidFill>
                <a:schemeClr val="accent1">
                  <a:lumMod val="75000"/>
                </a:schemeClr>
              </a:solidFill>
              <a:latin typeface="Consolas" panose="020B0609020204030204"/>
              <a:ea typeface="等线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2605"/>
          </a:xfrm>
        </p:spPr>
        <p:txBody>
          <a:bodyPr>
            <a:normAutofit fontScale="90000"/>
          </a:bodyPr>
          <a:p>
            <a:r>
              <a:rPr lang="en-US" sz="2665" b="1"/>
              <a:t>Using XSLT Parameters</a:t>
            </a:r>
            <a:br>
              <a:rPr lang="en-US" sz="2665" b="1"/>
            </a:br>
            <a:r>
              <a:rPr lang="en-US" sz="2665" b="1"/>
              <a:t>Objective: Write an XSLT that accepts a parameter (e.g., min-price) to filter out books below a certain price.</a:t>
            </a:r>
            <a:endParaRPr lang="en-US" sz="2665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3340"/>
            <a:ext cx="10515600" cy="5264150"/>
          </a:xfrm>
        </p:spPr>
        <p:txBody>
          <a:bodyPr/>
          <a:p>
            <a:r>
              <a:rPr lang="en-US"/>
              <a:t>Exercise:</a:t>
            </a:r>
            <a:endParaRPr lang="en-US"/>
          </a:p>
          <a:p>
            <a:r>
              <a:rPr lang="en-US"/>
              <a:t>Modify the stylesheet to use:</a:t>
            </a:r>
            <a:endParaRPr lang="en-US"/>
          </a:p>
          <a:p>
            <a:r>
              <a:rPr lang="en-US"/>
              <a:t>&lt;xsl:param name="min-price" select="0"/&gt;</a:t>
            </a:r>
            <a:endParaRPr lang="en-US"/>
          </a:p>
          <a:p>
            <a:r>
              <a:rPr lang="en-US"/>
              <a:t>Filter books dynamically by checking against this parameter.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1625"/>
            <a:ext cx="10959465" cy="5875655"/>
          </a:xfrm>
        </p:spPr>
        <p:txBody>
          <a:bodyPr>
            <a:noAutofit/>
          </a:bodyPr>
          <a:p>
            <a:pPr marL="0" indent="0">
              <a:buNone/>
            </a:pPr>
            <a:r>
              <a:rPr lang="en-US" sz="1900" b="1"/>
              <a:t>&lt;?xml version="1.0" encoding="UTF-8"?&gt;</a:t>
            </a:r>
            <a:endParaRPr lang="en-US" sz="1900" b="1"/>
          </a:p>
          <a:p>
            <a:pPr marL="0" indent="0">
              <a:buNone/>
            </a:pPr>
            <a:r>
              <a:rPr lang="en-US" sz="1900" b="1"/>
              <a:t>&lt;xsl:stylesheet version="1.0" xmlns:xsl="http://www.w3.org/1999/XSL/Transform"&gt;</a:t>
            </a:r>
            <a:endParaRPr lang="en-US" sz="1900" b="1"/>
          </a:p>
          <a:p>
            <a:pPr marL="0" indent="0">
              <a:buNone/>
            </a:pPr>
            <a:r>
              <a:rPr lang="en-US" sz="1900" b="1"/>
              <a:t>  &lt;xsl:param name="min-price" select="0"/&gt;</a:t>
            </a:r>
            <a:endParaRPr lang="en-US" sz="1900" b="1"/>
          </a:p>
          <a:p>
            <a:pPr marL="0" indent="0">
              <a:buNone/>
            </a:pPr>
            <a:r>
              <a:rPr lang="en-US" sz="1900" b="1"/>
              <a:t>  &lt;xsl:template match="/"&gt;</a:t>
            </a:r>
            <a:endParaRPr lang="en-US" sz="1900" b="1"/>
          </a:p>
          <a:p>
            <a:pPr marL="0" indent="0">
              <a:buNone/>
            </a:pPr>
            <a:r>
              <a:rPr lang="en-US" sz="1900" b="1"/>
              <a:t>    &lt;books&gt;</a:t>
            </a:r>
            <a:endParaRPr lang="en-US" sz="1900" b="1"/>
          </a:p>
          <a:p>
            <a:pPr marL="0" indent="0">
              <a:buNone/>
            </a:pPr>
            <a:r>
              <a:rPr lang="en-US" sz="1900" b="1"/>
              <a:t>      &lt;xsl:for-each select="books/book[price &amp;gt;= $min-price]"&gt;</a:t>
            </a:r>
            <a:endParaRPr lang="en-US" sz="1900" b="1"/>
          </a:p>
          <a:p>
            <a:pPr marL="0" indent="0">
              <a:buNone/>
            </a:pPr>
            <a:r>
              <a:rPr lang="en-US" sz="1900" b="1"/>
              <a:t>        &lt;book&gt;</a:t>
            </a:r>
            <a:endParaRPr lang="en-US" sz="1900" b="1"/>
          </a:p>
          <a:p>
            <a:pPr marL="0" indent="0">
              <a:buNone/>
            </a:pPr>
            <a:r>
              <a:rPr lang="en-US" sz="1900" b="1"/>
              <a:t>          &lt;title&gt;&lt;xsl:value-of select="title"/&gt;&lt;/title&gt;</a:t>
            </a:r>
            <a:endParaRPr lang="en-US" sz="1900" b="1"/>
          </a:p>
          <a:p>
            <a:pPr marL="0" indent="0">
              <a:buNone/>
            </a:pPr>
            <a:r>
              <a:rPr lang="en-US" sz="1900" b="1"/>
              <a:t>          &lt;author&gt;&lt;xsl:value-of select="author"/&gt;&lt;/author&gt;</a:t>
            </a:r>
            <a:endParaRPr lang="en-US" sz="1900" b="1"/>
          </a:p>
          <a:p>
            <a:pPr marL="0" indent="0">
              <a:buNone/>
            </a:pPr>
            <a:r>
              <a:rPr lang="en-US" sz="1900" b="1"/>
              <a:t>          &lt;price&gt;&lt;xsl:value-of select="price"/&gt;&lt;/price&gt;</a:t>
            </a:r>
            <a:endParaRPr lang="en-US" sz="1900" b="1"/>
          </a:p>
          <a:p>
            <a:pPr marL="0" indent="0">
              <a:buNone/>
            </a:pPr>
            <a:r>
              <a:rPr lang="en-US" sz="1900" b="1"/>
              <a:t>        &lt;/book&gt;</a:t>
            </a:r>
            <a:endParaRPr lang="en-US" sz="1900" b="1"/>
          </a:p>
          <a:p>
            <a:pPr marL="0" indent="0">
              <a:buNone/>
            </a:pPr>
            <a:r>
              <a:rPr lang="en-US" sz="1900" b="1"/>
              <a:t>      &lt;/xsl:for-each&gt;</a:t>
            </a:r>
            <a:endParaRPr lang="en-US" sz="1900" b="1"/>
          </a:p>
          <a:p>
            <a:pPr marL="0" indent="0">
              <a:buNone/>
            </a:pPr>
            <a:r>
              <a:rPr lang="en-US" sz="1900" b="1"/>
              <a:t>    &lt;/books&gt;</a:t>
            </a:r>
            <a:endParaRPr lang="en-US" sz="1900" b="1"/>
          </a:p>
          <a:p>
            <a:pPr marL="0" indent="0">
              <a:buNone/>
            </a:pPr>
            <a:r>
              <a:rPr lang="en-US" sz="1900" b="1"/>
              <a:t>  &lt;/xsl:template&gt;</a:t>
            </a:r>
            <a:endParaRPr lang="en-US" sz="1900" b="1"/>
          </a:p>
          <a:p>
            <a:pPr marL="0" indent="0">
              <a:buNone/>
            </a:pPr>
            <a:r>
              <a:rPr lang="en-US" sz="1900" b="1"/>
              <a:t>&lt;/xsl:stylesheet&gt;</a:t>
            </a:r>
            <a:endParaRPr lang="en-US" sz="1900" b="1"/>
          </a:p>
          <a:p>
            <a:pPr marL="0" indent="0">
              <a:buNone/>
            </a:pPr>
            <a:r>
              <a:rPr lang="en-US" sz="1900" b="1"/>
              <a:t>You can provide a value for the parameter when running the transformation, for example, $min-price = 30.</a:t>
            </a:r>
            <a:endParaRPr lang="en-US" sz="19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7489</Words>
  <Application>WPS Presentation</Application>
  <PresentationFormat>Widescreen</PresentationFormat>
  <Paragraphs>327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6" baseType="lpstr">
      <vt:lpstr>Arial</vt:lpstr>
      <vt:lpstr>SimSun</vt:lpstr>
      <vt:lpstr>Wingdings</vt:lpstr>
      <vt:lpstr>Arial Unicode MS</vt:lpstr>
      <vt:lpstr>Calibri Light</vt:lpstr>
      <vt:lpstr>Calibri</vt:lpstr>
      <vt:lpstr>Microsoft YaHei</vt:lpstr>
      <vt:lpstr>Times New Roman</vt:lpstr>
      <vt:lpstr>Consolas</vt:lpstr>
      <vt:lpstr>Arial</vt:lpstr>
      <vt:lpstr>等线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XSLT Exercises</dc:title>
  <dc:creator>user</dc:creator>
  <cp:lastModifiedBy>WPS_1636786479</cp:lastModifiedBy>
  <cp:revision>8</cp:revision>
  <dcterms:created xsi:type="dcterms:W3CDTF">2024-10-17T01:03:09Z</dcterms:created>
  <dcterms:modified xsi:type="dcterms:W3CDTF">2024-10-17T01:53:32Z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46D3647962C1490A809D73546F548E0C_11</vt:lpwstr>
  </property>
  <property fmtid="{D5CDD505-2E9C-101B-9397-08002B2CF9AE}" pid="3" name="KSOProductBuildVer">
    <vt:lpwstr>1033-12.2.0.18607</vt:lpwstr>
  </property>
</Properties>
</file>