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57" r:id="rId4"/>
    <p:sldId id="266" r:id="rId5"/>
    <p:sldId id="258" r:id="rId6"/>
    <p:sldId id="262" r:id="rId7"/>
    <p:sldId id="268" r:id="rId8"/>
    <p:sldId id="259" r:id="rId9"/>
    <p:sldId id="260" r:id="rId10"/>
    <p:sldId id="269" r:id="rId11"/>
    <p:sldId id="261" r:id="rId12"/>
    <p:sldId id="263" r:id="rId13"/>
    <p:sldId id="267"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5ADF027-0F8B-4D50-ACA3-5FA9DB2B96C5}"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20EF0-3956-42EF-BFE2-281BBB99C280}" type="slidenum">
              <a:rPr lang="en-US" smtClean="0"/>
              <a:t>‹#›</a:t>
            </a:fld>
            <a:endParaRPr lang="en-US"/>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72445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ADF027-0F8B-4D50-ACA3-5FA9DB2B96C5}"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20EF0-3956-42EF-BFE2-281BBB99C280}" type="slidenum">
              <a:rPr lang="en-US" smtClean="0"/>
              <a:t>‹#›</a:t>
            </a:fld>
            <a:endParaRPr lang="en-US"/>
          </a:p>
        </p:txBody>
      </p:sp>
    </p:spTree>
    <p:extLst>
      <p:ext uri="{BB962C8B-B14F-4D97-AF65-F5344CB8AC3E}">
        <p14:creationId xmlns:p14="http://schemas.microsoft.com/office/powerpoint/2010/main" val="3455926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ADF027-0F8B-4D50-ACA3-5FA9DB2B96C5}"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20EF0-3956-42EF-BFE2-281BBB99C280}"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9889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ADF027-0F8B-4D50-ACA3-5FA9DB2B96C5}"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20EF0-3956-42EF-BFE2-281BBB99C280}" type="slidenum">
              <a:rPr lang="en-US" smtClean="0"/>
              <a:t>‹#›</a:t>
            </a:fld>
            <a:endParaRPr lang="en-US"/>
          </a:p>
        </p:txBody>
      </p:sp>
    </p:spTree>
    <p:extLst>
      <p:ext uri="{BB962C8B-B14F-4D97-AF65-F5344CB8AC3E}">
        <p14:creationId xmlns:p14="http://schemas.microsoft.com/office/powerpoint/2010/main" val="258338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ADF027-0F8B-4D50-ACA3-5FA9DB2B96C5}"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20EF0-3956-42EF-BFE2-281BBB99C280}" type="slidenum">
              <a:rPr lang="en-US" smtClean="0"/>
              <a:t>‹#›</a:t>
            </a:fld>
            <a:endParaRPr lang="en-US"/>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591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ADF027-0F8B-4D50-ACA3-5FA9DB2B96C5}"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20EF0-3956-42EF-BFE2-281BBB99C280}" type="slidenum">
              <a:rPr lang="en-US" smtClean="0"/>
              <a:t>‹#›</a:t>
            </a:fld>
            <a:endParaRPr lang="en-US"/>
          </a:p>
        </p:txBody>
      </p:sp>
    </p:spTree>
    <p:extLst>
      <p:ext uri="{BB962C8B-B14F-4D97-AF65-F5344CB8AC3E}">
        <p14:creationId xmlns:p14="http://schemas.microsoft.com/office/powerpoint/2010/main" val="3331271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ADF027-0F8B-4D50-ACA3-5FA9DB2B96C5}"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820EF0-3956-42EF-BFE2-281BBB99C280}" type="slidenum">
              <a:rPr lang="en-US" smtClean="0"/>
              <a:t>‹#›</a:t>
            </a:fld>
            <a:endParaRPr lang="en-US"/>
          </a:p>
        </p:txBody>
      </p:sp>
    </p:spTree>
    <p:extLst>
      <p:ext uri="{BB962C8B-B14F-4D97-AF65-F5344CB8AC3E}">
        <p14:creationId xmlns:p14="http://schemas.microsoft.com/office/powerpoint/2010/main" val="802244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5ADF027-0F8B-4D50-ACA3-5FA9DB2B96C5}"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820EF0-3956-42EF-BFE2-281BBB99C280}" type="slidenum">
              <a:rPr lang="en-US" smtClean="0"/>
              <a:t>‹#›</a:t>
            </a:fld>
            <a:endParaRPr lang="en-US"/>
          </a:p>
        </p:txBody>
      </p:sp>
    </p:spTree>
    <p:extLst>
      <p:ext uri="{BB962C8B-B14F-4D97-AF65-F5344CB8AC3E}">
        <p14:creationId xmlns:p14="http://schemas.microsoft.com/office/powerpoint/2010/main" val="2904974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ADF027-0F8B-4D50-ACA3-5FA9DB2B96C5}" type="datetimeFigureOut">
              <a:rPr lang="en-US" smtClean="0"/>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820EF0-3956-42EF-BFE2-281BBB99C280}" type="slidenum">
              <a:rPr lang="en-US" smtClean="0"/>
              <a:t>‹#›</a:t>
            </a:fld>
            <a:endParaRPr lang="en-US"/>
          </a:p>
        </p:txBody>
      </p:sp>
    </p:spTree>
    <p:extLst>
      <p:ext uri="{BB962C8B-B14F-4D97-AF65-F5344CB8AC3E}">
        <p14:creationId xmlns:p14="http://schemas.microsoft.com/office/powerpoint/2010/main" val="1084896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5ADF027-0F8B-4D50-ACA3-5FA9DB2B96C5}"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20EF0-3956-42EF-BFE2-281BBB99C280}" type="slidenum">
              <a:rPr lang="en-US" smtClean="0"/>
              <a:t>‹#›</a:t>
            </a:fld>
            <a:endParaRPr lang="en-US"/>
          </a:p>
        </p:txBody>
      </p:sp>
    </p:spTree>
    <p:extLst>
      <p:ext uri="{BB962C8B-B14F-4D97-AF65-F5344CB8AC3E}">
        <p14:creationId xmlns:p14="http://schemas.microsoft.com/office/powerpoint/2010/main" val="1567692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ADF027-0F8B-4D50-ACA3-5FA9DB2B96C5}"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20EF0-3956-42EF-BFE2-281BBB99C280}"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9757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5ADF027-0F8B-4D50-ACA3-5FA9DB2B96C5}" type="datetimeFigureOut">
              <a:rPr lang="en-US" smtClean="0"/>
              <a:t>4/18/2024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5820EF0-3956-42EF-BFE2-281BBB99C280}" type="slidenum">
              <a:rPr lang="en-US" smtClean="0"/>
              <a:t>‹#›</a:t>
            </a:fld>
            <a:endParaRPr lang="en-US"/>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39605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Summarizing, paraphrasing</a:t>
            </a:r>
            <a:endParaRPr lang="en-US" dirty="0"/>
          </a:p>
        </p:txBody>
      </p:sp>
      <p:sp>
        <p:nvSpPr>
          <p:cNvPr id="3" name="Subtitle 2"/>
          <p:cNvSpPr>
            <a:spLocks noGrp="1"/>
          </p:cNvSpPr>
          <p:nvPr>
            <p:ph type="subTitle" idx="1"/>
          </p:nvPr>
        </p:nvSpPr>
        <p:spPr/>
        <p:txBody>
          <a:bodyPr/>
          <a:lstStyle/>
          <a:p>
            <a:r>
              <a:rPr lang="en-US" dirty="0" smtClean="0"/>
              <a:t>Adapted from owl.purdue.edu and </a:t>
            </a:r>
            <a:r>
              <a:rPr lang="en-US" i="1" dirty="0" smtClean="0"/>
              <a:t>They Say, I Say</a:t>
            </a:r>
            <a:endParaRPr lang="en-US" i="1" dirty="0"/>
          </a:p>
        </p:txBody>
      </p:sp>
    </p:spTree>
    <p:extLst>
      <p:ext uri="{BB962C8B-B14F-4D97-AF65-F5344CB8AC3E}">
        <p14:creationId xmlns:p14="http://schemas.microsoft.com/office/powerpoint/2010/main" val="3283898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not to include in </a:t>
            </a:r>
            <a:r>
              <a:rPr lang="en-US" smtClean="0"/>
              <a:t>a summary</a:t>
            </a:r>
            <a:endParaRPr lang="en-US"/>
          </a:p>
        </p:txBody>
      </p:sp>
      <p:sp>
        <p:nvSpPr>
          <p:cNvPr id="3" name="Content Placeholder 2"/>
          <p:cNvSpPr>
            <a:spLocks noGrp="1"/>
          </p:cNvSpPr>
          <p:nvPr>
            <p:ph idx="1"/>
          </p:nvPr>
        </p:nvSpPr>
        <p:spPr/>
        <p:txBody>
          <a:bodyPr/>
          <a:lstStyle/>
          <a:p>
            <a:r>
              <a:rPr lang="en-US" sz="2400" dirty="0"/>
              <a:t>Your opinion</a:t>
            </a:r>
          </a:p>
          <a:p>
            <a:r>
              <a:rPr lang="en-US" sz="2400" dirty="0"/>
              <a:t>Exact sentences or phrases from the original text</a:t>
            </a:r>
          </a:p>
          <a:p>
            <a:r>
              <a:rPr lang="en-US" sz="2400" dirty="0"/>
              <a:t>Rearrangement of exact words from the original text</a:t>
            </a:r>
          </a:p>
          <a:p>
            <a:r>
              <a:rPr lang="en-US" sz="2400" dirty="0"/>
              <a:t>Specific details, such as examples or irrelevant information</a:t>
            </a:r>
          </a:p>
          <a:p>
            <a:r>
              <a:rPr lang="en-US" sz="2400" dirty="0"/>
              <a:t>A conclusion, unless there is a main claim in the original conclusion</a:t>
            </a:r>
          </a:p>
          <a:p>
            <a:endParaRPr lang="en-US" dirty="0"/>
          </a:p>
        </p:txBody>
      </p:sp>
    </p:spTree>
    <p:extLst>
      <p:ext uri="{BB962C8B-B14F-4D97-AF65-F5344CB8AC3E}">
        <p14:creationId xmlns:p14="http://schemas.microsoft.com/office/powerpoint/2010/main" val="723398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Summarizing</a:t>
            </a:r>
            <a:endParaRPr lang="en-US" dirty="0"/>
          </a:p>
        </p:txBody>
      </p:sp>
      <p:sp>
        <p:nvSpPr>
          <p:cNvPr id="3" name="Content Placeholder 2"/>
          <p:cNvSpPr>
            <a:spLocks noGrp="1"/>
          </p:cNvSpPr>
          <p:nvPr>
            <p:ph idx="1"/>
          </p:nvPr>
        </p:nvSpPr>
        <p:spPr>
          <a:xfrm>
            <a:off x="589085" y="1740877"/>
            <a:ext cx="10946423" cy="5055577"/>
          </a:xfrm>
        </p:spPr>
        <p:txBody>
          <a:bodyPr>
            <a:normAutofit lnSpcReduction="10000"/>
          </a:bodyPr>
          <a:lstStyle/>
          <a:p>
            <a:r>
              <a:rPr lang="en-US" b="1" dirty="0" smtClean="0"/>
              <a:t>Original:</a:t>
            </a:r>
            <a:endParaRPr lang="en-US" dirty="0"/>
          </a:p>
          <a:p>
            <a:r>
              <a:rPr lang="en-US" dirty="0"/>
              <a:t>“The movement toward education by computer is developing fast. Massive Open Online Courses, called MOOCs, are changing how people learn in many places. For years, people could receive study materials from colleges or universities and take part in online classes. But such classes were not designed for many thousands of students at one time, as MOOCs are.” (MOOCS Are Moving Forward , Voice of America, learningenglish.voanews.com)</a:t>
            </a:r>
          </a:p>
          <a:p>
            <a:r>
              <a:rPr lang="en-US" b="1" dirty="0" smtClean="0">
                <a:solidFill>
                  <a:srgbClr val="FF0000"/>
                </a:solidFill>
              </a:rPr>
              <a:t>Incorrect </a:t>
            </a:r>
            <a:r>
              <a:rPr lang="en-US" b="1" dirty="0">
                <a:solidFill>
                  <a:srgbClr val="FF0000"/>
                </a:solidFill>
              </a:rPr>
              <a:t>summary:</a:t>
            </a:r>
            <a:endParaRPr lang="en-US" dirty="0">
              <a:solidFill>
                <a:srgbClr val="FF0000"/>
              </a:solidFill>
            </a:endParaRPr>
          </a:p>
          <a:p>
            <a:r>
              <a:rPr lang="en-US" dirty="0">
                <a:solidFill>
                  <a:srgbClr val="FF0000"/>
                </a:solidFill>
              </a:rPr>
              <a:t>Voice of America website:</a:t>
            </a:r>
          </a:p>
          <a:p>
            <a:r>
              <a:rPr lang="en-US" dirty="0">
                <a:solidFill>
                  <a:srgbClr val="FF0000"/>
                </a:solidFill>
              </a:rPr>
              <a:t>“Computer education is growing fast. MOOCs are influencing how we study. People received materials from universities for a long time to be able to take classes online. MOOCs are the only ones thousands can take at a time.”</a:t>
            </a:r>
          </a:p>
          <a:p>
            <a:r>
              <a:rPr lang="en-US" b="1" dirty="0" smtClean="0">
                <a:solidFill>
                  <a:schemeClr val="accent2"/>
                </a:solidFill>
              </a:rPr>
              <a:t>Correct </a:t>
            </a:r>
            <a:r>
              <a:rPr lang="en-US" b="1" dirty="0">
                <a:solidFill>
                  <a:schemeClr val="accent2"/>
                </a:solidFill>
              </a:rPr>
              <a:t>summary:</a:t>
            </a:r>
            <a:endParaRPr lang="en-US" dirty="0">
              <a:solidFill>
                <a:schemeClr val="accent2"/>
              </a:solidFill>
            </a:endParaRPr>
          </a:p>
          <a:p>
            <a:r>
              <a:rPr lang="en-US" dirty="0">
                <a:solidFill>
                  <a:schemeClr val="accent2"/>
                </a:solidFill>
              </a:rPr>
              <a:t>According to a Voice of America article, a fast-growing MOOCs movement allows thousands to take online classes at once, changing how we learn.</a:t>
            </a:r>
          </a:p>
          <a:p>
            <a:endParaRPr lang="en-US" dirty="0"/>
          </a:p>
        </p:txBody>
      </p:sp>
    </p:spTree>
    <p:extLst>
      <p:ext uri="{BB962C8B-B14F-4D97-AF65-F5344CB8AC3E}">
        <p14:creationId xmlns:p14="http://schemas.microsoft.com/office/powerpoint/2010/main" val="3818472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Summarizing exercise</a:t>
            </a:r>
            <a:endParaRPr lang="en-US" dirty="0"/>
          </a:p>
        </p:txBody>
      </p:sp>
      <p:sp>
        <p:nvSpPr>
          <p:cNvPr id="3" name="Content Placeholder 2"/>
          <p:cNvSpPr>
            <a:spLocks noGrp="1"/>
          </p:cNvSpPr>
          <p:nvPr>
            <p:ph idx="1"/>
          </p:nvPr>
        </p:nvSpPr>
        <p:spPr>
          <a:xfrm>
            <a:off x="826477" y="1846385"/>
            <a:ext cx="10577145" cy="4686300"/>
          </a:xfrm>
        </p:spPr>
        <p:txBody>
          <a:bodyPr>
            <a:noAutofit/>
          </a:bodyPr>
          <a:lstStyle/>
          <a:p>
            <a:r>
              <a:rPr lang="en-US" sz="3200" dirty="0"/>
              <a:t>“Women entrepreneurs in the developing world often face challenges that limit their chances for success and growth. They often have less access to education than men and have difficulty getting financing on their own. But with an understanding of the essential aspects of doing business – such as planning, financing, networking and marketing – they can overcome those obstacles. That's where the 10,000 Women Initiative comes in. As </a:t>
            </a:r>
            <a:r>
              <a:rPr lang="en-US" sz="3200" dirty="0" err="1"/>
              <a:t>Faiza</a:t>
            </a:r>
            <a:r>
              <a:rPr lang="en-US" sz="3200" dirty="0"/>
              <a:t> </a:t>
            </a:r>
            <a:r>
              <a:rPr lang="en-US" sz="3200" dirty="0" err="1"/>
              <a:t>Elmasry</a:t>
            </a:r>
            <a:r>
              <a:rPr lang="en-US" sz="3200" dirty="0"/>
              <a:t> tells us, it's an investment in education with dividends that benefit the businesswomen, their local communities and their national economies.” (Goldman Sachs invests in Educating Women in Business, Voice of America, voanews.com</a:t>
            </a:r>
            <a:r>
              <a:rPr lang="en-US" sz="3200" dirty="0" smtClean="0"/>
              <a:t>)</a:t>
            </a:r>
            <a:endParaRPr lang="en-US" sz="3200" dirty="0"/>
          </a:p>
        </p:txBody>
      </p:sp>
    </p:spTree>
    <p:extLst>
      <p:ext uri="{BB962C8B-B14F-4D97-AF65-F5344CB8AC3E}">
        <p14:creationId xmlns:p14="http://schemas.microsoft.com/office/powerpoint/2010/main" val="1967303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601704" y="585216"/>
            <a:ext cx="11236331" cy="5574323"/>
          </a:xfrm>
          <a:prstGeom prst="rect">
            <a:avLst/>
          </a:prstGeom>
        </p:spPr>
      </p:pic>
    </p:spTree>
    <p:extLst>
      <p:ext uri="{BB962C8B-B14F-4D97-AF65-F5344CB8AC3E}">
        <p14:creationId xmlns:p14="http://schemas.microsoft.com/office/powerpoint/2010/main" val="759734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text with summary, quote and paraphrase</a:t>
            </a:r>
            <a:endParaRPr lang="en-US" dirty="0"/>
          </a:p>
        </p:txBody>
      </p:sp>
      <p:sp>
        <p:nvSpPr>
          <p:cNvPr id="3" name="Content Placeholder 2"/>
          <p:cNvSpPr>
            <a:spLocks noGrp="1"/>
          </p:cNvSpPr>
          <p:nvPr>
            <p:ph idx="1"/>
          </p:nvPr>
        </p:nvSpPr>
        <p:spPr/>
        <p:txBody>
          <a:bodyPr>
            <a:normAutofit/>
          </a:bodyPr>
          <a:lstStyle/>
          <a:p>
            <a:r>
              <a:rPr lang="en-US" sz="2800" dirty="0"/>
              <a:t>In his famous and influential work </a:t>
            </a:r>
            <a:r>
              <a:rPr lang="en-US" sz="2800" i="1" dirty="0"/>
              <a:t>The Interpretation of Dreams</a:t>
            </a:r>
            <a:r>
              <a:rPr lang="en-US" sz="2800" dirty="0"/>
              <a:t>, Sigmund Freud argues that dreams are the "royal road to the unconscious" </a:t>
            </a:r>
            <a:r>
              <a:rPr lang="en-US" sz="2800" dirty="0" smtClean="0"/>
              <a:t>(</a:t>
            </a:r>
            <a:r>
              <a:rPr lang="en-US" sz="2800" dirty="0"/>
              <a:t>3</a:t>
            </a:r>
            <a:r>
              <a:rPr lang="en-US" sz="2800" dirty="0" smtClean="0"/>
              <a:t>), </a:t>
            </a:r>
            <a:r>
              <a:rPr lang="en-US" sz="2800" dirty="0"/>
              <a:t>expressing in coded imagery the dreamer's unfulfilled wishes through a process known as the "dream-work" </a:t>
            </a:r>
            <a:r>
              <a:rPr lang="en-US" sz="2800" dirty="0" smtClean="0"/>
              <a:t>(</a:t>
            </a:r>
            <a:r>
              <a:rPr lang="en-US" sz="2800" dirty="0"/>
              <a:t>4</a:t>
            </a:r>
            <a:r>
              <a:rPr lang="en-US" sz="2800" dirty="0" smtClean="0"/>
              <a:t>). </a:t>
            </a:r>
            <a:r>
              <a:rPr lang="en-US" sz="2800" dirty="0"/>
              <a:t>According to Freud, actual but unacceptable desires are censored internally and subjected to coding through layers of condensation and displacement before emerging in a kind of rebus puzzle in the dream itself </a:t>
            </a:r>
            <a:r>
              <a:rPr lang="en-US" sz="2800" dirty="0" smtClean="0"/>
              <a:t>(10-11).</a:t>
            </a:r>
            <a:endParaRPr lang="en-US" sz="2800" dirty="0"/>
          </a:p>
        </p:txBody>
      </p:sp>
    </p:spTree>
    <p:extLst>
      <p:ext uri="{BB962C8B-B14F-4D97-AF65-F5344CB8AC3E}">
        <p14:creationId xmlns:p14="http://schemas.microsoft.com/office/powerpoint/2010/main" val="3801055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bother with secondary references?</a:t>
            </a:r>
            <a:endParaRPr lang="en-US" dirty="0"/>
          </a:p>
        </p:txBody>
      </p:sp>
      <p:sp>
        <p:nvSpPr>
          <p:cNvPr id="3" name="Content Placeholder 2"/>
          <p:cNvSpPr>
            <a:spLocks noGrp="1"/>
          </p:cNvSpPr>
          <p:nvPr>
            <p:ph idx="1"/>
          </p:nvPr>
        </p:nvSpPr>
        <p:spPr/>
        <p:txBody>
          <a:bodyPr>
            <a:normAutofit/>
          </a:bodyPr>
          <a:lstStyle/>
          <a:p>
            <a:r>
              <a:rPr lang="en-US" sz="2800" dirty="0"/>
              <a:t>Provide support for claims or add credibility to your writing</a:t>
            </a:r>
          </a:p>
          <a:p>
            <a:r>
              <a:rPr lang="en-US" sz="2800" dirty="0"/>
              <a:t>Refer to work that leads up to the work you are now doing</a:t>
            </a:r>
          </a:p>
          <a:p>
            <a:r>
              <a:rPr lang="en-US" sz="2800" dirty="0"/>
              <a:t>Give examples of several points of view on a subject</a:t>
            </a:r>
          </a:p>
          <a:p>
            <a:r>
              <a:rPr lang="en-US" sz="2800" dirty="0"/>
              <a:t>Call attention to a position that you wish to agree or disagree with</a:t>
            </a:r>
          </a:p>
          <a:p>
            <a:r>
              <a:rPr lang="en-US" sz="2800" dirty="0"/>
              <a:t>Highlight a particularly striking phrase, sentence, or passage by quoting the original</a:t>
            </a:r>
          </a:p>
          <a:p>
            <a:r>
              <a:rPr lang="en-US" sz="2800" dirty="0" smtClean="0"/>
              <a:t>Expand </a:t>
            </a:r>
            <a:r>
              <a:rPr lang="en-US" sz="2800" dirty="0"/>
              <a:t>the </a:t>
            </a:r>
            <a:r>
              <a:rPr lang="en-US" sz="2800" dirty="0" smtClean="0"/>
              <a:t>depth </a:t>
            </a:r>
            <a:r>
              <a:rPr lang="en-US" sz="2800" dirty="0"/>
              <a:t>of your writing</a:t>
            </a:r>
          </a:p>
          <a:p>
            <a:endParaRPr lang="en-US" sz="2800" dirty="0"/>
          </a:p>
        </p:txBody>
      </p:sp>
    </p:spTree>
    <p:extLst>
      <p:ext uri="{BB962C8B-B14F-4D97-AF65-F5344CB8AC3E}">
        <p14:creationId xmlns:p14="http://schemas.microsoft.com/office/powerpoint/2010/main" val="2875662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Paraphrasing</a:t>
            </a:r>
            <a:endParaRPr lang="en-US" dirty="0"/>
          </a:p>
        </p:txBody>
      </p:sp>
      <p:sp>
        <p:nvSpPr>
          <p:cNvPr id="3" name="Content Placeholder 2"/>
          <p:cNvSpPr>
            <a:spLocks noGrp="1"/>
          </p:cNvSpPr>
          <p:nvPr>
            <p:ph idx="1"/>
          </p:nvPr>
        </p:nvSpPr>
        <p:spPr/>
        <p:txBody>
          <a:bodyPr>
            <a:normAutofit/>
          </a:bodyPr>
          <a:lstStyle/>
          <a:p>
            <a:r>
              <a:rPr lang="en-US" sz="3200" dirty="0" smtClean="0"/>
              <a:t>Paraphrasing is rewriting or rewording a particular piece of text or content in which the same idea, meaning, and context are maintained, but the wording is different from the original</a:t>
            </a:r>
            <a:r>
              <a:rPr lang="en-US" sz="3200" dirty="0" smtClean="0"/>
              <a:t>.</a:t>
            </a:r>
          </a:p>
          <a:p>
            <a:r>
              <a:rPr lang="en-US" sz="3200" dirty="0"/>
              <a:t>It has nothing to do with shortening the volume of a text.</a:t>
            </a:r>
          </a:p>
          <a:p>
            <a:r>
              <a:rPr lang="en-US" sz="3200" dirty="0"/>
              <a:t>Keeping the same words from the original text would be considered quoting and not paraphrasing. </a:t>
            </a:r>
          </a:p>
          <a:p>
            <a:endParaRPr lang="en-US" sz="3200" dirty="0" smtClean="0"/>
          </a:p>
          <a:p>
            <a:endParaRPr lang="en-US" sz="3200" dirty="0"/>
          </a:p>
        </p:txBody>
      </p:sp>
    </p:spTree>
    <p:extLst>
      <p:ext uri="{BB962C8B-B14F-4D97-AF65-F5344CB8AC3E}">
        <p14:creationId xmlns:p14="http://schemas.microsoft.com/office/powerpoint/2010/main" val="3250217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paraphrase</a:t>
            </a:r>
            <a:endParaRPr lang="en-US" dirty="0"/>
          </a:p>
        </p:txBody>
      </p:sp>
      <p:sp>
        <p:nvSpPr>
          <p:cNvPr id="3" name="Content Placeholder 2"/>
          <p:cNvSpPr>
            <a:spLocks noGrp="1"/>
          </p:cNvSpPr>
          <p:nvPr>
            <p:ph idx="1"/>
          </p:nvPr>
        </p:nvSpPr>
        <p:spPr/>
        <p:txBody>
          <a:bodyPr>
            <a:normAutofit/>
          </a:bodyPr>
          <a:lstStyle/>
          <a:p>
            <a:r>
              <a:rPr lang="en-US" sz="2800" dirty="0" smtClean="0"/>
              <a:t>1</a:t>
            </a:r>
            <a:r>
              <a:rPr lang="en-US" sz="2800" dirty="0"/>
              <a:t>. Reread the original passage. </a:t>
            </a:r>
            <a:endParaRPr lang="en-US" sz="2800" dirty="0" smtClean="0"/>
          </a:p>
          <a:p>
            <a:r>
              <a:rPr lang="en-US" sz="2800" dirty="0" smtClean="0"/>
              <a:t>2</a:t>
            </a:r>
            <a:r>
              <a:rPr lang="en-US" sz="2800" dirty="0"/>
              <a:t>. Rewrite each sentence (or point) in your own words. </a:t>
            </a:r>
            <a:endParaRPr lang="en-US" sz="2800" dirty="0" smtClean="0"/>
          </a:p>
          <a:p>
            <a:r>
              <a:rPr lang="en-US" sz="2800" dirty="0" smtClean="0"/>
              <a:t>3</a:t>
            </a:r>
            <a:r>
              <a:rPr lang="en-US" sz="2800" dirty="0"/>
              <a:t>. Use quotation marks to identify any borrowed words or phrases. </a:t>
            </a:r>
            <a:endParaRPr lang="en-US" sz="2800" dirty="0" smtClean="0"/>
          </a:p>
          <a:p>
            <a:r>
              <a:rPr lang="en-US" sz="2800" dirty="0" smtClean="0"/>
              <a:t>4</a:t>
            </a:r>
            <a:r>
              <a:rPr lang="en-US" sz="2800" dirty="0"/>
              <a:t>. Cite the source (including the page).</a:t>
            </a:r>
          </a:p>
        </p:txBody>
      </p:sp>
    </p:spTree>
    <p:extLst>
      <p:ext uri="{BB962C8B-B14F-4D97-AF65-F5344CB8AC3E}">
        <p14:creationId xmlns:p14="http://schemas.microsoft.com/office/powerpoint/2010/main" val="784849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Paraphrasing</a:t>
            </a:r>
            <a:endParaRPr lang="en-US" dirty="0"/>
          </a:p>
        </p:txBody>
      </p:sp>
      <p:sp>
        <p:nvSpPr>
          <p:cNvPr id="3" name="Content Placeholder 2"/>
          <p:cNvSpPr>
            <a:spLocks noGrp="1"/>
          </p:cNvSpPr>
          <p:nvPr>
            <p:ph idx="1"/>
          </p:nvPr>
        </p:nvSpPr>
        <p:spPr>
          <a:xfrm>
            <a:off x="1024128" y="2084832"/>
            <a:ext cx="9720073" cy="4224528"/>
          </a:xfrm>
        </p:spPr>
        <p:txBody>
          <a:bodyPr>
            <a:normAutofit lnSpcReduction="10000"/>
          </a:bodyPr>
          <a:lstStyle/>
          <a:p>
            <a:pPr marL="0" indent="0">
              <a:buNone/>
            </a:pPr>
            <a:r>
              <a:rPr lang="en-US" sz="3200" dirty="0" smtClean="0"/>
              <a:t>Original: A lot of people enjoy oranges.</a:t>
            </a:r>
          </a:p>
          <a:p>
            <a:pPr marL="0" indent="0">
              <a:buNone/>
            </a:pPr>
            <a:r>
              <a:rPr lang="en-US" sz="3200" dirty="0" smtClean="0">
                <a:solidFill>
                  <a:srgbClr val="FF0000"/>
                </a:solidFill>
              </a:rPr>
              <a:t>Incorrect paraphrase: A lot of people like oranges.</a:t>
            </a:r>
          </a:p>
          <a:p>
            <a:pPr marL="0" indent="0">
              <a:buNone/>
            </a:pPr>
            <a:r>
              <a:rPr lang="en-US" sz="3200" dirty="0" smtClean="0">
                <a:solidFill>
                  <a:schemeClr val="accent2"/>
                </a:solidFill>
              </a:rPr>
              <a:t>Correct paraphrase: Oranges are popular.</a:t>
            </a:r>
          </a:p>
          <a:p>
            <a:endParaRPr lang="en-US" sz="3200" dirty="0" smtClean="0"/>
          </a:p>
          <a:p>
            <a:pPr marL="0" indent="0">
              <a:buNone/>
            </a:pPr>
            <a:r>
              <a:rPr lang="en-US" sz="3200" dirty="0" smtClean="0"/>
              <a:t>Original: Cats are entertaining pets.</a:t>
            </a:r>
          </a:p>
          <a:p>
            <a:pPr marL="0" indent="0">
              <a:buNone/>
            </a:pPr>
            <a:r>
              <a:rPr lang="en-US" sz="3200" dirty="0">
                <a:solidFill>
                  <a:srgbClr val="FF0000"/>
                </a:solidFill>
              </a:rPr>
              <a:t>Incorrect paraphrase</a:t>
            </a:r>
            <a:r>
              <a:rPr lang="en-US" sz="3200" dirty="0" smtClean="0">
                <a:solidFill>
                  <a:srgbClr val="FF0000"/>
                </a:solidFill>
              </a:rPr>
              <a:t>: Cats are entertaining. </a:t>
            </a:r>
          </a:p>
          <a:p>
            <a:pPr marL="0" indent="0">
              <a:buNone/>
            </a:pPr>
            <a:r>
              <a:rPr lang="en-US" sz="3200" dirty="0" smtClean="0">
                <a:solidFill>
                  <a:schemeClr val="accent2"/>
                </a:solidFill>
              </a:rPr>
              <a:t>Correct paraphrase: Feline pets can be playful.</a:t>
            </a:r>
          </a:p>
          <a:p>
            <a:endParaRPr lang="en-US" sz="3200" dirty="0"/>
          </a:p>
          <a:p>
            <a:endParaRPr lang="en-US" sz="3200" dirty="0" smtClean="0"/>
          </a:p>
          <a:p>
            <a:endParaRPr lang="en-US" sz="3200" dirty="0"/>
          </a:p>
        </p:txBody>
      </p:sp>
    </p:spTree>
    <p:extLst>
      <p:ext uri="{BB962C8B-B14F-4D97-AF65-F5344CB8AC3E}">
        <p14:creationId xmlns:p14="http://schemas.microsoft.com/office/powerpoint/2010/main" val="4169493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Paraphrasing</a:t>
            </a:r>
            <a:endParaRPr lang="en-US" dirty="0"/>
          </a:p>
        </p:txBody>
      </p:sp>
      <p:sp>
        <p:nvSpPr>
          <p:cNvPr id="3" name="Content Placeholder 2"/>
          <p:cNvSpPr>
            <a:spLocks noGrp="1"/>
          </p:cNvSpPr>
          <p:nvPr>
            <p:ph idx="1"/>
          </p:nvPr>
        </p:nvSpPr>
        <p:spPr>
          <a:xfrm>
            <a:off x="791308" y="2084832"/>
            <a:ext cx="11007969" cy="4474230"/>
          </a:xfrm>
        </p:spPr>
        <p:txBody>
          <a:bodyPr>
            <a:normAutofit/>
          </a:bodyPr>
          <a:lstStyle/>
          <a:p>
            <a:r>
              <a:rPr lang="en-US" b="1" dirty="0" smtClean="0"/>
              <a:t>Original:</a:t>
            </a:r>
            <a:endParaRPr lang="en-US" dirty="0"/>
          </a:p>
          <a:p>
            <a:r>
              <a:rPr lang="en-US" dirty="0"/>
              <a:t>Some argue that the approximately 11 million undocumented immigrants in the United States ought to receive a path to US citizenship, while others claim that these immigrants need to be deported back to their home countries.</a:t>
            </a:r>
          </a:p>
          <a:p>
            <a:r>
              <a:rPr lang="en-US" b="1" dirty="0" smtClean="0">
                <a:solidFill>
                  <a:srgbClr val="FF0000"/>
                </a:solidFill>
              </a:rPr>
              <a:t>Incorrect </a:t>
            </a:r>
            <a:r>
              <a:rPr lang="en-US" b="1" dirty="0">
                <a:solidFill>
                  <a:srgbClr val="FF0000"/>
                </a:solidFill>
              </a:rPr>
              <a:t>paraphrase</a:t>
            </a:r>
            <a:endParaRPr lang="en-US" dirty="0">
              <a:solidFill>
                <a:srgbClr val="FF0000"/>
              </a:solidFill>
            </a:endParaRPr>
          </a:p>
          <a:p>
            <a:r>
              <a:rPr lang="en-US" dirty="0">
                <a:solidFill>
                  <a:srgbClr val="FF0000"/>
                </a:solidFill>
              </a:rPr>
              <a:t>Some say that the 11 million undocumented immigrants in the United States ought to receive a way for citizenship, while other people say that the immigrants should go back to their countries.</a:t>
            </a:r>
          </a:p>
          <a:p>
            <a:r>
              <a:rPr lang="en-US" b="1" dirty="0" smtClean="0">
                <a:solidFill>
                  <a:schemeClr val="accent2"/>
                </a:solidFill>
              </a:rPr>
              <a:t>Correct </a:t>
            </a:r>
            <a:r>
              <a:rPr lang="en-US" b="1" dirty="0">
                <a:solidFill>
                  <a:schemeClr val="accent2"/>
                </a:solidFill>
              </a:rPr>
              <a:t>paraphrase</a:t>
            </a:r>
            <a:endParaRPr lang="en-US" dirty="0">
              <a:solidFill>
                <a:schemeClr val="accent2"/>
              </a:solidFill>
            </a:endParaRPr>
          </a:p>
          <a:p>
            <a:r>
              <a:rPr lang="en-US" dirty="0">
                <a:solidFill>
                  <a:schemeClr val="accent2"/>
                </a:solidFill>
              </a:rPr>
              <a:t>Although some individuals maintain that undocumented immigrants should go back to their countries, others defend these immigrants’ right for a path to citizenship.</a:t>
            </a:r>
          </a:p>
        </p:txBody>
      </p:sp>
    </p:spTree>
    <p:extLst>
      <p:ext uri="{BB962C8B-B14F-4D97-AF65-F5344CB8AC3E}">
        <p14:creationId xmlns:p14="http://schemas.microsoft.com/office/powerpoint/2010/main" val="1789698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pARAPHRASING</a:t>
            </a:r>
            <a:endParaRPr lang="en-US" dirty="0"/>
          </a:p>
        </p:txBody>
      </p:sp>
      <p:sp>
        <p:nvSpPr>
          <p:cNvPr id="3" name="Content Placeholder 2"/>
          <p:cNvSpPr>
            <a:spLocks noGrp="1"/>
          </p:cNvSpPr>
          <p:nvPr>
            <p:ph idx="1"/>
          </p:nvPr>
        </p:nvSpPr>
        <p:spPr>
          <a:xfrm>
            <a:off x="509954" y="1820008"/>
            <a:ext cx="11227777" cy="4809392"/>
          </a:xfrm>
        </p:spPr>
        <p:txBody>
          <a:bodyPr>
            <a:normAutofit lnSpcReduction="10000"/>
          </a:bodyPr>
          <a:lstStyle/>
          <a:p>
            <a:r>
              <a:rPr lang="en-US" sz="2400" b="1" dirty="0" smtClean="0"/>
              <a:t>Original:</a:t>
            </a:r>
            <a:endParaRPr lang="en-US" sz="2400" b="1" dirty="0"/>
          </a:p>
          <a:p>
            <a:pPr marL="128016" lvl="1" indent="0">
              <a:buNone/>
            </a:pPr>
            <a:r>
              <a:rPr lang="en-GB" sz="2400" dirty="0"/>
              <a:t>“Not only does the Disney version provide visual images for the fairy tale it is depicting, these images and the relative value of group membership associated with the images are then translated into beliefs children hold about status in particular group membership, in relation to notions of good, bad, pretty, and ugly as reflected in the films.”</a:t>
            </a:r>
          </a:p>
          <a:p>
            <a:pPr marL="128016" lvl="1" indent="0">
              <a:buNone/>
            </a:pPr>
            <a:r>
              <a:rPr lang="en-GB" sz="2400" b="1" dirty="0" smtClean="0">
                <a:solidFill>
                  <a:srgbClr val="FF0000"/>
                </a:solidFill>
              </a:rPr>
              <a:t>Incorrect paraphrase</a:t>
            </a:r>
            <a:r>
              <a:rPr lang="en-GB" sz="2400" b="1" dirty="0">
                <a:solidFill>
                  <a:srgbClr val="FF0000"/>
                </a:solidFill>
              </a:rPr>
              <a:t>: </a:t>
            </a:r>
            <a:endParaRPr lang="en-GB" sz="2400" b="1" dirty="0" smtClean="0">
              <a:solidFill>
                <a:srgbClr val="FF0000"/>
              </a:solidFill>
            </a:endParaRPr>
          </a:p>
          <a:p>
            <a:pPr marL="128016" lvl="1" indent="0">
              <a:buNone/>
            </a:pPr>
            <a:r>
              <a:rPr lang="en-GB" sz="2400" dirty="0">
                <a:solidFill>
                  <a:srgbClr val="FF0000"/>
                </a:solidFill>
              </a:rPr>
              <a:t>Disney provides visual images for fairy tales. The children translate these images into beliefs they hold about status in particular group, which is related to notions of good, bad, pretty, and ugly</a:t>
            </a:r>
            <a:r>
              <a:rPr lang="en-GB" sz="2400" dirty="0" smtClean="0">
                <a:solidFill>
                  <a:srgbClr val="FF0000"/>
                </a:solidFill>
              </a:rPr>
              <a:t>.</a:t>
            </a:r>
            <a:endParaRPr lang="en-GB" sz="2400" b="1" dirty="0" smtClean="0">
              <a:solidFill>
                <a:srgbClr val="FF0000"/>
              </a:solidFill>
            </a:endParaRPr>
          </a:p>
          <a:p>
            <a:pPr marL="128016" lvl="1" indent="0">
              <a:buNone/>
            </a:pPr>
            <a:r>
              <a:rPr lang="en-GB" sz="2400" b="1" dirty="0" smtClean="0">
                <a:solidFill>
                  <a:schemeClr val="accent2"/>
                </a:solidFill>
              </a:rPr>
              <a:t>Correct paraphrase</a:t>
            </a:r>
            <a:r>
              <a:rPr lang="en-GB" sz="2400" b="1" dirty="0">
                <a:solidFill>
                  <a:schemeClr val="accent2"/>
                </a:solidFill>
              </a:rPr>
              <a:t>: </a:t>
            </a:r>
            <a:endParaRPr lang="en-GB" sz="2400" b="1" dirty="0" smtClean="0">
              <a:solidFill>
                <a:schemeClr val="accent2"/>
              </a:solidFill>
            </a:endParaRPr>
          </a:p>
          <a:p>
            <a:r>
              <a:rPr lang="en-GB" sz="2400" dirty="0" smtClean="0">
                <a:solidFill>
                  <a:schemeClr val="accent2"/>
                </a:solidFill>
              </a:rPr>
              <a:t>Disney’s </a:t>
            </a:r>
            <a:r>
              <a:rPr lang="en-GB" sz="2400" dirty="0">
                <a:solidFill>
                  <a:schemeClr val="accent2"/>
                </a:solidFill>
              </a:rPr>
              <a:t>depiction of fairy tales is internalised by children, in which they start associating certain images of beautiful or detestable looks with high or low ranks, and even evil or good behaviours. </a:t>
            </a:r>
          </a:p>
          <a:p>
            <a:endParaRPr lang="en-US" dirty="0"/>
          </a:p>
        </p:txBody>
      </p:sp>
    </p:spTree>
    <p:extLst>
      <p:ext uri="{BB962C8B-B14F-4D97-AF65-F5344CB8AC3E}">
        <p14:creationId xmlns:p14="http://schemas.microsoft.com/office/powerpoint/2010/main" val="386624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Paraphrasing exercise </a:t>
            </a:r>
            <a:endParaRPr lang="en-US" dirty="0"/>
          </a:p>
        </p:txBody>
      </p:sp>
      <p:sp>
        <p:nvSpPr>
          <p:cNvPr id="3" name="Content Placeholder 2"/>
          <p:cNvSpPr>
            <a:spLocks noGrp="1"/>
          </p:cNvSpPr>
          <p:nvPr>
            <p:ph idx="1"/>
          </p:nvPr>
        </p:nvSpPr>
        <p:spPr>
          <a:xfrm>
            <a:off x="1024128" y="1793631"/>
            <a:ext cx="9720073" cy="4515729"/>
          </a:xfrm>
        </p:spPr>
        <p:txBody>
          <a:bodyPr/>
          <a:lstStyle/>
          <a:p>
            <a:r>
              <a:rPr lang="en-US" dirty="0" smtClean="0"/>
              <a:t>1.The student requested that the professor excuses her absence, but the professor refused.</a:t>
            </a:r>
          </a:p>
          <a:p>
            <a:endParaRPr lang="en-US" dirty="0"/>
          </a:p>
          <a:p>
            <a:r>
              <a:rPr lang="en-US" dirty="0" smtClean="0"/>
              <a:t>2.International </a:t>
            </a:r>
            <a:r>
              <a:rPr lang="en-US" dirty="0"/>
              <a:t>Center is hosting English Conversation classes. They help non-native speakers of English practice their English speaking skills</a:t>
            </a:r>
            <a:r>
              <a:rPr lang="en-US" dirty="0" smtClean="0"/>
              <a:t>.</a:t>
            </a:r>
          </a:p>
          <a:p>
            <a:endParaRPr lang="en-US" dirty="0"/>
          </a:p>
          <a:p>
            <a:r>
              <a:rPr lang="en-US" dirty="0" smtClean="0"/>
              <a:t>3.“Illiteracy </a:t>
            </a:r>
            <a:r>
              <a:rPr lang="en-US" dirty="0"/>
              <a:t>is a problem in many of the world’s poorest countries. Even in wealthier nations like the United States, many children struggle with reading and writing. But in 19 cities across the country [United States], the volunteers of Experience Corps are helping youngsters learn to read. The volunteers, all over 50, work with students in low-income areas.” (Older Volunteers Help Children Learn to Read, Voice of America, voanews.com)</a:t>
            </a:r>
          </a:p>
          <a:p>
            <a:endParaRPr lang="en-US" dirty="0"/>
          </a:p>
          <a:p>
            <a:endParaRPr lang="en-US" dirty="0"/>
          </a:p>
        </p:txBody>
      </p:sp>
    </p:spTree>
    <p:extLst>
      <p:ext uri="{BB962C8B-B14F-4D97-AF65-F5344CB8AC3E}">
        <p14:creationId xmlns:p14="http://schemas.microsoft.com/office/powerpoint/2010/main" val="585637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Summarizing</a:t>
            </a:r>
            <a:endParaRPr lang="en-US" dirty="0"/>
          </a:p>
        </p:txBody>
      </p:sp>
      <p:sp>
        <p:nvSpPr>
          <p:cNvPr id="3" name="Content Placeholder 2"/>
          <p:cNvSpPr>
            <a:spLocks noGrp="1"/>
          </p:cNvSpPr>
          <p:nvPr>
            <p:ph idx="1"/>
          </p:nvPr>
        </p:nvSpPr>
        <p:spPr/>
        <p:txBody>
          <a:bodyPr>
            <a:normAutofit/>
          </a:bodyPr>
          <a:lstStyle/>
          <a:p>
            <a:r>
              <a:rPr lang="en-US" sz="3200" dirty="0"/>
              <a:t>A summary </a:t>
            </a:r>
            <a:r>
              <a:rPr lang="en-US" sz="3200" dirty="0" smtClean="0"/>
              <a:t>is </a:t>
            </a:r>
            <a:r>
              <a:rPr lang="en-US" sz="3200" dirty="0" smtClean="0"/>
              <a:t>an </a:t>
            </a:r>
            <a:r>
              <a:rPr lang="en-US" sz="3200" b="1" dirty="0" smtClean="0"/>
              <a:t>objective</a:t>
            </a:r>
            <a:r>
              <a:rPr lang="en-US" sz="3200" dirty="0" smtClean="0"/>
              <a:t> </a:t>
            </a:r>
            <a:r>
              <a:rPr lang="en-US" sz="3200" dirty="0"/>
              <a:t>short version of a longer original </a:t>
            </a:r>
            <a:r>
              <a:rPr lang="en-US" sz="3200" dirty="0" smtClean="0"/>
              <a:t>text. It only presents the </a:t>
            </a:r>
            <a:r>
              <a:rPr lang="en-US" sz="3200" dirty="0"/>
              <a:t>most important ideas of the original </a:t>
            </a:r>
            <a:r>
              <a:rPr lang="en-US" sz="3200" dirty="0" smtClean="0"/>
              <a:t>text</a:t>
            </a:r>
            <a:r>
              <a:rPr lang="en-US" sz="3200" dirty="0" smtClean="0"/>
              <a:t>.</a:t>
            </a:r>
          </a:p>
          <a:p>
            <a:pPr marL="0" indent="0">
              <a:buNone/>
            </a:pPr>
            <a:r>
              <a:rPr lang="en-US" sz="3200" b="1" dirty="0" smtClean="0"/>
              <a:t> </a:t>
            </a:r>
            <a:r>
              <a:rPr lang="en-US" sz="3200" dirty="0" smtClean="0"/>
              <a:t>It </a:t>
            </a:r>
            <a:r>
              <a:rPr lang="en-US" sz="3200" dirty="0"/>
              <a:t>has no specific details.</a:t>
            </a:r>
          </a:p>
          <a:p>
            <a:r>
              <a:rPr lang="en-US" sz="3200" dirty="0"/>
              <a:t>A summary can use main keywords or terms used in the original text.</a:t>
            </a:r>
          </a:p>
          <a:p>
            <a:endParaRPr lang="en-US" sz="3200" dirty="0"/>
          </a:p>
        </p:txBody>
      </p:sp>
    </p:spTree>
    <p:extLst>
      <p:ext uri="{BB962C8B-B14F-4D97-AF65-F5344CB8AC3E}">
        <p14:creationId xmlns:p14="http://schemas.microsoft.com/office/powerpoint/2010/main" val="27575401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60</TotalTime>
  <Words>1082</Words>
  <Application>Microsoft Office PowerPoint</Application>
  <PresentationFormat>Widescreen</PresentationFormat>
  <Paragraphs>69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Tw Cen MT</vt:lpstr>
      <vt:lpstr>Tw Cen MT Condensed</vt:lpstr>
      <vt:lpstr>Wingdings 3</vt:lpstr>
      <vt:lpstr>Integral</vt:lpstr>
      <vt:lpstr>Summarizing, paraphrasing</vt:lpstr>
      <vt:lpstr>Why bother with secondary references?</vt:lpstr>
      <vt:lpstr>Paraphrasing</vt:lpstr>
      <vt:lpstr>How to paraphrase</vt:lpstr>
      <vt:lpstr>Paraphrasing</vt:lpstr>
      <vt:lpstr>Paraphrasing</vt:lpstr>
      <vt:lpstr>pARAPHRASING</vt:lpstr>
      <vt:lpstr>Paraphrasing exercise </vt:lpstr>
      <vt:lpstr>Summarizing</vt:lpstr>
      <vt:lpstr>What not to include in a summary</vt:lpstr>
      <vt:lpstr>Summarizing</vt:lpstr>
      <vt:lpstr>Summarizing exercise</vt:lpstr>
      <vt:lpstr>PowerPoint Presentation</vt:lpstr>
      <vt:lpstr>Sample text with summary, quote and paraphrase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Summarizing, paraphrasing, and quoting</dc:title>
  <dc:creator>Lubna M Dikeidek</dc:creator>
  <cp:lastModifiedBy>Lubna M Dikeidek</cp:lastModifiedBy>
  <cp:revision>17</cp:revision>
  <dcterms:created xsi:type="dcterms:W3CDTF">2024-04-18T09:48:06Z</dcterms:created>
  <dcterms:modified xsi:type="dcterms:W3CDTF">2024-04-18T10:51:04Z</dcterms:modified>
</cp:coreProperties>
</file>