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3" r:id="rId1"/>
    <p:sldMasterId id="2147483741" r:id="rId2"/>
  </p:sldMasterIdLst>
  <p:notesMasterIdLst>
    <p:notesMasterId r:id="rId68"/>
  </p:notesMasterIdLst>
  <p:handoutMasterIdLst>
    <p:handoutMasterId r:id="rId69"/>
  </p:handoutMasterIdLst>
  <p:sldIdLst>
    <p:sldId id="325" r:id="rId3"/>
    <p:sldId id="326" r:id="rId4"/>
    <p:sldId id="499" r:id="rId5"/>
    <p:sldId id="581" r:id="rId6"/>
    <p:sldId id="582" r:id="rId7"/>
    <p:sldId id="583" r:id="rId8"/>
    <p:sldId id="584" r:id="rId9"/>
    <p:sldId id="585" r:id="rId10"/>
    <p:sldId id="586" r:id="rId11"/>
    <p:sldId id="587" r:id="rId12"/>
    <p:sldId id="588" r:id="rId13"/>
    <p:sldId id="589" r:id="rId14"/>
    <p:sldId id="590" r:id="rId15"/>
    <p:sldId id="591" r:id="rId16"/>
    <p:sldId id="592" r:id="rId17"/>
    <p:sldId id="593" r:id="rId18"/>
    <p:sldId id="594" r:id="rId19"/>
    <p:sldId id="595" r:id="rId20"/>
    <p:sldId id="596" r:id="rId21"/>
    <p:sldId id="597" r:id="rId22"/>
    <p:sldId id="598" r:id="rId23"/>
    <p:sldId id="599" r:id="rId24"/>
    <p:sldId id="600" r:id="rId25"/>
    <p:sldId id="601" r:id="rId26"/>
    <p:sldId id="602" r:id="rId27"/>
    <p:sldId id="603" r:id="rId28"/>
    <p:sldId id="604" r:id="rId29"/>
    <p:sldId id="605" r:id="rId30"/>
    <p:sldId id="606" r:id="rId31"/>
    <p:sldId id="607" r:id="rId32"/>
    <p:sldId id="608" r:id="rId33"/>
    <p:sldId id="609" r:id="rId34"/>
    <p:sldId id="610" r:id="rId35"/>
    <p:sldId id="611" r:id="rId36"/>
    <p:sldId id="612" r:id="rId37"/>
    <p:sldId id="613" r:id="rId38"/>
    <p:sldId id="615" r:id="rId39"/>
    <p:sldId id="614" r:id="rId40"/>
    <p:sldId id="616" r:id="rId41"/>
    <p:sldId id="617" r:id="rId42"/>
    <p:sldId id="618" r:id="rId43"/>
    <p:sldId id="619" r:id="rId44"/>
    <p:sldId id="620" r:id="rId45"/>
    <p:sldId id="621" r:id="rId46"/>
    <p:sldId id="622" r:id="rId47"/>
    <p:sldId id="623" r:id="rId48"/>
    <p:sldId id="624" r:id="rId49"/>
    <p:sldId id="625" r:id="rId50"/>
    <p:sldId id="626" r:id="rId51"/>
    <p:sldId id="630" r:id="rId52"/>
    <p:sldId id="631" r:id="rId53"/>
    <p:sldId id="627" r:id="rId54"/>
    <p:sldId id="629" r:id="rId55"/>
    <p:sldId id="644" r:id="rId56"/>
    <p:sldId id="633" r:id="rId57"/>
    <p:sldId id="634" r:id="rId58"/>
    <p:sldId id="635" r:id="rId59"/>
    <p:sldId id="636" r:id="rId60"/>
    <p:sldId id="637" r:id="rId61"/>
    <p:sldId id="638" r:id="rId62"/>
    <p:sldId id="639" r:id="rId63"/>
    <p:sldId id="640" r:id="rId64"/>
    <p:sldId id="641" r:id="rId65"/>
    <p:sldId id="642" r:id="rId66"/>
    <p:sldId id="643" r:id="rId67"/>
  </p:sldIdLst>
  <p:sldSz cx="8229600" cy="5943600"/>
  <p:notesSz cx="6858000" cy="9144000"/>
  <p:custDataLst>
    <p:tags r:id="rId71"/>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1872">
          <p15:clr>
            <a:srgbClr val="A4A3A4"/>
          </p15:clr>
        </p15:guide>
        <p15:guide id="2" pos="2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ate 10" initials="A1" lastIdx="6" clrIdx="0"/>
  <p:cmAuthor id="1" name="Colton Gigot" initials="C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3"/>
    <a:srgbClr val="FFFF81"/>
    <a:srgbClr val="FFFF8B"/>
    <a:srgbClr val="FFFF9A"/>
    <a:srgbClr val="FFFFB0"/>
    <a:srgbClr val="BFD3DF"/>
    <a:srgbClr val="18696F"/>
    <a:srgbClr val="C1DDCC"/>
    <a:srgbClr val="819F96"/>
    <a:srgbClr val="A2B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6" autoAdjust="0"/>
    <p:restoredTop sz="88810" autoAdjust="0"/>
  </p:normalViewPr>
  <p:slideViewPr>
    <p:cSldViewPr snapToGrid="0">
      <p:cViewPr varScale="1">
        <p:scale>
          <a:sx n="136" d="100"/>
          <a:sy n="136" d="100"/>
        </p:scale>
        <p:origin x="-1048" y="-96"/>
      </p:cViewPr>
      <p:guideLst>
        <p:guide orient="horz" pos="1872"/>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microsoft.com/office/2015/10/relationships/revisionInfo" Target="revisionInfo.xml"/><Relationship Id="rId70" Type="http://schemas.openxmlformats.org/officeDocument/2006/relationships/printerSettings" Target="printerSettings/printerSettings1.bin"/><Relationship Id="rId71" Type="http://schemas.openxmlformats.org/officeDocument/2006/relationships/tags" Target="tags/tag1.xml"/><Relationship Id="rId72" Type="http://schemas.openxmlformats.org/officeDocument/2006/relationships/commentAuthors" Target="commentAuthor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E543B-774F-4B1C-985F-6BCAF88FEFD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53932AD4-4C64-491B-9402-97AAEDC5003B}">
      <dgm:prSet phldrT="[Text]"/>
      <dgm:spPr/>
      <dgm:t>
        <a:bodyPr/>
        <a:lstStyle/>
        <a:p>
          <a:r>
            <a:rPr lang="en-US" dirty="0"/>
            <a:t>Constitution</a:t>
          </a:r>
        </a:p>
      </dgm:t>
    </dgm:pt>
    <dgm:pt modelId="{AD90ED3F-4A63-4F2A-B280-4C6611199346}" type="parTrans" cxnId="{3E046AD2-95B4-4D01-A3B2-49C988156DF5}">
      <dgm:prSet/>
      <dgm:spPr/>
      <dgm:t>
        <a:bodyPr/>
        <a:lstStyle/>
        <a:p>
          <a:endParaRPr lang="en-US"/>
        </a:p>
      </dgm:t>
    </dgm:pt>
    <dgm:pt modelId="{C7EF990F-D225-45A4-BD78-393255E02F59}" type="sibTrans" cxnId="{3E046AD2-95B4-4D01-A3B2-49C988156DF5}">
      <dgm:prSet/>
      <dgm:spPr/>
      <dgm:t>
        <a:bodyPr/>
        <a:lstStyle/>
        <a:p>
          <a:endParaRPr lang="en-US"/>
        </a:p>
      </dgm:t>
    </dgm:pt>
    <dgm:pt modelId="{D7D23FBB-05C6-4D89-A7F4-A52167121E8D}">
      <dgm:prSet phldrT="[Text]"/>
      <dgm:spPr/>
      <dgm:t>
        <a:bodyPr/>
        <a:lstStyle/>
        <a:p>
          <a:r>
            <a:rPr lang="en-US" dirty="0"/>
            <a:t>Legislative Branch</a:t>
          </a:r>
        </a:p>
      </dgm:t>
    </dgm:pt>
    <dgm:pt modelId="{760CD7B9-8EA1-4FAA-AB0B-3716768D2D1C}" type="parTrans" cxnId="{F84BB443-2D70-4C77-BBB1-689AD9B9749E}">
      <dgm:prSet/>
      <dgm:spPr/>
      <dgm:t>
        <a:bodyPr/>
        <a:lstStyle/>
        <a:p>
          <a:endParaRPr lang="en-US"/>
        </a:p>
      </dgm:t>
    </dgm:pt>
    <dgm:pt modelId="{F9C2D85D-B53A-40B2-9B11-B8EC577243B9}" type="sibTrans" cxnId="{F84BB443-2D70-4C77-BBB1-689AD9B9749E}">
      <dgm:prSet/>
      <dgm:spPr/>
      <dgm:t>
        <a:bodyPr/>
        <a:lstStyle/>
        <a:p>
          <a:endParaRPr lang="en-US"/>
        </a:p>
      </dgm:t>
    </dgm:pt>
    <dgm:pt modelId="{0351AF5C-CDD9-40BC-BBBD-9D9B39A11203}">
      <dgm:prSet phldrT="[Text]"/>
      <dgm:spPr/>
      <dgm:t>
        <a:bodyPr/>
        <a:lstStyle/>
        <a:p>
          <a:r>
            <a:rPr lang="en-US" dirty="0"/>
            <a:t>Executive Branch</a:t>
          </a:r>
        </a:p>
      </dgm:t>
    </dgm:pt>
    <dgm:pt modelId="{B91BB089-B5EF-4497-B5F5-4551E516F7BB}" type="parTrans" cxnId="{4A5DAA26-A7B1-4D49-AB31-A2F9F92208E8}">
      <dgm:prSet/>
      <dgm:spPr/>
      <dgm:t>
        <a:bodyPr/>
        <a:lstStyle/>
        <a:p>
          <a:endParaRPr lang="en-US"/>
        </a:p>
      </dgm:t>
    </dgm:pt>
    <dgm:pt modelId="{68E2749F-8888-4036-954F-B63E3152621D}" type="sibTrans" cxnId="{4A5DAA26-A7B1-4D49-AB31-A2F9F92208E8}">
      <dgm:prSet/>
      <dgm:spPr/>
      <dgm:t>
        <a:bodyPr/>
        <a:lstStyle/>
        <a:p>
          <a:endParaRPr lang="en-US"/>
        </a:p>
      </dgm:t>
    </dgm:pt>
    <dgm:pt modelId="{2CD60EC3-D4C1-47B5-8C69-A30C8D9F8879}">
      <dgm:prSet phldrT="[Text]"/>
      <dgm:spPr/>
      <dgm:t>
        <a:bodyPr/>
        <a:lstStyle/>
        <a:p>
          <a:r>
            <a:rPr lang="en-US" dirty="0"/>
            <a:t>Judicial Branch</a:t>
          </a:r>
        </a:p>
      </dgm:t>
    </dgm:pt>
    <dgm:pt modelId="{36A3C4F4-113A-4AA4-B6E4-D519FC8DB7AD}" type="parTrans" cxnId="{3632A6C0-197E-405B-88EE-E7CB89D9366E}">
      <dgm:prSet/>
      <dgm:spPr/>
      <dgm:t>
        <a:bodyPr/>
        <a:lstStyle/>
        <a:p>
          <a:endParaRPr lang="en-US"/>
        </a:p>
      </dgm:t>
    </dgm:pt>
    <dgm:pt modelId="{98697CF1-6C7D-47B7-BBA8-BCDB1C931020}" type="sibTrans" cxnId="{3632A6C0-197E-405B-88EE-E7CB89D9366E}">
      <dgm:prSet/>
      <dgm:spPr/>
      <dgm:t>
        <a:bodyPr/>
        <a:lstStyle/>
        <a:p>
          <a:endParaRPr lang="en-US"/>
        </a:p>
      </dgm:t>
    </dgm:pt>
    <dgm:pt modelId="{435EA479-2355-41BC-96D6-4B9D133EF381}">
      <dgm:prSet phldrT="[Text]"/>
      <dgm:spPr/>
      <dgm:t>
        <a:bodyPr/>
        <a:lstStyle/>
        <a:p>
          <a:r>
            <a:rPr lang="en-US" dirty="0"/>
            <a:t> 15 Departments</a:t>
          </a:r>
        </a:p>
      </dgm:t>
    </dgm:pt>
    <dgm:pt modelId="{6E87C3F6-5BDD-4043-82D8-69D631CCF996}" type="parTrans" cxnId="{71D4A95D-CA29-4432-8A8D-09B7C22AA51E}">
      <dgm:prSet/>
      <dgm:spPr>
        <a:ln>
          <a:solidFill>
            <a:srgbClr val="002060"/>
          </a:solidFill>
        </a:ln>
      </dgm:spPr>
      <dgm:t>
        <a:bodyPr/>
        <a:lstStyle/>
        <a:p>
          <a:endParaRPr lang="en-US"/>
        </a:p>
      </dgm:t>
    </dgm:pt>
    <dgm:pt modelId="{B6C8A8E8-DDDE-4458-B5D8-ABDA700F7918}" type="sibTrans" cxnId="{71D4A95D-CA29-4432-8A8D-09B7C22AA51E}">
      <dgm:prSet/>
      <dgm:spPr/>
      <dgm:t>
        <a:bodyPr/>
        <a:lstStyle/>
        <a:p>
          <a:endParaRPr lang="en-US"/>
        </a:p>
      </dgm:t>
    </dgm:pt>
    <dgm:pt modelId="{6E2DC155-76F7-484E-94FF-96668CB02E26}" type="pres">
      <dgm:prSet presAssocID="{2BFE543B-774F-4B1C-985F-6BCAF88FEFD3}" presName="hierChild1" presStyleCnt="0">
        <dgm:presLayoutVars>
          <dgm:chPref val="1"/>
          <dgm:dir/>
          <dgm:animOne val="branch"/>
          <dgm:animLvl val="lvl"/>
          <dgm:resizeHandles/>
        </dgm:presLayoutVars>
      </dgm:prSet>
      <dgm:spPr/>
      <dgm:t>
        <a:bodyPr/>
        <a:lstStyle/>
        <a:p>
          <a:endParaRPr lang="en-US"/>
        </a:p>
      </dgm:t>
    </dgm:pt>
    <dgm:pt modelId="{117EAE87-21B5-4F1E-9480-049D77B302F5}" type="pres">
      <dgm:prSet presAssocID="{53932AD4-4C64-491B-9402-97AAEDC5003B}" presName="hierRoot1" presStyleCnt="0"/>
      <dgm:spPr/>
    </dgm:pt>
    <dgm:pt modelId="{A14CB768-63DE-408F-B063-BE1FB9C4F72E}" type="pres">
      <dgm:prSet presAssocID="{53932AD4-4C64-491B-9402-97AAEDC5003B}" presName="composite" presStyleCnt="0"/>
      <dgm:spPr/>
    </dgm:pt>
    <dgm:pt modelId="{DF6E86E9-61E0-4EF0-890B-06F4956680B3}" type="pres">
      <dgm:prSet presAssocID="{53932AD4-4C64-491B-9402-97AAEDC5003B}" presName="background" presStyleLbl="node0" presStyleIdx="0" presStyleCnt="1"/>
      <dgm:spPr/>
    </dgm:pt>
    <dgm:pt modelId="{5F2F5307-7819-4DB6-92FD-F0A6817DD4A2}" type="pres">
      <dgm:prSet presAssocID="{53932AD4-4C64-491B-9402-97AAEDC5003B}" presName="text" presStyleLbl="fgAcc0" presStyleIdx="0" presStyleCnt="1">
        <dgm:presLayoutVars>
          <dgm:chPref val="3"/>
        </dgm:presLayoutVars>
      </dgm:prSet>
      <dgm:spPr/>
      <dgm:t>
        <a:bodyPr/>
        <a:lstStyle/>
        <a:p>
          <a:endParaRPr lang="en-US"/>
        </a:p>
      </dgm:t>
    </dgm:pt>
    <dgm:pt modelId="{CB71937E-E4E7-45F0-A781-17866DCDBEAD}" type="pres">
      <dgm:prSet presAssocID="{53932AD4-4C64-491B-9402-97AAEDC5003B}" presName="hierChild2" presStyleCnt="0"/>
      <dgm:spPr/>
    </dgm:pt>
    <dgm:pt modelId="{C96787D8-2C7D-4924-B7DA-01023ACEC135}" type="pres">
      <dgm:prSet presAssocID="{760CD7B9-8EA1-4FAA-AB0B-3716768D2D1C}" presName="Name10" presStyleLbl="parChTrans1D2" presStyleIdx="0" presStyleCnt="3"/>
      <dgm:spPr/>
      <dgm:t>
        <a:bodyPr/>
        <a:lstStyle/>
        <a:p>
          <a:endParaRPr lang="en-US"/>
        </a:p>
      </dgm:t>
    </dgm:pt>
    <dgm:pt modelId="{6678D864-EBCA-4013-98EE-08B1A500CACF}" type="pres">
      <dgm:prSet presAssocID="{D7D23FBB-05C6-4D89-A7F4-A52167121E8D}" presName="hierRoot2" presStyleCnt="0"/>
      <dgm:spPr/>
    </dgm:pt>
    <dgm:pt modelId="{9BB55CE2-8C47-4C5C-BBCA-8C71FA21EC31}" type="pres">
      <dgm:prSet presAssocID="{D7D23FBB-05C6-4D89-A7F4-A52167121E8D}" presName="composite2" presStyleCnt="0"/>
      <dgm:spPr/>
    </dgm:pt>
    <dgm:pt modelId="{FF485068-86FE-4B32-8BDC-533C69D59280}" type="pres">
      <dgm:prSet presAssocID="{D7D23FBB-05C6-4D89-A7F4-A52167121E8D}" presName="background2" presStyleLbl="node2" presStyleIdx="0" presStyleCnt="3"/>
      <dgm:spPr/>
    </dgm:pt>
    <dgm:pt modelId="{08DED640-DB88-42B7-B9B2-A3F184D1F5B2}" type="pres">
      <dgm:prSet presAssocID="{D7D23FBB-05C6-4D89-A7F4-A52167121E8D}" presName="text2" presStyleLbl="fgAcc2" presStyleIdx="0" presStyleCnt="3">
        <dgm:presLayoutVars>
          <dgm:chPref val="3"/>
        </dgm:presLayoutVars>
      </dgm:prSet>
      <dgm:spPr/>
      <dgm:t>
        <a:bodyPr/>
        <a:lstStyle/>
        <a:p>
          <a:endParaRPr lang="en-US"/>
        </a:p>
      </dgm:t>
    </dgm:pt>
    <dgm:pt modelId="{4C0D124D-F289-4D5E-9DA2-D35F2755654C}" type="pres">
      <dgm:prSet presAssocID="{D7D23FBB-05C6-4D89-A7F4-A52167121E8D}" presName="hierChild3" presStyleCnt="0"/>
      <dgm:spPr/>
    </dgm:pt>
    <dgm:pt modelId="{50274AA0-6853-4DEE-831E-71F6D4CB83E6}" type="pres">
      <dgm:prSet presAssocID="{B91BB089-B5EF-4497-B5F5-4551E516F7BB}" presName="Name10" presStyleLbl="parChTrans1D2" presStyleIdx="1" presStyleCnt="3"/>
      <dgm:spPr/>
      <dgm:t>
        <a:bodyPr/>
        <a:lstStyle/>
        <a:p>
          <a:endParaRPr lang="en-US"/>
        </a:p>
      </dgm:t>
    </dgm:pt>
    <dgm:pt modelId="{FAD9FD3D-C6FA-4E73-B745-7676F3DC476A}" type="pres">
      <dgm:prSet presAssocID="{0351AF5C-CDD9-40BC-BBBD-9D9B39A11203}" presName="hierRoot2" presStyleCnt="0"/>
      <dgm:spPr/>
    </dgm:pt>
    <dgm:pt modelId="{B8B1AB24-A746-43D1-80B0-5DF800F65F81}" type="pres">
      <dgm:prSet presAssocID="{0351AF5C-CDD9-40BC-BBBD-9D9B39A11203}" presName="composite2" presStyleCnt="0"/>
      <dgm:spPr/>
    </dgm:pt>
    <dgm:pt modelId="{ECE31C31-7839-4817-A02C-78F36E6647DC}" type="pres">
      <dgm:prSet presAssocID="{0351AF5C-CDD9-40BC-BBBD-9D9B39A11203}" presName="background2" presStyleLbl="node2" presStyleIdx="1" presStyleCnt="3"/>
      <dgm:spPr/>
    </dgm:pt>
    <dgm:pt modelId="{485053E9-121A-4A94-BB3F-9A76E8F525BE}" type="pres">
      <dgm:prSet presAssocID="{0351AF5C-CDD9-40BC-BBBD-9D9B39A11203}" presName="text2" presStyleLbl="fgAcc2" presStyleIdx="1" presStyleCnt="3">
        <dgm:presLayoutVars>
          <dgm:chPref val="3"/>
        </dgm:presLayoutVars>
      </dgm:prSet>
      <dgm:spPr/>
      <dgm:t>
        <a:bodyPr/>
        <a:lstStyle/>
        <a:p>
          <a:endParaRPr lang="en-US"/>
        </a:p>
      </dgm:t>
    </dgm:pt>
    <dgm:pt modelId="{18E699D2-3072-4DA2-BCBC-818810DBF9E3}" type="pres">
      <dgm:prSet presAssocID="{0351AF5C-CDD9-40BC-BBBD-9D9B39A11203}" presName="hierChild3" presStyleCnt="0"/>
      <dgm:spPr/>
    </dgm:pt>
    <dgm:pt modelId="{08BFEE3A-83DA-4363-ABC0-F3E88F13EF8F}" type="pres">
      <dgm:prSet presAssocID="{6E87C3F6-5BDD-4043-82D8-69D631CCF996}" presName="Name17" presStyleLbl="parChTrans1D3" presStyleIdx="0" presStyleCnt="1"/>
      <dgm:spPr/>
      <dgm:t>
        <a:bodyPr/>
        <a:lstStyle/>
        <a:p>
          <a:endParaRPr lang="en-US"/>
        </a:p>
      </dgm:t>
    </dgm:pt>
    <dgm:pt modelId="{7D01577E-2393-425B-8934-E7EF853FB5DB}" type="pres">
      <dgm:prSet presAssocID="{435EA479-2355-41BC-96D6-4B9D133EF381}" presName="hierRoot3" presStyleCnt="0"/>
      <dgm:spPr/>
    </dgm:pt>
    <dgm:pt modelId="{251FF6C5-2CDF-4C73-93FD-08D14FF26818}" type="pres">
      <dgm:prSet presAssocID="{435EA479-2355-41BC-96D6-4B9D133EF381}" presName="composite3" presStyleCnt="0"/>
      <dgm:spPr/>
    </dgm:pt>
    <dgm:pt modelId="{A6655329-951D-4B50-A17F-73B063ABBE04}" type="pres">
      <dgm:prSet presAssocID="{435EA479-2355-41BC-96D6-4B9D133EF381}" presName="background3" presStyleLbl="node3" presStyleIdx="0" presStyleCnt="1"/>
      <dgm:spPr/>
    </dgm:pt>
    <dgm:pt modelId="{56A942E8-44B6-4A07-8416-3D1B48AC0D33}" type="pres">
      <dgm:prSet presAssocID="{435EA479-2355-41BC-96D6-4B9D133EF381}" presName="text3" presStyleLbl="fgAcc3" presStyleIdx="0" presStyleCnt="1">
        <dgm:presLayoutVars>
          <dgm:chPref val="3"/>
        </dgm:presLayoutVars>
      </dgm:prSet>
      <dgm:spPr/>
      <dgm:t>
        <a:bodyPr/>
        <a:lstStyle/>
        <a:p>
          <a:endParaRPr lang="en-US"/>
        </a:p>
      </dgm:t>
    </dgm:pt>
    <dgm:pt modelId="{EDA2D58D-1015-470A-AFD0-BB74C2B42FD9}" type="pres">
      <dgm:prSet presAssocID="{435EA479-2355-41BC-96D6-4B9D133EF381}" presName="hierChild4" presStyleCnt="0"/>
      <dgm:spPr/>
    </dgm:pt>
    <dgm:pt modelId="{C356F047-C82C-4393-8F12-2D4A24296494}" type="pres">
      <dgm:prSet presAssocID="{36A3C4F4-113A-4AA4-B6E4-D519FC8DB7AD}" presName="Name10" presStyleLbl="parChTrans1D2" presStyleIdx="2" presStyleCnt="3"/>
      <dgm:spPr/>
      <dgm:t>
        <a:bodyPr/>
        <a:lstStyle/>
        <a:p>
          <a:endParaRPr lang="en-US"/>
        </a:p>
      </dgm:t>
    </dgm:pt>
    <dgm:pt modelId="{3F761C3D-7E3B-47F8-ADAB-AD34E69BF36E}" type="pres">
      <dgm:prSet presAssocID="{2CD60EC3-D4C1-47B5-8C69-A30C8D9F8879}" presName="hierRoot2" presStyleCnt="0"/>
      <dgm:spPr/>
    </dgm:pt>
    <dgm:pt modelId="{09B7B2FC-997F-4CDC-A38A-1E46C78601CF}" type="pres">
      <dgm:prSet presAssocID="{2CD60EC3-D4C1-47B5-8C69-A30C8D9F8879}" presName="composite2" presStyleCnt="0"/>
      <dgm:spPr/>
    </dgm:pt>
    <dgm:pt modelId="{4881B5FB-68EC-47AA-8CAB-846634CCB79E}" type="pres">
      <dgm:prSet presAssocID="{2CD60EC3-D4C1-47B5-8C69-A30C8D9F8879}" presName="background2" presStyleLbl="node2" presStyleIdx="2" presStyleCnt="3"/>
      <dgm:spPr/>
    </dgm:pt>
    <dgm:pt modelId="{28A5AB14-C605-45DF-9F80-CB6C7DB26849}" type="pres">
      <dgm:prSet presAssocID="{2CD60EC3-D4C1-47B5-8C69-A30C8D9F8879}" presName="text2" presStyleLbl="fgAcc2" presStyleIdx="2" presStyleCnt="3">
        <dgm:presLayoutVars>
          <dgm:chPref val="3"/>
        </dgm:presLayoutVars>
      </dgm:prSet>
      <dgm:spPr/>
      <dgm:t>
        <a:bodyPr/>
        <a:lstStyle/>
        <a:p>
          <a:endParaRPr lang="en-US"/>
        </a:p>
      </dgm:t>
    </dgm:pt>
    <dgm:pt modelId="{130F3D18-748C-450D-A031-D810DA07E049}" type="pres">
      <dgm:prSet presAssocID="{2CD60EC3-D4C1-47B5-8C69-A30C8D9F8879}" presName="hierChild3" presStyleCnt="0"/>
      <dgm:spPr/>
    </dgm:pt>
  </dgm:ptLst>
  <dgm:cxnLst>
    <dgm:cxn modelId="{3363294F-52C6-4D59-B616-4ED6331E8478}" type="presOf" srcId="{760CD7B9-8EA1-4FAA-AB0B-3716768D2D1C}" destId="{C96787D8-2C7D-4924-B7DA-01023ACEC135}" srcOrd="0" destOrd="0" presId="urn:microsoft.com/office/officeart/2005/8/layout/hierarchy1"/>
    <dgm:cxn modelId="{4A5DAA26-A7B1-4D49-AB31-A2F9F92208E8}" srcId="{53932AD4-4C64-491B-9402-97AAEDC5003B}" destId="{0351AF5C-CDD9-40BC-BBBD-9D9B39A11203}" srcOrd="1" destOrd="0" parTransId="{B91BB089-B5EF-4497-B5F5-4551E516F7BB}" sibTransId="{68E2749F-8888-4036-954F-B63E3152621D}"/>
    <dgm:cxn modelId="{99CFFCE1-D008-46D9-8E98-EF13FF246B2B}" type="presOf" srcId="{53932AD4-4C64-491B-9402-97AAEDC5003B}" destId="{5F2F5307-7819-4DB6-92FD-F0A6817DD4A2}" srcOrd="0" destOrd="0" presId="urn:microsoft.com/office/officeart/2005/8/layout/hierarchy1"/>
    <dgm:cxn modelId="{3632A6C0-197E-405B-88EE-E7CB89D9366E}" srcId="{53932AD4-4C64-491B-9402-97AAEDC5003B}" destId="{2CD60EC3-D4C1-47B5-8C69-A30C8D9F8879}" srcOrd="2" destOrd="0" parTransId="{36A3C4F4-113A-4AA4-B6E4-D519FC8DB7AD}" sibTransId="{98697CF1-6C7D-47B7-BBA8-BCDB1C931020}"/>
    <dgm:cxn modelId="{AFFDF42E-88F6-4824-9534-0F0F0FF19D74}" type="presOf" srcId="{B91BB089-B5EF-4497-B5F5-4551E516F7BB}" destId="{50274AA0-6853-4DEE-831E-71F6D4CB83E6}" srcOrd="0" destOrd="0" presId="urn:microsoft.com/office/officeart/2005/8/layout/hierarchy1"/>
    <dgm:cxn modelId="{36D27E50-6CE2-413A-8F19-A54E8DB7ADCA}" type="presOf" srcId="{2BFE543B-774F-4B1C-985F-6BCAF88FEFD3}" destId="{6E2DC155-76F7-484E-94FF-96668CB02E26}" srcOrd="0" destOrd="0" presId="urn:microsoft.com/office/officeart/2005/8/layout/hierarchy1"/>
    <dgm:cxn modelId="{3E046AD2-95B4-4D01-A3B2-49C988156DF5}" srcId="{2BFE543B-774F-4B1C-985F-6BCAF88FEFD3}" destId="{53932AD4-4C64-491B-9402-97AAEDC5003B}" srcOrd="0" destOrd="0" parTransId="{AD90ED3F-4A63-4F2A-B280-4C6611199346}" sibTransId="{C7EF990F-D225-45A4-BD78-393255E02F59}"/>
    <dgm:cxn modelId="{71D4A95D-CA29-4432-8A8D-09B7C22AA51E}" srcId="{0351AF5C-CDD9-40BC-BBBD-9D9B39A11203}" destId="{435EA479-2355-41BC-96D6-4B9D133EF381}" srcOrd="0" destOrd="0" parTransId="{6E87C3F6-5BDD-4043-82D8-69D631CCF996}" sibTransId="{B6C8A8E8-DDDE-4458-B5D8-ABDA700F7918}"/>
    <dgm:cxn modelId="{99144D41-A018-4539-B7FA-CD409B424DC0}" type="presOf" srcId="{0351AF5C-CDD9-40BC-BBBD-9D9B39A11203}" destId="{485053E9-121A-4A94-BB3F-9A76E8F525BE}" srcOrd="0" destOrd="0" presId="urn:microsoft.com/office/officeart/2005/8/layout/hierarchy1"/>
    <dgm:cxn modelId="{10CDC96B-A01B-4411-B6F7-A753CDD1316C}" type="presOf" srcId="{D7D23FBB-05C6-4D89-A7F4-A52167121E8D}" destId="{08DED640-DB88-42B7-B9B2-A3F184D1F5B2}" srcOrd="0" destOrd="0" presId="urn:microsoft.com/office/officeart/2005/8/layout/hierarchy1"/>
    <dgm:cxn modelId="{F43EB9F7-A7F5-4A18-B64C-A0E0C183773F}" type="presOf" srcId="{6E87C3F6-5BDD-4043-82D8-69D631CCF996}" destId="{08BFEE3A-83DA-4363-ABC0-F3E88F13EF8F}" srcOrd="0" destOrd="0" presId="urn:microsoft.com/office/officeart/2005/8/layout/hierarchy1"/>
    <dgm:cxn modelId="{97E40E13-A48A-4438-94B1-5EF04C14F0EF}" type="presOf" srcId="{36A3C4F4-113A-4AA4-B6E4-D519FC8DB7AD}" destId="{C356F047-C82C-4393-8F12-2D4A24296494}" srcOrd="0" destOrd="0" presId="urn:microsoft.com/office/officeart/2005/8/layout/hierarchy1"/>
    <dgm:cxn modelId="{69A358BB-13D4-40E1-928D-A903022F4C94}" type="presOf" srcId="{2CD60EC3-D4C1-47B5-8C69-A30C8D9F8879}" destId="{28A5AB14-C605-45DF-9F80-CB6C7DB26849}" srcOrd="0" destOrd="0" presId="urn:microsoft.com/office/officeart/2005/8/layout/hierarchy1"/>
    <dgm:cxn modelId="{F84BB443-2D70-4C77-BBB1-689AD9B9749E}" srcId="{53932AD4-4C64-491B-9402-97AAEDC5003B}" destId="{D7D23FBB-05C6-4D89-A7F4-A52167121E8D}" srcOrd="0" destOrd="0" parTransId="{760CD7B9-8EA1-4FAA-AB0B-3716768D2D1C}" sibTransId="{F9C2D85D-B53A-40B2-9B11-B8EC577243B9}"/>
    <dgm:cxn modelId="{2837F04D-6422-4177-BE9D-B88B4B8AF242}" type="presOf" srcId="{435EA479-2355-41BC-96D6-4B9D133EF381}" destId="{56A942E8-44B6-4A07-8416-3D1B48AC0D33}" srcOrd="0" destOrd="0" presId="urn:microsoft.com/office/officeart/2005/8/layout/hierarchy1"/>
    <dgm:cxn modelId="{9898C97F-01D5-4026-8B7B-FAD642EAD571}" type="presParOf" srcId="{6E2DC155-76F7-484E-94FF-96668CB02E26}" destId="{117EAE87-21B5-4F1E-9480-049D77B302F5}" srcOrd="0" destOrd="0" presId="urn:microsoft.com/office/officeart/2005/8/layout/hierarchy1"/>
    <dgm:cxn modelId="{2DBE1E18-D118-457F-8E84-FC6F25F42EB6}" type="presParOf" srcId="{117EAE87-21B5-4F1E-9480-049D77B302F5}" destId="{A14CB768-63DE-408F-B063-BE1FB9C4F72E}" srcOrd="0" destOrd="0" presId="urn:microsoft.com/office/officeart/2005/8/layout/hierarchy1"/>
    <dgm:cxn modelId="{58B3E6FF-47C9-40AF-9076-C821DDA93114}" type="presParOf" srcId="{A14CB768-63DE-408F-B063-BE1FB9C4F72E}" destId="{DF6E86E9-61E0-4EF0-890B-06F4956680B3}" srcOrd="0" destOrd="0" presId="urn:microsoft.com/office/officeart/2005/8/layout/hierarchy1"/>
    <dgm:cxn modelId="{65C92D7A-0349-4685-93E5-B651C452A5EB}" type="presParOf" srcId="{A14CB768-63DE-408F-B063-BE1FB9C4F72E}" destId="{5F2F5307-7819-4DB6-92FD-F0A6817DD4A2}" srcOrd="1" destOrd="0" presId="urn:microsoft.com/office/officeart/2005/8/layout/hierarchy1"/>
    <dgm:cxn modelId="{48291D4E-FACC-4DEC-9415-9AC4A2E2E388}" type="presParOf" srcId="{117EAE87-21B5-4F1E-9480-049D77B302F5}" destId="{CB71937E-E4E7-45F0-A781-17866DCDBEAD}" srcOrd="1" destOrd="0" presId="urn:microsoft.com/office/officeart/2005/8/layout/hierarchy1"/>
    <dgm:cxn modelId="{8DDC1DAB-5718-459E-A8C4-F046FAC3B360}" type="presParOf" srcId="{CB71937E-E4E7-45F0-A781-17866DCDBEAD}" destId="{C96787D8-2C7D-4924-B7DA-01023ACEC135}" srcOrd="0" destOrd="0" presId="urn:microsoft.com/office/officeart/2005/8/layout/hierarchy1"/>
    <dgm:cxn modelId="{3FBD87AF-4E32-4E91-AB69-1486A6E2D44C}" type="presParOf" srcId="{CB71937E-E4E7-45F0-A781-17866DCDBEAD}" destId="{6678D864-EBCA-4013-98EE-08B1A500CACF}" srcOrd="1" destOrd="0" presId="urn:microsoft.com/office/officeart/2005/8/layout/hierarchy1"/>
    <dgm:cxn modelId="{1CB636D0-91EA-4DBC-A486-7EEE3B422611}" type="presParOf" srcId="{6678D864-EBCA-4013-98EE-08B1A500CACF}" destId="{9BB55CE2-8C47-4C5C-BBCA-8C71FA21EC31}" srcOrd="0" destOrd="0" presId="urn:microsoft.com/office/officeart/2005/8/layout/hierarchy1"/>
    <dgm:cxn modelId="{DEA42A44-5BA2-4C26-9D20-C2F19FB22AA8}" type="presParOf" srcId="{9BB55CE2-8C47-4C5C-BBCA-8C71FA21EC31}" destId="{FF485068-86FE-4B32-8BDC-533C69D59280}" srcOrd="0" destOrd="0" presId="urn:microsoft.com/office/officeart/2005/8/layout/hierarchy1"/>
    <dgm:cxn modelId="{880A2C30-A5EC-472F-A4B2-FBCCA4F92BA9}" type="presParOf" srcId="{9BB55CE2-8C47-4C5C-BBCA-8C71FA21EC31}" destId="{08DED640-DB88-42B7-B9B2-A3F184D1F5B2}" srcOrd="1" destOrd="0" presId="urn:microsoft.com/office/officeart/2005/8/layout/hierarchy1"/>
    <dgm:cxn modelId="{954BBEA8-137C-4162-9EBF-1087F6508FE8}" type="presParOf" srcId="{6678D864-EBCA-4013-98EE-08B1A500CACF}" destId="{4C0D124D-F289-4D5E-9DA2-D35F2755654C}" srcOrd="1" destOrd="0" presId="urn:microsoft.com/office/officeart/2005/8/layout/hierarchy1"/>
    <dgm:cxn modelId="{4E5FAFFD-3E25-4467-A251-1E2FBAF51A98}" type="presParOf" srcId="{CB71937E-E4E7-45F0-A781-17866DCDBEAD}" destId="{50274AA0-6853-4DEE-831E-71F6D4CB83E6}" srcOrd="2" destOrd="0" presId="urn:microsoft.com/office/officeart/2005/8/layout/hierarchy1"/>
    <dgm:cxn modelId="{20FDD449-5971-4E3D-8980-A595F124FD50}" type="presParOf" srcId="{CB71937E-E4E7-45F0-A781-17866DCDBEAD}" destId="{FAD9FD3D-C6FA-4E73-B745-7676F3DC476A}" srcOrd="3" destOrd="0" presId="urn:microsoft.com/office/officeart/2005/8/layout/hierarchy1"/>
    <dgm:cxn modelId="{05988FBF-BDAC-4EDA-8B53-1780B9DD3ED5}" type="presParOf" srcId="{FAD9FD3D-C6FA-4E73-B745-7676F3DC476A}" destId="{B8B1AB24-A746-43D1-80B0-5DF800F65F81}" srcOrd="0" destOrd="0" presId="urn:microsoft.com/office/officeart/2005/8/layout/hierarchy1"/>
    <dgm:cxn modelId="{516825A4-B55E-4848-AE82-9B15FAA40052}" type="presParOf" srcId="{B8B1AB24-A746-43D1-80B0-5DF800F65F81}" destId="{ECE31C31-7839-4817-A02C-78F36E6647DC}" srcOrd="0" destOrd="0" presId="urn:microsoft.com/office/officeart/2005/8/layout/hierarchy1"/>
    <dgm:cxn modelId="{F953F0D4-DDE2-4BA3-8608-3304421FD8AE}" type="presParOf" srcId="{B8B1AB24-A746-43D1-80B0-5DF800F65F81}" destId="{485053E9-121A-4A94-BB3F-9A76E8F525BE}" srcOrd="1" destOrd="0" presId="urn:microsoft.com/office/officeart/2005/8/layout/hierarchy1"/>
    <dgm:cxn modelId="{FCE83F39-96C3-4116-848D-BCAC36666ADF}" type="presParOf" srcId="{FAD9FD3D-C6FA-4E73-B745-7676F3DC476A}" destId="{18E699D2-3072-4DA2-BCBC-818810DBF9E3}" srcOrd="1" destOrd="0" presId="urn:microsoft.com/office/officeart/2005/8/layout/hierarchy1"/>
    <dgm:cxn modelId="{D2694AED-BFD4-4E58-A8B3-9EA251081FED}" type="presParOf" srcId="{18E699D2-3072-4DA2-BCBC-818810DBF9E3}" destId="{08BFEE3A-83DA-4363-ABC0-F3E88F13EF8F}" srcOrd="0" destOrd="0" presId="urn:microsoft.com/office/officeart/2005/8/layout/hierarchy1"/>
    <dgm:cxn modelId="{7C48F1A6-4C1E-467C-96D6-3611584135C6}" type="presParOf" srcId="{18E699D2-3072-4DA2-BCBC-818810DBF9E3}" destId="{7D01577E-2393-425B-8934-E7EF853FB5DB}" srcOrd="1" destOrd="0" presId="urn:microsoft.com/office/officeart/2005/8/layout/hierarchy1"/>
    <dgm:cxn modelId="{B376E3C0-4D89-4003-92B3-8FB366C2CCF0}" type="presParOf" srcId="{7D01577E-2393-425B-8934-E7EF853FB5DB}" destId="{251FF6C5-2CDF-4C73-93FD-08D14FF26818}" srcOrd="0" destOrd="0" presId="urn:microsoft.com/office/officeart/2005/8/layout/hierarchy1"/>
    <dgm:cxn modelId="{B7554EEE-36E4-4165-8553-6938E0CC8BF4}" type="presParOf" srcId="{251FF6C5-2CDF-4C73-93FD-08D14FF26818}" destId="{A6655329-951D-4B50-A17F-73B063ABBE04}" srcOrd="0" destOrd="0" presId="urn:microsoft.com/office/officeart/2005/8/layout/hierarchy1"/>
    <dgm:cxn modelId="{4E91AFCD-5585-4D65-B49C-8FFDD3A7160C}" type="presParOf" srcId="{251FF6C5-2CDF-4C73-93FD-08D14FF26818}" destId="{56A942E8-44B6-4A07-8416-3D1B48AC0D33}" srcOrd="1" destOrd="0" presId="urn:microsoft.com/office/officeart/2005/8/layout/hierarchy1"/>
    <dgm:cxn modelId="{AD771F52-104F-4BC6-A01D-FB9DCF4A9F14}" type="presParOf" srcId="{7D01577E-2393-425B-8934-E7EF853FB5DB}" destId="{EDA2D58D-1015-470A-AFD0-BB74C2B42FD9}" srcOrd="1" destOrd="0" presId="urn:microsoft.com/office/officeart/2005/8/layout/hierarchy1"/>
    <dgm:cxn modelId="{11FA6ABD-F47B-48D6-8741-1563F99ACEE3}" type="presParOf" srcId="{CB71937E-E4E7-45F0-A781-17866DCDBEAD}" destId="{C356F047-C82C-4393-8F12-2D4A24296494}" srcOrd="4" destOrd="0" presId="urn:microsoft.com/office/officeart/2005/8/layout/hierarchy1"/>
    <dgm:cxn modelId="{3B44F773-B8BD-473A-BF94-3E84618622DF}" type="presParOf" srcId="{CB71937E-E4E7-45F0-A781-17866DCDBEAD}" destId="{3F761C3D-7E3B-47F8-ADAB-AD34E69BF36E}" srcOrd="5" destOrd="0" presId="urn:microsoft.com/office/officeart/2005/8/layout/hierarchy1"/>
    <dgm:cxn modelId="{4F8C53C0-67CD-45FC-B653-84430D5F9EB9}" type="presParOf" srcId="{3F761C3D-7E3B-47F8-ADAB-AD34E69BF36E}" destId="{09B7B2FC-997F-4CDC-A38A-1E46C78601CF}" srcOrd="0" destOrd="0" presId="urn:microsoft.com/office/officeart/2005/8/layout/hierarchy1"/>
    <dgm:cxn modelId="{9B1901BF-84E2-439E-AAC4-9459F1015621}" type="presParOf" srcId="{09B7B2FC-997F-4CDC-A38A-1E46C78601CF}" destId="{4881B5FB-68EC-47AA-8CAB-846634CCB79E}" srcOrd="0" destOrd="0" presId="urn:microsoft.com/office/officeart/2005/8/layout/hierarchy1"/>
    <dgm:cxn modelId="{DB843D12-0638-49CD-BE22-4C8F68CEFBF0}" type="presParOf" srcId="{09B7B2FC-997F-4CDC-A38A-1E46C78601CF}" destId="{28A5AB14-C605-45DF-9F80-CB6C7DB26849}" srcOrd="1" destOrd="0" presId="urn:microsoft.com/office/officeart/2005/8/layout/hierarchy1"/>
    <dgm:cxn modelId="{69B67962-9FEC-4753-B1D1-AA2CB6F5B23E}" type="presParOf" srcId="{3F761C3D-7E3B-47F8-ADAB-AD34E69BF36E}" destId="{130F3D18-748C-450D-A031-D810DA07E0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E56FA2-9F7A-4520-B572-4470D51780C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7DED6792-50BB-4F8F-B0E9-554D7E3C87B1}">
      <dgm:prSet phldrT="[Text]" custT="1"/>
      <dgm:spPr/>
      <dgm:t>
        <a:bodyPr/>
        <a:lstStyle/>
        <a:p>
          <a:r>
            <a:rPr lang="en-US" sz="2400" dirty="0">
              <a:solidFill>
                <a:srgbClr val="18696F"/>
              </a:solidFill>
            </a:rPr>
            <a:t>Trust Funds</a:t>
          </a:r>
        </a:p>
      </dgm:t>
    </dgm:pt>
    <dgm:pt modelId="{ACABF57C-AA7E-4222-9946-8A3AD8FF0BBB}" type="parTrans" cxnId="{9F67C824-DC2B-44E4-81D7-AA203FBD0895}">
      <dgm:prSet/>
      <dgm:spPr/>
      <dgm:t>
        <a:bodyPr/>
        <a:lstStyle/>
        <a:p>
          <a:endParaRPr lang="en-US"/>
        </a:p>
      </dgm:t>
    </dgm:pt>
    <dgm:pt modelId="{981B7A50-6147-4619-B23D-7E6AFAA3CE93}" type="sibTrans" cxnId="{9F67C824-DC2B-44E4-81D7-AA203FBD0895}">
      <dgm:prSet/>
      <dgm:spPr/>
      <dgm:t>
        <a:bodyPr/>
        <a:lstStyle/>
        <a:p>
          <a:endParaRPr lang="en-US"/>
        </a:p>
      </dgm:t>
    </dgm:pt>
    <dgm:pt modelId="{9D395F7C-ABE8-49FC-B1A3-C9B16A35CCC7}">
      <dgm:prSet phldrT="[Text]" custT="1"/>
      <dgm:spPr/>
      <dgm:t>
        <a:bodyPr/>
        <a:lstStyle/>
        <a:p>
          <a:r>
            <a:rPr lang="en-US" sz="1600" dirty="0"/>
            <a:t>Trust funds account for receipts that are held in trust for use in carrying out specific purposes and programs in accordance with agreement or statute. In contrast to revolving funds and special funds, the assets of trust funds are frequently held over a period of time and may be invested in order to produce revenue</a:t>
          </a:r>
          <a:r>
            <a:rPr lang="en-US" sz="1400" dirty="0"/>
            <a:t>.</a:t>
          </a:r>
        </a:p>
      </dgm:t>
    </dgm:pt>
    <dgm:pt modelId="{F4D4CE81-AEFE-485C-A371-1746F245A9A1}" type="parTrans" cxnId="{D7C74C46-1BAA-479E-8803-DB5F7E092A0F}">
      <dgm:prSet/>
      <dgm:spPr/>
      <dgm:t>
        <a:bodyPr/>
        <a:lstStyle/>
        <a:p>
          <a:endParaRPr lang="en-US"/>
        </a:p>
      </dgm:t>
    </dgm:pt>
    <dgm:pt modelId="{71CA30AE-D90B-4113-B3AB-F30067C90411}" type="sibTrans" cxnId="{D7C74C46-1BAA-479E-8803-DB5F7E092A0F}">
      <dgm:prSet/>
      <dgm:spPr/>
      <dgm:t>
        <a:bodyPr/>
        <a:lstStyle/>
        <a:p>
          <a:endParaRPr lang="en-US"/>
        </a:p>
      </dgm:t>
    </dgm:pt>
    <dgm:pt modelId="{6E024F59-0CD5-4831-85B7-CF8A0A447F83}">
      <dgm:prSet phldrT="[Text]" custT="1"/>
      <dgm:spPr/>
      <dgm:t>
        <a:bodyPr/>
        <a:lstStyle/>
        <a:p>
          <a:r>
            <a:rPr lang="en-US" sz="2400" dirty="0">
              <a:solidFill>
                <a:srgbClr val="18696F"/>
              </a:solidFill>
            </a:rPr>
            <a:t>Deposit Funds</a:t>
          </a:r>
        </a:p>
      </dgm:t>
    </dgm:pt>
    <dgm:pt modelId="{6ECBA8FF-4032-4374-A8D9-78CC9C8A57A1}" type="parTrans" cxnId="{4DA2C637-72C3-44C2-A761-C5533E872C70}">
      <dgm:prSet/>
      <dgm:spPr/>
      <dgm:t>
        <a:bodyPr/>
        <a:lstStyle/>
        <a:p>
          <a:endParaRPr lang="en-US"/>
        </a:p>
      </dgm:t>
    </dgm:pt>
    <dgm:pt modelId="{94F44EDD-FCF6-4792-B0CF-9AF87A21A24A}" type="sibTrans" cxnId="{4DA2C637-72C3-44C2-A761-C5533E872C70}">
      <dgm:prSet/>
      <dgm:spPr/>
      <dgm:t>
        <a:bodyPr/>
        <a:lstStyle/>
        <a:p>
          <a:endParaRPr lang="en-US"/>
        </a:p>
      </dgm:t>
    </dgm:pt>
    <dgm:pt modelId="{8A2DD7ED-4C43-495D-BC08-C4CA966F3D34}">
      <dgm:prSet phldrT="[Text]" custT="1"/>
      <dgm:spPr/>
      <dgm:t>
        <a:bodyPr/>
        <a:lstStyle/>
        <a:p>
          <a:r>
            <a:rPr lang="en-US" sz="1600" dirty="0"/>
            <a:t>Deposit funds are combined receipt and expenditure accounts established to account for receipts held in suspense temporarily and later refunded or paid to some other fund or receipts held by the government as a banker or agent for others and paid out at the discretion of the owner.</a:t>
          </a:r>
        </a:p>
      </dgm:t>
    </dgm:pt>
    <dgm:pt modelId="{D0BC406A-FE05-4411-8FBB-9749FB3D0042}" type="parTrans" cxnId="{D195CF51-93A5-4EC7-AA1D-36569D356417}">
      <dgm:prSet/>
      <dgm:spPr/>
      <dgm:t>
        <a:bodyPr/>
        <a:lstStyle/>
        <a:p>
          <a:endParaRPr lang="en-US"/>
        </a:p>
      </dgm:t>
    </dgm:pt>
    <dgm:pt modelId="{61D3AD89-8BB1-450C-95BF-2B6693682398}" type="sibTrans" cxnId="{D195CF51-93A5-4EC7-AA1D-36569D356417}">
      <dgm:prSet/>
      <dgm:spPr/>
      <dgm:t>
        <a:bodyPr/>
        <a:lstStyle/>
        <a:p>
          <a:endParaRPr lang="en-US"/>
        </a:p>
      </dgm:t>
    </dgm:pt>
    <dgm:pt modelId="{ADE27FE9-ABB7-4902-9812-4EAB5E616654}" type="pres">
      <dgm:prSet presAssocID="{45E56FA2-9F7A-4520-B572-4470D51780CE}" presName="diagram" presStyleCnt="0">
        <dgm:presLayoutVars>
          <dgm:chPref val="1"/>
          <dgm:dir/>
          <dgm:animOne val="branch"/>
          <dgm:animLvl val="lvl"/>
          <dgm:resizeHandles/>
        </dgm:presLayoutVars>
      </dgm:prSet>
      <dgm:spPr/>
      <dgm:t>
        <a:bodyPr/>
        <a:lstStyle/>
        <a:p>
          <a:endParaRPr lang="en-US"/>
        </a:p>
      </dgm:t>
    </dgm:pt>
    <dgm:pt modelId="{34E72DF1-EBE4-49FB-A70F-6B776267F49A}" type="pres">
      <dgm:prSet presAssocID="{7DED6792-50BB-4F8F-B0E9-554D7E3C87B1}" presName="root" presStyleCnt="0"/>
      <dgm:spPr/>
    </dgm:pt>
    <dgm:pt modelId="{3D14B8A9-8854-4EB5-B7AF-1F2846F2266F}" type="pres">
      <dgm:prSet presAssocID="{7DED6792-50BB-4F8F-B0E9-554D7E3C87B1}" presName="rootComposite" presStyleCnt="0"/>
      <dgm:spPr/>
    </dgm:pt>
    <dgm:pt modelId="{6206ED5F-BA3C-4F23-83A6-99ED06C0DE41}" type="pres">
      <dgm:prSet presAssocID="{7DED6792-50BB-4F8F-B0E9-554D7E3C87B1}" presName="rootText" presStyleLbl="node1" presStyleIdx="0" presStyleCnt="2" custScaleX="74113" custScaleY="37887"/>
      <dgm:spPr/>
      <dgm:t>
        <a:bodyPr/>
        <a:lstStyle/>
        <a:p>
          <a:endParaRPr lang="en-US"/>
        </a:p>
      </dgm:t>
    </dgm:pt>
    <dgm:pt modelId="{0BE06882-5323-4525-97EB-3C3909BCFD37}" type="pres">
      <dgm:prSet presAssocID="{7DED6792-50BB-4F8F-B0E9-554D7E3C87B1}" presName="rootConnector" presStyleLbl="node1" presStyleIdx="0" presStyleCnt="2"/>
      <dgm:spPr/>
      <dgm:t>
        <a:bodyPr/>
        <a:lstStyle/>
        <a:p>
          <a:endParaRPr lang="en-US"/>
        </a:p>
      </dgm:t>
    </dgm:pt>
    <dgm:pt modelId="{A365A9F1-6FB4-4E43-90ED-A59C9A425D31}" type="pres">
      <dgm:prSet presAssocID="{7DED6792-50BB-4F8F-B0E9-554D7E3C87B1}" presName="childShape" presStyleCnt="0"/>
      <dgm:spPr/>
    </dgm:pt>
    <dgm:pt modelId="{C412BB4F-776C-4F53-91D7-A78E2B82B30A}" type="pres">
      <dgm:prSet presAssocID="{F4D4CE81-AEFE-485C-A371-1746F245A9A1}" presName="Name13" presStyleLbl="parChTrans1D2" presStyleIdx="0" presStyleCnt="2"/>
      <dgm:spPr/>
      <dgm:t>
        <a:bodyPr/>
        <a:lstStyle/>
        <a:p>
          <a:endParaRPr lang="en-US"/>
        </a:p>
      </dgm:t>
    </dgm:pt>
    <dgm:pt modelId="{B6BAE74C-E812-4EC4-B5AC-CF0BB4E5E93A}" type="pres">
      <dgm:prSet presAssocID="{9D395F7C-ABE8-49FC-B1A3-C9B16A35CCC7}" presName="childText" presStyleLbl="bgAcc1" presStyleIdx="0" presStyleCnt="2" custScaleY="144382">
        <dgm:presLayoutVars>
          <dgm:bulletEnabled val="1"/>
        </dgm:presLayoutVars>
      </dgm:prSet>
      <dgm:spPr/>
      <dgm:t>
        <a:bodyPr/>
        <a:lstStyle/>
        <a:p>
          <a:endParaRPr lang="en-US"/>
        </a:p>
      </dgm:t>
    </dgm:pt>
    <dgm:pt modelId="{B4F059C4-9010-4A7D-800E-71E1C78D9031}" type="pres">
      <dgm:prSet presAssocID="{6E024F59-0CD5-4831-85B7-CF8A0A447F83}" presName="root" presStyleCnt="0"/>
      <dgm:spPr/>
    </dgm:pt>
    <dgm:pt modelId="{5D9E9198-A9E2-48CC-99F5-8A1412ECCBB2}" type="pres">
      <dgm:prSet presAssocID="{6E024F59-0CD5-4831-85B7-CF8A0A447F83}" presName="rootComposite" presStyleCnt="0"/>
      <dgm:spPr/>
    </dgm:pt>
    <dgm:pt modelId="{7A9FB195-1F24-4B1E-841E-C6EA1064104C}" type="pres">
      <dgm:prSet presAssocID="{6E024F59-0CD5-4831-85B7-CF8A0A447F83}" presName="rootText" presStyleLbl="node1" presStyleIdx="1" presStyleCnt="2" custScaleX="74708" custScaleY="38653"/>
      <dgm:spPr/>
      <dgm:t>
        <a:bodyPr/>
        <a:lstStyle/>
        <a:p>
          <a:endParaRPr lang="en-US"/>
        </a:p>
      </dgm:t>
    </dgm:pt>
    <dgm:pt modelId="{882CB1F8-B21E-40F0-A092-3572D8A0AB74}" type="pres">
      <dgm:prSet presAssocID="{6E024F59-0CD5-4831-85B7-CF8A0A447F83}" presName="rootConnector" presStyleLbl="node1" presStyleIdx="1" presStyleCnt="2"/>
      <dgm:spPr/>
      <dgm:t>
        <a:bodyPr/>
        <a:lstStyle/>
        <a:p>
          <a:endParaRPr lang="en-US"/>
        </a:p>
      </dgm:t>
    </dgm:pt>
    <dgm:pt modelId="{D37565C6-9B8A-42E0-9988-37433A1D2A67}" type="pres">
      <dgm:prSet presAssocID="{6E024F59-0CD5-4831-85B7-CF8A0A447F83}" presName="childShape" presStyleCnt="0"/>
      <dgm:spPr/>
    </dgm:pt>
    <dgm:pt modelId="{64B0F2F4-697D-4DD4-B3A7-33EB76BDCF29}" type="pres">
      <dgm:prSet presAssocID="{D0BC406A-FE05-4411-8FBB-9749FB3D0042}" presName="Name13" presStyleLbl="parChTrans1D2" presStyleIdx="1" presStyleCnt="2"/>
      <dgm:spPr/>
      <dgm:t>
        <a:bodyPr/>
        <a:lstStyle/>
        <a:p>
          <a:endParaRPr lang="en-US"/>
        </a:p>
      </dgm:t>
    </dgm:pt>
    <dgm:pt modelId="{D4477275-F00A-4323-B08F-35AFED5B2F43}" type="pres">
      <dgm:prSet presAssocID="{8A2DD7ED-4C43-495D-BC08-C4CA966F3D34}" presName="childText" presStyleLbl="bgAcc1" presStyleIdx="1" presStyleCnt="2" custScaleY="143461">
        <dgm:presLayoutVars>
          <dgm:bulletEnabled val="1"/>
        </dgm:presLayoutVars>
      </dgm:prSet>
      <dgm:spPr/>
      <dgm:t>
        <a:bodyPr/>
        <a:lstStyle/>
        <a:p>
          <a:endParaRPr lang="en-US"/>
        </a:p>
      </dgm:t>
    </dgm:pt>
  </dgm:ptLst>
  <dgm:cxnLst>
    <dgm:cxn modelId="{891ABAA3-E69B-483F-A507-97080CFF7314}" type="presOf" srcId="{8A2DD7ED-4C43-495D-BC08-C4CA966F3D34}" destId="{D4477275-F00A-4323-B08F-35AFED5B2F43}" srcOrd="0" destOrd="0" presId="urn:microsoft.com/office/officeart/2005/8/layout/hierarchy3"/>
    <dgm:cxn modelId="{D195CF51-93A5-4EC7-AA1D-36569D356417}" srcId="{6E024F59-0CD5-4831-85B7-CF8A0A447F83}" destId="{8A2DD7ED-4C43-495D-BC08-C4CA966F3D34}" srcOrd="0" destOrd="0" parTransId="{D0BC406A-FE05-4411-8FBB-9749FB3D0042}" sibTransId="{61D3AD89-8BB1-450C-95BF-2B6693682398}"/>
    <dgm:cxn modelId="{D3E95D62-60FB-4F74-AA2D-B70DBE82E97A}" type="presOf" srcId="{F4D4CE81-AEFE-485C-A371-1746F245A9A1}" destId="{C412BB4F-776C-4F53-91D7-A78E2B82B30A}" srcOrd="0" destOrd="0" presId="urn:microsoft.com/office/officeart/2005/8/layout/hierarchy3"/>
    <dgm:cxn modelId="{1F143B2D-D89E-4158-89EC-BB576A4B50FE}" type="presOf" srcId="{45E56FA2-9F7A-4520-B572-4470D51780CE}" destId="{ADE27FE9-ABB7-4902-9812-4EAB5E616654}" srcOrd="0" destOrd="0" presId="urn:microsoft.com/office/officeart/2005/8/layout/hierarchy3"/>
    <dgm:cxn modelId="{8D95348C-2E15-48B0-9320-1655D7EB259F}" type="presOf" srcId="{6E024F59-0CD5-4831-85B7-CF8A0A447F83}" destId="{7A9FB195-1F24-4B1E-841E-C6EA1064104C}" srcOrd="0" destOrd="0" presId="urn:microsoft.com/office/officeart/2005/8/layout/hierarchy3"/>
    <dgm:cxn modelId="{9F67C824-DC2B-44E4-81D7-AA203FBD0895}" srcId="{45E56FA2-9F7A-4520-B572-4470D51780CE}" destId="{7DED6792-50BB-4F8F-B0E9-554D7E3C87B1}" srcOrd="0" destOrd="0" parTransId="{ACABF57C-AA7E-4222-9946-8A3AD8FF0BBB}" sibTransId="{981B7A50-6147-4619-B23D-7E6AFAA3CE93}"/>
    <dgm:cxn modelId="{D7C74C46-1BAA-479E-8803-DB5F7E092A0F}" srcId="{7DED6792-50BB-4F8F-B0E9-554D7E3C87B1}" destId="{9D395F7C-ABE8-49FC-B1A3-C9B16A35CCC7}" srcOrd="0" destOrd="0" parTransId="{F4D4CE81-AEFE-485C-A371-1746F245A9A1}" sibTransId="{71CA30AE-D90B-4113-B3AB-F30067C90411}"/>
    <dgm:cxn modelId="{210F37D9-00F0-419E-ADA4-9B03B43624C3}" type="presOf" srcId="{7DED6792-50BB-4F8F-B0E9-554D7E3C87B1}" destId="{0BE06882-5323-4525-97EB-3C3909BCFD37}" srcOrd="1" destOrd="0" presId="urn:microsoft.com/office/officeart/2005/8/layout/hierarchy3"/>
    <dgm:cxn modelId="{4DA2C637-72C3-44C2-A761-C5533E872C70}" srcId="{45E56FA2-9F7A-4520-B572-4470D51780CE}" destId="{6E024F59-0CD5-4831-85B7-CF8A0A447F83}" srcOrd="1" destOrd="0" parTransId="{6ECBA8FF-4032-4374-A8D9-78CC9C8A57A1}" sibTransId="{94F44EDD-FCF6-4792-B0CF-9AF87A21A24A}"/>
    <dgm:cxn modelId="{E80E7F9C-D6B9-4EBA-8260-23A27E68A174}" type="presOf" srcId="{7DED6792-50BB-4F8F-B0E9-554D7E3C87B1}" destId="{6206ED5F-BA3C-4F23-83A6-99ED06C0DE41}" srcOrd="0" destOrd="0" presId="urn:microsoft.com/office/officeart/2005/8/layout/hierarchy3"/>
    <dgm:cxn modelId="{C355F49B-F8A3-4E07-AF95-A2037F570A32}" type="presOf" srcId="{9D395F7C-ABE8-49FC-B1A3-C9B16A35CCC7}" destId="{B6BAE74C-E812-4EC4-B5AC-CF0BB4E5E93A}" srcOrd="0" destOrd="0" presId="urn:microsoft.com/office/officeart/2005/8/layout/hierarchy3"/>
    <dgm:cxn modelId="{6D884779-D74A-4910-95B7-9803D05774BA}" type="presOf" srcId="{6E024F59-0CD5-4831-85B7-CF8A0A447F83}" destId="{882CB1F8-B21E-40F0-A092-3572D8A0AB74}" srcOrd="1" destOrd="0" presId="urn:microsoft.com/office/officeart/2005/8/layout/hierarchy3"/>
    <dgm:cxn modelId="{A37A363B-20E7-4D58-83D3-F30251B3C269}" type="presOf" srcId="{D0BC406A-FE05-4411-8FBB-9749FB3D0042}" destId="{64B0F2F4-697D-4DD4-B3A7-33EB76BDCF29}" srcOrd="0" destOrd="0" presId="urn:microsoft.com/office/officeart/2005/8/layout/hierarchy3"/>
    <dgm:cxn modelId="{6B12BFCB-1739-4901-8EDA-2B35E553087C}" type="presParOf" srcId="{ADE27FE9-ABB7-4902-9812-4EAB5E616654}" destId="{34E72DF1-EBE4-49FB-A70F-6B776267F49A}" srcOrd="0" destOrd="0" presId="urn:microsoft.com/office/officeart/2005/8/layout/hierarchy3"/>
    <dgm:cxn modelId="{0DAB482E-70B2-46F4-926F-1A921E7906FE}" type="presParOf" srcId="{34E72DF1-EBE4-49FB-A70F-6B776267F49A}" destId="{3D14B8A9-8854-4EB5-B7AF-1F2846F2266F}" srcOrd="0" destOrd="0" presId="urn:microsoft.com/office/officeart/2005/8/layout/hierarchy3"/>
    <dgm:cxn modelId="{076BFBC5-F133-43DD-A3AD-95C07E0D1857}" type="presParOf" srcId="{3D14B8A9-8854-4EB5-B7AF-1F2846F2266F}" destId="{6206ED5F-BA3C-4F23-83A6-99ED06C0DE41}" srcOrd="0" destOrd="0" presId="urn:microsoft.com/office/officeart/2005/8/layout/hierarchy3"/>
    <dgm:cxn modelId="{833039C4-128C-44F2-A26D-EC81F84BF574}" type="presParOf" srcId="{3D14B8A9-8854-4EB5-B7AF-1F2846F2266F}" destId="{0BE06882-5323-4525-97EB-3C3909BCFD37}" srcOrd="1" destOrd="0" presId="urn:microsoft.com/office/officeart/2005/8/layout/hierarchy3"/>
    <dgm:cxn modelId="{40942C25-6A70-4F48-AE89-41425422C25F}" type="presParOf" srcId="{34E72DF1-EBE4-49FB-A70F-6B776267F49A}" destId="{A365A9F1-6FB4-4E43-90ED-A59C9A425D31}" srcOrd="1" destOrd="0" presId="urn:microsoft.com/office/officeart/2005/8/layout/hierarchy3"/>
    <dgm:cxn modelId="{397A35BD-1933-481F-8B3E-8EFC7C5028F8}" type="presParOf" srcId="{A365A9F1-6FB4-4E43-90ED-A59C9A425D31}" destId="{C412BB4F-776C-4F53-91D7-A78E2B82B30A}" srcOrd="0" destOrd="0" presId="urn:microsoft.com/office/officeart/2005/8/layout/hierarchy3"/>
    <dgm:cxn modelId="{84DF09BC-A5CF-4C45-8C8B-BA03DB3F5911}" type="presParOf" srcId="{A365A9F1-6FB4-4E43-90ED-A59C9A425D31}" destId="{B6BAE74C-E812-4EC4-B5AC-CF0BB4E5E93A}" srcOrd="1" destOrd="0" presId="urn:microsoft.com/office/officeart/2005/8/layout/hierarchy3"/>
    <dgm:cxn modelId="{62EF1396-ABEC-4DA4-9F1E-39F08B151637}" type="presParOf" srcId="{ADE27FE9-ABB7-4902-9812-4EAB5E616654}" destId="{B4F059C4-9010-4A7D-800E-71E1C78D9031}" srcOrd="1" destOrd="0" presId="urn:microsoft.com/office/officeart/2005/8/layout/hierarchy3"/>
    <dgm:cxn modelId="{4B82FCBA-5E11-4481-88A9-612C688487FD}" type="presParOf" srcId="{B4F059C4-9010-4A7D-800E-71E1C78D9031}" destId="{5D9E9198-A9E2-48CC-99F5-8A1412ECCBB2}" srcOrd="0" destOrd="0" presId="urn:microsoft.com/office/officeart/2005/8/layout/hierarchy3"/>
    <dgm:cxn modelId="{80D6739E-6C0E-4C9D-9303-AE01C1FD0C0E}" type="presParOf" srcId="{5D9E9198-A9E2-48CC-99F5-8A1412ECCBB2}" destId="{7A9FB195-1F24-4B1E-841E-C6EA1064104C}" srcOrd="0" destOrd="0" presId="urn:microsoft.com/office/officeart/2005/8/layout/hierarchy3"/>
    <dgm:cxn modelId="{FB199D0F-613E-4A6F-BFD6-609470235DA0}" type="presParOf" srcId="{5D9E9198-A9E2-48CC-99F5-8A1412ECCBB2}" destId="{882CB1F8-B21E-40F0-A092-3572D8A0AB74}" srcOrd="1" destOrd="0" presId="urn:microsoft.com/office/officeart/2005/8/layout/hierarchy3"/>
    <dgm:cxn modelId="{3FA25968-B614-46ED-B9A8-5F45CDE9E467}" type="presParOf" srcId="{B4F059C4-9010-4A7D-800E-71E1C78D9031}" destId="{D37565C6-9B8A-42E0-9988-37433A1D2A67}" srcOrd="1" destOrd="0" presId="urn:microsoft.com/office/officeart/2005/8/layout/hierarchy3"/>
    <dgm:cxn modelId="{1E686BA7-82D3-467B-AA05-F0E1CBDEC616}" type="presParOf" srcId="{D37565C6-9B8A-42E0-9988-37433A1D2A67}" destId="{64B0F2F4-697D-4DD4-B3A7-33EB76BDCF29}" srcOrd="0" destOrd="0" presId="urn:microsoft.com/office/officeart/2005/8/layout/hierarchy3"/>
    <dgm:cxn modelId="{BEF47153-5EAB-44C1-8807-6F313E10261F}" type="presParOf" srcId="{D37565C6-9B8A-42E0-9988-37433A1D2A67}" destId="{D4477275-F00A-4323-B08F-35AFED5B2F4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1D609A-F36B-47F3-B399-E8D704845797}"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n-US"/>
        </a:p>
      </dgm:t>
    </dgm:pt>
    <dgm:pt modelId="{4611CCEC-0A3D-4E4C-9B2E-E979F678E69A}">
      <dgm:prSet phldrT="[Text]"/>
      <dgm:spPr/>
      <dgm:t>
        <a:bodyPr/>
        <a:lstStyle/>
        <a:p>
          <a:r>
            <a:rPr lang="en-US" dirty="0"/>
            <a:t>1</a:t>
          </a:r>
        </a:p>
      </dgm:t>
    </dgm:pt>
    <dgm:pt modelId="{E61A0927-3B1D-42BD-BC5D-3CF5D07CF878}" type="parTrans" cxnId="{C2BE6B72-A025-48BD-B867-7D4CAFECE3F6}">
      <dgm:prSet/>
      <dgm:spPr/>
      <dgm:t>
        <a:bodyPr/>
        <a:lstStyle/>
        <a:p>
          <a:endParaRPr lang="en-US"/>
        </a:p>
      </dgm:t>
    </dgm:pt>
    <dgm:pt modelId="{5E1434D3-6B39-4DE4-9148-091AF5944052}" type="sibTrans" cxnId="{C2BE6B72-A025-48BD-B867-7D4CAFECE3F6}">
      <dgm:prSet/>
      <dgm:spPr/>
      <dgm:t>
        <a:bodyPr/>
        <a:lstStyle/>
        <a:p>
          <a:endParaRPr lang="en-US"/>
        </a:p>
      </dgm:t>
    </dgm:pt>
    <dgm:pt modelId="{0807018A-E079-44D1-AE63-19E13FCA8013}">
      <dgm:prSet phldrT="[Text]"/>
      <dgm:spPr/>
      <dgm:t>
        <a:bodyPr/>
        <a:lstStyle/>
        <a:p>
          <a:pPr algn="l"/>
          <a:r>
            <a:rPr lang="en-US" dirty="0"/>
            <a:t>Serious financial management problems at the Department of Defense (DOD) that have prevented DOD’s financial statements from being auditable</a:t>
          </a:r>
        </a:p>
      </dgm:t>
    </dgm:pt>
    <dgm:pt modelId="{3EFBDCC8-FA55-4413-9ACD-027F524A6EFA}" type="parTrans" cxnId="{6A1C9486-EDF6-413A-AD65-B0D07F05E019}">
      <dgm:prSet/>
      <dgm:spPr/>
      <dgm:t>
        <a:bodyPr/>
        <a:lstStyle/>
        <a:p>
          <a:endParaRPr lang="en-US"/>
        </a:p>
      </dgm:t>
    </dgm:pt>
    <dgm:pt modelId="{6919FABF-60CD-4E4D-BEBE-562092A645F2}" type="sibTrans" cxnId="{6A1C9486-EDF6-413A-AD65-B0D07F05E019}">
      <dgm:prSet/>
      <dgm:spPr/>
      <dgm:t>
        <a:bodyPr/>
        <a:lstStyle/>
        <a:p>
          <a:endParaRPr lang="en-US"/>
        </a:p>
      </dgm:t>
    </dgm:pt>
    <dgm:pt modelId="{CB2D0B2D-5804-4BC9-A412-A906FEF18BE0}">
      <dgm:prSet phldrT="[Text]"/>
      <dgm:spPr/>
      <dgm:t>
        <a:bodyPr/>
        <a:lstStyle/>
        <a:p>
          <a:r>
            <a:rPr lang="en-US" dirty="0"/>
            <a:t>2</a:t>
          </a:r>
        </a:p>
      </dgm:t>
    </dgm:pt>
    <dgm:pt modelId="{7ADF7E33-5E47-4DED-BB08-0CE17F3A0B13}" type="parTrans" cxnId="{D7D651F0-2221-47EE-8597-CD444BEE23F8}">
      <dgm:prSet/>
      <dgm:spPr/>
      <dgm:t>
        <a:bodyPr/>
        <a:lstStyle/>
        <a:p>
          <a:endParaRPr lang="en-US"/>
        </a:p>
      </dgm:t>
    </dgm:pt>
    <dgm:pt modelId="{F79727BF-B5D2-4C01-AF93-9390447614E1}" type="sibTrans" cxnId="{D7D651F0-2221-47EE-8597-CD444BEE23F8}">
      <dgm:prSet/>
      <dgm:spPr/>
      <dgm:t>
        <a:bodyPr/>
        <a:lstStyle/>
        <a:p>
          <a:endParaRPr lang="en-US"/>
        </a:p>
      </dgm:t>
    </dgm:pt>
    <dgm:pt modelId="{A8CB511C-DB12-44F5-BD3A-7920CE9D305F}">
      <dgm:prSet phldrT="[Text]"/>
      <dgm:spPr/>
      <dgm:t>
        <a:bodyPr/>
        <a:lstStyle/>
        <a:p>
          <a:r>
            <a:rPr lang="en-US" dirty="0"/>
            <a:t>The federal government’s inability to adequately account for and reconcile intragovernmental activity and balances between federal entities</a:t>
          </a:r>
        </a:p>
      </dgm:t>
    </dgm:pt>
    <dgm:pt modelId="{03C9FD84-87E4-49CD-973E-43A5394ABDF8}" type="parTrans" cxnId="{F1768958-9950-4F07-B1F0-6D5F031C32A8}">
      <dgm:prSet/>
      <dgm:spPr/>
      <dgm:t>
        <a:bodyPr/>
        <a:lstStyle/>
        <a:p>
          <a:endParaRPr lang="en-US"/>
        </a:p>
      </dgm:t>
    </dgm:pt>
    <dgm:pt modelId="{9C0C9C50-C758-4DA2-B85D-9091FA473812}" type="sibTrans" cxnId="{F1768958-9950-4F07-B1F0-6D5F031C32A8}">
      <dgm:prSet/>
      <dgm:spPr/>
      <dgm:t>
        <a:bodyPr/>
        <a:lstStyle/>
        <a:p>
          <a:endParaRPr lang="en-US"/>
        </a:p>
      </dgm:t>
    </dgm:pt>
    <dgm:pt modelId="{8C1C4328-C58C-4503-BA75-E64BF63D1555}">
      <dgm:prSet phldrT="[Text]"/>
      <dgm:spPr/>
      <dgm:t>
        <a:bodyPr/>
        <a:lstStyle/>
        <a:p>
          <a:r>
            <a:rPr lang="en-US" dirty="0"/>
            <a:t>3</a:t>
          </a:r>
        </a:p>
      </dgm:t>
    </dgm:pt>
    <dgm:pt modelId="{5BD2F637-44D4-41E6-8243-2534299F404A}" type="parTrans" cxnId="{05778434-B983-4F1B-BA6F-DE5187F6865A}">
      <dgm:prSet/>
      <dgm:spPr/>
      <dgm:t>
        <a:bodyPr/>
        <a:lstStyle/>
        <a:p>
          <a:endParaRPr lang="en-US"/>
        </a:p>
      </dgm:t>
    </dgm:pt>
    <dgm:pt modelId="{1E063CAB-AE38-4463-8DD8-954740184B3C}" type="sibTrans" cxnId="{05778434-B983-4F1B-BA6F-DE5187F6865A}">
      <dgm:prSet/>
      <dgm:spPr/>
      <dgm:t>
        <a:bodyPr/>
        <a:lstStyle/>
        <a:p>
          <a:endParaRPr lang="en-US"/>
        </a:p>
      </dgm:t>
    </dgm:pt>
    <dgm:pt modelId="{D92B3B54-88B6-49D3-86D6-6B2A77315E8F}">
      <dgm:prSet phldrT="[Text]"/>
      <dgm:spPr/>
      <dgm:t>
        <a:bodyPr/>
        <a:lstStyle/>
        <a:p>
          <a:r>
            <a:rPr lang="en-US" dirty="0"/>
            <a:t>The federal government’s ineffective process for preparing the consolidated financial statements</a:t>
          </a:r>
        </a:p>
      </dgm:t>
    </dgm:pt>
    <dgm:pt modelId="{1CDCB651-F27E-46A0-BA1B-41316DD2ED53}" type="parTrans" cxnId="{C9D3C867-D818-4363-9192-C7ADBB72CA18}">
      <dgm:prSet/>
      <dgm:spPr/>
      <dgm:t>
        <a:bodyPr/>
        <a:lstStyle/>
        <a:p>
          <a:endParaRPr lang="en-US"/>
        </a:p>
      </dgm:t>
    </dgm:pt>
    <dgm:pt modelId="{3CF82D3C-A50F-4273-809F-A4BF9BB4F578}" type="sibTrans" cxnId="{C9D3C867-D818-4363-9192-C7ADBB72CA18}">
      <dgm:prSet/>
      <dgm:spPr/>
      <dgm:t>
        <a:bodyPr/>
        <a:lstStyle/>
        <a:p>
          <a:endParaRPr lang="en-US"/>
        </a:p>
      </dgm:t>
    </dgm:pt>
    <dgm:pt modelId="{AD9C7D9E-DE21-4251-A51B-A0B5CE70DC39}" type="pres">
      <dgm:prSet presAssocID="{351D609A-F36B-47F3-B399-E8D704845797}" presName="linearFlow" presStyleCnt="0">
        <dgm:presLayoutVars>
          <dgm:dir/>
          <dgm:animLvl val="lvl"/>
          <dgm:resizeHandles val="exact"/>
        </dgm:presLayoutVars>
      </dgm:prSet>
      <dgm:spPr/>
      <dgm:t>
        <a:bodyPr/>
        <a:lstStyle/>
        <a:p>
          <a:endParaRPr lang="en-US"/>
        </a:p>
      </dgm:t>
    </dgm:pt>
    <dgm:pt modelId="{FAE11BC5-68C9-4885-9825-F49871D46024}" type="pres">
      <dgm:prSet presAssocID="{4611CCEC-0A3D-4E4C-9B2E-E979F678E69A}" presName="composite" presStyleCnt="0"/>
      <dgm:spPr/>
    </dgm:pt>
    <dgm:pt modelId="{A69C45C8-84CE-43EA-8D7A-42ED0C51C7CE}" type="pres">
      <dgm:prSet presAssocID="{4611CCEC-0A3D-4E4C-9B2E-E979F678E69A}" presName="parentText" presStyleLbl="alignNode1" presStyleIdx="0" presStyleCnt="3">
        <dgm:presLayoutVars>
          <dgm:chMax val="1"/>
          <dgm:bulletEnabled val="1"/>
        </dgm:presLayoutVars>
      </dgm:prSet>
      <dgm:spPr/>
      <dgm:t>
        <a:bodyPr/>
        <a:lstStyle/>
        <a:p>
          <a:endParaRPr lang="en-US"/>
        </a:p>
      </dgm:t>
    </dgm:pt>
    <dgm:pt modelId="{F3D24BB1-7500-4219-972D-2F603473FB6A}" type="pres">
      <dgm:prSet presAssocID="{4611CCEC-0A3D-4E4C-9B2E-E979F678E69A}" presName="descendantText" presStyleLbl="alignAcc1" presStyleIdx="0" presStyleCnt="3">
        <dgm:presLayoutVars>
          <dgm:bulletEnabled val="1"/>
        </dgm:presLayoutVars>
      </dgm:prSet>
      <dgm:spPr/>
      <dgm:t>
        <a:bodyPr/>
        <a:lstStyle/>
        <a:p>
          <a:endParaRPr lang="en-US"/>
        </a:p>
      </dgm:t>
    </dgm:pt>
    <dgm:pt modelId="{DF54C438-DBD6-468E-B91C-E9E10E8BB9E3}" type="pres">
      <dgm:prSet presAssocID="{5E1434D3-6B39-4DE4-9148-091AF5944052}" presName="sp" presStyleCnt="0"/>
      <dgm:spPr/>
    </dgm:pt>
    <dgm:pt modelId="{27CE2077-3F3A-4069-8BC8-F0E9AA8B548D}" type="pres">
      <dgm:prSet presAssocID="{CB2D0B2D-5804-4BC9-A412-A906FEF18BE0}" presName="composite" presStyleCnt="0"/>
      <dgm:spPr/>
    </dgm:pt>
    <dgm:pt modelId="{173AFBA3-F165-4C01-8E1B-10630B2FA17E}" type="pres">
      <dgm:prSet presAssocID="{CB2D0B2D-5804-4BC9-A412-A906FEF18BE0}" presName="parentText" presStyleLbl="alignNode1" presStyleIdx="1" presStyleCnt="3">
        <dgm:presLayoutVars>
          <dgm:chMax val="1"/>
          <dgm:bulletEnabled val="1"/>
        </dgm:presLayoutVars>
      </dgm:prSet>
      <dgm:spPr/>
      <dgm:t>
        <a:bodyPr/>
        <a:lstStyle/>
        <a:p>
          <a:endParaRPr lang="en-US"/>
        </a:p>
      </dgm:t>
    </dgm:pt>
    <dgm:pt modelId="{A1F8AE25-BB7C-4FC7-A0F4-44519EB17D17}" type="pres">
      <dgm:prSet presAssocID="{CB2D0B2D-5804-4BC9-A412-A906FEF18BE0}" presName="descendantText" presStyleLbl="alignAcc1" presStyleIdx="1" presStyleCnt="3">
        <dgm:presLayoutVars>
          <dgm:bulletEnabled val="1"/>
        </dgm:presLayoutVars>
      </dgm:prSet>
      <dgm:spPr/>
      <dgm:t>
        <a:bodyPr/>
        <a:lstStyle/>
        <a:p>
          <a:endParaRPr lang="en-US"/>
        </a:p>
      </dgm:t>
    </dgm:pt>
    <dgm:pt modelId="{3CB81129-850B-47F1-95CF-C4118006DB70}" type="pres">
      <dgm:prSet presAssocID="{F79727BF-B5D2-4C01-AF93-9390447614E1}" presName="sp" presStyleCnt="0"/>
      <dgm:spPr/>
    </dgm:pt>
    <dgm:pt modelId="{04BCFF73-8DC4-4911-9A27-C28C69D529D2}" type="pres">
      <dgm:prSet presAssocID="{8C1C4328-C58C-4503-BA75-E64BF63D1555}" presName="composite" presStyleCnt="0"/>
      <dgm:spPr/>
    </dgm:pt>
    <dgm:pt modelId="{87ECA10E-B6D1-4ADB-9E03-5EA0F30054C3}" type="pres">
      <dgm:prSet presAssocID="{8C1C4328-C58C-4503-BA75-E64BF63D1555}" presName="parentText" presStyleLbl="alignNode1" presStyleIdx="2" presStyleCnt="3">
        <dgm:presLayoutVars>
          <dgm:chMax val="1"/>
          <dgm:bulletEnabled val="1"/>
        </dgm:presLayoutVars>
      </dgm:prSet>
      <dgm:spPr/>
      <dgm:t>
        <a:bodyPr/>
        <a:lstStyle/>
        <a:p>
          <a:endParaRPr lang="en-US"/>
        </a:p>
      </dgm:t>
    </dgm:pt>
    <dgm:pt modelId="{BCF1425E-50A1-448A-97F9-F6ADC1E16AB0}" type="pres">
      <dgm:prSet presAssocID="{8C1C4328-C58C-4503-BA75-E64BF63D1555}" presName="descendantText" presStyleLbl="alignAcc1" presStyleIdx="2" presStyleCnt="3">
        <dgm:presLayoutVars>
          <dgm:bulletEnabled val="1"/>
        </dgm:presLayoutVars>
      </dgm:prSet>
      <dgm:spPr/>
      <dgm:t>
        <a:bodyPr/>
        <a:lstStyle/>
        <a:p>
          <a:endParaRPr lang="en-US"/>
        </a:p>
      </dgm:t>
    </dgm:pt>
  </dgm:ptLst>
  <dgm:cxnLst>
    <dgm:cxn modelId="{578496B4-0C5A-4B5A-9F46-70396EAE073E}" type="presOf" srcId="{4611CCEC-0A3D-4E4C-9B2E-E979F678E69A}" destId="{A69C45C8-84CE-43EA-8D7A-42ED0C51C7CE}" srcOrd="0" destOrd="0" presId="urn:microsoft.com/office/officeart/2005/8/layout/chevron2"/>
    <dgm:cxn modelId="{7418EB65-F44F-4424-BA3B-09A841E38EF5}" type="presOf" srcId="{D92B3B54-88B6-49D3-86D6-6B2A77315E8F}" destId="{BCF1425E-50A1-448A-97F9-F6ADC1E16AB0}" srcOrd="0" destOrd="0" presId="urn:microsoft.com/office/officeart/2005/8/layout/chevron2"/>
    <dgm:cxn modelId="{6A1C9486-EDF6-413A-AD65-B0D07F05E019}" srcId="{4611CCEC-0A3D-4E4C-9B2E-E979F678E69A}" destId="{0807018A-E079-44D1-AE63-19E13FCA8013}" srcOrd="0" destOrd="0" parTransId="{3EFBDCC8-FA55-4413-9ACD-027F524A6EFA}" sibTransId="{6919FABF-60CD-4E4D-BEBE-562092A645F2}"/>
    <dgm:cxn modelId="{15910D5B-A474-414F-8BD9-67ACE4A260F2}" type="presOf" srcId="{8C1C4328-C58C-4503-BA75-E64BF63D1555}" destId="{87ECA10E-B6D1-4ADB-9E03-5EA0F30054C3}" srcOrd="0" destOrd="0" presId="urn:microsoft.com/office/officeart/2005/8/layout/chevron2"/>
    <dgm:cxn modelId="{D4FB907F-F2F5-43CC-B972-0D03DA78694F}" type="presOf" srcId="{A8CB511C-DB12-44F5-BD3A-7920CE9D305F}" destId="{A1F8AE25-BB7C-4FC7-A0F4-44519EB17D17}" srcOrd="0" destOrd="0" presId="urn:microsoft.com/office/officeart/2005/8/layout/chevron2"/>
    <dgm:cxn modelId="{D7D651F0-2221-47EE-8597-CD444BEE23F8}" srcId="{351D609A-F36B-47F3-B399-E8D704845797}" destId="{CB2D0B2D-5804-4BC9-A412-A906FEF18BE0}" srcOrd="1" destOrd="0" parTransId="{7ADF7E33-5E47-4DED-BB08-0CE17F3A0B13}" sibTransId="{F79727BF-B5D2-4C01-AF93-9390447614E1}"/>
    <dgm:cxn modelId="{5F3FD047-1DAA-46D2-ACCD-729E1942DBE9}" type="presOf" srcId="{351D609A-F36B-47F3-B399-E8D704845797}" destId="{AD9C7D9E-DE21-4251-A51B-A0B5CE70DC39}" srcOrd="0" destOrd="0" presId="urn:microsoft.com/office/officeart/2005/8/layout/chevron2"/>
    <dgm:cxn modelId="{05778434-B983-4F1B-BA6F-DE5187F6865A}" srcId="{351D609A-F36B-47F3-B399-E8D704845797}" destId="{8C1C4328-C58C-4503-BA75-E64BF63D1555}" srcOrd="2" destOrd="0" parTransId="{5BD2F637-44D4-41E6-8243-2534299F404A}" sibTransId="{1E063CAB-AE38-4463-8DD8-954740184B3C}"/>
    <dgm:cxn modelId="{C9D3C867-D818-4363-9192-C7ADBB72CA18}" srcId="{8C1C4328-C58C-4503-BA75-E64BF63D1555}" destId="{D92B3B54-88B6-49D3-86D6-6B2A77315E8F}" srcOrd="0" destOrd="0" parTransId="{1CDCB651-F27E-46A0-BA1B-41316DD2ED53}" sibTransId="{3CF82D3C-A50F-4273-809F-A4BF9BB4F578}"/>
    <dgm:cxn modelId="{F1768958-9950-4F07-B1F0-6D5F031C32A8}" srcId="{CB2D0B2D-5804-4BC9-A412-A906FEF18BE0}" destId="{A8CB511C-DB12-44F5-BD3A-7920CE9D305F}" srcOrd="0" destOrd="0" parTransId="{03C9FD84-87E4-49CD-973E-43A5394ABDF8}" sibTransId="{9C0C9C50-C758-4DA2-B85D-9091FA473812}"/>
    <dgm:cxn modelId="{B88E62E7-4185-40C6-9735-18B58F143B6E}" type="presOf" srcId="{0807018A-E079-44D1-AE63-19E13FCA8013}" destId="{F3D24BB1-7500-4219-972D-2F603473FB6A}" srcOrd="0" destOrd="0" presId="urn:microsoft.com/office/officeart/2005/8/layout/chevron2"/>
    <dgm:cxn modelId="{488B67B0-CE5B-4CE8-BC39-02F3F5E94012}" type="presOf" srcId="{CB2D0B2D-5804-4BC9-A412-A906FEF18BE0}" destId="{173AFBA3-F165-4C01-8E1B-10630B2FA17E}" srcOrd="0" destOrd="0" presId="urn:microsoft.com/office/officeart/2005/8/layout/chevron2"/>
    <dgm:cxn modelId="{C2BE6B72-A025-48BD-B867-7D4CAFECE3F6}" srcId="{351D609A-F36B-47F3-B399-E8D704845797}" destId="{4611CCEC-0A3D-4E4C-9B2E-E979F678E69A}" srcOrd="0" destOrd="0" parTransId="{E61A0927-3B1D-42BD-BC5D-3CF5D07CF878}" sibTransId="{5E1434D3-6B39-4DE4-9148-091AF5944052}"/>
    <dgm:cxn modelId="{6AEA2309-6D98-41A0-AE48-8B4824CB09A8}" type="presParOf" srcId="{AD9C7D9E-DE21-4251-A51B-A0B5CE70DC39}" destId="{FAE11BC5-68C9-4885-9825-F49871D46024}" srcOrd="0" destOrd="0" presId="urn:microsoft.com/office/officeart/2005/8/layout/chevron2"/>
    <dgm:cxn modelId="{A556BFE8-CAB4-4E14-96EA-BE95C16C77EC}" type="presParOf" srcId="{FAE11BC5-68C9-4885-9825-F49871D46024}" destId="{A69C45C8-84CE-43EA-8D7A-42ED0C51C7CE}" srcOrd="0" destOrd="0" presId="urn:microsoft.com/office/officeart/2005/8/layout/chevron2"/>
    <dgm:cxn modelId="{3A9D92E3-7E9C-4FA5-8A84-1B0CF573BB26}" type="presParOf" srcId="{FAE11BC5-68C9-4885-9825-F49871D46024}" destId="{F3D24BB1-7500-4219-972D-2F603473FB6A}" srcOrd="1" destOrd="0" presId="urn:microsoft.com/office/officeart/2005/8/layout/chevron2"/>
    <dgm:cxn modelId="{CDB60C81-4BE7-43B1-8603-2DEA4B9FED60}" type="presParOf" srcId="{AD9C7D9E-DE21-4251-A51B-A0B5CE70DC39}" destId="{DF54C438-DBD6-468E-B91C-E9E10E8BB9E3}" srcOrd="1" destOrd="0" presId="urn:microsoft.com/office/officeart/2005/8/layout/chevron2"/>
    <dgm:cxn modelId="{D9AE2DCF-F2A1-45DD-9877-B8836E6210A6}" type="presParOf" srcId="{AD9C7D9E-DE21-4251-A51B-A0B5CE70DC39}" destId="{27CE2077-3F3A-4069-8BC8-F0E9AA8B548D}" srcOrd="2" destOrd="0" presId="urn:microsoft.com/office/officeart/2005/8/layout/chevron2"/>
    <dgm:cxn modelId="{C449A6EC-17B3-401A-83D6-E0B25BCA84F5}" type="presParOf" srcId="{27CE2077-3F3A-4069-8BC8-F0E9AA8B548D}" destId="{173AFBA3-F165-4C01-8E1B-10630B2FA17E}" srcOrd="0" destOrd="0" presId="urn:microsoft.com/office/officeart/2005/8/layout/chevron2"/>
    <dgm:cxn modelId="{46729F00-9CF5-4380-93F5-B219B7BE2A25}" type="presParOf" srcId="{27CE2077-3F3A-4069-8BC8-F0E9AA8B548D}" destId="{A1F8AE25-BB7C-4FC7-A0F4-44519EB17D17}" srcOrd="1" destOrd="0" presId="urn:microsoft.com/office/officeart/2005/8/layout/chevron2"/>
    <dgm:cxn modelId="{C061935E-99BF-49E5-A8A6-6347545CD67E}" type="presParOf" srcId="{AD9C7D9E-DE21-4251-A51B-A0B5CE70DC39}" destId="{3CB81129-850B-47F1-95CF-C4118006DB70}" srcOrd="3" destOrd="0" presId="urn:microsoft.com/office/officeart/2005/8/layout/chevron2"/>
    <dgm:cxn modelId="{2B29275C-55EC-4387-8D11-C1961D3A0A71}" type="presParOf" srcId="{AD9C7D9E-DE21-4251-A51B-A0B5CE70DC39}" destId="{04BCFF73-8DC4-4911-9A27-C28C69D529D2}" srcOrd="4" destOrd="0" presId="urn:microsoft.com/office/officeart/2005/8/layout/chevron2"/>
    <dgm:cxn modelId="{FF8E2269-60F8-4183-87EF-A4C26A93997C}" type="presParOf" srcId="{04BCFF73-8DC4-4911-9A27-C28C69D529D2}" destId="{87ECA10E-B6D1-4ADB-9E03-5EA0F30054C3}" srcOrd="0" destOrd="0" presId="urn:microsoft.com/office/officeart/2005/8/layout/chevron2"/>
    <dgm:cxn modelId="{DCA212B5-D606-44A5-AC0A-E6CC81A33529}" type="presParOf" srcId="{04BCFF73-8DC4-4911-9A27-C28C69D529D2}" destId="{BCF1425E-50A1-448A-97F9-F6ADC1E16A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F97ED7-E253-47FC-A511-03D9F9861B5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4029977-DC2A-4951-8342-96203516993A}">
      <dgm:prSet phldrT="[Text]"/>
      <dgm:spPr/>
      <dgm:t>
        <a:bodyPr/>
        <a:lstStyle/>
        <a:p>
          <a:r>
            <a:rPr lang="en-US" dirty="0">
              <a:solidFill>
                <a:schemeClr val="accent6">
                  <a:lumMod val="75000"/>
                </a:schemeClr>
              </a:solidFill>
            </a:rPr>
            <a:t>Agency Head Message</a:t>
          </a:r>
        </a:p>
      </dgm:t>
    </dgm:pt>
    <dgm:pt modelId="{EBF98986-698F-4D23-9B29-F674EABECEE3}" type="parTrans" cxnId="{68A03391-D80A-45F8-B497-35BFDCE39E2E}">
      <dgm:prSet/>
      <dgm:spPr/>
      <dgm:t>
        <a:bodyPr/>
        <a:lstStyle/>
        <a:p>
          <a:endParaRPr lang="en-US"/>
        </a:p>
      </dgm:t>
    </dgm:pt>
    <dgm:pt modelId="{521AC3AF-BFB0-49EA-BFDC-0ABFBA19BA0B}" type="sibTrans" cxnId="{68A03391-D80A-45F8-B497-35BFDCE39E2E}">
      <dgm:prSet/>
      <dgm:spPr/>
      <dgm:t>
        <a:bodyPr/>
        <a:lstStyle/>
        <a:p>
          <a:endParaRPr lang="en-US"/>
        </a:p>
      </dgm:t>
    </dgm:pt>
    <dgm:pt modelId="{401F26D0-1C4E-4911-94AB-991BD448410A}">
      <dgm:prSet phldrT="[Text]"/>
      <dgm:spPr/>
      <dgm:t>
        <a:bodyPr/>
        <a:lstStyle/>
        <a:p>
          <a:r>
            <a:rPr lang="en-US" dirty="0"/>
            <a:t>Management’s Discussion and Analysis (MD&amp;A)</a:t>
          </a:r>
        </a:p>
      </dgm:t>
    </dgm:pt>
    <dgm:pt modelId="{648F98C5-03CF-4973-AAD5-4D2E91562242}" type="parTrans" cxnId="{584299E4-7326-46EC-803D-4A4584208133}">
      <dgm:prSet/>
      <dgm:spPr/>
      <dgm:t>
        <a:bodyPr/>
        <a:lstStyle/>
        <a:p>
          <a:endParaRPr lang="en-US"/>
        </a:p>
      </dgm:t>
    </dgm:pt>
    <dgm:pt modelId="{64C62961-CF0B-43EC-92C0-AB7825F35CEC}" type="sibTrans" cxnId="{584299E4-7326-46EC-803D-4A4584208133}">
      <dgm:prSet/>
      <dgm:spPr/>
      <dgm:t>
        <a:bodyPr/>
        <a:lstStyle/>
        <a:p>
          <a:endParaRPr lang="en-US"/>
        </a:p>
      </dgm:t>
    </dgm:pt>
    <dgm:pt modelId="{5B22208A-4A3E-4DF7-B2BA-8AC231943A14}">
      <dgm:prSet phldrT="[Text]"/>
      <dgm:spPr/>
      <dgm:t>
        <a:bodyPr/>
        <a:lstStyle/>
        <a:p>
          <a:r>
            <a:rPr lang="en-US" dirty="0"/>
            <a:t>Annual Performance Report (APR)</a:t>
          </a:r>
        </a:p>
      </dgm:t>
    </dgm:pt>
    <dgm:pt modelId="{5C5830F6-4063-4C08-99EF-A4D6C9E1A317}" type="parTrans" cxnId="{E5FCBEE4-AA92-4A44-AAAB-704CE055BD1E}">
      <dgm:prSet/>
      <dgm:spPr/>
      <dgm:t>
        <a:bodyPr/>
        <a:lstStyle/>
        <a:p>
          <a:endParaRPr lang="en-US"/>
        </a:p>
      </dgm:t>
    </dgm:pt>
    <dgm:pt modelId="{685945CD-28AE-445D-B595-86B4ADF3B6F2}" type="sibTrans" cxnId="{E5FCBEE4-AA92-4A44-AAAB-704CE055BD1E}">
      <dgm:prSet/>
      <dgm:spPr/>
      <dgm:t>
        <a:bodyPr/>
        <a:lstStyle/>
        <a:p>
          <a:endParaRPr lang="en-US"/>
        </a:p>
      </dgm:t>
    </dgm:pt>
    <dgm:pt modelId="{DC57312B-A7BB-4937-8270-160EA323164F}">
      <dgm:prSet phldrT="[Text]"/>
      <dgm:spPr/>
      <dgm:t>
        <a:bodyPr/>
        <a:lstStyle/>
        <a:p>
          <a:r>
            <a:rPr lang="en-US" dirty="0"/>
            <a:t>Annual Financial Report (AFR)</a:t>
          </a:r>
        </a:p>
      </dgm:t>
    </dgm:pt>
    <dgm:pt modelId="{E8B10FEC-36F9-491C-A0F9-DD5FAF9C3963}" type="parTrans" cxnId="{504623F6-1070-422E-86E6-B299C132A5F4}">
      <dgm:prSet/>
      <dgm:spPr/>
      <dgm:t>
        <a:bodyPr/>
        <a:lstStyle/>
        <a:p>
          <a:endParaRPr lang="en-US"/>
        </a:p>
      </dgm:t>
    </dgm:pt>
    <dgm:pt modelId="{DDB10604-1A24-478B-A8D4-8DB5333412AC}" type="sibTrans" cxnId="{504623F6-1070-422E-86E6-B299C132A5F4}">
      <dgm:prSet/>
      <dgm:spPr/>
      <dgm:t>
        <a:bodyPr/>
        <a:lstStyle/>
        <a:p>
          <a:endParaRPr lang="en-US"/>
        </a:p>
      </dgm:t>
    </dgm:pt>
    <dgm:pt modelId="{DAD28D3E-3C61-447E-8327-B5737ABB30E4}">
      <dgm:prSet phldrT="[Text]"/>
      <dgm:spPr/>
      <dgm:t>
        <a:bodyPr/>
        <a:lstStyle/>
        <a:p>
          <a:r>
            <a:rPr lang="en-US" dirty="0"/>
            <a:t>Other Accompanying Information (OAI)</a:t>
          </a:r>
        </a:p>
      </dgm:t>
    </dgm:pt>
    <dgm:pt modelId="{4DA43665-21D5-42E7-A77D-D1FBE09161C0}" type="parTrans" cxnId="{CD77E2FB-C965-4021-8B69-7882ADF04AAD}">
      <dgm:prSet/>
      <dgm:spPr/>
      <dgm:t>
        <a:bodyPr/>
        <a:lstStyle/>
        <a:p>
          <a:endParaRPr lang="en-US"/>
        </a:p>
      </dgm:t>
    </dgm:pt>
    <dgm:pt modelId="{B952491F-4EAB-4871-9006-790F03C74B47}" type="sibTrans" cxnId="{CD77E2FB-C965-4021-8B69-7882ADF04AAD}">
      <dgm:prSet/>
      <dgm:spPr/>
      <dgm:t>
        <a:bodyPr/>
        <a:lstStyle/>
        <a:p>
          <a:endParaRPr lang="en-US"/>
        </a:p>
      </dgm:t>
    </dgm:pt>
    <dgm:pt modelId="{D0CB5183-A71F-4657-AB64-2CF11292D156}" type="pres">
      <dgm:prSet presAssocID="{47F97ED7-E253-47FC-A511-03D9F9861B5D}" presName="diagram" presStyleCnt="0">
        <dgm:presLayoutVars>
          <dgm:dir/>
          <dgm:resizeHandles val="exact"/>
        </dgm:presLayoutVars>
      </dgm:prSet>
      <dgm:spPr/>
      <dgm:t>
        <a:bodyPr/>
        <a:lstStyle/>
        <a:p>
          <a:endParaRPr lang="en-US"/>
        </a:p>
      </dgm:t>
    </dgm:pt>
    <dgm:pt modelId="{CCA8B4B6-22B2-43D9-9C00-A4AC466AF2B3}" type="pres">
      <dgm:prSet presAssocID="{64029977-DC2A-4951-8342-96203516993A}" presName="node" presStyleLbl="node1" presStyleIdx="0" presStyleCnt="5">
        <dgm:presLayoutVars>
          <dgm:bulletEnabled val="1"/>
        </dgm:presLayoutVars>
      </dgm:prSet>
      <dgm:spPr/>
      <dgm:t>
        <a:bodyPr/>
        <a:lstStyle/>
        <a:p>
          <a:endParaRPr lang="en-US"/>
        </a:p>
      </dgm:t>
    </dgm:pt>
    <dgm:pt modelId="{C26BBE3B-2BF2-4CB1-A921-465FE9332B80}" type="pres">
      <dgm:prSet presAssocID="{521AC3AF-BFB0-49EA-BFDC-0ABFBA19BA0B}" presName="sibTrans" presStyleCnt="0"/>
      <dgm:spPr/>
    </dgm:pt>
    <dgm:pt modelId="{8F1F5091-C5E1-4789-AB45-A8DCF0CF7A56}" type="pres">
      <dgm:prSet presAssocID="{401F26D0-1C4E-4911-94AB-991BD448410A}" presName="node" presStyleLbl="node1" presStyleIdx="1" presStyleCnt="5">
        <dgm:presLayoutVars>
          <dgm:bulletEnabled val="1"/>
        </dgm:presLayoutVars>
      </dgm:prSet>
      <dgm:spPr/>
      <dgm:t>
        <a:bodyPr/>
        <a:lstStyle/>
        <a:p>
          <a:endParaRPr lang="en-US"/>
        </a:p>
      </dgm:t>
    </dgm:pt>
    <dgm:pt modelId="{3F73AAC0-397F-4DAD-B56F-D44426EA380F}" type="pres">
      <dgm:prSet presAssocID="{64C62961-CF0B-43EC-92C0-AB7825F35CEC}" presName="sibTrans" presStyleCnt="0"/>
      <dgm:spPr/>
    </dgm:pt>
    <dgm:pt modelId="{163C83DF-456A-46FE-B0B9-FCC592DB5A71}" type="pres">
      <dgm:prSet presAssocID="{5B22208A-4A3E-4DF7-B2BA-8AC231943A14}" presName="node" presStyleLbl="node1" presStyleIdx="2" presStyleCnt="5">
        <dgm:presLayoutVars>
          <dgm:bulletEnabled val="1"/>
        </dgm:presLayoutVars>
      </dgm:prSet>
      <dgm:spPr/>
      <dgm:t>
        <a:bodyPr/>
        <a:lstStyle/>
        <a:p>
          <a:endParaRPr lang="en-US"/>
        </a:p>
      </dgm:t>
    </dgm:pt>
    <dgm:pt modelId="{DA6D703D-498C-4862-BBBD-F35A16AC5D9A}" type="pres">
      <dgm:prSet presAssocID="{685945CD-28AE-445D-B595-86B4ADF3B6F2}" presName="sibTrans" presStyleCnt="0"/>
      <dgm:spPr/>
    </dgm:pt>
    <dgm:pt modelId="{1C858451-6BCC-4D13-8F87-70CC8C85B45E}" type="pres">
      <dgm:prSet presAssocID="{DC57312B-A7BB-4937-8270-160EA323164F}" presName="node" presStyleLbl="node1" presStyleIdx="3" presStyleCnt="5">
        <dgm:presLayoutVars>
          <dgm:bulletEnabled val="1"/>
        </dgm:presLayoutVars>
      </dgm:prSet>
      <dgm:spPr/>
      <dgm:t>
        <a:bodyPr/>
        <a:lstStyle/>
        <a:p>
          <a:endParaRPr lang="en-US"/>
        </a:p>
      </dgm:t>
    </dgm:pt>
    <dgm:pt modelId="{5E968DBD-B0B9-4F9E-BA3F-11153EBA9FAC}" type="pres">
      <dgm:prSet presAssocID="{DDB10604-1A24-478B-A8D4-8DB5333412AC}" presName="sibTrans" presStyleCnt="0"/>
      <dgm:spPr/>
    </dgm:pt>
    <dgm:pt modelId="{74275D01-2D83-4556-9D1C-07E93DA37B4D}" type="pres">
      <dgm:prSet presAssocID="{DAD28D3E-3C61-447E-8327-B5737ABB30E4}" presName="node" presStyleLbl="node1" presStyleIdx="4" presStyleCnt="5">
        <dgm:presLayoutVars>
          <dgm:bulletEnabled val="1"/>
        </dgm:presLayoutVars>
      </dgm:prSet>
      <dgm:spPr/>
      <dgm:t>
        <a:bodyPr/>
        <a:lstStyle/>
        <a:p>
          <a:endParaRPr lang="en-US"/>
        </a:p>
      </dgm:t>
    </dgm:pt>
  </dgm:ptLst>
  <dgm:cxnLst>
    <dgm:cxn modelId="{2227FB9B-EDBE-422D-A4FC-7C46B20546B9}" type="presOf" srcId="{DAD28D3E-3C61-447E-8327-B5737ABB30E4}" destId="{74275D01-2D83-4556-9D1C-07E93DA37B4D}" srcOrd="0" destOrd="0" presId="urn:microsoft.com/office/officeart/2005/8/layout/default"/>
    <dgm:cxn modelId="{45E4DA82-8C24-42D1-A6F3-7E8392AD3189}" type="presOf" srcId="{5B22208A-4A3E-4DF7-B2BA-8AC231943A14}" destId="{163C83DF-456A-46FE-B0B9-FCC592DB5A71}" srcOrd="0" destOrd="0" presId="urn:microsoft.com/office/officeart/2005/8/layout/default"/>
    <dgm:cxn modelId="{CD77E2FB-C965-4021-8B69-7882ADF04AAD}" srcId="{47F97ED7-E253-47FC-A511-03D9F9861B5D}" destId="{DAD28D3E-3C61-447E-8327-B5737ABB30E4}" srcOrd="4" destOrd="0" parTransId="{4DA43665-21D5-42E7-A77D-D1FBE09161C0}" sibTransId="{B952491F-4EAB-4871-9006-790F03C74B47}"/>
    <dgm:cxn modelId="{E5FCBEE4-AA92-4A44-AAAB-704CE055BD1E}" srcId="{47F97ED7-E253-47FC-A511-03D9F9861B5D}" destId="{5B22208A-4A3E-4DF7-B2BA-8AC231943A14}" srcOrd="2" destOrd="0" parTransId="{5C5830F6-4063-4C08-99EF-A4D6C9E1A317}" sibTransId="{685945CD-28AE-445D-B595-86B4ADF3B6F2}"/>
    <dgm:cxn modelId="{68A03391-D80A-45F8-B497-35BFDCE39E2E}" srcId="{47F97ED7-E253-47FC-A511-03D9F9861B5D}" destId="{64029977-DC2A-4951-8342-96203516993A}" srcOrd="0" destOrd="0" parTransId="{EBF98986-698F-4D23-9B29-F674EABECEE3}" sibTransId="{521AC3AF-BFB0-49EA-BFDC-0ABFBA19BA0B}"/>
    <dgm:cxn modelId="{54FF6A3C-E250-48A8-A4B1-77AE402EEC26}" type="presOf" srcId="{DC57312B-A7BB-4937-8270-160EA323164F}" destId="{1C858451-6BCC-4D13-8F87-70CC8C85B45E}" srcOrd="0" destOrd="0" presId="urn:microsoft.com/office/officeart/2005/8/layout/default"/>
    <dgm:cxn modelId="{6CAB939A-EDF7-49E3-8E03-3B4CFBD9A325}" type="presOf" srcId="{401F26D0-1C4E-4911-94AB-991BD448410A}" destId="{8F1F5091-C5E1-4789-AB45-A8DCF0CF7A56}" srcOrd="0" destOrd="0" presId="urn:microsoft.com/office/officeart/2005/8/layout/default"/>
    <dgm:cxn modelId="{2B7515A4-2E8C-426C-9266-3D5723C9F707}" type="presOf" srcId="{64029977-DC2A-4951-8342-96203516993A}" destId="{CCA8B4B6-22B2-43D9-9C00-A4AC466AF2B3}" srcOrd="0" destOrd="0" presId="urn:microsoft.com/office/officeart/2005/8/layout/default"/>
    <dgm:cxn modelId="{504623F6-1070-422E-86E6-B299C132A5F4}" srcId="{47F97ED7-E253-47FC-A511-03D9F9861B5D}" destId="{DC57312B-A7BB-4937-8270-160EA323164F}" srcOrd="3" destOrd="0" parTransId="{E8B10FEC-36F9-491C-A0F9-DD5FAF9C3963}" sibTransId="{DDB10604-1A24-478B-A8D4-8DB5333412AC}"/>
    <dgm:cxn modelId="{7EFA03DC-AB03-404E-AD1C-B99C4EAAEBA5}" type="presOf" srcId="{47F97ED7-E253-47FC-A511-03D9F9861B5D}" destId="{D0CB5183-A71F-4657-AB64-2CF11292D156}" srcOrd="0" destOrd="0" presId="urn:microsoft.com/office/officeart/2005/8/layout/default"/>
    <dgm:cxn modelId="{584299E4-7326-46EC-803D-4A4584208133}" srcId="{47F97ED7-E253-47FC-A511-03D9F9861B5D}" destId="{401F26D0-1C4E-4911-94AB-991BD448410A}" srcOrd="1" destOrd="0" parTransId="{648F98C5-03CF-4973-AAD5-4D2E91562242}" sibTransId="{64C62961-CF0B-43EC-92C0-AB7825F35CEC}"/>
    <dgm:cxn modelId="{1A605C7E-164A-430E-98F8-F1576145DE7D}" type="presParOf" srcId="{D0CB5183-A71F-4657-AB64-2CF11292D156}" destId="{CCA8B4B6-22B2-43D9-9C00-A4AC466AF2B3}" srcOrd="0" destOrd="0" presId="urn:microsoft.com/office/officeart/2005/8/layout/default"/>
    <dgm:cxn modelId="{DE3F0ABB-5C95-4BCB-8513-C46DFE783C78}" type="presParOf" srcId="{D0CB5183-A71F-4657-AB64-2CF11292D156}" destId="{C26BBE3B-2BF2-4CB1-A921-465FE9332B80}" srcOrd="1" destOrd="0" presId="urn:microsoft.com/office/officeart/2005/8/layout/default"/>
    <dgm:cxn modelId="{A54791DE-992E-4C95-8836-2A230ADA2447}" type="presParOf" srcId="{D0CB5183-A71F-4657-AB64-2CF11292D156}" destId="{8F1F5091-C5E1-4789-AB45-A8DCF0CF7A56}" srcOrd="2" destOrd="0" presId="urn:microsoft.com/office/officeart/2005/8/layout/default"/>
    <dgm:cxn modelId="{4077E3EB-A135-4008-9598-61DC0745A0D6}" type="presParOf" srcId="{D0CB5183-A71F-4657-AB64-2CF11292D156}" destId="{3F73AAC0-397F-4DAD-B56F-D44426EA380F}" srcOrd="3" destOrd="0" presId="urn:microsoft.com/office/officeart/2005/8/layout/default"/>
    <dgm:cxn modelId="{7EBB29B8-E22C-4819-8C61-9C7588FFF6B6}" type="presParOf" srcId="{D0CB5183-A71F-4657-AB64-2CF11292D156}" destId="{163C83DF-456A-46FE-B0B9-FCC592DB5A71}" srcOrd="4" destOrd="0" presId="urn:microsoft.com/office/officeart/2005/8/layout/default"/>
    <dgm:cxn modelId="{2F2F430D-1EC7-43FE-BA7D-7F3E25D1A8EF}" type="presParOf" srcId="{D0CB5183-A71F-4657-AB64-2CF11292D156}" destId="{DA6D703D-498C-4862-BBBD-F35A16AC5D9A}" srcOrd="5" destOrd="0" presId="urn:microsoft.com/office/officeart/2005/8/layout/default"/>
    <dgm:cxn modelId="{7138A480-C8AE-4B8D-80E6-DFBE4DB81C84}" type="presParOf" srcId="{D0CB5183-A71F-4657-AB64-2CF11292D156}" destId="{1C858451-6BCC-4D13-8F87-70CC8C85B45E}" srcOrd="6" destOrd="0" presId="urn:microsoft.com/office/officeart/2005/8/layout/default"/>
    <dgm:cxn modelId="{0076CFFC-CF55-407A-820E-0F0C08859977}" type="presParOf" srcId="{D0CB5183-A71F-4657-AB64-2CF11292D156}" destId="{5E968DBD-B0B9-4F9E-BA3F-11153EBA9FAC}" srcOrd="7" destOrd="0" presId="urn:microsoft.com/office/officeart/2005/8/layout/default"/>
    <dgm:cxn modelId="{C1BA4E58-DD22-40EB-9502-2E01927EED71}" type="presParOf" srcId="{D0CB5183-A71F-4657-AB64-2CF11292D156}" destId="{74275D01-2D83-4556-9D1C-07E93DA37B4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65D474-79C2-4A17-AEB8-308714817078}" type="doc">
      <dgm:prSet loTypeId="urn:microsoft.com/office/officeart/2005/8/layout/vList3" loCatId="list" qsTypeId="urn:microsoft.com/office/officeart/2005/8/quickstyle/simple1" qsCatId="simple" csTypeId="urn:microsoft.com/office/officeart/2005/8/colors/colorful2" csCatId="colorful" phldr="1"/>
      <dgm:spPr/>
    </dgm:pt>
    <dgm:pt modelId="{21CCE351-0D6D-4333-ABD5-FFAD3C882624}">
      <dgm:prSet phldrT="[Text]" custT="1"/>
      <dgm:spPr/>
      <dgm:t>
        <a:bodyPr/>
        <a:lstStyle/>
        <a:p>
          <a:pPr algn="r"/>
          <a:r>
            <a:rPr lang="en-US" sz="1800" dirty="0"/>
            <a:t>Balance </a:t>
          </a:r>
          <a:r>
            <a:rPr lang="en-US" sz="1800" dirty="0" smtClean="0"/>
            <a:t>sheet</a:t>
          </a:r>
          <a:endParaRPr lang="en-US" sz="1800" dirty="0"/>
        </a:p>
      </dgm:t>
    </dgm:pt>
    <dgm:pt modelId="{40DA266C-C2AC-4086-87D4-589F336006DC}" type="parTrans" cxnId="{00AB90E0-F27A-4FAC-9402-4E43AD7BDCE6}">
      <dgm:prSet/>
      <dgm:spPr/>
      <dgm:t>
        <a:bodyPr/>
        <a:lstStyle/>
        <a:p>
          <a:endParaRPr lang="en-US"/>
        </a:p>
      </dgm:t>
    </dgm:pt>
    <dgm:pt modelId="{4FD06CE3-F8D7-4870-8994-938F2728A5CA}" type="sibTrans" cxnId="{00AB90E0-F27A-4FAC-9402-4E43AD7BDCE6}">
      <dgm:prSet/>
      <dgm:spPr/>
      <dgm:t>
        <a:bodyPr/>
        <a:lstStyle/>
        <a:p>
          <a:endParaRPr lang="en-US"/>
        </a:p>
      </dgm:t>
    </dgm:pt>
    <dgm:pt modelId="{BEC09BD7-747B-4558-A536-C528773EC1F5}">
      <dgm:prSet phldrT="[Text]" custT="1"/>
      <dgm:spPr/>
      <dgm:t>
        <a:bodyPr/>
        <a:lstStyle/>
        <a:p>
          <a:pPr algn="r"/>
          <a:r>
            <a:rPr lang="en-US" sz="1800" dirty="0"/>
            <a:t>Statement of </a:t>
          </a:r>
          <a:r>
            <a:rPr lang="en-US" sz="1800" dirty="0" smtClean="0"/>
            <a:t>net cost</a:t>
          </a:r>
          <a:endParaRPr lang="en-US" sz="1800" dirty="0"/>
        </a:p>
      </dgm:t>
    </dgm:pt>
    <dgm:pt modelId="{F725370E-C813-4DA0-89CB-8B2CA82CD062}" type="parTrans" cxnId="{77813980-0306-48C6-A8CA-801A25A82905}">
      <dgm:prSet/>
      <dgm:spPr/>
      <dgm:t>
        <a:bodyPr/>
        <a:lstStyle/>
        <a:p>
          <a:endParaRPr lang="en-US"/>
        </a:p>
      </dgm:t>
    </dgm:pt>
    <dgm:pt modelId="{B04A40CA-9354-4163-86DF-3BD46EFBB057}" type="sibTrans" cxnId="{77813980-0306-48C6-A8CA-801A25A82905}">
      <dgm:prSet/>
      <dgm:spPr/>
      <dgm:t>
        <a:bodyPr/>
        <a:lstStyle/>
        <a:p>
          <a:endParaRPr lang="en-US"/>
        </a:p>
      </dgm:t>
    </dgm:pt>
    <dgm:pt modelId="{5C2663C4-BA98-4D36-A1CA-F0A66F6BDB75}">
      <dgm:prSet phldrT="[Text]" custT="1"/>
      <dgm:spPr/>
      <dgm:t>
        <a:bodyPr/>
        <a:lstStyle/>
        <a:p>
          <a:pPr algn="r"/>
          <a:r>
            <a:rPr lang="en-US" sz="1800" dirty="0"/>
            <a:t>Statement of </a:t>
          </a:r>
          <a:r>
            <a:rPr lang="en-US" sz="1800" dirty="0" smtClean="0"/>
            <a:t>changes </a:t>
          </a:r>
          <a:r>
            <a:rPr lang="en-US" sz="1800" dirty="0"/>
            <a:t>in </a:t>
          </a:r>
          <a:r>
            <a:rPr lang="en-US" sz="1800" dirty="0" smtClean="0"/>
            <a:t>net position</a:t>
          </a:r>
          <a:endParaRPr lang="en-US" sz="1800" dirty="0"/>
        </a:p>
      </dgm:t>
    </dgm:pt>
    <dgm:pt modelId="{8758793D-EFD1-4BCA-B86D-9CD49D1F1CEB}" type="parTrans" cxnId="{BA689CC7-BCA3-4182-8DE7-588032EB4B5C}">
      <dgm:prSet/>
      <dgm:spPr/>
      <dgm:t>
        <a:bodyPr/>
        <a:lstStyle/>
        <a:p>
          <a:endParaRPr lang="en-US"/>
        </a:p>
      </dgm:t>
    </dgm:pt>
    <dgm:pt modelId="{B70A4752-C9A8-4500-91B6-4B92AED8B7CB}" type="sibTrans" cxnId="{BA689CC7-BCA3-4182-8DE7-588032EB4B5C}">
      <dgm:prSet/>
      <dgm:spPr/>
      <dgm:t>
        <a:bodyPr/>
        <a:lstStyle/>
        <a:p>
          <a:endParaRPr lang="en-US"/>
        </a:p>
      </dgm:t>
    </dgm:pt>
    <dgm:pt modelId="{C1162FEA-7F9F-424C-AC1B-C89736D02B67}">
      <dgm:prSet phldrT="[Text]" custT="1"/>
      <dgm:spPr/>
      <dgm:t>
        <a:bodyPr/>
        <a:lstStyle/>
        <a:p>
          <a:pPr algn="r"/>
          <a:r>
            <a:rPr lang="en-US" sz="1800" dirty="0">
              <a:solidFill>
                <a:schemeClr val="tx1"/>
              </a:solidFill>
            </a:rPr>
            <a:t>Statement of </a:t>
          </a:r>
          <a:r>
            <a:rPr lang="en-US" sz="1800" dirty="0" smtClean="0">
              <a:solidFill>
                <a:schemeClr val="tx1"/>
              </a:solidFill>
            </a:rPr>
            <a:t>net changes </a:t>
          </a:r>
          <a:r>
            <a:rPr lang="en-US" sz="1800" dirty="0">
              <a:solidFill>
                <a:schemeClr val="tx1"/>
              </a:solidFill>
            </a:rPr>
            <a:t>in </a:t>
          </a:r>
          <a:r>
            <a:rPr lang="en-US" sz="1800" dirty="0" smtClean="0">
              <a:solidFill>
                <a:schemeClr val="tx1"/>
              </a:solidFill>
            </a:rPr>
            <a:t>social ins. accounts</a:t>
          </a:r>
          <a:endParaRPr lang="en-US" sz="1800" dirty="0">
            <a:solidFill>
              <a:schemeClr val="tx1"/>
            </a:solidFill>
          </a:endParaRPr>
        </a:p>
      </dgm:t>
    </dgm:pt>
    <dgm:pt modelId="{CFF612F4-F1B2-4A9C-A4CA-A328DD94861B}" type="parTrans" cxnId="{831C2C00-6FD3-45E0-BA74-F52339B7093A}">
      <dgm:prSet/>
      <dgm:spPr/>
      <dgm:t>
        <a:bodyPr/>
        <a:lstStyle/>
        <a:p>
          <a:endParaRPr lang="en-US"/>
        </a:p>
      </dgm:t>
    </dgm:pt>
    <dgm:pt modelId="{D53F1279-83A5-47CB-AE3C-D5F7BD85B820}" type="sibTrans" cxnId="{831C2C00-6FD3-45E0-BA74-F52339B7093A}">
      <dgm:prSet/>
      <dgm:spPr/>
      <dgm:t>
        <a:bodyPr/>
        <a:lstStyle/>
        <a:p>
          <a:endParaRPr lang="en-US"/>
        </a:p>
      </dgm:t>
    </dgm:pt>
    <dgm:pt modelId="{FF1E7CFD-DDA3-4AD7-B12C-4A6BED77ECFF}">
      <dgm:prSet phldrT="[Text]" custT="1"/>
      <dgm:spPr/>
      <dgm:t>
        <a:bodyPr/>
        <a:lstStyle/>
        <a:p>
          <a:pPr algn="r"/>
          <a:r>
            <a:rPr lang="en-US" sz="1800" dirty="0"/>
            <a:t>Statement of </a:t>
          </a:r>
          <a:r>
            <a:rPr lang="en-US" sz="1800" dirty="0" smtClean="0"/>
            <a:t>budgetary resources</a:t>
          </a:r>
          <a:endParaRPr lang="en-US" sz="1800" dirty="0"/>
        </a:p>
      </dgm:t>
    </dgm:pt>
    <dgm:pt modelId="{925CB6F4-368C-4B8A-B777-1332EC44B58A}" type="parTrans" cxnId="{2A3CA1A8-750B-4497-ACC1-2C0D18D52F97}">
      <dgm:prSet/>
      <dgm:spPr/>
      <dgm:t>
        <a:bodyPr/>
        <a:lstStyle/>
        <a:p>
          <a:endParaRPr lang="en-US"/>
        </a:p>
      </dgm:t>
    </dgm:pt>
    <dgm:pt modelId="{B2246FF0-E488-4CB6-83D1-75077F1A71A3}" type="sibTrans" cxnId="{2A3CA1A8-750B-4497-ACC1-2C0D18D52F97}">
      <dgm:prSet/>
      <dgm:spPr/>
      <dgm:t>
        <a:bodyPr/>
        <a:lstStyle/>
        <a:p>
          <a:endParaRPr lang="en-US"/>
        </a:p>
      </dgm:t>
    </dgm:pt>
    <dgm:pt modelId="{061093AA-0B86-4CAB-9302-C84765FCDF7A}">
      <dgm:prSet phldrT="[Text]" custT="1"/>
      <dgm:spPr/>
      <dgm:t>
        <a:bodyPr/>
        <a:lstStyle/>
        <a:p>
          <a:pPr algn="r"/>
          <a:r>
            <a:rPr lang="en-US" sz="1800" dirty="0">
              <a:solidFill>
                <a:schemeClr val="bg2">
                  <a:lumMod val="75000"/>
                </a:schemeClr>
              </a:solidFill>
            </a:rPr>
            <a:t>Statement of </a:t>
          </a:r>
          <a:r>
            <a:rPr lang="en-US" sz="1800" dirty="0" smtClean="0">
              <a:solidFill>
                <a:schemeClr val="bg2">
                  <a:lumMod val="75000"/>
                </a:schemeClr>
              </a:solidFill>
            </a:rPr>
            <a:t>custodial activity</a:t>
          </a:r>
          <a:endParaRPr lang="en-US" sz="1800" dirty="0">
            <a:solidFill>
              <a:schemeClr val="bg2">
                <a:lumMod val="75000"/>
              </a:schemeClr>
            </a:solidFill>
          </a:endParaRPr>
        </a:p>
      </dgm:t>
    </dgm:pt>
    <dgm:pt modelId="{FB676D2E-F39B-471D-B52D-40BF5A148437}" type="parTrans" cxnId="{4A0548EE-1A59-410E-A315-8833D50E3B50}">
      <dgm:prSet/>
      <dgm:spPr/>
      <dgm:t>
        <a:bodyPr/>
        <a:lstStyle/>
        <a:p>
          <a:endParaRPr lang="en-US"/>
        </a:p>
      </dgm:t>
    </dgm:pt>
    <dgm:pt modelId="{3518AF55-6607-4B86-875D-4139264A6DC9}" type="sibTrans" cxnId="{4A0548EE-1A59-410E-A315-8833D50E3B50}">
      <dgm:prSet/>
      <dgm:spPr/>
      <dgm:t>
        <a:bodyPr/>
        <a:lstStyle/>
        <a:p>
          <a:endParaRPr lang="en-US"/>
        </a:p>
      </dgm:t>
    </dgm:pt>
    <dgm:pt modelId="{E76EF143-459F-4C25-9D82-0B1E1C6229EB}">
      <dgm:prSet phldrT="[Text]" custT="1"/>
      <dgm:spPr/>
      <dgm:t>
        <a:bodyPr/>
        <a:lstStyle/>
        <a:p>
          <a:pPr algn="r"/>
          <a:r>
            <a:rPr lang="en-US" sz="1800" dirty="0">
              <a:solidFill>
                <a:schemeClr val="bg2">
                  <a:lumMod val="50000"/>
                </a:schemeClr>
              </a:solidFill>
            </a:rPr>
            <a:t>Statement of </a:t>
          </a:r>
          <a:r>
            <a:rPr lang="en-US" sz="1800" dirty="0" smtClean="0">
              <a:solidFill>
                <a:schemeClr val="bg2">
                  <a:lumMod val="50000"/>
                </a:schemeClr>
              </a:solidFill>
            </a:rPr>
            <a:t>social insurance (ins.)</a:t>
          </a:r>
          <a:endParaRPr lang="en-US" sz="1800" dirty="0">
            <a:solidFill>
              <a:schemeClr val="bg2">
                <a:lumMod val="50000"/>
              </a:schemeClr>
            </a:solidFill>
          </a:endParaRPr>
        </a:p>
      </dgm:t>
    </dgm:pt>
    <dgm:pt modelId="{687BEB11-CB9E-452F-864E-E1A8BC455FB8}" type="parTrans" cxnId="{F0BF0C03-30A6-4A0D-8F16-312910C99ED3}">
      <dgm:prSet/>
      <dgm:spPr/>
      <dgm:t>
        <a:bodyPr/>
        <a:lstStyle/>
        <a:p>
          <a:endParaRPr lang="en-US"/>
        </a:p>
      </dgm:t>
    </dgm:pt>
    <dgm:pt modelId="{FBB8DE6B-AC67-416F-B4CE-F52452D03FF1}" type="sibTrans" cxnId="{F0BF0C03-30A6-4A0D-8F16-312910C99ED3}">
      <dgm:prSet/>
      <dgm:spPr/>
      <dgm:t>
        <a:bodyPr/>
        <a:lstStyle/>
        <a:p>
          <a:endParaRPr lang="en-US"/>
        </a:p>
      </dgm:t>
    </dgm:pt>
    <dgm:pt modelId="{685C4573-5671-4357-ACFE-D75887684F6B}" type="pres">
      <dgm:prSet presAssocID="{8165D474-79C2-4A17-AEB8-308714817078}" presName="linearFlow" presStyleCnt="0">
        <dgm:presLayoutVars>
          <dgm:dir/>
          <dgm:resizeHandles val="exact"/>
        </dgm:presLayoutVars>
      </dgm:prSet>
      <dgm:spPr/>
    </dgm:pt>
    <dgm:pt modelId="{2C6E95DD-E58E-4348-AA4A-818CBE9BD4C7}" type="pres">
      <dgm:prSet presAssocID="{21CCE351-0D6D-4333-ABD5-FFAD3C882624}" presName="composite" presStyleCnt="0"/>
      <dgm:spPr/>
    </dgm:pt>
    <dgm:pt modelId="{54978E54-36B3-464B-99A7-984FB848B608}" type="pres">
      <dgm:prSet presAssocID="{21CCE351-0D6D-4333-ABD5-FFAD3C882624}" presName="imgShp" presStyleLbl="fgImgPlace1" presStyleIdx="0" presStyleCnt="7"/>
      <dgm:spPr>
        <a:solidFill>
          <a:schemeClr val="accent2">
            <a:tint val="50000"/>
            <a:hueOff val="0"/>
            <a:satOff val="0"/>
            <a:lumOff val="0"/>
          </a:schemeClr>
        </a:solidFill>
      </dgm:spPr>
    </dgm:pt>
    <dgm:pt modelId="{04126A71-DD3D-42F7-AA84-95DCC818867F}" type="pres">
      <dgm:prSet presAssocID="{21CCE351-0D6D-4333-ABD5-FFAD3C882624}" presName="txShp" presStyleLbl="node1" presStyleIdx="0" presStyleCnt="7" custScaleX="126269">
        <dgm:presLayoutVars>
          <dgm:bulletEnabled val="1"/>
        </dgm:presLayoutVars>
      </dgm:prSet>
      <dgm:spPr/>
      <dgm:t>
        <a:bodyPr/>
        <a:lstStyle/>
        <a:p>
          <a:endParaRPr lang="en-US"/>
        </a:p>
      </dgm:t>
    </dgm:pt>
    <dgm:pt modelId="{08C19C9C-7332-41F9-B190-AC20744F7F14}" type="pres">
      <dgm:prSet presAssocID="{4FD06CE3-F8D7-4870-8994-938F2728A5CA}" presName="spacing" presStyleCnt="0"/>
      <dgm:spPr/>
    </dgm:pt>
    <dgm:pt modelId="{9651F31E-2DDE-4942-8BDE-49C9CB1FD7BC}" type="pres">
      <dgm:prSet presAssocID="{BEC09BD7-747B-4558-A536-C528773EC1F5}" presName="composite" presStyleCnt="0"/>
      <dgm:spPr/>
    </dgm:pt>
    <dgm:pt modelId="{A1639C9E-6BB6-4006-AD00-CFD31F5BA956}" type="pres">
      <dgm:prSet presAssocID="{BEC09BD7-747B-4558-A536-C528773EC1F5}" presName="imgShp" presStyleLbl="fgImgPlace1" presStyleIdx="1" presStyleCnt="7"/>
      <dgm:spPr>
        <a:solidFill>
          <a:schemeClr val="accent2">
            <a:tint val="50000"/>
            <a:hueOff val="-2400000"/>
            <a:satOff val="-3386"/>
            <a:lumOff val="3517"/>
          </a:schemeClr>
        </a:solidFill>
      </dgm:spPr>
    </dgm:pt>
    <dgm:pt modelId="{96FD0B20-0B48-4064-96B3-58443A9668EE}" type="pres">
      <dgm:prSet presAssocID="{BEC09BD7-747B-4558-A536-C528773EC1F5}" presName="txShp" presStyleLbl="node1" presStyleIdx="1" presStyleCnt="7" custScaleX="126269">
        <dgm:presLayoutVars>
          <dgm:bulletEnabled val="1"/>
        </dgm:presLayoutVars>
      </dgm:prSet>
      <dgm:spPr/>
      <dgm:t>
        <a:bodyPr/>
        <a:lstStyle/>
        <a:p>
          <a:endParaRPr lang="en-US"/>
        </a:p>
      </dgm:t>
    </dgm:pt>
    <dgm:pt modelId="{47355112-EA97-405A-8BAA-8D4EF4E6D26A}" type="pres">
      <dgm:prSet presAssocID="{B04A40CA-9354-4163-86DF-3BD46EFBB057}" presName="spacing" presStyleCnt="0"/>
      <dgm:spPr/>
    </dgm:pt>
    <dgm:pt modelId="{ADDFCE32-56E3-45AF-A13D-BA4C503FD58F}" type="pres">
      <dgm:prSet presAssocID="{5C2663C4-BA98-4D36-A1CA-F0A66F6BDB75}" presName="composite" presStyleCnt="0"/>
      <dgm:spPr/>
    </dgm:pt>
    <dgm:pt modelId="{069BC75B-A021-4807-A3A9-FAFA428C8542}" type="pres">
      <dgm:prSet presAssocID="{5C2663C4-BA98-4D36-A1CA-F0A66F6BDB75}" presName="imgShp" presStyleLbl="fgImgPlace1" presStyleIdx="2" presStyleCnt="7"/>
      <dgm:spPr>
        <a:solidFill>
          <a:schemeClr val="accent2">
            <a:tint val="50000"/>
            <a:hueOff val="-4800000"/>
            <a:satOff val="-6771"/>
            <a:lumOff val="7033"/>
          </a:schemeClr>
        </a:solidFill>
      </dgm:spPr>
    </dgm:pt>
    <dgm:pt modelId="{227EDD7A-065B-40A6-9290-65D35CB3757E}" type="pres">
      <dgm:prSet presAssocID="{5C2663C4-BA98-4D36-A1CA-F0A66F6BDB75}" presName="txShp" presStyleLbl="node1" presStyleIdx="2" presStyleCnt="7" custScaleX="126269">
        <dgm:presLayoutVars>
          <dgm:bulletEnabled val="1"/>
        </dgm:presLayoutVars>
      </dgm:prSet>
      <dgm:spPr/>
      <dgm:t>
        <a:bodyPr/>
        <a:lstStyle/>
        <a:p>
          <a:endParaRPr lang="en-US"/>
        </a:p>
      </dgm:t>
    </dgm:pt>
    <dgm:pt modelId="{F96E921F-EBAD-499A-945C-5B35879FE1E6}" type="pres">
      <dgm:prSet presAssocID="{B70A4752-C9A8-4500-91B6-4B92AED8B7CB}" presName="spacing" presStyleCnt="0"/>
      <dgm:spPr/>
    </dgm:pt>
    <dgm:pt modelId="{A5BF4509-0CF1-4BEC-A941-97BAC02E42AA}" type="pres">
      <dgm:prSet presAssocID="{FF1E7CFD-DDA3-4AD7-B12C-4A6BED77ECFF}" presName="composite" presStyleCnt="0"/>
      <dgm:spPr/>
    </dgm:pt>
    <dgm:pt modelId="{F698AFA4-0D90-4D59-9395-92CE1ACAAB7B}" type="pres">
      <dgm:prSet presAssocID="{FF1E7CFD-DDA3-4AD7-B12C-4A6BED77ECFF}" presName="imgShp" presStyleLbl="fgImgPlace1" presStyleIdx="3" presStyleCnt="7"/>
      <dgm:spPr>
        <a:solidFill>
          <a:schemeClr val="accent2">
            <a:tint val="50000"/>
            <a:hueOff val="-7200000"/>
            <a:satOff val="-10157"/>
            <a:lumOff val="10550"/>
          </a:schemeClr>
        </a:solidFill>
      </dgm:spPr>
    </dgm:pt>
    <dgm:pt modelId="{445EC339-CC72-4660-A8A3-19C92D4A820B}" type="pres">
      <dgm:prSet presAssocID="{FF1E7CFD-DDA3-4AD7-B12C-4A6BED77ECFF}" presName="txShp" presStyleLbl="node1" presStyleIdx="3" presStyleCnt="7" custScaleX="126269">
        <dgm:presLayoutVars>
          <dgm:bulletEnabled val="1"/>
        </dgm:presLayoutVars>
      </dgm:prSet>
      <dgm:spPr/>
      <dgm:t>
        <a:bodyPr/>
        <a:lstStyle/>
        <a:p>
          <a:endParaRPr lang="en-US"/>
        </a:p>
      </dgm:t>
    </dgm:pt>
    <dgm:pt modelId="{34B0E9B7-6B28-424A-B20A-4BF0EDD02275}" type="pres">
      <dgm:prSet presAssocID="{B2246FF0-E488-4CB6-83D1-75077F1A71A3}" presName="spacing" presStyleCnt="0"/>
      <dgm:spPr/>
    </dgm:pt>
    <dgm:pt modelId="{7581D84C-9BD1-48ED-B864-BB21062662C7}" type="pres">
      <dgm:prSet presAssocID="{061093AA-0B86-4CAB-9302-C84765FCDF7A}" presName="composite" presStyleCnt="0"/>
      <dgm:spPr/>
    </dgm:pt>
    <dgm:pt modelId="{11BEA7D5-C77C-41BC-A6F5-7BFB7CA0A979}" type="pres">
      <dgm:prSet presAssocID="{061093AA-0B86-4CAB-9302-C84765FCDF7A}" presName="imgShp" presStyleLbl="fgImgPlace1" presStyleIdx="4" presStyleCnt="7"/>
      <dgm:spPr>
        <a:solidFill>
          <a:schemeClr val="accent2">
            <a:tint val="50000"/>
            <a:hueOff val="-9600000"/>
            <a:satOff val="-13543"/>
            <a:lumOff val="14066"/>
          </a:schemeClr>
        </a:solidFill>
      </dgm:spPr>
    </dgm:pt>
    <dgm:pt modelId="{32DE3238-C8D5-432A-AF26-6DDBEFD3EC64}" type="pres">
      <dgm:prSet presAssocID="{061093AA-0B86-4CAB-9302-C84765FCDF7A}" presName="txShp" presStyleLbl="node1" presStyleIdx="4" presStyleCnt="7" custScaleX="126269">
        <dgm:presLayoutVars>
          <dgm:bulletEnabled val="1"/>
        </dgm:presLayoutVars>
      </dgm:prSet>
      <dgm:spPr/>
      <dgm:t>
        <a:bodyPr/>
        <a:lstStyle/>
        <a:p>
          <a:endParaRPr lang="en-US"/>
        </a:p>
      </dgm:t>
    </dgm:pt>
    <dgm:pt modelId="{4562E957-AD03-48B3-BCFD-EF44B0FD0B4D}" type="pres">
      <dgm:prSet presAssocID="{3518AF55-6607-4B86-875D-4139264A6DC9}" presName="spacing" presStyleCnt="0"/>
      <dgm:spPr/>
    </dgm:pt>
    <dgm:pt modelId="{265A3AF3-3F6E-4E91-9EC4-A5007D4A5A33}" type="pres">
      <dgm:prSet presAssocID="{E76EF143-459F-4C25-9D82-0B1E1C6229EB}" presName="composite" presStyleCnt="0"/>
      <dgm:spPr/>
    </dgm:pt>
    <dgm:pt modelId="{1D7D5452-ABD4-4918-8EC7-322CF8E192BC}" type="pres">
      <dgm:prSet presAssocID="{E76EF143-459F-4C25-9D82-0B1E1C6229EB}" presName="imgShp" presStyleLbl="fgImgPlace1" presStyleIdx="5" presStyleCnt="7"/>
      <dgm:spPr>
        <a:solidFill>
          <a:srgbClr val="C1DDCC"/>
        </a:solidFill>
      </dgm:spPr>
    </dgm:pt>
    <dgm:pt modelId="{E6C5C92C-DA6B-4DCD-8B84-EAC49989BA05}" type="pres">
      <dgm:prSet presAssocID="{E76EF143-459F-4C25-9D82-0B1E1C6229EB}" presName="txShp" presStyleLbl="node1" presStyleIdx="5" presStyleCnt="7" custScaleX="125095" custLinFactNeighborX="660" custLinFactNeighborY="-5919">
        <dgm:presLayoutVars>
          <dgm:bulletEnabled val="1"/>
        </dgm:presLayoutVars>
      </dgm:prSet>
      <dgm:spPr/>
      <dgm:t>
        <a:bodyPr/>
        <a:lstStyle/>
        <a:p>
          <a:endParaRPr lang="en-US"/>
        </a:p>
      </dgm:t>
    </dgm:pt>
    <dgm:pt modelId="{238722A9-0B07-4009-AD56-C1F2DE61E517}" type="pres">
      <dgm:prSet presAssocID="{FBB8DE6B-AC67-416F-B4CE-F52452D03FF1}" presName="spacing" presStyleCnt="0"/>
      <dgm:spPr/>
    </dgm:pt>
    <dgm:pt modelId="{596A80B1-8905-490E-9669-C359B95BCC6D}" type="pres">
      <dgm:prSet presAssocID="{C1162FEA-7F9F-424C-AC1B-C89736D02B67}" presName="composite" presStyleCnt="0"/>
      <dgm:spPr/>
    </dgm:pt>
    <dgm:pt modelId="{4F5378E0-779F-41B8-B652-CC460DF97D0B}" type="pres">
      <dgm:prSet presAssocID="{C1162FEA-7F9F-424C-AC1B-C89736D02B67}" presName="imgShp" presStyleLbl="fgImgPlace1" presStyleIdx="6" presStyleCnt="7"/>
      <dgm:spPr>
        <a:solidFill>
          <a:schemeClr val="bg1">
            <a:lumMod val="85000"/>
          </a:schemeClr>
        </a:solidFill>
      </dgm:spPr>
    </dgm:pt>
    <dgm:pt modelId="{5EC3CB26-D8F1-42FD-B95D-A35076758418}" type="pres">
      <dgm:prSet presAssocID="{C1162FEA-7F9F-424C-AC1B-C89736D02B67}" presName="txShp" presStyleLbl="node1" presStyleIdx="6" presStyleCnt="7" custScaleX="126269">
        <dgm:presLayoutVars>
          <dgm:bulletEnabled val="1"/>
        </dgm:presLayoutVars>
      </dgm:prSet>
      <dgm:spPr/>
      <dgm:t>
        <a:bodyPr/>
        <a:lstStyle/>
        <a:p>
          <a:endParaRPr lang="en-US"/>
        </a:p>
      </dgm:t>
    </dgm:pt>
  </dgm:ptLst>
  <dgm:cxnLst>
    <dgm:cxn modelId="{42356B67-CE85-4D5A-9B69-C572C72AC6DE}" type="presOf" srcId="{C1162FEA-7F9F-424C-AC1B-C89736D02B67}" destId="{5EC3CB26-D8F1-42FD-B95D-A35076758418}" srcOrd="0" destOrd="0" presId="urn:microsoft.com/office/officeart/2005/8/layout/vList3"/>
    <dgm:cxn modelId="{15E43331-4087-45C8-A9DD-49598748F9AE}" type="presOf" srcId="{E76EF143-459F-4C25-9D82-0B1E1C6229EB}" destId="{E6C5C92C-DA6B-4DCD-8B84-EAC49989BA05}" srcOrd="0" destOrd="0" presId="urn:microsoft.com/office/officeart/2005/8/layout/vList3"/>
    <dgm:cxn modelId="{FEFB7CF9-B810-4A9D-A980-F8225FEBB719}" type="presOf" srcId="{BEC09BD7-747B-4558-A536-C528773EC1F5}" destId="{96FD0B20-0B48-4064-96B3-58443A9668EE}" srcOrd="0" destOrd="0" presId="urn:microsoft.com/office/officeart/2005/8/layout/vList3"/>
    <dgm:cxn modelId="{0A0EF586-148A-44B6-826B-0BD413117DE3}" type="presOf" srcId="{061093AA-0B86-4CAB-9302-C84765FCDF7A}" destId="{32DE3238-C8D5-432A-AF26-6DDBEFD3EC64}" srcOrd="0" destOrd="0" presId="urn:microsoft.com/office/officeart/2005/8/layout/vList3"/>
    <dgm:cxn modelId="{2A3CA1A8-750B-4497-ACC1-2C0D18D52F97}" srcId="{8165D474-79C2-4A17-AEB8-308714817078}" destId="{FF1E7CFD-DDA3-4AD7-B12C-4A6BED77ECFF}" srcOrd="3" destOrd="0" parTransId="{925CB6F4-368C-4B8A-B777-1332EC44B58A}" sibTransId="{B2246FF0-E488-4CB6-83D1-75077F1A71A3}"/>
    <dgm:cxn modelId="{831C2C00-6FD3-45E0-BA74-F52339B7093A}" srcId="{8165D474-79C2-4A17-AEB8-308714817078}" destId="{C1162FEA-7F9F-424C-AC1B-C89736D02B67}" srcOrd="6" destOrd="0" parTransId="{CFF612F4-F1B2-4A9C-A4CA-A328DD94861B}" sibTransId="{D53F1279-83A5-47CB-AE3C-D5F7BD85B820}"/>
    <dgm:cxn modelId="{77813980-0306-48C6-A8CA-801A25A82905}" srcId="{8165D474-79C2-4A17-AEB8-308714817078}" destId="{BEC09BD7-747B-4558-A536-C528773EC1F5}" srcOrd="1" destOrd="0" parTransId="{F725370E-C813-4DA0-89CB-8B2CA82CD062}" sibTransId="{B04A40CA-9354-4163-86DF-3BD46EFBB057}"/>
    <dgm:cxn modelId="{00AB90E0-F27A-4FAC-9402-4E43AD7BDCE6}" srcId="{8165D474-79C2-4A17-AEB8-308714817078}" destId="{21CCE351-0D6D-4333-ABD5-FFAD3C882624}" srcOrd="0" destOrd="0" parTransId="{40DA266C-C2AC-4086-87D4-589F336006DC}" sibTransId="{4FD06CE3-F8D7-4870-8994-938F2728A5CA}"/>
    <dgm:cxn modelId="{BA689CC7-BCA3-4182-8DE7-588032EB4B5C}" srcId="{8165D474-79C2-4A17-AEB8-308714817078}" destId="{5C2663C4-BA98-4D36-A1CA-F0A66F6BDB75}" srcOrd="2" destOrd="0" parTransId="{8758793D-EFD1-4BCA-B86D-9CD49D1F1CEB}" sibTransId="{B70A4752-C9A8-4500-91B6-4B92AED8B7CB}"/>
    <dgm:cxn modelId="{F0BF0C03-30A6-4A0D-8F16-312910C99ED3}" srcId="{8165D474-79C2-4A17-AEB8-308714817078}" destId="{E76EF143-459F-4C25-9D82-0B1E1C6229EB}" srcOrd="5" destOrd="0" parTransId="{687BEB11-CB9E-452F-864E-E1A8BC455FB8}" sibTransId="{FBB8DE6B-AC67-416F-B4CE-F52452D03FF1}"/>
    <dgm:cxn modelId="{0B835A9E-4DA2-46CC-918D-CE8365FA98D2}" type="presOf" srcId="{FF1E7CFD-DDA3-4AD7-B12C-4A6BED77ECFF}" destId="{445EC339-CC72-4660-A8A3-19C92D4A820B}" srcOrd="0" destOrd="0" presId="urn:microsoft.com/office/officeart/2005/8/layout/vList3"/>
    <dgm:cxn modelId="{237C352F-225B-4CF6-BFE3-57820080BC97}" type="presOf" srcId="{21CCE351-0D6D-4333-ABD5-FFAD3C882624}" destId="{04126A71-DD3D-42F7-AA84-95DCC818867F}" srcOrd="0" destOrd="0" presId="urn:microsoft.com/office/officeart/2005/8/layout/vList3"/>
    <dgm:cxn modelId="{79E7C627-D9F8-4ABF-BA07-8E0681B49938}" type="presOf" srcId="{8165D474-79C2-4A17-AEB8-308714817078}" destId="{685C4573-5671-4357-ACFE-D75887684F6B}" srcOrd="0" destOrd="0" presId="urn:microsoft.com/office/officeart/2005/8/layout/vList3"/>
    <dgm:cxn modelId="{B3002903-E7A3-48BB-BFCA-35D76A9D94D0}" type="presOf" srcId="{5C2663C4-BA98-4D36-A1CA-F0A66F6BDB75}" destId="{227EDD7A-065B-40A6-9290-65D35CB3757E}" srcOrd="0" destOrd="0" presId="urn:microsoft.com/office/officeart/2005/8/layout/vList3"/>
    <dgm:cxn modelId="{4A0548EE-1A59-410E-A315-8833D50E3B50}" srcId="{8165D474-79C2-4A17-AEB8-308714817078}" destId="{061093AA-0B86-4CAB-9302-C84765FCDF7A}" srcOrd="4" destOrd="0" parTransId="{FB676D2E-F39B-471D-B52D-40BF5A148437}" sibTransId="{3518AF55-6607-4B86-875D-4139264A6DC9}"/>
    <dgm:cxn modelId="{D3104A32-66E8-4A7C-965B-E2D4C45E7F46}" type="presParOf" srcId="{685C4573-5671-4357-ACFE-D75887684F6B}" destId="{2C6E95DD-E58E-4348-AA4A-818CBE9BD4C7}" srcOrd="0" destOrd="0" presId="urn:microsoft.com/office/officeart/2005/8/layout/vList3"/>
    <dgm:cxn modelId="{C3AA81EB-8DD3-49A8-A9C9-1C9CCAC401CD}" type="presParOf" srcId="{2C6E95DD-E58E-4348-AA4A-818CBE9BD4C7}" destId="{54978E54-36B3-464B-99A7-984FB848B608}" srcOrd="0" destOrd="0" presId="urn:microsoft.com/office/officeart/2005/8/layout/vList3"/>
    <dgm:cxn modelId="{A64999EA-74B9-4F61-94D4-13DCE15B933E}" type="presParOf" srcId="{2C6E95DD-E58E-4348-AA4A-818CBE9BD4C7}" destId="{04126A71-DD3D-42F7-AA84-95DCC818867F}" srcOrd="1" destOrd="0" presId="urn:microsoft.com/office/officeart/2005/8/layout/vList3"/>
    <dgm:cxn modelId="{F68847C2-81BC-4E9C-95AC-C9015142324D}" type="presParOf" srcId="{685C4573-5671-4357-ACFE-D75887684F6B}" destId="{08C19C9C-7332-41F9-B190-AC20744F7F14}" srcOrd="1" destOrd="0" presId="urn:microsoft.com/office/officeart/2005/8/layout/vList3"/>
    <dgm:cxn modelId="{F5F2D40E-7047-4416-B6A3-8E249E49EE8A}" type="presParOf" srcId="{685C4573-5671-4357-ACFE-D75887684F6B}" destId="{9651F31E-2DDE-4942-8BDE-49C9CB1FD7BC}" srcOrd="2" destOrd="0" presId="urn:microsoft.com/office/officeart/2005/8/layout/vList3"/>
    <dgm:cxn modelId="{FCD53AB8-5A63-47B5-88B6-E3B818AC29F6}" type="presParOf" srcId="{9651F31E-2DDE-4942-8BDE-49C9CB1FD7BC}" destId="{A1639C9E-6BB6-4006-AD00-CFD31F5BA956}" srcOrd="0" destOrd="0" presId="urn:microsoft.com/office/officeart/2005/8/layout/vList3"/>
    <dgm:cxn modelId="{0169FBA7-16EE-4545-8B1D-62251F0688DF}" type="presParOf" srcId="{9651F31E-2DDE-4942-8BDE-49C9CB1FD7BC}" destId="{96FD0B20-0B48-4064-96B3-58443A9668EE}" srcOrd="1" destOrd="0" presId="urn:microsoft.com/office/officeart/2005/8/layout/vList3"/>
    <dgm:cxn modelId="{CB571721-CFE7-4217-9613-50A674FD4B0B}" type="presParOf" srcId="{685C4573-5671-4357-ACFE-D75887684F6B}" destId="{47355112-EA97-405A-8BAA-8D4EF4E6D26A}" srcOrd="3" destOrd="0" presId="urn:microsoft.com/office/officeart/2005/8/layout/vList3"/>
    <dgm:cxn modelId="{A1DA7E1C-0BA6-4831-AD82-047076C313A2}" type="presParOf" srcId="{685C4573-5671-4357-ACFE-D75887684F6B}" destId="{ADDFCE32-56E3-45AF-A13D-BA4C503FD58F}" srcOrd="4" destOrd="0" presId="urn:microsoft.com/office/officeart/2005/8/layout/vList3"/>
    <dgm:cxn modelId="{035E162D-55C0-48BB-8034-D38712B2738E}" type="presParOf" srcId="{ADDFCE32-56E3-45AF-A13D-BA4C503FD58F}" destId="{069BC75B-A021-4807-A3A9-FAFA428C8542}" srcOrd="0" destOrd="0" presId="urn:microsoft.com/office/officeart/2005/8/layout/vList3"/>
    <dgm:cxn modelId="{0F914833-7372-482A-AAFA-D5155DD6F29C}" type="presParOf" srcId="{ADDFCE32-56E3-45AF-A13D-BA4C503FD58F}" destId="{227EDD7A-065B-40A6-9290-65D35CB3757E}" srcOrd="1" destOrd="0" presId="urn:microsoft.com/office/officeart/2005/8/layout/vList3"/>
    <dgm:cxn modelId="{914DA9A6-4224-4B46-ADFE-22A4FBC4C600}" type="presParOf" srcId="{685C4573-5671-4357-ACFE-D75887684F6B}" destId="{F96E921F-EBAD-499A-945C-5B35879FE1E6}" srcOrd="5" destOrd="0" presId="urn:microsoft.com/office/officeart/2005/8/layout/vList3"/>
    <dgm:cxn modelId="{28812124-3CF3-4C9D-A82E-539F04D3F39A}" type="presParOf" srcId="{685C4573-5671-4357-ACFE-D75887684F6B}" destId="{A5BF4509-0CF1-4BEC-A941-97BAC02E42AA}" srcOrd="6" destOrd="0" presId="urn:microsoft.com/office/officeart/2005/8/layout/vList3"/>
    <dgm:cxn modelId="{897B8202-5188-4A6C-B992-509B3E495999}" type="presParOf" srcId="{A5BF4509-0CF1-4BEC-A941-97BAC02E42AA}" destId="{F698AFA4-0D90-4D59-9395-92CE1ACAAB7B}" srcOrd="0" destOrd="0" presId="urn:microsoft.com/office/officeart/2005/8/layout/vList3"/>
    <dgm:cxn modelId="{0A3D21D3-412A-4172-8283-E9EA2B9F1804}" type="presParOf" srcId="{A5BF4509-0CF1-4BEC-A941-97BAC02E42AA}" destId="{445EC339-CC72-4660-A8A3-19C92D4A820B}" srcOrd="1" destOrd="0" presId="urn:microsoft.com/office/officeart/2005/8/layout/vList3"/>
    <dgm:cxn modelId="{0A74BCF7-4ABC-4472-9644-D5D209AAE70F}" type="presParOf" srcId="{685C4573-5671-4357-ACFE-D75887684F6B}" destId="{34B0E9B7-6B28-424A-B20A-4BF0EDD02275}" srcOrd="7" destOrd="0" presId="urn:microsoft.com/office/officeart/2005/8/layout/vList3"/>
    <dgm:cxn modelId="{6C418DE4-D8AA-4339-96EF-8780D65EB3B3}" type="presParOf" srcId="{685C4573-5671-4357-ACFE-D75887684F6B}" destId="{7581D84C-9BD1-48ED-B864-BB21062662C7}" srcOrd="8" destOrd="0" presId="urn:microsoft.com/office/officeart/2005/8/layout/vList3"/>
    <dgm:cxn modelId="{7F234F4F-AE5C-47AD-9186-6E1A289884A1}" type="presParOf" srcId="{7581D84C-9BD1-48ED-B864-BB21062662C7}" destId="{11BEA7D5-C77C-41BC-A6F5-7BFB7CA0A979}" srcOrd="0" destOrd="0" presId="urn:microsoft.com/office/officeart/2005/8/layout/vList3"/>
    <dgm:cxn modelId="{E20A0C47-4EE5-43EF-B5BC-3B2E59E7CD97}" type="presParOf" srcId="{7581D84C-9BD1-48ED-B864-BB21062662C7}" destId="{32DE3238-C8D5-432A-AF26-6DDBEFD3EC64}" srcOrd="1" destOrd="0" presId="urn:microsoft.com/office/officeart/2005/8/layout/vList3"/>
    <dgm:cxn modelId="{1D6A2BF5-F71B-4B66-9558-A72029FCD348}" type="presParOf" srcId="{685C4573-5671-4357-ACFE-D75887684F6B}" destId="{4562E957-AD03-48B3-BCFD-EF44B0FD0B4D}" srcOrd="9" destOrd="0" presId="urn:microsoft.com/office/officeart/2005/8/layout/vList3"/>
    <dgm:cxn modelId="{76A2F6FB-5372-4BBD-8DCA-3E00EC02BD07}" type="presParOf" srcId="{685C4573-5671-4357-ACFE-D75887684F6B}" destId="{265A3AF3-3F6E-4E91-9EC4-A5007D4A5A33}" srcOrd="10" destOrd="0" presId="urn:microsoft.com/office/officeart/2005/8/layout/vList3"/>
    <dgm:cxn modelId="{A2149B21-A893-4BCC-AF21-2FB90A40C6E5}" type="presParOf" srcId="{265A3AF3-3F6E-4E91-9EC4-A5007D4A5A33}" destId="{1D7D5452-ABD4-4918-8EC7-322CF8E192BC}" srcOrd="0" destOrd="0" presId="urn:microsoft.com/office/officeart/2005/8/layout/vList3"/>
    <dgm:cxn modelId="{7D3E0582-01B8-4DBD-A415-D79564B93119}" type="presParOf" srcId="{265A3AF3-3F6E-4E91-9EC4-A5007D4A5A33}" destId="{E6C5C92C-DA6B-4DCD-8B84-EAC49989BA05}" srcOrd="1" destOrd="0" presId="urn:microsoft.com/office/officeart/2005/8/layout/vList3"/>
    <dgm:cxn modelId="{70A97C79-D081-435C-BD4C-ED2ED87CF272}" type="presParOf" srcId="{685C4573-5671-4357-ACFE-D75887684F6B}" destId="{238722A9-0B07-4009-AD56-C1F2DE61E517}" srcOrd="11" destOrd="0" presId="urn:microsoft.com/office/officeart/2005/8/layout/vList3"/>
    <dgm:cxn modelId="{A7930F75-C1AE-41D8-B02B-9FAB5C2E767E}" type="presParOf" srcId="{685C4573-5671-4357-ACFE-D75887684F6B}" destId="{596A80B1-8905-490E-9669-C359B95BCC6D}" srcOrd="12" destOrd="0" presId="urn:microsoft.com/office/officeart/2005/8/layout/vList3"/>
    <dgm:cxn modelId="{C40EEE55-C252-4F3A-B267-56EAC50B92A5}" type="presParOf" srcId="{596A80B1-8905-490E-9669-C359B95BCC6D}" destId="{4F5378E0-779F-41B8-B652-CC460DF97D0B}" srcOrd="0" destOrd="0" presId="urn:microsoft.com/office/officeart/2005/8/layout/vList3"/>
    <dgm:cxn modelId="{1FECB5EF-C24C-4D6C-AFCF-D99A3BA31DC7}" type="presParOf" srcId="{596A80B1-8905-490E-9669-C359B95BCC6D}" destId="{5EC3CB26-D8F1-42FD-B95D-A3507675841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281A51-D115-4071-B948-55D833630D75}" type="doc">
      <dgm:prSet loTypeId="urn:microsoft.com/office/officeart/2005/8/layout/cycle6" loCatId="relationship" qsTypeId="urn:microsoft.com/office/officeart/2005/8/quickstyle/simple4" qsCatId="simple" csTypeId="urn:microsoft.com/office/officeart/2005/8/colors/accent0_1" csCatId="mainScheme" phldr="1"/>
      <dgm:spPr/>
      <dgm:t>
        <a:bodyPr/>
        <a:lstStyle/>
        <a:p>
          <a:endParaRPr lang="en-US"/>
        </a:p>
      </dgm:t>
    </dgm:pt>
    <dgm:pt modelId="{65B0ADC5-A7F4-4530-BA7B-A9D9DB89074F}">
      <dgm:prSet phldrT="[Text]" custT="1"/>
      <dgm:spPr/>
      <dgm:t>
        <a:bodyPr/>
        <a:lstStyle/>
        <a:p>
          <a:r>
            <a:rPr lang="en-US" sz="1600" dirty="0"/>
            <a:t>Entity Assets</a:t>
          </a:r>
        </a:p>
      </dgm:t>
    </dgm:pt>
    <dgm:pt modelId="{2A498A6B-1F20-43C1-A918-BFA52CEBBC47}" type="parTrans" cxnId="{746CA297-BDE7-4BCF-9810-92EA9487FB7C}">
      <dgm:prSet/>
      <dgm:spPr/>
      <dgm:t>
        <a:bodyPr/>
        <a:lstStyle/>
        <a:p>
          <a:endParaRPr lang="en-US"/>
        </a:p>
      </dgm:t>
    </dgm:pt>
    <dgm:pt modelId="{E0620A5D-C2AF-4583-A021-4C465440A608}" type="sibTrans" cxnId="{746CA297-BDE7-4BCF-9810-92EA9487FB7C}">
      <dgm:prSet/>
      <dgm:spPr/>
      <dgm:t>
        <a:bodyPr/>
        <a:lstStyle/>
        <a:p>
          <a:endParaRPr lang="en-US"/>
        </a:p>
      </dgm:t>
    </dgm:pt>
    <dgm:pt modelId="{28BA25A7-BD00-453E-A52F-0E23DEA35BC8}">
      <dgm:prSet phldrT="[Text]" custT="1"/>
      <dgm:spPr/>
      <dgm:t>
        <a:bodyPr/>
        <a:lstStyle/>
        <a:p>
          <a:r>
            <a:rPr lang="en-US" sz="1600" dirty="0"/>
            <a:t>Nonentity Assets</a:t>
          </a:r>
        </a:p>
      </dgm:t>
    </dgm:pt>
    <dgm:pt modelId="{7FB255EE-2015-49EF-A35C-43773182D5EB}" type="parTrans" cxnId="{D72DE5D1-2C1D-4349-B04C-8642AC2A728B}">
      <dgm:prSet/>
      <dgm:spPr/>
      <dgm:t>
        <a:bodyPr/>
        <a:lstStyle/>
        <a:p>
          <a:endParaRPr lang="en-US"/>
        </a:p>
      </dgm:t>
    </dgm:pt>
    <dgm:pt modelId="{F8882500-B2C0-4669-A892-9EEB042CAE98}" type="sibTrans" cxnId="{D72DE5D1-2C1D-4349-B04C-8642AC2A728B}">
      <dgm:prSet/>
      <dgm:spPr/>
      <dgm:t>
        <a:bodyPr/>
        <a:lstStyle/>
        <a:p>
          <a:endParaRPr lang="en-US"/>
        </a:p>
      </dgm:t>
    </dgm:pt>
    <dgm:pt modelId="{E679B742-FF3F-4484-8D9F-DBD403361E23}">
      <dgm:prSet phldrT="[Text]" custT="1"/>
      <dgm:spPr/>
      <dgm:t>
        <a:bodyPr/>
        <a:lstStyle/>
        <a:p>
          <a:r>
            <a:rPr lang="en-US" sz="1600" dirty="0"/>
            <a:t>Intra-governmental Assets</a:t>
          </a:r>
        </a:p>
      </dgm:t>
    </dgm:pt>
    <dgm:pt modelId="{CB0BD268-C04C-4AE7-820D-A3EFB5AB3192}" type="parTrans" cxnId="{96F232C8-9948-4340-864A-3E34E066ACBE}">
      <dgm:prSet/>
      <dgm:spPr/>
      <dgm:t>
        <a:bodyPr/>
        <a:lstStyle/>
        <a:p>
          <a:endParaRPr lang="en-US"/>
        </a:p>
      </dgm:t>
    </dgm:pt>
    <dgm:pt modelId="{F65A2DB7-7FE9-4152-B453-1407371FC5B2}" type="sibTrans" cxnId="{96F232C8-9948-4340-864A-3E34E066ACBE}">
      <dgm:prSet/>
      <dgm:spPr/>
      <dgm:t>
        <a:bodyPr/>
        <a:lstStyle/>
        <a:p>
          <a:endParaRPr lang="en-US"/>
        </a:p>
      </dgm:t>
    </dgm:pt>
    <dgm:pt modelId="{6EBEB0EA-3793-4F38-959D-B5A087937F59}">
      <dgm:prSet phldrT="[Text]" custT="1"/>
      <dgm:spPr/>
      <dgm:t>
        <a:bodyPr/>
        <a:lstStyle/>
        <a:p>
          <a:r>
            <a:rPr lang="en-US" sz="1600" dirty="0"/>
            <a:t>Governmental Assets</a:t>
          </a:r>
        </a:p>
      </dgm:t>
    </dgm:pt>
    <dgm:pt modelId="{250E7BC3-341D-4448-A5A5-7E042B2A3F04}" type="parTrans" cxnId="{AB09D523-0F28-466D-8176-402E08ACD36C}">
      <dgm:prSet/>
      <dgm:spPr/>
      <dgm:t>
        <a:bodyPr/>
        <a:lstStyle/>
        <a:p>
          <a:endParaRPr lang="en-US"/>
        </a:p>
      </dgm:t>
    </dgm:pt>
    <dgm:pt modelId="{D126A56F-023D-4FDF-AA4D-BA470D028B18}" type="sibTrans" cxnId="{AB09D523-0F28-466D-8176-402E08ACD36C}">
      <dgm:prSet/>
      <dgm:spPr/>
      <dgm:t>
        <a:bodyPr/>
        <a:lstStyle/>
        <a:p>
          <a:endParaRPr lang="en-US"/>
        </a:p>
      </dgm:t>
    </dgm:pt>
    <dgm:pt modelId="{0286C605-1306-4136-AAD8-47A2537E9461}">
      <dgm:prSet phldrT="[Text]" custT="1"/>
      <dgm:spPr/>
      <dgm:t>
        <a:bodyPr/>
        <a:lstStyle/>
        <a:p>
          <a:r>
            <a:rPr lang="en-US" sz="1600" dirty="0"/>
            <a:t>Stewardship Assets</a:t>
          </a:r>
        </a:p>
      </dgm:t>
    </dgm:pt>
    <dgm:pt modelId="{9DD14798-225A-445A-8701-CEC8434A231D}" type="parTrans" cxnId="{02249F13-4669-4232-9238-F3FA983168C3}">
      <dgm:prSet/>
      <dgm:spPr/>
      <dgm:t>
        <a:bodyPr/>
        <a:lstStyle/>
        <a:p>
          <a:endParaRPr lang="en-US"/>
        </a:p>
      </dgm:t>
    </dgm:pt>
    <dgm:pt modelId="{0E144239-6D26-40D5-9893-C57800675B67}" type="sibTrans" cxnId="{02249F13-4669-4232-9238-F3FA983168C3}">
      <dgm:prSet/>
      <dgm:spPr/>
      <dgm:t>
        <a:bodyPr/>
        <a:lstStyle/>
        <a:p>
          <a:endParaRPr lang="en-US"/>
        </a:p>
      </dgm:t>
    </dgm:pt>
    <dgm:pt modelId="{8C751E5B-DB78-4617-8752-B41C414B12DE}" type="pres">
      <dgm:prSet presAssocID="{3B281A51-D115-4071-B948-55D833630D75}" presName="cycle" presStyleCnt="0">
        <dgm:presLayoutVars>
          <dgm:dir/>
          <dgm:resizeHandles val="exact"/>
        </dgm:presLayoutVars>
      </dgm:prSet>
      <dgm:spPr/>
      <dgm:t>
        <a:bodyPr/>
        <a:lstStyle/>
        <a:p>
          <a:endParaRPr lang="en-US"/>
        </a:p>
      </dgm:t>
    </dgm:pt>
    <dgm:pt modelId="{AC56CFE1-CDAC-4046-975E-271E01E4139C}" type="pres">
      <dgm:prSet presAssocID="{65B0ADC5-A7F4-4530-BA7B-A9D9DB89074F}" presName="node" presStyleLbl="node1" presStyleIdx="0" presStyleCnt="5">
        <dgm:presLayoutVars>
          <dgm:bulletEnabled val="1"/>
        </dgm:presLayoutVars>
      </dgm:prSet>
      <dgm:spPr/>
      <dgm:t>
        <a:bodyPr/>
        <a:lstStyle/>
        <a:p>
          <a:endParaRPr lang="en-US"/>
        </a:p>
      </dgm:t>
    </dgm:pt>
    <dgm:pt modelId="{7A57A41C-6671-47B0-9B27-0AFA2B7E8B8E}" type="pres">
      <dgm:prSet presAssocID="{65B0ADC5-A7F4-4530-BA7B-A9D9DB89074F}" presName="spNode" presStyleCnt="0"/>
      <dgm:spPr/>
    </dgm:pt>
    <dgm:pt modelId="{1AB64F6E-E154-4FEA-926B-E73897D26251}" type="pres">
      <dgm:prSet presAssocID="{E0620A5D-C2AF-4583-A021-4C465440A608}" presName="sibTrans" presStyleLbl="sibTrans1D1" presStyleIdx="0" presStyleCnt="5"/>
      <dgm:spPr/>
      <dgm:t>
        <a:bodyPr/>
        <a:lstStyle/>
        <a:p>
          <a:endParaRPr lang="en-US"/>
        </a:p>
      </dgm:t>
    </dgm:pt>
    <dgm:pt modelId="{A36CD608-E460-4C1E-B94E-C0042377117A}" type="pres">
      <dgm:prSet presAssocID="{28BA25A7-BD00-453E-A52F-0E23DEA35BC8}" presName="node" presStyleLbl="node1" presStyleIdx="1" presStyleCnt="5">
        <dgm:presLayoutVars>
          <dgm:bulletEnabled val="1"/>
        </dgm:presLayoutVars>
      </dgm:prSet>
      <dgm:spPr/>
      <dgm:t>
        <a:bodyPr/>
        <a:lstStyle/>
        <a:p>
          <a:endParaRPr lang="en-US"/>
        </a:p>
      </dgm:t>
    </dgm:pt>
    <dgm:pt modelId="{59FD027D-011B-4F4F-98FA-6A5B96AFFC2D}" type="pres">
      <dgm:prSet presAssocID="{28BA25A7-BD00-453E-A52F-0E23DEA35BC8}" presName="spNode" presStyleCnt="0"/>
      <dgm:spPr/>
    </dgm:pt>
    <dgm:pt modelId="{824131A0-F7DB-44E1-9631-4199B82C537B}" type="pres">
      <dgm:prSet presAssocID="{F8882500-B2C0-4669-A892-9EEB042CAE98}" presName="sibTrans" presStyleLbl="sibTrans1D1" presStyleIdx="1" presStyleCnt="5"/>
      <dgm:spPr/>
      <dgm:t>
        <a:bodyPr/>
        <a:lstStyle/>
        <a:p>
          <a:endParaRPr lang="en-US"/>
        </a:p>
      </dgm:t>
    </dgm:pt>
    <dgm:pt modelId="{F97D6BA8-0A87-4CD0-B44A-52EDBA2D1311}" type="pres">
      <dgm:prSet presAssocID="{E679B742-FF3F-4484-8D9F-DBD403361E23}" presName="node" presStyleLbl="node1" presStyleIdx="2" presStyleCnt="5" custScaleX="105743">
        <dgm:presLayoutVars>
          <dgm:bulletEnabled val="1"/>
        </dgm:presLayoutVars>
      </dgm:prSet>
      <dgm:spPr/>
      <dgm:t>
        <a:bodyPr/>
        <a:lstStyle/>
        <a:p>
          <a:endParaRPr lang="en-US"/>
        </a:p>
      </dgm:t>
    </dgm:pt>
    <dgm:pt modelId="{984A9A22-7DFB-47E3-A4D1-B40EE3DBD5B1}" type="pres">
      <dgm:prSet presAssocID="{E679B742-FF3F-4484-8D9F-DBD403361E23}" presName="spNode" presStyleCnt="0"/>
      <dgm:spPr/>
    </dgm:pt>
    <dgm:pt modelId="{6B1DCCD1-AB94-4F51-9DC5-0ED642BB2EAE}" type="pres">
      <dgm:prSet presAssocID="{F65A2DB7-7FE9-4152-B453-1407371FC5B2}" presName="sibTrans" presStyleLbl="sibTrans1D1" presStyleIdx="2" presStyleCnt="5"/>
      <dgm:spPr/>
      <dgm:t>
        <a:bodyPr/>
        <a:lstStyle/>
        <a:p>
          <a:endParaRPr lang="en-US"/>
        </a:p>
      </dgm:t>
    </dgm:pt>
    <dgm:pt modelId="{4DAB38AA-D6AD-4E1D-8EFC-982DD0759340}" type="pres">
      <dgm:prSet presAssocID="{6EBEB0EA-3793-4F38-959D-B5A087937F59}" presName="node" presStyleLbl="node1" presStyleIdx="3" presStyleCnt="5" custScaleX="127167">
        <dgm:presLayoutVars>
          <dgm:bulletEnabled val="1"/>
        </dgm:presLayoutVars>
      </dgm:prSet>
      <dgm:spPr/>
      <dgm:t>
        <a:bodyPr/>
        <a:lstStyle/>
        <a:p>
          <a:endParaRPr lang="en-US"/>
        </a:p>
      </dgm:t>
    </dgm:pt>
    <dgm:pt modelId="{961E4562-3707-4438-A42F-A3C6B383C0B9}" type="pres">
      <dgm:prSet presAssocID="{6EBEB0EA-3793-4F38-959D-B5A087937F59}" presName="spNode" presStyleCnt="0"/>
      <dgm:spPr/>
    </dgm:pt>
    <dgm:pt modelId="{BECD8E09-FB8C-4C9E-BAFF-70CCE0366CB8}" type="pres">
      <dgm:prSet presAssocID="{D126A56F-023D-4FDF-AA4D-BA470D028B18}" presName="sibTrans" presStyleLbl="sibTrans1D1" presStyleIdx="3" presStyleCnt="5"/>
      <dgm:spPr/>
      <dgm:t>
        <a:bodyPr/>
        <a:lstStyle/>
        <a:p>
          <a:endParaRPr lang="en-US"/>
        </a:p>
      </dgm:t>
    </dgm:pt>
    <dgm:pt modelId="{64A490FC-81F4-43F6-B282-BAFF4D446D31}" type="pres">
      <dgm:prSet presAssocID="{0286C605-1306-4136-AAD8-47A2537E9461}" presName="node" presStyleLbl="node1" presStyleIdx="4" presStyleCnt="5">
        <dgm:presLayoutVars>
          <dgm:bulletEnabled val="1"/>
        </dgm:presLayoutVars>
      </dgm:prSet>
      <dgm:spPr/>
      <dgm:t>
        <a:bodyPr/>
        <a:lstStyle/>
        <a:p>
          <a:endParaRPr lang="en-US"/>
        </a:p>
      </dgm:t>
    </dgm:pt>
    <dgm:pt modelId="{9B597F1D-7A17-4CA9-BEB1-1227083B3724}" type="pres">
      <dgm:prSet presAssocID="{0286C605-1306-4136-AAD8-47A2537E9461}" presName="spNode" presStyleCnt="0"/>
      <dgm:spPr/>
    </dgm:pt>
    <dgm:pt modelId="{9E32BE1B-0093-4F4B-9DC1-091EBB14FBB7}" type="pres">
      <dgm:prSet presAssocID="{0E144239-6D26-40D5-9893-C57800675B67}" presName="sibTrans" presStyleLbl="sibTrans1D1" presStyleIdx="4" presStyleCnt="5"/>
      <dgm:spPr/>
      <dgm:t>
        <a:bodyPr/>
        <a:lstStyle/>
        <a:p>
          <a:endParaRPr lang="en-US"/>
        </a:p>
      </dgm:t>
    </dgm:pt>
  </dgm:ptLst>
  <dgm:cxnLst>
    <dgm:cxn modelId="{02249F13-4669-4232-9238-F3FA983168C3}" srcId="{3B281A51-D115-4071-B948-55D833630D75}" destId="{0286C605-1306-4136-AAD8-47A2537E9461}" srcOrd="4" destOrd="0" parTransId="{9DD14798-225A-445A-8701-CEC8434A231D}" sibTransId="{0E144239-6D26-40D5-9893-C57800675B67}"/>
    <dgm:cxn modelId="{A9BF99FE-EDBD-4EB1-82F5-50F018AFA684}" type="presOf" srcId="{28BA25A7-BD00-453E-A52F-0E23DEA35BC8}" destId="{A36CD608-E460-4C1E-B94E-C0042377117A}" srcOrd="0" destOrd="0" presId="urn:microsoft.com/office/officeart/2005/8/layout/cycle6"/>
    <dgm:cxn modelId="{F65CDC19-2A1D-4897-810F-1609EDEA9BA8}" type="presOf" srcId="{D126A56F-023D-4FDF-AA4D-BA470D028B18}" destId="{BECD8E09-FB8C-4C9E-BAFF-70CCE0366CB8}" srcOrd="0" destOrd="0" presId="urn:microsoft.com/office/officeart/2005/8/layout/cycle6"/>
    <dgm:cxn modelId="{D72DE5D1-2C1D-4349-B04C-8642AC2A728B}" srcId="{3B281A51-D115-4071-B948-55D833630D75}" destId="{28BA25A7-BD00-453E-A52F-0E23DEA35BC8}" srcOrd="1" destOrd="0" parTransId="{7FB255EE-2015-49EF-A35C-43773182D5EB}" sibTransId="{F8882500-B2C0-4669-A892-9EEB042CAE98}"/>
    <dgm:cxn modelId="{746CA297-BDE7-4BCF-9810-92EA9487FB7C}" srcId="{3B281A51-D115-4071-B948-55D833630D75}" destId="{65B0ADC5-A7F4-4530-BA7B-A9D9DB89074F}" srcOrd="0" destOrd="0" parTransId="{2A498A6B-1F20-43C1-A918-BFA52CEBBC47}" sibTransId="{E0620A5D-C2AF-4583-A021-4C465440A608}"/>
    <dgm:cxn modelId="{8AB01245-7783-4EFB-86C7-9A63972BD274}" type="presOf" srcId="{0E144239-6D26-40D5-9893-C57800675B67}" destId="{9E32BE1B-0093-4F4B-9DC1-091EBB14FBB7}" srcOrd="0" destOrd="0" presId="urn:microsoft.com/office/officeart/2005/8/layout/cycle6"/>
    <dgm:cxn modelId="{28D824F0-0CB0-4395-AE62-7CDCA98444C7}" type="presOf" srcId="{3B281A51-D115-4071-B948-55D833630D75}" destId="{8C751E5B-DB78-4617-8752-B41C414B12DE}" srcOrd="0" destOrd="0" presId="urn:microsoft.com/office/officeart/2005/8/layout/cycle6"/>
    <dgm:cxn modelId="{719BD9B9-1F65-41A5-AD89-AC109509E575}" type="presOf" srcId="{65B0ADC5-A7F4-4530-BA7B-A9D9DB89074F}" destId="{AC56CFE1-CDAC-4046-975E-271E01E4139C}" srcOrd="0" destOrd="0" presId="urn:microsoft.com/office/officeart/2005/8/layout/cycle6"/>
    <dgm:cxn modelId="{011BD4E0-A5CE-4424-A5EC-28EA48D1626C}" type="presOf" srcId="{E679B742-FF3F-4484-8D9F-DBD403361E23}" destId="{F97D6BA8-0A87-4CD0-B44A-52EDBA2D1311}" srcOrd="0" destOrd="0" presId="urn:microsoft.com/office/officeart/2005/8/layout/cycle6"/>
    <dgm:cxn modelId="{24AACF89-47D4-4E77-839C-F7B47B360B11}" type="presOf" srcId="{6EBEB0EA-3793-4F38-959D-B5A087937F59}" destId="{4DAB38AA-D6AD-4E1D-8EFC-982DD0759340}" srcOrd="0" destOrd="0" presId="urn:microsoft.com/office/officeart/2005/8/layout/cycle6"/>
    <dgm:cxn modelId="{96191AC6-ACBF-463E-88D4-16AB71C970EF}" type="presOf" srcId="{F65A2DB7-7FE9-4152-B453-1407371FC5B2}" destId="{6B1DCCD1-AB94-4F51-9DC5-0ED642BB2EAE}" srcOrd="0" destOrd="0" presId="urn:microsoft.com/office/officeart/2005/8/layout/cycle6"/>
    <dgm:cxn modelId="{CFC6514B-DB0A-43E0-8597-3FCA4D1B5F83}" type="presOf" srcId="{E0620A5D-C2AF-4583-A021-4C465440A608}" destId="{1AB64F6E-E154-4FEA-926B-E73897D26251}" srcOrd="0" destOrd="0" presId="urn:microsoft.com/office/officeart/2005/8/layout/cycle6"/>
    <dgm:cxn modelId="{3256784C-ABF8-4BF4-8F62-15397CEAD971}" type="presOf" srcId="{F8882500-B2C0-4669-A892-9EEB042CAE98}" destId="{824131A0-F7DB-44E1-9631-4199B82C537B}" srcOrd="0" destOrd="0" presId="urn:microsoft.com/office/officeart/2005/8/layout/cycle6"/>
    <dgm:cxn modelId="{AB09D523-0F28-466D-8176-402E08ACD36C}" srcId="{3B281A51-D115-4071-B948-55D833630D75}" destId="{6EBEB0EA-3793-4F38-959D-B5A087937F59}" srcOrd="3" destOrd="0" parTransId="{250E7BC3-341D-4448-A5A5-7E042B2A3F04}" sibTransId="{D126A56F-023D-4FDF-AA4D-BA470D028B18}"/>
    <dgm:cxn modelId="{96F232C8-9948-4340-864A-3E34E066ACBE}" srcId="{3B281A51-D115-4071-B948-55D833630D75}" destId="{E679B742-FF3F-4484-8D9F-DBD403361E23}" srcOrd="2" destOrd="0" parTransId="{CB0BD268-C04C-4AE7-820D-A3EFB5AB3192}" sibTransId="{F65A2DB7-7FE9-4152-B453-1407371FC5B2}"/>
    <dgm:cxn modelId="{0024D139-F271-46C0-A672-426674EC2A9F}" type="presOf" srcId="{0286C605-1306-4136-AAD8-47A2537E9461}" destId="{64A490FC-81F4-43F6-B282-BAFF4D446D31}" srcOrd="0" destOrd="0" presId="urn:microsoft.com/office/officeart/2005/8/layout/cycle6"/>
    <dgm:cxn modelId="{E9350484-EE11-4F80-9FAA-76D1A29F2712}" type="presParOf" srcId="{8C751E5B-DB78-4617-8752-B41C414B12DE}" destId="{AC56CFE1-CDAC-4046-975E-271E01E4139C}" srcOrd="0" destOrd="0" presId="urn:microsoft.com/office/officeart/2005/8/layout/cycle6"/>
    <dgm:cxn modelId="{DD09F003-904C-40D7-B7C6-C00E8C1B96EE}" type="presParOf" srcId="{8C751E5B-DB78-4617-8752-B41C414B12DE}" destId="{7A57A41C-6671-47B0-9B27-0AFA2B7E8B8E}" srcOrd="1" destOrd="0" presId="urn:microsoft.com/office/officeart/2005/8/layout/cycle6"/>
    <dgm:cxn modelId="{DB250D5F-9A4C-46CA-9301-85CE261C02B7}" type="presParOf" srcId="{8C751E5B-DB78-4617-8752-B41C414B12DE}" destId="{1AB64F6E-E154-4FEA-926B-E73897D26251}" srcOrd="2" destOrd="0" presId="urn:microsoft.com/office/officeart/2005/8/layout/cycle6"/>
    <dgm:cxn modelId="{922D67F2-A3E5-4F11-BA82-DC964CDAE407}" type="presParOf" srcId="{8C751E5B-DB78-4617-8752-B41C414B12DE}" destId="{A36CD608-E460-4C1E-B94E-C0042377117A}" srcOrd="3" destOrd="0" presId="urn:microsoft.com/office/officeart/2005/8/layout/cycle6"/>
    <dgm:cxn modelId="{B6A494B5-4CE2-4F33-9AD9-86A524EA1C27}" type="presParOf" srcId="{8C751E5B-DB78-4617-8752-B41C414B12DE}" destId="{59FD027D-011B-4F4F-98FA-6A5B96AFFC2D}" srcOrd="4" destOrd="0" presId="urn:microsoft.com/office/officeart/2005/8/layout/cycle6"/>
    <dgm:cxn modelId="{BAD2DE86-01AF-4521-B700-F8ECE8825255}" type="presParOf" srcId="{8C751E5B-DB78-4617-8752-B41C414B12DE}" destId="{824131A0-F7DB-44E1-9631-4199B82C537B}" srcOrd="5" destOrd="0" presId="urn:microsoft.com/office/officeart/2005/8/layout/cycle6"/>
    <dgm:cxn modelId="{0789A9DE-55BE-46B8-9B4A-A44FFCAA47C0}" type="presParOf" srcId="{8C751E5B-DB78-4617-8752-B41C414B12DE}" destId="{F97D6BA8-0A87-4CD0-B44A-52EDBA2D1311}" srcOrd="6" destOrd="0" presId="urn:microsoft.com/office/officeart/2005/8/layout/cycle6"/>
    <dgm:cxn modelId="{0FDC27DE-7019-4E3B-B771-5F8BB263A994}" type="presParOf" srcId="{8C751E5B-DB78-4617-8752-B41C414B12DE}" destId="{984A9A22-7DFB-47E3-A4D1-B40EE3DBD5B1}" srcOrd="7" destOrd="0" presId="urn:microsoft.com/office/officeart/2005/8/layout/cycle6"/>
    <dgm:cxn modelId="{E8CEB1F3-7A26-4FE2-8473-E476F0B8F00C}" type="presParOf" srcId="{8C751E5B-DB78-4617-8752-B41C414B12DE}" destId="{6B1DCCD1-AB94-4F51-9DC5-0ED642BB2EAE}" srcOrd="8" destOrd="0" presId="urn:microsoft.com/office/officeart/2005/8/layout/cycle6"/>
    <dgm:cxn modelId="{2BF70550-6F93-4B1A-98CA-D5AE4005D391}" type="presParOf" srcId="{8C751E5B-DB78-4617-8752-B41C414B12DE}" destId="{4DAB38AA-D6AD-4E1D-8EFC-982DD0759340}" srcOrd="9" destOrd="0" presId="urn:microsoft.com/office/officeart/2005/8/layout/cycle6"/>
    <dgm:cxn modelId="{1F24DC33-6791-43E7-8934-4CB8838614C9}" type="presParOf" srcId="{8C751E5B-DB78-4617-8752-B41C414B12DE}" destId="{961E4562-3707-4438-A42F-A3C6B383C0B9}" srcOrd="10" destOrd="0" presId="urn:microsoft.com/office/officeart/2005/8/layout/cycle6"/>
    <dgm:cxn modelId="{50068B5F-8FD5-4EFB-A1EC-5A6FF45D03C2}" type="presParOf" srcId="{8C751E5B-DB78-4617-8752-B41C414B12DE}" destId="{BECD8E09-FB8C-4C9E-BAFF-70CCE0366CB8}" srcOrd="11" destOrd="0" presId="urn:microsoft.com/office/officeart/2005/8/layout/cycle6"/>
    <dgm:cxn modelId="{37353CA3-4A95-4466-ADE0-5D43CF80289E}" type="presParOf" srcId="{8C751E5B-DB78-4617-8752-B41C414B12DE}" destId="{64A490FC-81F4-43F6-B282-BAFF4D446D31}" srcOrd="12" destOrd="0" presId="urn:microsoft.com/office/officeart/2005/8/layout/cycle6"/>
    <dgm:cxn modelId="{AD88E965-F575-4A3F-8794-282317858325}" type="presParOf" srcId="{8C751E5B-DB78-4617-8752-B41C414B12DE}" destId="{9B597F1D-7A17-4CA9-BEB1-1227083B3724}" srcOrd="13" destOrd="0" presId="urn:microsoft.com/office/officeart/2005/8/layout/cycle6"/>
    <dgm:cxn modelId="{831F95EB-BC4E-4289-AA77-AF41878F4A6B}" type="presParOf" srcId="{8C751E5B-DB78-4617-8752-B41C414B12DE}" destId="{9E32BE1B-0093-4F4B-9DC1-091EBB14FBB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281A51-D115-4071-B948-55D833630D75}" type="doc">
      <dgm:prSet loTypeId="urn:microsoft.com/office/officeart/2005/8/layout/arrow1" loCatId="relationship" qsTypeId="urn:microsoft.com/office/officeart/2005/8/quickstyle/3d6" qsCatId="3D" csTypeId="urn:microsoft.com/office/officeart/2005/8/colors/accent0_1" csCatId="mainScheme" phldr="1"/>
      <dgm:spPr/>
      <dgm:t>
        <a:bodyPr/>
        <a:lstStyle/>
        <a:p>
          <a:endParaRPr lang="en-US"/>
        </a:p>
      </dgm:t>
    </dgm:pt>
    <dgm:pt modelId="{65B0ADC5-A7F4-4530-BA7B-A9D9DB89074F}">
      <dgm:prSet phldrT="[Text]"/>
      <dgm:spPr/>
      <dgm:t>
        <a:bodyPr/>
        <a:lstStyle/>
        <a:p>
          <a:r>
            <a:rPr lang="en-US" dirty="0"/>
            <a:t>Liabilities covered by budgetary resources (funded)</a:t>
          </a:r>
        </a:p>
      </dgm:t>
    </dgm:pt>
    <dgm:pt modelId="{2A498A6B-1F20-43C1-A918-BFA52CEBBC47}" type="parTrans" cxnId="{746CA297-BDE7-4BCF-9810-92EA9487FB7C}">
      <dgm:prSet/>
      <dgm:spPr/>
      <dgm:t>
        <a:bodyPr/>
        <a:lstStyle/>
        <a:p>
          <a:endParaRPr lang="en-US"/>
        </a:p>
      </dgm:t>
    </dgm:pt>
    <dgm:pt modelId="{E0620A5D-C2AF-4583-A021-4C465440A608}" type="sibTrans" cxnId="{746CA297-BDE7-4BCF-9810-92EA9487FB7C}">
      <dgm:prSet/>
      <dgm:spPr/>
      <dgm:t>
        <a:bodyPr/>
        <a:lstStyle/>
        <a:p>
          <a:endParaRPr lang="en-US"/>
        </a:p>
      </dgm:t>
    </dgm:pt>
    <dgm:pt modelId="{28BA25A7-BD00-453E-A52F-0E23DEA35BC8}">
      <dgm:prSet phldrT="[Text]"/>
      <dgm:spPr/>
      <dgm:t>
        <a:bodyPr/>
        <a:lstStyle/>
        <a:p>
          <a:r>
            <a:rPr lang="en-US" dirty="0"/>
            <a:t>Liabilities not covered by budgetary resources (unfunded)</a:t>
          </a:r>
        </a:p>
      </dgm:t>
    </dgm:pt>
    <dgm:pt modelId="{7FB255EE-2015-49EF-A35C-43773182D5EB}" type="parTrans" cxnId="{D72DE5D1-2C1D-4349-B04C-8642AC2A728B}">
      <dgm:prSet/>
      <dgm:spPr/>
      <dgm:t>
        <a:bodyPr/>
        <a:lstStyle/>
        <a:p>
          <a:endParaRPr lang="en-US"/>
        </a:p>
      </dgm:t>
    </dgm:pt>
    <dgm:pt modelId="{F8882500-B2C0-4669-A892-9EEB042CAE98}" type="sibTrans" cxnId="{D72DE5D1-2C1D-4349-B04C-8642AC2A728B}">
      <dgm:prSet/>
      <dgm:spPr/>
      <dgm:t>
        <a:bodyPr/>
        <a:lstStyle/>
        <a:p>
          <a:endParaRPr lang="en-US"/>
        </a:p>
      </dgm:t>
    </dgm:pt>
    <dgm:pt modelId="{62A773EC-E521-45A5-8787-B1C21A177F6C}" type="pres">
      <dgm:prSet presAssocID="{3B281A51-D115-4071-B948-55D833630D75}" presName="cycle" presStyleCnt="0">
        <dgm:presLayoutVars>
          <dgm:dir/>
          <dgm:resizeHandles val="exact"/>
        </dgm:presLayoutVars>
      </dgm:prSet>
      <dgm:spPr/>
      <dgm:t>
        <a:bodyPr/>
        <a:lstStyle/>
        <a:p>
          <a:endParaRPr lang="en-US"/>
        </a:p>
      </dgm:t>
    </dgm:pt>
    <dgm:pt modelId="{3751FA7C-C5F7-488C-8A01-01B2242B395D}" type="pres">
      <dgm:prSet presAssocID="{65B0ADC5-A7F4-4530-BA7B-A9D9DB89074F}" presName="arrow" presStyleLbl="node1" presStyleIdx="0" presStyleCnt="2">
        <dgm:presLayoutVars>
          <dgm:bulletEnabled val="1"/>
        </dgm:presLayoutVars>
      </dgm:prSet>
      <dgm:spPr/>
      <dgm:t>
        <a:bodyPr/>
        <a:lstStyle/>
        <a:p>
          <a:endParaRPr lang="en-US"/>
        </a:p>
      </dgm:t>
    </dgm:pt>
    <dgm:pt modelId="{DD347D4F-89B3-4A1F-B1F1-100B74DBFE81}" type="pres">
      <dgm:prSet presAssocID="{28BA25A7-BD00-453E-A52F-0E23DEA35BC8}" presName="arrow" presStyleLbl="node1" presStyleIdx="1" presStyleCnt="2">
        <dgm:presLayoutVars>
          <dgm:bulletEnabled val="1"/>
        </dgm:presLayoutVars>
      </dgm:prSet>
      <dgm:spPr/>
      <dgm:t>
        <a:bodyPr/>
        <a:lstStyle/>
        <a:p>
          <a:endParaRPr lang="en-US"/>
        </a:p>
      </dgm:t>
    </dgm:pt>
  </dgm:ptLst>
  <dgm:cxnLst>
    <dgm:cxn modelId="{7E236D54-347B-4661-B350-54F0FB5FC8F5}" type="presOf" srcId="{28BA25A7-BD00-453E-A52F-0E23DEA35BC8}" destId="{DD347D4F-89B3-4A1F-B1F1-100B74DBFE81}" srcOrd="0" destOrd="0" presId="urn:microsoft.com/office/officeart/2005/8/layout/arrow1"/>
    <dgm:cxn modelId="{2F304D99-E06B-44F1-A330-9E0DF21905C1}" type="presOf" srcId="{3B281A51-D115-4071-B948-55D833630D75}" destId="{62A773EC-E521-45A5-8787-B1C21A177F6C}" srcOrd="0" destOrd="0" presId="urn:microsoft.com/office/officeart/2005/8/layout/arrow1"/>
    <dgm:cxn modelId="{D72DE5D1-2C1D-4349-B04C-8642AC2A728B}" srcId="{3B281A51-D115-4071-B948-55D833630D75}" destId="{28BA25A7-BD00-453E-A52F-0E23DEA35BC8}" srcOrd="1" destOrd="0" parTransId="{7FB255EE-2015-49EF-A35C-43773182D5EB}" sibTransId="{F8882500-B2C0-4669-A892-9EEB042CAE98}"/>
    <dgm:cxn modelId="{DEACA813-66C3-4B21-9E22-BF65446F07A9}" type="presOf" srcId="{65B0ADC5-A7F4-4530-BA7B-A9D9DB89074F}" destId="{3751FA7C-C5F7-488C-8A01-01B2242B395D}" srcOrd="0" destOrd="0" presId="urn:microsoft.com/office/officeart/2005/8/layout/arrow1"/>
    <dgm:cxn modelId="{746CA297-BDE7-4BCF-9810-92EA9487FB7C}" srcId="{3B281A51-D115-4071-B948-55D833630D75}" destId="{65B0ADC5-A7F4-4530-BA7B-A9D9DB89074F}" srcOrd="0" destOrd="0" parTransId="{2A498A6B-1F20-43C1-A918-BFA52CEBBC47}" sibTransId="{E0620A5D-C2AF-4583-A021-4C465440A608}"/>
    <dgm:cxn modelId="{6470A170-E61E-4149-8B82-59B572AA60A4}" type="presParOf" srcId="{62A773EC-E521-45A5-8787-B1C21A177F6C}" destId="{3751FA7C-C5F7-488C-8A01-01B2242B395D}" srcOrd="0" destOrd="0" presId="urn:microsoft.com/office/officeart/2005/8/layout/arrow1"/>
    <dgm:cxn modelId="{721B1D13-A730-40EE-83C3-76019722BF3E}" type="presParOf" srcId="{62A773EC-E521-45A5-8787-B1C21A177F6C}" destId="{DD347D4F-89B3-4A1F-B1F1-100B74DBFE81}" srcOrd="1" destOrd="0" presId="urn:microsoft.com/office/officeart/2005/8/layout/arrow1"/>
  </dgm:cxnLst>
  <dgm:bg/>
  <dgm:whole>
    <a:effectLst>
      <a:reflection blurRad="6350" stA="50000" endA="300" endPos="55500" dist="508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28B6F40-6261-4F3D-944C-8628838C4998}"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en-US"/>
        </a:p>
      </dgm:t>
    </dgm:pt>
    <dgm:pt modelId="{6CDE0067-0E64-44FF-A7AA-9CBB5AF1ADF3}">
      <dgm:prSet phldrT="[Text]" custT="1"/>
      <dgm:spPr/>
      <dgm:t>
        <a:bodyPr/>
        <a:lstStyle/>
        <a:p>
          <a:r>
            <a:rPr lang="en-US" sz="2400" dirty="0"/>
            <a:t>Statement of Net Cost</a:t>
          </a:r>
        </a:p>
      </dgm:t>
    </dgm:pt>
    <dgm:pt modelId="{A7364761-16A4-40B3-90D8-F027569045ED}" type="parTrans" cxnId="{E2B09E74-E3A2-4B15-84E0-90453F71EDCF}">
      <dgm:prSet/>
      <dgm:spPr/>
      <dgm:t>
        <a:bodyPr/>
        <a:lstStyle/>
        <a:p>
          <a:endParaRPr lang="en-US"/>
        </a:p>
      </dgm:t>
    </dgm:pt>
    <dgm:pt modelId="{5440C18A-9EC1-4A7C-A38B-7D59FBE9AF4B}" type="sibTrans" cxnId="{E2B09E74-E3A2-4B15-84E0-90453F71EDCF}">
      <dgm:prSet/>
      <dgm:spPr/>
      <dgm:t>
        <a:bodyPr/>
        <a:lstStyle/>
        <a:p>
          <a:endParaRPr lang="en-US"/>
        </a:p>
      </dgm:t>
    </dgm:pt>
    <dgm:pt modelId="{0C8FDF90-C8F3-4A13-8157-9732B463B3B7}">
      <dgm:prSet phldrT="[Text]" custT="1"/>
      <dgm:spPr/>
      <dgm:t>
        <a:bodyPr/>
        <a:lstStyle/>
        <a:p>
          <a:r>
            <a:rPr lang="en-US" sz="2400" dirty="0"/>
            <a:t>Statement of Changes in Net Position</a:t>
          </a:r>
        </a:p>
      </dgm:t>
    </dgm:pt>
    <dgm:pt modelId="{5380E130-F3F6-4927-B7E1-DF4CEC43F4EA}" type="parTrans" cxnId="{2299B9CB-FF8F-43C5-B2B5-0EF257924AB3}">
      <dgm:prSet/>
      <dgm:spPr/>
      <dgm:t>
        <a:bodyPr/>
        <a:lstStyle/>
        <a:p>
          <a:endParaRPr lang="en-US"/>
        </a:p>
      </dgm:t>
    </dgm:pt>
    <dgm:pt modelId="{4988F97C-EFEF-4F78-819C-B88DC915B66C}" type="sibTrans" cxnId="{2299B9CB-FF8F-43C5-B2B5-0EF257924AB3}">
      <dgm:prSet/>
      <dgm:spPr/>
      <dgm:t>
        <a:bodyPr/>
        <a:lstStyle/>
        <a:p>
          <a:endParaRPr lang="en-US"/>
        </a:p>
      </dgm:t>
    </dgm:pt>
    <dgm:pt modelId="{4349D01C-DFB0-4496-BFDB-F0C7C4F823AF}">
      <dgm:prSet phldrT="[Text]"/>
      <dgm:spPr/>
      <dgm:t>
        <a:bodyPr/>
        <a:lstStyle/>
        <a:p>
          <a:r>
            <a:rPr lang="en-US" dirty="0"/>
            <a:t>Unexpended appropriations</a:t>
          </a:r>
        </a:p>
      </dgm:t>
    </dgm:pt>
    <dgm:pt modelId="{BD83E20E-B715-46D8-AD90-07E103131D18}" type="parTrans" cxnId="{4202C69B-53E9-451F-B06B-D79294D6D1FF}">
      <dgm:prSet/>
      <dgm:spPr/>
      <dgm:t>
        <a:bodyPr/>
        <a:lstStyle/>
        <a:p>
          <a:endParaRPr lang="en-US"/>
        </a:p>
      </dgm:t>
    </dgm:pt>
    <dgm:pt modelId="{BF31B055-7686-4C26-938C-F221F17FCB76}" type="sibTrans" cxnId="{4202C69B-53E9-451F-B06B-D79294D6D1FF}">
      <dgm:prSet/>
      <dgm:spPr/>
      <dgm:t>
        <a:bodyPr/>
        <a:lstStyle/>
        <a:p>
          <a:endParaRPr lang="en-US"/>
        </a:p>
      </dgm:t>
    </dgm:pt>
    <dgm:pt modelId="{6E6A9DC9-2A07-403F-99CA-CBFC36B11069}">
      <dgm:prSet/>
      <dgm:spPr/>
      <dgm:t>
        <a:bodyPr/>
        <a:lstStyle/>
        <a:p>
          <a:r>
            <a:rPr lang="en-US" dirty="0"/>
            <a:t>Shows the components of net cost for the major programs of the reporting entity and for the reporting entity as a whole.</a:t>
          </a:r>
        </a:p>
      </dgm:t>
    </dgm:pt>
    <dgm:pt modelId="{6CCDB60C-4D96-443B-B1FB-82BE74FDA18C}" type="parTrans" cxnId="{01EFD09C-AB15-44A0-AF6C-F842F8EC755A}">
      <dgm:prSet/>
      <dgm:spPr/>
      <dgm:t>
        <a:bodyPr/>
        <a:lstStyle/>
        <a:p>
          <a:endParaRPr lang="en-US"/>
        </a:p>
      </dgm:t>
    </dgm:pt>
    <dgm:pt modelId="{563C3FE4-45EF-4D23-8B40-49347467CA86}" type="sibTrans" cxnId="{01EFD09C-AB15-44A0-AF6C-F842F8EC755A}">
      <dgm:prSet/>
      <dgm:spPr/>
      <dgm:t>
        <a:bodyPr/>
        <a:lstStyle/>
        <a:p>
          <a:endParaRPr lang="en-US"/>
        </a:p>
      </dgm:t>
    </dgm:pt>
    <dgm:pt modelId="{03906631-A6E9-4B12-999B-5B61558C19DE}">
      <dgm:prSet/>
      <dgm:spPr/>
      <dgm:t>
        <a:bodyPr/>
        <a:lstStyle/>
        <a:p>
          <a:r>
            <a:rPr lang="en-US" dirty="0"/>
            <a:t>Communicates all changes in the reporting entity’s net position through the use of two </a:t>
          </a:r>
          <a:r>
            <a:rPr lang="en-US" dirty="0" smtClean="0"/>
            <a:t>sections:</a:t>
          </a:r>
          <a:endParaRPr lang="en-US" dirty="0"/>
        </a:p>
      </dgm:t>
    </dgm:pt>
    <dgm:pt modelId="{4D348A8B-73C2-41E2-8372-58DACAC182E2}" type="parTrans" cxnId="{A0CE0B10-13CD-4FF2-A3BF-728174F9FB3B}">
      <dgm:prSet/>
      <dgm:spPr/>
      <dgm:t>
        <a:bodyPr/>
        <a:lstStyle/>
        <a:p>
          <a:endParaRPr lang="en-US"/>
        </a:p>
      </dgm:t>
    </dgm:pt>
    <dgm:pt modelId="{0B35B5EB-D91E-4111-96C6-A30C7FC067F3}" type="sibTrans" cxnId="{A0CE0B10-13CD-4FF2-A3BF-728174F9FB3B}">
      <dgm:prSet/>
      <dgm:spPr/>
      <dgm:t>
        <a:bodyPr/>
        <a:lstStyle/>
        <a:p>
          <a:endParaRPr lang="en-US"/>
        </a:p>
      </dgm:t>
    </dgm:pt>
    <dgm:pt modelId="{1E3596C6-E92D-4893-83D1-FEABE0D66257}">
      <dgm:prSet phldrT="[Text]"/>
      <dgm:spPr/>
      <dgm:t>
        <a:bodyPr/>
        <a:lstStyle/>
        <a:p>
          <a:r>
            <a:rPr lang="en-US" dirty="0"/>
            <a:t>Cumulative results from operations</a:t>
          </a:r>
        </a:p>
      </dgm:t>
    </dgm:pt>
    <dgm:pt modelId="{8BE34E2B-DC6E-47BD-9C11-0A8AA7B54305}" type="parTrans" cxnId="{03FB7FCC-A105-45D3-9725-81AE99AD8A67}">
      <dgm:prSet/>
      <dgm:spPr/>
      <dgm:t>
        <a:bodyPr/>
        <a:lstStyle/>
        <a:p>
          <a:endParaRPr lang="en-US"/>
        </a:p>
      </dgm:t>
    </dgm:pt>
    <dgm:pt modelId="{57F99146-2744-4650-9DD8-AA79A1BC5E66}" type="sibTrans" cxnId="{03FB7FCC-A105-45D3-9725-81AE99AD8A67}">
      <dgm:prSet/>
      <dgm:spPr/>
      <dgm:t>
        <a:bodyPr/>
        <a:lstStyle/>
        <a:p>
          <a:endParaRPr lang="en-US"/>
        </a:p>
      </dgm:t>
    </dgm:pt>
    <dgm:pt modelId="{4A42C297-7DC6-48AE-A51B-9546B175E32A}" type="pres">
      <dgm:prSet presAssocID="{728B6F40-6261-4F3D-944C-8628838C4998}" presName="Name0" presStyleCnt="0">
        <dgm:presLayoutVars>
          <dgm:chMax val="7"/>
          <dgm:dir/>
          <dgm:animLvl val="lvl"/>
          <dgm:resizeHandles val="exact"/>
        </dgm:presLayoutVars>
      </dgm:prSet>
      <dgm:spPr/>
      <dgm:t>
        <a:bodyPr/>
        <a:lstStyle/>
        <a:p>
          <a:endParaRPr lang="en-US"/>
        </a:p>
      </dgm:t>
    </dgm:pt>
    <dgm:pt modelId="{31631930-156B-48BB-AC0F-D38B9FAF4B27}" type="pres">
      <dgm:prSet presAssocID="{6CDE0067-0E64-44FF-A7AA-9CBB5AF1ADF3}" presName="circle1" presStyleLbl="node1" presStyleIdx="0" presStyleCnt="2"/>
      <dgm:spPr/>
    </dgm:pt>
    <dgm:pt modelId="{820A50B2-87B2-4D97-820C-87418655D016}" type="pres">
      <dgm:prSet presAssocID="{6CDE0067-0E64-44FF-A7AA-9CBB5AF1ADF3}" presName="space" presStyleCnt="0"/>
      <dgm:spPr/>
    </dgm:pt>
    <dgm:pt modelId="{7AF200FB-B2A1-4620-B829-A31026FD205F}" type="pres">
      <dgm:prSet presAssocID="{6CDE0067-0E64-44FF-A7AA-9CBB5AF1ADF3}" presName="rect1" presStyleLbl="alignAcc1" presStyleIdx="0" presStyleCnt="2"/>
      <dgm:spPr/>
      <dgm:t>
        <a:bodyPr/>
        <a:lstStyle/>
        <a:p>
          <a:endParaRPr lang="en-US"/>
        </a:p>
      </dgm:t>
    </dgm:pt>
    <dgm:pt modelId="{021A67D7-FF70-4F76-BA4F-CB67AE8B05B4}" type="pres">
      <dgm:prSet presAssocID="{0C8FDF90-C8F3-4A13-8157-9732B463B3B7}" presName="vertSpace2" presStyleLbl="node1" presStyleIdx="0" presStyleCnt="2"/>
      <dgm:spPr/>
    </dgm:pt>
    <dgm:pt modelId="{65F808F2-18E0-4F36-A293-57E760928E1F}" type="pres">
      <dgm:prSet presAssocID="{0C8FDF90-C8F3-4A13-8157-9732B463B3B7}" presName="circle2" presStyleLbl="node1" presStyleIdx="1" presStyleCnt="2" custScaleY="101347" custLinFactNeighborX="2381" custLinFactNeighborY="-4166"/>
      <dgm:spPr>
        <a:solidFill>
          <a:schemeClr val="accent2">
            <a:lumMod val="75000"/>
          </a:schemeClr>
        </a:solidFill>
      </dgm:spPr>
      <dgm:t>
        <a:bodyPr/>
        <a:lstStyle/>
        <a:p>
          <a:endParaRPr lang="en-US"/>
        </a:p>
      </dgm:t>
    </dgm:pt>
    <dgm:pt modelId="{E7738D64-0A89-4ABC-90E1-1733BA938EA3}" type="pres">
      <dgm:prSet presAssocID="{0C8FDF90-C8F3-4A13-8157-9732B463B3B7}" presName="rect2" presStyleLbl="alignAcc1" presStyleIdx="1" presStyleCnt="2" custLinFactNeighborX="-54" custLinFactNeighborY="-4762"/>
      <dgm:spPr/>
      <dgm:t>
        <a:bodyPr/>
        <a:lstStyle/>
        <a:p>
          <a:endParaRPr lang="en-US"/>
        </a:p>
      </dgm:t>
    </dgm:pt>
    <dgm:pt modelId="{36BEB3F2-FCA8-4D01-8B4B-95372E12CC16}" type="pres">
      <dgm:prSet presAssocID="{6CDE0067-0E64-44FF-A7AA-9CBB5AF1ADF3}" presName="rect1ParTx" presStyleLbl="alignAcc1" presStyleIdx="1" presStyleCnt="2">
        <dgm:presLayoutVars>
          <dgm:chMax val="1"/>
          <dgm:bulletEnabled val="1"/>
        </dgm:presLayoutVars>
      </dgm:prSet>
      <dgm:spPr/>
      <dgm:t>
        <a:bodyPr/>
        <a:lstStyle/>
        <a:p>
          <a:endParaRPr lang="en-US"/>
        </a:p>
      </dgm:t>
    </dgm:pt>
    <dgm:pt modelId="{E7DF28C5-9CB2-4E95-8DE3-42F27C8D860A}" type="pres">
      <dgm:prSet presAssocID="{6CDE0067-0E64-44FF-A7AA-9CBB5AF1ADF3}" presName="rect1ChTx" presStyleLbl="alignAcc1" presStyleIdx="1" presStyleCnt="2">
        <dgm:presLayoutVars>
          <dgm:bulletEnabled val="1"/>
        </dgm:presLayoutVars>
      </dgm:prSet>
      <dgm:spPr/>
      <dgm:t>
        <a:bodyPr/>
        <a:lstStyle/>
        <a:p>
          <a:endParaRPr lang="en-US"/>
        </a:p>
      </dgm:t>
    </dgm:pt>
    <dgm:pt modelId="{76C9888F-50AD-40D8-AB26-036E0D00111D}" type="pres">
      <dgm:prSet presAssocID="{0C8FDF90-C8F3-4A13-8157-9732B463B3B7}" presName="rect2ParTx" presStyleLbl="alignAcc1" presStyleIdx="1" presStyleCnt="2">
        <dgm:presLayoutVars>
          <dgm:chMax val="1"/>
          <dgm:bulletEnabled val="1"/>
        </dgm:presLayoutVars>
      </dgm:prSet>
      <dgm:spPr/>
      <dgm:t>
        <a:bodyPr/>
        <a:lstStyle/>
        <a:p>
          <a:endParaRPr lang="en-US"/>
        </a:p>
      </dgm:t>
    </dgm:pt>
    <dgm:pt modelId="{63339516-B214-467B-87BD-7BEF7E6CDB9D}" type="pres">
      <dgm:prSet presAssocID="{0C8FDF90-C8F3-4A13-8157-9732B463B3B7}" presName="rect2ChTx" presStyleLbl="alignAcc1" presStyleIdx="1" presStyleCnt="2">
        <dgm:presLayoutVars>
          <dgm:bulletEnabled val="1"/>
        </dgm:presLayoutVars>
      </dgm:prSet>
      <dgm:spPr/>
      <dgm:t>
        <a:bodyPr/>
        <a:lstStyle/>
        <a:p>
          <a:endParaRPr lang="en-US"/>
        </a:p>
      </dgm:t>
    </dgm:pt>
  </dgm:ptLst>
  <dgm:cxnLst>
    <dgm:cxn modelId="{ACDC33E4-FB68-4F65-8E2D-D42407196A18}" type="presOf" srcId="{728B6F40-6261-4F3D-944C-8628838C4998}" destId="{4A42C297-7DC6-48AE-A51B-9546B175E32A}" srcOrd="0" destOrd="0" presId="urn:microsoft.com/office/officeart/2005/8/layout/target3"/>
    <dgm:cxn modelId="{01EFD09C-AB15-44A0-AF6C-F842F8EC755A}" srcId="{6CDE0067-0E64-44FF-A7AA-9CBB5AF1ADF3}" destId="{6E6A9DC9-2A07-403F-99CA-CBFC36B11069}" srcOrd="0" destOrd="0" parTransId="{6CCDB60C-4D96-443B-B1FB-82BE74FDA18C}" sibTransId="{563C3FE4-45EF-4D23-8B40-49347467CA86}"/>
    <dgm:cxn modelId="{C25C3A9B-8401-4BA8-B2CD-D364ADD322B3}" type="presOf" srcId="{4349D01C-DFB0-4496-BFDB-F0C7C4F823AF}" destId="{63339516-B214-467B-87BD-7BEF7E6CDB9D}" srcOrd="0" destOrd="1" presId="urn:microsoft.com/office/officeart/2005/8/layout/target3"/>
    <dgm:cxn modelId="{38FD0459-5664-46AE-9163-45A26EDEA6D7}" type="presOf" srcId="{0C8FDF90-C8F3-4A13-8157-9732B463B3B7}" destId="{E7738D64-0A89-4ABC-90E1-1733BA938EA3}" srcOrd="0" destOrd="0" presId="urn:microsoft.com/office/officeart/2005/8/layout/target3"/>
    <dgm:cxn modelId="{72749519-6F98-4FF7-84F6-5C76F604A9F7}" type="presOf" srcId="{6CDE0067-0E64-44FF-A7AA-9CBB5AF1ADF3}" destId="{7AF200FB-B2A1-4620-B829-A31026FD205F}" srcOrd="0" destOrd="0" presId="urn:microsoft.com/office/officeart/2005/8/layout/target3"/>
    <dgm:cxn modelId="{A0CE0B10-13CD-4FF2-A3BF-728174F9FB3B}" srcId="{0C8FDF90-C8F3-4A13-8157-9732B463B3B7}" destId="{03906631-A6E9-4B12-999B-5B61558C19DE}" srcOrd="0" destOrd="0" parTransId="{4D348A8B-73C2-41E2-8372-58DACAC182E2}" sibTransId="{0B35B5EB-D91E-4111-96C6-A30C7FC067F3}"/>
    <dgm:cxn modelId="{4202C69B-53E9-451F-B06B-D79294D6D1FF}" srcId="{03906631-A6E9-4B12-999B-5B61558C19DE}" destId="{4349D01C-DFB0-4496-BFDB-F0C7C4F823AF}" srcOrd="0" destOrd="0" parTransId="{BD83E20E-B715-46D8-AD90-07E103131D18}" sibTransId="{BF31B055-7686-4C26-938C-F221F17FCB76}"/>
    <dgm:cxn modelId="{2299B9CB-FF8F-43C5-B2B5-0EF257924AB3}" srcId="{728B6F40-6261-4F3D-944C-8628838C4998}" destId="{0C8FDF90-C8F3-4A13-8157-9732B463B3B7}" srcOrd="1" destOrd="0" parTransId="{5380E130-F3F6-4927-B7E1-DF4CEC43F4EA}" sibTransId="{4988F97C-EFEF-4F78-819C-B88DC915B66C}"/>
    <dgm:cxn modelId="{03FB7FCC-A105-45D3-9725-81AE99AD8A67}" srcId="{03906631-A6E9-4B12-999B-5B61558C19DE}" destId="{1E3596C6-E92D-4893-83D1-FEABE0D66257}" srcOrd="1" destOrd="0" parTransId="{8BE34E2B-DC6E-47BD-9C11-0A8AA7B54305}" sibTransId="{57F99146-2744-4650-9DD8-AA79A1BC5E66}"/>
    <dgm:cxn modelId="{BED16AC2-7408-4444-8778-61ED24BE1D0B}" type="presOf" srcId="{03906631-A6E9-4B12-999B-5B61558C19DE}" destId="{63339516-B214-467B-87BD-7BEF7E6CDB9D}" srcOrd="0" destOrd="0" presId="urn:microsoft.com/office/officeart/2005/8/layout/target3"/>
    <dgm:cxn modelId="{E2B09E74-E3A2-4B15-84E0-90453F71EDCF}" srcId="{728B6F40-6261-4F3D-944C-8628838C4998}" destId="{6CDE0067-0E64-44FF-A7AA-9CBB5AF1ADF3}" srcOrd="0" destOrd="0" parTransId="{A7364761-16A4-40B3-90D8-F027569045ED}" sibTransId="{5440C18A-9EC1-4A7C-A38B-7D59FBE9AF4B}"/>
    <dgm:cxn modelId="{D26E1FB7-E0E4-40B7-81E2-79DF366558D2}" type="presOf" srcId="{6CDE0067-0E64-44FF-A7AA-9CBB5AF1ADF3}" destId="{36BEB3F2-FCA8-4D01-8B4B-95372E12CC16}" srcOrd="1" destOrd="0" presId="urn:microsoft.com/office/officeart/2005/8/layout/target3"/>
    <dgm:cxn modelId="{8A8AC414-AA36-4806-9BBC-97590A9D4884}" type="presOf" srcId="{1E3596C6-E92D-4893-83D1-FEABE0D66257}" destId="{63339516-B214-467B-87BD-7BEF7E6CDB9D}" srcOrd="0" destOrd="2" presId="urn:microsoft.com/office/officeart/2005/8/layout/target3"/>
    <dgm:cxn modelId="{F26DC3A4-2087-4D3E-8C92-20BAA53D06F2}" type="presOf" srcId="{0C8FDF90-C8F3-4A13-8157-9732B463B3B7}" destId="{76C9888F-50AD-40D8-AB26-036E0D00111D}" srcOrd="1" destOrd="0" presId="urn:microsoft.com/office/officeart/2005/8/layout/target3"/>
    <dgm:cxn modelId="{17941525-5E03-4DB0-B5C1-7B9823710D53}" type="presOf" srcId="{6E6A9DC9-2A07-403F-99CA-CBFC36B11069}" destId="{E7DF28C5-9CB2-4E95-8DE3-42F27C8D860A}" srcOrd="0" destOrd="0" presId="urn:microsoft.com/office/officeart/2005/8/layout/target3"/>
    <dgm:cxn modelId="{F89B205A-1AA4-4969-8002-A06F0C09DD15}" type="presParOf" srcId="{4A42C297-7DC6-48AE-A51B-9546B175E32A}" destId="{31631930-156B-48BB-AC0F-D38B9FAF4B27}" srcOrd="0" destOrd="0" presId="urn:microsoft.com/office/officeart/2005/8/layout/target3"/>
    <dgm:cxn modelId="{E093BF66-0E63-4B5E-BAD5-C7F0226803C8}" type="presParOf" srcId="{4A42C297-7DC6-48AE-A51B-9546B175E32A}" destId="{820A50B2-87B2-4D97-820C-87418655D016}" srcOrd="1" destOrd="0" presId="urn:microsoft.com/office/officeart/2005/8/layout/target3"/>
    <dgm:cxn modelId="{DC85732E-9442-49E8-BFF2-CCE1A04EBC1A}" type="presParOf" srcId="{4A42C297-7DC6-48AE-A51B-9546B175E32A}" destId="{7AF200FB-B2A1-4620-B829-A31026FD205F}" srcOrd="2" destOrd="0" presId="urn:microsoft.com/office/officeart/2005/8/layout/target3"/>
    <dgm:cxn modelId="{59D625EC-D7F3-41B6-95EE-5735FEBB2046}" type="presParOf" srcId="{4A42C297-7DC6-48AE-A51B-9546B175E32A}" destId="{021A67D7-FF70-4F76-BA4F-CB67AE8B05B4}" srcOrd="3" destOrd="0" presId="urn:microsoft.com/office/officeart/2005/8/layout/target3"/>
    <dgm:cxn modelId="{A8748AC3-3203-40EA-87ED-39BAAC31AE28}" type="presParOf" srcId="{4A42C297-7DC6-48AE-A51B-9546B175E32A}" destId="{65F808F2-18E0-4F36-A293-57E760928E1F}" srcOrd="4" destOrd="0" presId="urn:microsoft.com/office/officeart/2005/8/layout/target3"/>
    <dgm:cxn modelId="{56527EDA-8661-442C-9AD3-1175EB907026}" type="presParOf" srcId="{4A42C297-7DC6-48AE-A51B-9546B175E32A}" destId="{E7738D64-0A89-4ABC-90E1-1733BA938EA3}" srcOrd="5" destOrd="0" presId="urn:microsoft.com/office/officeart/2005/8/layout/target3"/>
    <dgm:cxn modelId="{CCE98FCD-AE6D-49E8-BA30-EE49556D8038}" type="presParOf" srcId="{4A42C297-7DC6-48AE-A51B-9546B175E32A}" destId="{36BEB3F2-FCA8-4D01-8B4B-95372E12CC16}" srcOrd="6" destOrd="0" presId="urn:microsoft.com/office/officeart/2005/8/layout/target3"/>
    <dgm:cxn modelId="{F3E43A18-B560-4793-B1A9-C80645A4209C}" type="presParOf" srcId="{4A42C297-7DC6-48AE-A51B-9546B175E32A}" destId="{E7DF28C5-9CB2-4E95-8DE3-42F27C8D860A}" srcOrd="7" destOrd="0" presId="urn:microsoft.com/office/officeart/2005/8/layout/target3"/>
    <dgm:cxn modelId="{59C3CCA6-6412-4D7F-BF1E-9EAE45836C64}" type="presParOf" srcId="{4A42C297-7DC6-48AE-A51B-9546B175E32A}" destId="{76C9888F-50AD-40D8-AB26-036E0D00111D}" srcOrd="8" destOrd="0" presId="urn:microsoft.com/office/officeart/2005/8/layout/target3"/>
    <dgm:cxn modelId="{0D9AA3E2-DABA-4672-BD5B-654CCDF5FF64}" type="presParOf" srcId="{4A42C297-7DC6-48AE-A51B-9546B175E32A}" destId="{63339516-B214-467B-87BD-7BEF7E6CDB9D}"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6292A7-6239-4215-B8CD-182748F9EBDA}" type="doc">
      <dgm:prSet loTypeId="urn:microsoft.com/office/officeart/2005/8/layout/pyramid2" loCatId="pyramid" qsTypeId="urn:microsoft.com/office/officeart/2005/8/quickstyle/simple1" qsCatId="simple" csTypeId="urn:microsoft.com/office/officeart/2005/8/colors/accent2_2" csCatId="accent2" phldr="1"/>
      <dgm:spPr/>
    </dgm:pt>
    <dgm:pt modelId="{6A335F70-4459-4957-BBC3-6C059E1578D2}">
      <dgm:prSet phldrT="[Text]" custT="1"/>
      <dgm:spPr/>
      <dgm:t>
        <a:bodyPr/>
        <a:lstStyle/>
        <a:p>
          <a:r>
            <a:rPr lang="en-US" sz="1600" dirty="0"/>
            <a:t>Social Security</a:t>
          </a:r>
        </a:p>
      </dgm:t>
    </dgm:pt>
    <dgm:pt modelId="{73686D48-E22A-4095-BDD4-E42C4EA700A7}" type="parTrans" cxnId="{3DAB44E7-4DE9-4510-9F03-0FCC72F08F20}">
      <dgm:prSet/>
      <dgm:spPr/>
      <dgm:t>
        <a:bodyPr/>
        <a:lstStyle/>
        <a:p>
          <a:endParaRPr lang="en-US"/>
        </a:p>
      </dgm:t>
    </dgm:pt>
    <dgm:pt modelId="{F74C74F7-DA1A-4966-A9DE-A59ADDC0DE91}" type="sibTrans" cxnId="{3DAB44E7-4DE9-4510-9F03-0FCC72F08F20}">
      <dgm:prSet/>
      <dgm:spPr/>
      <dgm:t>
        <a:bodyPr/>
        <a:lstStyle/>
        <a:p>
          <a:endParaRPr lang="en-US"/>
        </a:p>
      </dgm:t>
    </dgm:pt>
    <dgm:pt modelId="{DA9B7ACB-E1C3-4FC9-A00D-35F26BCC7F84}">
      <dgm:prSet phldrT="[Text]" custT="1"/>
      <dgm:spPr/>
      <dgm:t>
        <a:bodyPr/>
        <a:lstStyle/>
        <a:p>
          <a:r>
            <a:rPr lang="en-US" sz="1600" dirty="0"/>
            <a:t>Medicare and Supplemental Medical Insurance (Part B)</a:t>
          </a:r>
        </a:p>
      </dgm:t>
    </dgm:pt>
    <dgm:pt modelId="{6230FE5A-683A-4AAE-A961-A93BB6C5E53E}" type="parTrans" cxnId="{FF65530F-0F0D-438F-B2C7-C9197C60F651}">
      <dgm:prSet/>
      <dgm:spPr/>
      <dgm:t>
        <a:bodyPr/>
        <a:lstStyle/>
        <a:p>
          <a:endParaRPr lang="en-US"/>
        </a:p>
      </dgm:t>
    </dgm:pt>
    <dgm:pt modelId="{8E9260CD-DF2E-4B20-9B3B-E7FDA23F3A6F}" type="sibTrans" cxnId="{FF65530F-0F0D-438F-B2C7-C9197C60F651}">
      <dgm:prSet/>
      <dgm:spPr/>
      <dgm:t>
        <a:bodyPr/>
        <a:lstStyle/>
        <a:p>
          <a:endParaRPr lang="en-US"/>
        </a:p>
      </dgm:t>
    </dgm:pt>
    <dgm:pt modelId="{1054211D-F9ED-487D-A33D-45E66040CDDC}">
      <dgm:prSet phldrT="[Text]"/>
      <dgm:spPr/>
      <dgm:t>
        <a:bodyPr/>
        <a:lstStyle/>
        <a:p>
          <a:r>
            <a:rPr lang="en-US" dirty="0"/>
            <a:t>Railroad Retirement Benefits</a:t>
          </a:r>
        </a:p>
      </dgm:t>
    </dgm:pt>
    <dgm:pt modelId="{4AA45A78-EE15-4857-A4F0-A0DA8774A5F7}" type="parTrans" cxnId="{EE818306-E29F-42D3-A14F-3384581F1752}">
      <dgm:prSet/>
      <dgm:spPr/>
      <dgm:t>
        <a:bodyPr/>
        <a:lstStyle/>
        <a:p>
          <a:endParaRPr lang="en-US"/>
        </a:p>
      </dgm:t>
    </dgm:pt>
    <dgm:pt modelId="{C9AD7328-FD33-4CDA-B7C7-A25113EB934A}" type="sibTrans" cxnId="{EE818306-E29F-42D3-A14F-3384581F1752}">
      <dgm:prSet/>
      <dgm:spPr/>
      <dgm:t>
        <a:bodyPr/>
        <a:lstStyle/>
        <a:p>
          <a:endParaRPr lang="en-US"/>
        </a:p>
      </dgm:t>
    </dgm:pt>
    <dgm:pt modelId="{5589DF63-C42C-4FFF-8068-DA018680AE0F}">
      <dgm:prSet phldrT="[Text]"/>
      <dgm:spPr/>
      <dgm:t>
        <a:bodyPr/>
        <a:lstStyle/>
        <a:p>
          <a:r>
            <a:rPr lang="en-US" dirty="0"/>
            <a:t>Black Lung Benefits</a:t>
          </a:r>
        </a:p>
      </dgm:t>
    </dgm:pt>
    <dgm:pt modelId="{4FF791DA-6F39-49ED-B2D8-B5B8BE22966B}" type="parTrans" cxnId="{9EAEC757-39EC-40EB-99FD-6EE139AB6ADA}">
      <dgm:prSet/>
      <dgm:spPr/>
      <dgm:t>
        <a:bodyPr/>
        <a:lstStyle/>
        <a:p>
          <a:endParaRPr lang="en-US"/>
        </a:p>
      </dgm:t>
    </dgm:pt>
    <dgm:pt modelId="{85F48028-6B53-4ED1-BA45-AF75B8DCE8D8}" type="sibTrans" cxnId="{9EAEC757-39EC-40EB-99FD-6EE139AB6ADA}">
      <dgm:prSet/>
      <dgm:spPr/>
      <dgm:t>
        <a:bodyPr/>
        <a:lstStyle/>
        <a:p>
          <a:endParaRPr lang="en-US"/>
        </a:p>
      </dgm:t>
    </dgm:pt>
    <dgm:pt modelId="{83793E59-CE7C-4830-BA80-444CC60CADF4}">
      <dgm:prSet phldrT="[Text]"/>
      <dgm:spPr/>
      <dgm:t>
        <a:bodyPr/>
        <a:lstStyle/>
        <a:p>
          <a:r>
            <a:rPr lang="en-US" dirty="0"/>
            <a:t>Unemployment Insurance</a:t>
          </a:r>
        </a:p>
      </dgm:t>
    </dgm:pt>
    <dgm:pt modelId="{2AD90D8D-57A4-42D8-8D37-0CCEE2EACFDA}" type="parTrans" cxnId="{34847C48-F86B-4AE0-B6C6-94C9C6ADA059}">
      <dgm:prSet/>
      <dgm:spPr/>
      <dgm:t>
        <a:bodyPr/>
        <a:lstStyle/>
        <a:p>
          <a:endParaRPr lang="en-US"/>
        </a:p>
      </dgm:t>
    </dgm:pt>
    <dgm:pt modelId="{1FB81348-1795-4DA7-BA0E-385BAD382D7C}" type="sibTrans" cxnId="{34847C48-F86B-4AE0-B6C6-94C9C6ADA059}">
      <dgm:prSet/>
      <dgm:spPr/>
      <dgm:t>
        <a:bodyPr/>
        <a:lstStyle/>
        <a:p>
          <a:endParaRPr lang="en-US"/>
        </a:p>
      </dgm:t>
    </dgm:pt>
    <dgm:pt modelId="{335E4132-B700-4ECD-BC9A-72B9C21A0525}" type="pres">
      <dgm:prSet presAssocID="{9C6292A7-6239-4215-B8CD-182748F9EBDA}" presName="compositeShape" presStyleCnt="0">
        <dgm:presLayoutVars>
          <dgm:dir/>
          <dgm:resizeHandles/>
        </dgm:presLayoutVars>
      </dgm:prSet>
      <dgm:spPr/>
    </dgm:pt>
    <dgm:pt modelId="{856F0BAC-319E-4355-8ED1-6B049500EFCC}" type="pres">
      <dgm:prSet presAssocID="{9C6292A7-6239-4215-B8CD-182748F9EBDA}" presName="pyramid" presStyleLbl="node1" presStyleIdx="0" presStyleCnt="1"/>
      <dgm:spPr>
        <a:solidFill>
          <a:schemeClr val="accent2">
            <a:lumMod val="75000"/>
          </a:schemeClr>
        </a:solidFill>
      </dgm:spPr>
    </dgm:pt>
    <dgm:pt modelId="{83EB4A6D-BCFE-4810-826D-EBA326282798}" type="pres">
      <dgm:prSet presAssocID="{9C6292A7-6239-4215-B8CD-182748F9EBDA}" presName="theList" presStyleCnt="0"/>
      <dgm:spPr/>
    </dgm:pt>
    <dgm:pt modelId="{62CDEB48-F0FD-4B83-923A-8467B35D46B1}" type="pres">
      <dgm:prSet presAssocID="{6A335F70-4459-4957-BBC3-6C059E1578D2}" presName="aNode" presStyleLbl="fgAcc1" presStyleIdx="0" presStyleCnt="5" custLinFactNeighborX="429" custLinFactNeighborY="-78463">
        <dgm:presLayoutVars>
          <dgm:bulletEnabled val="1"/>
        </dgm:presLayoutVars>
      </dgm:prSet>
      <dgm:spPr/>
      <dgm:t>
        <a:bodyPr/>
        <a:lstStyle/>
        <a:p>
          <a:endParaRPr lang="en-US"/>
        </a:p>
      </dgm:t>
    </dgm:pt>
    <dgm:pt modelId="{7AE32E8E-68A5-4F3B-8438-0609CE2BAC78}" type="pres">
      <dgm:prSet presAssocID="{6A335F70-4459-4957-BBC3-6C059E1578D2}" presName="aSpace" presStyleCnt="0"/>
      <dgm:spPr/>
    </dgm:pt>
    <dgm:pt modelId="{2FC25A6E-7218-4E6A-91C3-183E525D5763}" type="pres">
      <dgm:prSet presAssocID="{DA9B7ACB-E1C3-4FC9-A00D-35F26BCC7F84}" presName="aNode" presStyleLbl="fgAcc1" presStyleIdx="1" presStyleCnt="5" custScaleY="113156">
        <dgm:presLayoutVars>
          <dgm:bulletEnabled val="1"/>
        </dgm:presLayoutVars>
      </dgm:prSet>
      <dgm:spPr/>
      <dgm:t>
        <a:bodyPr/>
        <a:lstStyle/>
        <a:p>
          <a:endParaRPr lang="en-US"/>
        </a:p>
      </dgm:t>
    </dgm:pt>
    <dgm:pt modelId="{9752AA78-163C-4A1B-9FAE-F66B8D4A92CA}" type="pres">
      <dgm:prSet presAssocID="{DA9B7ACB-E1C3-4FC9-A00D-35F26BCC7F84}" presName="aSpace" presStyleCnt="0"/>
      <dgm:spPr/>
    </dgm:pt>
    <dgm:pt modelId="{0F4F832D-9609-4CC5-857C-6C289F0F83D2}" type="pres">
      <dgm:prSet presAssocID="{1054211D-F9ED-487D-A33D-45E66040CDDC}" presName="aNode" presStyleLbl="fgAcc1" presStyleIdx="2" presStyleCnt="5">
        <dgm:presLayoutVars>
          <dgm:bulletEnabled val="1"/>
        </dgm:presLayoutVars>
      </dgm:prSet>
      <dgm:spPr/>
      <dgm:t>
        <a:bodyPr/>
        <a:lstStyle/>
        <a:p>
          <a:endParaRPr lang="en-US"/>
        </a:p>
      </dgm:t>
    </dgm:pt>
    <dgm:pt modelId="{BB65D388-F121-4D16-B222-9DD59E5A03B1}" type="pres">
      <dgm:prSet presAssocID="{1054211D-F9ED-487D-A33D-45E66040CDDC}" presName="aSpace" presStyleCnt="0"/>
      <dgm:spPr/>
    </dgm:pt>
    <dgm:pt modelId="{B777B190-7974-4A2F-AE5D-257A3CD23996}" type="pres">
      <dgm:prSet presAssocID="{5589DF63-C42C-4FFF-8068-DA018680AE0F}" presName="aNode" presStyleLbl="fgAcc1" presStyleIdx="3" presStyleCnt="5">
        <dgm:presLayoutVars>
          <dgm:bulletEnabled val="1"/>
        </dgm:presLayoutVars>
      </dgm:prSet>
      <dgm:spPr/>
      <dgm:t>
        <a:bodyPr/>
        <a:lstStyle/>
        <a:p>
          <a:endParaRPr lang="en-US"/>
        </a:p>
      </dgm:t>
    </dgm:pt>
    <dgm:pt modelId="{4E8AFF93-B301-499C-A18A-8042688E7657}" type="pres">
      <dgm:prSet presAssocID="{5589DF63-C42C-4FFF-8068-DA018680AE0F}" presName="aSpace" presStyleCnt="0"/>
      <dgm:spPr/>
    </dgm:pt>
    <dgm:pt modelId="{198AEEF3-9BD4-43ED-8178-5C4C9AB42452}" type="pres">
      <dgm:prSet presAssocID="{83793E59-CE7C-4830-BA80-444CC60CADF4}" presName="aNode" presStyleLbl="fgAcc1" presStyleIdx="4" presStyleCnt="5">
        <dgm:presLayoutVars>
          <dgm:bulletEnabled val="1"/>
        </dgm:presLayoutVars>
      </dgm:prSet>
      <dgm:spPr/>
      <dgm:t>
        <a:bodyPr/>
        <a:lstStyle/>
        <a:p>
          <a:endParaRPr lang="en-US"/>
        </a:p>
      </dgm:t>
    </dgm:pt>
    <dgm:pt modelId="{CCA6D380-D53F-4B2F-9B92-AD5E7D90F102}" type="pres">
      <dgm:prSet presAssocID="{83793E59-CE7C-4830-BA80-444CC60CADF4}" presName="aSpace" presStyleCnt="0"/>
      <dgm:spPr/>
    </dgm:pt>
  </dgm:ptLst>
  <dgm:cxnLst>
    <dgm:cxn modelId="{A5A28284-4D75-4021-B978-FF50B7CBDA64}" type="presOf" srcId="{5589DF63-C42C-4FFF-8068-DA018680AE0F}" destId="{B777B190-7974-4A2F-AE5D-257A3CD23996}" srcOrd="0" destOrd="0" presId="urn:microsoft.com/office/officeart/2005/8/layout/pyramid2"/>
    <dgm:cxn modelId="{D7071852-6568-41F7-B2F9-3380CE04E2E6}" type="presOf" srcId="{9C6292A7-6239-4215-B8CD-182748F9EBDA}" destId="{335E4132-B700-4ECD-BC9A-72B9C21A0525}" srcOrd="0" destOrd="0" presId="urn:microsoft.com/office/officeart/2005/8/layout/pyramid2"/>
    <dgm:cxn modelId="{FF65530F-0F0D-438F-B2C7-C9197C60F651}" srcId="{9C6292A7-6239-4215-B8CD-182748F9EBDA}" destId="{DA9B7ACB-E1C3-4FC9-A00D-35F26BCC7F84}" srcOrd="1" destOrd="0" parTransId="{6230FE5A-683A-4AAE-A961-A93BB6C5E53E}" sibTransId="{8E9260CD-DF2E-4B20-9B3B-E7FDA23F3A6F}"/>
    <dgm:cxn modelId="{34847C48-F86B-4AE0-B6C6-94C9C6ADA059}" srcId="{9C6292A7-6239-4215-B8CD-182748F9EBDA}" destId="{83793E59-CE7C-4830-BA80-444CC60CADF4}" srcOrd="4" destOrd="0" parTransId="{2AD90D8D-57A4-42D8-8D37-0CCEE2EACFDA}" sibTransId="{1FB81348-1795-4DA7-BA0E-385BAD382D7C}"/>
    <dgm:cxn modelId="{6C24FD2E-167F-4993-A4BA-8AA937DCF14D}" type="presOf" srcId="{1054211D-F9ED-487D-A33D-45E66040CDDC}" destId="{0F4F832D-9609-4CC5-857C-6C289F0F83D2}" srcOrd="0" destOrd="0" presId="urn:microsoft.com/office/officeart/2005/8/layout/pyramid2"/>
    <dgm:cxn modelId="{9EAEC757-39EC-40EB-99FD-6EE139AB6ADA}" srcId="{9C6292A7-6239-4215-B8CD-182748F9EBDA}" destId="{5589DF63-C42C-4FFF-8068-DA018680AE0F}" srcOrd="3" destOrd="0" parTransId="{4FF791DA-6F39-49ED-B2D8-B5B8BE22966B}" sibTransId="{85F48028-6B53-4ED1-BA45-AF75B8DCE8D8}"/>
    <dgm:cxn modelId="{150E71C3-0E3E-4A49-AF45-124C0A9EAA31}" type="presOf" srcId="{83793E59-CE7C-4830-BA80-444CC60CADF4}" destId="{198AEEF3-9BD4-43ED-8178-5C4C9AB42452}" srcOrd="0" destOrd="0" presId="urn:microsoft.com/office/officeart/2005/8/layout/pyramid2"/>
    <dgm:cxn modelId="{3DAB44E7-4DE9-4510-9F03-0FCC72F08F20}" srcId="{9C6292A7-6239-4215-B8CD-182748F9EBDA}" destId="{6A335F70-4459-4957-BBC3-6C059E1578D2}" srcOrd="0" destOrd="0" parTransId="{73686D48-E22A-4095-BDD4-E42C4EA700A7}" sibTransId="{F74C74F7-DA1A-4966-A9DE-A59ADDC0DE91}"/>
    <dgm:cxn modelId="{EE818306-E29F-42D3-A14F-3384581F1752}" srcId="{9C6292A7-6239-4215-B8CD-182748F9EBDA}" destId="{1054211D-F9ED-487D-A33D-45E66040CDDC}" srcOrd="2" destOrd="0" parTransId="{4AA45A78-EE15-4857-A4F0-A0DA8774A5F7}" sibTransId="{C9AD7328-FD33-4CDA-B7C7-A25113EB934A}"/>
    <dgm:cxn modelId="{769656D4-A71E-4600-B371-2A36EE059635}" type="presOf" srcId="{DA9B7ACB-E1C3-4FC9-A00D-35F26BCC7F84}" destId="{2FC25A6E-7218-4E6A-91C3-183E525D5763}" srcOrd="0" destOrd="0" presId="urn:microsoft.com/office/officeart/2005/8/layout/pyramid2"/>
    <dgm:cxn modelId="{3FA46301-4C02-4954-BD12-EA232941BA7B}" type="presOf" srcId="{6A335F70-4459-4957-BBC3-6C059E1578D2}" destId="{62CDEB48-F0FD-4B83-923A-8467B35D46B1}" srcOrd="0" destOrd="0" presId="urn:microsoft.com/office/officeart/2005/8/layout/pyramid2"/>
    <dgm:cxn modelId="{693D353A-30DC-411C-8302-EEA3AC0E1822}" type="presParOf" srcId="{335E4132-B700-4ECD-BC9A-72B9C21A0525}" destId="{856F0BAC-319E-4355-8ED1-6B049500EFCC}" srcOrd="0" destOrd="0" presId="urn:microsoft.com/office/officeart/2005/8/layout/pyramid2"/>
    <dgm:cxn modelId="{27E77B1D-3FC2-4A50-B521-58A7ADA1054E}" type="presParOf" srcId="{335E4132-B700-4ECD-BC9A-72B9C21A0525}" destId="{83EB4A6D-BCFE-4810-826D-EBA326282798}" srcOrd="1" destOrd="0" presId="urn:microsoft.com/office/officeart/2005/8/layout/pyramid2"/>
    <dgm:cxn modelId="{3DBA71EE-C03F-4F1E-8148-FF26B1A45B55}" type="presParOf" srcId="{83EB4A6D-BCFE-4810-826D-EBA326282798}" destId="{62CDEB48-F0FD-4B83-923A-8467B35D46B1}" srcOrd="0" destOrd="0" presId="urn:microsoft.com/office/officeart/2005/8/layout/pyramid2"/>
    <dgm:cxn modelId="{947E2493-065F-407B-AF10-0EB4CAD71D4F}" type="presParOf" srcId="{83EB4A6D-BCFE-4810-826D-EBA326282798}" destId="{7AE32E8E-68A5-4F3B-8438-0609CE2BAC78}" srcOrd="1" destOrd="0" presId="urn:microsoft.com/office/officeart/2005/8/layout/pyramid2"/>
    <dgm:cxn modelId="{41D4D663-2BAD-4FC8-A130-8A46847EBEA8}" type="presParOf" srcId="{83EB4A6D-BCFE-4810-826D-EBA326282798}" destId="{2FC25A6E-7218-4E6A-91C3-183E525D5763}" srcOrd="2" destOrd="0" presId="urn:microsoft.com/office/officeart/2005/8/layout/pyramid2"/>
    <dgm:cxn modelId="{BD2B6FEF-3865-478E-AF90-C307EFAF8A18}" type="presParOf" srcId="{83EB4A6D-BCFE-4810-826D-EBA326282798}" destId="{9752AA78-163C-4A1B-9FAE-F66B8D4A92CA}" srcOrd="3" destOrd="0" presId="urn:microsoft.com/office/officeart/2005/8/layout/pyramid2"/>
    <dgm:cxn modelId="{398FE354-66C1-412A-9016-792E651A51E4}" type="presParOf" srcId="{83EB4A6D-BCFE-4810-826D-EBA326282798}" destId="{0F4F832D-9609-4CC5-857C-6C289F0F83D2}" srcOrd="4" destOrd="0" presId="urn:microsoft.com/office/officeart/2005/8/layout/pyramid2"/>
    <dgm:cxn modelId="{10EC3025-F77D-4D8A-ADF8-8417889FB153}" type="presParOf" srcId="{83EB4A6D-BCFE-4810-826D-EBA326282798}" destId="{BB65D388-F121-4D16-B222-9DD59E5A03B1}" srcOrd="5" destOrd="0" presId="urn:microsoft.com/office/officeart/2005/8/layout/pyramid2"/>
    <dgm:cxn modelId="{C464EBF8-EDFD-4136-81BA-E0DA6354E127}" type="presParOf" srcId="{83EB4A6D-BCFE-4810-826D-EBA326282798}" destId="{B777B190-7974-4A2F-AE5D-257A3CD23996}" srcOrd="6" destOrd="0" presId="urn:microsoft.com/office/officeart/2005/8/layout/pyramid2"/>
    <dgm:cxn modelId="{F76232BD-FE22-46BD-BC52-F436ACFAE3C5}" type="presParOf" srcId="{83EB4A6D-BCFE-4810-826D-EBA326282798}" destId="{4E8AFF93-B301-499C-A18A-8042688E7657}" srcOrd="7" destOrd="0" presId="urn:microsoft.com/office/officeart/2005/8/layout/pyramid2"/>
    <dgm:cxn modelId="{B679497B-53C0-4A27-B6DD-64C679BC4110}" type="presParOf" srcId="{83EB4A6D-BCFE-4810-826D-EBA326282798}" destId="{198AEEF3-9BD4-43ED-8178-5C4C9AB42452}" srcOrd="8" destOrd="0" presId="urn:microsoft.com/office/officeart/2005/8/layout/pyramid2"/>
    <dgm:cxn modelId="{22694539-F328-40C7-836F-32DD236C9AF3}" type="presParOf" srcId="{83EB4A6D-BCFE-4810-826D-EBA326282798}" destId="{CCA6D380-D53F-4B2F-9B92-AD5E7D90F10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72F9BA-1B40-407C-9FF7-F705B804555F}"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n-US"/>
        </a:p>
      </dgm:t>
    </dgm:pt>
    <dgm:pt modelId="{39CEFAF7-E8C3-4AAC-A246-F82558797D22}">
      <dgm:prSet phldrT="[Text]" custT="1"/>
      <dgm:spPr/>
      <dgm:t>
        <a:bodyPr/>
        <a:lstStyle/>
        <a:p>
          <a:r>
            <a:rPr lang="en-US" sz="2400" dirty="0"/>
            <a:t>Required Disclosures</a:t>
          </a:r>
        </a:p>
      </dgm:t>
    </dgm:pt>
    <dgm:pt modelId="{3B072B4A-8C7D-496D-B4F9-6EA91F07E9B2}" type="parTrans" cxnId="{3FFDCFA0-28BD-49E0-AB8B-A56A8AADBDC9}">
      <dgm:prSet/>
      <dgm:spPr/>
      <dgm:t>
        <a:bodyPr/>
        <a:lstStyle/>
        <a:p>
          <a:endParaRPr lang="en-US"/>
        </a:p>
      </dgm:t>
    </dgm:pt>
    <dgm:pt modelId="{E36AD367-D8DF-4422-B5C0-C6B49A6C4920}" type="sibTrans" cxnId="{3FFDCFA0-28BD-49E0-AB8B-A56A8AADBDC9}">
      <dgm:prSet/>
      <dgm:spPr/>
      <dgm:t>
        <a:bodyPr/>
        <a:lstStyle/>
        <a:p>
          <a:endParaRPr lang="en-US"/>
        </a:p>
      </dgm:t>
    </dgm:pt>
    <dgm:pt modelId="{236EECE4-7AE4-44B7-913F-783B123ACE89}">
      <dgm:prSet phldrT="[Text]" custT="1"/>
      <dgm:spPr/>
      <dgm:t>
        <a:bodyPr/>
        <a:lstStyle/>
        <a:p>
          <a:r>
            <a:rPr lang="en-US" sz="2000" dirty="0"/>
            <a:t>Deferred maintenance on PP&amp;E</a:t>
          </a:r>
        </a:p>
      </dgm:t>
    </dgm:pt>
    <dgm:pt modelId="{2F327CAA-C1F4-4CC8-AE22-40449979121D}" type="parTrans" cxnId="{708B0D1F-62BB-463C-968D-AB2D9A4FB37F}">
      <dgm:prSet/>
      <dgm:spPr/>
      <dgm:t>
        <a:bodyPr/>
        <a:lstStyle/>
        <a:p>
          <a:endParaRPr lang="en-US" dirty="0"/>
        </a:p>
      </dgm:t>
    </dgm:pt>
    <dgm:pt modelId="{94D2463D-7E3A-4AD0-841B-A3FCEB51CC0E}" type="sibTrans" cxnId="{708B0D1F-62BB-463C-968D-AB2D9A4FB37F}">
      <dgm:prSet/>
      <dgm:spPr/>
      <dgm:t>
        <a:bodyPr/>
        <a:lstStyle/>
        <a:p>
          <a:endParaRPr lang="en-US"/>
        </a:p>
      </dgm:t>
    </dgm:pt>
    <dgm:pt modelId="{ADEC4BE4-426E-4C71-BC62-27D5B44858EC}">
      <dgm:prSet phldrT="[Text]" custT="1"/>
      <dgm:spPr/>
      <dgm:t>
        <a:bodyPr/>
        <a:lstStyle/>
        <a:p>
          <a:r>
            <a:rPr lang="en-US" sz="2000" dirty="0"/>
            <a:t>Stewardship investments</a:t>
          </a:r>
        </a:p>
      </dgm:t>
    </dgm:pt>
    <dgm:pt modelId="{B27C430D-790E-425A-9B1B-6069692DA569}" type="parTrans" cxnId="{49860BE1-4329-419A-B12C-76C16D12D46A}">
      <dgm:prSet/>
      <dgm:spPr/>
      <dgm:t>
        <a:bodyPr/>
        <a:lstStyle/>
        <a:p>
          <a:endParaRPr lang="en-US" dirty="0"/>
        </a:p>
      </dgm:t>
    </dgm:pt>
    <dgm:pt modelId="{93042B34-3883-4937-A022-1122DE0CEBE7}" type="sibTrans" cxnId="{49860BE1-4329-419A-B12C-76C16D12D46A}">
      <dgm:prSet/>
      <dgm:spPr/>
      <dgm:t>
        <a:bodyPr/>
        <a:lstStyle/>
        <a:p>
          <a:endParaRPr lang="en-US"/>
        </a:p>
      </dgm:t>
    </dgm:pt>
    <dgm:pt modelId="{E915F372-2DD6-4204-98BE-6567C9D5B703}">
      <dgm:prSet phldrT="[Text]" custT="1"/>
      <dgm:spPr/>
      <dgm:t>
        <a:bodyPr/>
        <a:lstStyle/>
        <a:p>
          <a:r>
            <a:rPr lang="en-US" sz="2000" dirty="0"/>
            <a:t>Environmental clean-up costs</a:t>
          </a:r>
        </a:p>
      </dgm:t>
    </dgm:pt>
    <dgm:pt modelId="{846E9C9F-F4C2-4390-A32A-C661E138DCB0}" type="parTrans" cxnId="{6E6EC22F-26FB-448B-B8B6-26D92B407A95}">
      <dgm:prSet/>
      <dgm:spPr/>
      <dgm:t>
        <a:bodyPr/>
        <a:lstStyle/>
        <a:p>
          <a:endParaRPr lang="en-US" dirty="0"/>
        </a:p>
      </dgm:t>
    </dgm:pt>
    <dgm:pt modelId="{020E36ED-528D-4DE5-9F61-0C78B8DF9C21}" type="sibTrans" cxnId="{6E6EC22F-26FB-448B-B8B6-26D92B407A95}">
      <dgm:prSet/>
      <dgm:spPr/>
      <dgm:t>
        <a:bodyPr/>
        <a:lstStyle/>
        <a:p>
          <a:endParaRPr lang="en-US"/>
        </a:p>
      </dgm:t>
    </dgm:pt>
    <dgm:pt modelId="{3B145EA5-2DC6-4E2F-B353-A197DAD44382}">
      <dgm:prSet phldrT="[Text]" custT="1"/>
      <dgm:spPr/>
      <dgm:t>
        <a:bodyPr/>
        <a:lstStyle/>
        <a:p>
          <a:r>
            <a:rPr lang="en-US" sz="2000" dirty="0"/>
            <a:t>Stewardship PP&amp;E</a:t>
          </a:r>
        </a:p>
      </dgm:t>
    </dgm:pt>
    <dgm:pt modelId="{FBD10827-5D1D-4839-AC3F-1E88756921FB}" type="parTrans" cxnId="{6DF9C1EE-ACA2-43DC-A7D6-8AC5BBC888A9}">
      <dgm:prSet/>
      <dgm:spPr/>
      <dgm:t>
        <a:bodyPr/>
        <a:lstStyle/>
        <a:p>
          <a:endParaRPr lang="en-US" dirty="0"/>
        </a:p>
      </dgm:t>
    </dgm:pt>
    <dgm:pt modelId="{1103F3EB-6240-4D7E-BFC7-E679AE91B2FB}" type="sibTrans" cxnId="{6DF9C1EE-ACA2-43DC-A7D6-8AC5BBC888A9}">
      <dgm:prSet/>
      <dgm:spPr/>
      <dgm:t>
        <a:bodyPr/>
        <a:lstStyle/>
        <a:p>
          <a:endParaRPr lang="en-US"/>
        </a:p>
      </dgm:t>
    </dgm:pt>
    <dgm:pt modelId="{A5B07965-1D06-4FC3-9544-ABCB86349F20}">
      <dgm:prSet phldrT="[Text]" custT="1"/>
      <dgm:spPr/>
      <dgm:t>
        <a:bodyPr/>
        <a:lstStyle/>
        <a:p>
          <a:r>
            <a:rPr lang="en-US" sz="2000" dirty="0"/>
            <a:t>Budgetary resources and allocations detail</a:t>
          </a:r>
        </a:p>
      </dgm:t>
    </dgm:pt>
    <dgm:pt modelId="{AA9CAB8E-986D-4F64-A944-809FCC3BA380}" type="parTrans" cxnId="{4456913D-192C-4CE8-A9C7-878C56E93FB5}">
      <dgm:prSet/>
      <dgm:spPr/>
      <dgm:t>
        <a:bodyPr/>
        <a:lstStyle/>
        <a:p>
          <a:endParaRPr lang="en-US" dirty="0"/>
        </a:p>
      </dgm:t>
    </dgm:pt>
    <dgm:pt modelId="{AD2602DC-153F-44F8-B2E1-32C22F729464}" type="sibTrans" cxnId="{4456913D-192C-4CE8-A9C7-878C56E93FB5}">
      <dgm:prSet/>
      <dgm:spPr/>
      <dgm:t>
        <a:bodyPr/>
        <a:lstStyle/>
        <a:p>
          <a:endParaRPr lang="en-US"/>
        </a:p>
      </dgm:t>
    </dgm:pt>
    <dgm:pt modelId="{1AB5EB87-FD45-484A-9E4E-128DE08AB629}">
      <dgm:prSet phldrT="[Text]" custT="1"/>
      <dgm:spPr/>
      <dgm:t>
        <a:bodyPr/>
        <a:lstStyle/>
        <a:p>
          <a:r>
            <a:rPr lang="en-US" sz="2000" dirty="0"/>
            <a:t>Incidental custodial collections and distributions</a:t>
          </a:r>
        </a:p>
      </dgm:t>
    </dgm:pt>
    <dgm:pt modelId="{1CBEE953-E4FC-4B72-A03A-87B821705056}" type="parTrans" cxnId="{547C93EF-5224-4ED5-8ED6-B5991844A566}">
      <dgm:prSet/>
      <dgm:spPr/>
      <dgm:t>
        <a:bodyPr/>
        <a:lstStyle/>
        <a:p>
          <a:endParaRPr lang="en-US" dirty="0"/>
        </a:p>
      </dgm:t>
    </dgm:pt>
    <dgm:pt modelId="{7658C4CB-7417-4771-AE4C-82AABE8947A0}" type="sibTrans" cxnId="{547C93EF-5224-4ED5-8ED6-B5991844A566}">
      <dgm:prSet/>
      <dgm:spPr/>
      <dgm:t>
        <a:bodyPr/>
        <a:lstStyle/>
        <a:p>
          <a:endParaRPr lang="en-US"/>
        </a:p>
      </dgm:t>
    </dgm:pt>
    <dgm:pt modelId="{29326F41-040D-4371-8BC1-2BA4640BA6AF}" type="pres">
      <dgm:prSet presAssocID="{5472F9BA-1B40-407C-9FF7-F705B804555F}" presName="Name0" presStyleCnt="0">
        <dgm:presLayoutVars>
          <dgm:chPref val="1"/>
          <dgm:dir/>
          <dgm:animOne val="branch"/>
          <dgm:animLvl val="lvl"/>
          <dgm:resizeHandles val="exact"/>
        </dgm:presLayoutVars>
      </dgm:prSet>
      <dgm:spPr/>
      <dgm:t>
        <a:bodyPr/>
        <a:lstStyle/>
        <a:p>
          <a:endParaRPr lang="en-US"/>
        </a:p>
      </dgm:t>
    </dgm:pt>
    <dgm:pt modelId="{7F260A15-AC5C-4EFA-93ED-1B3A2DC12751}" type="pres">
      <dgm:prSet presAssocID="{39CEFAF7-E8C3-4AAC-A246-F82558797D22}" presName="root1" presStyleCnt="0"/>
      <dgm:spPr/>
    </dgm:pt>
    <dgm:pt modelId="{6A97934E-3A9A-46A9-8FF4-FEF7B4D5D1C3}" type="pres">
      <dgm:prSet presAssocID="{39CEFAF7-E8C3-4AAC-A246-F82558797D22}" presName="LevelOneTextNode" presStyleLbl="node0" presStyleIdx="0" presStyleCnt="1">
        <dgm:presLayoutVars>
          <dgm:chPref val="3"/>
        </dgm:presLayoutVars>
      </dgm:prSet>
      <dgm:spPr/>
      <dgm:t>
        <a:bodyPr/>
        <a:lstStyle/>
        <a:p>
          <a:endParaRPr lang="en-US"/>
        </a:p>
      </dgm:t>
    </dgm:pt>
    <dgm:pt modelId="{061ACD3D-9FA8-41B2-8894-3CC3AEB7C915}" type="pres">
      <dgm:prSet presAssocID="{39CEFAF7-E8C3-4AAC-A246-F82558797D22}" presName="level2hierChild" presStyleCnt="0"/>
      <dgm:spPr/>
    </dgm:pt>
    <dgm:pt modelId="{ABB32064-74CF-4D53-A3BE-A6D7DAB4AF6F}" type="pres">
      <dgm:prSet presAssocID="{FBD10827-5D1D-4839-AC3F-1E88756921FB}" presName="conn2-1" presStyleLbl="parChTrans1D2" presStyleIdx="0" presStyleCnt="6"/>
      <dgm:spPr/>
      <dgm:t>
        <a:bodyPr/>
        <a:lstStyle/>
        <a:p>
          <a:endParaRPr lang="en-US"/>
        </a:p>
      </dgm:t>
    </dgm:pt>
    <dgm:pt modelId="{29A812DB-7054-47E4-BE43-C66B32009377}" type="pres">
      <dgm:prSet presAssocID="{FBD10827-5D1D-4839-AC3F-1E88756921FB}" presName="connTx" presStyleLbl="parChTrans1D2" presStyleIdx="0" presStyleCnt="6"/>
      <dgm:spPr/>
      <dgm:t>
        <a:bodyPr/>
        <a:lstStyle/>
        <a:p>
          <a:endParaRPr lang="en-US"/>
        </a:p>
      </dgm:t>
    </dgm:pt>
    <dgm:pt modelId="{6A51D638-1706-463E-B656-EA61D023285B}" type="pres">
      <dgm:prSet presAssocID="{3B145EA5-2DC6-4E2F-B353-A197DAD44382}" presName="root2" presStyleCnt="0"/>
      <dgm:spPr/>
    </dgm:pt>
    <dgm:pt modelId="{7561E4A4-A0AE-4DE1-80BE-EE23B600C02F}" type="pres">
      <dgm:prSet presAssocID="{3B145EA5-2DC6-4E2F-B353-A197DAD44382}" presName="LevelTwoTextNode" presStyleLbl="node2" presStyleIdx="0" presStyleCnt="6" custScaleX="152259" custScaleY="71825">
        <dgm:presLayoutVars>
          <dgm:chPref val="3"/>
        </dgm:presLayoutVars>
      </dgm:prSet>
      <dgm:spPr/>
      <dgm:t>
        <a:bodyPr/>
        <a:lstStyle/>
        <a:p>
          <a:endParaRPr lang="en-US"/>
        </a:p>
      </dgm:t>
    </dgm:pt>
    <dgm:pt modelId="{AEAAF51D-4D62-4C22-9450-F56DB83C0EA9}" type="pres">
      <dgm:prSet presAssocID="{3B145EA5-2DC6-4E2F-B353-A197DAD44382}" presName="level3hierChild" presStyleCnt="0"/>
      <dgm:spPr/>
    </dgm:pt>
    <dgm:pt modelId="{871C7E3F-A400-4FBD-A4D2-E16FA04924C8}" type="pres">
      <dgm:prSet presAssocID="{2F327CAA-C1F4-4CC8-AE22-40449979121D}" presName="conn2-1" presStyleLbl="parChTrans1D2" presStyleIdx="1" presStyleCnt="6"/>
      <dgm:spPr/>
      <dgm:t>
        <a:bodyPr/>
        <a:lstStyle/>
        <a:p>
          <a:endParaRPr lang="en-US"/>
        </a:p>
      </dgm:t>
    </dgm:pt>
    <dgm:pt modelId="{D23F3ED4-EA76-4004-A793-24EA25DBBACC}" type="pres">
      <dgm:prSet presAssocID="{2F327CAA-C1F4-4CC8-AE22-40449979121D}" presName="connTx" presStyleLbl="parChTrans1D2" presStyleIdx="1" presStyleCnt="6"/>
      <dgm:spPr/>
      <dgm:t>
        <a:bodyPr/>
        <a:lstStyle/>
        <a:p>
          <a:endParaRPr lang="en-US"/>
        </a:p>
      </dgm:t>
    </dgm:pt>
    <dgm:pt modelId="{55ABFF4A-F3C8-4F98-8DAC-D86CC7370A23}" type="pres">
      <dgm:prSet presAssocID="{236EECE4-7AE4-44B7-913F-783B123ACE89}" presName="root2" presStyleCnt="0"/>
      <dgm:spPr/>
    </dgm:pt>
    <dgm:pt modelId="{DEEABC3F-C1C7-4119-A5EC-4356CD0A9180}" type="pres">
      <dgm:prSet presAssocID="{236EECE4-7AE4-44B7-913F-783B123ACE89}" presName="LevelTwoTextNode" presStyleLbl="node2" presStyleIdx="1" presStyleCnt="6" custScaleX="152259" custScaleY="70126">
        <dgm:presLayoutVars>
          <dgm:chPref val="3"/>
        </dgm:presLayoutVars>
      </dgm:prSet>
      <dgm:spPr/>
      <dgm:t>
        <a:bodyPr/>
        <a:lstStyle/>
        <a:p>
          <a:endParaRPr lang="en-US"/>
        </a:p>
      </dgm:t>
    </dgm:pt>
    <dgm:pt modelId="{65D059CE-E687-4564-9F35-988B9A4A4838}" type="pres">
      <dgm:prSet presAssocID="{236EECE4-7AE4-44B7-913F-783B123ACE89}" presName="level3hierChild" presStyleCnt="0"/>
      <dgm:spPr/>
    </dgm:pt>
    <dgm:pt modelId="{1B5CEAF6-A740-4263-BD7A-3414B32E7277}" type="pres">
      <dgm:prSet presAssocID="{B27C430D-790E-425A-9B1B-6069692DA569}" presName="conn2-1" presStyleLbl="parChTrans1D2" presStyleIdx="2" presStyleCnt="6"/>
      <dgm:spPr/>
      <dgm:t>
        <a:bodyPr/>
        <a:lstStyle/>
        <a:p>
          <a:endParaRPr lang="en-US"/>
        </a:p>
      </dgm:t>
    </dgm:pt>
    <dgm:pt modelId="{EBF7163D-95E3-4739-B1F9-788A78881ED3}" type="pres">
      <dgm:prSet presAssocID="{B27C430D-790E-425A-9B1B-6069692DA569}" presName="connTx" presStyleLbl="parChTrans1D2" presStyleIdx="2" presStyleCnt="6"/>
      <dgm:spPr/>
      <dgm:t>
        <a:bodyPr/>
        <a:lstStyle/>
        <a:p>
          <a:endParaRPr lang="en-US"/>
        </a:p>
      </dgm:t>
    </dgm:pt>
    <dgm:pt modelId="{6338E685-02DA-4F2F-8C40-E8FB51BBFC17}" type="pres">
      <dgm:prSet presAssocID="{ADEC4BE4-426E-4C71-BC62-27D5B44858EC}" presName="root2" presStyleCnt="0"/>
      <dgm:spPr/>
    </dgm:pt>
    <dgm:pt modelId="{BD85E5EC-3B13-4330-B1E2-1CE493C7A4F4}" type="pres">
      <dgm:prSet presAssocID="{ADEC4BE4-426E-4C71-BC62-27D5B44858EC}" presName="LevelTwoTextNode" presStyleLbl="node2" presStyleIdx="2" presStyleCnt="6" custScaleX="152259" custScaleY="68434">
        <dgm:presLayoutVars>
          <dgm:chPref val="3"/>
        </dgm:presLayoutVars>
      </dgm:prSet>
      <dgm:spPr/>
      <dgm:t>
        <a:bodyPr/>
        <a:lstStyle/>
        <a:p>
          <a:endParaRPr lang="en-US"/>
        </a:p>
      </dgm:t>
    </dgm:pt>
    <dgm:pt modelId="{1CA7BEB1-085F-4096-86C7-9781BF1E3522}" type="pres">
      <dgm:prSet presAssocID="{ADEC4BE4-426E-4C71-BC62-27D5B44858EC}" presName="level3hierChild" presStyleCnt="0"/>
      <dgm:spPr/>
    </dgm:pt>
    <dgm:pt modelId="{8A7586B9-3A9A-4A56-A4F6-E1C59C0DF780}" type="pres">
      <dgm:prSet presAssocID="{846E9C9F-F4C2-4390-A32A-C661E138DCB0}" presName="conn2-1" presStyleLbl="parChTrans1D2" presStyleIdx="3" presStyleCnt="6"/>
      <dgm:spPr/>
      <dgm:t>
        <a:bodyPr/>
        <a:lstStyle/>
        <a:p>
          <a:endParaRPr lang="en-US"/>
        </a:p>
      </dgm:t>
    </dgm:pt>
    <dgm:pt modelId="{89D5D854-50F1-4D2D-8430-F2E64E48E071}" type="pres">
      <dgm:prSet presAssocID="{846E9C9F-F4C2-4390-A32A-C661E138DCB0}" presName="connTx" presStyleLbl="parChTrans1D2" presStyleIdx="3" presStyleCnt="6"/>
      <dgm:spPr/>
      <dgm:t>
        <a:bodyPr/>
        <a:lstStyle/>
        <a:p>
          <a:endParaRPr lang="en-US"/>
        </a:p>
      </dgm:t>
    </dgm:pt>
    <dgm:pt modelId="{6FFEAB49-6E87-4FFC-89C3-A29A23BD1DEC}" type="pres">
      <dgm:prSet presAssocID="{E915F372-2DD6-4204-98BE-6567C9D5B703}" presName="root2" presStyleCnt="0"/>
      <dgm:spPr/>
    </dgm:pt>
    <dgm:pt modelId="{D0564F23-E239-4096-AB6A-AA8C6B0E149A}" type="pres">
      <dgm:prSet presAssocID="{E915F372-2DD6-4204-98BE-6567C9D5B703}" presName="LevelTwoTextNode" presStyleLbl="node2" presStyleIdx="3" presStyleCnt="6" custScaleX="152259" custScaleY="66889">
        <dgm:presLayoutVars>
          <dgm:chPref val="3"/>
        </dgm:presLayoutVars>
      </dgm:prSet>
      <dgm:spPr/>
      <dgm:t>
        <a:bodyPr/>
        <a:lstStyle/>
        <a:p>
          <a:endParaRPr lang="en-US"/>
        </a:p>
      </dgm:t>
    </dgm:pt>
    <dgm:pt modelId="{AE40D6EB-6174-4979-AC97-50025DAC5AF0}" type="pres">
      <dgm:prSet presAssocID="{E915F372-2DD6-4204-98BE-6567C9D5B703}" presName="level3hierChild" presStyleCnt="0"/>
      <dgm:spPr/>
    </dgm:pt>
    <dgm:pt modelId="{CC71AFFE-0C4E-49C3-A43D-E0D799D131EA}" type="pres">
      <dgm:prSet presAssocID="{AA9CAB8E-986D-4F64-A944-809FCC3BA380}" presName="conn2-1" presStyleLbl="parChTrans1D2" presStyleIdx="4" presStyleCnt="6"/>
      <dgm:spPr/>
      <dgm:t>
        <a:bodyPr/>
        <a:lstStyle/>
        <a:p>
          <a:endParaRPr lang="en-US"/>
        </a:p>
      </dgm:t>
    </dgm:pt>
    <dgm:pt modelId="{89656F2B-1C8C-47F1-8535-96DF02C447CD}" type="pres">
      <dgm:prSet presAssocID="{AA9CAB8E-986D-4F64-A944-809FCC3BA380}" presName="connTx" presStyleLbl="parChTrans1D2" presStyleIdx="4" presStyleCnt="6"/>
      <dgm:spPr/>
      <dgm:t>
        <a:bodyPr/>
        <a:lstStyle/>
        <a:p>
          <a:endParaRPr lang="en-US"/>
        </a:p>
      </dgm:t>
    </dgm:pt>
    <dgm:pt modelId="{CD0B25D5-66F5-4836-99CF-701FD2F645AA}" type="pres">
      <dgm:prSet presAssocID="{A5B07965-1D06-4FC3-9544-ABCB86349F20}" presName="root2" presStyleCnt="0"/>
      <dgm:spPr/>
    </dgm:pt>
    <dgm:pt modelId="{CE1E465D-1B8F-4ECB-A036-76EE73EE4C27}" type="pres">
      <dgm:prSet presAssocID="{A5B07965-1D06-4FC3-9544-ABCB86349F20}" presName="LevelTwoTextNode" presStyleLbl="node2" presStyleIdx="4" presStyleCnt="6" custScaleX="152259" custScaleY="76816">
        <dgm:presLayoutVars>
          <dgm:chPref val="3"/>
        </dgm:presLayoutVars>
      </dgm:prSet>
      <dgm:spPr/>
      <dgm:t>
        <a:bodyPr/>
        <a:lstStyle/>
        <a:p>
          <a:endParaRPr lang="en-US"/>
        </a:p>
      </dgm:t>
    </dgm:pt>
    <dgm:pt modelId="{F5C0D4BA-6C05-4354-9620-928D59FD90D3}" type="pres">
      <dgm:prSet presAssocID="{A5B07965-1D06-4FC3-9544-ABCB86349F20}" presName="level3hierChild" presStyleCnt="0"/>
      <dgm:spPr/>
    </dgm:pt>
    <dgm:pt modelId="{63B2166A-A6D9-4A94-8A8A-4304A0AEC417}" type="pres">
      <dgm:prSet presAssocID="{1CBEE953-E4FC-4B72-A03A-87B821705056}" presName="conn2-1" presStyleLbl="parChTrans1D2" presStyleIdx="5" presStyleCnt="6"/>
      <dgm:spPr/>
      <dgm:t>
        <a:bodyPr/>
        <a:lstStyle/>
        <a:p>
          <a:endParaRPr lang="en-US"/>
        </a:p>
      </dgm:t>
    </dgm:pt>
    <dgm:pt modelId="{8EB53C1F-E41E-4D2B-B664-DB15547875A6}" type="pres">
      <dgm:prSet presAssocID="{1CBEE953-E4FC-4B72-A03A-87B821705056}" presName="connTx" presStyleLbl="parChTrans1D2" presStyleIdx="5" presStyleCnt="6"/>
      <dgm:spPr/>
      <dgm:t>
        <a:bodyPr/>
        <a:lstStyle/>
        <a:p>
          <a:endParaRPr lang="en-US"/>
        </a:p>
      </dgm:t>
    </dgm:pt>
    <dgm:pt modelId="{B57572C1-2BAE-4899-A311-67DAE2064EC8}" type="pres">
      <dgm:prSet presAssocID="{1AB5EB87-FD45-484A-9E4E-128DE08AB629}" presName="root2" presStyleCnt="0"/>
      <dgm:spPr/>
    </dgm:pt>
    <dgm:pt modelId="{3EEE57C3-9939-444C-91F7-1A42BCF24E8B}" type="pres">
      <dgm:prSet presAssocID="{1AB5EB87-FD45-484A-9E4E-128DE08AB629}" presName="LevelTwoTextNode" presStyleLbl="node2" presStyleIdx="5" presStyleCnt="6" custScaleX="152259" custScaleY="73609">
        <dgm:presLayoutVars>
          <dgm:chPref val="3"/>
        </dgm:presLayoutVars>
      </dgm:prSet>
      <dgm:spPr/>
      <dgm:t>
        <a:bodyPr/>
        <a:lstStyle/>
        <a:p>
          <a:endParaRPr lang="en-US"/>
        </a:p>
      </dgm:t>
    </dgm:pt>
    <dgm:pt modelId="{6222C864-0004-4A24-B967-10E6C2C7A504}" type="pres">
      <dgm:prSet presAssocID="{1AB5EB87-FD45-484A-9E4E-128DE08AB629}" presName="level3hierChild" presStyleCnt="0"/>
      <dgm:spPr/>
    </dgm:pt>
  </dgm:ptLst>
  <dgm:cxnLst>
    <dgm:cxn modelId="{5FB93A6E-253D-4676-8FD1-A31D0B4C3A7D}" type="presOf" srcId="{5472F9BA-1B40-407C-9FF7-F705B804555F}" destId="{29326F41-040D-4371-8BC1-2BA4640BA6AF}" srcOrd="0" destOrd="0" presId="urn:microsoft.com/office/officeart/2008/layout/HorizontalMultiLevelHierarchy"/>
    <dgm:cxn modelId="{49860BE1-4329-419A-B12C-76C16D12D46A}" srcId="{39CEFAF7-E8C3-4AAC-A246-F82558797D22}" destId="{ADEC4BE4-426E-4C71-BC62-27D5B44858EC}" srcOrd="2" destOrd="0" parTransId="{B27C430D-790E-425A-9B1B-6069692DA569}" sibTransId="{93042B34-3883-4937-A022-1122DE0CEBE7}"/>
    <dgm:cxn modelId="{36406A50-666E-44D5-93D9-CEF2A5C7CDB3}" type="presOf" srcId="{ADEC4BE4-426E-4C71-BC62-27D5B44858EC}" destId="{BD85E5EC-3B13-4330-B1E2-1CE493C7A4F4}" srcOrd="0" destOrd="0" presId="urn:microsoft.com/office/officeart/2008/layout/HorizontalMultiLevelHierarchy"/>
    <dgm:cxn modelId="{6A1E33AD-69E1-44A1-9675-C49DE52EC9EB}" type="presOf" srcId="{FBD10827-5D1D-4839-AC3F-1E88756921FB}" destId="{ABB32064-74CF-4D53-A3BE-A6D7DAB4AF6F}" srcOrd="0" destOrd="0" presId="urn:microsoft.com/office/officeart/2008/layout/HorizontalMultiLevelHierarchy"/>
    <dgm:cxn modelId="{F5EC40ED-4A1B-4C92-A323-5F0A305F46B9}" type="presOf" srcId="{A5B07965-1D06-4FC3-9544-ABCB86349F20}" destId="{CE1E465D-1B8F-4ECB-A036-76EE73EE4C27}" srcOrd="0" destOrd="0" presId="urn:microsoft.com/office/officeart/2008/layout/HorizontalMultiLevelHierarchy"/>
    <dgm:cxn modelId="{7529B3F9-73A4-469C-B1BC-E7F5BB8EB20C}" type="presOf" srcId="{2F327CAA-C1F4-4CC8-AE22-40449979121D}" destId="{871C7E3F-A400-4FBD-A4D2-E16FA04924C8}" srcOrd="0" destOrd="0" presId="urn:microsoft.com/office/officeart/2008/layout/HorizontalMultiLevelHierarchy"/>
    <dgm:cxn modelId="{1878438D-299B-46AD-A622-1B32B2E42797}" type="presOf" srcId="{846E9C9F-F4C2-4390-A32A-C661E138DCB0}" destId="{8A7586B9-3A9A-4A56-A4F6-E1C59C0DF780}" srcOrd="0" destOrd="0" presId="urn:microsoft.com/office/officeart/2008/layout/HorizontalMultiLevelHierarchy"/>
    <dgm:cxn modelId="{547C93EF-5224-4ED5-8ED6-B5991844A566}" srcId="{39CEFAF7-E8C3-4AAC-A246-F82558797D22}" destId="{1AB5EB87-FD45-484A-9E4E-128DE08AB629}" srcOrd="5" destOrd="0" parTransId="{1CBEE953-E4FC-4B72-A03A-87B821705056}" sibTransId="{7658C4CB-7417-4771-AE4C-82AABE8947A0}"/>
    <dgm:cxn modelId="{2B29E2B4-7C3C-4B76-8F05-2360258817FD}" type="presOf" srcId="{B27C430D-790E-425A-9B1B-6069692DA569}" destId="{1B5CEAF6-A740-4263-BD7A-3414B32E7277}" srcOrd="0" destOrd="0" presId="urn:microsoft.com/office/officeart/2008/layout/HorizontalMultiLevelHierarchy"/>
    <dgm:cxn modelId="{E38A2073-662B-4E0B-98DB-C2F33DBCD35D}" type="presOf" srcId="{2F327CAA-C1F4-4CC8-AE22-40449979121D}" destId="{D23F3ED4-EA76-4004-A793-24EA25DBBACC}" srcOrd="1" destOrd="0" presId="urn:microsoft.com/office/officeart/2008/layout/HorizontalMultiLevelHierarchy"/>
    <dgm:cxn modelId="{605AE98A-635D-4A3A-9C68-CC2CD6EEFC47}" type="presOf" srcId="{236EECE4-7AE4-44B7-913F-783B123ACE89}" destId="{DEEABC3F-C1C7-4119-A5EC-4356CD0A9180}" srcOrd="0" destOrd="0" presId="urn:microsoft.com/office/officeart/2008/layout/HorizontalMultiLevelHierarchy"/>
    <dgm:cxn modelId="{770764E5-E797-4067-A77E-BB34D6FF59BC}" type="presOf" srcId="{3B145EA5-2DC6-4E2F-B353-A197DAD44382}" destId="{7561E4A4-A0AE-4DE1-80BE-EE23B600C02F}" srcOrd="0" destOrd="0" presId="urn:microsoft.com/office/officeart/2008/layout/HorizontalMultiLevelHierarchy"/>
    <dgm:cxn modelId="{E17F9BAB-1658-433D-83D4-858F16B34EFE}" type="presOf" srcId="{B27C430D-790E-425A-9B1B-6069692DA569}" destId="{EBF7163D-95E3-4739-B1F9-788A78881ED3}" srcOrd="1" destOrd="0" presId="urn:microsoft.com/office/officeart/2008/layout/HorizontalMultiLevelHierarchy"/>
    <dgm:cxn modelId="{6004820F-75CC-4876-8D4B-B6BDB8EDBB00}" type="presOf" srcId="{E915F372-2DD6-4204-98BE-6567C9D5B703}" destId="{D0564F23-E239-4096-AB6A-AA8C6B0E149A}" srcOrd="0" destOrd="0" presId="urn:microsoft.com/office/officeart/2008/layout/HorizontalMultiLevelHierarchy"/>
    <dgm:cxn modelId="{6E6EC22F-26FB-448B-B8B6-26D92B407A95}" srcId="{39CEFAF7-E8C3-4AAC-A246-F82558797D22}" destId="{E915F372-2DD6-4204-98BE-6567C9D5B703}" srcOrd="3" destOrd="0" parTransId="{846E9C9F-F4C2-4390-A32A-C661E138DCB0}" sibTransId="{020E36ED-528D-4DE5-9F61-0C78B8DF9C21}"/>
    <dgm:cxn modelId="{708B0D1F-62BB-463C-968D-AB2D9A4FB37F}" srcId="{39CEFAF7-E8C3-4AAC-A246-F82558797D22}" destId="{236EECE4-7AE4-44B7-913F-783B123ACE89}" srcOrd="1" destOrd="0" parTransId="{2F327CAA-C1F4-4CC8-AE22-40449979121D}" sibTransId="{94D2463D-7E3A-4AD0-841B-A3FCEB51CC0E}"/>
    <dgm:cxn modelId="{2BCF3226-0917-47D3-8DB5-B3BE44A0AC7A}" type="presOf" srcId="{FBD10827-5D1D-4839-AC3F-1E88756921FB}" destId="{29A812DB-7054-47E4-BE43-C66B32009377}" srcOrd="1" destOrd="0" presId="urn:microsoft.com/office/officeart/2008/layout/HorizontalMultiLevelHierarchy"/>
    <dgm:cxn modelId="{2CB022C2-0B2A-485E-BE47-FC33C1FF5113}" type="presOf" srcId="{1CBEE953-E4FC-4B72-A03A-87B821705056}" destId="{8EB53C1F-E41E-4D2B-B664-DB15547875A6}" srcOrd="1" destOrd="0" presId="urn:microsoft.com/office/officeart/2008/layout/HorizontalMultiLevelHierarchy"/>
    <dgm:cxn modelId="{DC8DFD3B-D9D5-4A07-BBC9-1161E4856728}" type="presOf" srcId="{AA9CAB8E-986D-4F64-A944-809FCC3BA380}" destId="{CC71AFFE-0C4E-49C3-A43D-E0D799D131EA}" srcOrd="0" destOrd="0" presId="urn:microsoft.com/office/officeart/2008/layout/HorizontalMultiLevelHierarchy"/>
    <dgm:cxn modelId="{3FFDCFA0-28BD-49E0-AB8B-A56A8AADBDC9}" srcId="{5472F9BA-1B40-407C-9FF7-F705B804555F}" destId="{39CEFAF7-E8C3-4AAC-A246-F82558797D22}" srcOrd="0" destOrd="0" parTransId="{3B072B4A-8C7D-496D-B4F9-6EA91F07E9B2}" sibTransId="{E36AD367-D8DF-4422-B5C0-C6B49A6C4920}"/>
    <dgm:cxn modelId="{6DF9C1EE-ACA2-43DC-A7D6-8AC5BBC888A9}" srcId="{39CEFAF7-E8C3-4AAC-A246-F82558797D22}" destId="{3B145EA5-2DC6-4E2F-B353-A197DAD44382}" srcOrd="0" destOrd="0" parTransId="{FBD10827-5D1D-4839-AC3F-1E88756921FB}" sibTransId="{1103F3EB-6240-4D7E-BFC7-E679AE91B2FB}"/>
    <dgm:cxn modelId="{4456913D-192C-4CE8-A9C7-878C56E93FB5}" srcId="{39CEFAF7-E8C3-4AAC-A246-F82558797D22}" destId="{A5B07965-1D06-4FC3-9544-ABCB86349F20}" srcOrd="4" destOrd="0" parTransId="{AA9CAB8E-986D-4F64-A944-809FCC3BA380}" sibTransId="{AD2602DC-153F-44F8-B2E1-32C22F729464}"/>
    <dgm:cxn modelId="{1432A5FB-3C42-4AB8-BFCB-80C38E354F54}" type="presOf" srcId="{39CEFAF7-E8C3-4AAC-A246-F82558797D22}" destId="{6A97934E-3A9A-46A9-8FF4-FEF7B4D5D1C3}" srcOrd="0" destOrd="0" presId="urn:microsoft.com/office/officeart/2008/layout/HorizontalMultiLevelHierarchy"/>
    <dgm:cxn modelId="{27EAEFF5-F309-48B4-BB13-C432F6DBD444}" type="presOf" srcId="{1AB5EB87-FD45-484A-9E4E-128DE08AB629}" destId="{3EEE57C3-9939-444C-91F7-1A42BCF24E8B}" srcOrd="0" destOrd="0" presId="urn:microsoft.com/office/officeart/2008/layout/HorizontalMultiLevelHierarchy"/>
    <dgm:cxn modelId="{76873652-AD03-491B-973A-6DBDA501086D}" type="presOf" srcId="{1CBEE953-E4FC-4B72-A03A-87B821705056}" destId="{63B2166A-A6D9-4A94-8A8A-4304A0AEC417}" srcOrd="0" destOrd="0" presId="urn:microsoft.com/office/officeart/2008/layout/HorizontalMultiLevelHierarchy"/>
    <dgm:cxn modelId="{9779F1FB-28AD-4CE0-A6F6-9D9E8ACB6B7B}" type="presOf" srcId="{846E9C9F-F4C2-4390-A32A-C661E138DCB0}" destId="{89D5D854-50F1-4D2D-8430-F2E64E48E071}" srcOrd="1" destOrd="0" presId="urn:microsoft.com/office/officeart/2008/layout/HorizontalMultiLevelHierarchy"/>
    <dgm:cxn modelId="{AB1D8C12-0051-435D-9992-643D65A57E9D}" type="presOf" srcId="{AA9CAB8E-986D-4F64-A944-809FCC3BA380}" destId="{89656F2B-1C8C-47F1-8535-96DF02C447CD}" srcOrd="1" destOrd="0" presId="urn:microsoft.com/office/officeart/2008/layout/HorizontalMultiLevelHierarchy"/>
    <dgm:cxn modelId="{3E5BB8FF-E773-46FA-A0B8-5926C74676B2}" type="presParOf" srcId="{29326F41-040D-4371-8BC1-2BA4640BA6AF}" destId="{7F260A15-AC5C-4EFA-93ED-1B3A2DC12751}" srcOrd="0" destOrd="0" presId="urn:microsoft.com/office/officeart/2008/layout/HorizontalMultiLevelHierarchy"/>
    <dgm:cxn modelId="{B54D72B5-5459-48D5-8EDA-DAE14A4E293E}" type="presParOf" srcId="{7F260A15-AC5C-4EFA-93ED-1B3A2DC12751}" destId="{6A97934E-3A9A-46A9-8FF4-FEF7B4D5D1C3}" srcOrd="0" destOrd="0" presId="urn:microsoft.com/office/officeart/2008/layout/HorizontalMultiLevelHierarchy"/>
    <dgm:cxn modelId="{1432EDEF-CE74-4380-A181-F5CE5257E039}" type="presParOf" srcId="{7F260A15-AC5C-4EFA-93ED-1B3A2DC12751}" destId="{061ACD3D-9FA8-41B2-8894-3CC3AEB7C915}" srcOrd="1" destOrd="0" presId="urn:microsoft.com/office/officeart/2008/layout/HorizontalMultiLevelHierarchy"/>
    <dgm:cxn modelId="{01F013A4-4186-46F2-AEFF-318404507817}" type="presParOf" srcId="{061ACD3D-9FA8-41B2-8894-3CC3AEB7C915}" destId="{ABB32064-74CF-4D53-A3BE-A6D7DAB4AF6F}" srcOrd="0" destOrd="0" presId="urn:microsoft.com/office/officeart/2008/layout/HorizontalMultiLevelHierarchy"/>
    <dgm:cxn modelId="{CA9034AA-D552-4FBB-AC3D-451317D2A15B}" type="presParOf" srcId="{ABB32064-74CF-4D53-A3BE-A6D7DAB4AF6F}" destId="{29A812DB-7054-47E4-BE43-C66B32009377}" srcOrd="0" destOrd="0" presId="urn:microsoft.com/office/officeart/2008/layout/HorizontalMultiLevelHierarchy"/>
    <dgm:cxn modelId="{8F20DE2F-B04B-4901-BCAB-842593BE967C}" type="presParOf" srcId="{061ACD3D-9FA8-41B2-8894-3CC3AEB7C915}" destId="{6A51D638-1706-463E-B656-EA61D023285B}" srcOrd="1" destOrd="0" presId="urn:microsoft.com/office/officeart/2008/layout/HorizontalMultiLevelHierarchy"/>
    <dgm:cxn modelId="{FA62711C-90B1-45BC-8C7C-424E727C3E8C}" type="presParOf" srcId="{6A51D638-1706-463E-B656-EA61D023285B}" destId="{7561E4A4-A0AE-4DE1-80BE-EE23B600C02F}" srcOrd="0" destOrd="0" presId="urn:microsoft.com/office/officeart/2008/layout/HorizontalMultiLevelHierarchy"/>
    <dgm:cxn modelId="{44363EBA-38B0-4256-8C2A-F2D8C2430A7F}" type="presParOf" srcId="{6A51D638-1706-463E-B656-EA61D023285B}" destId="{AEAAF51D-4D62-4C22-9450-F56DB83C0EA9}" srcOrd="1" destOrd="0" presId="urn:microsoft.com/office/officeart/2008/layout/HorizontalMultiLevelHierarchy"/>
    <dgm:cxn modelId="{E5860004-C2EF-4AEE-B6C7-7BC63B3E79EE}" type="presParOf" srcId="{061ACD3D-9FA8-41B2-8894-3CC3AEB7C915}" destId="{871C7E3F-A400-4FBD-A4D2-E16FA04924C8}" srcOrd="2" destOrd="0" presId="urn:microsoft.com/office/officeart/2008/layout/HorizontalMultiLevelHierarchy"/>
    <dgm:cxn modelId="{A86D3F59-3040-42EF-A640-64A346954C52}" type="presParOf" srcId="{871C7E3F-A400-4FBD-A4D2-E16FA04924C8}" destId="{D23F3ED4-EA76-4004-A793-24EA25DBBACC}" srcOrd="0" destOrd="0" presId="urn:microsoft.com/office/officeart/2008/layout/HorizontalMultiLevelHierarchy"/>
    <dgm:cxn modelId="{7F39064A-2C45-4383-B5EB-0F021A64F3F5}" type="presParOf" srcId="{061ACD3D-9FA8-41B2-8894-3CC3AEB7C915}" destId="{55ABFF4A-F3C8-4F98-8DAC-D86CC7370A23}" srcOrd="3" destOrd="0" presId="urn:microsoft.com/office/officeart/2008/layout/HorizontalMultiLevelHierarchy"/>
    <dgm:cxn modelId="{A1777ECC-C673-452C-AF87-521A251B3886}" type="presParOf" srcId="{55ABFF4A-F3C8-4F98-8DAC-D86CC7370A23}" destId="{DEEABC3F-C1C7-4119-A5EC-4356CD0A9180}" srcOrd="0" destOrd="0" presId="urn:microsoft.com/office/officeart/2008/layout/HorizontalMultiLevelHierarchy"/>
    <dgm:cxn modelId="{ABA1DD94-979F-444D-AA35-244DD814379A}" type="presParOf" srcId="{55ABFF4A-F3C8-4F98-8DAC-D86CC7370A23}" destId="{65D059CE-E687-4564-9F35-988B9A4A4838}" srcOrd="1" destOrd="0" presId="urn:microsoft.com/office/officeart/2008/layout/HorizontalMultiLevelHierarchy"/>
    <dgm:cxn modelId="{AB50BE1E-602D-42B1-A918-A84ECB185165}" type="presParOf" srcId="{061ACD3D-9FA8-41B2-8894-3CC3AEB7C915}" destId="{1B5CEAF6-A740-4263-BD7A-3414B32E7277}" srcOrd="4" destOrd="0" presId="urn:microsoft.com/office/officeart/2008/layout/HorizontalMultiLevelHierarchy"/>
    <dgm:cxn modelId="{0186D922-AE9E-493D-8894-818D404304C2}" type="presParOf" srcId="{1B5CEAF6-A740-4263-BD7A-3414B32E7277}" destId="{EBF7163D-95E3-4739-B1F9-788A78881ED3}" srcOrd="0" destOrd="0" presId="urn:microsoft.com/office/officeart/2008/layout/HorizontalMultiLevelHierarchy"/>
    <dgm:cxn modelId="{074B5CE2-057E-4618-B86A-AC3B41988EE9}" type="presParOf" srcId="{061ACD3D-9FA8-41B2-8894-3CC3AEB7C915}" destId="{6338E685-02DA-4F2F-8C40-E8FB51BBFC17}" srcOrd="5" destOrd="0" presId="urn:microsoft.com/office/officeart/2008/layout/HorizontalMultiLevelHierarchy"/>
    <dgm:cxn modelId="{5CB480CA-AB06-4716-99F0-02B7BD182647}" type="presParOf" srcId="{6338E685-02DA-4F2F-8C40-E8FB51BBFC17}" destId="{BD85E5EC-3B13-4330-B1E2-1CE493C7A4F4}" srcOrd="0" destOrd="0" presId="urn:microsoft.com/office/officeart/2008/layout/HorizontalMultiLevelHierarchy"/>
    <dgm:cxn modelId="{A47D5936-7E0A-4B7A-8A8A-E6D8B558C76A}" type="presParOf" srcId="{6338E685-02DA-4F2F-8C40-E8FB51BBFC17}" destId="{1CA7BEB1-085F-4096-86C7-9781BF1E3522}" srcOrd="1" destOrd="0" presId="urn:microsoft.com/office/officeart/2008/layout/HorizontalMultiLevelHierarchy"/>
    <dgm:cxn modelId="{8C329C90-D1F6-4D61-B260-42A9510E0BF2}" type="presParOf" srcId="{061ACD3D-9FA8-41B2-8894-3CC3AEB7C915}" destId="{8A7586B9-3A9A-4A56-A4F6-E1C59C0DF780}" srcOrd="6" destOrd="0" presId="urn:microsoft.com/office/officeart/2008/layout/HorizontalMultiLevelHierarchy"/>
    <dgm:cxn modelId="{DEEF49F8-BF2A-4E14-86D2-6B01ADAF6DCA}" type="presParOf" srcId="{8A7586B9-3A9A-4A56-A4F6-E1C59C0DF780}" destId="{89D5D854-50F1-4D2D-8430-F2E64E48E071}" srcOrd="0" destOrd="0" presId="urn:microsoft.com/office/officeart/2008/layout/HorizontalMultiLevelHierarchy"/>
    <dgm:cxn modelId="{20C034D1-7F21-4DF9-B82D-CF1D6DD7542D}" type="presParOf" srcId="{061ACD3D-9FA8-41B2-8894-3CC3AEB7C915}" destId="{6FFEAB49-6E87-4FFC-89C3-A29A23BD1DEC}" srcOrd="7" destOrd="0" presId="urn:microsoft.com/office/officeart/2008/layout/HorizontalMultiLevelHierarchy"/>
    <dgm:cxn modelId="{7980B90B-D756-4FF0-8DC5-1EBCF6002B39}" type="presParOf" srcId="{6FFEAB49-6E87-4FFC-89C3-A29A23BD1DEC}" destId="{D0564F23-E239-4096-AB6A-AA8C6B0E149A}" srcOrd="0" destOrd="0" presId="urn:microsoft.com/office/officeart/2008/layout/HorizontalMultiLevelHierarchy"/>
    <dgm:cxn modelId="{8CB1B7F7-8127-4866-99BA-6CAC3C35C586}" type="presParOf" srcId="{6FFEAB49-6E87-4FFC-89C3-A29A23BD1DEC}" destId="{AE40D6EB-6174-4979-AC97-50025DAC5AF0}" srcOrd="1" destOrd="0" presId="urn:microsoft.com/office/officeart/2008/layout/HorizontalMultiLevelHierarchy"/>
    <dgm:cxn modelId="{B5C56628-92D9-42D6-9D70-AB27CC2740F2}" type="presParOf" srcId="{061ACD3D-9FA8-41B2-8894-3CC3AEB7C915}" destId="{CC71AFFE-0C4E-49C3-A43D-E0D799D131EA}" srcOrd="8" destOrd="0" presId="urn:microsoft.com/office/officeart/2008/layout/HorizontalMultiLevelHierarchy"/>
    <dgm:cxn modelId="{D970CC11-C448-4781-816A-82D0EF186435}" type="presParOf" srcId="{CC71AFFE-0C4E-49C3-A43D-E0D799D131EA}" destId="{89656F2B-1C8C-47F1-8535-96DF02C447CD}" srcOrd="0" destOrd="0" presId="urn:microsoft.com/office/officeart/2008/layout/HorizontalMultiLevelHierarchy"/>
    <dgm:cxn modelId="{22982680-5F1E-41BC-AEFD-D93D59BB7ADD}" type="presParOf" srcId="{061ACD3D-9FA8-41B2-8894-3CC3AEB7C915}" destId="{CD0B25D5-66F5-4836-99CF-701FD2F645AA}" srcOrd="9" destOrd="0" presId="urn:microsoft.com/office/officeart/2008/layout/HorizontalMultiLevelHierarchy"/>
    <dgm:cxn modelId="{85464776-DA80-42BC-9CFE-B9D46203D6C6}" type="presParOf" srcId="{CD0B25D5-66F5-4836-99CF-701FD2F645AA}" destId="{CE1E465D-1B8F-4ECB-A036-76EE73EE4C27}" srcOrd="0" destOrd="0" presId="urn:microsoft.com/office/officeart/2008/layout/HorizontalMultiLevelHierarchy"/>
    <dgm:cxn modelId="{1C2467BB-D86B-4451-B936-24155C082E94}" type="presParOf" srcId="{CD0B25D5-66F5-4836-99CF-701FD2F645AA}" destId="{F5C0D4BA-6C05-4354-9620-928D59FD90D3}" srcOrd="1" destOrd="0" presId="urn:microsoft.com/office/officeart/2008/layout/HorizontalMultiLevelHierarchy"/>
    <dgm:cxn modelId="{B81C915B-42C0-4218-950D-E6A74D6776C3}" type="presParOf" srcId="{061ACD3D-9FA8-41B2-8894-3CC3AEB7C915}" destId="{63B2166A-A6D9-4A94-8A8A-4304A0AEC417}" srcOrd="10" destOrd="0" presId="urn:microsoft.com/office/officeart/2008/layout/HorizontalMultiLevelHierarchy"/>
    <dgm:cxn modelId="{4EE6DA46-D9D6-4166-95B1-71D7299CD425}" type="presParOf" srcId="{63B2166A-A6D9-4A94-8A8A-4304A0AEC417}" destId="{8EB53C1F-E41E-4D2B-B664-DB15547875A6}" srcOrd="0" destOrd="0" presId="urn:microsoft.com/office/officeart/2008/layout/HorizontalMultiLevelHierarchy"/>
    <dgm:cxn modelId="{11A961B2-251E-4502-BBE1-D75F1298064E}" type="presParOf" srcId="{061ACD3D-9FA8-41B2-8894-3CC3AEB7C915}" destId="{B57572C1-2BAE-4899-A311-67DAE2064EC8}" srcOrd="11" destOrd="0" presId="urn:microsoft.com/office/officeart/2008/layout/HorizontalMultiLevelHierarchy"/>
    <dgm:cxn modelId="{C0F06426-74D4-41CB-AF96-B4FBAD9BFCCF}" type="presParOf" srcId="{B57572C1-2BAE-4899-A311-67DAE2064EC8}" destId="{3EEE57C3-9939-444C-91F7-1A42BCF24E8B}" srcOrd="0" destOrd="0" presId="urn:microsoft.com/office/officeart/2008/layout/HorizontalMultiLevelHierarchy"/>
    <dgm:cxn modelId="{FA6E72B6-CC9D-4AC3-B817-496F8980DB12}" type="presParOf" srcId="{B57572C1-2BAE-4899-A311-67DAE2064EC8}" destId="{6222C864-0004-4A24-B967-10E6C2C7A50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72F9BA-1B40-407C-9FF7-F705B804555F}"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n-US"/>
        </a:p>
      </dgm:t>
    </dgm:pt>
    <dgm:pt modelId="{236EECE4-7AE4-44B7-913F-783B123ACE89}">
      <dgm:prSet phldrT="[Text]" custT="1"/>
      <dgm:spPr/>
      <dgm:t>
        <a:bodyPr/>
        <a:lstStyle/>
        <a:p>
          <a:r>
            <a:rPr lang="en-US" sz="2000" dirty="0"/>
            <a:t>Apportionment</a:t>
          </a:r>
        </a:p>
      </dgm:t>
    </dgm:pt>
    <dgm:pt modelId="{2F327CAA-C1F4-4CC8-AE22-40449979121D}" type="parTrans" cxnId="{708B0D1F-62BB-463C-968D-AB2D9A4FB37F}">
      <dgm:prSet/>
      <dgm:spPr/>
      <dgm:t>
        <a:bodyPr/>
        <a:lstStyle/>
        <a:p>
          <a:endParaRPr lang="en-US" dirty="0"/>
        </a:p>
      </dgm:t>
    </dgm:pt>
    <dgm:pt modelId="{94D2463D-7E3A-4AD0-841B-A3FCEB51CC0E}" type="sibTrans" cxnId="{708B0D1F-62BB-463C-968D-AB2D9A4FB37F}">
      <dgm:prSet/>
      <dgm:spPr/>
      <dgm:t>
        <a:bodyPr/>
        <a:lstStyle/>
        <a:p>
          <a:endParaRPr lang="en-US"/>
        </a:p>
      </dgm:t>
    </dgm:pt>
    <dgm:pt modelId="{ADEC4BE4-426E-4C71-BC62-27D5B44858EC}">
      <dgm:prSet phldrT="[Text]" custT="1"/>
      <dgm:spPr/>
      <dgm:t>
        <a:bodyPr/>
        <a:lstStyle/>
        <a:p>
          <a:r>
            <a:rPr lang="en-US" sz="2000" dirty="0"/>
            <a:t>Allotment</a:t>
          </a:r>
        </a:p>
      </dgm:t>
    </dgm:pt>
    <dgm:pt modelId="{B27C430D-790E-425A-9B1B-6069692DA569}" type="parTrans" cxnId="{49860BE1-4329-419A-B12C-76C16D12D46A}">
      <dgm:prSet/>
      <dgm:spPr/>
      <dgm:t>
        <a:bodyPr/>
        <a:lstStyle/>
        <a:p>
          <a:endParaRPr lang="en-US" dirty="0"/>
        </a:p>
      </dgm:t>
    </dgm:pt>
    <dgm:pt modelId="{93042B34-3883-4937-A022-1122DE0CEBE7}" type="sibTrans" cxnId="{49860BE1-4329-419A-B12C-76C16D12D46A}">
      <dgm:prSet/>
      <dgm:spPr/>
      <dgm:t>
        <a:bodyPr/>
        <a:lstStyle/>
        <a:p>
          <a:endParaRPr lang="en-US"/>
        </a:p>
      </dgm:t>
    </dgm:pt>
    <dgm:pt modelId="{E915F372-2DD6-4204-98BE-6567C9D5B703}">
      <dgm:prSet phldrT="[Text]" custT="1"/>
      <dgm:spPr/>
      <dgm:t>
        <a:bodyPr/>
        <a:lstStyle/>
        <a:p>
          <a:r>
            <a:rPr lang="en-US" sz="2000" dirty="0"/>
            <a:t>Commitment</a:t>
          </a:r>
        </a:p>
      </dgm:t>
    </dgm:pt>
    <dgm:pt modelId="{846E9C9F-F4C2-4390-A32A-C661E138DCB0}" type="parTrans" cxnId="{6E6EC22F-26FB-448B-B8B6-26D92B407A95}">
      <dgm:prSet/>
      <dgm:spPr/>
      <dgm:t>
        <a:bodyPr/>
        <a:lstStyle/>
        <a:p>
          <a:endParaRPr lang="en-US" dirty="0"/>
        </a:p>
      </dgm:t>
    </dgm:pt>
    <dgm:pt modelId="{020E36ED-528D-4DE5-9F61-0C78B8DF9C21}" type="sibTrans" cxnId="{6E6EC22F-26FB-448B-B8B6-26D92B407A95}">
      <dgm:prSet/>
      <dgm:spPr/>
      <dgm:t>
        <a:bodyPr/>
        <a:lstStyle/>
        <a:p>
          <a:endParaRPr lang="en-US"/>
        </a:p>
      </dgm:t>
    </dgm:pt>
    <dgm:pt modelId="{3B145EA5-2DC6-4E2F-B353-A197DAD44382}">
      <dgm:prSet phldrT="[Text]" custT="1"/>
      <dgm:spPr/>
      <dgm:t>
        <a:bodyPr/>
        <a:lstStyle/>
        <a:p>
          <a:r>
            <a:rPr lang="en-US" sz="2000" dirty="0"/>
            <a:t>Appropriation</a:t>
          </a:r>
        </a:p>
      </dgm:t>
    </dgm:pt>
    <dgm:pt modelId="{FBD10827-5D1D-4839-AC3F-1E88756921FB}" type="parTrans" cxnId="{6DF9C1EE-ACA2-43DC-A7D6-8AC5BBC888A9}">
      <dgm:prSet/>
      <dgm:spPr/>
      <dgm:t>
        <a:bodyPr/>
        <a:lstStyle/>
        <a:p>
          <a:endParaRPr lang="en-US" dirty="0"/>
        </a:p>
      </dgm:t>
    </dgm:pt>
    <dgm:pt modelId="{1103F3EB-6240-4D7E-BFC7-E679AE91B2FB}" type="sibTrans" cxnId="{6DF9C1EE-ACA2-43DC-A7D6-8AC5BBC888A9}">
      <dgm:prSet/>
      <dgm:spPr/>
      <dgm:t>
        <a:bodyPr/>
        <a:lstStyle/>
        <a:p>
          <a:endParaRPr lang="en-US"/>
        </a:p>
      </dgm:t>
    </dgm:pt>
    <dgm:pt modelId="{A5B07965-1D06-4FC3-9544-ABCB86349F20}">
      <dgm:prSet phldrT="[Text]" custT="1"/>
      <dgm:spPr/>
      <dgm:t>
        <a:bodyPr/>
        <a:lstStyle/>
        <a:p>
          <a:r>
            <a:rPr lang="en-US" sz="2000" dirty="0"/>
            <a:t>Obligation</a:t>
          </a:r>
        </a:p>
      </dgm:t>
    </dgm:pt>
    <dgm:pt modelId="{AA9CAB8E-986D-4F64-A944-809FCC3BA380}" type="parTrans" cxnId="{4456913D-192C-4CE8-A9C7-878C56E93FB5}">
      <dgm:prSet/>
      <dgm:spPr/>
      <dgm:t>
        <a:bodyPr/>
        <a:lstStyle/>
        <a:p>
          <a:endParaRPr lang="en-US" dirty="0"/>
        </a:p>
      </dgm:t>
    </dgm:pt>
    <dgm:pt modelId="{AD2602DC-153F-44F8-B2E1-32C22F729464}" type="sibTrans" cxnId="{4456913D-192C-4CE8-A9C7-878C56E93FB5}">
      <dgm:prSet/>
      <dgm:spPr/>
      <dgm:t>
        <a:bodyPr/>
        <a:lstStyle/>
        <a:p>
          <a:endParaRPr lang="en-US"/>
        </a:p>
      </dgm:t>
    </dgm:pt>
    <dgm:pt modelId="{1AB5EB87-FD45-484A-9E4E-128DE08AB629}">
      <dgm:prSet phldrT="[Text]" custT="1"/>
      <dgm:spPr/>
      <dgm:t>
        <a:bodyPr/>
        <a:lstStyle/>
        <a:p>
          <a:r>
            <a:rPr lang="en-US" sz="2000" dirty="0"/>
            <a:t>Expended Appropriation</a:t>
          </a:r>
        </a:p>
      </dgm:t>
    </dgm:pt>
    <dgm:pt modelId="{1CBEE953-E4FC-4B72-A03A-87B821705056}" type="parTrans" cxnId="{547C93EF-5224-4ED5-8ED6-B5991844A566}">
      <dgm:prSet/>
      <dgm:spPr/>
      <dgm:t>
        <a:bodyPr/>
        <a:lstStyle/>
        <a:p>
          <a:endParaRPr lang="en-US" dirty="0"/>
        </a:p>
      </dgm:t>
    </dgm:pt>
    <dgm:pt modelId="{7658C4CB-7417-4771-AE4C-82AABE8947A0}" type="sibTrans" cxnId="{547C93EF-5224-4ED5-8ED6-B5991844A566}">
      <dgm:prSet/>
      <dgm:spPr/>
      <dgm:t>
        <a:bodyPr/>
        <a:lstStyle/>
        <a:p>
          <a:endParaRPr lang="en-US"/>
        </a:p>
      </dgm:t>
    </dgm:pt>
    <dgm:pt modelId="{39CEFAF7-E8C3-4AAC-A246-F82558797D22}">
      <dgm:prSet phldrT="[Text]" custT="1"/>
      <dgm:spPr/>
      <dgm:t>
        <a:bodyPr/>
        <a:lstStyle/>
        <a:p>
          <a:r>
            <a:rPr lang="en-US" sz="2400" dirty="0"/>
            <a:t>Steps in Budgetary Flow</a:t>
          </a:r>
        </a:p>
      </dgm:t>
    </dgm:pt>
    <dgm:pt modelId="{E36AD367-D8DF-4422-B5C0-C6B49A6C4920}" type="sibTrans" cxnId="{3FFDCFA0-28BD-49E0-AB8B-A56A8AADBDC9}">
      <dgm:prSet/>
      <dgm:spPr/>
      <dgm:t>
        <a:bodyPr/>
        <a:lstStyle/>
        <a:p>
          <a:endParaRPr lang="en-US"/>
        </a:p>
      </dgm:t>
    </dgm:pt>
    <dgm:pt modelId="{3B072B4A-8C7D-496D-B4F9-6EA91F07E9B2}" type="parTrans" cxnId="{3FFDCFA0-28BD-49E0-AB8B-A56A8AADBDC9}">
      <dgm:prSet/>
      <dgm:spPr/>
      <dgm:t>
        <a:bodyPr/>
        <a:lstStyle/>
        <a:p>
          <a:endParaRPr lang="en-US"/>
        </a:p>
      </dgm:t>
    </dgm:pt>
    <dgm:pt modelId="{29326F41-040D-4371-8BC1-2BA4640BA6AF}" type="pres">
      <dgm:prSet presAssocID="{5472F9BA-1B40-407C-9FF7-F705B804555F}" presName="Name0" presStyleCnt="0">
        <dgm:presLayoutVars>
          <dgm:chPref val="1"/>
          <dgm:dir/>
          <dgm:animOne val="branch"/>
          <dgm:animLvl val="lvl"/>
          <dgm:resizeHandles val="exact"/>
        </dgm:presLayoutVars>
      </dgm:prSet>
      <dgm:spPr/>
      <dgm:t>
        <a:bodyPr/>
        <a:lstStyle/>
        <a:p>
          <a:endParaRPr lang="en-US"/>
        </a:p>
      </dgm:t>
    </dgm:pt>
    <dgm:pt modelId="{7F260A15-AC5C-4EFA-93ED-1B3A2DC12751}" type="pres">
      <dgm:prSet presAssocID="{39CEFAF7-E8C3-4AAC-A246-F82558797D22}" presName="root1" presStyleCnt="0"/>
      <dgm:spPr/>
    </dgm:pt>
    <dgm:pt modelId="{6A97934E-3A9A-46A9-8FF4-FEF7B4D5D1C3}" type="pres">
      <dgm:prSet presAssocID="{39CEFAF7-E8C3-4AAC-A246-F82558797D22}" presName="LevelOneTextNode" presStyleLbl="node0" presStyleIdx="0" presStyleCnt="1">
        <dgm:presLayoutVars>
          <dgm:chPref val="3"/>
        </dgm:presLayoutVars>
      </dgm:prSet>
      <dgm:spPr/>
      <dgm:t>
        <a:bodyPr/>
        <a:lstStyle/>
        <a:p>
          <a:endParaRPr lang="en-US"/>
        </a:p>
      </dgm:t>
    </dgm:pt>
    <dgm:pt modelId="{061ACD3D-9FA8-41B2-8894-3CC3AEB7C915}" type="pres">
      <dgm:prSet presAssocID="{39CEFAF7-E8C3-4AAC-A246-F82558797D22}" presName="level2hierChild" presStyleCnt="0"/>
      <dgm:spPr/>
    </dgm:pt>
    <dgm:pt modelId="{ABB32064-74CF-4D53-A3BE-A6D7DAB4AF6F}" type="pres">
      <dgm:prSet presAssocID="{FBD10827-5D1D-4839-AC3F-1E88756921FB}" presName="conn2-1" presStyleLbl="parChTrans1D2" presStyleIdx="0" presStyleCnt="6"/>
      <dgm:spPr/>
      <dgm:t>
        <a:bodyPr/>
        <a:lstStyle/>
        <a:p>
          <a:endParaRPr lang="en-US"/>
        </a:p>
      </dgm:t>
    </dgm:pt>
    <dgm:pt modelId="{29A812DB-7054-47E4-BE43-C66B32009377}" type="pres">
      <dgm:prSet presAssocID="{FBD10827-5D1D-4839-AC3F-1E88756921FB}" presName="connTx" presStyleLbl="parChTrans1D2" presStyleIdx="0" presStyleCnt="6"/>
      <dgm:spPr/>
      <dgm:t>
        <a:bodyPr/>
        <a:lstStyle/>
        <a:p>
          <a:endParaRPr lang="en-US"/>
        </a:p>
      </dgm:t>
    </dgm:pt>
    <dgm:pt modelId="{6A51D638-1706-463E-B656-EA61D023285B}" type="pres">
      <dgm:prSet presAssocID="{3B145EA5-2DC6-4E2F-B353-A197DAD44382}" presName="root2" presStyleCnt="0"/>
      <dgm:spPr/>
    </dgm:pt>
    <dgm:pt modelId="{7561E4A4-A0AE-4DE1-80BE-EE23B600C02F}" type="pres">
      <dgm:prSet presAssocID="{3B145EA5-2DC6-4E2F-B353-A197DAD44382}" presName="LevelTwoTextNode" presStyleLbl="node2" presStyleIdx="0" presStyleCnt="6" custScaleX="152259" custScaleY="71825">
        <dgm:presLayoutVars>
          <dgm:chPref val="3"/>
        </dgm:presLayoutVars>
      </dgm:prSet>
      <dgm:spPr/>
      <dgm:t>
        <a:bodyPr/>
        <a:lstStyle/>
        <a:p>
          <a:endParaRPr lang="en-US"/>
        </a:p>
      </dgm:t>
    </dgm:pt>
    <dgm:pt modelId="{AEAAF51D-4D62-4C22-9450-F56DB83C0EA9}" type="pres">
      <dgm:prSet presAssocID="{3B145EA5-2DC6-4E2F-B353-A197DAD44382}" presName="level3hierChild" presStyleCnt="0"/>
      <dgm:spPr/>
    </dgm:pt>
    <dgm:pt modelId="{871C7E3F-A400-4FBD-A4D2-E16FA04924C8}" type="pres">
      <dgm:prSet presAssocID="{2F327CAA-C1F4-4CC8-AE22-40449979121D}" presName="conn2-1" presStyleLbl="parChTrans1D2" presStyleIdx="1" presStyleCnt="6"/>
      <dgm:spPr/>
      <dgm:t>
        <a:bodyPr/>
        <a:lstStyle/>
        <a:p>
          <a:endParaRPr lang="en-US"/>
        </a:p>
      </dgm:t>
    </dgm:pt>
    <dgm:pt modelId="{D23F3ED4-EA76-4004-A793-24EA25DBBACC}" type="pres">
      <dgm:prSet presAssocID="{2F327CAA-C1F4-4CC8-AE22-40449979121D}" presName="connTx" presStyleLbl="parChTrans1D2" presStyleIdx="1" presStyleCnt="6"/>
      <dgm:spPr/>
      <dgm:t>
        <a:bodyPr/>
        <a:lstStyle/>
        <a:p>
          <a:endParaRPr lang="en-US"/>
        </a:p>
      </dgm:t>
    </dgm:pt>
    <dgm:pt modelId="{55ABFF4A-F3C8-4F98-8DAC-D86CC7370A23}" type="pres">
      <dgm:prSet presAssocID="{236EECE4-7AE4-44B7-913F-783B123ACE89}" presName="root2" presStyleCnt="0"/>
      <dgm:spPr/>
    </dgm:pt>
    <dgm:pt modelId="{DEEABC3F-C1C7-4119-A5EC-4356CD0A9180}" type="pres">
      <dgm:prSet presAssocID="{236EECE4-7AE4-44B7-913F-783B123ACE89}" presName="LevelTwoTextNode" presStyleLbl="node2" presStyleIdx="1" presStyleCnt="6" custScaleX="152259" custScaleY="70126">
        <dgm:presLayoutVars>
          <dgm:chPref val="3"/>
        </dgm:presLayoutVars>
      </dgm:prSet>
      <dgm:spPr/>
      <dgm:t>
        <a:bodyPr/>
        <a:lstStyle/>
        <a:p>
          <a:endParaRPr lang="en-US"/>
        </a:p>
      </dgm:t>
    </dgm:pt>
    <dgm:pt modelId="{65D059CE-E687-4564-9F35-988B9A4A4838}" type="pres">
      <dgm:prSet presAssocID="{236EECE4-7AE4-44B7-913F-783B123ACE89}" presName="level3hierChild" presStyleCnt="0"/>
      <dgm:spPr/>
    </dgm:pt>
    <dgm:pt modelId="{1B5CEAF6-A740-4263-BD7A-3414B32E7277}" type="pres">
      <dgm:prSet presAssocID="{B27C430D-790E-425A-9B1B-6069692DA569}" presName="conn2-1" presStyleLbl="parChTrans1D2" presStyleIdx="2" presStyleCnt="6"/>
      <dgm:spPr/>
      <dgm:t>
        <a:bodyPr/>
        <a:lstStyle/>
        <a:p>
          <a:endParaRPr lang="en-US"/>
        </a:p>
      </dgm:t>
    </dgm:pt>
    <dgm:pt modelId="{EBF7163D-95E3-4739-B1F9-788A78881ED3}" type="pres">
      <dgm:prSet presAssocID="{B27C430D-790E-425A-9B1B-6069692DA569}" presName="connTx" presStyleLbl="parChTrans1D2" presStyleIdx="2" presStyleCnt="6"/>
      <dgm:spPr/>
      <dgm:t>
        <a:bodyPr/>
        <a:lstStyle/>
        <a:p>
          <a:endParaRPr lang="en-US"/>
        </a:p>
      </dgm:t>
    </dgm:pt>
    <dgm:pt modelId="{6338E685-02DA-4F2F-8C40-E8FB51BBFC17}" type="pres">
      <dgm:prSet presAssocID="{ADEC4BE4-426E-4C71-BC62-27D5B44858EC}" presName="root2" presStyleCnt="0"/>
      <dgm:spPr/>
    </dgm:pt>
    <dgm:pt modelId="{BD85E5EC-3B13-4330-B1E2-1CE493C7A4F4}" type="pres">
      <dgm:prSet presAssocID="{ADEC4BE4-426E-4C71-BC62-27D5B44858EC}" presName="LevelTwoTextNode" presStyleLbl="node2" presStyleIdx="2" presStyleCnt="6" custScaleX="152259" custScaleY="68434">
        <dgm:presLayoutVars>
          <dgm:chPref val="3"/>
        </dgm:presLayoutVars>
      </dgm:prSet>
      <dgm:spPr/>
      <dgm:t>
        <a:bodyPr/>
        <a:lstStyle/>
        <a:p>
          <a:endParaRPr lang="en-US"/>
        </a:p>
      </dgm:t>
    </dgm:pt>
    <dgm:pt modelId="{1CA7BEB1-085F-4096-86C7-9781BF1E3522}" type="pres">
      <dgm:prSet presAssocID="{ADEC4BE4-426E-4C71-BC62-27D5B44858EC}" presName="level3hierChild" presStyleCnt="0"/>
      <dgm:spPr/>
    </dgm:pt>
    <dgm:pt modelId="{8A7586B9-3A9A-4A56-A4F6-E1C59C0DF780}" type="pres">
      <dgm:prSet presAssocID="{846E9C9F-F4C2-4390-A32A-C661E138DCB0}" presName="conn2-1" presStyleLbl="parChTrans1D2" presStyleIdx="3" presStyleCnt="6"/>
      <dgm:spPr/>
      <dgm:t>
        <a:bodyPr/>
        <a:lstStyle/>
        <a:p>
          <a:endParaRPr lang="en-US"/>
        </a:p>
      </dgm:t>
    </dgm:pt>
    <dgm:pt modelId="{89D5D854-50F1-4D2D-8430-F2E64E48E071}" type="pres">
      <dgm:prSet presAssocID="{846E9C9F-F4C2-4390-A32A-C661E138DCB0}" presName="connTx" presStyleLbl="parChTrans1D2" presStyleIdx="3" presStyleCnt="6"/>
      <dgm:spPr/>
      <dgm:t>
        <a:bodyPr/>
        <a:lstStyle/>
        <a:p>
          <a:endParaRPr lang="en-US"/>
        </a:p>
      </dgm:t>
    </dgm:pt>
    <dgm:pt modelId="{6FFEAB49-6E87-4FFC-89C3-A29A23BD1DEC}" type="pres">
      <dgm:prSet presAssocID="{E915F372-2DD6-4204-98BE-6567C9D5B703}" presName="root2" presStyleCnt="0"/>
      <dgm:spPr/>
    </dgm:pt>
    <dgm:pt modelId="{D0564F23-E239-4096-AB6A-AA8C6B0E149A}" type="pres">
      <dgm:prSet presAssocID="{E915F372-2DD6-4204-98BE-6567C9D5B703}" presName="LevelTwoTextNode" presStyleLbl="node2" presStyleIdx="3" presStyleCnt="6" custScaleX="152259" custScaleY="66889">
        <dgm:presLayoutVars>
          <dgm:chPref val="3"/>
        </dgm:presLayoutVars>
      </dgm:prSet>
      <dgm:spPr/>
      <dgm:t>
        <a:bodyPr/>
        <a:lstStyle/>
        <a:p>
          <a:endParaRPr lang="en-US"/>
        </a:p>
      </dgm:t>
    </dgm:pt>
    <dgm:pt modelId="{AE40D6EB-6174-4979-AC97-50025DAC5AF0}" type="pres">
      <dgm:prSet presAssocID="{E915F372-2DD6-4204-98BE-6567C9D5B703}" presName="level3hierChild" presStyleCnt="0"/>
      <dgm:spPr/>
    </dgm:pt>
    <dgm:pt modelId="{CC71AFFE-0C4E-49C3-A43D-E0D799D131EA}" type="pres">
      <dgm:prSet presAssocID="{AA9CAB8E-986D-4F64-A944-809FCC3BA380}" presName="conn2-1" presStyleLbl="parChTrans1D2" presStyleIdx="4" presStyleCnt="6"/>
      <dgm:spPr/>
      <dgm:t>
        <a:bodyPr/>
        <a:lstStyle/>
        <a:p>
          <a:endParaRPr lang="en-US"/>
        </a:p>
      </dgm:t>
    </dgm:pt>
    <dgm:pt modelId="{89656F2B-1C8C-47F1-8535-96DF02C447CD}" type="pres">
      <dgm:prSet presAssocID="{AA9CAB8E-986D-4F64-A944-809FCC3BA380}" presName="connTx" presStyleLbl="parChTrans1D2" presStyleIdx="4" presStyleCnt="6"/>
      <dgm:spPr/>
      <dgm:t>
        <a:bodyPr/>
        <a:lstStyle/>
        <a:p>
          <a:endParaRPr lang="en-US"/>
        </a:p>
      </dgm:t>
    </dgm:pt>
    <dgm:pt modelId="{CD0B25D5-66F5-4836-99CF-701FD2F645AA}" type="pres">
      <dgm:prSet presAssocID="{A5B07965-1D06-4FC3-9544-ABCB86349F20}" presName="root2" presStyleCnt="0"/>
      <dgm:spPr/>
    </dgm:pt>
    <dgm:pt modelId="{CE1E465D-1B8F-4ECB-A036-76EE73EE4C27}" type="pres">
      <dgm:prSet presAssocID="{A5B07965-1D06-4FC3-9544-ABCB86349F20}" presName="LevelTwoTextNode" presStyleLbl="node2" presStyleIdx="4" presStyleCnt="6" custScaleX="152259" custScaleY="76816">
        <dgm:presLayoutVars>
          <dgm:chPref val="3"/>
        </dgm:presLayoutVars>
      </dgm:prSet>
      <dgm:spPr/>
      <dgm:t>
        <a:bodyPr/>
        <a:lstStyle/>
        <a:p>
          <a:endParaRPr lang="en-US"/>
        </a:p>
      </dgm:t>
    </dgm:pt>
    <dgm:pt modelId="{F5C0D4BA-6C05-4354-9620-928D59FD90D3}" type="pres">
      <dgm:prSet presAssocID="{A5B07965-1D06-4FC3-9544-ABCB86349F20}" presName="level3hierChild" presStyleCnt="0"/>
      <dgm:spPr/>
    </dgm:pt>
    <dgm:pt modelId="{63B2166A-A6D9-4A94-8A8A-4304A0AEC417}" type="pres">
      <dgm:prSet presAssocID="{1CBEE953-E4FC-4B72-A03A-87B821705056}" presName="conn2-1" presStyleLbl="parChTrans1D2" presStyleIdx="5" presStyleCnt="6"/>
      <dgm:spPr/>
      <dgm:t>
        <a:bodyPr/>
        <a:lstStyle/>
        <a:p>
          <a:endParaRPr lang="en-US"/>
        </a:p>
      </dgm:t>
    </dgm:pt>
    <dgm:pt modelId="{8EB53C1F-E41E-4D2B-B664-DB15547875A6}" type="pres">
      <dgm:prSet presAssocID="{1CBEE953-E4FC-4B72-A03A-87B821705056}" presName="connTx" presStyleLbl="parChTrans1D2" presStyleIdx="5" presStyleCnt="6"/>
      <dgm:spPr/>
      <dgm:t>
        <a:bodyPr/>
        <a:lstStyle/>
        <a:p>
          <a:endParaRPr lang="en-US"/>
        </a:p>
      </dgm:t>
    </dgm:pt>
    <dgm:pt modelId="{B57572C1-2BAE-4899-A311-67DAE2064EC8}" type="pres">
      <dgm:prSet presAssocID="{1AB5EB87-FD45-484A-9E4E-128DE08AB629}" presName="root2" presStyleCnt="0"/>
      <dgm:spPr/>
    </dgm:pt>
    <dgm:pt modelId="{3EEE57C3-9939-444C-91F7-1A42BCF24E8B}" type="pres">
      <dgm:prSet presAssocID="{1AB5EB87-FD45-484A-9E4E-128DE08AB629}" presName="LevelTwoTextNode" presStyleLbl="node2" presStyleIdx="5" presStyleCnt="6" custScaleX="152259" custScaleY="73609">
        <dgm:presLayoutVars>
          <dgm:chPref val="3"/>
        </dgm:presLayoutVars>
      </dgm:prSet>
      <dgm:spPr/>
      <dgm:t>
        <a:bodyPr/>
        <a:lstStyle/>
        <a:p>
          <a:endParaRPr lang="en-US"/>
        </a:p>
      </dgm:t>
    </dgm:pt>
    <dgm:pt modelId="{6222C864-0004-4A24-B967-10E6C2C7A504}" type="pres">
      <dgm:prSet presAssocID="{1AB5EB87-FD45-484A-9E4E-128DE08AB629}" presName="level3hierChild" presStyleCnt="0"/>
      <dgm:spPr/>
    </dgm:pt>
  </dgm:ptLst>
  <dgm:cxnLst>
    <dgm:cxn modelId="{A83F04E8-6730-49B7-B511-54C9C5158D89}" type="presOf" srcId="{5472F9BA-1B40-407C-9FF7-F705B804555F}" destId="{29326F41-040D-4371-8BC1-2BA4640BA6AF}" srcOrd="0" destOrd="0" presId="urn:microsoft.com/office/officeart/2008/layout/HorizontalMultiLevelHierarchy"/>
    <dgm:cxn modelId="{67A1FFB2-5F17-490D-85EB-595D6D2F61E5}" type="presOf" srcId="{ADEC4BE4-426E-4C71-BC62-27D5B44858EC}" destId="{BD85E5EC-3B13-4330-B1E2-1CE493C7A4F4}" srcOrd="0" destOrd="0" presId="urn:microsoft.com/office/officeart/2008/layout/HorizontalMultiLevelHierarchy"/>
    <dgm:cxn modelId="{3DC46009-6635-4A1D-8DC6-9C33C60DF150}" type="presOf" srcId="{1CBEE953-E4FC-4B72-A03A-87B821705056}" destId="{8EB53C1F-E41E-4D2B-B664-DB15547875A6}" srcOrd="1" destOrd="0" presId="urn:microsoft.com/office/officeart/2008/layout/HorizontalMultiLevelHierarchy"/>
    <dgm:cxn modelId="{03997FE8-4104-433F-8D44-AD2EC6C20D16}" type="presOf" srcId="{2F327CAA-C1F4-4CC8-AE22-40449979121D}" destId="{D23F3ED4-EA76-4004-A793-24EA25DBBACC}" srcOrd="1" destOrd="0" presId="urn:microsoft.com/office/officeart/2008/layout/HorizontalMultiLevelHierarchy"/>
    <dgm:cxn modelId="{6319686E-FF84-4E5F-80D3-D742B9023639}" type="presOf" srcId="{B27C430D-790E-425A-9B1B-6069692DA569}" destId="{EBF7163D-95E3-4739-B1F9-788A78881ED3}" srcOrd="1" destOrd="0" presId="urn:microsoft.com/office/officeart/2008/layout/HorizontalMultiLevelHierarchy"/>
    <dgm:cxn modelId="{547C93EF-5224-4ED5-8ED6-B5991844A566}" srcId="{39CEFAF7-E8C3-4AAC-A246-F82558797D22}" destId="{1AB5EB87-FD45-484A-9E4E-128DE08AB629}" srcOrd="5" destOrd="0" parTransId="{1CBEE953-E4FC-4B72-A03A-87B821705056}" sibTransId="{7658C4CB-7417-4771-AE4C-82AABE8947A0}"/>
    <dgm:cxn modelId="{72D74113-CE2D-45C0-A04C-B38BEF3D566E}" type="presOf" srcId="{AA9CAB8E-986D-4F64-A944-809FCC3BA380}" destId="{CC71AFFE-0C4E-49C3-A43D-E0D799D131EA}" srcOrd="0" destOrd="0" presId="urn:microsoft.com/office/officeart/2008/layout/HorizontalMultiLevelHierarchy"/>
    <dgm:cxn modelId="{850CD947-9A9B-42E6-AC67-74D89F638531}" type="presOf" srcId="{846E9C9F-F4C2-4390-A32A-C661E138DCB0}" destId="{89D5D854-50F1-4D2D-8430-F2E64E48E071}" srcOrd="1" destOrd="0" presId="urn:microsoft.com/office/officeart/2008/layout/HorizontalMultiLevelHierarchy"/>
    <dgm:cxn modelId="{6E6EC22F-26FB-448B-B8B6-26D92B407A95}" srcId="{39CEFAF7-E8C3-4AAC-A246-F82558797D22}" destId="{E915F372-2DD6-4204-98BE-6567C9D5B703}" srcOrd="3" destOrd="0" parTransId="{846E9C9F-F4C2-4390-A32A-C661E138DCB0}" sibTransId="{020E36ED-528D-4DE5-9F61-0C78B8DF9C21}"/>
    <dgm:cxn modelId="{B7661138-EFB0-413C-8B36-3A137BD043BF}" type="presOf" srcId="{1AB5EB87-FD45-484A-9E4E-128DE08AB629}" destId="{3EEE57C3-9939-444C-91F7-1A42BCF24E8B}" srcOrd="0" destOrd="0" presId="urn:microsoft.com/office/officeart/2008/layout/HorizontalMultiLevelHierarchy"/>
    <dgm:cxn modelId="{54BD2CFD-B5B0-4497-B5DE-89A7EA07BBBF}" type="presOf" srcId="{FBD10827-5D1D-4839-AC3F-1E88756921FB}" destId="{29A812DB-7054-47E4-BE43-C66B32009377}" srcOrd="1" destOrd="0" presId="urn:microsoft.com/office/officeart/2008/layout/HorizontalMultiLevelHierarchy"/>
    <dgm:cxn modelId="{4456913D-192C-4CE8-A9C7-878C56E93FB5}" srcId="{39CEFAF7-E8C3-4AAC-A246-F82558797D22}" destId="{A5B07965-1D06-4FC3-9544-ABCB86349F20}" srcOrd="4" destOrd="0" parTransId="{AA9CAB8E-986D-4F64-A944-809FCC3BA380}" sibTransId="{AD2602DC-153F-44F8-B2E1-32C22F729464}"/>
    <dgm:cxn modelId="{3ECF607D-3B7F-45E4-972B-72F00779AD71}" type="presOf" srcId="{3B145EA5-2DC6-4E2F-B353-A197DAD44382}" destId="{7561E4A4-A0AE-4DE1-80BE-EE23B600C02F}" srcOrd="0" destOrd="0" presId="urn:microsoft.com/office/officeart/2008/layout/HorizontalMultiLevelHierarchy"/>
    <dgm:cxn modelId="{D0655FA7-00D4-472B-8953-D4171E358DEC}" type="presOf" srcId="{1CBEE953-E4FC-4B72-A03A-87B821705056}" destId="{63B2166A-A6D9-4A94-8A8A-4304A0AEC417}" srcOrd="0" destOrd="0" presId="urn:microsoft.com/office/officeart/2008/layout/HorizontalMultiLevelHierarchy"/>
    <dgm:cxn modelId="{CF8F5F55-1E21-41FF-8BDA-2D1CC41366C7}" type="presOf" srcId="{236EECE4-7AE4-44B7-913F-783B123ACE89}" destId="{DEEABC3F-C1C7-4119-A5EC-4356CD0A9180}" srcOrd="0" destOrd="0" presId="urn:microsoft.com/office/officeart/2008/layout/HorizontalMultiLevelHierarchy"/>
    <dgm:cxn modelId="{A83078B4-CC18-45EB-A171-2543F46C1600}" type="presOf" srcId="{FBD10827-5D1D-4839-AC3F-1E88756921FB}" destId="{ABB32064-74CF-4D53-A3BE-A6D7DAB4AF6F}" srcOrd="0" destOrd="0" presId="urn:microsoft.com/office/officeart/2008/layout/HorizontalMultiLevelHierarchy"/>
    <dgm:cxn modelId="{EDA5189B-3129-4E3F-ADDF-C8351A581B85}" type="presOf" srcId="{E915F372-2DD6-4204-98BE-6567C9D5B703}" destId="{D0564F23-E239-4096-AB6A-AA8C6B0E149A}" srcOrd="0" destOrd="0" presId="urn:microsoft.com/office/officeart/2008/layout/HorizontalMultiLevelHierarchy"/>
    <dgm:cxn modelId="{3FFDCFA0-28BD-49E0-AB8B-A56A8AADBDC9}" srcId="{5472F9BA-1B40-407C-9FF7-F705B804555F}" destId="{39CEFAF7-E8C3-4AAC-A246-F82558797D22}" srcOrd="0" destOrd="0" parTransId="{3B072B4A-8C7D-496D-B4F9-6EA91F07E9B2}" sibTransId="{E36AD367-D8DF-4422-B5C0-C6B49A6C4920}"/>
    <dgm:cxn modelId="{FE090E69-9135-4EF5-82D2-E4D2A2A16593}" type="presOf" srcId="{A5B07965-1D06-4FC3-9544-ABCB86349F20}" destId="{CE1E465D-1B8F-4ECB-A036-76EE73EE4C27}" srcOrd="0" destOrd="0" presId="urn:microsoft.com/office/officeart/2008/layout/HorizontalMultiLevelHierarchy"/>
    <dgm:cxn modelId="{708B0D1F-62BB-463C-968D-AB2D9A4FB37F}" srcId="{39CEFAF7-E8C3-4AAC-A246-F82558797D22}" destId="{236EECE4-7AE4-44B7-913F-783B123ACE89}" srcOrd="1" destOrd="0" parTransId="{2F327CAA-C1F4-4CC8-AE22-40449979121D}" sibTransId="{94D2463D-7E3A-4AD0-841B-A3FCEB51CC0E}"/>
    <dgm:cxn modelId="{FDF7D6C7-85D1-42C0-8743-F9FF36FB283E}" type="presOf" srcId="{846E9C9F-F4C2-4390-A32A-C661E138DCB0}" destId="{8A7586B9-3A9A-4A56-A4F6-E1C59C0DF780}" srcOrd="0" destOrd="0" presId="urn:microsoft.com/office/officeart/2008/layout/HorizontalMultiLevelHierarchy"/>
    <dgm:cxn modelId="{EA13393E-4642-422B-90CF-C9E481F20B71}" type="presOf" srcId="{B27C430D-790E-425A-9B1B-6069692DA569}" destId="{1B5CEAF6-A740-4263-BD7A-3414B32E7277}" srcOrd="0" destOrd="0" presId="urn:microsoft.com/office/officeart/2008/layout/HorizontalMultiLevelHierarchy"/>
    <dgm:cxn modelId="{8B6F426D-B6E5-4B20-89FC-C9FAD479082C}" type="presOf" srcId="{39CEFAF7-E8C3-4AAC-A246-F82558797D22}" destId="{6A97934E-3A9A-46A9-8FF4-FEF7B4D5D1C3}" srcOrd="0" destOrd="0" presId="urn:microsoft.com/office/officeart/2008/layout/HorizontalMultiLevelHierarchy"/>
    <dgm:cxn modelId="{BF022B12-F050-491E-95A9-783CE0AE2861}" type="presOf" srcId="{2F327CAA-C1F4-4CC8-AE22-40449979121D}" destId="{871C7E3F-A400-4FBD-A4D2-E16FA04924C8}" srcOrd="0" destOrd="0" presId="urn:microsoft.com/office/officeart/2008/layout/HorizontalMultiLevelHierarchy"/>
    <dgm:cxn modelId="{49860BE1-4329-419A-B12C-76C16D12D46A}" srcId="{39CEFAF7-E8C3-4AAC-A246-F82558797D22}" destId="{ADEC4BE4-426E-4C71-BC62-27D5B44858EC}" srcOrd="2" destOrd="0" parTransId="{B27C430D-790E-425A-9B1B-6069692DA569}" sibTransId="{93042B34-3883-4937-A022-1122DE0CEBE7}"/>
    <dgm:cxn modelId="{4E28277E-339F-4EBD-9CC7-3179E8CDE303}" type="presOf" srcId="{AA9CAB8E-986D-4F64-A944-809FCC3BA380}" destId="{89656F2B-1C8C-47F1-8535-96DF02C447CD}" srcOrd="1" destOrd="0" presId="urn:microsoft.com/office/officeart/2008/layout/HorizontalMultiLevelHierarchy"/>
    <dgm:cxn modelId="{6DF9C1EE-ACA2-43DC-A7D6-8AC5BBC888A9}" srcId="{39CEFAF7-E8C3-4AAC-A246-F82558797D22}" destId="{3B145EA5-2DC6-4E2F-B353-A197DAD44382}" srcOrd="0" destOrd="0" parTransId="{FBD10827-5D1D-4839-AC3F-1E88756921FB}" sibTransId="{1103F3EB-6240-4D7E-BFC7-E679AE91B2FB}"/>
    <dgm:cxn modelId="{5E2A3AB4-F060-4FCF-AF5B-1A41C6701618}" type="presParOf" srcId="{29326F41-040D-4371-8BC1-2BA4640BA6AF}" destId="{7F260A15-AC5C-4EFA-93ED-1B3A2DC12751}" srcOrd="0" destOrd="0" presId="urn:microsoft.com/office/officeart/2008/layout/HorizontalMultiLevelHierarchy"/>
    <dgm:cxn modelId="{768B88D1-F434-4386-85D4-4A4136A8E32F}" type="presParOf" srcId="{7F260A15-AC5C-4EFA-93ED-1B3A2DC12751}" destId="{6A97934E-3A9A-46A9-8FF4-FEF7B4D5D1C3}" srcOrd="0" destOrd="0" presId="urn:microsoft.com/office/officeart/2008/layout/HorizontalMultiLevelHierarchy"/>
    <dgm:cxn modelId="{D928C49A-BF50-42CE-B5CA-0294B21D9EA4}" type="presParOf" srcId="{7F260A15-AC5C-4EFA-93ED-1B3A2DC12751}" destId="{061ACD3D-9FA8-41B2-8894-3CC3AEB7C915}" srcOrd="1" destOrd="0" presId="urn:microsoft.com/office/officeart/2008/layout/HorizontalMultiLevelHierarchy"/>
    <dgm:cxn modelId="{6F518B50-D060-4BB2-8261-1215C37C3C58}" type="presParOf" srcId="{061ACD3D-9FA8-41B2-8894-3CC3AEB7C915}" destId="{ABB32064-74CF-4D53-A3BE-A6D7DAB4AF6F}" srcOrd="0" destOrd="0" presId="urn:microsoft.com/office/officeart/2008/layout/HorizontalMultiLevelHierarchy"/>
    <dgm:cxn modelId="{B04141BE-69A8-44F2-8D39-F36E6A11C831}" type="presParOf" srcId="{ABB32064-74CF-4D53-A3BE-A6D7DAB4AF6F}" destId="{29A812DB-7054-47E4-BE43-C66B32009377}" srcOrd="0" destOrd="0" presId="urn:microsoft.com/office/officeart/2008/layout/HorizontalMultiLevelHierarchy"/>
    <dgm:cxn modelId="{27554900-8458-4E3D-A734-9D5E7A9B8DD6}" type="presParOf" srcId="{061ACD3D-9FA8-41B2-8894-3CC3AEB7C915}" destId="{6A51D638-1706-463E-B656-EA61D023285B}" srcOrd="1" destOrd="0" presId="urn:microsoft.com/office/officeart/2008/layout/HorizontalMultiLevelHierarchy"/>
    <dgm:cxn modelId="{58B0529E-4A6F-4026-88FC-F1AD13C96204}" type="presParOf" srcId="{6A51D638-1706-463E-B656-EA61D023285B}" destId="{7561E4A4-A0AE-4DE1-80BE-EE23B600C02F}" srcOrd="0" destOrd="0" presId="urn:microsoft.com/office/officeart/2008/layout/HorizontalMultiLevelHierarchy"/>
    <dgm:cxn modelId="{62D184E2-2A93-4514-AEBC-2B505BEF358A}" type="presParOf" srcId="{6A51D638-1706-463E-B656-EA61D023285B}" destId="{AEAAF51D-4D62-4C22-9450-F56DB83C0EA9}" srcOrd="1" destOrd="0" presId="urn:microsoft.com/office/officeart/2008/layout/HorizontalMultiLevelHierarchy"/>
    <dgm:cxn modelId="{E3F48C8D-54F3-44FB-898D-8C1FB88FB711}" type="presParOf" srcId="{061ACD3D-9FA8-41B2-8894-3CC3AEB7C915}" destId="{871C7E3F-A400-4FBD-A4D2-E16FA04924C8}" srcOrd="2" destOrd="0" presId="urn:microsoft.com/office/officeart/2008/layout/HorizontalMultiLevelHierarchy"/>
    <dgm:cxn modelId="{6AE09A3A-354B-4FF1-9126-16C45EE5BA99}" type="presParOf" srcId="{871C7E3F-A400-4FBD-A4D2-E16FA04924C8}" destId="{D23F3ED4-EA76-4004-A793-24EA25DBBACC}" srcOrd="0" destOrd="0" presId="urn:microsoft.com/office/officeart/2008/layout/HorizontalMultiLevelHierarchy"/>
    <dgm:cxn modelId="{2D5D4943-7CE9-4313-8B36-A8399A5843DA}" type="presParOf" srcId="{061ACD3D-9FA8-41B2-8894-3CC3AEB7C915}" destId="{55ABFF4A-F3C8-4F98-8DAC-D86CC7370A23}" srcOrd="3" destOrd="0" presId="urn:microsoft.com/office/officeart/2008/layout/HorizontalMultiLevelHierarchy"/>
    <dgm:cxn modelId="{E9CECD82-FF22-4DE0-8A81-B45657409D7A}" type="presParOf" srcId="{55ABFF4A-F3C8-4F98-8DAC-D86CC7370A23}" destId="{DEEABC3F-C1C7-4119-A5EC-4356CD0A9180}" srcOrd="0" destOrd="0" presId="urn:microsoft.com/office/officeart/2008/layout/HorizontalMultiLevelHierarchy"/>
    <dgm:cxn modelId="{AFCBAC5C-A219-4A0F-85BD-2FCFB504E1C4}" type="presParOf" srcId="{55ABFF4A-F3C8-4F98-8DAC-D86CC7370A23}" destId="{65D059CE-E687-4564-9F35-988B9A4A4838}" srcOrd="1" destOrd="0" presId="urn:microsoft.com/office/officeart/2008/layout/HorizontalMultiLevelHierarchy"/>
    <dgm:cxn modelId="{6B03DF03-CEA8-49FF-B40D-38FB2DEF33B1}" type="presParOf" srcId="{061ACD3D-9FA8-41B2-8894-3CC3AEB7C915}" destId="{1B5CEAF6-A740-4263-BD7A-3414B32E7277}" srcOrd="4" destOrd="0" presId="urn:microsoft.com/office/officeart/2008/layout/HorizontalMultiLevelHierarchy"/>
    <dgm:cxn modelId="{08B7E01D-E561-4BFA-B822-3F76D56C8ED1}" type="presParOf" srcId="{1B5CEAF6-A740-4263-BD7A-3414B32E7277}" destId="{EBF7163D-95E3-4739-B1F9-788A78881ED3}" srcOrd="0" destOrd="0" presId="urn:microsoft.com/office/officeart/2008/layout/HorizontalMultiLevelHierarchy"/>
    <dgm:cxn modelId="{C6F98F63-26AB-4018-A963-6EDC0FDAD94F}" type="presParOf" srcId="{061ACD3D-9FA8-41B2-8894-3CC3AEB7C915}" destId="{6338E685-02DA-4F2F-8C40-E8FB51BBFC17}" srcOrd="5" destOrd="0" presId="urn:microsoft.com/office/officeart/2008/layout/HorizontalMultiLevelHierarchy"/>
    <dgm:cxn modelId="{29DE5EF8-E088-45B0-98E4-A94C62C9F95D}" type="presParOf" srcId="{6338E685-02DA-4F2F-8C40-E8FB51BBFC17}" destId="{BD85E5EC-3B13-4330-B1E2-1CE493C7A4F4}" srcOrd="0" destOrd="0" presId="urn:microsoft.com/office/officeart/2008/layout/HorizontalMultiLevelHierarchy"/>
    <dgm:cxn modelId="{6D69CF39-1081-44E0-9281-ED9B5675D799}" type="presParOf" srcId="{6338E685-02DA-4F2F-8C40-E8FB51BBFC17}" destId="{1CA7BEB1-085F-4096-86C7-9781BF1E3522}" srcOrd="1" destOrd="0" presId="urn:microsoft.com/office/officeart/2008/layout/HorizontalMultiLevelHierarchy"/>
    <dgm:cxn modelId="{8ED6D36C-B425-4657-8ABA-1C6990E75786}" type="presParOf" srcId="{061ACD3D-9FA8-41B2-8894-3CC3AEB7C915}" destId="{8A7586B9-3A9A-4A56-A4F6-E1C59C0DF780}" srcOrd="6" destOrd="0" presId="urn:microsoft.com/office/officeart/2008/layout/HorizontalMultiLevelHierarchy"/>
    <dgm:cxn modelId="{182BBAFF-80CD-4109-B7E8-7708B8A1BBE2}" type="presParOf" srcId="{8A7586B9-3A9A-4A56-A4F6-E1C59C0DF780}" destId="{89D5D854-50F1-4D2D-8430-F2E64E48E071}" srcOrd="0" destOrd="0" presId="urn:microsoft.com/office/officeart/2008/layout/HorizontalMultiLevelHierarchy"/>
    <dgm:cxn modelId="{479EDEEB-67EE-450F-9ED8-EC0E4B3D4C7E}" type="presParOf" srcId="{061ACD3D-9FA8-41B2-8894-3CC3AEB7C915}" destId="{6FFEAB49-6E87-4FFC-89C3-A29A23BD1DEC}" srcOrd="7" destOrd="0" presId="urn:microsoft.com/office/officeart/2008/layout/HorizontalMultiLevelHierarchy"/>
    <dgm:cxn modelId="{2FA94C74-C132-40F4-9022-2B24D8135017}" type="presParOf" srcId="{6FFEAB49-6E87-4FFC-89C3-A29A23BD1DEC}" destId="{D0564F23-E239-4096-AB6A-AA8C6B0E149A}" srcOrd="0" destOrd="0" presId="urn:microsoft.com/office/officeart/2008/layout/HorizontalMultiLevelHierarchy"/>
    <dgm:cxn modelId="{0F5B4CBA-137F-4BB5-9EC2-67D108E8AC71}" type="presParOf" srcId="{6FFEAB49-6E87-4FFC-89C3-A29A23BD1DEC}" destId="{AE40D6EB-6174-4979-AC97-50025DAC5AF0}" srcOrd="1" destOrd="0" presId="urn:microsoft.com/office/officeart/2008/layout/HorizontalMultiLevelHierarchy"/>
    <dgm:cxn modelId="{27254567-F6B8-4406-9B1D-F5B0CAD82E30}" type="presParOf" srcId="{061ACD3D-9FA8-41B2-8894-3CC3AEB7C915}" destId="{CC71AFFE-0C4E-49C3-A43D-E0D799D131EA}" srcOrd="8" destOrd="0" presId="urn:microsoft.com/office/officeart/2008/layout/HorizontalMultiLevelHierarchy"/>
    <dgm:cxn modelId="{915FEAB6-ECA3-42CF-9D84-E162F7F5F9B9}" type="presParOf" srcId="{CC71AFFE-0C4E-49C3-A43D-E0D799D131EA}" destId="{89656F2B-1C8C-47F1-8535-96DF02C447CD}" srcOrd="0" destOrd="0" presId="urn:microsoft.com/office/officeart/2008/layout/HorizontalMultiLevelHierarchy"/>
    <dgm:cxn modelId="{650A5897-7DBE-4695-960A-6956C33C36D0}" type="presParOf" srcId="{061ACD3D-9FA8-41B2-8894-3CC3AEB7C915}" destId="{CD0B25D5-66F5-4836-99CF-701FD2F645AA}" srcOrd="9" destOrd="0" presId="urn:microsoft.com/office/officeart/2008/layout/HorizontalMultiLevelHierarchy"/>
    <dgm:cxn modelId="{4994800A-1539-4988-8944-B1ED63A56A3E}" type="presParOf" srcId="{CD0B25D5-66F5-4836-99CF-701FD2F645AA}" destId="{CE1E465D-1B8F-4ECB-A036-76EE73EE4C27}" srcOrd="0" destOrd="0" presId="urn:microsoft.com/office/officeart/2008/layout/HorizontalMultiLevelHierarchy"/>
    <dgm:cxn modelId="{BD30F18A-92F3-4D8F-B409-BE58F62D7DAA}" type="presParOf" srcId="{CD0B25D5-66F5-4836-99CF-701FD2F645AA}" destId="{F5C0D4BA-6C05-4354-9620-928D59FD90D3}" srcOrd="1" destOrd="0" presId="urn:microsoft.com/office/officeart/2008/layout/HorizontalMultiLevelHierarchy"/>
    <dgm:cxn modelId="{F0D2DB2C-0519-4186-B022-06FF4DBDAAAF}" type="presParOf" srcId="{061ACD3D-9FA8-41B2-8894-3CC3AEB7C915}" destId="{63B2166A-A6D9-4A94-8A8A-4304A0AEC417}" srcOrd="10" destOrd="0" presId="urn:microsoft.com/office/officeart/2008/layout/HorizontalMultiLevelHierarchy"/>
    <dgm:cxn modelId="{563715F7-DBAE-4175-BCE3-A32468F2A29A}" type="presParOf" srcId="{63B2166A-A6D9-4A94-8A8A-4304A0AEC417}" destId="{8EB53C1F-E41E-4D2B-B664-DB15547875A6}" srcOrd="0" destOrd="0" presId="urn:microsoft.com/office/officeart/2008/layout/HorizontalMultiLevelHierarchy"/>
    <dgm:cxn modelId="{CEC89EFD-DAB1-4D99-B062-DAF951ABD00E}" type="presParOf" srcId="{061ACD3D-9FA8-41B2-8894-3CC3AEB7C915}" destId="{B57572C1-2BAE-4899-A311-67DAE2064EC8}" srcOrd="11" destOrd="0" presId="urn:microsoft.com/office/officeart/2008/layout/HorizontalMultiLevelHierarchy"/>
    <dgm:cxn modelId="{1D1EB621-E836-450A-B76E-CB50B91844DF}" type="presParOf" srcId="{B57572C1-2BAE-4899-A311-67DAE2064EC8}" destId="{3EEE57C3-9939-444C-91F7-1A42BCF24E8B}" srcOrd="0" destOrd="0" presId="urn:microsoft.com/office/officeart/2008/layout/HorizontalMultiLevelHierarchy"/>
    <dgm:cxn modelId="{DDC2BCD2-B6F0-415C-A85E-8358D0E09C25}" type="presParOf" srcId="{B57572C1-2BAE-4899-A311-67DAE2064EC8}" destId="{6222C864-0004-4A24-B967-10E6C2C7A50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5CA4C-5533-4AB0-B5DB-09ED540F95E4}"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ACDD283E-B688-4743-A132-DE918F4C9407}">
      <dgm:prSet phldrT="[Text]" custT="1"/>
      <dgm:spPr/>
      <dgm:t>
        <a:bodyPr/>
        <a:lstStyle/>
        <a:p>
          <a:r>
            <a:rPr lang="en-US" sz="1400" i="1" dirty="0">
              <a:ln w="12700"/>
            </a:rPr>
            <a:t>Statement of Federal Financial Accounting Concepts (SFFAC) No. 1</a:t>
          </a:r>
          <a:r>
            <a:rPr lang="en-US" sz="1400" dirty="0">
              <a:ln w="12700"/>
            </a:rPr>
            <a:t>, “Objectives of Federal Financial </a:t>
          </a:r>
          <a:r>
            <a:rPr lang="en-US" sz="1400" dirty="0" smtClean="0">
              <a:ln w="12700"/>
            </a:rPr>
            <a:t>Reporting.”</a:t>
          </a:r>
          <a:endParaRPr lang="en-US" sz="1400" dirty="0">
            <a:ln w="12700"/>
          </a:endParaRPr>
        </a:p>
      </dgm:t>
    </dgm:pt>
    <dgm:pt modelId="{24220842-0FFB-40B6-AA74-7727A13E316A}" type="parTrans" cxnId="{A63CED1C-F9AC-4676-8CD9-874F6289D39C}">
      <dgm:prSet/>
      <dgm:spPr/>
      <dgm:t>
        <a:bodyPr/>
        <a:lstStyle/>
        <a:p>
          <a:endParaRPr lang="en-US">
            <a:ln w="12700">
              <a:solidFill>
                <a:schemeClr val="accent2">
                  <a:lumMod val="75000"/>
                </a:schemeClr>
              </a:solidFill>
            </a:ln>
          </a:endParaRPr>
        </a:p>
      </dgm:t>
    </dgm:pt>
    <dgm:pt modelId="{2133D0A8-F06D-4BC0-BF1D-7F22606BA6F4}" type="sibTrans" cxnId="{A63CED1C-F9AC-4676-8CD9-874F6289D39C}">
      <dgm:prSet/>
      <dgm:spPr/>
      <dgm:t>
        <a:bodyPr/>
        <a:lstStyle/>
        <a:p>
          <a:endParaRPr lang="en-US">
            <a:ln w="12700">
              <a:solidFill>
                <a:schemeClr val="accent2">
                  <a:lumMod val="75000"/>
                </a:schemeClr>
              </a:solidFill>
            </a:ln>
          </a:endParaRPr>
        </a:p>
      </dgm:t>
    </dgm:pt>
    <dgm:pt modelId="{90A8520C-183C-4640-B8AE-A4173C6CFCD0}">
      <dgm:prSet phldrT="[Text]" custT="1"/>
      <dgm:spPr/>
      <dgm:t>
        <a:bodyPr/>
        <a:lstStyle/>
        <a:p>
          <a:r>
            <a:rPr lang="en-US" sz="1400" i="1" dirty="0">
              <a:ln w="12700"/>
            </a:rPr>
            <a:t>SFFAC No. 2</a:t>
          </a:r>
          <a:r>
            <a:rPr lang="en-US" sz="1400" dirty="0">
              <a:ln w="12700"/>
            </a:rPr>
            <a:t>, “Entity and </a:t>
          </a:r>
          <a:r>
            <a:rPr lang="en-US" sz="1400" dirty="0" smtClean="0">
              <a:ln w="12700"/>
            </a:rPr>
            <a:t>Display.”</a:t>
          </a:r>
          <a:endParaRPr lang="en-US" sz="1400" dirty="0">
            <a:ln w="12700"/>
          </a:endParaRPr>
        </a:p>
      </dgm:t>
    </dgm:pt>
    <dgm:pt modelId="{3ABC4631-32FA-4C07-83BF-C2059531403C}" type="parTrans" cxnId="{5ADBCCD6-A623-4D33-B1E6-4CEEF79F3BBA}">
      <dgm:prSet/>
      <dgm:spPr/>
      <dgm:t>
        <a:bodyPr/>
        <a:lstStyle/>
        <a:p>
          <a:endParaRPr lang="en-US">
            <a:ln w="12700">
              <a:solidFill>
                <a:schemeClr val="accent2">
                  <a:lumMod val="75000"/>
                </a:schemeClr>
              </a:solidFill>
            </a:ln>
          </a:endParaRPr>
        </a:p>
      </dgm:t>
    </dgm:pt>
    <dgm:pt modelId="{4E6A5C52-84D6-48E5-B3A1-2B8E93678C1C}" type="sibTrans" cxnId="{5ADBCCD6-A623-4D33-B1E6-4CEEF79F3BBA}">
      <dgm:prSet/>
      <dgm:spPr/>
      <dgm:t>
        <a:bodyPr/>
        <a:lstStyle/>
        <a:p>
          <a:endParaRPr lang="en-US">
            <a:ln w="12700">
              <a:solidFill>
                <a:schemeClr val="accent2">
                  <a:lumMod val="75000"/>
                </a:schemeClr>
              </a:solidFill>
            </a:ln>
          </a:endParaRPr>
        </a:p>
      </dgm:t>
    </dgm:pt>
    <dgm:pt modelId="{98533CB0-D45D-47A3-8A1A-1DA8FF244407}">
      <dgm:prSet phldrT="[Text]" custT="1"/>
      <dgm:spPr/>
      <dgm:t>
        <a:bodyPr/>
        <a:lstStyle/>
        <a:p>
          <a:r>
            <a:rPr lang="en-US" sz="1400" i="1" dirty="0">
              <a:ln w="12700"/>
            </a:rPr>
            <a:t>SFFAC No. 3</a:t>
          </a:r>
          <a:r>
            <a:rPr lang="en-US" sz="1400" dirty="0">
              <a:ln w="12700"/>
            </a:rPr>
            <a:t>, “Management’s Discussion and </a:t>
          </a:r>
          <a:r>
            <a:rPr lang="en-US" sz="1400" dirty="0" smtClean="0">
              <a:ln w="12700"/>
            </a:rPr>
            <a:t>Analysis.”</a:t>
          </a:r>
          <a:endParaRPr lang="en-US" sz="1400" dirty="0">
            <a:ln w="12700"/>
          </a:endParaRPr>
        </a:p>
      </dgm:t>
    </dgm:pt>
    <dgm:pt modelId="{A78CCC2A-3AB4-4D3D-AB43-76131A19BC12}" type="parTrans" cxnId="{2B5CE0DA-06B9-4E31-BB64-B5F285069059}">
      <dgm:prSet/>
      <dgm:spPr/>
      <dgm:t>
        <a:bodyPr/>
        <a:lstStyle/>
        <a:p>
          <a:endParaRPr lang="en-US">
            <a:ln w="12700">
              <a:solidFill>
                <a:schemeClr val="accent2">
                  <a:lumMod val="75000"/>
                </a:schemeClr>
              </a:solidFill>
            </a:ln>
          </a:endParaRPr>
        </a:p>
      </dgm:t>
    </dgm:pt>
    <dgm:pt modelId="{D0B7EDAD-1DED-4479-9621-1ABD33A434E4}" type="sibTrans" cxnId="{2B5CE0DA-06B9-4E31-BB64-B5F285069059}">
      <dgm:prSet/>
      <dgm:spPr/>
      <dgm:t>
        <a:bodyPr/>
        <a:lstStyle/>
        <a:p>
          <a:endParaRPr lang="en-US">
            <a:ln w="12700">
              <a:solidFill>
                <a:schemeClr val="accent2">
                  <a:lumMod val="75000"/>
                </a:schemeClr>
              </a:solidFill>
            </a:ln>
          </a:endParaRPr>
        </a:p>
      </dgm:t>
    </dgm:pt>
    <dgm:pt modelId="{D4704B7C-812C-4B1A-8881-FE86627BB836}">
      <dgm:prSet phldrT="[Text]" custT="1"/>
      <dgm:spPr/>
      <dgm:t>
        <a:bodyPr/>
        <a:lstStyle/>
        <a:p>
          <a:r>
            <a:rPr lang="en-US" sz="1400" i="1" dirty="0">
              <a:ln w="12700"/>
            </a:rPr>
            <a:t>SFFAC No. 4</a:t>
          </a:r>
          <a:r>
            <a:rPr lang="en-US" sz="1400" dirty="0">
              <a:ln w="12700"/>
            </a:rPr>
            <a:t>, “Intended Target Audience and Qualitative Characteristics for the Consolidated Financial Report of the United States </a:t>
          </a:r>
          <a:r>
            <a:rPr lang="en-US" sz="1400" dirty="0" smtClean="0">
              <a:ln w="12700"/>
            </a:rPr>
            <a:t>Government.”</a:t>
          </a:r>
          <a:endParaRPr lang="en-US" sz="1400" dirty="0">
            <a:ln w="12700"/>
          </a:endParaRPr>
        </a:p>
      </dgm:t>
    </dgm:pt>
    <dgm:pt modelId="{7E6509B5-55E1-4BEF-9264-CA269EA66448}" type="parTrans" cxnId="{39A30A38-633E-4313-867F-6F5DA66D12AC}">
      <dgm:prSet/>
      <dgm:spPr/>
      <dgm:t>
        <a:bodyPr/>
        <a:lstStyle/>
        <a:p>
          <a:endParaRPr lang="en-US">
            <a:ln w="12700">
              <a:solidFill>
                <a:schemeClr val="accent2">
                  <a:lumMod val="75000"/>
                </a:schemeClr>
              </a:solidFill>
            </a:ln>
          </a:endParaRPr>
        </a:p>
      </dgm:t>
    </dgm:pt>
    <dgm:pt modelId="{3B47FB4A-FBEC-449B-985B-7A1E9E94AA7D}" type="sibTrans" cxnId="{39A30A38-633E-4313-867F-6F5DA66D12AC}">
      <dgm:prSet/>
      <dgm:spPr/>
      <dgm:t>
        <a:bodyPr/>
        <a:lstStyle/>
        <a:p>
          <a:endParaRPr lang="en-US">
            <a:ln w="12700">
              <a:solidFill>
                <a:schemeClr val="accent2">
                  <a:lumMod val="75000"/>
                </a:schemeClr>
              </a:solidFill>
            </a:ln>
          </a:endParaRPr>
        </a:p>
      </dgm:t>
    </dgm:pt>
    <dgm:pt modelId="{8AA8F11A-2199-46DF-8B0F-A2EFC305F339}">
      <dgm:prSet phldrT="[Text]" custT="1"/>
      <dgm:spPr/>
      <dgm:t>
        <a:bodyPr/>
        <a:lstStyle/>
        <a:p>
          <a:r>
            <a:rPr lang="en-US" sz="1400" i="1" dirty="0">
              <a:ln w="12700"/>
            </a:rPr>
            <a:t>SFFAC No. 5</a:t>
          </a:r>
          <a:r>
            <a:rPr lang="en-US" sz="1400" dirty="0">
              <a:ln w="12700"/>
            </a:rPr>
            <a:t>, “Definitions of Elements and Basic Recognition Criteria for Accrual-Basis Financial </a:t>
          </a:r>
          <a:r>
            <a:rPr lang="en-US" sz="1400" dirty="0" smtClean="0">
              <a:ln w="12700"/>
            </a:rPr>
            <a:t>Statements.”</a:t>
          </a:r>
          <a:endParaRPr lang="en-US" sz="1400" dirty="0">
            <a:ln w="12700"/>
          </a:endParaRPr>
        </a:p>
      </dgm:t>
    </dgm:pt>
    <dgm:pt modelId="{6FBD1933-C0CA-48F4-B218-4C54E20E787B}" type="parTrans" cxnId="{55470B3B-D5C0-42EC-8520-B1FA9638B7A3}">
      <dgm:prSet/>
      <dgm:spPr/>
      <dgm:t>
        <a:bodyPr/>
        <a:lstStyle/>
        <a:p>
          <a:endParaRPr lang="en-US">
            <a:ln w="12700">
              <a:solidFill>
                <a:schemeClr val="accent2">
                  <a:lumMod val="75000"/>
                </a:schemeClr>
              </a:solidFill>
            </a:ln>
          </a:endParaRPr>
        </a:p>
      </dgm:t>
    </dgm:pt>
    <dgm:pt modelId="{78EE75CE-2FD9-4A62-9E5D-D960F043D3C5}" type="sibTrans" cxnId="{55470B3B-D5C0-42EC-8520-B1FA9638B7A3}">
      <dgm:prSet/>
      <dgm:spPr/>
      <dgm:t>
        <a:bodyPr/>
        <a:lstStyle/>
        <a:p>
          <a:endParaRPr lang="en-US">
            <a:ln w="12700">
              <a:solidFill>
                <a:schemeClr val="accent2">
                  <a:lumMod val="75000"/>
                </a:schemeClr>
              </a:solidFill>
            </a:ln>
          </a:endParaRPr>
        </a:p>
      </dgm:t>
    </dgm:pt>
    <dgm:pt modelId="{0AE0D507-BFD4-4A7D-BD6C-1918E0469642}">
      <dgm:prSet phldrT="[Text]" custT="1"/>
      <dgm:spPr/>
      <dgm:t>
        <a:bodyPr/>
        <a:lstStyle/>
        <a:p>
          <a:r>
            <a:rPr lang="en-US" sz="1400" i="1" dirty="0">
              <a:ln w="12700"/>
            </a:rPr>
            <a:t>SFFAC No. 6</a:t>
          </a:r>
          <a:r>
            <a:rPr lang="en-US" sz="1400" dirty="0">
              <a:ln w="12700"/>
            </a:rPr>
            <a:t>, “Distinguishing Basic Information, Required Supplementary Information, and Other Accompanying </a:t>
          </a:r>
          <a:r>
            <a:rPr lang="en-US" sz="1400" dirty="0" smtClean="0">
              <a:ln w="12700"/>
            </a:rPr>
            <a:t>Information.”</a:t>
          </a:r>
          <a:endParaRPr lang="en-US" sz="1400" dirty="0">
            <a:ln w="12700"/>
          </a:endParaRPr>
        </a:p>
      </dgm:t>
    </dgm:pt>
    <dgm:pt modelId="{AB9F4653-801B-4EE3-8415-AE8D0DE2A344}" type="parTrans" cxnId="{CB01B910-F258-4F89-8536-CA712C32131D}">
      <dgm:prSet/>
      <dgm:spPr/>
      <dgm:t>
        <a:bodyPr/>
        <a:lstStyle/>
        <a:p>
          <a:endParaRPr lang="en-US">
            <a:ln w="12700">
              <a:solidFill>
                <a:schemeClr val="accent2">
                  <a:lumMod val="75000"/>
                </a:schemeClr>
              </a:solidFill>
            </a:ln>
          </a:endParaRPr>
        </a:p>
      </dgm:t>
    </dgm:pt>
    <dgm:pt modelId="{9AEB4D0D-2B6A-4394-A35A-603841B4987B}" type="sibTrans" cxnId="{CB01B910-F258-4F89-8536-CA712C32131D}">
      <dgm:prSet/>
      <dgm:spPr/>
      <dgm:t>
        <a:bodyPr/>
        <a:lstStyle/>
        <a:p>
          <a:endParaRPr lang="en-US">
            <a:ln w="12700">
              <a:solidFill>
                <a:schemeClr val="accent2">
                  <a:lumMod val="75000"/>
                </a:schemeClr>
              </a:solidFill>
            </a:ln>
          </a:endParaRPr>
        </a:p>
      </dgm:t>
    </dgm:pt>
    <dgm:pt modelId="{2DD585AF-3A28-4985-8E76-ABB79C114780}">
      <dgm:prSet phldrT="[Text]" custT="1"/>
      <dgm:spPr/>
      <dgm:t>
        <a:bodyPr/>
        <a:lstStyle/>
        <a:p>
          <a:r>
            <a:rPr lang="en-US" sz="1400" i="1" dirty="0">
              <a:ln w="12700"/>
            </a:rPr>
            <a:t>SFFAC No. 7</a:t>
          </a:r>
          <a:r>
            <a:rPr lang="en-US" sz="1400" dirty="0">
              <a:ln w="12700"/>
            </a:rPr>
            <a:t>, “Measurement of the Elements of Accrual-Basis Financial Statements in Periods After Initial </a:t>
          </a:r>
          <a:r>
            <a:rPr lang="en-US" sz="1400" dirty="0" smtClean="0">
              <a:ln w="12700"/>
            </a:rPr>
            <a:t>Recording.”</a:t>
          </a:r>
          <a:endParaRPr lang="en-US" sz="1400" dirty="0">
            <a:ln w="12700"/>
          </a:endParaRPr>
        </a:p>
      </dgm:t>
    </dgm:pt>
    <dgm:pt modelId="{1F923ECD-EDA4-44E5-9EBD-7B5D693A0641}" type="parTrans" cxnId="{D8958708-AF82-4632-8AFF-E6FB89BB1AE1}">
      <dgm:prSet/>
      <dgm:spPr/>
      <dgm:t>
        <a:bodyPr/>
        <a:lstStyle/>
        <a:p>
          <a:endParaRPr lang="en-US">
            <a:ln w="12700">
              <a:solidFill>
                <a:schemeClr val="accent2">
                  <a:lumMod val="75000"/>
                </a:schemeClr>
              </a:solidFill>
            </a:ln>
          </a:endParaRPr>
        </a:p>
      </dgm:t>
    </dgm:pt>
    <dgm:pt modelId="{111DED86-0C3F-4482-A234-C6B2C8FB5F72}" type="sibTrans" cxnId="{D8958708-AF82-4632-8AFF-E6FB89BB1AE1}">
      <dgm:prSet/>
      <dgm:spPr/>
      <dgm:t>
        <a:bodyPr/>
        <a:lstStyle/>
        <a:p>
          <a:endParaRPr lang="en-US">
            <a:ln w="12700">
              <a:solidFill>
                <a:schemeClr val="accent2">
                  <a:lumMod val="75000"/>
                </a:schemeClr>
              </a:solidFill>
            </a:ln>
          </a:endParaRPr>
        </a:p>
      </dgm:t>
    </dgm:pt>
    <dgm:pt modelId="{48E6EBDE-EEEF-4543-A9B5-7E94CAA7788D}" type="pres">
      <dgm:prSet presAssocID="{E365CA4C-5533-4AB0-B5DB-09ED540F95E4}" presName="Name0" presStyleCnt="0">
        <dgm:presLayoutVars>
          <dgm:chMax val="7"/>
          <dgm:chPref val="7"/>
          <dgm:dir/>
        </dgm:presLayoutVars>
      </dgm:prSet>
      <dgm:spPr/>
      <dgm:t>
        <a:bodyPr/>
        <a:lstStyle/>
        <a:p>
          <a:endParaRPr lang="en-US"/>
        </a:p>
      </dgm:t>
    </dgm:pt>
    <dgm:pt modelId="{41CC2DFD-4B1E-403D-A18B-A18CE414D7BF}" type="pres">
      <dgm:prSet presAssocID="{E365CA4C-5533-4AB0-B5DB-09ED540F95E4}" presName="Name1" presStyleCnt="0"/>
      <dgm:spPr/>
    </dgm:pt>
    <dgm:pt modelId="{9645540C-47E7-43AE-A5C5-40131B3B9445}" type="pres">
      <dgm:prSet presAssocID="{E365CA4C-5533-4AB0-B5DB-09ED540F95E4}" presName="cycle" presStyleCnt="0"/>
      <dgm:spPr/>
    </dgm:pt>
    <dgm:pt modelId="{EE70AAF8-ED28-4F10-B146-69188408ACEF}" type="pres">
      <dgm:prSet presAssocID="{E365CA4C-5533-4AB0-B5DB-09ED540F95E4}" presName="srcNode" presStyleLbl="node1" presStyleIdx="0" presStyleCnt="7"/>
      <dgm:spPr/>
    </dgm:pt>
    <dgm:pt modelId="{66E769CC-BDA5-4E2E-9C97-022A4FAF26BA}" type="pres">
      <dgm:prSet presAssocID="{E365CA4C-5533-4AB0-B5DB-09ED540F95E4}" presName="conn" presStyleLbl="parChTrans1D2" presStyleIdx="0" presStyleCnt="1"/>
      <dgm:spPr/>
      <dgm:t>
        <a:bodyPr/>
        <a:lstStyle/>
        <a:p>
          <a:endParaRPr lang="en-US"/>
        </a:p>
      </dgm:t>
    </dgm:pt>
    <dgm:pt modelId="{1C666E29-8D5C-4387-8F72-1B56CF898DBD}" type="pres">
      <dgm:prSet presAssocID="{E365CA4C-5533-4AB0-B5DB-09ED540F95E4}" presName="extraNode" presStyleLbl="node1" presStyleIdx="0" presStyleCnt="7"/>
      <dgm:spPr/>
    </dgm:pt>
    <dgm:pt modelId="{998B297C-6B68-4E46-80EE-5B6830F054AC}" type="pres">
      <dgm:prSet presAssocID="{E365CA4C-5533-4AB0-B5DB-09ED540F95E4}" presName="dstNode" presStyleLbl="node1" presStyleIdx="0" presStyleCnt="7"/>
      <dgm:spPr/>
    </dgm:pt>
    <dgm:pt modelId="{F2DD9825-3C11-49BB-8A06-839B9FAA43E4}" type="pres">
      <dgm:prSet presAssocID="{ACDD283E-B688-4743-A132-DE918F4C9407}" presName="text_1" presStyleLbl="node1" presStyleIdx="0" presStyleCnt="7">
        <dgm:presLayoutVars>
          <dgm:bulletEnabled val="1"/>
        </dgm:presLayoutVars>
      </dgm:prSet>
      <dgm:spPr/>
      <dgm:t>
        <a:bodyPr/>
        <a:lstStyle/>
        <a:p>
          <a:endParaRPr lang="en-US"/>
        </a:p>
      </dgm:t>
    </dgm:pt>
    <dgm:pt modelId="{F5179A30-5D4E-4A4B-8474-3BC27C24F800}" type="pres">
      <dgm:prSet presAssocID="{ACDD283E-B688-4743-A132-DE918F4C9407}" presName="accent_1" presStyleCnt="0"/>
      <dgm:spPr/>
    </dgm:pt>
    <dgm:pt modelId="{ABC3C8E0-0793-4067-916F-2797A5967733}" type="pres">
      <dgm:prSet presAssocID="{ACDD283E-B688-4743-A132-DE918F4C9407}" presName="accentRepeatNode" presStyleLbl="solidFgAcc1" presStyleIdx="0" presStyleCnt="7"/>
      <dgm:spPr/>
    </dgm:pt>
    <dgm:pt modelId="{A3DFF986-678C-450B-B7D4-99A4D3358984}" type="pres">
      <dgm:prSet presAssocID="{90A8520C-183C-4640-B8AE-A4173C6CFCD0}" presName="text_2" presStyleLbl="node1" presStyleIdx="1" presStyleCnt="7">
        <dgm:presLayoutVars>
          <dgm:bulletEnabled val="1"/>
        </dgm:presLayoutVars>
      </dgm:prSet>
      <dgm:spPr/>
      <dgm:t>
        <a:bodyPr/>
        <a:lstStyle/>
        <a:p>
          <a:endParaRPr lang="en-US"/>
        </a:p>
      </dgm:t>
    </dgm:pt>
    <dgm:pt modelId="{81DC1778-5506-4E19-BEF7-453AAD16775E}" type="pres">
      <dgm:prSet presAssocID="{90A8520C-183C-4640-B8AE-A4173C6CFCD0}" presName="accent_2" presStyleCnt="0"/>
      <dgm:spPr/>
    </dgm:pt>
    <dgm:pt modelId="{C00AB9D8-9564-4526-9F46-DCB34C2293EA}" type="pres">
      <dgm:prSet presAssocID="{90A8520C-183C-4640-B8AE-A4173C6CFCD0}" presName="accentRepeatNode" presStyleLbl="solidFgAcc1" presStyleIdx="1" presStyleCnt="7"/>
      <dgm:spPr/>
    </dgm:pt>
    <dgm:pt modelId="{942CD746-272E-46A7-8ECC-12580A4CBFAC}" type="pres">
      <dgm:prSet presAssocID="{98533CB0-D45D-47A3-8A1A-1DA8FF244407}" presName="text_3" presStyleLbl="node1" presStyleIdx="2" presStyleCnt="7">
        <dgm:presLayoutVars>
          <dgm:bulletEnabled val="1"/>
        </dgm:presLayoutVars>
      </dgm:prSet>
      <dgm:spPr/>
      <dgm:t>
        <a:bodyPr/>
        <a:lstStyle/>
        <a:p>
          <a:endParaRPr lang="en-US"/>
        </a:p>
      </dgm:t>
    </dgm:pt>
    <dgm:pt modelId="{371511F5-F8CA-424F-B31A-76C2235B5246}" type="pres">
      <dgm:prSet presAssocID="{98533CB0-D45D-47A3-8A1A-1DA8FF244407}" presName="accent_3" presStyleCnt="0"/>
      <dgm:spPr/>
    </dgm:pt>
    <dgm:pt modelId="{F34ED9FF-1C67-48F7-9344-021BD853AE77}" type="pres">
      <dgm:prSet presAssocID="{98533CB0-D45D-47A3-8A1A-1DA8FF244407}" presName="accentRepeatNode" presStyleLbl="solidFgAcc1" presStyleIdx="2" presStyleCnt="7"/>
      <dgm:spPr/>
    </dgm:pt>
    <dgm:pt modelId="{9AA88624-5981-46DF-83C6-E1A4067D21BA}" type="pres">
      <dgm:prSet presAssocID="{D4704B7C-812C-4B1A-8881-FE86627BB836}" presName="text_4" presStyleLbl="node1" presStyleIdx="3" presStyleCnt="7">
        <dgm:presLayoutVars>
          <dgm:bulletEnabled val="1"/>
        </dgm:presLayoutVars>
      </dgm:prSet>
      <dgm:spPr/>
      <dgm:t>
        <a:bodyPr/>
        <a:lstStyle/>
        <a:p>
          <a:endParaRPr lang="en-US"/>
        </a:p>
      </dgm:t>
    </dgm:pt>
    <dgm:pt modelId="{59399CCD-A798-48DB-9956-9B0D67629622}" type="pres">
      <dgm:prSet presAssocID="{D4704B7C-812C-4B1A-8881-FE86627BB836}" presName="accent_4" presStyleCnt="0"/>
      <dgm:spPr/>
    </dgm:pt>
    <dgm:pt modelId="{56E94EFA-423C-48A4-AA1F-4E57579A4B1B}" type="pres">
      <dgm:prSet presAssocID="{D4704B7C-812C-4B1A-8881-FE86627BB836}" presName="accentRepeatNode" presStyleLbl="solidFgAcc1" presStyleIdx="3" presStyleCnt="7"/>
      <dgm:spPr/>
    </dgm:pt>
    <dgm:pt modelId="{5CD97FB4-458E-424F-B9EB-3F3DF43D2442}" type="pres">
      <dgm:prSet presAssocID="{8AA8F11A-2199-46DF-8B0F-A2EFC305F339}" presName="text_5" presStyleLbl="node1" presStyleIdx="4" presStyleCnt="7">
        <dgm:presLayoutVars>
          <dgm:bulletEnabled val="1"/>
        </dgm:presLayoutVars>
      </dgm:prSet>
      <dgm:spPr/>
      <dgm:t>
        <a:bodyPr/>
        <a:lstStyle/>
        <a:p>
          <a:endParaRPr lang="en-US"/>
        </a:p>
      </dgm:t>
    </dgm:pt>
    <dgm:pt modelId="{5FB98C0A-DCCA-4661-A07B-BB08114F17F5}" type="pres">
      <dgm:prSet presAssocID="{8AA8F11A-2199-46DF-8B0F-A2EFC305F339}" presName="accent_5" presStyleCnt="0"/>
      <dgm:spPr/>
    </dgm:pt>
    <dgm:pt modelId="{9F38B833-C722-4D7E-BF34-437B1A9AB925}" type="pres">
      <dgm:prSet presAssocID="{8AA8F11A-2199-46DF-8B0F-A2EFC305F339}" presName="accentRepeatNode" presStyleLbl="solidFgAcc1" presStyleIdx="4" presStyleCnt="7"/>
      <dgm:spPr/>
    </dgm:pt>
    <dgm:pt modelId="{EDA61DEF-983E-48F4-8892-875516E38C16}" type="pres">
      <dgm:prSet presAssocID="{0AE0D507-BFD4-4A7D-BD6C-1918E0469642}" presName="text_6" presStyleLbl="node1" presStyleIdx="5" presStyleCnt="7">
        <dgm:presLayoutVars>
          <dgm:bulletEnabled val="1"/>
        </dgm:presLayoutVars>
      </dgm:prSet>
      <dgm:spPr/>
      <dgm:t>
        <a:bodyPr/>
        <a:lstStyle/>
        <a:p>
          <a:endParaRPr lang="en-US"/>
        </a:p>
      </dgm:t>
    </dgm:pt>
    <dgm:pt modelId="{3056C125-F5B2-4D01-B92B-301E9E5297C1}" type="pres">
      <dgm:prSet presAssocID="{0AE0D507-BFD4-4A7D-BD6C-1918E0469642}" presName="accent_6" presStyleCnt="0"/>
      <dgm:spPr/>
    </dgm:pt>
    <dgm:pt modelId="{C9DBEC9B-75E0-4FAB-9E48-800CBF03090B}" type="pres">
      <dgm:prSet presAssocID="{0AE0D507-BFD4-4A7D-BD6C-1918E0469642}" presName="accentRepeatNode" presStyleLbl="solidFgAcc1" presStyleIdx="5" presStyleCnt="7"/>
      <dgm:spPr/>
    </dgm:pt>
    <dgm:pt modelId="{2ADC1900-221F-444B-8257-40392A984CAD}" type="pres">
      <dgm:prSet presAssocID="{2DD585AF-3A28-4985-8E76-ABB79C114780}" presName="text_7" presStyleLbl="node1" presStyleIdx="6" presStyleCnt="7">
        <dgm:presLayoutVars>
          <dgm:bulletEnabled val="1"/>
        </dgm:presLayoutVars>
      </dgm:prSet>
      <dgm:spPr/>
      <dgm:t>
        <a:bodyPr/>
        <a:lstStyle/>
        <a:p>
          <a:endParaRPr lang="en-US"/>
        </a:p>
      </dgm:t>
    </dgm:pt>
    <dgm:pt modelId="{5135083D-9D4E-4E42-8375-D2D7929F4127}" type="pres">
      <dgm:prSet presAssocID="{2DD585AF-3A28-4985-8E76-ABB79C114780}" presName="accent_7" presStyleCnt="0"/>
      <dgm:spPr/>
    </dgm:pt>
    <dgm:pt modelId="{F349B07E-A1F5-49CC-BA14-9A9AE54A76BC}" type="pres">
      <dgm:prSet presAssocID="{2DD585AF-3A28-4985-8E76-ABB79C114780}" presName="accentRepeatNode" presStyleLbl="solidFgAcc1" presStyleIdx="6" presStyleCnt="7"/>
      <dgm:spPr/>
    </dgm:pt>
  </dgm:ptLst>
  <dgm:cxnLst>
    <dgm:cxn modelId="{1C1AD005-4E87-43F6-AD8E-C10457EB6EAE}" type="presOf" srcId="{90A8520C-183C-4640-B8AE-A4173C6CFCD0}" destId="{A3DFF986-678C-450B-B7D4-99A4D3358984}" srcOrd="0" destOrd="0" presId="urn:microsoft.com/office/officeart/2008/layout/VerticalCurvedList"/>
    <dgm:cxn modelId="{A63CED1C-F9AC-4676-8CD9-874F6289D39C}" srcId="{E365CA4C-5533-4AB0-B5DB-09ED540F95E4}" destId="{ACDD283E-B688-4743-A132-DE918F4C9407}" srcOrd="0" destOrd="0" parTransId="{24220842-0FFB-40B6-AA74-7727A13E316A}" sibTransId="{2133D0A8-F06D-4BC0-BF1D-7F22606BA6F4}"/>
    <dgm:cxn modelId="{D479ADD5-D20A-4469-846C-353AC530AE3D}" type="presOf" srcId="{D4704B7C-812C-4B1A-8881-FE86627BB836}" destId="{9AA88624-5981-46DF-83C6-E1A4067D21BA}" srcOrd="0" destOrd="0" presId="urn:microsoft.com/office/officeart/2008/layout/VerticalCurvedList"/>
    <dgm:cxn modelId="{187FED29-5A04-40FB-8252-F6339DF1E44E}" type="presOf" srcId="{8AA8F11A-2199-46DF-8B0F-A2EFC305F339}" destId="{5CD97FB4-458E-424F-B9EB-3F3DF43D2442}" srcOrd="0" destOrd="0" presId="urn:microsoft.com/office/officeart/2008/layout/VerticalCurvedList"/>
    <dgm:cxn modelId="{59B91EF4-BB95-437B-86C8-98B9CF77E8AB}" type="presOf" srcId="{2DD585AF-3A28-4985-8E76-ABB79C114780}" destId="{2ADC1900-221F-444B-8257-40392A984CAD}" srcOrd="0" destOrd="0" presId="urn:microsoft.com/office/officeart/2008/layout/VerticalCurvedList"/>
    <dgm:cxn modelId="{CB01B910-F258-4F89-8536-CA712C32131D}" srcId="{E365CA4C-5533-4AB0-B5DB-09ED540F95E4}" destId="{0AE0D507-BFD4-4A7D-BD6C-1918E0469642}" srcOrd="5" destOrd="0" parTransId="{AB9F4653-801B-4EE3-8415-AE8D0DE2A344}" sibTransId="{9AEB4D0D-2B6A-4394-A35A-603841B4987B}"/>
    <dgm:cxn modelId="{39A30A38-633E-4313-867F-6F5DA66D12AC}" srcId="{E365CA4C-5533-4AB0-B5DB-09ED540F95E4}" destId="{D4704B7C-812C-4B1A-8881-FE86627BB836}" srcOrd="3" destOrd="0" parTransId="{7E6509B5-55E1-4BEF-9264-CA269EA66448}" sibTransId="{3B47FB4A-FBEC-449B-985B-7A1E9E94AA7D}"/>
    <dgm:cxn modelId="{DC838994-FBD7-4277-A92F-B61D8E0A60DD}" type="presOf" srcId="{0AE0D507-BFD4-4A7D-BD6C-1918E0469642}" destId="{EDA61DEF-983E-48F4-8892-875516E38C16}" srcOrd="0" destOrd="0" presId="urn:microsoft.com/office/officeart/2008/layout/VerticalCurvedList"/>
    <dgm:cxn modelId="{5ADBCCD6-A623-4D33-B1E6-4CEEF79F3BBA}" srcId="{E365CA4C-5533-4AB0-B5DB-09ED540F95E4}" destId="{90A8520C-183C-4640-B8AE-A4173C6CFCD0}" srcOrd="1" destOrd="0" parTransId="{3ABC4631-32FA-4C07-83BF-C2059531403C}" sibTransId="{4E6A5C52-84D6-48E5-B3A1-2B8E93678C1C}"/>
    <dgm:cxn modelId="{D8958708-AF82-4632-8AFF-E6FB89BB1AE1}" srcId="{E365CA4C-5533-4AB0-B5DB-09ED540F95E4}" destId="{2DD585AF-3A28-4985-8E76-ABB79C114780}" srcOrd="6" destOrd="0" parTransId="{1F923ECD-EDA4-44E5-9EBD-7B5D693A0641}" sibTransId="{111DED86-0C3F-4482-A234-C6B2C8FB5F72}"/>
    <dgm:cxn modelId="{2B5CE0DA-06B9-4E31-BB64-B5F285069059}" srcId="{E365CA4C-5533-4AB0-B5DB-09ED540F95E4}" destId="{98533CB0-D45D-47A3-8A1A-1DA8FF244407}" srcOrd="2" destOrd="0" parTransId="{A78CCC2A-3AB4-4D3D-AB43-76131A19BC12}" sibTransId="{D0B7EDAD-1DED-4479-9621-1ABD33A434E4}"/>
    <dgm:cxn modelId="{779810F6-8173-4C0D-86B6-2C9224F5D822}" type="presOf" srcId="{98533CB0-D45D-47A3-8A1A-1DA8FF244407}" destId="{942CD746-272E-46A7-8ECC-12580A4CBFAC}" srcOrd="0" destOrd="0" presId="urn:microsoft.com/office/officeart/2008/layout/VerticalCurvedList"/>
    <dgm:cxn modelId="{30FB8406-8EB9-4FE3-AED7-8063BE48F75C}" type="presOf" srcId="{2133D0A8-F06D-4BC0-BF1D-7F22606BA6F4}" destId="{66E769CC-BDA5-4E2E-9C97-022A4FAF26BA}" srcOrd="0" destOrd="0" presId="urn:microsoft.com/office/officeart/2008/layout/VerticalCurvedList"/>
    <dgm:cxn modelId="{131DFE5C-8C1F-45C4-9DF7-25FA2140F3D6}" type="presOf" srcId="{ACDD283E-B688-4743-A132-DE918F4C9407}" destId="{F2DD9825-3C11-49BB-8A06-839B9FAA43E4}" srcOrd="0" destOrd="0" presId="urn:microsoft.com/office/officeart/2008/layout/VerticalCurvedList"/>
    <dgm:cxn modelId="{55470B3B-D5C0-42EC-8520-B1FA9638B7A3}" srcId="{E365CA4C-5533-4AB0-B5DB-09ED540F95E4}" destId="{8AA8F11A-2199-46DF-8B0F-A2EFC305F339}" srcOrd="4" destOrd="0" parTransId="{6FBD1933-C0CA-48F4-B218-4C54E20E787B}" sibTransId="{78EE75CE-2FD9-4A62-9E5D-D960F043D3C5}"/>
    <dgm:cxn modelId="{1CF442C8-6626-4167-87F8-04D58D21D9A5}" type="presOf" srcId="{E365CA4C-5533-4AB0-B5DB-09ED540F95E4}" destId="{48E6EBDE-EEEF-4543-A9B5-7E94CAA7788D}" srcOrd="0" destOrd="0" presId="urn:microsoft.com/office/officeart/2008/layout/VerticalCurvedList"/>
    <dgm:cxn modelId="{98709585-9C80-4530-A18A-4CABD298AA37}" type="presParOf" srcId="{48E6EBDE-EEEF-4543-A9B5-7E94CAA7788D}" destId="{41CC2DFD-4B1E-403D-A18B-A18CE414D7BF}" srcOrd="0" destOrd="0" presId="urn:microsoft.com/office/officeart/2008/layout/VerticalCurvedList"/>
    <dgm:cxn modelId="{4D967259-6527-4A80-AE03-3A9860E02210}" type="presParOf" srcId="{41CC2DFD-4B1E-403D-A18B-A18CE414D7BF}" destId="{9645540C-47E7-43AE-A5C5-40131B3B9445}" srcOrd="0" destOrd="0" presId="urn:microsoft.com/office/officeart/2008/layout/VerticalCurvedList"/>
    <dgm:cxn modelId="{F2278F5D-6B88-4941-ABD5-A796BA7A594B}" type="presParOf" srcId="{9645540C-47E7-43AE-A5C5-40131B3B9445}" destId="{EE70AAF8-ED28-4F10-B146-69188408ACEF}" srcOrd="0" destOrd="0" presId="urn:microsoft.com/office/officeart/2008/layout/VerticalCurvedList"/>
    <dgm:cxn modelId="{51FB8B9F-D975-402F-8101-2D07D42FB160}" type="presParOf" srcId="{9645540C-47E7-43AE-A5C5-40131B3B9445}" destId="{66E769CC-BDA5-4E2E-9C97-022A4FAF26BA}" srcOrd="1" destOrd="0" presId="urn:microsoft.com/office/officeart/2008/layout/VerticalCurvedList"/>
    <dgm:cxn modelId="{D29516FA-C18B-4C6F-A862-E5BE6C9A17E1}" type="presParOf" srcId="{9645540C-47E7-43AE-A5C5-40131B3B9445}" destId="{1C666E29-8D5C-4387-8F72-1B56CF898DBD}" srcOrd="2" destOrd="0" presId="urn:microsoft.com/office/officeart/2008/layout/VerticalCurvedList"/>
    <dgm:cxn modelId="{0919EDFC-CD03-414F-9AAD-8D50ABE41A92}" type="presParOf" srcId="{9645540C-47E7-43AE-A5C5-40131B3B9445}" destId="{998B297C-6B68-4E46-80EE-5B6830F054AC}" srcOrd="3" destOrd="0" presId="urn:microsoft.com/office/officeart/2008/layout/VerticalCurvedList"/>
    <dgm:cxn modelId="{690CF1EB-9345-4DDE-B80B-EFBD5262CC88}" type="presParOf" srcId="{41CC2DFD-4B1E-403D-A18B-A18CE414D7BF}" destId="{F2DD9825-3C11-49BB-8A06-839B9FAA43E4}" srcOrd="1" destOrd="0" presId="urn:microsoft.com/office/officeart/2008/layout/VerticalCurvedList"/>
    <dgm:cxn modelId="{7275F421-15C7-4DD2-B123-988336D2B20F}" type="presParOf" srcId="{41CC2DFD-4B1E-403D-A18B-A18CE414D7BF}" destId="{F5179A30-5D4E-4A4B-8474-3BC27C24F800}" srcOrd="2" destOrd="0" presId="urn:microsoft.com/office/officeart/2008/layout/VerticalCurvedList"/>
    <dgm:cxn modelId="{990F2A93-248D-4C85-9F30-859773524FBD}" type="presParOf" srcId="{F5179A30-5D4E-4A4B-8474-3BC27C24F800}" destId="{ABC3C8E0-0793-4067-916F-2797A5967733}" srcOrd="0" destOrd="0" presId="urn:microsoft.com/office/officeart/2008/layout/VerticalCurvedList"/>
    <dgm:cxn modelId="{5D408615-84AE-427B-97C2-10A252787C90}" type="presParOf" srcId="{41CC2DFD-4B1E-403D-A18B-A18CE414D7BF}" destId="{A3DFF986-678C-450B-B7D4-99A4D3358984}" srcOrd="3" destOrd="0" presId="urn:microsoft.com/office/officeart/2008/layout/VerticalCurvedList"/>
    <dgm:cxn modelId="{4E9019D7-10E8-4956-9CBE-B1D29811928D}" type="presParOf" srcId="{41CC2DFD-4B1E-403D-A18B-A18CE414D7BF}" destId="{81DC1778-5506-4E19-BEF7-453AAD16775E}" srcOrd="4" destOrd="0" presId="urn:microsoft.com/office/officeart/2008/layout/VerticalCurvedList"/>
    <dgm:cxn modelId="{A0E2FD59-E590-46DF-A702-8FA302265DE6}" type="presParOf" srcId="{81DC1778-5506-4E19-BEF7-453AAD16775E}" destId="{C00AB9D8-9564-4526-9F46-DCB34C2293EA}" srcOrd="0" destOrd="0" presId="urn:microsoft.com/office/officeart/2008/layout/VerticalCurvedList"/>
    <dgm:cxn modelId="{577FB412-98FA-423C-B6A2-DC8B93051FF3}" type="presParOf" srcId="{41CC2DFD-4B1E-403D-A18B-A18CE414D7BF}" destId="{942CD746-272E-46A7-8ECC-12580A4CBFAC}" srcOrd="5" destOrd="0" presId="urn:microsoft.com/office/officeart/2008/layout/VerticalCurvedList"/>
    <dgm:cxn modelId="{62915AF4-DE50-4685-86DA-A2DD98AC6FDC}" type="presParOf" srcId="{41CC2DFD-4B1E-403D-A18B-A18CE414D7BF}" destId="{371511F5-F8CA-424F-B31A-76C2235B5246}" srcOrd="6" destOrd="0" presId="urn:microsoft.com/office/officeart/2008/layout/VerticalCurvedList"/>
    <dgm:cxn modelId="{9A1E54FD-9187-4F3F-A651-9976E14FD3A4}" type="presParOf" srcId="{371511F5-F8CA-424F-B31A-76C2235B5246}" destId="{F34ED9FF-1C67-48F7-9344-021BD853AE77}" srcOrd="0" destOrd="0" presId="urn:microsoft.com/office/officeart/2008/layout/VerticalCurvedList"/>
    <dgm:cxn modelId="{D464084B-CF17-4F7E-B256-CEB3A2C0C9CE}" type="presParOf" srcId="{41CC2DFD-4B1E-403D-A18B-A18CE414D7BF}" destId="{9AA88624-5981-46DF-83C6-E1A4067D21BA}" srcOrd="7" destOrd="0" presId="urn:microsoft.com/office/officeart/2008/layout/VerticalCurvedList"/>
    <dgm:cxn modelId="{E882068B-F3A0-478A-96CF-1F34AE9B52D3}" type="presParOf" srcId="{41CC2DFD-4B1E-403D-A18B-A18CE414D7BF}" destId="{59399CCD-A798-48DB-9956-9B0D67629622}" srcOrd="8" destOrd="0" presId="urn:microsoft.com/office/officeart/2008/layout/VerticalCurvedList"/>
    <dgm:cxn modelId="{C2B22030-097A-40F5-8007-C435379BDE9D}" type="presParOf" srcId="{59399CCD-A798-48DB-9956-9B0D67629622}" destId="{56E94EFA-423C-48A4-AA1F-4E57579A4B1B}" srcOrd="0" destOrd="0" presId="urn:microsoft.com/office/officeart/2008/layout/VerticalCurvedList"/>
    <dgm:cxn modelId="{441B0B7F-BC61-4874-ADA7-E5D19A7440E9}" type="presParOf" srcId="{41CC2DFD-4B1E-403D-A18B-A18CE414D7BF}" destId="{5CD97FB4-458E-424F-B9EB-3F3DF43D2442}" srcOrd="9" destOrd="0" presId="urn:microsoft.com/office/officeart/2008/layout/VerticalCurvedList"/>
    <dgm:cxn modelId="{2EB1DAE2-01FB-4893-A89A-E32BC4285788}" type="presParOf" srcId="{41CC2DFD-4B1E-403D-A18B-A18CE414D7BF}" destId="{5FB98C0A-DCCA-4661-A07B-BB08114F17F5}" srcOrd="10" destOrd="0" presId="urn:microsoft.com/office/officeart/2008/layout/VerticalCurvedList"/>
    <dgm:cxn modelId="{88BE9AF6-7528-4C9A-93AD-4E498782D8EB}" type="presParOf" srcId="{5FB98C0A-DCCA-4661-A07B-BB08114F17F5}" destId="{9F38B833-C722-4D7E-BF34-437B1A9AB925}" srcOrd="0" destOrd="0" presId="urn:microsoft.com/office/officeart/2008/layout/VerticalCurvedList"/>
    <dgm:cxn modelId="{EBCA474B-5024-4900-B8A3-E41AE12E8E89}" type="presParOf" srcId="{41CC2DFD-4B1E-403D-A18B-A18CE414D7BF}" destId="{EDA61DEF-983E-48F4-8892-875516E38C16}" srcOrd="11" destOrd="0" presId="urn:microsoft.com/office/officeart/2008/layout/VerticalCurvedList"/>
    <dgm:cxn modelId="{B3E5E1AC-7029-4BFD-96BD-BB30E674CB65}" type="presParOf" srcId="{41CC2DFD-4B1E-403D-A18B-A18CE414D7BF}" destId="{3056C125-F5B2-4D01-B92B-301E9E5297C1}" srcOrd="12" destOrd="0" presId="urn:microsoft.com/office/officeart/2008/layout/VerticalCurvedList"/>
    <dgm:cxn modelId="{1150B40E-CC8C-4BEF-B2DE-102613E96E83}" type="presParOf" srcId="{3056C125-F5B2-4D01-B92B-301E9E5297C1}" destId="{C9DBEC9B-75E0-4FAB-9E48-800CBF03090B}" srcOrd="0" destOrd="0" presId="urn:microsoft.com/office/officeart/2008/layout/VerticalCurvedList"/>
    <dgm:cxn modelId="{8FF5F0ED-AF54-4D41-848A-C07522D6FA57}" type="presParOf" srcId="{41CC2DFD-4B1E-403D-A18B-A18CE414D7BF}" destId="{2ADC1900-221F-444B-8257-40392A984CAD}" srcOrd="13" destOrd="0" presId="urn:microsoft.com/office/officeart/2008/layout/VerticalCurvedList"/>
    <dgm:cxn modelId="{F6F3ABDB-E7A0-490A-9A3F-BE7802513FF2}" type="presParOf" srcId="{41CC2DFD-4B1E-403D-A18B-A18CE414D7BF}" destId="{5135083D-9D4E-4E42-8375-D2D7929F4127}" srcOrd="14" destOrd="0" presId="urn:microsoft.com/office/officeart/2008/layout/VerticalCurvedList"/>
    <dgm:cxn modelId="{72046FA7-DCCA-4999-B185-230CD18B8985}" type="presParOf" srcId="{5135083D-9D4E-4E42-8375-D2D7929F4127}" destId="{F349B07E-A1F5-49CC-BA14-9A9AE54A76B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6A884-72C3-451F-A768-0818BCD7DE57}"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US"/>
        </a:p>
      </dgm:t>
    </dgm:pt>
    <dgm:pt modelId="{D65C2D45-F981-4036-A619-E5841DADBAC4}">
      <dgm:prSet phldrT="[Text]" custT="1"/>
      <dgm:spPr/>
      <dgm:t>
        <a:bodyPr/>
        <a:lstStyle/>
        <a:p>
          <a:r>
            <a:rPr lang="en-US" sz="1500" dirty="0"/>
            <a:t>Budgetary integrity pertains to accountability for raising monies through taxes and other means in accordance with appropriate laws, and expenditures of these monies in accordance with budgetary authorization.</a:t>
          </a:r>
        </a:p>
      </dgm:t>
    </dgm:pt>
    <dgm:pt modelId="{885DD315-1CF6-43F1-B94B-492BD62BD573}" type="parTrans" cxnId="{9599CFF8-3511-4018-BF55-7404393092C5}">
      <dgm:prSet/>
      <dgm:spPr/>
      <dgm:t>
        <a:bodyPr/>
        <a:lstStyle/>
        <a:p>
          <a:endParaRPr lang="en-US"/>
        </a:p>
      </dgm:t>
    </dgm:pt>
    <dgm:pt modelId="{82939582-130B-4E9C-9288-920C3B7E40F0}" type="sibTrans" cxnId="{9599CFF8-3511-4018-BF55-7404393092C5}">
      <dgm:prSet/>
      <dgm:spPr/>
      <dgm:t>
        <a:bodyPr/>
        <a:lstStyle/>
        <a:p>
          <a:endParaRPr lang="en-US"/>
        </a:p>
      </dgm:t>
    </dgm:pt>
    <dgm:pt modelId="{71FEA302-6790-43F8-BFB9-A344EA07FEBC}">
      <dgm:prSet phldrT="[Text]" custT="1"/>
      <dgm:spPr/>
      <dgm:t>
        <a:bodyPr/>
        <a:lstStyle/>
        <a:p>
          <a:r>
            <a:rPr lang="en-US" sz="1500" dirty="0"/>
            <a:t>Accountability for operating performance is accomplished by providing report users information on service efforts and accomplishments: </a:t>
          </a:r>
          <a:r>
            <a:rPr lang="en-US" sz="1500" dirty="0" smtClean="0"/>
            <a:t>how </a:t>
          </a:r>
          <a:r>
            <a:rPr lang="en-US" sz="1500" dirty="0"/>
            <a:t>well resources have been managed in providing services efficiently, economically, and effectively in attaining planned goals.</a:t>
          </a:r>
        </a:p>
      </dgm:t>
    </dgm:pt>
    <dgm:pt modelId="{E1B7EA55-BDC6-464E-8FD1-517020A94471}" type="parTrans" cxnId="{6BC4346F-8E4E-4A01-8A6A-6A6B85E2C594}">
      <dgm:prSet/>
      <dgm:spPr/>
      <dgm:t>
        <a:bodyPr/>
        <a:lstStyle/>
        <a:p>
          <a:endParaRPr lang="en-US"/>
        </a:p>
      </dgm:t>
    </dgm:pt>
    <dgm:pt modelId="{AD720D9B-FE85-4736-B269-6D080DAEC2E7}" type="sibTrans" cxnId="{6BC4346F-8E4E-4A01-8A6A-6A6B85E2C594}">
      <dgm:prSet/>
      <dgm:spPr/>
      <dgm:t>
        <a:bodyPr/>
        <a:lstStyle/>
        <a:p>
          <a:endParaRPr lang="en-US"/>
        </a:p>
      </dgm:t>
    </dgm:pt>
    <dgm:pt modelId="{46373349-AE22-4864-AF9E-A074C6210888}">
      <dgm:prSet phldrT="[Text]" custT="1"/>
      <dgm:spPr/>
      <dgm:t>
        <a:bodyPr/>
        <a:lstStyle/>
        <a:p>
          <a:r>
            <a:rPr lang="en-US" sz="1500" dirty="0"/>
            <a:t>To assess stewardship, report users need information about the “impact on the country of the government’s operations and investments for the period and how, as a result, the government’s and the nation’s financial conditions have changed and may change in the future.”</a:t>
          </a:r>
        </a:p>
      </dgm:t>
    </dgm:pt>
    <dgm:pt modelId="{0C617AD6-8F8D-443E-99AB-43C2EB1837F8}" type="parTrans" cxnId="{CF727C30-774B-4788-9CE6-069C6CD88538}">
      <dgm:prSet/>
      <dgm:spPr/>
      <dgm:t>
        <a:bodyPr/>
        <a:lstStyle/>
        <a:p>
          <a:endParaRPr lang="en-US"/>
        </a:p>
      </dgm:t>
    </dgm:pt>
    <dgm:pt modelId="{B3B1D7E9-8B76-4E23-826C-BD4811E58C4F}" type="sibTrans" cxnId="{CF727C30-774B-4788-9CE6-069C6CD88538}">
      <dgm:prSet/>
      <dgm:spPr/>
      <dgm:t>
        <a:bodyPr/>
        <a:lstStyle/>
        <a:p>
          <a:endParaRPr lang="en-US"/>
        </a:p>
      </dgm:t>
    </dgm:pt>
    <dgm:pt modelId="{C1ABBF07-1F21-41F5-97D7-6B7E7D551FBC}">
      <dgm:prSet phldrT="[Text]" custT="1"/>
      <dgm:spPr/>
      <dgm:t>
        <a:bodyPr/>
        <a:lstStyle/>
        <a:p>
          <a:r>
            <a:rPr lang="en-US" sz="1500" dirty="0"/>
            <a:t>Financial reporting should help users assess whether financial management systems and controls </a:t>
          </a:r>
          <a:r>
            <a:rPr lang="en-US" sz="1500" dirty="0" smtClean="0"/>
            <a:t>“. . . ensure </a:t>
          </a:r>
          <a:r>
            <a:rPr lang="en-US" sz="1500" dirty="0"/>
            <a:t>that (1) transactions are executed in accordance with budgetary and financial laws and other </a:t>
          </a:r>
          <a:r>
            <a:rPr lang="en-US" sz="1500" dirty="0" smtClean="0"/>
            <a:t>requirements. . . (</a:t>
          </a:r>
          <a:r>
            <a:rPr lang="en-US" sz="1500" dirty="0"/>
            <a:t>2) assets are properly </a:t>
          </a:r>
          <a:r>
            <a:rPr lang="en-US" sz="1500" dirty="0" smtClean="0"/>
            <a:t>safeguarded . . . and </a:t>
          </a:r>
          <a:r>
            <a:rPr lang="en-US" sz="1500" dirty="0"/>
            <a:t>(3) performance measurement information is adequately supported.”</a:t>
          </a:r>
        </a:p>
      </dgm:t>
    </dgm:pt>
    <dgm:pt modelId="{B0F600E3-1757-4ED8-89E0-F5FA7950589D}" type="parTrans" cxnId="{654223D0-69AA-4952-8911-69BD2FD08A3F}">
      <dgm:prSet/>
      <dgm:spPr/>
      <dgm:t>
        <a:bodyPr/>
        <a:lstStyle/>
        <a:p>
          <a:endParaRPr lang="en-US"/>
        </a:p>
      </dgm:t>
    </dgm:pt>
    <dgm:pt modelId="{9CAC9057-5560-4A06-9ABE-E964D98B91F1}" type="sibTrans" cxnId="{654223D0-69AA-4952-8911-69BD2FD08A3F}">
      <dgm:prSet/>
      <dgm:spPr/>
      <dgm:t>
        <a:bodyPr/>
        <a:lstStyle/>
        <a:p>
          <a:endParaRPr lang="en-US"/>
        </a:p>
      </dgm:t>
    </dgm:pt>
    <dgm:pt modelId="{34E7ABDF-469F-470A-87CF-EF996C952E9E}" type="pres">
      <dgm:prSet presAssocID="{4326A884-72C3-451F-A768-0818BCD7DE57}" presName="diagram" presStyleCnt="0">
        <dgm:presLayoutVars>
          <dgm:dir/>
          <dgm:resizeHandles val="exact"/>
        </dgm:presLayoutVars>
      </dgm:prSet>
      <dgm:spPr/>
      <dgm:t>
        <a:bodyPr/>
        <a:lstStyle/>
        <a:p>
          <a:endParaRPr lang="en-US"/>
        </a:p>
      </dgm:t>
    </dgm:pt>
    <dgm:pt modelId="{7D7BF881-6BAC-4862-A049-35E9DB5B78CD}" type="pres">
      <dgm:prSet presAssocID="{D65C2D45-F981-4036-A619-E5841DADBAC4}" presName="node" presStyleLbl="node1" presStyleIdx="0" presStyleCnt="4" custScaleX="108749" custLinFactNeighborX="1963" custLinFactNeighborY="9364">
        <dgm:presLayoutVars>
          <dgm:bulletEnabled val="1"/>
        </dgm:presLayoutVars>
      </dgm:prSet>
      <dgm:spPr/>
      <dgm:t>
        <a:bodyPr/>
        <a:lstStyle/>
        <a:p>
          <a:endParaRPr lang="en-US"/>
        </a:p>
      </dgm:t>
    </dgm:pt>
    <dgm:pt modelId="{BB9A45ED-6118-43B9-AEE4-A9E4E8EE7D9F}" type="pres">
      <dgm:prSet presAssocID="{82939582-130B-4E9C-9288-920C3B7E40F0}" presName="sibTrans" presStyleCnt="0"/>
      <dgm:spPr/>
    </dgm:pt>
    <dgm:pt modelId="{D89E1024-69A6-4B27-8250-39F48F745E5A}" type="pres">
      <dgm:prSet presAssocID="{71FEA302-6790-43F8-BFB9-A344EA07FEBC}" presName="node" presStyleLbl="node1" presStyleIdx="1" presStyleCnt="4" custScaleX="112378" custLinFactNeighborX="-4039" custLinFactNeighborY="9176">
        <dgm:presLayoutVars>
          <dgm:bulletEnabled val="1"/>
        </dgm:presLayoutVars>
      </dgm:prSet>
      <dgm:spPr/>
      <dgm:t>
        <a:bodyPr/>
        <a:lstStyle/>
        <a:p>
          <a:endParaRPr lang="en-US"/>
        </a:p>
      </dgm:t>
    </dgm:pt>
    <dgm:pt modelId="{ADA1B8FB-81CB-4C1D-8021-93CD6AAD274E}" type="pres">
      <dgm:prSet presAssocID="{AD720D9B-FE85-4736-B269-6D080DAEC2E7}" presName="sibTrans" presStyleCnt="0"/>
      <dgm:spPr/>
    </dgm:pt>
    <dgm:pt modelId="{D5CBB9D5-A0EF-4929-A42B-505F154BE846}" type="pres">
      <dgm:prSet presAssocID="{46373349-AE22-4864-AF9E-A074C6210888}" presName="node" presStyleLbl="node1" presStyleIdx="2" presStyleCnt="4" custScaleX="106536" custScaleY="124896" custLinFactNeighborX="2595" custLinFactNeighborY="-2595">
        <dgm:presLayoutVars>
          <dgm:bulletEnabled val="1"/>
        </dgm:presLayoutVars>
      </dgm:prSet>
      <dgm:spPr/>
      <dgm:t>
        <a:bodyPr/>
        <a:lstStyle/>
        <a:p>
          <a:endParaRPr lang="en-US"/>
        </a:p>
      </dgm:t>
    </dgm:pt>
    <dgm:pt modelId="{CC8D97DE-636E-43A1-AD55-991162EDFA01}" type="pres">
      <dgm:prSet presAssocID="{B3B1D7E9-8B76-4E23-826C-BD4811E58C4F}" presName="sibTrans" presStyleCnt="0"/>
      <dgm:spPr/>
    </dgm:pt>
    <dgm:pt modelId="{51D371E6-54DD-4F74-8FAD-A232704D2A84}" type="pres">
      <dgm:prSet presAssocID="{C1ABBF07-1F21-41F5-97D7-6B7E7D551FBC}" presName="node" presStyleLbl="node1" presStyleIdx="3" presStyleCnt="4" custScaleX="111416" custScaleY="125245" custLinFactNeighborX="-3633" custLinFactNeighborY="-2595">
        <dgm:presLayoutVars>
          <dgm:bulletEnabled val="1"/>
        </dgm:presLayoutVars>
      </dgm:prSet>
      <dgm:spPr/>
      <dgm:t>
        <a:bodyPr/>
        <a:lstStyle/>
        <a:p>
          <a:endParaRPr lang="en-US"/>
        </a:p>
      </dgm:t>
    </dgm:pt>
  </dgm:ptLst>
  <dgm:cxnLst>
    <dgm:cxn modelId="{6CE01AF1-2DC5-434F-858D-A833A02DCAD0}" type="presOf" srcId="{C1ABBF07-1F21-41F5-97D7-6B7E7D551FBC}" destId="{51D371E6-54DD-4F74-8FAD-A232704D2A84}" srcOrd="0" destOrd="0" presId="urn:microsoft.com/office/officeart/2005/8/layout/default"/>
    <dgm:cxn modelId="{D9F97CB5-20EB-4176-966A-DDFBC0946F7E}" type="presOf" srcId="{D65C2D45-F981-4036-A619-E5841DADBAC4}" destId="{7D7BF881-6BAC-4862-A049-35E9DB5B78CD}" srcOrd="0" destOrd="0" presId="urn:microsoft.com/office/officeart/2005/8/layout/default"/>
    <dgm:cxn modelId="{0CD618F8-80AB-4840-A7E9-169D4207E1CD}" type="presOf" srcId="{71FEA302-6790-43F8-BFB9-A344EA07FEBC}" destId="{D89E1024-69A6-4B27-8250-39F48F745E5A}" srcOrd="0" destOrd="0" presId="urn:microsoft.com/office/officeart/2005/8/layout/default"/>
    <dgm:cxn modelId="{55E35D12-D15E-4B84-AB7E-AA22D8E68304}" type="presOf" srcId="{4326A884-72C3-451F-A768-0818BCD7DE57}" destId="{34E7ABDF-469F-470A-87CF-EF996C952E9E}" srcOrd="0" destOrd="0" presId="urn:microsoft.com/office/officeart/2005/8/layout/default"/>
    <dgm:cxn modelId="{CF727C30-774B-4788-9CE6-069C6CD88538}" srcId="{4326A884-72C3-451F-A768-0818BCD7DE57}" destId="{46373349-AE22-4864-AF9E-A074C6210888}" srcOrd="2" destOrd="0" parTransId="{0C617AD6-8F8D-443E-99AB-43C2EB1837F8}" sibTransId="{B3B1D7E9-8B76-4E23-826C-BD4811E58C4F}"/>
    <dgm:cxn modelId="{6BC4346F-8E4E-4A01-8A6A-6A6B85E2C594}" srcId="{4326A884-72C3-451F-A768-0818BCD7DE57}" destId="{71FEA302-6790-43F8-BFB9-A344EA07FEBC}" srcOrd="1" destOrd="0" parTransId="{E1B7EA55-BDC6-464E-8FD1-517020A94471}" sibTransId="{AD720D9B-FE85-4736-B269-6D080DAEC2E7}"/>
    <dgm:cxn modelId="{6CD513F6-FE64-4FF4-BD81-FF83D6E28300}" type="presOf" srcId="{46373349-AE22-4864-AF9E-A074C6210888}" destId="{D5CBB9D5-A0EF-4929-A42B-505F154BE846}" srcOrd="0" destOrd="0" presId="urn:microsoft.com/office/officeart/2005/8/layout/default"/>
    <dgm:cxn modelId="{654223D0-69AA-4952-8911-69BD2FD08A3F}" srcId="{4326A884-72C3-451F-A768-0818BCD7DE57}" destId="{C1ABBF07-1F21-41F5-97D7-6B7E7D551FBC}" srcOrd="3" destOrd="0" parTransId="{B0F600E3-1757-4ED8-89E0-F5FA7950589D}" sibTransId="{9CAC9057-5560-4A06-9ABE-E964D98B91F1}"/>
    <dgm:cxn modelId="{9599CFF8-3511-4018-BF55-7404393092C5}" srcId="{4326A884-72C3-451F-A768-0818BCD7DE57}" destId="{D65C2D45-F981-4036-A619-E5841DADBAC4}" srcOrd="0" destOrd="0" parTransId="{885DD315-1CF6-43F1-B94B-492BD62BD573}" sibTransId="{82939582-130B-4E9C-9288-920C3B7E40F0}"/>
    <dgm:cxn modelId="{B4BDC9E4-6BAF-423A-A886-B9A1398A8BC8}" type="presParOf" srcId="{34E7ABDF-469F-470A-87CF-EF996C952E9E}" destId="{7D7BF881-6BAC-4862-A049-35E9DB5B78CD}" srcOrd="0" destOrd="0" presId="urn:microsoft.com/office/officeart/2005/8/layout/default"/>
    <dgm:cxn modelId="{0409F68D-06D5-493C-B7D2-6B9EB4B8B8D8}" type="presParOf" srcId="{34E7ABDF-469F-470A-87CF-EF996C952E9E}" destId="{BB9A45ED-6118-43B9-AEE4-A9E4E8EE7D9F}" srcOrd="1" destOrd="0" presId="urn:microsoft.com/office/officeart/2005/8/layout/default"/>
    <dgm:cxn modelId="{E73AAF79-6604-46FB-BEE5-D46475C805F4}" type="presParOf" srcId="{34E7ABDF-469F-470A-87CF-EF996C952E9E}" destId="{D89E1024-69A6-4B27-8250-39F48F745E5A}" srcOrd="2" destOrd="0" presId="urn:microsoft.com/office/officeart/2005/8/layout/default"/>
    <dgm:cxn modelId="{C279D7CF-B7C4-4EB0-BB96-AF7419D08F15}" type="presParOf" srcId="{34E7ABDF-469F-470A-87CF-EF996C952E9E}" destId="{ADA1B8FB-81CB-4C1D-8021-93CD6AAD274E}" srcOrd="3" destOrd="0" presId="urn:microsoft.com/office/officeart/2005/8/layout/default"/>
    <dgm:cxn modelId="{82B9682F-A8DF-4784-B552-3050922D13CA}" type="presParOf" srcId="{34E7ABDF-469F-470A-87CF-EF996C952E9E}" destId="{D5CBB9D5-A0EF-4929-A42B-505F154BE846}" srcOrd="4" destOrd="0" presId="urn:microsoft.com/office/officeart/2005/8/layout/default"/>
    <dgm:cxn modelId="{AD76D4EA-3429-4A10-9FB2-5B5977DF8F4E}" type="presParOf" srcId="{34E7ABDF-469F-470A-87CF-EF996C952E9E}" destId="{CC8D97DE-636E-43A1-AD55-991162EDFA01}" srcOrd="5" destOrd="0" presId="urn:microsoft.com/office/officeart/2005/8/layout/default"/>
    <dgm:cxn modelId="{F5293BFC-68AE-490A-BAF4-5C787A5E0919}" type="presParOf" srcId="{34E7ABDF-469F-470A-87CF-EF996C952E9E}" destId="{51D371E6-54DD-4F74-8FAD-A232704D2A8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566BF2-E3F4-4464-A507-CEF782D54B4F}" type="doc">
      <dgm:prSet loTypeId="urn:microsoft.com/office/officeart/2005/8/layout/cycle6" loCatId="relationship" qsTypeId="urn:microsoft.com/office/officeart/2005/8/quickstyle/simple1" qsCatId="simple" csTypeId="urn:microsoft.com/office/officeart/2005/8/colors/accent2_1" csCatId="accent2" phldr="1"/>
      <dgm:spPr/>
      <dgm:t>
        <a:bodyPr/>
        <a:lstStyle/>
        <a:p>
          <a:endParaRPr lang="en-US"/>
        </a:p>
      </dgm:t>
    </dgm:pt>
    <dgm:pt modelId="{E2F501F8-00C0-41CD-995C-C34D12D24CF8}">
      <dgm:prSet phldrT="[Text]" custT="1"/>
      <dgm:spPr/>
      <dgm:t>
        <a:bodyPr/>
        <a:lstStyle/>
        <a:p>
          <a:r>
            <a:rPr lang="en-US" sz="1600" dirty="0"/>
            <a:t>Reliability</a:t>
          </a:r>
        </a:p>
      </dgm:t>
    </dgm:pt>
    <dgm:pt modelId="{8D38C9C5-5248-415E-BFDF-30CF8B15EEE1}" type="parTrans" cxnId="{F54043AD-EC27-4A29-AED4-38CC0EEACB43}">
      <dgm:prSet/>
      <dgm:spPr/>
      <dgm:t>
        <a:bodyPr/>
        <a:lstStyle/>
        <a:p>
          <a:endParaRPr lang="en-US"/>
        </a:p>
      </dgm:t>
    </dgm:pt>
    <dgm:pt modelId="{258CE02E-C550-4DC6-BC02-31FFC4D7B177}" type="sibTrans" cxnId="{F54043AD-EC27-4A29-AED4-38CC0EEACB43}">
      <dgm:prSet/>
      <dgm:spPr/>
      <dgm:t>
        <a:bodyPr/>
        <a:lstStyle/>
        <a:p>
          <a:endParaRPr lang="en-US"/>
        </a:p>
      </dgm:t>
    </dgm:pt>
    <dgm:pt modelId="{737313D8-600E-4330-B120-F914DFBF0FAE}">
      <dgm:prSet phldrT="[Text]" custT="1"/>
      <dgm:spPr/>
      <dgm:t>
        <a:bodyPr/>
        <a:lstStyle/>
        <a:p>
          <a:r>
            <a:rPr lang="en-US" sz="1600" dirty="0"/>
            <a:t>Relevance</a:t>
          </a:r>
        </a:p>
      </dgm:t>
    </dgm:pt>
    <dgm:pt modelId="{0923DA94-9D9D-4BCE-BFA4-DDF9AE753D93}" type="parTrans" cxnId="{9944709A-4FC7-4408-A43A-29F370869A32}">
      <dgm:prSet/>
      <dgm:spPr/>
      <dgm:t>
        <a:bodyPr/>
        <a:lstStyle/>
        <a:p>
          <a:endParaRPr lang="en-US"/>
        </a:p>
      </dgm:t>
    </dgm:pt>
    <dgm:pt modelId="{C31713D2-6586-488A-B1AF-D18FA0630678}" type="sibTrans" cxnId="{9944709A-4FC7-4408-A43A-29F370869A32}">
      <dgm:prSet/>
      <dgm:spPr/>
      <dgm:t>
        <a:bodyPr/>
        <a:lstStyle/>
        <a:p>
          <a:endParaRPr lang="en-US"/>
        </a:p>
      </dgm:t>
    </dgm:pt>
    <dgm:pt modelId="{6371B2D2-EA75-44CF-8FD1-3E2179909A80}">
      <dgm:prSet phldrT="[Text]" custT="1"/>
      <dgm:spPr/>
      <dgm:t>
        <a:bodyPr/>
        <a:lstStyle/>
        <a:p>
          <a:r>
            <a:rPr lang="en-US" sz="1600" dirty="0"/>
            <a:t>Consistency</a:t>
          </a:r>
        </a:p>
      </dgm:t>
    </dgm:pt>
    <dgm:pt modelId="{E705E856-FECF-4FFA-AE43-A4F2F8E41F4B}" type="parTrans" cxnId="{E1DACFBB-99D5-4764-A052-972703FD1E57}">
      <dgm:prSet/>
      <dgm:spPr/>
      <dgm:t>
        <a:bodyPr/>
        <a:lstStyle/>
        <a:p>
          <a:endParaRPr lang="en-US"/>
        </a:p>
      </dgm:t>
    </dgm:pt>
    <dgm:pt modelId="{2EE960A5-58CC-4042-A63E-85F70E7BE9EE}" type="sibTrans" cxnId="{E1DACFBB-99D5-4764-A052-972703FD1E57}">
      <dgm:prSet/>
      <dgm:spPr/>
      <dgm:t>
        <a:bodyPr/>
        <a:lstStyle/>
        <a:p>
          <a:endParaRPr lang="en-US"/>
        </a:p>
      </dgm:t>
    </dgm:pt>
    <dgm:pt modelId="{4D45C700-D31E-4DA2-948E-D9AC36FACE06}">
      <dgm:prSet phldrT="[Text]" custT="1"/>
      <dgm:spPr/>
      <dgm:t>
        <a:bodyPr/>
        <a:lstStyle/>
        <a:p>
          <a:r>
            <a:rPr lang="en-US" sz="1600" dirty="0"/>
            <a:t>Comparability</a:t>
          </a:r>
        </a:p>
      </dgm:t>
    </dgm:pt>
    <dgm:pt modelId="{A130BE74-43A4-4245-A474-7FE0B744C207}" type="parTrans" cxnId="{B0F8715F-146E-441E-AB8D-DBFB9EC91E34}">
      <dgm:prSet/>
      <dgm:spPr/>
      <dgm:t>
        <a:bodyPr/>
        <a:lstStyle/>
        <a:p>
          <a:endParaRPr lang="en-US"/>
        </a:p>
      </dgm:t>
    </dgm:pt>
    <dgm:pt modelId="{6F2677AF-A993-4CD6-84FD-778E6A3B2C20}" type="sibTrans" cxnId="{B0F8715F-146E-441E-AB8D-DBFB9EC91E34}">
      <dgm:prSet/>
      <dgm:spPr/>
      <dgm:t>
        <a:bodyPr/>
        <a:lstStyle/>
        <a:p>
          <a:endParaRPr lang="en-US"/>
        </a:p>
      </dgm:t>
    </dgm:pt>
    <dgm:pt modelId="{600BE020-EA1D-4B22-B76E-8706F55AA27F}">
      <dgm:prSet phldrT="[Text]" custT="1"/>
      <dgm:spPr/>
      <dgm:t>
        <a:bodyPr/>
        <a:lstStyle/>
        <a:p>
          <a:r>
            <a:rPr lang="en-US" sz="1600" dirty="0"/>
            <a:t>Understandability</a:t>
          </a:r>
        </a:p>
      </dgm:t>
    </dgm:pt>
    <dgm:pt modelId="{896DA948-7589-47AA-9653-91FA06B606B3}" type="parTrans" cxnId="{A19019B1-EA85-43E6-9ED8-0A46D9178537}">
      <dgm:prSet/>
      <dgm:spPr/>
      <dgm:t>
        <a:bodyPr/>
        <a:lstStyle/>
        <a:p>
          <a:endParaRPr lang="en-US"/>
        </a:p>
      </dgm:t>
    </dgm:pt>
    <dgm:pt modelId="{B50E9995-27A7-4525-AB9F-52AE3805F50E}" type="sibTrans" cxnId="{A19019B1-EA85-43E6-9ED8-0A46D9178537}">
      <dgm:prSet/>
      <dgm:spPr/>
      <dgm:t>
        <a:bodyPr/>
        <a:lstStyle/>
        <a:p>
          <a:endParaRPr lang="en-US"/>
        </a:p>
      </dgm:t>
    </dgm:pt>
    <dgm:pt modelId="{EEEF4BE8-D9DF-48D4-9F74-B9B72F75F3E4}">
      <dgm:prSet phldrT="[Text]" custT="1"/>
      <dgm:spPr/>
      <dgm:t>
        <a:bodyPr/>
        <a:lstStyle/>
        <a:p>
          <a:r>
            <a:rPr lang="en-US" sz="1600" dirty="0"/>
            <a:t>Timeliness</a:t>
          </a:r>
        </a:p>
      </dgm:t>
    </dgm:pt>
    <dgm:pt modelId="{C1A88421-5750-4BAB-8CB4-F52DD1DD562A}" type="parTrans" cxnId="{F0114223-FCB5-4A9C-A925-090445301E4B}">
      <dgm:prSet/>
      <dgm:spPr/>
      <dgm:t>
        <a:bodyPr/>
        <a:lstStyle/>
        <a:p>
          <a:endParaRPr lang="en-US"/>
        </a:p>
      </dgm:t>
    </dgm:pt>
    <dgm:pt modelId="{AD0C1715-0B0E-4816-AF7D-13A4B6439B2F}" type="sibTrans" cxnId="{F0114223-FCB5-4A9C-A925-090445301E4B}">
      <dgm:prSet/>
      <dgm:spPr/>
      <dgm:t>
        <a:bodyPr/>
        <a:lstStyle/>
        <a:p>
          <a:endParaRPr lang="en-US"/>
        </a:p>
      </dgm:t>
    </dgm:pt>
    <dgm:pt modelId="{C7788550-357F-42BD-B4D2-238C9A9C88D5}" type="pres">
      <dgm:prSet presAssocID="{1D566BF2-E3F4-4464-A507-CEF782D54B4F}" presName="cycle" presStyleCnt="0">
        <dgm:presLayoutVars>
          <dgm:dir/>
          <dgm:resizeHandles val="exact"/>
        </dgm:presLayoutVars>
      </dgm:prSet>
      <dgm:spPr/>
      <dgm:t>
        <a:bodyPr/>
        <a:lstStyle/>
        <a:p>
          <a:endParaRPr lang="en-US"/>
        </a:p>
      </dgm:t>
    </dgm:pt>
    <dgm:pt modelId="{CAC540D7-1403-441E-A99D-17EB5581B0B6}" type="pres">
      <dgm:prSet presAssocID="{E2F501F8-00C0-41CD-995C-C34D12D24CF8}" presName="node" presStyleLbl="node1" presStyleIdx="0" presStyleCnt="6" custScaleX="153389">
        <dgm:presLayoutVars>
          <dgm:bulletEnabled val="1"/>
        </dgm:presLayoutVars>
      </dgm:prSet>
      <dgm:spPr/>
      <dgm:t>
        <a:bodyPr/>
        <a:lstStyle/>
        <a:p>
          <a:endParaRPr lang="en-US"/>
        </a:p>
      </dgm:t>
    </dgm:pt>
    <dgm:pt modelId="{07B914FD-B295-4D21-A610-EABF8CFF9C32}" type="pres">
      <dgm:prSet presAssocID="{E2F501F8-00C0-41CD-995C-C34D12D24CF8}" presName="spNode" presStyleCnt="0"/>
      <dgm:spPr/>
    </dgm:pt>
    <dgm:pt modelId="{6E398885-4C5C-468D-827D-A00A19CE4B0B}" type="pres">
      <dgm:prSet presAssocID="{258CE02E-C550-4DC6-BC02-31FFC4D7B177}" presName="sibTrans" presStyleLbl="sibTrans1D1" presStyleIdx="0" presStyleCnt="6"/>
      <dgm:spPr/>
      <dgm:t>
        <a:bodyPr/>
        <a:lstStyle/>
        <a:p>
          <a:endParaRPr lang="en-US"/>
        </a:p>
      </dgm:t>
    </dgm:pt>
    <dgm:pt modelId="{FD940779-A211-4EB1-8DBD-5939180F4792}" type="pres">
      <dgm:prSet presAssocID="{737313D8-600E-4330-B120-F914DFBF0FAE}" presName="node" presStyleLbl="node1" presStyleIdx="1" presStyleCnt="6" custScaleX="160384">
        <dgm:presLayoutVars>
          <dgm:bulletEnabled val="1"/>
        </dgm:presLayoutVars>
      </dgm:prSet>
      <dgm:spPr/>
      <dgm:t>
        <a:bodyPr/>
        <a:lstStyle/>
        <a:p>
          <a:endParaRPr lang="en-US"/>
        </a:p>
      </dgm:t>
    </dgm:pt>
    <dgm:pt modelId="{F447A2B2-722B-461C-AB3B-7916BA85CC7B}" type="pres">
      <dgm:prSet presAssocID="{737313D8-600E-4330-B120-F914DFBF0FAE}" presName="spNode" presStyleCnt="0"/>
      <dgm:spPr/>
    </dgm:pt>
    <dgm:pt modelId="{80364626-4AB3-4155-81B2-BE8FC956E117}" type="pres">
      <dgm:prSet presAssocID="{C31713D2-6586-488A-B1AF-D18FA0630678}" presName="sibTrans" presStyleLbl="sibTrans1D1" presStyleIdx="1" presStyleCnt="6"/>
      <dgm:spPr/>
      <dgm:t>
        <a:bodyPr/>
        <a:lstStyle/>
        <a:p>
          <a:endParaRPr lang="en-US"/>
        </a:p>
      </dgm:t>
    </dgm:pt>
    <dgm:pt modelId="{905733F0-3765-45C1-9A9E-86CB3861C83D}" type="pres">
      <dgm:prSet presAssocID="{6371B2D2-EA75-44CF-8FD1-3E2179909A80}" presName="node" presStyleLbl="node1" presStyleIdx="2" presStyleCnt="6" custScaleX="172493" custRadScaleRad="103665" custRadScaleInc="-37065">
        <dgm:presLayoutVars>
          <dgm:bulletEnabled val="1"/>
        </dgm:presLayoutVars>
      </dgm:prSet>
      <dgm:spPr/>
      <dgm:t>
        <a:bodyPr/>
        <a:lstStyle/>
        <a:p>
          <a:endParaRPr lang="en-US"/>
        </a:p>
      </dgm:t>
    </dgm:pt>
    <dgm:pt modelId="{36868558-4272-4B39-AA69-C67CAEBB0585}" type="pres">
      <dgm:prSet presAssocID="{6371B2D2-EA75-44CF-8FD1-3E2179909A80}" presName="spNode" presStyleCnt="0"/>
      <dgm:spPr/>
    </dgm:pt>
    <dgm:pt modelId="{C33F6724-AE65-486E-855B-A9839EB1659D}" type="pres">
      <dgm:prSet presAssocID="{2EE960A5-58CC-4042-A63E-85F70E7BE9EE}" presName="sibTrans" presStyleLbl="sibTrans1D1" presStyleIdx="2" presStyleCnt="6"/>
      <dgm:spPr/>
      <dgm:t>
        <a:bodyPr/>
        <a:lstStyle/>
        <a:p>
          <a:endParaRPr lang="en-US"/>
        </a:p>
      </dgm:t>
    </dgm:pt>
    <dgm:pt modelId="{7EBDCB98-1994-40FE-974E-F17D78496FC4}" type="pres">
      <dgm:prSet presAssocID="{4D45C700-D31E-4DA2-948E-D9AC36FACE06}" presName="node" presStyleLbl="node1" presStyleIdx="3" presStyleCnt="6" custScaleX="162749">
        <dgm:presLayoutVars>
          <dgm:bulletEnabled val="1"/>
        </dgm:presLayoutVars>
      </dgm:prSet>
      <dgm:spPr/>
      <dgm:t>
        <a:bodyPr/>
        <a:lstStyle/>
        <a:p>
          <a:endParaRPr lang="en-US"/>
        </a:p>
      </dgm:t>
    </dgm:pt>
    <dgm:pt modelId="{8E3218E4-2924-4875-A918-E88346025960}" type="pres">
      <dgm:prSet presAssocID="{4D45C700-D31E-4DA2-948E-D9AC36FACE06}" presName="spNode" presStyleCnt="0"/>
      <dgm:spPr/>
    </dgm:pt>
    <dgm:pt modelId="{DE5E467B-2EF0-4479-B8CE-A27D7B02BDA9}" type="pres">
      <dgm:prSet presAssocID="{6F2677AF-A993-4CD6-84FD-778E6A3B2C20}" presName="sibTrans" presStyleLbl="sibTrans1D1" presStyleIdx="3" presStyleCnt="6"/>
      <dgm:spPr/>
      <dgm:t>
        <a:bodyPr/>
        <a:lstStyle/>
        <a:p>
          <a:endParaRPr lang="en-US"/>
        </a:p>
      </dgm:t>
    </dgm:pt>
    <dgm:pt modelId="{74E694BD-F9FB-4876-BDBD-928E3B90CA5A}" type="pres">
      <dgm:prSet presAssocID="{600BE020-EA1D-4B22-B76E-8706F55AA27F}" presName="node" presStyleLbl="node1" presStyleIdx="4" presStyleCnt="6" custScaleX="162567" custScaleY="96924" custRadScaleRad="100285" custRadScaleInc="36364">
        <dgm:presLayoutVars>
          <dgm:bulletEnabled val="1"/>
        </dgm:presLayoutVars>
      </dgm:prSet>
      <dgm:spPr/>
      <dgm:t>
        <a:bodyPr/>
        <a:lstStyle/>
        <a:p>
          <a:endParaRPr lang="en-US"/>
        </a:p>
      </dgm:t>
    </dgm:pt>
    <dgm:pt modelId="{7265514C-3481-4047-8F40-FCAEBAC5858F}" type="pres">
      <dgm:prSet presAssocID="{600BE020-EA1D-4B22-B76E-8706F55AA27F}" presName="spNode" presStyleCnt="0"/>
      <dgm:spPr/>
    </dgm:pt>
    <dgm:pt modelId="{1865B4E3-0388-4610-92F8-BB238D72408A}" type="pres">
      <dgm:prSet presAssocID="{B50E9995-27A7-4525-AB9F-52AE3805F50E}" presName="sibTrans" presStyleLbl="sibTrans1D1" presStyleIdx="4" presStyleCnt="6"/>
      <dgm:spPr/>
      <dgm:t>
        <a:bodyPr/>
        <a:lstStyle/>
        <a:p>
          <a:endParaRPr lang="en-US"/>
        </a:p>
      </dgm:t>
    </dgm:pt>
    <dgm:pt modelId="{851F5A4D-FC9C-4013-95D3-C7402BA34D26}" type="pres">
      <dgm:prSet presAssocID="{EEEF4BE8-D9DF-48D4-9F74-B9B72F75F3E4}" presName="node" presStyleLbl="node1" presStyleIdx="5" presStyleCnt="6" custScaleX="162386">
        <dgm:presLayoutVars>
          <dgm:bulletEnabled val="1"/>
        </dgm:presLayoutVars>
      </dgm:prSet>
      <dgm:spPr/>
      <dgm:t>
        <a:bodyPr/>
        <a:lstStyle/>
        <a:p>
          <a:endParaRPr lang="en-US"/>
        </a:p>
      </dgm:t>
    </dgm:pt>
    <dgm:pt modelId="{B71D754F-FB12-42B7-A414-1445574E2390}" type="pres">
      <dgm:prSet presAssocID="{EEEF4BE8-D9DF-48D4-9F74-B9B72F75F3E4}" presName="spNode" presStyleCnt="0"/>
      <dgm:spPr/>
    </dgm:pt>
    <dgm:pt modelId="{8AAC716B-F0EB-4E7B-900A-BB8269FDCE53}" type="pres">
      <dgm:prSet presAssocID="{AD0C1715-0B0E-4816-AF7D-13A4B6439B2F}" presName="sibTrans" presStyleLbl="sibTrans1D1" presStyleIdx="5" presStyleCnt="6"/>
      <dgm:spPr/>
      <dgm:t>
        <a:bodyPr/>
        <a:lstStyle/>
        <a:p>
          <a:endParaRPr lang="en-US"/>
        </a:p>
      </dgm:t>
    </dgm:pt>
  </dgm:ptLst>
  <dgm:cxnLst>
    <dgm:cxn modelId="{397437DA-4CA0-4FD4-AAD1-6A253087B8F7}" type="presOf" srcId="{737313D8-600E-4330-B120-F914DFBF0FAE}" destId="{FD940779-A211-4EB1-8DBD-5939180F4792}" srcOrd="0" destOrd="0" presId="urn:microsoft.com/office/officeart/2005/8/layout/cycle6"/>
    <dgm:cxn modelId="{A2F75A06-77E9-4C51-A17A-09945305372D}" type="presOf" srcId="{258CE02E-C550-4DC6-BC02-31FFC4D7B177}" destId="{6E398885-4C5C-468D-827D-A00A19CE4B0B}" srcOrd="0" destOrd="0" presId="urn:microsoft.com/office/officeart/2005/8/layout/cycle6"/>
    <dgm:cxn modelId="{D584D548-C04E-48C7-83C4-DEF5DBB12ED2}" type="presOf" srcId="{C31713D2-6586-488A-B1AF-D18FA0630678}" destId="{80364626-4AB3-4155-81B2-BE8FC956E117}" srcOrd="0" destOrd="0" presId="urn:microsoft.com/office/officeart/2005/8/layout/cycle6"/>
    <dgm:cxn modelId="{55C5279C-5F1B-42A0-ADAC-5BA9F65D4A74}" type="presOf" srcId="{EEEF4BE8-D9DF-48D4-9F74-B9B72F75F3E4}" destId="{851F5A4D-FC9C-4013-95D3-C7402BA34D26}" srcOrd="0" destOrd="0" presId="urn:microsoft.com/office/officeart/2005/8/layout/cycle6"/>
    <dgm:cxn modelId="{284561EE-E300-4595-A8C5-FDA91EC1016E}" type="presOf" srcId="{6F2677AF-A993-4CD6-84FD-778E6A3B2C20}" destId="{DE5E467B-2EF0-4479-B8CE-A27D7B02BDA9}" srcOrd="0" destOrd="0" presId="urn:microsoft.com/office/officeart/2005/8/layout/cycle6"/>
    <dgm:cxn modelId="{F0114223-FCB5-4A9C-A925-090445301E4B}" srcId="{1D566BF2-E3F4-4464-A507-CEF782D54B4F}" destId="{EEEF4BE8-D9DF-48D4-9F74-B9B72F75F3E4}" srcOrd="5" destOrd="0" parTransId="{C1A88421-5750-4BAB-8CB4-F52DD1DD562A}" sibTransId="{AD0C1715-0B0E-4816-AF7D-13A4B6439B2F}"/>
    <dgm:cxn modelId="{14DC5C94-8A18-481A-B84B-798EA7616975}" type="presOf" srcId="{4D45C700-D31E-4DA2-948E-D9AC36FACE06}" destId="{7EBDCB98-1994-40FE-974E-F17D78496FC4}" srcOrd="0" destOrd="0" presId="urn:microsoft.com/office/officeart/2005/8/layout/cycle6"/>
    <dgm:cxn modelId="{9944709A-4FC7-4408-A43A-29F370869A32}" srcId="{1D566BF2-E3F4-4464-A507-CEF782D54B4F}" destId="{737313D8-600E-4330-B120-F914DFBF0FAE}" srcOrd="1" destOrd="0" parTransId="{0923DA94-9D9D-4BCE-BFA4-DDF9AE753D93}" sibTransId="{C31713D2-6586-488A-B1AF-D18FA0630678}"/>
    <dgm:cxn modelId="{E0D41855-A39A-45D8-91D7-C9BCC70EDA39}" type="presOf" srcId="{1D566BF2-E3F4-4464-A507-CEF782D54B4F}" destId="{C7788550-357F-42BD-B4D2-238C9A9C88D5}" srcOrd="0" destOrd="0" presId="urn:microsoft.com/office/officeart/2005/8/layout/cycle6"/>
    <dgm:cxn modelId="{DBF75841-19BA-441E-AC37-523E444DD85F}" type="presOf" srcId="{2EE960A5-58CC-4042-A63E-85F70E7BE9EE}" destId="{C33F6724-AE65-486E-855B-A9839EB1659D}" srcOrd="0" destOrd="0" presId="urn:microsoft.com/office/officeart/2005/8/layout/cycle6"/>
    <dgm:cxn modelId="{AC780067-91AB-4C20-9A62-D2DA114C0BBC}" type="presOf" srcId="{E2F501F8-00C0-41CD-995C-C34D12D24CF8}" destId="{CAC540D7-1403-441E-A99D-17EB5581B0B6}" srcOrd="0" destOrd="0" presId="urn:microsoft.com/office/officeart/2005/8/layout/cycle6"/>
    <dgm:cxn modelId="{A19019B1-EA85-43E6-9ED8-0A46D9178537}" srcId="{1D566BF2-E3F4-4464-A507-CEF782D54B4F}" destId="{600BE020-EA1D-4B22-B76E-8706F55AA27F}" srcOrd="4" destOrd="0" parTransId="{896DA948-7589-47AA-9653-91FA06B606B3}" sibTransId="{B50E9995-27A7-4525-AB9F-52AE3805F50E}"/>
    <dgm:cxn modelId="{E1DACFBB-99D5-4764-A052-972703FD1E57}" srcId="{1D566BF2-E3F4-4464-A507-CEF782D54B4F}" destId="{6371B2D2-EA75-44CF-8FD1-3E2179909A80}" srcOrd="2" destOrd="0" parTransId="{E705E856-FECF-4FFA-AE43-A4F2F8E41F4B}" sibTransId="{2EE960A5-58CC-4042-A63E-85F70E7BE9EE}"/>
    <dgm:cxn modelId="{F54043AD-EC27-4A29-AED4-38CC0EEACB43}" srcId="{1D566BF2-E3F4-4464-A507-CEF782D54B4F}" destId="{E2F501F8-00C0-41CD-995C-C34D12D24CF8}" srcOrd="0" destOrd="0" parTransId="{8D38C9C5-5248-415E-BFDF-30CF8B15EEE1}" sibTransId="{258CE02E-C550-4DC6-BC02-31FFC4D7B177}"/>
    <dgm:cxn modelId="{B0F8715F-146E-441E-AB8D-DBFB9EC91E34}" srcId="{1D566BF2-E3F4-4464-A507-CEF782D54B4F}" destId="{4D45C700-D31E-4DA2-948E-D9AC36FACE06}" srcOrd="3" destOrd="0" parTransId="{A130BE74-43A4-4245-A474-7FE0B744C207}" sibTransId="{6F2677AF-A993-4CD6-84FD-778E6A3B2C20}"/>
    <dgm:cxn modelId="{015FB611-E422-4E2A-8C44-1418C5C179E9}" type="presOf" srcId="{600BE020-EA1D-4B22-B76E-8706F55AA27F}" destId="{74E694BD-F9FB-4876-BDBD-928E3B90CA5A}" srcOrd="0" destOrd="0" presId="urn:microsoft.com/office/officeart/2005/8/layout/cycle6"/>
    <dgm:cxn modelId="{FCD51CB2-E245-4A34-AB47-B63722731EBC}" type="presOf" srcId="{AD0C1715-0B0E-4816-AF7D-13A4B6439B2F}" destId="{8AAC716B-F0EB-4E7B-900A-BB8269FDCE53}" srcOrd="0" destOrd="0" presId="urn:microsoft.com/office/officeart/2005/8/layout/cycle6"/>
    <dgm:cxn modelId="{9D7192F2-8113-4C65-AB9F-BCC54988B0EE}" type="presOf" srcId="{6371B2D2-EA75-44CF-8FD1-3E2179909A80}" destId="{905733F0-3765-45C1-9A9E-86CB3861C83D}" srcOrd="0" destOrd="0" presId="urn:microsoft.com/office/officeart/2005/8/layout/cycle6"/>
    <dgm:cxn modelId="{5AA6C272-0F47-4CB1-8661-552C51F82260}" type="presOf" srcId="{B50E9995-27A7-4525-AB9F-52AE3805F50E}" destId="{1865B4E3-0388-4610-92F8-BB238D72408A}" srcOrd="0" destOrd="0" presId="urn:microsoft.com/office/officeart/2005/8/layout/cycle6"/>
    <dgm:cxn modelId="{85C6702B-FC2B-4467-9D44-C2B55789965A}" type="presParOf" srcId="{C7788550-357F-42BD-B4D2-238C9A9C88D5}" destId="{CAC540D7-1403-441E-A99D-17EB5581B0B6}" srcOrd="0" destOrd="0" presId="urn:microsoft.com/office/officeart/2005/8/layout/cycle6"/>
    <dgm:cxn modelId="{9256B056-3EDB-4E60-9910-50A548BA5886}" type="presParOf" srcId="{C7788550-357F-42BD-B4D2-238C9A9C88D5}" destId="{07B914FD-B295-4D21-A610-EABF8CFF9C32}" srcOrd="1" destOrd="0" presId="urn:microsoft.com/office/officeart/2005/8/layout/cycle6"/>
    <dgm:cxn modelId="{9039DF69-3271-48D0-82FE-387521BA2E2B}" type="presParOf" srcId="{C7788550-357F-42BD-B4D2-238C9A9C88D5}" destId="{6E398885-4C5C-468D-827D-A00A19CE4B0B}" srcOrd="2" destOrd="0" presId="urn:microsoft.com/office/officeart/2005/8/layout/cycle6"/>
    <dgm:cxn modelId="{57AE0A6F-F4C8-4896-B402-0AD64F380EA5}" type="presParOf" srcId="{C7788550-357F-42BD-B4D2-238C9A9C88D5}" destId="{FD940779-A211-4EB1-8DBD-5939180F4792}" srcOrd="3" destOrd="0" presId="urn:microsoft.com/office/officeart/2005/8/layout/cycle6"/>
    <dgm:cxn modelId="{9C1648E4-CD97-4031-97BD-720922F74BFE}" type="presParOf" srcId="{C7788550-357F-42BD-B4D2-238C9A9C88D5}" destId="{F447A2B2-722B-461C-AB3B-7916BA85CC7B}" srcOrd="4" destOrd="0" presId="urn:microsoft.com/office/officeart/2005/8/layout/cycle6"/>
    <dgm:cxn modelId="{F3B78688-0503-475A-BE04-18171C6D00C3}" type="presParOf" srcId="{C7788550-357F-42BD-B4D2-238C9A9C88D5}" destId="{80364626-4AB3-4155-81B2-BE8FC956E117}" srcOrd="5" destOrd="0" presId="urn:microsoft.com/office/officeart/2005/8/layout/cycle6"/>
    <dgm:cxn modelId="{0B9B44E7-0331-4DCD-83D0-0070230C6D82}" type="presParOf" srcId="{C7788550-357F-42BD-B4D2-238C9A9C88D5}" destId="{905733F0-3765-45C1-9A9E-86CB3861C83D}" srcOrd="6" destOrd="0" presId="urn:microsoft.com/office/officeart/2005/8/layout/cycle6"/>
    <dgm:cxn modelId="{8C355094-9A26-4773-8A20-DBF60049EE49}" type="presParOf" srcId="{C7788550-357F-42BD-B4D2-238C9A9C88D5}" destId="{36868558-4272-4B39-AA69-C67CAEBB0585}" srcOrd="7" destOrd="0" presId="urn:microsoft.com/office/officeart/2005/8/layout/cycle6"/>
    <dgm:cxn modelId="{41DF234D-584B-499C-8C3A-A0E180A732FA}" type="presParOf" srcId="{C7788550-357F-42BD-B4D2-238C9A9C88D5}" destId="{C33F6724-AE65-486E-855B-A9839EB1659D}" srcOrd="8" destOrd="0" presId="urn:microsoft.com/office/officeart/2005/8/layout/cycle6"/>
    <dgm:cxn modelId="{307D7B52-6B9B-4C7D-8F96-F5D19E62BF4E}" type="presParOf" srcId="{C7788550-357F-42BD-B4D2-238C9A9C88D5}" destId="{7EBDCB98-1994-40FE-974E-F17D78496FC4}" srcOrd="9" destOrd="0" presId="urn:microsoft.com/office/officeart/2005/8/layout/cycle6"/>
    <dgm:cxn modelId="{6524241E-05D8-430A-9BE5-0490B1A91C2B}" type="presParOf" srcId="{C7788550-357F-42BD-B4D2-238C9A9C88D5}" destId="{8E3218E4-2924-4875-A918-E88346025960}" srcOrd="10" destOrd="0" presId="urn:microsoft.com/office/officeart/2005/8/layout/cycle6"/>
    <dgm:cxn modelId="{91C8A9F5-77FF-4B90-AB00-63C6200B0172}" type="presParOf" srcId="{C7788550-357F-42BD-B4D2-238C9A9C88D5}" destId="{DE5E467B-2EF0-4479-B8CE-A27D7B02BDA9}" srcOrd="11" destOrd="0" presId="urn:microsoft.com/office/officeart/2005/8/layout/cycle6"/>
    <dgm:cxn modelId="{515C3EAE-D7CE-4586-9471-9A5DBD14BB97}" type="presParOf" srcId="{C7788550-357F-42BD-B4D2-238C9A9C88D5}" destId="{74E694BD-F9FB-4876-BDBD-928E3B90CA5A}" srcOrd="12" destOrd="0" presId="urn:microsoft.com/office/officeart/2005/8/layout/cycle6"/>
    <dgm:cxn modelId="{3A96721C-ACD5-43B9-83D3-CD53E2F81D31}" type="presParOf" srcId="{C7788550-357F-42BD-B4D2-238C9A9C88D5}" destId="{7265514C-3481-4047-8F40-FCAEBAC5858F}" srcOrd="13" destOrd="0" presId="urn:microsoft.com/office/officeart/2005/8/layout/cycle6"/>
    <dgm:cxn modelId="{A9520CF3-B914-49CB-94A1-7EBAF4327CAB}" type="presParOf" srcId="{C7788550-357F-42BD-B4D2-238C9A9C88D5}" destId="{1865B4E3-0388-4610-92F8-BB238D72408A}" srcOrd="14" destOrd="0" presId="urn:microsoft.com/office/officeart/2005/8/layout/cycle6"/>
    <dgm:cxn modelId="{4DCB7039-3FD4-42D3-954E-1C6A6F82246E}" type="presParOf" srcId="{C7788550-357F-42BD-B4D2-238C9A9C88D5}" destId="{851F5A4D-FC9C-4013-95D3-C7402BA34D26}" srcOrd="15" destOrd="0" presId="urn:microsoft.com/office/officeart/2005/8/layout/cycle6"/>
    <dgm:cxn modelId="{A4F04C3D-9E72-4786-AA00-5534C1B9B94B}" type="presParOf" srcId="{C7788550-357F-42BD-B4D2-238C9A9C88D5}" destId="{B71D754F-FB12-42B7-A414-1445574E2390}" srcOrd="16" destOrd="0" presId="urn:microsoft.com/office/officeart/2005/8/layout/cycle6"/>
    <dgm:cxn modelId="{24405387-632C-4325-A294-17A99552F467}" type="presParOf" srcId="{C7788550-357F-42BD-B4D2-238C9A9C88D5}" destId="{8AAC716B-F0EB-4E7B-900A-BB8269FDCE53}"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B8B1C0-04EB-4AA1-BB29-78BDFBDD9068}" type="doc">
      <dgm:prSet loTypeId="urn:microsoft.com/office/officeart/2005/8/layout/venn3" loCatId="relationship" qsTypeId="urn:microsoft.com/office/officeart/2005/8/quickstyle/3d6" qsCatId="3D" csTypeId="urn:microsoft.com/office/officeart/2005/8/colors/colorful2" csCatId="colorful" phldr="1"/>
      <dgm:spPr/>
      <dgm:t>
        <a:bodyPr/>
        <a:lstStyle/>
        <a:p>
          <a:endParaRPr lang="en-US"/>
        </a:p>
      </dgm:t>
    </dgm:pt>
    <dgm:pt modelId="{649D13D8-552F-4956-A98B-750465C90746}">
      <dgm:prSet phldrT="[Text]" custT="1"/>
      <dgm:spPr/>
      <dgm:t>
        <a:bodyPr/>
        <a:lstStyle/>
        <a:p>
          <a:pPr algn="ctr"/>
          <a:r>
            <a:rPr lang="en-US" sz="1700" dirty="0"/>
            <a:t>Citizens &amp; Citizen Intermediaries</a:t>
          </a:r>
        </a:p>
      </dgm:t>
    </dgm:pt>
    <dgm:pt modelId="{1ADCEBF8-F0ED-4903-88C3-2F40DF5E58DC}" type="parTrans" cxnId="{C86E7AA8-3802-4256-A954-0B0AD95D9343}">
      <dgm:prSet/>
      <dgm:spPr/>
      <dgm:t>
        <a:bodyPr/>
        <a:lstStyle/>
        <a:p>
          <a:endParaRPr lang="en-US"/>
        </a:p>
      </dgm:t>
    </dgm:pt>
    <dgm:pt modelId="{17723A95-968A-45C5-9E72-ACFFB1BDB8D4}" type="sibTrans" cxnId="{C86E7AA8-3802-4256-A954-0B0AD95D9343}">
      <dgm:prSet/>
      <dgm:spPr/>
      <dgm:t>
        <a:bodyPr/>
        <a:lstStyle/>
        <a:p>
          <a:endParaRPr lang="en-US"/>
        </a:p>
      </dgm:t>
    </dgm:pt>
    <dgm:pt modelId="{480A454E-51DD-46B5-AB5A-A93FDD81AF77}">
      <dgm:prSet phldrT="[Text]" custT="1"/>
      <dgm:spPr/>
      <dgm:t>
        <a:bodyPr/>
        <a:lstStyle/>
        <a:p>
          <a:r>
            <a:rPr lang="en-US" sz="1800" dirty="0"/>
            <a:t>Congress</a:t>
          </a:r>
        </a:p>
      </dgm:t>
    </dgm:pt>
    <dgm:pt modelId="{0EDE883E-5C46-409C-AF00-3FA529E6E12C}" type="parTrans" cxnId="{D6A1C262-A02F-4169-A30A-E7D6AA1ECC2E}">
      <dgm:prSet/>
      <dgm:spPr/>
      <dgm:t>
        <a:bodyPr/>
        <a:lstStyle/>
        <a:p>
          <a:endParaRPr lang="en-US"/>
        </a:p>
      </dgm:t>
    </dgm:pt>
    <dgm:pt modelId="{31696A96-0F3D-428C-8A2D-81FC18269ACB}" type="sibTrans" cxnId="{D6A1C262-A02F-4169-A30A-E7D6AA1ECC2E}">
      <dgm:prSet/>
      <dgm:spPr/>
      <dgm:t>
        <a:bodyPr/>
        <a:lstStyle/>
        <a:p>
          <a:endParaRPr lang="en-US"/>
        </a:p>
      </dgm:t>
    </dgm:pt>
    <dgm:pt modelId="{1FA60A26-E777-493A-9BF5-4A2B3698B300}">
      <dgm:prSet phldrT="[Text]" custT="1"/>
      <dgm:spPr/>
      <dgm:t>
        <a:bodyPr/>
        <a:lstStyle/>
        <a:p>
          <a:r>
            <a:rPr lang="en-US" sz="1800" dirty="0"/>
            <a:t>Executives</a:t>
          </a:r>
        </a:p>
      </dgm:t>
    </dgm:pt>
    <dgm:pt modelId="{D2A8B682-5C1A-4123-8FE1-E39B85FA502B}" type="parTrans" cxnId="{6C9D7443-AA68-4B6D-8D2A-10189767D178}">
      <dgm:prSet/>
      <dgm:spPr/>
      <dgm:t>
        <a:bodyPr/>
        <a:lstStyle/>
        <a:p>
          <a:endParaRPr lang="en-US"/>
        </a:p>
      </dgm:t>
    </dgm:pt>
    <dgm:pt modelId="{0AE633D0-E5BB-4878-B0D3-AE0C1FA5A375}" type="sibTrans" cxnId="{6C9D7443-AA68-4B6D-8D2A-10189767D178}">
      <dgm:prSet/>
      <dgm:spPr/>
      <dgm:t>
        <a:bodyPr/>
        <a:lstStyle/>
        <a:p>
          <a:endParaRPr lang="en-US"/>
        </a:p>
      </dgm:t>
    </dgm:pt>
    <dgm:pt modelId="{490B6439-3190-48DA-B8A3-CC28932B7A8F}">
      <dgm:prSet phldrT="[Text]" custT="1"/>
      <dgm:spPr/>
      <dgm:t>
        <a:bodyPr/>
        <a:lstStyle/>
        <a:p>
          <a:r>
            <a:rPr lang="en-US" sz="1800" dirty="0"/>
            <a:t>Program Managers</a:t>
          </a:r>
        </a:p>
      </dgm:t>
    </dgm:pt>
    <dgm:pt modelId="{3137A24F-116C-4BDE-B473-666D6E2EE3D9}" type="parTrans" cxnId="{D86B5ED7-E102-4D8C-8724-A707E0252711}">
      <dgm:prSet/>
      <dgm:spPr/>
      <dgm:t>
        <a:bodyPr/>
        <a:lstStyle/>
        <a:p>
          <a:endParaRPr lang="en-US"/>
        </a:p>
      </dgm:t>
    </dgm:pt>
    <dgm:pt modelId="{592CA19E-C049-41B6-AD16-89D4C83D644A}" type="sibTrans" cxnId="{D86B5ED7-E102-4D8C-8724-A707E0252711}">
      <dgm:prSet/>
      <dgm:spPr/>
      <dgm:t>
        <a:bodyPr/>
        <a:lstStyle/>
        <a:p>
          <a:endParaRPr lang="en-US"/>
        </a:p>
      </dgm:t>
    </dgm:pt>
    <dgm:pt modelId="{D8270A7E-7F5C-4735-BDA7-DF448DA3F1A6}" type="pres">
      <dgm:prSet presAssocID="{7FB8B1C0-04EB-4AA1-BB29-78BDFBDD9068}" presName="Name0" presStyleCnt="0">
        <dgm:presLayoutVars>
          <dgm:dir/>
          <dgm:resizeHandles val="exact"/>
        </dgm:presLayoutVars>
      </dgm:prSet>
      <dgm:spPr/>
      <dgm:t>
        <a:bodyPr/>
        <a:lstStyle/>
        <a:p>
          <a:endParaRPr lang="en-US"/>
        </a:p>
      </dgm:t>
    </dgm:pt>
    <dgm:pt modelId="{A4F4C3CA-21AE-45A7-8252-6CA9CD8B7194}" type="pres">
      <dgm:prSet presAssocID="{649D13D8-552F-4956-A98B-750465C90746}" presName="Name5" presStyleLbl="vennNode1" presStyleIdx="0" presStyleCnt="4" custScaleX="106748" custScaleY="104620" custLinFactNeighborX="20903" custLinFactNeighborY="1568">
        <dgm:presLayoutVars>
          <dgm:bulletEnabled val="1"/>
        </dgm:presLayoutVars>
      </dgm:prSet>
      <dgm:spPr/>
      <dgm:t>
        <a:bodyPr/>
        <a:lstStyle/>
        <a:p>
          <a:endParaRPr lang="en-US"/>
        </a:p>
      </dgm:t>
    </dgm:pt>
    <dgm:pt modelId="{C390D9B1-037F-4A81-A556-2C0BF6450743}" type="pres">
      <dgm:prSet presAssocID="{17723A95-968A-45C5-9E72-ACFFB1BDB8D4}" presName="space" presStyleCnt="0"/>
      <dgm:spPr/>
    </dgm:pt>
    <dgm:pt modelId="{89A6154E-9DEC-4F09-9566-63FB8A05AF32}" type="pres">
      <dgm:prSet presAssocID="{480A454E-51DD-46B5-AB5A-A93FDD81AF77}" presName="Name5" presStyleLbl="vennNode1" presStyleIdx="1" presStyleCnt="4" custScaleX="103697" custScaleY="106748">
        <dgm:presLayoutVars>
          <dgm:bulletEnabled val="1"/>
        </dgm:presLayoutVars>
      </dgm:prSet>
      <dgm:spPr/>
      <dgm:t>
        <a:bodyPr/>
        <a:lstStyle/>
        <a:p>
          <a:endParaRPr lang="en-US"/>
        </a:p>
      </dgm:t>
    </dgm:pt>
    <dgm:pt modelId="{82C8DA1E-D57A-4DF5-9D75-8DB56DB45268}" type="pres">
      <dgm:prSet presAssocID="{31696A96-0F3D-428C-8A2D-81FC18269ACB}" presName="space" presStyleCnt="0"/>
      <dgm:spPr/>
    </dgm:pt>
    <dgm:pt modelId="{422216FA-0FB3-446A-831D-7B608185B694}" type="pres">
      <dgm:prSet presAssocID="{1FA60A26-E777-493A-9BF5-4A2B3698B300}" presName="Name5" presStyleLbl="vennNode1" presStyleIdx="2" presStyleCnt="4" custScaleX="105320" custScaleY="107845">
        <dgm:presLayoutVars>
          <dgm:bulletEnabled val="1"/>
        </dgm:presLayoutVars>
      </dgm:prSet>
      <dgm:spPr/>
      <dgm:t>
        <a:bodyPr/>
        <a:lstStyle/>
        <a:p>
          <a:endParaRPr lang="en-US"/>
        </a:p>
      </dgm:t>
    </dgm:pt>
    <dgm:pt modelId="{395A4913-70CA-4432-AEF4-9321CC68E126}" type="pres">
      <dgm:prSet presAssocID="{0AE633D0-E5BB-4878-B0D3-AE0C1FA5A375}" presName="space" presStyleCnt="0"/>
      <dgm:spPr/>
    </dgm:pt>
    <dgm:pt modelId="{17E50902-F2BF-4425-B72E-F90B97601A5D}" type="pres">
      <dgm:prSet presAssocID="{490B6439-3190-48DA-B8A3-CC28932B7A8F}" presName="Name5" presStyleLbl="vennNode1" presStyleIdx="3" presStyleCnt="4" custScaleX="107565" custScaleY="109533">
        <dgm:presLayoutVars>
          <dgm:bulletEnabled val="1"/>
        </dgm:presLayoutVars>
      </dgm:prSet>
      <dgm:spPr/>
      <dgm:t>
        <a:bodyPr/>
        <a:lstStyle/>
        <a:p>
          <a:endParaRPr lang="en-US"/>
        </a:p>
      </dgm:t>
    </dgm:pt>
  </dgm:ptLst>
  <dgm:cxnLst>
    <dgm:cxn modelId="{9788078D-2ECB-40B0-99A2-76B7CD03FE84}" type="presOf" srcId="{7FB8B1C0-04EB-4AA1-BB29-78BDFBDD9068}" destId="{D8270A7E-7F5C-4735-BDA7-DF448DA3F1A6}" srcOrd="0" destOrd="0" presId="urn:microsoft.com/office/officeart/2005/8/layout/venn3"/>
    <dgm:cxn modelId="{91A8C5D2-B773-4B4F-AC37-A08628206F21}" type="presOf" srcId="{480A454E-51DD-46B5-AB5A-A93FDD81AF77}" destId="{89A6154E-9DEC-4F09-9566-63FB8A05AF32}" srcOrd="0" destOrd="0" presId="urn:microsoft.com/office/officeart/2005/8/layout/venn3"/>
    <dgm:cxn modelId="{6C9D7443-AA68-4B6D-8D2A-10189767D178}" srcId="{7FB8B1C0-04EB-4AA1-BB29-78BDFBDD9068}" destId="{1FA60A26-E777-493A-9BF5-4A2B3698B300}" srcOrd="2" destOrd="0" parTransId="{D2A8B682-5C1A-4123-8FE1-E39B85FA502B}" sibTransId="{0AE633D0-E5BB-4878-B0D3-AE0C1FA5A375}"/>
    <dgm:cxn modelId="{D6A1C262-A02F-4169-A30A-E7D6AA1ECC2E}" srcId="{7FB8B1C0-04EB-4AA1-BB29-78BDFBDD9068}" destId="{480A454E-51DD-46B5-AB5A-A93FDD81AF77}" srcOrd="1" destOrd="0" parTransId="{0EDE883E-5C46-409C-AF00-3FA529E6E12C}" sibTransId="{31696A96-0F3D-428C-8A2D-81FC18269ACB}"/>
    <dgm:cxn modelId="{4E4F912A-1B28-4681-A408-46AA21196E12}" type="presOf" srcId="{490B6439-3190-48DA-B8A3-CC28932B7A8F}" destId="{17E50902-F2BF-4425-B72E-F90B97601A5D}" srcOrd="0" destOrd="0" presId="urn:microsoft.com/office/officeart/2005/8/layout/venn3"/>
    <dgm:cxn modelId="{D86B5ED7-E102-4D8C-8724-A707E0252711}" srcId="{7FB8B1C0-04EB-4AA1-BB29-78BDFBDD9068}" destId="{490B6439-3190-48DA-B8A3-CC28932B7A8F}" srcOrd="3" destOrd="0" parTransId="{3137A24F-116C-4BDE-B473-666D6E2EE3D9}" sibTransId="{592CA19E-C049-41B6-AD16-89D4C83D644A}"/>
    <dgm:cxn modelId="{72905F3C-2522-4FB3-84DD-F6B1DAB745A3}" type="presOf" srcId="{649D13D8-552F-4956-A98B-750465C90746}" destId="{A4F4C3CA-21AE-45A7-8252-6CA9CD8B7194}" srcOrd="0" destOrd="0" presId="urn:microsoft.com/office/officeart/2005/8/layout/venn3"/>
    <dgm:cxn modelId="{D8E345E0-9062-4CFB-8051-E40E0E64FDB5}" type="presOf" srcId="{1FA60A26-E777-493A-9BF5-4A2B3698B300}" destId="{422216FA-0FB3-446A-831D-7B608185B694}" srcOrd="0" destOrd="0" presId="urn:microsoft.com/office/officeart/2005/8/layout/venn3"/>
    <dgm:cxn modelId="{C86E7AA8-3802-4256-A954-0B0AD95D9343}" srcId="{7FB8B1C0-04EB-4AA1-BB29-78BDFBDD9068}" destId="{649D13D8-552F-4956-A98B-750465C90746}" srcOrd="0" destOrd="0" parTransId="{1ADCEBF8-F0ED-4903-88C3-2F40DF5E58DC}" sibTransId="{17723A95-968A-45C5-9E72-ACFFB1BDB8D4}"/>
    <dgm:cxn modelId="{B509A229-EEA6-43F4-A1FD-15B6414907C2}" type="presParOf" srcId="{D8270A7E-7F5C-4735-BDA7-DF448DA3F1A6}" destId="{A4F4C3CA-21AE-45A7-8252-6CA9CD8B7194}" srcOrd="0" destOrd="0" presId="urn:microsoft.com/office/officeart/2005/8/layout/venn3"/>
    <dgm:cxn modelId="{7E0DF8E0-4874-4F57-A814-4AEC75E26792}" type="presParOf" srcId="{D8270A7E-7F5C-4735-BDA7-DF448DA3F1A6}" destId="{C390D9B1-037F-4A81-A556-2C0BF6450743}" srcOrd="1" destOrd="0" presId="urn:microsoft.com/office/officeart/2005/8/layout/venn3"/>
    <dgm:cxn modelId="{9759F503-2395-4942-830F-2C4D7CFA10C9}" type="presParOf" srcId="{D8270A7E-7F5C-4735-BDA7-DF448DA3F1A6}" destId="{89A6154E-9DEC-4F09-9566-63FB8A05AF32}" srcOrd="2" destOrd="0" presId="urn:microsoft.com/office/officeart/2005/8/layout/venn3"/>
    <dgm:cxn modelId="{CD2222CD-BA38-42CD-A217-05EBF9C031E5}" type="presParOf" srcId="{D8270A7E-7F5C-4735-BDA7-DF448DA3F1A6}" destId="{82C8DA1E-D57A-4DF5-9D75-8DB56DB45268}" srcOrd="3" destOrd="0" presId="urn:microsoft.com/office/officeart/2005/8/layout/venn3"/>
    <dgm:cxn modelId="{DF43AEF4-7A19-48F8-A15E-62FC6E2D9D78}" type="presParOf" srcId="{D8270A7E-7F5C-4735-BDA7-DF448DA3F1A6}" destId="{422216FA-0FB3-446A-831D-7B608185B694}" srcOrd="4" destOrd="0" presId="urn:microsoft.com/office/officeart/2005/8/layout/venn3"/>
    <dgm:cxn modelId="{3635560B-82B2-4940-AEF1-896B9C0CF997}" type="presParOf" srcId="{D8270A7E-7F5C-4735-BDA7-DF448DA3F1A6}" destId="{395A4913-70CA-4432-AEF4-9321CC68E126}" srcOrd="5" destOrd="0" presId="urn:microsoft.com/office/officeart/2005/8/layout/venn3"/>
    <dgm:cxn modelId="{F2AD5622-0F09-43D7-BE5A-9BC4F865EFD7}" type="presParOf" srcId="{D8270A7E-7F5C-4735-BDA7-DF448DA3F1A6}" destId="{17E50902-F2BF-4425-B72E-F90B97601A5D}"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F6B01B-BB60-4C88-9A22-BEBF7A39CA7D}"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870A903D-FFC3-4439-8D48-7111927D090E}">
      <dgm:prSet phldrT="[Text]"/>
      <dgm:spPr/>
      <dgm:t>
        <a:bodyPr/>
        <a:lstStyle/>
        <a:p>
          <a:r>
            <a:rPr lang="en-US" dirty="0"/>
            <a:t>Organizational</a:t>
          </a:r>
        </a:p>
      </dgm:t>
    </dgm:pt>
    <dgm:pt modelId="{8D258F5E-13D9-4EF2-8FAD-2A27819C422F}" type="parTrans" cxnId="{72055DAA-420D-4868-9973-CCC09DF3D233}">
      <dgm:prSet/>
      <dgm:spPr/>
      <dgm:t>
        <a:bodyPr/>
        <a:lstStyle/>
        <a:p>
          <a:endParaRPr lang="en-US"/>
        </a:p>
      </dgm:t>
    </dgm:pt>
    <dgm:pt modelId="{54680C8A-0085-4A83-B8C4-3EDEDE676590}" type="sibTrans" cxnId="{72055DAA-420D-4868-9973-CCC09DF3D233}">
      <dgm:prSet/>
      <dgm:spPr/>
      <dgm:t>
        <a:bodyPr/>
        <a:lstStyle/>
        <a:p>
          <a:endParaRPr lang="en-US"/>
        </a:p>
      </dgm:t>
    </dgm:pt>
    <dgm:pt modelId="{E1BE9CED-1721-4DAF-A1A1-991325361F27}">
      <dgm:prSet phldrT="[Text]"/>
      <dgm:spPr/>
      <dgm:t>
        <a:bodyPr/>
        <a:lstStyle/>
        <a:p>
          <a:r>
            <a:rPr lang="en-US" dirty="0"/>
            <a:t>The government is viewed as a collection of departments and agencies that provide governmental services.</a:t>
          </a:r>
        </a:p>
      </dgm:t>
    </dgm:pt>
    <dgm:pt modelId="{ED17F567-2F6C-4C29-91DA-709AD07E4385}" type="parTrans" cxnId="{30B0BAE0-25EC-448F-9C38-47B0563BB44B}">
      <dgm:prSet/>
      <dgm:spPr/>
      <dgm:t>
        <a:bodyPr/>
        <a:lstStyle/>
        <a:p>
          <a:endParaRPr lang="en-US"/>
        </a:p>
      </dgm:t>
    </dgm:pt>
    <dgm:pt modelId="{A267BECA-FC9D-491A-BFDF-E29863B056E8}" type="sibTrans" cxnId="{30B0BAE0-25EC-448F-9C38-47B0563BB44B}">
      <dgm:prSet/>
      <dgm:spPr/>
      <dgm:t>
        <a:bodyPr/>
        <a:lstStyle/>
        <a:p>
          <a:endParaRPr lang="en-US"/>
        </a:p>
      </dgm:t>
    </dgm:pt>
    <dgm:pt modelId="{9F6949C0-6774-46E6-8FEF-49719E70EEDC}">
      <dgm:prSet phldrT="[Text]"/>
      <dgm:spPr/>
      <dgm:t>
        <a:bodyPr/>
        <a:lstStyle/>
        <a:p>
          <a:r>
            <a:rPr lang="en-US" dirty="0">
              <a:solidFill>
                <a:srgbClr val="18696F"/>
              </a:solidFill>
            </a:rPr>
            <a:t>Budget</a:t>
          </a:r>
        </a:p>
      </dgm:t>
    </dgm:pt>
    <dgm:pt modelId="{3394DEE7-F00E-4200-B20B-E9B3C5860FAF}" type="parTrans" cxnId="{80BA450E-3C58-4B7D-A341-CDD5398EF422}">
      <dgm:prSet/>
      <dgm:spPr/>
      <dgm:t>
        <a:bodyPr/>
        <a:lstStyle/>
        <a:p>
          <a:endParaRPr lang="en-US"/>
        </a:p>
      </dgm:t>
    </dgm:pt>
    <dgm:pt modelId="{F329ED1B-FD70-4C2E-A39C-73672BC0C4B0}" type="sibTrans" cxnId="{80BA450E-3C58-4B7D-A341-CDD5398EF422}">
      <dgm:prSet/>
      <dgm:spPr/>
      <dgm:t>
        <a:bodyPr/>
        <a:lstStyle/>
        <a:p>
          <a:endParaRPr lang="en-US"/>
        </a:p>
      </dgm:t>
    </dgm:pt>
    <dgm:pt modelId="{E2260E53-F939-4337-B567-6FF118B9ED5D}">
      <dgm:prSet phldrT="[Text]"/>
      <dgm:spPr/>
      <dgm:t>
        <a:bodyPr/>
        <a:lstStyle/>
        <a:p>
          <a:r>
            <a:rPr lang="en-US" dirty="0">
              <a:solidFill>
                <a:srgbClr val="18696F"/>
              </a:solidFill>
            </a:rPr>
            <a:t>The government is viewed as a collection of expenditure (appropriations or funds) or receipt budget accounts</a:t>
          </a:r>
          <a:r>
            <a:rPr lang="en-US" dirty="0">
              <a:solidFill>
                <a:schemeClr val="accent5">
                  <a:lumMod val="50000"/>
                </a:schemeClr>
              </a:solidFill>
            </a:rPr>
            <a:t>.</a:t>
          </a:r>
        </a:p>
      </dgm:t>
    </dgm:pt>
    <dgm:pt modelId="{151B8058-985D-4CA2-A5BE-0D8A83608A80}" type="parTrans" cxnId="{4C75C49D-0056-4CF2-820D-BD24FE299223}">
      <dgm:prSet/>
      <dgm:spPr/>
      <dgm:t>
        <a:bodyPr/>
        <a:lstStyle/>
        <a:p>
          <a:endParaRPr lang="en-US"/>
        </a:p>
      </dgm:t>
    </dgm:pt>
    <dgm:pt modelId="{7809C235-168D-4A1E-83A3-087DA3E5965E}" type="sibTrans" cxnId="{4C75C49D-0056-4CF2-820D-BD24FE299223}">
      <dgm:prSet/>
      <dgm:spPr/>
      <dgm:t>
        <a:bodyPr/>
        <a:lstStyle/>
        <a:p>
          <a:endParaRPr lang="en-US"/>
        </a:p>
      </dgm:t>
    </dgm:pt>
    <dgm:pt modelId="{E343EE5A-C354-4BF9-BAB4-4604E5B29754}">
      <dgm:prSet phldrT="[Text]"/>
      <dgm:spPr>
        <a:solidFill>
          <a:srgbClr val="C1DDCC"/>
        </a:solidFill>
      </dgm:spPr>
      <dgm:t>
        <a:bodyPr/>
        <a:lstStyle/>
        <a:p>
          <a:r>
            <a:rPr lang="en-US" dirty="0">
              <a:solidFill>
                <a:srgbClr val="18696F"/>
              </a:solidFill>
            </a:rPr>
            <a:t>Program</a:t>
          </a:r>
        </a:p>
      </dgm:t>
    </dgm:pt>
    <dgm:pt modelId="{937C5BCF-67AF-4709-B790-B55ABF070363}" type="parTrans" cxnId="{6C487A1D-723D-45A2-85FE-CBD0AB83498D}">
      <dgm:prSet/>
      <dgm:spPr/>
      <dgm:t>
        <a:bodyPr/>
        <a:lstStyle/>
        <a:p>
          <a:endParaRPr lang="en-US"/>
        </a:p>
      </dgm:t>
    </dgm:pt>
    <dgm:pt modelId="{6E1B2E51-47FF-48C2-B8CB-7CCD680E68FD}" type="sibTrans" cxnId="{6C487A1D-723D-45A2-85FE-CBD0AB83498D}">
      <dgm:prSet/>
      <dgm:spPr/>
      <dgm:t>
        <a:bodyPr/>
        <a:lstStyle/>
        <a:p>
          <a:endParaRPr lang="en-US"/>
        </a:p>
      </dgm:t>
    </dgm:pt>
    <dgm:pt modelId="{6EC45AB7-25E0-4FCC-A225-5029F88A199E}">
      <dgm:prSet phldrT="[Text]"/>
      <dgm:spPr>
        <a:solidFill>
          <a:srgbClr val="C1DDCC"/>
        </a:solidFill>
      </dgm:spPr>
      <dgm:t>
        <a:bodyPr/>
        <a:lstStyle/>
        <a:p>
          <a:r>
            <a:rPr lang="en-US" dirty="0">
              <a:solidFill>
                <a:srgbClr val="18696F"/>
              </a:solidFill>
            </a:rPr>
            <a:t>The government is viewed as an aggregation of programs (or functions) and activities.</a:t>
          </a:r>
        </a:p>
      </dgm:t>
    </dgm:pt>
    <dgm:pt modelId="{8A031E91-FD29-4477-A058-6CC57A383139}" type="parTrans" cxnId="{32AAAC84-4C9C-4AA7-8B58-413E136D1C8D}">
      <dgm:prSet/>
      <dgm:spPr/>
      <dgm:t>
        <a:bodyPr/>
        <a:lstStyle/>
        <a:p>
          <a:endParaRPr lang="en-US"/>
        </a:p>
      </dgm:t>
    </dgm:pt>
    <dgm:pt modelId="{293199BD-85D5-45C2-8ACD-445FE0F8931C}" type="sibTrans" cxnId="{32AAAC84-4C9C-4AA7-8B58-413E136D1C8D}">
      <dgm:prSet/>
      <dgm:spPr/>
      <dgm:t>
        <a:bodyPr/>
        <a:lstStyle/>
        <a:p>
          <a:endParaRPr lang="en-US"/>
        </a:p>
      </dgm:t>
    </dgm:pt>
    <dgm:pt modelId="{217E32CE-6221-49B9-9698-4C257B648437}" type="pres">
      <dgm:prSet presAssocID="{76F6B01B-BB60-4C88-9A22-BEBF7A39CA7D}" presName="Name0" presStyleCnt="0">
        <dgm:presLayoutVars>
          <dgm:dir/>
          <dgm:resizeHandles val="exact"/>
        </dgm:presLayoutVars>
      </dgm:prSet>
      <dgm:spPr/>
      <dgm:t>
        <a:bodyPr/>
        <a:lstStyle/>
        <a:p>
          <a:endParaRPr lang="en-US"/>
        </a:p>
      </dgm:t>
    </dgm:pt>
    <dgm:pt modelId="{7795B61D-4EE2-450E-ACF6-F878CEA3E893}" type="pres">
      <dgm:prSet presAssocID="{870A903D-FFC3-4439-8D48-7111927D090E}" presName="node" presStyleLbl="node1" presStyleIdx="0" presStyleCnt="3">
        <dgm:presLayoutVars>
          <dgm:bulletEnabled val="1"/>
        </dgm:presLayoutVars>
      </dgm:prSet>
      <dgm:spPr/>
      <dgm:t>
        <a:bodyPr/>
        <a:lstStyle/>
        <a:p>
          <a:endParaRPr lang="en-US"/>
        </a:p>
      </dgm:t>
    </dgm:pt>
    <dgm:pt modelId="{FCAD9587-05F0-4694-B3EB-6D0EEF918CD3}" type="pres">
      <dgm:prSet presAssocID="{54680C8A-0085-4A83-B8C4-3EDEDE676590}" presName="sibTrans" presStyleCnt="0"/>
      <dgm:spPr/>
    </dgm:pt>
    <dgm:pt modelId="{D8C68BBA-41A7-4489-A74D-9D0D617231AC}" type="pres">
      <dgm:prSet presAssocID="{9F6949C0-6774-46E6-8FEF-49719E70EEDC}" presName="node" presStyleLbl="node1" presStyleIdx="1" presStyleCnt="3">
        <dgm:presLayoutVars>
          <dgm:bulletEnabled val="1"/>
        </dgm:presLayoutVars>
      </dgm:prSet>
      <dgm:spPr/>
      <dgm:t>
        <a:bodyPr/>
        <a:lstStyle/>
        <a:p>
          <a:endParaRPr lang="en-US"/>
        </a:p>
      </dgm:t>
    </dgm:pt>
    <dgm:pt modelId="{2136A20E-71AF-412B-8A4E-813D8EFC6A7F}" type="pres">
      <dgm:prSet presAssocID="{F329ED1B-FD70-4C2E-A39C-73672BC0C4B0}" presName="sibTrans" presStyleCnt="0"/>
      <dgm:spPr/>
    </dgm:pt>
    <dgm:pt modelId="{7E6EB582-DABC-4706-AD8D-A361884FBC46}" type="pres">
      <dgm:prSet presAssocID="{E343EE5A-C354-4BF9-BAB4-4604E5B29754}" presName="node" presStyleLbl="node1" presStyleIdx="2" presStyleCnt="3">
        <dgm:presLayoutVars>
          <dgm:bulletEnabled val="1"/>
        </dgm:presLayoutVars>
      </dgm:prSet>
      <dgm:spPr/>
      <dgm:t>
        <a:bodyPr/>
        <a:lstStyle/>
        <a:p>
          <a:endParaRPr lang="en-US"/>
        </a:p>
      </dgm:t>
    </dgm:pt>
  </dgm:ptLst>
  <dgm:cxnLst>
    <dgm:cxn modelId="{30B0BAE0-25EC-448F-9C38-47B0563BB44B}" srcId="{870A903D-FFC3-4439-8D48-7111927D090E}" destId="{E1BE9CED-1721-4DAF-A1A1-991325361F27}" srcOrd="0" destOrd="0" parTransId="{ED17F567-2F6C-4C29-91DA-709AD07E4385}" sibTransId="{A267BECA-FC9D-491A-BFDF-E29863B056E8}"/>
    <dgm:cxn modelId="{E98DE7D6-9A46-4782-851F-747AA2988FD0}" type="presOf" srcId="{9F6949C0-6774-46E6-8FEF-49719E70EEDC}" destId="{D8C68BBA-41A7-4489-A74D-9D0D617231AC}" srcOrd="0" destOrd="0" presId="urn:microsoft.com/office/officeart/2005/8/layout/hList6"/>
    <dgm:cxn modelId="{7E7735D3-F514-40DF-BF6B-15205872E7D5}" type="presOf" srcId="{76F6B01B-BB60-4C88-9A22-BEBF7A39CA7D}" destId="{217E32CE-6221-49B9-9698-4C257B648437}" srcOrd="0" destOrd="0" presId="urn:microsoft.com/office/officeart/2005/8/layout/hList6"/>
    <dgm:cxn modelId="{1C5028A7-0D16-4152-A8C1-EC54B72FB0C3}" type="presOf" srcId="{870A903D-FFC3-4439-8D48-7111927D090E}" destId="{7795B61D-4EE2-450E-ACF6-F878CEA3E893}" srcOrd="0" destOrd="0" presId="urn:microsoft.com/office/officeart/2005/8/layout/hList6"/>
    <dgm:cxn modelId="{4C75C49D-0056-4CF2-820D-BD24FE299223}" srcId="{9F6949C0-6774-46E6-8FEF-49719E70EEDC}" destId="{E2260E53-F939-4337-B567-6FF118B9ED5D}" srcOrd="0" destOrd="0" parTransId="{151B8058-985D-4CA2-A5BE-0D8A83608A80}" sibTransId="{7809C235-168D-4A1E-83A3-087DA3E5965E}"/>
    <dgm:cxn modelId="{4D7761AE-3354-42A7-A618-624DB6D899AE}" type="presOf" srcId="{6EC45AB7-25E0-4FCC-A225-5029F88A199E}" destId="{7E6EB582-DABC-4706-AD8D-A361884FBC46}" srcOrd="0" destOrd="1" presId="urn:microsoft.com/office/officeart/2005/8/layout/hList6"/>
    <dgm:cxn modelId="{8D2417C3-AD07-4FD2-9BCB-BB95665C4A0A}" type="presOf" srcId="{E343EE5A-C354-4BF9-BAB4-4604E5B29754}" destId="{7E6EB582-DABC-4706-AD8D-A361884FBC46}" srcOrd="0" destOrd="0" presId="urn:microsoft.com/office/officeart/2005/8/layout/hList6"/>
    <dgm:cxn modelId="{32AAAC84-4C9C-4AA7-8B58-413E136D1C8D}" srcId="{E343EE5A-C354-4BF9-BAB4-4604E5B29754}" destId="{6EC45AB7-25E0-4FCC-A225-5029F88A199E}" srcOrd="0" destOrd="0" parTransId="{8A031E91-FD29-4477-A058-6CC57A383139}" sibTransId="{293199BD-85D5-45C2-8ACD-445FE0F8931C}"/>
    <dgm:cxn modelId="{80BA450E-3C58-4B7D-A341-CDD5398EF422}" srcId="{76F6B01B-BB60-4C88-9A22-BEBF7A39CA7D}" destId="{9F6949C0-6774-46E6-8FEF-49719E70EEDC}" srcOrd="1" destOrd="0" parTransId="{3394DEE7-F00E-4200-B20B-E9B3C5860FAF}" sibTransId="{F329ED1B-FD70-4C2E-A39C-73672BC0C4B0}"/>
    <dgm:cxn modelId="{6C487A1D-723D-45A2-85FE-CBD0AB83498D}" srcId="{76F6B01B-BB60-4C88-9A22-BEBF7A39CA7D}" destId="{E343EE5A-C354-4BF9-BAB4-4604E5B29754}" srcOrd="2" destOrd="0" parTransId="{937C5BCF-67AF-4709-B790-B55ABF070363}" sibTransId="{6E1B2E51-47FF-48C2-B8CB-7CCD680E68FD}"/>
    <dgm:cxn modelId="{24C21B45-139F-46C5-AFBB-7F1BE9606393}" type="presOf" srcId="{E1BE9CED-1721-4DAF-A1A1-991325361F27}" destId="{7795B61D-4EE2-450E-ACF6-F878CEA3E893}" srcOrd="0" destOrd="1" presId="urn:microsoft.com/office/officeart/2005/8/layout/hList6"/>
    <dgm:cxn modelId="{DD5794F6-3683-4A3D-A193-7445957EAAFC}" type="presOf" srcId="{E2260E53-F939-4337-B567-6FF118B9ED5D}" destId="{D8C68BBA-41A7-4489-A74D-9D0D617231AC}" srcOrd="0" destOrd="1" presId="urn:microsoft.com/office/officeart/2005/8/layout/hList6"/>
    <dgm:cxn modelId="{72055DAA-420D-4868-9973-CCC09DF3D233}" srcId="{76F6B01B-BB60-4C88-9A22-BEBF7A39CA7D}" destId="{870A903D-FFC3-4439-8D48-7111927D090E}" srcOrd="0" destOrd="0" parTransId="{8D258F5E-13D9-4EF2-8FAD-2A27819C422F}" sibTransId="{54680C8A-0085-4A83-B8C4-3EDEDE676590}"/>
    <dgm:cxn modelId="{AEAD83C7-7FB5-494A-9A40-7FD65735B7CC}" type="presParOf" srcId="{217E32CE-6221-49B9-9698-4C257B648437}" destId="{7795B61D-4EE2-450E-ACF6-F878CEA3E893}" srcOrd="0" destOrd="0" presId="urn:microsoft.com/office/officeart/2005/8/layout/hList6"/>
    <dgm:cxn modelId="{5FD9B715-DCB6-44A7-A94F-EDFCBC80D000}" type="presParOf" srcId="{217E32CE-6221-49B9-9698-4C257B648437}" destId="{FCAD9587-05F0-4694-B3EB-6D0EEF918CD3}" srcOrd="1" destOrd="0" presId="urn:microsoft.com/office/officeart/2005/8/layout/hList6"/>
    <dgm:cxn modelId="{5F952904-3BCB-46F6-BDE7-AF926439719B}" type="presParOf" srcId="{217E32CE-6221-49B9-9698-4C257B648437}" destId="{D8C68BBA-41A7-4489-A74D-9D0D617231AC}" srcOrd="2" destOrd="0" presId="urn:microsoft.com/office/officeart/2005/8/layout/hList6"/>
    <dgm:cxn modelId="{51203C34-818E-44EE-B5CF-EEF68380647D}" type="presParOf" srcId="{217E32CE-6221-49B9-9698-4C257B648437}" destId="{2136A20E-71AF-412B-8A4E-813D8EFC6A7F}" srcOrd="3" destOrd="0" presId="urn:microsoft.com/office/officeart/2005/8/layout/hList6"/>
    <dgm:cxn modelId="{9B9A7732-EE9F-46EA-A68E-2F61334FD7A9}" type="presParOf" srcId="{217E32CE-6221-49B9-9698-4C257B648437}" destId="{7E6EB582-DABC-4706-AD8D-A361884FBC4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5100DE-22CB-4E3D-9413-6FD4A78134B7}"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347FCC91-0A97-45E1-A94A-6C9D6C81BDBD}">
      <dgm:prSet phldrT="[Text]" custT="1"/>
      <dgm:spPr>
        <a:solidFill>
          <a:schemeClr val="accent1">
            <a:lumMod val="75000"/>
          </a:schemeClr>
        </a:solidFill>
      </dgm:spPr>
      <dgm:t>
        <a:bodyPr/>
        <a:lstStyle/>
        <a:p>
          <a:r>
            <a:rPr lang="en-US" sz="1800" dirty="0"/>
            <a:t>Communicating Information</a:t>
          </a:r>
        </a:p>
      </dgm:t>
    </dgm:pt>
    <dgm:pt modelId="{A9869584-CFBD-42C6-956D-8C6581BB6A4C}" type="parTrans" cxnId="{24D50261-BFBF-46CD-ACC5-7F88B4F2AA93}">
      <dgm:prSet/>
      <dgm:spPr/>
      <dgm:t>
        <a:bodyPr/>
        <a:lstStyle/>
        <a:p>
          <a:endParaRPr lang="en-US"/>
        </a:p>
      </dgm:t>
    </dgm:pt>
    <dgm:pt modelId="{AE1C18BE-59A9-4F07-B78C-1FE09DDA4D94}" type="sibTrans" cxnId="{24D50261-BFBF-46CD-ACC5-7F88B4F2AA93}">
      <dgm:prSet/>
      <dgm:spPr/>
      <dgm:t>
        <a:bodyPr/>
        <a:lstStyle/>
        <a:p>
          <a:endParaRPr lang="en-US"/>
        </a:p>
      </dgm:t>
    </dgm:pt>
    <dgm:pt modelId="{ECA50C05-B21D-4FC6-B27C-DE6B070815D4}">
      <dgm:prSet phldrT="[Text]"/>
      <dgm:spPr>
        <a:solidFill>
          <a:schemeClr val="accent2">
            <a:lumMod val="75000"/>
          </a:schemeClr>
        </a:solidFill>
      </dgm:spPr>
      <dgm:t>
        <a:bodyPr/>
        <a:lstStyle/>
        <a:p>
          <a:r>
            <a:rPr lang="en-US" dirty="0"/>
            <a:t> Required Supplementary Information (RSI)</a:t>
          </a:r>
        </a:p>
      </dgm:t>
    </dgm:pt>
    <dgm:pt modelId="{E135FAED-6491-449D-856B-B1CE0B023B66}" type="parTrans" cxnId="{F1748502-8E72-49E9-9001-13C686D05609}">
      <dgm:prSet/>
      <dgm:spPr/>
      <dgm:t>
        <a:bodyPr/>
        <a:lstStyle/>
        <a:p>
          <a:endParaRPr lang="en-US"/>
        </a:p>
      </dgm:t>
    </dgm:pt>
    <dgm:pt modelId="{FB0C30F3-657D-4F19-A33F-FAFA7BE6C609}" type="sibTrans" cxnId="{F1748502-8E72-49E9-9001-13C686D05609}">
      <dgm:prSet/>
      <dgm:spPr/>
      <dgm:t>
        <a:bodyPr/>
        <a:lstStyle/>
        <a:p>
          <a:endParaRPr lang="en-US"/>
        </a:p>
      </dgm:t>
    </dgm:pt>
    <dgm:pt modelId="{D21BB121-DD41-4B0C-B1F4-290255E9C762}">
      <dgm:prSet phldrT="[Text]"/>
      <dgm:spPr>
        <a:solidFill>
          <a:srgbClr val="18696F"/>
        </a:solidFill>
      </dgm:spPr>
      <dgm:t>
        <a:bodyPr/>
        <a:lstStyle/>
        <a:p>
          <a:r>
            <a:rPr lang="en-US" dirty="0"/>
            <a:t>Basic Information</a:t>
          </a:r>
        </a:p>
      </dgm:t>
    </dgm:pt>
    <dgm:pt modelId="{8B51EF45-FF52-4C1B-AE37-8AA6D8CD9699}" type="parTrans" cxnId="{40D70F64-4FD4-4527-A386-6BC08D29C79E}">
      <dgm:prSet/>
      <dgm:spPr>
        <a:solidFill>
          <a:srgbClr val="18696F"/>
        </a:solidFill>
      </dgm:spPr>
      <dgm:t>
        <a:bodyPr/>
        <a:lstStyle/>
        <a:p>
          <a:endParaRPr lang="en-US"/>
        </a:p>
      </dgm:t>
    </dgm:pt>
    <dgm:pt modelId="{4B5312AA-3F44-4DEB-AF72-1BC831C39BDF}" type="sibTrans" cxnId="{40D70F64-4FD4-4527-A386-6BC08D29C79E}">
      <dgm:prSet/>
      <dgm:spPr/>
      <dgm:t>
        <a:bodyPr/>
        <a:lstStyle/>
        <a:p>
          <a:endParaRPr lang="en-US"/>
        </a:p>
      </dgm:t>
    </dgm:pt>
    <dgm:pt modelId="{5E794B8D-98A8-47C8-B876-860516BE8D8C}">
      <dgm:prSet phldrT="[Text]"/>
      <dgm:spPr/>
      <dgm:t>
        <a:bodyPr/>
        <a:lstStyle/>
        <a:p>
          <a:r>
            <a:rPr lang="en-US" b="1" dirty="0">
              <a:solidFill>
                <a:srgbClr val="18696F"/>
              </a:solidFill>
            </a:rPr>
            <a:t>Other Accompanying Information (OAI)</a:t>
          </a:r>
        </a:p>
      </dgm:t>
    </dgm:pt>
    <dgm:pt modelId="{1EF8BE1D-B2FF-4A5A-8B0C-C0CD21509B07}" type="parTrans" cxnId="{BD3850BB-7592-47E9-8A08-7417AACA9D3C}">
      <dgm:prSet/>
      <dgm:spPr/>
      <dgm:t>
        <a:bodyPr/>
        <a:lstStyle/>
        <a:p>
          <a:endParaRPr lang="en-US"/>
        </a:p>
      </dgm:t>
    </dgm:pt>
    <dgm:pt modelId="{558A4669-DAC4-4B95-9572-50F1791CEE29}" type="sibTrans" cxnId="{BD3850BB-7592-47E9-8A08-7417AACA9D3C}">
      <dgm:prSet/>
      <dgm:spPr/>
      <dgm:t>
        <a:bodyPr/>
        <a:lstStyle/>
        <a:p>
          <a:endParaRPr lang="en-US"/>
        </a:p>
      </dgm:t>
    </dgm:pt>
    <dgm:pt modelId="{C2DFE753-DDAD-4545-B243-907F2597610D}" type="pres">
      <dgm:prSet presAssocID="{1F5100DE-22CB-4E3D-9413-6FD4A78134B7}" presName="cycle" presStyleCnt="0">
        <dgm:presLayoutVars>
          <dgm:chMax val="1"/>
          <dgm:dir/>
          <dgm:animLvl val="ctr"/>
          <dgm:resizeHandles val="exact"/>
        </dgm:presLayoutVars>
      </dgm:prSet>
      <dgm:spPr/>
      <dgm:t>
        <a:bodyPr/>
        <a:lstStyle/>
        <a:p>
          <a:endParaRPr lang="en-US"/>
        </a:p>
      </dgm:t>
    </dgm:pt>
    <dgm:pt modelId="{3B8C200B-2253-4FE0-A726-3D79CFE6B325}" type="pres">
      <dgm:prSet presAssocID="{347FCC91-0A97-45E1-A94A-6C9D6C81BDBD}" presName="centerShape" presStyleLbl="node0" presStyleIdx="0" presStyleCnt="1" custScaleX="121420" custScaleY="97946"/>
      <dgm:spPr/>
      <dgm:t>
        <a:bodyPr/>
        <a:lstStyle/>
        <a:p>
          <a:endParaRPr lang="en-US"/>
        </a:p>
      </dgm:t>
    </dgm:pt>
    <dgm:pt modelId="{F52A7FDE-DB88-45E0-B64E-7337DE7686E0}" type="pres">
      <dgm:prSet presAssocID="{E135FAED-6491-449D-856B-B1CE0B023B66}" presName="parTrans" presStyleLbl="bgSibTrans2D1" presStyleIdx="0" presStyleCnt="3"/>
      <dgm:spPr/>
      <dgm:t>
        <a:bodyPr/>
        <a:lstStyle/>
        <a:p>
          <a:endParaRPr lang="en-US"/>
        </a:p>
      </dgm:t>
    </dgm:pt>
    <dgm:pt modelId="{FCF13555-1FA7-48A6-9F18-21BB9D4E1127}" type="pres">
      <dgm:prSet presAssocID="{ECA50C05-B21D-4FC6-B27C-DE6B070815D4}" presName="node" presStyleLbl="node1" presStyleIdx="0" presStyleCnt="3">
        <dgm:presLayoutVars>
          <dgm:bulletEnabled val="1"/>
        </dgm:presLayoutVars>
      </dgm:prSet>
      <dgm:spPr/>
      <dgm:t>
        <a:bodyPr/>
        <a:lstStyle/>
        <a:p>
          <a:endParaRPr lang="en-US"/>
        </a:p>
      </dgm:t>
    </dgm:pt>
    <dgm:pt modelId="{5E96D764-2518-46C4-9B19-7003769F6BBB}" type="pres">
      <dgm:prSet presAssocID="{8B51EF45-FF52-4C1B-AE37-8AA6D8CD9699}" presName="parTrans" presStyleLbl="bgSibTrans2D1" presStyleIdx="1" presStyleCnt="3"/>
      <dgm:spPr/>
      <dgm:t>
        <a:bodyPr/>
        <a:lstStyle/>
        <a:p>
          <a:endParaRPr lang="en-US"/>
        </a:p>
      </dgm:t>
    </dgm:pt>
    <dgm:pt modelId="{4393E70D-B16C-460C-A169-B06DF729F868}" type="pres">
      <dgm:prSet presAssocID="{D21BB121-DD41-4B0C-B1F4-290255E9C762}" presName="node" presStyleLbl="node1" presStyleIdx="1" presStyleCnt="3">
        <dgm:presLayoutVars>
          <dgm:bulletEnabled val="1"/>
        </dgm:presLayoutVars>
      </dgm:prSet>
      <dgm:spPr/>
      <dgm:t>
        <a:bodyPr/>
        <a:lstStyle/>
        <a:p>
          <a:endParaRPr lang="en-US"/>
        </a:p>
      </dgm:t>
    </dgm:pt>
    <dgm:pt modelId="{BCDD7C75-93DB-4A81-ABD2-76E314946E3E}" type="pres">
      <dgm:prSet presAssocID="{1EF8BE1D-B2FF-4A5A-8B0C-C0CD21509B07}" presName="parTrans" presStyleLbl="bgSibTrans2D1" presStyleIdx="2" presStyleCnt="3"/>
      <dgm:spPr/>
      <dgm:t>
        <a:bodyPr/>
        <a:lstStyle/>
        <a:p>
          <a:endParaRPr lang="en-US"/>
        </a:p>
      </dgm:t>
    </dgm:pt>
    <dgm:pt modelId="{08E1284E-266A-4B5C-87C2-9F5E0087B033}" type="pres">
      <dgm:prSet presAssocID="{5E794B8D-98A8-47C8-B876-860516BE8D8C}" presName="node" presStyleLbl="node1" presStyleIdx="2" presStyleCnt="3">
        <dgm:presLayoutVars>
          <dgm:bulletEnabled val="1"/>
        </dgm:presLayoutVars>
      </dgm:prSet>
      <dgm:spPr/>
      <dgm:t>
        <a:bodyPr/>
        <a:lstStyle/>
        <a:p>
          <a:endParaRPr lang="en-US"/>
        </a:p>
      </dgm:t>
    </dgm:pt>
  </dgm:ptLst>
  <dgm:cxnLst>
    <dgm:cxn modelId="{A9A8742F-7243-4E81-967D-233D90768B77}" type="presOf" srcId="{347FCC91-0A97-45E1-A94A-6C9D6C81BDBD}" destId="{3B8C200B-2253-4FE0-A726-3D79CFE6B325}" srcOrd="0" destOrd="0" presId="urn:microsoft.com/office/officeart/2005/8/layout/radial4"/>
    <dgm:cxn modelId="{44E52472-E272-446C-9A8C-7416C1CCC7C2}" type="presOf" srcId="{1EF8BE1D-B2FF-4A5A-8B0C-C0CD21509B07}" destId="{BCDD7C75-93DB-4A81-ABD2-76E314946E3E}" srcOrd="0" destOrd="0" presId="urn:microsoft.com/office/officeart/2005/8/layout/radial4"/>
    <dgm:cxn modelId="{B01A7151-20D8-4ECF-839B-711DD98C7D51}" type="presOf" srcId="{8B51EF45-FF52-4C1B-AE37-8AA6D8CD9699}" destId="{5E96D764-2518-46C4-9B19-7003769F6BBB}" srcOrd="0" destOrd="0" presId="urn:microsoft.com/office/officeart/2005/8/layout/radial4"/>
    <dgm:cxn modelId="{BD3850BB-7592-47E9-8A08-7417AACA9D3C}" srcId="{347FCC91-0A97-45E1-A94A-6C9D6C81BDBD}" destId="{5E794B8D-98A8-47C8-B876-860516BE8D8C}" srcOrd="2" destOrd="0" parTransId="{1EF8BE1D-B2FF-4A5A-8B0C-C0CD21509B07}" sibTransId="{558A4669-DAC4-4B95-9572-50F1791CEE29}"/>
    <dgm:cxn modelId="{40D70F64-4FD4-4527-A386-6BC08D29C79E}" srcId="{347FCC91-0A97-45E1-A94A-6C9D6C81BDBD}" destId="{D21BB121-DD41-4B0C-B1F4-290255E9C762}" srcOrd="1" destOrd="0" parTransId="{8B51EF45-FF52-4C1B-AE37-8AA6D8CD9699}" sibTransId="{4B5312AA-3F44-4DEB-AF72-1BC831C39BDF}"/>
    <dgm:cxn modelId="{F1748502-8E72-49E9-9001-13C686D05609}" srcId="{347FCC91-0A97-45E1-A94A-6C9D6C81BDBD}" destId="{ECA50C05-B21D-4FC6-B27C-DE6B070815D4}" srcOrd="0" destOrd="0" parTransId="{E135FAED-6491-449D-856B-B1CE0B023B66}" sibTransId="{FB0C30F3-657D-4F19-A33F-FAFA7BE6C609}"/>
    <dgm:cxn modelId="{B4F2EE4C-022C-4330-AA9B-19A60E043308}" type="presOf" srcId="{1F5100DE-22CB-4E3D-9413-6FD4A78134B7}" destId="{C2DFE753-DDAD-4545-B243-907F2597610D}" srcOrd="0" destOrd="0" presId="urn:microsoft.com/office/officeart/2005/8/layout/radial4"/>
    <dgm:cxn modelId="{24D50261-BFBF-46CD-ACC5-7F88B4F2AA93}" srcId="{1F5100DE-22CB-4E3D-9413-6FD4A78134B7}" destId="{347FCC91-0A97-45E1-A94A-6C9D6C81BDBD}" srcOrd="0" destOrd="0" parTransId="{A9869584-CFBD-42C6-956D-8C6581BB6A4C}" sibTransId="{AE1C18BE-59A9-4F07-B78C-1FE09DDA4D94}"/>
    <dgm:cxn modelId="{B8054025-73A2-417F-A783-8B4F6D85ED60}" type="presOf" srcId="{5E794B8D-98A8-47C8-B876-860516BE8D8C}" destId="{08E1284E-266A-4B5C-87C2-9F5E0087B033}" srcOrd="0" destOrd="0" presId="urn:microsoft.com/office/officeart/2005/8/layout/radial4"/>
    <dgm:cxn modelId="{9AF89EA6-BF7A-4014-86BD-025E77CADE02}" type="presOf" srcId="{D21BB121-DD41-4B0C-B1F4-290255E9C762}" destId="{4393E70D-B16C-460C-A169-B06DF729F868}" srcOrd="0" destOrd="0" presId="urn:microsoft.com/office/officeart/2005/8/layout/radial4"/>
    <dgm:cxn modelId="{360FB773-0809-46CF-BB74-860CE3B79EE2}" type="presOf" srcId="{ECA50C05-B21D-4FC6-B27C-DE6B070815D4}" destId="{FCF13555-1FA7-48A6-9F18-21BB9D4E1127}" srcOrd="0" destOrd="0" presId="urn:microsoft.com/office/officeart/2005/8/layout/radial4"/>
    <dgm:cxn modelId="{B3DF0121-0E07-4469-9385-8195BE281041}" type="presOf" srcId="{E135FAED-6491-449D-856B-B1CE0B023B66}" destId="{F52A7FDE-DB88-45E0-B64E-7337DE7686E0}" srcOrd="0" destOrd="0" presId="urn:microsoft.com/office/officeart/2005/8/layout/radial4"/>
    <dgm:cxn modelId="{0930BD64-64A0-46BA-AE42-DFE76D9C05CF}" type="presParOf" srcId="{C2DFE753-DDAD-4545-B243-907F2597610D}" destId="{3B8C200B-2253-4FE0-A726-3D79CFE6B325}" srcOrd="0" destOrd="0" presId="urn:microsoft.com/office/officeart/2005/8/layout/radial4"/>
    <dgm:cxn modelId="{8CF4F546-1054-4A71-8860-4189622A783B}" type="presParOf" srcId="{C2DFE753-DDAD-4545-B243-907F2597610D}" destId="{F52A7FDE-DB88-45E0-B64E-7337DE7686E0}" srcOrd="1" destOrd="0" presId="urn:microsoft.com/office/officeart/2005/8/layout/radial4"/>
    <dgm:cxn modelId="{0BC98833-D522-49AA-85CF-7325692D7851}" type="presParOf" srcId="{C2DFE753-DDAD-4545-B243-907F2597610D}" destId="{FCF13555-1FA7-48A6-9F18-21BB9D4E1127}" srcOrd="2" destOrd="0" presId="urn:microsoft.com/office/officeart/2005/8/layout/radial4"/>
    <dgm:cxn modelId="{09C190CB-A209-47CF-825F-E80F4EBF3B94}" type="presParOf" srcId="{C2DFE753-DDAD-4545-B243-907F2597610D}" destId="{5E96D764-2518-46C4-9B19-7003769F6BBB}" srcOrd="3" destOrd="0" presId="urn:microsoft.com/office/officeart/2005/8/layout/radial4"/>
    <dgm:cxn modelId="{94BA4129-A77D-43F1-BF77-AA28940D1D29}" type="presParOf" srcId="{C2DFE753-DDAD-4545-B243-907F2597610D}" destId="{4393E70D-B16C-460C-A169-B06DF729F868}" srcOrd="4" destOrd="0" presId="urn:microsoft.com/office/officeart/2005/8/layout/radial4"/>
    <dgm:cxn modelId="{9FA7E796-5A6D-4494-8A7A-7FC7563A88AE}" type="presParOf" srcId="{C2DFE753-DDAD-4545-B243-907F2597610D}" destId="{BCDD7C75-93DB-4A81-ABD2-76E314946E3E}" srcOrd="5" destOrd="0" presId="urn:microsoft.com/office/officeart/2005/8/layout/radial4"/>
    <dgm:cxn modelId="{9BEEDEC4-CB82-4A26-AACB-E5205047CF2E}" type="presParOf" srcId="{C2DFE753-DDAD-4545-B243-907F2597610D}" destId="{08E1284E-266A-4B5C-87C2-9F5E0087B03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45169C-C731-495E-80A4-3FBF9BBC0088}" type="doc">
      <dgm:prSet loTypeId="urn:microsoft.com/office/officeart/2005/8/layout/vList6" loCatId="process" qsTypeId="urn:microsoft.com/office/officeart/2005/8/quickstyle/simple1" qsCatId="simple" csTypeId="urn:microsoft.com/office/officeart/2005/8/colors/accent2_3" csCatId="accent2" phldr="1"/>
      <dgm:spPr/>
      <dgm:t>
        <a:bodyPr/>
        <a:lstStyle/>
        <a:p>
          <a:endParaRPr lang="en-US"/>
        </a:p>
      </dgm:t>
    </dgm:pt>
    <dgm:pt modelId="{68F44128-D2F7-4023-A6A2-36917ACD80FE}">
      <dgm:prSet phldrT="[Text]" custT="1"/>
      <dgm:spPr>
        <a:solidFill>
          <a:schemeClr val="accent2">
            <a:lumMod val="75000"/>
          </a:schemeClr>
        </a:solidFill>
      </dgm:spPr>
      <dgm:t>
        <a:bodyPr/>
        <a:lstStyle/>
        <a:p>
          <a:r>
            <a:rPr lang="en-US" sz="2400" dirty="0"/>
            <a:t>Federal Funds</a:t>
          </a:r>
        </a:p>
      </dgm:t>
    </dgm:pt>
    <dgm:pt modelId="{DC1B7799-587B-46DB-9E65-34F18C31DC94}" type="parTrans" cxnId="{8886E11B-162A-4D04-9DD8-83DBF1DC8528}">
      <dgm:prSet/>
      <dgm:spPr/>
      <dgm:t>
        <a:bodyPr/>
        <a:lstStyle/>
        <a:p>
          <a:endParaRPr lang="en-US"/>
        </a:p>
      </dgm:t>
    </dgm:pt>
    <dgm:pt modelId="{387EB4E9-B2E2-4BEC-831F-96EC98FC801E}" type="sibTrans" cxnId="{8886E11B-162A-4D04-9DD8-83DBF1DC8528}">
      <dgm:prSet/>
      <dgm:spPr/>
      <dgm:t>
        <a:bodyPr/>
        <a:lstStyle/>
        <a:p>
          <a:endParaRPr lang="en-US"/>
        </a:p>
      </dgm:t>
    </dgm:pt>
    <dgm:pt modelId="{4C618C88-6AA5-4D1D-9B6D-6A28B50C80F8}">
      <dgm:prSet phldrT="[Text]" custT="1"/>
      <dgm:spPr/>
      <dgm:t>
        <a:bodyPr anchor="ctr"/>
        <a:lstStyle/>
        <a:p>
          <a:pPr>
            <a:spcBef>
              <a:spcPts val="1200"/>
            </a:spcBef>
          </a:pPr>
          <a:r>
            <a:rPr lang="en-US" sz="2400" dirty="0"/>
            <a:t>General fund</a:t>
          </a:r>
        </a:p>
      </dgm:t>
    </dgm:pt>
    <dgm:pt modelId="{27FBF829-0623-426D-8590-49A9DE814885}" type="parTrans" cxnId="{68C88F3C-C481-4841-9736-4AA47A400EF6}">
      <dgm:prSet/>
      <dgm:spPr/>
      <dgm:t>
        <a:bodyPr/>
        <a:lstStyle/>
        <a:p>
          <a:endParaRPr lang="en-US"/>
        </a:p>
      </dgm:t>
    </dgm:pt>
    <dgm:pt modelId="{E915FF10-6A3B-4729-B958-10CED7297C28}" type="sibTrans" cxnId="{68C88F3C-C481-4841-9736-4AA47A400EF6}">
      <dgm:prSet/>
      <dgm:spPr/>
      <dgm:t>
        <a:bodyPr/>
        <a:lstStyle/>
        <a:p>
          <a:endParaRPr lang="en-US"/>
        </a:p>
      </dgm:t>
    </dgm:pt>
    <dgm:pt modelId="{244D145F-E0AE-467C-8203-60BD739839D2}">
      <dgm:prSet phldrT="[Text]" custT="1"/>
      <dgm:spPr/>
      <dgm:t>
        <a:bodyPr anchor="ctr"/>
        <a:lstStyle/>
        <a:p>
          <a:pPr>
            <a:spcBef>
              <a:spcPct val="0"/>
            </a:spcBef>
          </a:pPr>
          <a:r>
            <a:rPr lang="en-US" sz="2400" dirty="0"/>
            <a:t>Revolving funds</a:t>
          </a:r>
        </a:p>
      </dgm:t>
    </dgm:pt>
    <dgm:pt modelId="{E338BF3B-62DD-4A24-A1DB-8F74353CAC03}" type="parTrans" cxnId="{64762AD2-BF4F-46C5-8169-F5AA885B791C}">
      <dgm:prSet/>
      <dgm:spPr/>
      <dgm:t>
        <a:bodyPr/>
        <a:lstStyle/>
        <a:p>
          <a:endParaRPr lang="en-US"/>
        </a:p>
      </dgm:t>
    </dgm:pt>
    <dgm:pt modelId="{E51AFB62-8ADE-464A-A108-BEAFCCE819E4}" type="sibTrans" cxnId="{64762AD2-BF4F-46C5-8169-F5AA885B791C}">
      <dgm:prSet/>
      <dgm:spPr/>
      <dgm:t>
        <a:bodyPr/>
        <a:lstStyle/>
        <a:p>
          <a:endParaRPr lang="en-US"/>
        </a:p>
      </dgm:t>
    </dgm:pt>
    <dgm:pt modelId="{1699BBFB-FDB4-4728-A020-9D9D2BAB3765}">
      <dgm:prSet phldrT="[Text]" custT="1"/>
      <dgm:spPr/>
      <dgm:t>
        <a:bodyPr/>
        <a:lstStyle/>
        <a:p>
          <a:r>
            <a:rPr lang="en-US" sz="2400" dirty="0"/>
            <a:t>Trust Funds</a:t>
          </a:r>
        </a:p>
      </dgm:t>
    </dgm:pt>
    <dgm:pt modelId="{3CEE9A92-7759-4AFA-BF99-840ADB6CBFB3}" type="parTrans" cxnId="{6BDE1C7F-03A6-4EFC-91D8-0939967A0781}">
      <dgm:prSet/>
      <dgm:spPr/>
      <dgm:t>
        <a:bodyPr/>
        <a:lstStyle/>
        <a:p>
          <a:endParaRPr lang="en-US"/>
        </a:p>
      </dgm:t>
    </dgm:pt>
    <dgm:pt modelId="{C615B66B-2CCD-4C89-AD25-1EFC5B1BB263}" type="sibTrans" cxnId="{6BDE1C7F-03A6-4EFC-91D8-0939967A0781}">
      <dgm:prSet/>
      <dgm:spPr/>
      <dgm:t>
        <a:bodyPr/>
        <a:lstStyle/>
        <a:p>
          <a:endParaRPr lang="en-US"/>
        </a:p>
      </dgm:t>
    </dgm:pt>
    <dgm:pt modelId="{A40D70C0-C0CD-4276-A0C6-F629822953AF}">
      <dgm:prSet phldrT="[Text]" custT="1"/>
      <dgm:spPr/>
      <dgm:t>
        <a:bodyPr anchor="ctr"/>
        <a:lstStyle/>
        <a:p>
          <a:pPr>
            <a:spcBef>
              <a:spcPct val="0"/>
            </a:spcBef>
          </a:pPr>
          <a:r>
            <a:rPr lang="en-US" sz="2400" smtClean="0"/>
            <a:t>Trust revolving funds</a:t>
          </a:r>
          <a:endParaRPr lang="en-US" sz="2400" dirty="0"/>
        </a:p>
      </dgm:t>
    </dgm:pt>
    <dgm:pt modelId="{EEE0E533-BDD7-4F63-BEE0-4CDDB4BC3454}" type="parTrans" cxnId="{F0531897-4A79-4210-B032-2C4678ED7D98}">
      <dgm:prSet/>
      <dgm:spPr/>
      <dgm:t>
        <a:bodyPr/>
        <a:lstStyle/>
        <a:p>
          <a:endParaRPr lang="en-US"/>
        </a:p>
      </dgm:t>
    </dgm:pt>
    <dgm:pt modelId="{C1D48777-AC93-4A6A-82D1-3D9CBC5A353C}" type="sibTrans" cxnId="{F0531897-4A79-4210-B032-2C4678ED7D98}">
      <dgm:prSet/>
      <dgm:spPr/>
      <dgm:t>
        <a:bodyPr/>
        <a:lstStyle/>
        <a:p>
          <a:endParaRPr lang="en-US"/>
        </a:p>
      </dgm:t>
    </dgm:pt>
    <dgm:pt modelId="{A8CC5A11-CAD2-4E22-975A-2BBAF414D54B}">
      <dgm:prSet phldrT="[Text]" custT="1"/>
      <dgm:spPr/>
      <dgm:t>
        <a:bodyPr anchor="ctr"/>
        <a:lstStyle/>
        <a:p>
          <a:pPr>
            <a:spcBef>
              <a:spcPct val="0"/>
            </a:spcBef>
          </a:pPr>
          <a:r>
            <a:rPr lang="en-US" sz="2400" dirty="0"/>
            <a:t>Special funds</a:t>
          </a:r>
        </a:p>
      </dgm:t>
    </dgm:pt>
    <dgm:pt modelId="{FF17443E-4379-4B50-9055-5730C1ABA9FF}" type="parTrans" cxnId="{1174DDC4-0E39-4894-B5C4-C027CBE11031}">
      <dgm:prSet/>
      <dgm:spPr/>
      <dgm:t>
        <a:bodyPr/>
        <a:lstStyle/>
        <a:p>
          <a:endParaRPr lang="en-US"/>
        </a:p>
      </dgm:t>
    </dgm:pt>
    <dgm:pt modelId="{1C09BEB9-FA5A-426B-AB9B-3CF306DE6EB2}" type="sibTrans" cxnId="{1174DDC4-0E39-4894-B5C4-C027CBE11031}">
      <dgm:prSet/>
      <dgm:spPr/>
      <dgm:t>
        <a:bodyPr/>
        <a:lstStyle/>
        <a:p>
          <a:endParaRPr lang="en-US"/>
        </a:p>
      </dgm:t>
    </dgm:pt>
    <dgm:pt modelId="{F0568436-0184-4EEC-9E3D-3DE03AB04826}">
      <dgm:prSet phldrT="[Text]" custT="1"/>
      <dgm:spPr/>
      <dgm:t>
        <a:bodyPr anchor="ctr"/>
        <a:lstStyle/>
        <a:p>
          <a:pPr>
            <a:spcBef>
              <a:spcPts val="1200"/>
            </a:spcBef>
          </a:pPr>
          <a:r>
            <a:rPr lang="en-US" sz="2400" dirty="0"/>
            <a:t>Trust funds</a:t>
          </a:r>
        </a:p>
      </dgm:t>
    </dgm:pt>
    <dgm:pt modelId="{86B02AF9-E075-43C9-A565-FBB64ECD3D4D}" type="parTrans" cxnId="{DE83DCAA-C267-49CF-84C6-3D3469E6D4FC}">
      <dgm:prSet/>
      <dgm:spPr/>
      <dgm:t>
        <a:bodyPr/>
        <a:lstStyle/>
        <a:p>
          <a:endParaRPr lang="en-US"/>
        </a:p>
      </dgm:t>
    </dgm:pt>
    <dgm:pt modelId="{877A3885-3715-4F80-9939-2956428A0A31}" type="sibTrans" cxnId="{DE83DCAA-C267-49CF-84C6-3D3469E6D4FC}">
      <dgm:prSet/>
      <dgm:spPr/>
      <dgm:t>
        <a:bodyPr/>
        <a:lstStyle/>
        <a:p>
          <a:endParaRPr lang="en-US"/>
        </a:p>
      </dgm:t>
    </dgm:pt>
    <dgm:pt modelId="{A97509C5-AD74-4028-8BFC-9DACD7ACC60C}" type="pres">
      <dgm:prSet presAssocID="{7D45169C-C731-495E-80A4-3FBF9BBC0088}" presName="Name0" presStyleCnt="0">
        <dgm:presLayoutVars>
          <dgm:dir/>
          <dgm:animLvl val="lvl"/>
          <dgm:resizeHandles/>
        </dgm:presLayoutVars>
      </dgm:prSet>
      <dgm:spPr/>
      <dgm:t>
        <a:bodyPr/>
        <a:lstStyle/>
        <a:p>
          <a:endParaRPr lang="en-US"/>
        </a:p>
      </dgm:t>
    </dgm:pt>
    <dgm:pt modelId="{36ECB250-ACCE-4187-8BB4-73FB79CA0A42}" type="pres">
      <dgm:prSet presAssocID="{68F44128-D2F7-4023-A6A2-36917ACD80FE}" presName="linNode" presStyleCnt="0"/>
      <dgm:spPr/>
    </dgm:pt>
    <dgm:pt modelId="{EAAA4A19-F6C9-4B19-B8AB-B66A5E7B235A}" type="pres">
      <dgm:prSet presAssocID="{68F44128-D2F7-4023-A6A2-36917ACD80FE}" presName="parentShp" presStyleLbl="node1" presStyleIdx="0" presStyleCnt="2">
        <dgm:presLayoutVars>
          <dgm:bulletEnabled val="1"/>
        </dgm:presLayoutVars>
      </dgm:prSet>
      <dgm:spPr/>
      <dgm:t>
        <a:bodyPr/>
        <a:lstStyle/>
        <a:p>
          <a:endParaRPr lang="en-US"/>
        </a:p>
      </dgm:t>
    </dgm:pt>
    <dgm:pt modelId="{A576C382-F5C6-4BC5-B344-14DDA9AECCE1}" type="pres">
      <dgm:prSet presAssocID="{68F44128-D2F7-4023-A6A2-36917ACD80FE}" presName="childShp" presStyleLbl="bgAccFollowNode1" presStyleIdx="0" presStyleCnt="2" custScaleY="87125">
        <dgm:presLayoutVars>
          <dgm:bulletEnabled val="1"/>
        </dgm:presLayoutVars>
      </dgm:prSet>
      <dgm:spPr/>
      <dgm:t>
        <a:bodyPr/>
        <a:lstStyle/>
        <a:p>
          <a:endParaRPr lang="en-US"/>
        </a:p>
      </dgm:t>
    </dgm:pt>
    <dgm:pt modelId="{9DE69803-0114-48A1-9D31-7FE22A99E2E8}" type="pres">
      <dgm:prSet presAssocID="{387EB4E9-B2E2-4BEC-831F-96EC98FC801E}" presName="spacing" presStyleCnt="0"/>
      <dgm:spPr/>
    </dgm:pt>
    <dgm:pt modelId="{AAA5DC07-DFC9-4E44-8DA5-3369E8C894C3}" type="pres">
      <dgm:prSet presAssocID="{1699BBFB-FDB4-4728-A020-9D9D2BAB3765}" presName="linNode" presStyleCnt="0"/>
      <dgm:spPr/>
    </dgm:pt>
    <dgm:pt modelId="{5883488A-ABEA-4BE5-95C5-76501C34D49F}" type="pres">
      <dgm:prSet presAssocID="{1699BBFB-FDB4-4728-A020-9D9D2BAB3765}" presName="parentShp" presStyleLbl="node1" presStyleIdx="1" presStyleCnt="2">
        <dgm:presLayoutVars>
          <dgm:bulletEnabled val="1"/>
        </dgm:presLayoutVars>
      </dgm:prSet>
      <dgm:spPr/>
      <dgm:t>
        <a:bodyPr/>
        <a:lstStyle/>
        <a:p>
          <a:endParaRPr lang="en-US"/>
        </a:p>
      </dgm:t>
    </dgm:pt>
    <dgm:pt modelId="{B4581806-AB79-46B5-BFD0-474DFE75FE65}" type="pres">
      <dgm:prSet presAssocID="{1699BBFB-FDB4-4728-A020-9D9D2BAB3765}" presName="childShp" presStyleLbl="bgAccFollowNode1" presStyleIdx="1" presStyleCnt="2" custScaleY="89228">
        <dgm:presLayoutVars>
          <dgm:bulletEnabled val="1"/>
        </dgm:presLayoutVars>
      </dgm:prSet>
      <dgm:spPr/>
      <dgm:t>
        <a:bodyPr/>
        <a:lstStyle/>
        <a:p>
          <a:endParaRPr lang="en-US"/>
        </a:p>
      </dgm:t>
    </dgm:pt>
  </dgm:ptLst>
  <dgm:cxnLst>
    <dgm:cxn modelId="{1D83F6C8-A94D-4306-A1B2-0DBB025438F4}" type="presOf" srcId="{A8CC5A11-CAD2-4E22-975A-2BBAF414D54B}" destId="{A576C382-F5C6-4BC5-B344-14DDA9AECCE1}" srcOrd="0" destOrd="1" presId="urn:microsoft.com/office/officeart/2005/8/layout/vList6"/>
    <dgm:cxn modelId="{68C88F3C-C481-4841-9736-4AA47A400EF6}" srcId="{68F44128-D2F7-4023-A6A2-36917ACD80FE}" destId="{4C618C88-6AA5-4D1D-9B6D-6A28B50C80F8}" srcOrd="0" destOrd="0" parTransId="{27FBF829-0623-426D-8590-49A9DE814885}" sibTransId="{E915FF10-6A3B-4729-B958-10CED7297C28}"/>
    <dgm:cxn modelId="{CE37FF0B-9499-45F7-8A24-ACE78F57966D}" type="presOf" srcId="{1699BBFB-FDB4-4728-A020-9D9D2BAB3765}" destId="{5883488A-ABEA-4BE5-95C5-76501C34D49F}" srcOrd="0" destOrd="0" presId="urn:microsoft.com/office/officeart/2005/8/layout/vList6"/>
    <dgm:cxn modelId="{64762AD2-BF4F-46C5-8169-F5AA885B791C}" srcId="{68F44128-D2F7-4023-A6A2-36917ACD80FE}" destId="{244D145F-E0AE-467C-8203-60BD739839D2}" srcOrd="2" destOrd="0" parTransId="{E338BF3B-62DD-4A24-A1DB-8F74353CAC03}" sibTransId="{E51AFB62-8ADE-464A-A108-BEAFCCE819E4}"/>
    <dgm:cxn modelId="{8886E11B-162A-4D04-9DD8-83DBF1DC8528}" srcId="{7D45169C-C731-495E-80A4-3FBF9BBC0088}" destId="{68F44128-D2F7-4023-A6A2-36917ACD80FE}" srcOrd="0" destOrd="0" parTransId="{DC1B7799-587B-46DB-9E65-34F18C31DC94}" sibTransId="{387EB4E9-B2E2-4BEC-831F-96EC98FC801E}"/>
    <dgm:cxn modelId="{6BDE1C7F-03A6-4EFC-91D8-0939967A0781}" srcId="{7D45169C-C731-495E-80A4-3FBF9BBC0088}" destId="{1699BBFB-FDB4-4728-A020-9D9D2BAB3765}" srcOrd="1" destOrd="0" parTransId="{3CEE9A92-7759-4AFA-BF99-840ADB6CBFB3}" sibTransId="{C615B66B-2CCD-4C89-AD25-1EFC5B1BB263}"/>
    <dgm:cxn modelId="{F0531897-4A79-4210-B032-2C4678ED7D98}" srcId="{1699BBFB-FDB4-4728-A020-9D9D2BAB3765}" destId="{A40D70C0-C0CD-4276-A0C6-F629822953AF}" srcOrd="1" destOrd="0" parTransId="{EEE0E533-BDD7-4F63-BEE0-4CDDB4BC3454}" sibTransId="{C1D48777-AC93-4A6A-82D1-3D9CBC5A353C}"/>
    <dgm:cxn modelId="{CDC81E68-47D4-495F-AA23-D686B65BD0EE}" type="presOf" srcId="{244D145F-E0AE-467C-8203-60BD739839D2}" destId="{A576C382-F5C6-4BC5-B344-14DDA9AECCE1}" srcOrd="0" destOrd="2" presId="urn:microsoft.com/office/officeart/2005/8/layout/vList6"/>
    <dgm:cxn modelId="{BEB44086-8B07-4892-A9E1-353FF372F92A}" type="presOf" srcId="{7D45169C-C731-495E-80A4-3FBF9BBC0088}" destId="{A97509C5-AD74-4028-8BFC-9DACD7ACC60C}" srcOrd="0" destOrd="0" presId="urn:microsoft.com/office/officeart/2005/8/layout/vList6"/>
    <dgm:cxn modelId="{78E4C0C8-BB16-4727-ACD4-DF06B1E03E6B}" type="presOf" srcId="{F0568436-0184-4EEC-9E3D-3DE03AB04826}" destId="{B4581806-AB79-46B5-BFD0-474DFE75FE65}" srcOrd="0" destOrd="0" presId="urn:microsoft.com/office/officeart/2005/8/layout/vList6"/>
    <dgm:cxn modelId="{DE83DCAA-C267-49CF-84C6-3D3469E6D4FC}" srcId="{1699BBFB-FDB4-4728-A020-9D9D2BAB3765}" destId="{F0568436-0184-4EEC-9E3D-3DE03AB04826}" srcOrd="0" destOrd="0" parTransId="{86B02AF9-E075-43C9-A565-FBB64ECD3D4D}" sibTransId="{877A3885-3715-4F80-9939-2956428A0A31}"/>
    <dgm:cxn modelId="{016375AF-FC3E-4258-8C46-3FA47D8EAA40}" type="presOf" srcId="{4C618C88-6AA5-4D1D-9B6D-6A28B50C80F8}" destId="{A576C382-F5C6-4BC5-B344-14DDA9AECCE1}" srcOrd="0" destOrd="0" presId="urn:microsoft.com/office/officeart/2005/8/layout/vList6"/>
    <dgm:cxn modelId="{59834FF6-939E-4D95-90ED-7402C7478046}" type="presOf" srcId="{A40D70C0-C0CD-4276-A0C6-F629822953AF}" destId="{B4581806-AB79-46B5-BFD0-474DFE75FE65}" srcOrd="0" destOrd="1" presId="urn:microsoft.com/office/officeart/2005/8/layout/vList6"/>
    <dgm:cxn modelId="{EBF31BB7-F39A-4FAD-A298-E7A238C7DDB8}" type="presOf" srcId="{68F44128-D2F7-4023-A6A2-36917ACD80FE}" destId="{EAAA4A19-F6C9-4B19-B8AB-B66A5E7B235A}" srcOrd="0" destOrd="0" presId="urn:microsoft.com/office/officeart/2005/8/layout/vList6"/>
    <dgm:cxn modelId="{1174DDC4-0E39-4894-B5C4-C027CBE11031}" srcId="{68F44128-D2F7-4023-A6A2-36917ACD80FE}" destId="{A8CC5A11-CAD2-4E22-975A-2BBAF414D54B}" srcOrd="1" destOrd="0" parTransId="{FF17443E-4379-4B50-9055-5730C1ABA9FF}" sibTransId="{1C09BEB9-FA5A-426B-AB9B-3CF306DE6EB2}"/>
    <dgm:cxn modelId="{20B4CE16-6C06-41FE-ADD5-1A1F972BF780}" type="presParOf" srcId="{A97509C5-AD74-4028-8BFC-9DACD7ACC60C}" destId="{36ECB250-ACCE-4187-8BB4-73FB79CA0A42}" srcOrd="0" destOrd="0" presId="urn:microsoft.com/office/officeart/2005/8/layout/vList6"/>
    <dgm:cxn modelId="{F5EF4FDF-D412-491C-9C8A-55670686FEE1}" type="presParOf" srcId="{36ECB250-ACCE-4187-8BB4-73FB79CA0A42}" destId="{EAAA4A19-F6C9-4B19-B8AB-B66A5E7B235A}" srcOrd="0" destOrd="0" presId="urn:microsoft.com/office/officeart/2005/8/layout/vList6"/>
    <dgm:cxn modelId="{A21BAEEA-43C7-4D79-B9B5-78F72688F4FC}" type="presParOf" srcId="{36ECB250-ACCE-4187-8BB4-73FB79CA0A42}" destId="{A576C382-F5C6-4BC5-B344-14DDA9AECCE1}" srcOrd="1" destOrd="0" presId="urn:microsoft.com/office/officeart/2005/8/layout/vList6"/>
    <dgm:cxn modelId="{9C8BDB89-7096-4B5A-9555-1E3BCCD67BA8}" type="presParOf" srcId="{A97509C5-AD74-4028-8BFC-9DACD7ACC60C}" destId="{9DE69803-0114-48A1-9D31-7FE22A99E2E8}" srcOrd="1" destOrd="0" presId="urn:microsoft.com/office/officeart/2005/8/layout/vList6"/>
    <dgm:cxn modelId="{58813B28-4A2A-4EDE-8DF0-2E70FA2F347C}" type="presParOf" srcId="{A97509C5-AD74-4028-8BFC-9DACD7ACC60C}" destId="{AAA5DC07-DFC9-4E44-8DA5-3369E8C894C3}" srcOrd="2" destOrd="0" presId="urn:microsoft.com/office/officeart/2005/8/layout/vList6"/>
    <dgm:cxn modelId="{FCB47062-56DF-4F59-820D-8211CE38D72E}" type="presParOf" srcId="{AAA5DC07-DFC9-4E44-8DA5-3369E8C894C3}" destId="{5883488A-ABEA-4BE5-95C5-76501C34D49F}" srcOrd="0" destOrd="0" presId="urn:microsoft.com/office/officeart/2005/8/layout/vList6"/>
    <dgm:cxn modelId="{16E74DCB-5581-44BC-B4A5-F0CFF52EEBF7}" type="presParOf" srcId="{AAA5DC07-DFC9-4E44-8DA5-3369E8C894C3}" destId="{B4581806-AB79-46B5-BFD0-474DFE75FE6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E56FA2-9F7A-4520-B572-4470D51780CE}" type="doc">
      <dgm:prSet loTypeId="urn:microsoft.com/office/officeart/2005/8/layout/hierarchy3" loCatId="relationship" qsTypeId="urn:microsoft.com/office/officeart/2005/8/quickstyle/simple2" qsCatId="simple" csTypeId="urn:microsoft.com/office/officeart/2005/8/colors/accent1_2" csCatId="accent1" phldr="1"/>
      <dgm:spPr/>
      <dgm:t>
        <a:bodyPr/>
        <a:lstStyle/>
        <a:p>
          <a:endParaRPr lang="en-US"/>
        </a:p>
      </dgm:t>
    </dgm:pt>
    <dgm:pt modelId="{7DED6792-50BB-4F8F-B0E9-554D7E3C87B1}">
      <dgm:prSet phldrT="[Text]" custT="1"/>
      <dgm:spPr/>
      <dgm:t>
        <a:bodyPr/>
        <a:lstStyle/>
        <a:p>
          <a:r>
            <a:rPr lang="en-US" sz="2400" dirty="0">
              <a:solidFill>
                <a:srgbClr val="18696F"/>
              </a:solidFill>
            </a:rPr>
            <a:t>General Fund</a:t>
          </a:r>
        </a:p>
      </dgm:t>
    </dgm:pt>
    <dgm:pt modelId="{ACABF57C-AA7E-4222-9946-8A3AD8FF0BBB}" type="parTrans" cxnId="{9F67C824-DC2B-44E4-81D7-AA203FBD0895}">
      <dgm:prSet/>
      <dgm:spPr/>
      <dgm:t>
        <a:bodyPr/>
        <a:lstStyle/>
        <a:p>
          <a:endParaRPr lang="en-US"/>
        </a:p>
      </dgm:t>
    </dgm:pt>
    <dgm:pt modelId="{981B7A50-6147-4619-B23D-7E6AFAA3CE93}" type="sibTrans" cxnId="{9F67C824-DC2B-44E4-81D7-AA203FBD0895}">
      <dgm:prSet/>
      <dgm:spPr/>
      <dgm:t>
        <a:bodyPr/>
        <a:lstStyle/>
        <a:p>
          <a:endParaRPr lang="en-US"/>
        </a:p>
      </dgm:t>
    </dgm:pt>
    <dgm:pt modelId="{9D395F7C-ABE8-49FC-B1A3-C9B16A35CCC7}">
      <dgm:prSet phldrT="[Text]" custT="1"/>
      <dgm:spPr/>
      <dgm:t>
        <a:bodyPr/>
        <a:lstStyle/>
        <a:p>
          <a:r>
            <a:rPr lang="en-US" sz="1600" dirty="0"/>
            <a:t>The General Fund is credited with all receipts that are not dedicated by law for a specific purpose. General Fund appropriations are from the General Fund receipts.</a:t>
          </a:r>
        </a:p>
      </dgm:t>
    </dgm:pt>
    <dgm:pt modelId="{F4D4CE81-AEFE-485C-A371-1746F245A9A1}" type="parTrans" cxnId="{D7C74C46-1BAA-479E-8803-DB5F7E092A0F}">
      <dgm:prSet/>
      <dgm:spPr/>
      <dgm:t>
        <a:bodyPr/>
        <a:lstStyle/>
        <a:p>
          <a:endParaRPr lang="en-US"/>
        </a:p>
      </dgm:t>
    </dgm:pt>
    <dgm:pt modelId="{71CA30AE-D90B-4113-B3AB-F30067C90411}" type="sibTrans" cxnId="{D7C74C46-1BAA-479E-8803-DB5F7E092A0F}">
      <dgm:prSet/>
      <dgm:spPr/>
      <dgm:t>
        <a:bodyPr/>
        <a:lstStyle/>
        <a:p>
          <a:endParaRPr lang="en-US"/>
        </a:p>
      </dgm:t>
    </dgm:pt>
    <dgm:pt modelId="{6E024F59-0CD5-4831-85B7-CF8A0A447F83}">
      <dgm:prSet phldrT="[Text]" custT="1"/>
      <dgm:spPr/>
      <dgm:t>
        <a:bodyPr/>
        <a:lstStyle/>
        <a:p>
          <a:r>
            <a:rPr lang="en-US" sz="2400" dirty="0">
              <a:solidFill>
                <a:srgbClr val="18696F"/>
              </a:solidFill>
            </a:rPr>
            <a:t>Special Funds</a:t>
          </a:r>
        </a:p>
      </dgm:t>
    </dgm:pt>
    <dgm:pt modelId="{6ECBA8FF-4032-4374-A8D9-78CC9C8A57A1}" type="parTrans" cxnId="{4DA2C637-72C3-44C2-A761-C5533E872C70}">
      <dgm:prSet/>
      <dgm:spPr/>
      <dgm:t>
        <a:bodyPr/>
        <a:lstStyle/>
        <a:p>
          <a:endParaRPr lang="en-US"/>
        </a:p>
      </dgm:t>
    </dgm:pt>
    <dgm:pt modelId="{94F44EDD-FCF6-4792-B0CF-9AF87A21A24A}" type="sibTrans" cxnId="{4DA2C637-72C3-44C2-A761-C5533E872C70}">
      <dgm:prSet/>
      <dgm:spPr/>
      <dgm:t>
        <a:bodyPr/>
        <a:lstStyle/>
        <a:p>
          <a:endParaRPr lang="en-US"/>
        </a:p>
      </dgm:t>
    </dgm:pt>
    <dgm:pt modelId="{8A2DD7ED-4C43-495D-BC08-C4CA966F3D34}">
      <dgm:prSet phldrT="[Text]" custT="1"/>
      <dgm:spPr/>
      <dgm:t>
        <a:bodyPr/>
        <a:lstStyle/>
        <a:p>
          <a:r>
            <a:rPr lang="en-US" sz="1600" dirty="0"/>
            <a:t>Special funds are established to account for receipts of the government that are set aside by law for a specific purpose.</a:t>
          </a:r>
        </a:p>
      </dgm:t>
    </dgm:pt>
    <dgm:pt modelId="{D0BC406A-FE05-4411-8FBB-9749FB3D0042}" type="parTrans" cxnId="{D195CF51-93A5-4EC7-AA1D-36569D356417}">
      <dgm:prSet/>
      <dgm:spPr/>
      <dgm:t>
        <a:bodyPr/>
        <a:lstStyle/>
        <a:p>
          <a:endParaRPr lang="en-US"/>
        </a:p>
      </dgm:t>
    </dgm:pt>
    <dgm:pt modelId="{61D3AD89-8BB1-450C-95BF-2B6693682398}" type="sibTrans" cxnId="{D195CF51-93A5-4EC7-AA1D-36569D356417}">
      <dgm:prSet/>
      <dgm:spPr/>
      <dgm:t>
        <a:bodyPr/>
        <a:lstStyle/>
        <a:p>
          <a:endParaRPr lang="en-US"/>
        </a:p>
      </dgm:t>
    </dgm:pt>
    <dgm:pt modelId="{D39B465C-B5DF-4BE2-8B71-095096D34D48}">
      <dgm:prSet phldrT="[Text]" custT="1"/>
      <dgm:spPr/>
      <dgm:t>
        <a:bodyPr/>
        <a:lstStyle/>
        <a:p>
          <a:r>
            <a:rPr lang="en-US" sz="2400" dirty="0">
              <a:solidFill>
                <a:srgbClr val="18696F"/>
              </a:solidFill>
            </a:rPr>
            <a:t>Revolving Funds</a:t>
          </a:r>
        </a:p>
      </dgm:t>
    </dgm:pt>
    <dgm:pt modelId="{7C820F26-5B3C-47DD-B70B-702060FD68B2}" type="parTrans" cxnId="{7D8A2F02-EAD7-40A0-BEB7-DFE3AC15C11C}">
      <dgm:prSet/>
      <dgm:spPr/>
      <dgm:t>
        <a:bodyPr/>
        <a:lstStyle/>
        <a:p>
          <a:endParaRPr lang="en-US"/>
        </a:p>
      </dgm:t>
    </dgm:pt>
    <dgm:pt modelId="{BADAB97F-0529-475E-9BE6-0459E6671AF0}" type="sibTrans" cxnId="{7D8A2F02-EAD7-40A0-BEB7-DFE3AC15C11C}">
      <dgm:prSet/>
      <dgm:spPr/>
      <dgm:t>
        <a:bodyPr/>
        <a:lstStyle/>
        <a:p>
          <a:endParaRPr lang="en-US"/>
        </a:p>
      </dgm:t>
    </dgm:pt>
    <dgm:pt modelId="{69E22D1B-FFE4-4E2A-8AFB-086E8357F6EA}">
      <dgm:prSet phldrT="[Text]"/>
      <dgm:spPr/>
      <dgm:t>
        <a:bodyPr/>
        <a:lstStyle/>
        <a:p>
          <a:r>
            <a:rPr lang="en-US" dirty="0"/>
            <a:t>A revolving fund conducts business-like activities on a continuing basis. Revolving funds can serve primarily external users or internal users.</a:t>
          </a:r>
        </a:p>
      </dgm:t>
    </dgm:pt>
    <dgm:pt modelId="{38A6E85D-2AD5-4CCE-8E2B-D5A73DE62E86}" type="parTrans" cxnId="{8AE2F50E-3B1D-4D71-A004-EE34EAE0B7B0}">
      <dgm:prSet/>
      <dgm:spPr/>
      <dgm:t>
        <a:bodyPr/>
        <a:lstStyle/>
        <a:p>
          <a:endParaRPr lang="en-US"/>
        </a:p>
      </dgm:t>
    </dgm:pt>
    <dgm:pt modelId="{6FC2C1F0-F55B-485B-8151-6067014FCEED}" type="sibTrans" cxnId="{8AE2F50E-3B1D-4D71-A004-EE34EAE0B7B0}">
      <dgm:prSet/>
      <dgm:spPr/>
      <dgm:t>
        <a:bodyPr/>
        <a:lstStyle/>
        <a:p>
          <a:endParaRPr lang="en-US"/>
        </a:p>
      </dgm:t>
    </dgm:pt>
    <dgm:pt modelId="{ADE27FE9-ABB7-4902-9812-4EAB5E616654}" type="pres">
      <dgm:prSet presAssocID="{45E56FA2-9F7A-4520-B572-4470D51780CE}" presName="diagram" presStyleCnt="0">
        <dgm:presLayoutVars>
          <dgm:chPref val="1"/>
          <dgm:dir/>
          <dgm:animOne val="branch"/>
          <dgm:animLvl val="lvl"/>
          <dgm:resizeHandles/>
        </dgm:presLayoutVars>
      </dgm:prSet>
      <dgm:spPr/>
      <dgm:t>
        <a:bodyPr/>
        <a:lstStyle/>
        <a:p>
          <a:endParaRPr lang="en-US"/>
        </a:p>
      </dgm:t>
    </dgm:pt>
    <dgm:pt modelId="{34E72DF1-EBE4-49FB-A70F-6B776267F49A}" type="pres">
      <dgm:prSet presAssocID="{7DED6792-50BB-4F8F-B0E9-554D7E3C87B1}" presName="root" presStyleCnt="0"/>
      <dgm:spPr/>
    </dgm:pt>
    <dgm:pt modelId="{3D14B8A9-8854-4EB5-B7AF-1F2846F2266F}" type="pres">
      <dgm:prSet presAssocID="{7DED6792-50BB-4F8F-B0E9-554D7E3C87B1}" presName="rootComposite" presStyleCnt="0"/>
      <dgm:spPr/>
    </dgm:pt>
    <dgm:pt modelId="{6206ED5F-BA3C-4F23-83A6-99ED06C0DE41}" type="pres">
      <dgm:prSet presAssocID="{7DED6792-50BB-4F8F-B0E9-554D7E3C87B1}" presName="rootText" presStyleLbl="node1" presStyleIdx="0" presStyleCnt="3" custScaleY="73381"/>
      <dgm:spPr/>
      <dgm:t>
        <a:bodyPr/>
        <a:lstStyle/>
        <a:p>
          <a:endParaRPr lang="en-US"/>
        </a:p>
      </dgm:t>
    </dgm:pt>
    <dgm:pt modelId="{0BE06882-5323-4525-97EB-3C3909BCFD37}" type="pres">
      <dgm:prSet presAssocID="{7DED6792-50BB-4F8F-B0E9-554D7E3C87B1}" presName="rootConnector" presStyleLbl="node1" presStyleIdx="0" presStyleCnt="3"/>
      <dgm:spPr/>
      <dgm:t>
        <a:bodyPr/>
        <a:lstStyle/>
        <a:p>
          <a:endParaRPr lang="en-US"/>
        </a:p>
      </dgm:t>
    </dgm:pt>
    <dgm:pt modelId="{A365A9F1-6FB4-4E43-90ED-A59C9A425D31}" type="pres">
      <dgm:prSet presAssocID="{7DED6792-50BB-4F8F-B0E9-554D7E3C87B1}" presName="childShape" presStyleCnt="0"/>
      <dgm:spPr/>
    </dgm:pt>
    <dgm:pt modelId="{C412BB4F-776C-4F53-91D7-A78E2B82B30A}" type="pres">
      <dgm:prSet presAssocID="{F4D4CE81-AEFE-485C-A371-1746F245A9A1}" presName="Name13" presStyleLbl="parChTrans1D2" presStyleIdx="0" presStyleCnt="3"/>
      <dgm:spPr/>
      <dgm:t>
        <a:bodyPr/>
        <a:lstStyle/>
        <a:p>
          <a:endParaRPr lang="en-US"/>
        </a:p>
      </dgm:t>
    </dgm:pt>
    <dgm:pt modelId="{B6BAE74C-E812-4EC4-B5AC-CF0BB4E5E93A}" type="pres">
      <dgm:prSet presAssocID="{9D395F7C-ABE8-49FC-B1A3-C9B16A35CCC7}" presName="childText" presStyleLbl="bgAcc1" presStyleIdx="0" presStyleCnt="3" custScaleY="269060">
        <dgm:presLayoutVars>
          <dgm:bulletEnabled val="1"/>
        </dgm:presLayoutVars>
      </dgm:prSet>
      <dgm:spPr/>
      <dgm:t>
        <a:bodyPr/>
        <a:lstStyle/>
        <a:p>
          <a:endParaRPr lang="en-US"/>
        </a:p>
      </dgm:t>
    </dgm:pt>
    <dgm:pt modelId="{B4F059C4-9010-4A7D-800E-71E1C78D9031}" type="pres">
      <dgm:prSet presAssocID="{6E024F59-0CD5-4831-85B7-CF8A0A447F83}" presName="root" presStyleCnt="0"/>
      <dgm:spPr/>
    </dgm:pt>
    <dgm:pt modelId="{5D9E9198-A9E2-48CC-99F5-8A1412ECCBB2}" type="pres">
      <dgm:prSet presAssocID="{6E024F59-0CD5-4831-85B7-CF8A0A447F83}" presName="rootComposite" presStyleCnt="0"/>
      <dgm:spPr/>
    </dgm:pt>
    <dgm:pt modelId="{7A9FB195-1F24-4B1E-841E-C6EA1064104C}" type="pres">
      <dgm:prSet presAssocID="{6E024F59-0CD5-4831-85B7-CF8A0A447F83}" presName="rootText" presStyleLbl="node1" presStyleIdx="1" presStyleCnt="3" custScaleY="68852"/>
      <dgm:spPr/>
      <dgm:t>
        <a:bodyPr/>
        <a:lstStyle/>
        <a:p>
          <a:endParaRPr lang="en-US"/>
        </a:p>
      </dgm:t>
    </dgm:pt>
    <dgm:pt modelId="{882CB1F8-B21E-40F0-A092-3572D8A0AB74}" type="pres">
      <dgm:prSet presAssocID="{6E024F59-0CD5-4831-85B7-CF8A0A447F83}" presName="rootConnector" presStyleLbl="node1" presStyleIdx="1" presStyleCnt="3"/>
      <dgm:spPr/>
      <dgm:t>
        <a:bodyPr/>
        <a:lstStyle/>
        <a:p>
          <a:endParaRPr lang="en-US"/>
        </a:p>
      </dgm:t>
    </dgm:pt>
    <dgm:pt modelId="{D37565C6-9B8A-42E0-9988-37433A1D2A67}" type="pres">
      <dgm:prSet presAssocID="{6E024F59-0CD5-4831-85B7-CF8A0A447F83}" presName="childShape" presStyleCnt="0"/>
      <dgm:spPr/>
    </dgm:pt>
    <dgm:pt modelId="{64B0F2F4-697D-4DD4-B3A7-33EB76BDCF29}" type="pres">
      <dgm:prSet presAssocID="{D0BC406A-FE05-4411-8FBB-9749FB3D0042}" presName="Name13" presStyleLbl="parChTrans1D2" presStyleIdx="1" presStyleCnt="3"/>
      <dgm:spPr/>
      <dgm:t>
        <a:bodyPr/>
        <a:lstStyle/>
        <a:p>
          <a:endParaRPr lang="en-US"/>
        </a:p>
      </dgm:t>
    </dgm:pt>
    <dgm:pt modelId="{D4477275-F00A-4323-B08F-35AFED5B2F43}" type="pres">
      <dgm:prSet presAssocID="{8A2DD7ED-4C43-495D-BC08-C4CA966F3D34}" presName="childText" presStyleLbl="bgAcc1" presStyleIdx="1" presStyleCnt="3" custScaleY="272955">
        <dgm:presLayoutVars>
          <dgm:bulletEnabled val="1"/>
        </dgm:presLayoutVars>
      </dgm:prSet>
      <dgm:spPr/>
      <dgm:t>
        <a:bodyPr/>
        <a:lstStyle/>
        <a:p>
          <a:endParaRPr lang="en-US"/>
        </a:p>
      </dgm:t>
    </dgm:pt>
    <dgm:pt modelId="{E6CDFBF2-44EF-4DD2-BFE1-49B0A785600C}" type="pres">
      <dgm:prSet presAssocID="{D39B465C-B5DF-4BE2-8B71-095096D34D48}" presName="root" presStyleCnt="0"/>
      <dgm:spPr/>
    </dgm:pt>
    <dgm:pt modelId="{982B8BF7-232B-45FD-B3A0-205ACC7CEC48}" type="pres">
      <dgm:prSet presAssocID="{D39B465C-B5DF-4BE2-8B71-095096D34D48}" presName="rootComposite" presStyleCnt="0"/>
      <dgm:spPr/>
    </dgm:pt>
    <dgm:pt modelId="{CA0DDC76-E718-4DED-A2B2-CFE5B5F2F3F7}" type="pres">
      <dgm:prSet presAssocID="{D39B465C-B5DF-4BE2-8B71-095096D34D48}" presName="rootText" presStyleLbl="node1" presStyleIdx="2" presStyleCnt="3" custScaleY="75646"/>
      <dgm:spPr/>
      <dgm:t>
        <a:bodyPr/>
        <a:lstStyle/>
        <a:p>
          <a:endParaRPr lang="en-US"/>
        </a:p>
      </dgm:t>
    </dgm:pt>
    <dgm:pt modelId="{CA7E73DD-3AAE-457D-9F26-4D389B6CF9B7}" type="pres">
      <dgm:prSet presAssocID="{D39B465C-B5DF-4BE2-8B71-095096D34D48}" presName="rootConnector" presStyleLbl="node1" presStyleIdx="2" presStyleCnt="3"/>
      <dgm:spPr/>
      <dgm:t>
        <a:bodyPr/>
        <a:lstStyle/>
        <a:p>
          <a:endParaRPr lang="en-US"/>
        </a:p>
      </dgm:t>
    </dgm:pt>
    <dgm:pt modelId="{09D4A78B-DFF5-44B5-AE12-0008AA25F250}" type="pres">
      <dgm:prSet presAssocID="{D39B465C-B5DF-4BE2-8B71-095096D34D48}" presName="childShape" presStyleCnt="0"/>
      <dgm:spPr/>
    </dgm:pt>
    <dgm:pt modelId="{262559A5-524C-4879-860F-2EC19ED228F7}" type="pres">
      <dgm:prSet presAssocID="{38A6E85D-2AD5-4CCE-8E2B-D5A73DE62E86}" presName="Name13" presStyleLbl="parChTrans1D2" presStyleIdx="2" presStyleCnt="3"/>
      <dgm:spPr/>
      <dgm:t>
        <a:bodyPr/>
        <a:lstStyle/>
        <a:p>
          <a:endParaRPr lang="en-US"/>
        </a:p>
      </dgm:t>
    </dgm:pt>
    <dgm:pt modelId="{CB011FE6-D518-4C65-A7CA-683067C2A4A0}" type="pres">
      <dgm:prSet presAssocID="{69E22D1B-FFE4-4E2A-8AFB-086E8357F6EA}" presName="childText" presStyleLbl="bgAcc1" presStyleIdx="2" presStyleCnt="3" custScaleY="262266">
        <dgm:presLayoutVars>
          <dgm:bulletEnabled val="1"/>
        </dgm:presLayoutVars>
      </dgm:prSet>
      <dgm:spPr/>
      <dgm:t>
        <a:bodyPr/>
        <a:lstStyle/>
        <a:p>
          <a:endParaRPr lang="en-US"/>
        </a:p>
      </dgm:t>
    </dgm:pt>
  </dgm:ptLst>
  <dgm:cxnLst>
    <dgm:cxn modelId="{04F01B9F-36A0-42CD-9A43-FD64CE28EC0B}" type="presOf" srcId="{9D395F7C-ABE8-49FC-B1A3-C9B16A35CCC7}" destId="{B6BAE74C-E812-4EC4-B5AC-CF0BB4E5E93A}" srcOrd="0" destOrd="0" presId="urn:microsoft.com/office/officeart/2005/8/layout/hierarchy3"/>
    <dgm:cxn modelId="{41383F64-5BC9-49B9-8E1E-124EBE07C39D}" type="presOf" srcId="{45E56FA2-9F7A-4520-B572-4470D51780CE}" destId="{ADE27FE9-ABB7-4902-9812-4EAB5E616654}" srcOrd="0" destOrd="0" presId="urn:microsoft.com/office/officeart/2005/8/layout/hierarchy3"/>
    <dgm:cxn modelId="{D7C74C46-1BAA-479E-8803-DB5F7E092A0F}" srcId="{7DED6792-50BB-4F8F-B0E9-554D7E3C87B1}" destId="{9D395F7C-ABE8-49FC-B1A3-C9B16A35CCC7}" srcOrd="0" destOrd="0" parTransId="{F4D4CE81-AEFE-485C-A371-1746F245A9A1}" sibTransId="{71CA30AE-D90B-4113-B3AB-F30067C90411}"/>
    <dgm:cxn modelId="{3C3AEC3D-ECC5-4872-878C-90C78A0C8AC1}" type="presOf" srcId="{7DED6792-50BB-4F8F-B0E9-554D7E3C87B1}" destId="{0BE06882-5323-4525-97EB-3C3909BCFD37}" srcOrd="1" destOrd="0" presId="urn:microsoft.com/office/officeart/2005/8/layout/hierarchy3"/>
    <dgm:cxn modelId="{31198E0E-2FDA-4783-B827-E52E33F0D505}" type="presOf" srcId="{6E024F59-0CD5-4831-85B7-CF8A0A447F83}" destId="{882CB1F8-B21E-40F0-A092-3572D8A0AB74}" srcOrd="1" destOrd="0" presId="urn:microsoft.com/office/officeart/2005/8/layout/hierarchy3"/>
    <dgm:cxn modelId="{B268CF9B-CD2F-43F0-9D61-D25106BB8662}" type="presOf" srcId="{38A6E85D-2AD5-4CCE-8E2B-D5A73DE62E86}" destId="{262559A5-524C-4879-860F-2EC19ED228F7}" srcOrd="0" destOrd="0" presId="urn:microsoft.com/office/officeart/2005/8/layout/hierarchy3"/>
    <dgm:cxn modelId="{7D8A2F02-EAD7-40A0-BEB7-DFE3AC15C11C}" srcId="{45E56FA2-9F7A-4520-B572-4470D51780CE}" destId="{D39B465C-B5DF-4BE2-8B71-095096D34D48}" srcOrd="2" destOrd="0" parTransId="{7C820F26-5B3C-47DD-B70B-702060FD68B2}" sibTransId="{BADAB97F-0529-475E-9BE6-0459E6671AF0}"/>
    <dgm:cxn modelId="{4DA2C637-72C3-44C2-A761-C5533E872C70}" srcId="{45E56FA2-9F7A-4520-B572-4470D51780CE}" destId="{6E024F59-0CD5-4831-85B7-CF8A0A447F83}" srcOrd="1" destOrd="0" parTransId="{6ECBA8FF-4032-4374-A8D9-78CC9C8A57A1}" sibTransId="{94F44EDD-FCF6-4792-B0CF-9AF87A21A24A}"/>
    <dgm:cxn modelId="{516DCBC5-3807-4557-92F8-D03FC520D129}" type="presOf" srcId="{D0BC406A-FE05-4411-8FBB-9749FB3D0042}" destId="{64B0F2F4-697D-4DD4-B3A7-33EB76BDCF29}" srcOrd="0" destOrd="0" presId="urn:microsoft.com/office/officeart/2005/8/layout/hierarchy3"/>
    <dgm:cxn modelId="{D195CF51-93A5-4EC7-AA1D-36569D356417}" srcId="{6E024F59-0CD5-4831-85B7-CF8A0A447F83}" destId="{8A2DD7ED-4C43-495D-BC08-C4CA966F3D34}" srcOrd="0" destOrd="0" parTransId="{D0BC406A-FE05-4411-8FBB-9749FB3D0042}" sibTransId="{61D3AD89-8BB1-450C-95BF-2B6693682398}"/>
    <dgm:cxn modelId="{E60CFC25-E03F-49BF-8223-516F4D375A56}" type="presOf" srcId="{D39B465C-B5DF-4BE2-8B71-095096D34D48}" destId="{CA0DDC76-E718-4DED-A2B2-CFE5B5F2F3F7}" srcOrd="0" destOrd="0" presId="urn:microsoft.com/office/officeart/2005/8/layout/hierarchy3"/>
    <dgm:cxn modelId="{44BC9DD3-9924-412F-9EC8-21D2B8D86DCF}" type="presOf" srcId="{6E024F59-0CD5-4831-85B7-CF8A0A447F83}" destId="{7A9FB195-1F24-4B1E-841E-C6EA1064104C}" srcOrd="0" destOrd="0" presId="urn:microsoft.com/office/officeart/2005/8/layout/hierarchy3"/>
    <dgm:cxn modelId="{5FB1FE7E-3597-4C17-8237-C0B439875876}" type="presOf" srcId="{69E22D1B-FFE4-4E2A-8AFB-086E8357F6EA}" destId="{CB011FE6-D518-4C65-A7CA-683067C2A4A0}" srcOrd="0" destOrd="0" presId="urn:microsoft.com/office/officeart/2005/8/layout/hierarchy3"/>
    <dgm:cxn modelId="{717CAE36-4BC1-42F8-9528-88312739A0FA}" type="presOf" srcId="{F4D4CE81-AEFE-485C-A371-1746F245A9A1}" destId="{C412BB4F-776C-4F53-91D7-A78E2B82B30A}" srcOrd="0" destOrd="0" presId="urn:microsoft.com/office/officeart/2005/8/layout/hierarchy3"/>
    <dgm:cxn modelId="{41638DDB-B0AC-446F-8467-75FBCA52D167}" type="presOf" srcId="{8A2DD7ED-4C43-495D-BC08-C4CA966F3D34}" destId="{D4477275-F00A-4323-B08F-35AFED5B2F43}" srcOrd="0" destOrd="0" presId="urn:microsoft.com/office/officeart/2005/8/layout/hierarchy3"/>
    <dgm:cxn modelId="{8AE2F50E-3B1D-4D71-A004-EE34EAE0B7B0}" srcId="{D39B465C-B5DF-4BE2-8B71-095096D34D48}" destId="{69E22D1B-FFE4-4E2A-8AFB-086E8357F6EA}" srcOrd="0" destOrd="0" parTransId="{38A6E85D-2AD5-4CCE-8E2B-D5A73DE62E86}" sibTransId="{6FC2C1F0-F55B-485B-8151-6067014FCEED}"/>
    <dgm:cxn modelId="{9F67C824-DC2B-44E4-81D7-AA203FBD0895}" srcId="{45E56FA2-9F7A-4520-B572-4470D51780CE}" destId="{7DED6792-50BB-4F8F-B0E9-554D7E3C87B1}" srcOrd="0" destOrd="0" parTransId="{ACABF57C-AA7E-4222-9946-8A3AD8FF0BBB}" sibTransId="{981B7A50-6147-4619-B23D-7E6AFAA3CE93}"/>
    <dgm:cxn modelId="{EB27D86A-CA27-4527-BB7C-67BC94D18681}" type="presOf" srcId="{D39B465C-B5DF-4BE2-8B71-095096D34D48}" destId="{CA7E73DD-3AAE-457D-9F26-4D389B6CF9B7}" srcOrd="1" destOrd="0" presId="urn:microsoft.com/office/officeart/2005/8/layout/hierarchy3"/>
    <dgm:cxn modelId="{818AFD6C-A401-48C5-AE7C-17DC1E125B67}" type="presOf" srcId="{7DED6792-50BB-4F8F-B0E9-554D7E3C87B1}" destId="{6206ED5F-BA3C-4F23-83A6-99ED06C0DE41}" srcOrd="0" destOrd="0" presId="urn:microsoft.com/office/officeart/2005/8/layout/hierarchy3"/>
    <dgm:cxn modelId="{80EF0663-6D76-4DFE-B360-03C8DE0B4CB9}" type="presParOf" srcId="{ADE27FE9-ABB7-4902-9812-4EAB5E616654}" destId="{34E72DF1-EBE4-49FB-A70F-6B776267F49A}" srcOrd="0" destOrd="0" presId="urn:microsoft.com/office/officeart/2005/8/layout/hierarchy3"/>
    <dgm:cxn modelId="{D4A131CA-FC1D-471D-92BE-F7167AC655B1}" type="presParOf" srcId="{34E72DF1-EBE4-49FB-A70F-6B776267F49A}" destId="{3D14B8A9-8854-4EB5-B7AF-1F2846F2266F}" srcOrd="0" destOrd="0" presId="urn:microsoft.com/office/officeart/2005/8/layout/hierarchy3"/>
    <dgm:cxn modelId="{F470B509-D411-44AC-A799-C6C8A538E3F7}" type="presParOf" srcId="{3D14B8A9-8854-4EB5-B7AF-1F2846F2266F}" destId="{6206ED5F-BA3C-4F23-83A6-99ED06C0DE41}" srcOrd="0" destOrd="0" presId="urn:microsoft.com/office/officeart/2005/8/layout/hierarchy3"/>
    <dgm:cxn modelId="{926CC6CB-02B5-4242-8B2C-3AC245719CC1}" type="presParOf" srcId="{3D14B8A9-8854-4EB5-B7AF-1F2846F2266F}" destId="{0BE06882-5323-4525-97EB-3C3909BCFD37}" srcOrd="1" destOrd="0" presId="urn:microsoft.com/office/officeart/2005/8/layout/hierarchy3"/>
    <dgm:cxn modelId="{7A776A4E-B9A4-47A4-8CE5-FC89401C3AF5}" type="presParOf" srcId="{34E72DF1-EBE4-49FB-A70F-6B776267F49A}" destId="{A365A9F1-6FB4-4E43-90ED-A59C9A425D31}" srcOrd="1" destOrd="0" presId="urn:microsoft.com/office/officeart/2005/8/layout/hierarchy3"/>
    <dgm:cxn modelId="{2D712E35-46C2-4EB2-BB72-2ADB7FF46A84}" type="presParOf" srcId="{A365A9F1-6FB4-4E43-90ED-A59C9A425D31}" destId="{C412BB4F-776C-4F53-91D7-A78E2B82B30A}" srcOrd="0" destOrd="0" presId="urn:microsoft.com/office/officeart/2005/8/layout/hierarchy3"/>
    <dgm:cxn modelId="{425F2147-7DF6-425C-95AA-CE3296E0FEEA}" type="presParOf" srcId="{A365A9F1-6FB4-4E43-90ED-A59C9A425D31}" destId="{B6BAE74C-E812-4EC4-B5AC-CF0BB4E5E93A}" srcOrd="1" destOrd="0" presId="urn:microsoft.com/office/officeart/2005/8/layout/hierarchy3"/>
    <dgm:cxn modelId="{23F10FBF-CA23-4365-AA75-5D3CE8BA9F37}" type="presParOf" srcId="{ADE27FE9-ABB7-4902-9812-4EAB5E616654}" destId="{B4F059C4-9010-4A7D-800E-71E1C78D9031}" srcOrd="1" destOrd="0" presId="urn:microsoft.com/office/officeart/2005/8/layout/hierarchy3"/>
    <dgm:cxn modelId="{F7DDA8EA-E071-403C-BE0F-5A72D7BCDBF5}" type="presParOf" srcId="{B4F059C4-9010-4A7D-800E-71E1C78D9031}" destId="{5D9E9198-A9E2-48CC-99F5-8A1412ECCBB2}" srcOrd="0" destOrd="0" presId="urn:microsoft.com/office/officeart/2005/8/layout/hierarchy3"/>
    <dgm:cxn modelId="{6DA8BAD2-1E84-48C5-A668-B96590366C31}" type="presParOf" srcId="{5D9E9198-A9E2-48CC-99F5-8A1412ECCBB2}" destId="{7A9FB195-1F24-4B1E-841E-C6EA1064104C}" srcOrd="0" destOrd="0" presId="urn:microsoft.com/office/officeart/2005/8/layout/hierarchy3"/>
    <dgm:cxn modelId="{B139B731-B760-453E-9D95-834448FAFA5A}" type="presParOf" srcId="{5D9E9198-A9E2-48CC-99F5-8A1412ECCBB2}" destId="{882CB1F8-B21E-40F0-A092-3572D8A0AB74}" srcOrd="1" destOrd="0" presId="urn:microsoft.com/office/officeart/2005/8/layout/hierarchy3"/>
    <dgm:cxn modelId="{791426AA-3B2E-42A4-90B4-BA7B5F3E3496}" type="presParOf" srcId="{B4F059C4-9010-4A7D-800E-71E1C78D9031}" destId="{D37565C6-9B8A-42E0-9988-37433A1D2A67}" srcOrd="1" destOrd="0" presId="urn:microsoft.com/office/officeart/2005/8/layout/hierarchy3"/>
    <dgm:cxn modelId="{1E00870D-EBD6-4613-B26E-A40D8DE8F145}" type="presParOf" srcId="{D37565C6-9B8A-42E0-9988-37433A1D2A67}" destId="{64B0F2F4-697D-4DD4-B3A7-33EB76BDCF29}" srcOrd="0" destOrd="0" presId="urn:microsoft.com/office/officeart/2005/8/layout/hierarchy3"/>
    <dgm:cxn modelId="{E90A08D8-B2D7-493B-9135-22B35AB5E375}" type="presParOf" srcId="{D37565C6-9B8A-42E0-9988-37433A1D2A67}" destId="{D4477275-F00A-4323-B08F-35AFED5B2F43}" srcOrd="1" destOrd="0" presId="urn:microsoft.com/office/officeart/2005/8/layout/hierarchy3"/>
    <dgm:cxn modelId="{F22C83A2-F2A7-4230-BBFE-0C56457EE251}" type="presParOf" srcId="{ADE27FE9-ABB7-4902-9812-4EAB5E616654}" destId="{E6CDFBF2-44EF-4DD2-BFE1-49B0A785600C}" srcOrd="2" destOrd="0" presId="urn:microsoft.com/office/officeart/2005/8/layout/hierarchy3"/>
    <dgm:cxn modelId="{A94AB436-CAE3-4BB4-8AEC-30A1302ADBB6}" type="presParOf" srcId="{E6CDFBF2-44EF-4DD2-BFE1-49B0A785600C}" destId="{982B8BF7-232B-45FD-B3A0-205ACC7CEC48}" srcOrd="0" destOrd="0" presId="urn:microsoft.com/office/officeart/2005/8/layout/hierarchy3"/>
    <dgm:cxn modelId="{90650A61-51BA-4F71-963F-BF44BE33FB1E}" type="presParOf" srcId="{982B8BF7-232B-45FD-B3A0-205ACC7CEC48}" destId="{CA0DDC76-E718-4DED-A2B2-CFE5B5F2F3F7}" srcOrd="0" destOrd="0" presId="urn:microsoft.com/office/officeart/2005/8/layout/hierarchy3"/>
    <dgm:cxn modelId="{CA17B7A4-26E2-479B-8CBD-5EA325A500A0}" type="presParOf" srcId="{982B8BF7-232B-45FD-B3A0-205ACC7CEC48}" destId="{CA7E73DD-3AAE-457D-9F26-4D389B6CF9B7}" srcOrd="1" destOrd="0" presId="urn:microsoft.com/office/officeart/2005/8/layout/hierarchy3"/>
    <dgm:cxn modelId="{9AA7558C-8812-4E24-B64B-554C8AF72C9F}" type="presParOf" srcId="{E6CDFBF2-44EF-4DD2-BFE1-49B0A785600C}" destId="{09D4A78B-DFF5-44B5-AE12-0008AA25F250}" srcOrd="1" destOrd="0" presId="urn:microsoft.com/office/officeart/2005/8/layout/hierarchy3"/>
    <dgm:cxn modelId="{00325EDE-98DC-42B6-8C01-3B44FEBBD64E}" type="presParOf" srcId="{09D4A78B-DFF5-44B5-AE12-0008AA25F250}" destId="{262559A5-524C-4879-860F-2EC19ED228F7}" srcOrd="0" destOrd="0" presId="urn:microsoft.com/office/officeart/2005/8/layout/hierarchy3"/>
    <dgm:cxn modelId="{35857C9D-41FF-4BF5-AFDE-2DB4B24686E5}" type="presParOf" srcId="{09D4A78B-DFF5-44B5-AE12-0008AA25F250}" destId="{CB011FE6-D518-4C65-A7CA-683067C2A4A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6F047-C82C-4393-8F12-2D4A24296494}">
      <dsp:nvSpPr>
        <dsp:cNvPr id="0" name=""/>
        <dsp:cNvSpPr/>
      </dsp:nvSpPr>
      <dsp:spPr>
        <a:xfrm>
          <a:off x="3518844" y="1044381"/>
          <a:ext cx="2004875" cy="477069"/>
        </a:xfrm>
        <a:custGeom>
          <a:avLst/>
          <a:gdLst/>
          <a:ahLst/>
          <a:cxnLst/>
          <a:rect l="0" t="0" r="0" b="0"/>
          <a:pathLst>
            <a:path>
              <a:moveTo>
                <a:pt x="0" y="0"/>
              </a:moveTo>
              <a:lnTo>
                <a:pt x="0" y="325108"/>
              </a:lnTo>
              <a:lnTo>
                <a:pt x="2004875" y="325108"/>
              </a:lnTo>
              <a:lnTo>
                <a:pt x="2004875" y="47706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FEE3A-83DA-4363-ABC0-F3E88F13EF8F}">
      <dsp:nvSpPr>
        <dsp:cNvPr id="0" name=""/>
        <dsp:cNvSpPr/>
      </dsp:nvSpPr>
      <dsp:spPr>
        <a:xfrm>
          <a:off x="3473124" y="2563075"/>
          <a:ext cx="91440" cy="477069"/>
        </a:xfrm>
        <a:custGeom>
          <a:avLst/>
          <a:gdLst/>
          <a:ahLst/>
          <a:cxnLst/>
          <a:rect l="0" t="0" r="0" b="0"/>
          <a:pathLst>
            <a:path>
              <a:moveTo>
                <a:pt x="45720" y="0"/>
              </a:moveTo>
              <a:lnTo>
                <a:pt x="45720" y="477069"/>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50274AA0-6853-4DEE-831E-71F6D4CB83E6}">
      <dsp:nvSpPr>
        <dsp:cNvPr id="0" name=""/>
        <dsp:cNvSpPr/>
      </dsp:nvSpPr>
      <dsp:spPr>
        <a:xfrm>
          <a:off x="3473124" y="1044381"/>
          <a:ext cx="91440" cy="477069"/>
        </a:xfrm>
        <a:custGeom>
          <a:avLst/>
          <a:gdLst/>
          <a:ahLst/>
          <a:cxnLst/>
          <a:rect l="0" t="0" r="0" b="0"/>
          <a:pathLst>
            <a:path>
              <a:moveTo>
                <a:pt x="45720" y="0"/>
              </a:moveTo>
              <a:lnTo>
                <a:pt x="45720" y="47706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787D8-2C7D-4924-B7DA-01023ACEC135}">
      <dsp:nvSpPr>
        <dsp:cNvPr id="0" name=""/>
        <dsp:cNvSpPr/>
      </dsp:nvSpPr>
      <dsp:spPr>
        <a:xfrm>
          <a:off x="1513968" y="1044381"/>
          <a:ext cx="2004875" cy="477069"/>
        </a:xfrm>
        <a:custGeom>
          <a:avLst/>
          <a:gdLst/>
          <a:ahLst/>
          <a:cxnLst/>
          <a:rect l="0" t="0" r="0" b="0"/>
          <a:pathLst>
            <a:path>
              <a:moveTo>
                <a:pt x="2004875" y="0"/>
              </a:moveTo>
              <a:lnTo>
                <a:pt x="2004875" y="325108"/>
              </a:lnTo>
              <a:lnTo>
                <a:pt x="0" y="325108"/>
              </a:lnTo>
              <a:lnTo>
                <a:pt x="0" y="47706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E86E9-61E0-4EF0-890B-06F4956680B3}">
      <dsp:nvSpPr>
        <dsp:cNvPr id="0" name=""/>
        <dsp:cNvSpPr/>
      </dsp:nvSpPr>
      <dsp:spPr>
        <a:xfrm>
          <a:off x="2698667" y="2757"/>
          <a:ext cx="1640352" cy="10416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F5307-7819-4DB6-92FD-F0A6817DD4A2}">
      <dsp:nvSpPr>
        <dsp:cNvPr id="0" name=""/>
        <dsp:cNvSpPr/>
      </dsp:nvSpPr>
      <dsp:spPr>
        <a:xfrm>
          <a:off x="2880929" y="175906"/>
          <a:ext cx="1640352" cy="104162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Constitution</a:t>
          </a:r>
        </a:p>
      </dsp:txBody>
      <dsp:txXfrm>
        <a:off x="2911437" y="206414"/>
        <a:ext cx="1579336" cy="980608"/>
      </dsp:txXfrm>
    </dsp:sp>
    <dsp:sp modelId="{FF485068-86FE-4B32-8BDC-533C69D59280}">
      <dsp:nvSpPr>
        <dsp:cNvPr id="0" name=""/>
        <dsp:cNvSpPr/>
      </dsp:nvSpPr>
      <dsp:spPr>
        <a:xfrm>
          <a:off x="693792" y="1521451"/>
          <a:ext cx="1640352" cy="10416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ED640-DB88-42B7-B9B2-A3F184D1F5B2}">
      <dsp:nvSpPr>
        <dsp:cNvPr id="0" name=""/>
        <dsp:cNvSpPr/>
      </dsp:nvSpPr>
      <dsp:spPr>
        <a:xfrm>
          <a:off x="876053" y="1694599"/>
          <a:ext cx="1640352" cy="10416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Legislative Branch</a:t>
          </a:r>
        </a:p>
      </dsp:txBody>
      <dsp:txXfrm>
        <a:off x="906561" y="1725107"/>
        <a:ext cx="1579336" cy="980608"/>
      </dsp:txXfrm>
    </dsp:sp>
    <dsp:sp modelId="{ECE31C31-7839-4817-A02C-78F36E6647DC}">
      <dsp:nvSpPr>
        <dsp:cNvPr id="0" name=""/>
        <dsp:cNvSpPr/>
      </dsp:nvSpPr>
      <dsp:spPr>
        <a:xfrm>
          <a:off x="2698667" y="1521451"/>
          <a:ext cx="1640352" cy="10416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5053E9-121A-4A94-BB3F-9A76E8F525BE}">
      <dsp:nvSpPr>
        <dsp:cNvPr id="0" name=""/>
        <dsp:cNvSpPr/>
      </dsp:nvSpPr>
      <dsp:spPr>
        <a:xfrm>
          <a:off x="2880929" y="1694599"/>
          <a:ext cx="1640352" cy="10416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Executive Branch</a:t>
          </a:r>
        </a:p>
      </dsp:txBody>
      <dsp:txXfrm>
        <a:off x="2911437" y="1725107"/>
        <a:ext cx="1579336" cy="980608"/>
      </dsp:txXfrm>
    </dsp:sp>
    <dsp:sp modelId="{A6655329-951D-4B50-A17F-73B063ABBE04}">
      <dsp:nvSpPr>
        <dsp:cNvPr id="0" name=""/>
        <dsp:cNvSpPr/>
      </dsp:nvSpPr>
      <dsp:spPr>
        <a:xfrm>
          <a:off x="2698667" y="3040144"/>
          <a:ext cx="1640352" cy="1041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942E8-44B6-4A07-8416-3D1B48AC0D33}">
      <dsp:nvSpPr>
        <dsp:cNvPr id="0" name=""/>
        <dsp:cNvSpPr/>
      </dsp:nvSpPr>
      <dsp:spPr>
        <a:xfrm>
          <a:off x="2880929" y="3213293"/>
          <a:ext cx="1640352" cy="10416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 15 Departments</a:t>
          </a:r>
        </a:p>
      </dsp:txBody>
      <dsp:txXfrm>
        <a:off x="2911437" y="3243801"/>
        <a:ext cx="1579336" cy="980608"/>
      </dsp:txXfrm>
    </dsp:sp>
    <dsp:sp modelId="{4881B5FB-68EC-47AA-8CAB-846634CCB79E}">
      <dsp:nvSpPr>
        <dsp:cNvPr id="0" name=""/>
        <dsp:cNvSpPr/>
      </dsp:nvSpPr>
      <dsp:spPr>
        <a:xfrm>
          <a:off x="4703543" y="1521451"/>
          <a:ext cx="1640352" cy="10416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5AB14-C605-45DF-9F80-CB6C7DB26849}">
      <dsp:nvSpPr>
        <dsp:cNvPr id="0" name=""/>
        <dsp:cNvSpPr/>
      </dsp:nvSpPr>
      <dsp:spPr>
        <a:xfrm>
          <a:off x="4885805" y="1694599"/>
          <a:ext cx="1640352" cy="10416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Judicial Branch</a:t>
          </a:r>
        </a:p>
      </dsp:txBody>
      <dsp:txXfrm>
        <a:off x="4916313" y="1725107"/>
        <a:ext cx="1579336" cy="9806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6ED5F-BA3C-4F23-83A6-99ED06C0DE41}">
      <dsp:nvSpPr>
        <dsp:cNvPr id="0" name=""/>
        <dsp:cNvSpPr/>
      </dsp:nvSpPr>
      <dsp:spPr>
        <a:xfrm>
          <a:off x="3256" y="435716"/>
          <a:ext cx="2721345" cy="6955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rgbClr val="18696F"/>
              </a:solidFill>
            </a:rPr>
            <a:t>Trust Funds</a:t>
          </a:r>
        </a:p>
      </dsp:txBody>
      <dsp:txXfrm>
        <a:off x="23629" y="456089"/>
        <a:ext cx="2680599" cy="654838"/>
      </dsp:txXfrm>
    </dsp:sp>
    <dsp:sp modelId="{C412BB4F-776C-4F53-91D7-A78E2B82B30A}">
      <dsp:nvSpPr>
        <dsp:cNvPr id="0" name=""/>
        <dsp:cNvSpPr/>
      </dsp:nvSpPr>
      <dsp:spPr>
        <a:xfrm>
          <a:off x="275391" y="1131300"/>
          <a:ext cx="272134" cy="1784372"/>
        </a:xfrm>
        <a:custGeom>
          <a:avLst/>
          <a:gdLst/>
          <a:ahLst/>
          <a:cxnLst/>
          <a:rect l="0" t="0" r="0" b="0"/>
          <a:pathLst>
            <a:path>
              <a:moveTo>
                <a:pt x="0" y="0"/>
              </a:moveTo>
              <a:lnTo>
                <a:pt x="0" y="1784372"/>
              </a:lnTo>
              <a:lnTo>
                <a:pt x="272134" y="1784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AE74C-E812-4EC4-B5AC-CF0BB4E5E93A}">
      <dsp:nvSpPr>
        <dsp:cNvPr id="0" name=""/>
        <dsp:cNvSpPr/>
      </dsp:nvSpPr>
      <dsp:spPr>
        <a:xfrm>
          <a:off x="547526" y="1590286"/>
          <a:ext cx="2937509" cy="2650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Trust funds account for receipts that are held in trust for use in carrying out specific purposes and programs in accordance with agreement or statute. In contrast to revolving funds and special funds, the assets of trust funds are frequently held over a period of time and may be invested in order to produce revenue</a:t>
          </a:r>
          <a:r>
            <a:rPr lang="en-US" sz="1400" kern="1200" dirty="0"/>
            <a:t>.</a:t>
          </a:r>
        </a:p>
      </dsp:txBody>
      <dsp:txXfrm>
        <a:off x="625164" y="1667924"/>
        <a:ext cx="2782233" cy="2495496"/>
      </dsp:txXfrm>
    </dsp:sp>
    <dsp:sp modelId="{7A9FB195-1F24-4B1E-841E-C6EA1064104C}">
      <dsp:nvSpPr>
        <dsp:cNvPr id="0" name=""/>
        <dsp:cNvSpPr/>
      </dsp:nvSpPr>
      <dsp:spPr>
        <a:xfrm>
          <a:off x="3854369" y="435716"/>
          <a:ext cx="2743193" cy="7096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rgbClr val="18696F"/>
              </a:solidFill>
            </a:rPr>
            <a:t>Deposit Funds</a:t>
          </a:r>
        </a:p>
      </dsp:txBody>
      <dsp:txXfrm>
        <a:off x="3875154" y="456501"/>
        <a:ext cx="2701623" cy="668077"/>
      </dsp:txXfrm>
    </dsp:sp>
    <dsp:sp modelId="{64B0F2F4-697D-4DD4-B3A7-33EB76BDCF29}">
      <dsp:nvSpPr>
        <dsp:cNvPr id="0" name=""/>
        <dsp:cNvSpPr/>
      </dsp:nvSpPr>
      <dsp:spPr>
        <a:xfrm>
          <a:off x="4128688" y="1145364"/>
          <a:ext cx="274319" cy="1775917"/>
        </a:xfrm>
        <a:custGeom>
          <a:avLst/>
          <a:gdLst/>
          <a:ahLst/>
          <a:cxnLst/>
          <a:rect l="0" t="0" r="0" b="0"/>
          <a:pathLst>
            <a:path>
              <a:moveTo>
                <a:pt x="0" y="0"/>
              </a:moveTo>
              <a:lnTo>
                <a:pt x="0" y="1775917"/>
              </a:lnTo>
              <a:lnTo>
                <a:pt x="274319" y="17759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477275-F00A-4323-B08F-35AFED5B2F43}">
      <dsp:nvSpPr>
        <dsp:cNvPr id="0" name=""/>
        <dsp:cNvSpPr/>
      </dsp:nvSpPr>
      <dsp:spPr>
        <a:xfrm>
          <a:off x="4403008" y="1604350"/>
          <a:ext cx="2937509" cy="26338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Deposit funds are combined receipt and expenditure accounts established to account for receipts held in suspense temporarily and later refunded or paid to some other fund or receipts held by the government as a banker or agent for others and paid out at the discretion of the owner.</a:t>
          </a:r>
        </a:p>
      </dsp:txBody>
      <dsp:txXfrm>
        <a:off x="4480151" y="1681493"/>
        <a:ext cx="2783223" cy="24795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C45C8-84CE-43EA-8D7A-42ED0C51C7CE}">
      <dsp:nvSpPr>
        <dsp:cNvPr id="0" name=""/>
        <dsp:cNvSpPr/>
      </dsp:nvSpPr>
      <dsp:spPr>
        <a:xfrm rot="5400000">
          <a:off x="-221777" y="223716"/>
          <a:ext cx="1478514" cy="103496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1</a:t>
          </a:r>
        </a:p>
      </dsp:txBody>
      <dsp:txXfrm rot="-5400000">
        <a:off x="0" y="519419"/>
        <a:ext cx="1034960" cy="443554"/>
      </dsp:txXfrm>
    </dsp:sp>
    <dsp:sp modelId="{F3D24BB1-7500-4219-972D-2F603473FB6A}">
      <dsp:nvSpPr>
        <dsp:cNvPr id="0" name=""/>
        <dsp:cNvSpPr/>
      </dsp:nvSpPr>
      <dsp:spPr>
        <a:xfrm rot="5400000">
          <a:off x="3646937" y="-2610038"/>
          <a:ext cx="961034" cy="618498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Serious financial management problems at the Department of Defense (DOD) that have prevented DOD’s financial statements from being auditable</a:t>
          </a:r>
        </a:p>
      </dsp:txBody>
      <dsp:txXfrm rot="-5400000">
        <a:off x="1034960" y="48853"/>
        <a:ext cx="6138075" cy="867206"/>
      </dsp:txXfrm>
    </dsp:sp>
    <dsp:sp modelId="{173AFBA3-F165-4C01-8E1B-10630B2FA17E}">
      <dsp:nvSpPr>
        <dsp:cNvPr id="0" name=""/>
        <dsp:cNvSpPr/>
      </dsp:nvSpPr>
      <dsp:spPr>
        <a:xfrm rot="5400000">
          <a:off x="-221777" y="1506582"/>
          <a:ext cx="1478514" cy="1034960"/>
        </a:xfrm>
        <a:prstGeom prst="chevron">
          <a:avLst/>
        </a:prstGeom>
        <a:solidFill>
          <a:schemeClr val="accent2">
            <a:shade val="80000"/>
            <a:hueOff val="0"/>
            <a:satOff val="-14010"/>
            <a:lumOff val="15876"/>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2</a:t>
          </a:r>
        </a:p>
      </dsp:txBody>
      <dsp:txXfrm rot="-5400000">
        <a:off x="0" y="1802285"/>
        <a:ext cx="1034960" cy="443554"/>
      </dsp:txXfrm>
    </dsp:sp>
    <dsp:sp modelId="{A1F8AE25-BB7C-4FC7-A0F4-44519EB17D17}">
      <dsp:nvSpPr>
        <dsp:cNvPr id="0" name=""/>
        <dsp:cNvSpPr/>
      </dsp:nvSpPr>
      <dsp:spPr>
        <a:xfrm rot="5400000">
          <a:off x="3646937" y="-1327172"/>
          <a:ext cx="961034" cy="618498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federal government’s inability to adequately account for and reconcile intragovernmental activity and balances between federal entities</a:t>
          </a:r>
        </a:p>
      </dsp:txBody>
      <dsp:txXfrm rot="-5400000">
        <a:off x="1034960" y="1331719"/>
        <a:ext cx="6138075" cy="867206"/>
      </dsp:txXfrm>
    </dsp:sp>
    <dsp:sp modelId="{87ECA10E-B6D1-4ADB-9E03-5EA0F30054C3}">
      <dsp:nvSpPr>
        <dsp:cNvPr id="0" name=""/>
        <dsp:cNvSpPr/>
      </dsp:nvSpPr>
      <dsp:spPr>
        <a:xfrm rot="5400000">
          <a:off x="-221777" y="2789448"/>
          <a:ext cx="1478514" cy="1034960"/>
        </a:xfrm>
        <a:prstGeom prst="chevron">
          <a:avLst/>
        </a:prstGeom>
        <a:solidFill>
          <a:schemeClr val="accent2">
            <a:shade val="80000"/>
            <a:hueOff val="0"/>
            <a:satOff val="-28019"/>
            <a:lumOff val="31752"/>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3</a:t>
          </a:r>
        </a:p>
      </dsp:txBody>
      <dsp:txXfrm rot="-5400000">
        <a:off x="0" y="3085151"/>
        <a:ext cx="1034960" cy="443554"/>
      </dsp:txXfrm>
    </dsp:sp>
    <dsp:sp modelId="{BCF1425E-50A1-448A-97F9-F6ADC1E16AB0}">
      <dsp:nvSpPr>
        <dsp:cNvPr id="0" name=""/>
        <dsp:cNvSpPr/>
      </dsp:nvSpPr>
      <dsp:spPr>
        <a:xfrm rot="5400000">
          <a:off x="3646937" y="-44306"/>
          <a:ext cx="961034" cy="618498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federal government’s ineffective process for preparing the consolidated financial statements</a:t>
          </a:r>
        </a:p>
      </dsp:txBody>
      <dsp:txXfrm rot="-5400000">
        <a:off x="1034960" y="2614585"/>
        <a:ext cx="6138075" cy="867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8B4B6-22B2-43D9-9C00-A4AC466AF2B3}">
      <dsp:nvSpPr>
        <dsp:cNvPr id="0" name=""/>
        <dsp:cNvSpPr/>
      </dsp:nvSpPr>
      <dsp:spPr>
        <a:xfrm>
          <a:off x="824835" y="1785"/>
          <a:ext cx="1827014" cy="10962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accent6">
                  <a:lumMod val="75000"/>
                </a:schemeClr>
              </a:solidFill>
            </a:rPr>
            <a:t>Agency Head Message</a:t>
          </a:r>
        </a:p>
      </dsp:txBody>
      <dsp:txXfrm>
        <a:off x="824835" y="1785"/>
        <a:ext cx="1827014" cy="1096208"/>
      </dsp:txXfrm>
    </dsp:sp>
    <dsp:sp modelId="{8F1F5091-C5E1-4789-AB45-A8DCF0CF7A56}">
      <dsp:nvSpPr>
        <dsp:cNvPr id="0" name=""/>
        <dsp:cNvSpPr/>
      </dsp:nvSpPr>
      <dsp:spPr>
        <a:xfrm>
          <a:off x="2834550" y="1785"/>
          <a:ext cx="1827014" cy="1096208"/>
        </a:xfrm>
        <a:prstGeom prst="rect">
          <a:avLst/>
        </a:prstGeom>
        <a:solidFill>
          <a:schemeClr val="accent5">
            <a:hueOff val="814256"/>
            <a:satOff val="2799"/>
            <a:lumOff val="-1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Management’s Discussion and Analysis (MD&amp;A)</a:t>
          </a:r>
        </a:p>
      </dsp:txBody>
      <dsp:txXfrm>
        <a:off x="2834550" y="1785"/>
        <a:ext cx="1827014" cy="1096208"/>
      </dsp:txXfrm>
    </dsp:sp>
    <dsp:sp modelId="{163C83DF-456A-46FE-B0B9-FCC592DB5A71}">
      <dsp:nvSpPr>
        <dsp:cNvPr id="0" name=""/>
        <dsp:cNvSpPr/>
      </dsp:nvSpPr>
      <dsp:spPr>
        <a:xfrm>
          <a:off x="824835" y="1280695"/>
          <a:ext cx="1827014" cy="1096208"/>
        </a:xfrm>
        <a:prstGeom prst="rect">
          <a:avLst/>
        </a:prstGeom>
        <a:solidFill>
          <a:schemeClr val="accent5">
            <a:hueOff val="1628512"/>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Annual Performance Report (APR)</a:t>
          </a:r>
        </a:p>
      </dsp:txBody>
      <dsp:txXfrm>
        <a:off x="824835" y="1280695"/>
        <a:ext cx="1827014" cy="1096208"/>
      </dsp:txXfrm>
    </dsp:sp>
    <dsp:sp modelId="{1C858451-6BCC-4D13-8F87-70CC8C85B45E}">
      <dsp:nvSpPr>
        <dsp:cNvPr id="0" name=""/>
        <dsp:cNvSpPr/>
      </dsp:nvSpPr>
      <dsp:spPr>
        <a:xfrm>
          <a:off x="2834550" y="1280695"/>
          <a:ext cx="1827014" cy="1096208"/>
        </a:xfrm>
        <a:prstGeom prst="rect">
          <a:avLst/>
        </a:prstGeom>
        <a:solidFill>
          <a:schemeClr val="accent5">
            <a:hueOff val="2442768"/>
            <a:satOff val="8397"/>
            <a:lumOff val="-40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Annual Financial Report (AFR)</a:t>
          </a:r>
        </a:p>
      </dsp:txBody>
      <dsp:txXfrm>
        <a:off x="2834550" y="1280695"/>
        <a:ext cx="1827014" cy="1096208"/>
      </dsp:txXfrm>
    </dsp:sp>
    <dsp:sp modelId="{74275D01-2D83-4556-9D1C-07E93DA37B4D}">
      <dsp:nvSpPr>
        <dsp:cNvPr id="0" name=""/>
        <dsp:cNvSpPr/>
      </dsp:nvSpPr>
      <dsp:spPr>
        <a:xfrm>
          <a:off x="1829692" y="2559605"/>
          <a:ext cx="1827014" cy="1096208"/>
        </a:xfrm>
        <a:prstGeom prst="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Other Accompanying Information (OAI)</a:t>
          </a:r>
        </a:p>
      </dsp:txBody>
      <dsp:txXfrm>
        <a:off x="1829692" y="2559605"/>
        <a:ext cx="1827014" cy="10962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26A71-DD3D-42F7-AA84-95DCC818867F}">
      <dsp:nvSpPr>
        <dsp:cNvPr id="0" name=""/>
        <dsp:cNvSpPr/>
      </dsp:nvSpPr>
      <dsp:spPr>
        <a:xfrm rot="10800000">
          <a:off x="584827" y="2112"/>
          <a:ext cx="6126495" cy="48275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82" tIns="68580" rIns="128016" bIns="68580" numCol="1" spcCol="1270" anchor="ctr" anchorCtr="0">
          <a:noAutofit/>
        </a:bodyPr>
        <a:lstStyle/>
        <a:p>
          <a:pPr lvl="0" algn="r" defTabSz="800100">
            <a:lnSpc>
              <a:spcPct val="90000"/>
            </a:lnSpc>
            <a:spcBef>
              <a:spcPct val="0"/>
            </a:spcBef>
            <a:spcAft>
              <a:spcPct val="35000"/>
            </a:spcAft>
          </a:pPr>
          <a:r>
            <a:rPr lang="en-US" sz="1800" kern="1200" dirty="0"/>
            <a:t>Balance </a:t>
          </a:r>
          <a:r>
            <a:rPr lang="en-US" sz="1800" kern="1200" dirty="0" smtClean="0"/>
            <a:t>sheet</a:t>
          </a:r>
          <a:endParaRPr lang="en-US" sz="1800" kern="1200" dirty="0"/>
        </a:p>
      </dsp:txBody>
      <dsp:txXfrm rot="10800000">
        <a:off x="705516" y="2112"/>
        <a:ext cx="6005806" cy="482755"/>
      </dsp:txXfrm>
    </dsp:sp>
    <dsp:sp modelId="{54978E54-36B3-464B-99A7-984FB848B608}">
      <dsp:nvSpPr>
        <dsp:cNvPr id="0" name=""/>
        <dsp:cNvSpPr/>
      </dsp:nvSpPr>
      <dsp:spPr>
        <a:xfrm>
          <a:off x="980727" y="2112"/>
          <a:ext cx="482755" cy="482755"/>
        </a:xfrm>
        <a:prstGeom prst="ellipse">
          <a:avLst/>
        </a:prstGeom>
        <a:solidFill>
          <a:schemeClr val="accent2">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D0B20-0B48-4064-96B3-58443A9668EE}">
      <dsp:nvSpPr>
        <dsp:cNvPr id="0" name=""/>
        <dsp:cNvSpPr/>
      </dsp:nvSpPr>
      <dsp:spPr>
        <a:xfrm rot="10800000">
          <a:off x="584827" y="628974"/>
          <a:ext cx="6126495" cy="482755"/>
        </a:xfrm>
        <a:prstGeom prst="homePlate">
          <a:avLst/>
        </a:prstGeom>
        <a:solidFill>
          <a:schemeClr val="accent2">
            <a:hueOff val="-2400000"/>
            <a:satOff val="-8334"/>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82" tIns="68580" rIns="128016" bIns="68580" numCol="1" spcCol="1270" anchor="ctr" anchorCtr="0">
          <a:noAutofit/>
        </a:bodyPr>
        <a:lstStyle/>
        <a:p>
          <a:pPr lvl="0" algn="r" defTabSz="800100">
            <a:lnSpc>
              <a:spcPct val="90000"/>
            </a:lnSpc>
            <a:spcBef>
              <a:spcPct val="0"/>
            </a:spcBef>
            <a:spcAft>
              <a:spcPct val="35000"/>
            </a:spcAft>
          </a:pPr>
          <a:r>
            <a:rPr lang="en-US" sz="1800" kern="1200" dirty="0"/>
            <a:t>Statement of </a:t>
          </a:r>
          <a:r>
            <a:rPr lang="en-US" sz="1800" kern="1200" dirty="0" smtClean="0"/>
            <a:t>net cost</a:t>
          </a:r>
          <a:endParaRPr lang="en-US" sz="1800" kern="1200" dirty="0"/>
        </a:p>
      </dsp:txBody>
      <dsp:txXfrm rot="10800000">
        <a:off x="705516" y="628974"/>
        <a:ext cx="6005806" cy="482755"/>
      </dsp:txXfrm>
    </dsp:sp>
    <dsp:sp modelId="{A1639C9E-6BB6-4006-AD00-CFD31F5BA956}">
      <dsp:nvSpPr>
        <dsp:cNvPr id="0" name=""/>
        <dsp:cNvSpPr/>
      </dsp:nvSpPr>
      <dsp:spPr>
        <a:xfrm>
          <a:off x="980727" y="628974"/>
          <a:ext cx="482755" cy="482755"/>
        </a:xfrm>
        <a:prstGeom prst="ellipse">
          <a:avLst/>
        </a:prstGeom>
        <a:solidFill>
          <a:schemeClr val="accent2">
            <a:tint val="50000"/>
            <a:hueOff val="-2400000"/>
            <a:satOff val="-3386"/>
            <a:lumOff val="351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EDD7A-065B-40A6-9290-65D35CB3757E}">
      <dsp:nvSpPr>
        <dsp:cNvPr id="0" name=""/>
        <dsp:cNvSpPr/>
      </dsp:nvSpPr>
      <dsp:spPr>
        <a:xfrm rot="10800000">
          <a:off x="584827" y="1255835"/>
          <a:ext cx="6126495" cy="482755"/>
        </a:xfrm>
        <a:prstGeom prst="homePlate">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82" tIns="68580" rIns="128016" bIns="68580" numCol="1" spcCol="1270" anchor="ctr" anchorCtr="0">
          <a:noAutofit/>
        </a:bodyPr>
        <a:lstStyle/>
        <a:p>
          <a:pPr lvl="0" algn="r" defTabSz="800100">
            <a:lnSpc>
              <a:spcPct val="90000"/>
            </a:lnSpc>
            <a:spcBef>
              <a:spcPct val="0"/>
            </a:spcBef>
            <a:spcAft>
              <a:spcPct val="35000"/>
            </a:spcAft>
          </a:pPr>
          <a:r>
            <a:rPr lang="en-US" sz="1800" kern="1200" dirty="0"/>
            <a:t>Statement of </a:t>
          </a:r>
          <a:r>
            <a:rPr lang="en-US" sz="1800" kern="1200" dirty="0" smtClean="0"/>
            <a:t>changes </a:t>
          </a:r>
          <a:r>
            <a:rPr lang="en-US" sz="1800" kern="1200" dirty="0"/>
            <a:t>in </a:t>
          </a:r>
          <a:r>
            <a:rPr lang="en-US" sz="1800" kern="1200" dirty="0" smtClean="0"/>
            <a:t>net position</a:t>
          </a:r>
          <a:endParaRPr lang="en-US" sz="1800" kern="1200" dirty="0"/>
        </a:p>
      </dsp:txBody>
      <dsp:txXfrm rot="10800000">
        <a:off x="705516" y="1255835"/>
        <a:ext cx="6005806" cy="482755"/>
      </dsp:txXfrm>
    </dsp:sp>
    <dsp:sp modelId="{069BC75B-A021-4807-A3A9-FAFA428C8542}">
      <dsp:nvSpPr>
        <dsp:cNvPr id="0" name=""/>
        <dsp:cNvSpPr/>
      </dsp:nvSpPr>
      <dsp:spPr>
        <a:xfrm>
          <a:off x="980727" y="1255835"/>
          <a:ext cx="482755" cy="482755"/>
        </a:xfrm>
        <a:prstGeom prst="ellipse">
          <a:avLst/>
        </a:prstGeom>
        <a:solidFill>
          <a:schemeClr val="accent2">
            <a:tint val="50000"/>
            <a:hueOff val="-4800000"/>
            <a:satOff val="-6771"/>
            <a:lumOff val="70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5EC339-CC72-4660-A8A3-19C92D4A820B}">
      <dsp:nvSpPr>
        <dsp:cNvPr id="0" name=""/>
        <dsp:cNvSpPr/>
      </dsp:nvSpPr>
      <dsp:spPr>
        <a:xfrm rot="10800000">
          <a:off x="584827" y="1882697"/>
          <a:ext cx="6126495" cy="482755"/>
        </a:xfrm>
        <a:prstGeom prst="homePlate">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82" tIns="68580" rIns="128016" bIns="68580" numCol="1" spcCol="1270" anchor="ctr" anchorCtr="0">
          <a:noAutofit/>
        </a:bodyPr>
        <a:lstStyle/>
        <a:p>
          <a:pPr lvl="0" algn="r" defTabSz="800100">
            <a:lnSpc>
              <a:spcPct val="90000"/>
            </a:lnSpc>
            <a:spcBef>
              <a:spcPct val="0"/>
            </a:spcBef>
            <a:spcAft>
              <a:spcPct val="35000"/>
            </a:spcAft>
          </a:pPr>
          <a:r>
            <a:rPr lang="en-US" sz="1800" kern="1200" dirty="0"/>
            <a:t>Statement of </a:t>
          </a:r>
          <a:r>
            <a:rPr lang="en-US" sz="1800" kern="1200" dirty="0" smtClean="0"/>
            <a:t>budgetary resources</a:t>
          </a:r>
          <a:endParaRPr lang="en-US" sz="1800" kern="1200" dirty="0"/>
        </a:p>
      </dsp:txBody>
      <dsp:txXfrm rot="10800000">
        <a:off x="705516" y="1882697"/>
        <a:ext cx="6005806" cy="482755"/>
      </dsp:txXfrm>
    </dsp:sp>
    <dsp:sp modelId="{F698AFA4-0D90-4D59-9395-92CE1ACAAB7B}">
      <dsp:nvSpPr>
        <dsp:cNvPr id="0" name=""/>
        <dsp:cNvSpPr/>
      </dsp:nvSpPr>
      <dsp:spPr>
        <a:xfrm>
          <a:off x="980727" y="1882697"/>
          <a:ext cx="482755" cy="482755"/>
        </a:xfrm>
        <a:prstGeom prst="ellipse">
          <a:avLst/>
        </a:prstGeom>
        <a:solidFill>
          <a:schemeClr val="accent2">
            <a:tint val="50000"/>
            <a:hueOff val="-7200000"/>
            <a:satOff val="-10157"/>
            <a:lumOff val="1055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E3238-C8D5-432A-AF26-6DDBEFD3EC64}">
      <dsp:nvSpPr>
        <dsp:cNvPr id="0" name=""/>
        <dsp:cNvSpPr/>
      </dsp:nvSpPr>
      <dsp:spPr>
        <a:xfrm rot="10800000">
          <a:off x="584827" y="2509558"/>
          <a:ext cx="6126495" cy="482755"/>
        </a:xfrm>
        <a:prstGeom prst="homePlate">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82" tIns="68580" rIns="128016" bIns="68580" numCol="1" spcCol="1270" anchor="ctr" anchorCtr="0">
          <a:noAutofit/>
        </a:bodyPr>
        <a:lstStyle/>
        <a:p>
          <a:pPr lvl="0" algn="r" defTabSz="800100">
            <a:lnSpc>
              <a:spcPct val="90000"/>
            </a:lnSpc>
            <a:spcBef>
              <a:spcPct val="0"/>
            </a:spcBef>
            <a:spcAft>
              <a:spcPct val="35000"/>
            </a:spcAft>
          </a:pPr>
          <a:r>
            <a:rPr lang="en-US" sz="1800" kern="1200" dirty="0">
              <a:solidFill>
                <a:schemeClr val="bg2">
                  <a:lumMod val="75000"/>
                </a:schemeClr>
              </a:solidFill>
            </a:rPr>
            <a:t>Statement of </a:t>
          </a:r>
          <a:r>
            <a:rPr lang="en-US" sz="1800" kern="1200" dirty="0" smtClean="0">
              <a:solidFill>
                <a:schemeClr val="bg2">
                  <a:lumMod val="75000"/>
                </a:schemeClr>
              </a:solidFill>
            </a:rPr>
            <a:t>custodial activity</a:t>
          </a:r>
          <a:endParaRPr lang="en-US" sz="1800" kern="1200" dirty="0">
            <a:solidFill>
              <a:schemeClr val="bg2">
                <a:lumMod val="75000"/>
              </a:schemeClr>
            </a:solidFill>
          </a:endParaRPr>
        </a:p>
      </dsp:txBody>
      <dsp:txXfrm rot="10800000">
        <a:off x="705516" y="2509558"/>
        <a:ext cx="6005806" cy="482755"/>
      </dsp:txXfrm>
    </dsp:sp>
    <dsp:sp modelId="{11BEA7D5-C77C-41BC-A6F5-7BFB7CA0A979}">
      <dsp:nvSpPr>
        <dsp:cNvPr id="0" name=""/>
        <dsp:cNvSpPr/>
      </dsp:nvSpPr>
      <dsp:spPr>
        <a:xfrm>
          <a:off x="980727" y="2509558"/>
          <a:ext cx="482755" cy="482755"/>
        </a:xfrm>
        <a:prstGeom prst="ellipse">
          <a:avLst/>
        </a:prstGeom>
        <a:solidFill>
          <a:schemeClr val="accent2">
            <a:tint val="50000"/>
            <a:hueOff val="-9600000"/>
            <a:satOff val="-13543"/>
            <a:lumOff val="1406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C5C92C-DA6B-4DCD-8B84-EAC49989BA05}">
      <dsp:nvSpPr>
        <dsp:cNvPr id="0" name=""/>
        <dsp:cNvSpPr/>
      </dsp:nvSpPr>
      <dsp:spPr>
        <a:xfrm rot="10800000">
          <a:off x="645330" y="3107845"/>
          <a:ext cx="6069534" cy="482755"/>
        </a:xfrm>
        <a:prstGeom prst="homePlate">
          <a:avLst/>
        </a:prstGeom>
        <a:solidFill>
          <a:schemeClr val="accent2">
            <a:hueOff val="-12000000"/>
            <a:satOff val="-41669"/>
            <a:lumOff val="5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82" tIns="68580" rIns="128016" bIns="68580" numCol="1" spcCol="1270" anchor="ctr" anchorCtr="0">
          <a:noAutofit/>
        </a:bodyPr>
        <a:lstStyle/>
        <a:p>
          <a:pPr lvl="0" algn="r" defTabSz="800100">
            <a:lnSpc>
              <a:spcPct val="90000"/>
            </a:lnSpc>
            <a:spcBef>
              <a:spcPct val="0"/>
            </a:spcBef>
            <a:spcAft>
              <a:spcPct val="35000"/>
            </a:spcAft>
          </a:pPr>
          <a:r>
            <a:rPr lang="en-US" sz="1800" kern="1200" dirty="0">
              <a:solidFill>
                <a:schemeClr val="bg2">
                  <a:lumMod val="50000"/>
                </a:schemeClr>
              </a:solidFill>
            </a:rPr>
            <a:t>Statement of </a:t>
          </a:r>
          <a:r>
            <a:rPr lang="en-US" sz="1800" kern="1200" dirty="0" smtClean="0">
              <a:solidFill>
                <a:schemeClr val="bg2">
                  <a:lumMod val="50000"/>
                </a:schemeClr>
              </a:solidFill>
            </a:rPr>
            <a:t>social insurance (ins.)</a:t>
          </a:r>
          <a:endParaRPr lang="en-US" sz="1800" kern="1200" dirty="0">
            <a:solidFill>
              <a:schemeClr val="bg2">
                <a:lumMod val="50000"/>
              </a:schemeClr>
            </a:solidFill>
          </a:endParaRPr>
        </a:p>
      </dsp:txBody>
      <dsp:txXfrm rot="10800000">
        <a:off x="766019" y="3107845"/>
        <a:ext cx="5948845" cy="482755"/>
      </dsp:txXfrm>
    </dsp:sp>
    <dsp:sp modelId="{1D7D5452-ABD4-4918-8EC7-322CF8E192BC}">
      <dsp:nvSpPr>
        <dsp:cNvPr id="0" name=""/>
        <dsp:cNvSpPr/>
      </dsp:nvSpPr>
      <dsp:spPr>
        <a:xfrm>
          <a:off x="980727" y="3136420"/>
          <a:ext cx="482755" cy="482755"/>
        </a:xfrm>
        <a:prstGeom prst="ellipse">
          <a:avLst/>
        </a:prstGeom>
        <a:solidFill>
          <a:srgbClr val="C1DD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C3CB26-D8F1-42FD-B95D-A35076758418}">
      <dsp:nvSpPr>
        <dsp:cNvPr id="0" name=""/>
        <dsp:cNvSpPr/>
      </dsp:nvSpPr>
      <dsp:spPr>
        <a:xfrm rot="10800000">
          <a:off x="584827" y="3763281"/>
          <a:ext cx="6126495" cy="482755"/>
        </a:xfrm>
        <a:prstGeom prst="homePlate">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82" tIns="68580" rIns="128016" bIns="68580" numCol="1" spcCol="1270" anchor="ctr" anchorCtr="0">
          <a:noAutofit/>
        </a:bodyPr>
        <a:lstStyle/>
        <a:p>
          <a:pPr lvl="0" algn="r" defTabSz="800100">
            <a:lnSpc>
              <a:spcPct val="90000"/>
            </a:lnSpc>
            <a:spcBef>
              <a:spcPct val="0"/>
            </a:spcBef>
            <a:spcAft>
              <a:spcPct val="35000"/>
            </a:spcAft>
          </a:pPr>
          <a:r>
            <a:rPr lang="en-US" sz="1800" kern="1200" dirty="0">
              <a:solidFill>
                <a:schemeClr val="tx1"/>
              </a:solidFill>
            </a:rPr>
            <a:t>Statement of </a:t>
          </a:r>
          <a:r>
            <a:rPr lang="en-US" sz="1800" kern="1200" dirty="0" smtClean="0">
              <a:solidFill>
                <a:schemeClr val="tx1"/>
              </a:solidFill>
            </a:rPr>
            <a:t>net changes </a:t>
          </a:r>
          <a:r>
            <a:rPr lang="en-US" sz="1800" kern="1200" dirty="0">
              <a:solidFill>
                <a:schemeClr val="tx1"/>
              </a:solidFill>
            </a:rPr>
            <a:t>in </a:t>
          </a:r>
          <a:r>
            <a:rPr lang="en-US" sz="1800" kern="1200" dirty="0" smtClean="0">
              <a:solidFill>
                <a:schemeClr val="tx1"/>
              </a:solidFill>
            </a:rPr>
            <a:t>social ins. accounts</a:t>
          </a:r>
          <a:endParaRPr lang="en-US" sz="1800" kern="1200" dirty="0">
            <a:solidFill>
              <a:schemeClr val="tx1"/>
            </a:solidFill>
          </a:endParaRPr>
        </a:p>
      </dsp:txBody>
      <dsp:txXfrm rot="10800000">
        <a:off x="705516" y="3763281"/>
        <a:ext cx="6005806" cy="482755"/>
      </dsp:txXfrm>
    </dsp:sp>
    <dsp:sp modelId="{4F5378E0-779F-41B8-B652-CC460DF97D0B}">
      <dsp:nvSpPr>
        <dsp:cNvPr id="0" name=""/>
        <dsp:cNvSpPr/>
      </dsp:nvSpPr>
      <dsp:spPr>
        <a:xfrm>
          <a:off x="980727" y="3763281"/>
          <a:ext cx="482755" cy="482755"/>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6CFE1-CDAC-4046-975E-271E01E4139C}">
      <dsp:nvSpPr>
        <dsp:cNvPr id="0" name=""/>
        <dsp:cNvSpPr/>
      </dsp:nvSpPr>
      <dsp:spPr>
        <a:xfrm>
          <a:off x="2945010" y="2902"/>
          <a:ext cx="1425177" cy="92636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Entity Assets</a:t>
          </a:r>
        </a:p>
      </dsp:txBody>
      <dsp:txXfrm>
        <a:off x="2990231" y="48123"/>
        <a:ext cx="1334735" cy="835923"/>
      </dsp:txXfrm>
    </dsp:sp>
    <dsp:sp modelId="{1AB64F6E-E154-4FEA-926B-E73897D26251}">
      <dsp:nvSpPr>
        <dsp:cNvPr id="0" name=""/>
        <dsp:cNvSpPr/>
      </dsp:nvSpPr>
      <dsp:spPr>
        <a:xfrm>
          <a:off x="1805903" y="466084"/>
          <a:ext cx="3703391" cy="3703391"/>
        </a:xfrm>
        <a:custGeom>
          <a:avLst/>
          <a:gdLst/>
          <a:ahLst/>
          <a:cxnLst/>
          <a:rect l="0" t="0" r="0" b="0"/>
          <a:pathLst>
            <a:path>
              <a:moveTo>
                <a:pt x="2574086" y="146724"/>
              </a:moveTo>
              <a:arcTo wR="1851695" hR="1851695" stAng="17577733" swAng="196267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6CD608-E460-4C1E-B94E-C0042377117A}">
      <dsp:nvSpPr>
        <dsp:cNvPr id="0" name=""/>
        <dsp:cNvSpPr/>
      </dsp:nvSpPr>
      <dsp:spPr>
        <a:xfrm>
          <a:off x="4706077" y="1282392"/>
          <a:ext cx="1425177" cy="92636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Nonentity Assets</a:t>
          </a:r>
        </a:p>
      </dsp:txBody>
      <dsp:txXfrm>
        <a:off x="4751298" y="1327613"/>
        <a:ext cx="1334735" cy="835923"/>
      </dsp:txXfrm>
    </dsp:sp>
    <dsp:sp modelId="{824131A0-F7DB-44E1-9631-4199B82C537B}">
      <dsp:nvSpPr>
        <dsp:cNvPr id="0" name=""/>
        <dsp:cNvSpPr/>
      </dsp:nvSpPr>
      <dsp:spPr>
        <a:xfrm>
          <a:off x="1805903" y="466084"/>
          <a:ext cx="3703391" cy="3703391"/>
        </a:xfrm>
        <a:custGeom>
          <a:avLst/>
          <a:gdLst/>
          <a:ahLst/>
          <a:cxnLst/>
          <a:rect l="0" t="0" r="0" b="0"/>
          <a:pathLst>
            <a:path>
              <a:moveTo>
                <a:pt x="3700839" y="1754514"/>
              </a:moveTo>
              <a:arcTo wR="1851695" hR="1851695" stAng="21419495" swAng="219717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7D6BA8-0A87-4CD0-B44A-52EDBA2D1311}">
      <dsp:nvSpPr>
        <dsp:cNvPr id="0" name=""/>
        <dsp:cNvSpPr/>
      </dsp:nvSpPr>
      <dsp:spPr>
        <a:xfrm>
          <a:off x="3992486" y="3352651"/>
          <a:ext cx="1507025" cy="92636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Intra-governmental Assets</a:t>
          </a:r>
        </a:p>
      </dsp:txBody>
      <dsp:txXfrm>
        <a:off x="4037707" y="3397872"/>
        <a:ext cx="1416583" cy="835923"/>
      </dsp:txXfrm>
    </dsp:sp>
    <dsp:sp modelId="{6B1DCCD1-AB94-4F51-9DC5-0ED642BB2EAE}">
      <dsp:nvSpPr>
        <dsp:cNvPr id="0" name=""/>
        <dsp:cNvSpPr/>
      </dsp:nvSpPr>
      <dsp:spPr>
        <a:xfrm>
          <a:off x="1805903" y="466084"/>
          <a:ext cx="3703391" cy="3703391"/>
        </a:xfrm>
        <a:custGeom>
          <a:avLst/>
          <a:gdLst/>
          <a:ahLst/>
          <a:cxnLst/>
          <a:rect l="0" t="0" r="0" b="0"/>
          <a:pathLst>
            <a:path>
              <a:moveTo>
                <a:pt x="2181490" y="3673785"/>
              </a:moveTo>
              <a:arcTo wR="1851695" hR="1851695" stAng="4784438" swAng="944803"/>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AB38AA-D6AD-4E1D-8EFC-982DD0759340}">
      <dsp:nvSpPr>
        <dsp:cNvPr id="0" name=""/>
        <dsp:cNvSpPr/>
      </dsp:nvSpPr>
      <dsp:spPr>
        <a:xfrm>
          <a:off x="1663022" y="3352651"/>
          <a:ext cx="1812356" cy="92636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Governmental Assets</a:t>
          </a:r>
        </a:p>
      </dsp:txBody>
      <dsp:txXfrm>
        <a:off x="1708243" y="3397872"/>
        <a:ext cx="1721914" cy="835923"/>
      </dsp:txXfrm>
    </dsp:sp>
    <dsp:sp modelId="{BECD8E09-FB8C-4C9E-BAFF-70CCE0366CB8}">
      <dsp:nvSpPr>
        <dsp:cNvPr id="0" name=""/>
        <dsp:cNvSpPr/>
      </dsp:nvSpPr>
      <dsp:spPr>
        <a:xfrm>
          <a:off x="1805903" y="466084"/>
          <a:ext cx="3703391" cy="3703391"/>
        </a:xfrm>
        <a:custGeom>
          <a:avLst/>
          <a:gdLst/>
          <a:ahLst/>
          <a:cxnLst/>
          <a:rect l="0" t="0" r="0" b="0"/>
          <a:pathLst>
            <a:path>
              <a:moveTo>
                <a:pt x="309579" y="2876710"/>
              </a:moveTo>
              <a:arcTo wR="1851695" hR="1851695" stAng="8783326" swAng="219717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A490FC-81F4-43F6-B282-BAFF4D446D31}">
      <dsp:nvSpPr>
        <dsp:cNvPr id="0" name=""/>
        <dsp:cNvSpPr/>
      </dsp:nvSpPr>
      <dsp:spPr>
        <a:xfrm>
          <a:off x="1183943" y="1282392"/>
          <a:ext cx="1425177" cy="92636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Stewardship Assets</a:t>
          </a:r>
        </a:p>
      </dsp:txBody>
      <dsp:txXfrm>
        <a:off x="1229164" y="1327613"/>
        <a:ext cx="1334735" cy="835923"/>
      </dsp:txXfrm>
    </dsp:sp>
    <dsp:sp modelId="{9E32BE1B-0093-4F4B-9DC1-091EBB14FBB7}">
      <dsp:nvSpPr>
        <dsp:cNvPr id="0" name=""/>
        <dsp:cNvSpPr/>
      </dsp:nvSpPr>
      <dsp:spPr>
        <a:xfrm>
          <a:off x="1805903" y="466084"/>
          <a:ext cx="3703391" cy="3703391"/>
        </a:xfrm>
        <a:custGeom>
          <a:avLst/>
          <a:gdLst/>
          <a:ahLst/>
          <a:cxnLst/>
          <a:rect l="0" t="0" r="0" b="0"/>
          <a:pathLst>
            <a:path>
              <a:moveTo>
                <a:pt x="322495" y="807509"/>
              </a:moveTo>
              <a:arcTo wR="1851695" hR="1851695" stAng="12859590" swAng="196267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1FA7C-C5F7-488C-8A01-01B2242B395D}">
      <dsp:nvSpPr>
        <dsp:cNvPr id="0" name=""/>
        <dsp:cNvSpPr/>
      </dsp:nvSpPr>
      <dsp:spPr>
        <a:xfrm rot="16200000">
          <a:off x="304" y="11311"/>
          <a:ext cx="3482577" cy="3482577"/>
        </a:xfrm>
        <a:prstGeom prst="upArrow">
          <a:avLst>
            <a:gd name="adj1" fmla="val 50000"/>
            <a:gd name="adj2" fmla="val 35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Liabilities covered by budgetary resources (funded)</a:t>
          </a:r>
        </a:p>
      </dsp:txBody>
      <dsp:txXfrm rot="5400000">
        <a:off x="609756" y="881954"/>
        <a:ext cx="2873126" cy="1741289"/>
      </dsp:txXfrm>
    </dsp:sp>
    <dsp:sp modelId="{DD347D4F-89B3-4A1F-B1F1-100B74DBFE81}">
      <dsp:nvSpPr>
        <dsp:cNvPr id="0" name=""/>
        <dsp:cNvSpPr/>
      </dsp:nvSpPr>
      <dsp:spPr>
        <a:xfrm rot="5400000">
          <a:off x="3832317" y="11311"/>
          <a:ext cx="3482577" cy="3482577"/>
        </a:xfrm>
        <a:prstGeom prst="upArrow">
          <a:avLst>
            <a:gd name="adj1" fmla="val 50000"/>
            <a:gd name="adj2" fmla="val 35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Liabilities not covered by budgetary resources (unfunded)</a:t>
          </a:r>
        </a:p>
      </dsp:txBody>
      <dsp:txXfrm rot="-5400000">
        <a:off x="3832318" y="881955"/>
        <a:ext cx="2873126" cy="17412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31930-156B-48BB-AC0F-D38B9FAF4B27}">
      <dsp:nvSpPr>
        <dsp:cNvPr id="0" name=""/>
        <dsp:cNvSpPr/>
      </dsp:nvSpPr>
      <dsp:spPr>
        <a:xfrm>
          <a:off x="0" y="0"/>
          <a:ext cx="4152406" cy="4152406"/>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F200FB-B2A1-4620-B829-A31026FD205F}">
      <dsp:nvSpPr>
        <dsp:cNvPr id="0" name=""/>
        <dsp:cNvSpPr/>
      </dsp:nvSpPr>
      <dsp:spPr>
        <a:xfrm>
          <a:off x="2076203" y="0"/>
          <a:ext cx="5432464" cy="4152406"/>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Statement of Net Cost</a:t>
          </a:r>
        </a:p>
      </dsp:txBody>
      <dsp:txXfrm>
        <a:off x="2076203" y="0"/>
        <a:ext cx="2716232" cy="1972392"/>
      </dsp:txXfrm>
    </dsp:sp>
    <dsp:sp modelId="{65F808F2-18E0-4F36-A293-57E760928E1F}">
      <dsp:nvSpPr>
        <dsp:cNvPr id="0" name=""/>
        <dsp:cNvSpPr/>
      </dsp:nvSpPr>
      <dsp:spPr>
        <a:xfrm>
          <a:off x="1136969" y="1876938"/>
          <a:ext cx="1972392" cy="1998960"/>
        </a:xfrm>
        <a:prstGeom prst="pie">
          <a:avLst>
            <a:gd name="adj1" fmla="val 5400000"/>
            <a:gd name="adj2" fmla="val 1620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738D64-0A89-4ABC-90E1-1733BA938EA3}">
      <dsp:nvSpPr>
        <dsp:cNvPr id="0" name=""/>
        <dsp:cNvSpPr/>
      </dsp:nvSpPr>
      <dsp:spPr>
        <a:xfrm>
          <a:off x="2073269" y="1878467"/>
          <a:ext cx="5432464" cy="1972392"/>
        </a:xfrm>
        <a:prstGeom prst="rect">
          <a:avLst/>
        </a:prstGeom>
        <a:solidFill>
          <a:schemeClr val="lt1">
            <a:alpha val="90000"/>
            <a:hueOff val="0"/>
            <a:satOff val="0"/>
            <a:lumOff val="0"/>
            <a:alphaOff val="0"/>
          </a:schemeClr>
        </a:solidFill>
        <a:ln w="9525" cap="flat" cmpd="sng" algn="ctr">
          <a:solidFill>
            <a:schemeClr val="accent5">
              <a:hueOff val="3257024"/>
              <a:satOff val="11196"/>
              <a:lumOff val="-53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Statement of Changes in Net Position</a:t>
          </a:r>
        </a:p>
      </dsp:txBody>
      <dsp:txXfrm>
        <a:off x="2073269" y="1878467"/>
        <a:ext cx="2716232" cy="1972392"/>
      </dsp:txXfrm>
    </dsp:sp>
    <dsp:sp modelId="{E7DF28C5-9CB2-4E95-8DE3-42F27C8D860A}">
      <dsp:nvSpPr>
        <dsp:cNvPr id="0" name=""/>
        <dsp:cNvSpPr/>
      </dsp:nvSpPr>
      <dsp:spPr>
        <a:xfrm>
          <a:off x="4792435" y="0"/>
          <a:ext cx="2716232" cy="197239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Shows the components of net cost for the major programs of the reporting entity and for the reporting entity as a whole.</a:t>
          </a:r>
        </a:p>
      </dsp:txBody>
      <dsp:txXfrm>
        <a:off x="4792435" y="0"/>
        <a:ext cx="2716232" cy="1972392"/>
      </dsp:txXfrm>
    </dsp:sp>
    <dsp:sp modelId="{63339516-B214-467B-87BD-7BEF7E6CDB9D}">
      <dsp:nvSpPr>
        <dsp:cNvPr id="0" name=""/>
        <dsp:cNvSpPr/>
      </dsp:nvSpPr>
      <dsp:spPr>
        <a:xfrm>
          <a:off x="4792435" y="1972392"/>
          <a:ext cx="2716232" cy="197239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Communicates all changes in the reporting entity’s net position through the use of two </a:t>
          </a:r>
          <a:r>
            <a:rPr lang="en-US" sz="1500" kern="1200" dirty="0" smtClean="0"/>
            <a:t>sections:</a:t>
          </a:r>
          <a:endParaRPr lang="en-US" sz="1500" kern="1200" dirty="0"/>
        </a:p>
        <a:p>
          <a:pPr marL="228600" lvl="2" indent="-114300" algn="l" defTabSz="666750">
            <a:lnSpc>
              <a:spcPct val="90000"/>
            </a:lnSpc>
            <a:spcBef>
              <a:spcPct val="0"/>
            </a:spcBef>
            <a:spcAft>
              <a:spcPct val="15000"/>
            </a:spcAft>
            <a:buChar char="••"/>
          </a:pPr>
          <a:r>
            <a:rPr lang="en-US" sz="1500" kern="1200" dirty="0"/>
            <a:t>Unexpended appropriations</a:t>
          </a:r>
        </a:p>
        <a:p>
          <a:pPr marL="228600" lvl="2" indent="-114300" algn="l" defTabSz="666750">
            <a:lnSpc>
              <a:spcPct val="90000"/>
            </a:lnSpc>
            <a:spcBef>
              <a:spcPct val="0"/>
            </a:spcBef>
            <a:spcAft>
              <a:spcPct val="15000"/>
            </a:spcAft>
            <a:buChar char="••"/>
          </a:pPr>
          <a:r>
            <a:rPr lang="en-US" sz="1500" kern="1200" dirty="0"/>
            <a:t>Cumulative results from operations</a:t>
          </a:r>
        </a:p>
      </dsp:txBody>
      <dsp:txXfrm>
        <a:off x="4792435" y="1972392"/>
        <a:ext cx="2716232" cy="19723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F0BAC-319E-4355-8ED1-6B049500EFCC}">
      <dsp:nvSpPr>
        <dsp:cNvPr id="0" name=""/>
        <dsp:cNvSpPr/>
      </dsp:nvSpPr>
      <dsp:spPr>
        <a:xfrm>
          <a:off x="1195149" y="0"/>
          <a:ext cx="4257675" cy="4257675"/>
        </a:xfrm>
        <a:prstGeom prst="triangl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DEB48-F0FD-4B83-923A-8467B35D46B1}">
      <dsp:nvSpPr>
        <dsp:cNvPr id="0" name=""/>
        <dsp:cNvSpPr/>
      </dsp:nvSpPr>
      <dsp:spPr>
        <a:xfrm>
          <a:off x="3335859" y="369061"/>
          <a:ext cx="2767488" cy="59125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Social Security</a:t>
          </a:r>
        </a:p>
      </dsp:txBody>
      <dsp:txXfrm>
        <a:off x="3364721" y="397923"/>
        <a:ext cx="2709764" cy="533527"/>
      </dsp:txXfrm>
    </dsp:sp>
    <dsp:sp modelId="{2FC25A6E-7218-4E6A-91C3-183E525D5763}">
      <dsp:nvSpPr>
        <dsp:cNvPr id="0" name=""/>
        <dsp:cNvSpPr/>
      </dsp:nvSpPr>
      <dsp:spPr>
        <a:xfrm>
          <a:off x="3323986" y="1092208"/>
          <a:ext cx="2767488" cy="669036"/>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Medicare and Supplemental Medical Insurance (Part B)</a:t>
          </a:r>
        </a:p>
      </dsp:txBody>
      <dsp:txXfrm>
        <a:off x="3356646" y="1124868"/>
        <a:ext cx="2702168" cy="603716"/>
      </dsp:txXfrm>
    </dsp:sp>
    <dsp:sp modelId="{0F4F832D-9609-4CC5-857C-6C289F0F83D2}">
      <dsp:nvSpPr>
        <dsp:cNvPr id="0" name=""/>
        <dsp:cNvSpPr/>
      </dsp:nvSpPr>
      <dsp:spPr>
        <a:xfrm>
          <a:off x="3323986" y="1835151"/>
          <a:ext cx="2767488" cy="59125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Railroad Retirement Benefits</a:t>
          </a:r>
        </a:p>
      </dsp:txBody>
      <dsp:txXfrm>
        <a:off x="3352848" y="1864013"/>
        <a:ext cx="2709764" cy="533527"/>
      </dsp:txXfrm>
    </dsp:sp>
    <dsp:sp modelId="{B777B190-7974-4A2F-AE5D-257A3CD23996}">
      <dsp:nvSpPr>
        <dsp:cNvPr id="0" name=""/>
        <dsp:cNvSpPr/>
      </dsp:nvSpPr>
      <dsp:spPr>
        <a:xfrm>
          <a:off x="3323986" y="2500308"/>
          <a:ext cx="2767488" cy="59125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Black Lung Benefits</a:t>
          </a:r>
        </a:p>
      </dsp:txBody>
      <dsp:txXfrm>
        <a:off x="3352848" y="2529170"/>
        <a:ext cx="2709764" cy="533527"/>
      </dsp:txXfrm>
    </dsp:sp>
    <dsp:sp modelId="{198AEEF3-9BD4-43ED-8178-5C4C9AB42452}">
      <dsp:nvSpPr>
        <dsp:cNvPr id="0" name=""/>
        <dsp:cNvSpPr/>
      </dsp:nvSpPr>
      <dsp:spPr>
        <a:xfrm>
          <a:off x="3323986" y="3165466"/>
          <a:ext cx="2767488" cy="59125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Unemployment Insurance</a:t>
          </a:r>
        </a:p>
      </dsp:txBody>
      <dsp:txXfrm>
        <a:off x="3352848" y="3194328"/>
        <a:ext cx="2709764" cy="53352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2166A-A6D9-4A94-8A8A-4304A0AEC417}">
      <dsp:nvSpPr>
        <dsp:cNvPr id="0" name=""/>
        <dsp:cNvSpPr/>
      </dsp:nvSpPr>
      <dsp:spPr>
        <a:xfrm>
          <a:off x="1858958" y="2128838"/>
          <a:ext cx="504789" cy="1843289"/>
        </a:xfrm>
        <a:custGeom>
          <a:avLst/>
          <a:gdLst/>
          <a:ahLst/>
          <a:cxnLst/>
          <a:rect l="0" t="0" r="0" b="0"/>
          <a:pathLst>
            <a:path>
              <a:moveTo>
                <a:pt x="0" y="0"/>
              </a:moveTo>
              <a:lnTo>
                <a:pt x="252394" y="0"/>
              </a:lnTo>
              <a:lnTo>
                <a:pt x="252394" y="1843289"/>
              </a:lnTo>
              <a:lnTo>
                <a:pt x="504789" y="18432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063574" y="3002703"/>
        <a:ext cx="95557" cy="95557"/>
      </dsp:txXfrm>
    </dsp:sp>
    <dsp:sp modelId="{CC71AFFE-0C4E-49C3-A43D-E0D799D131EA}">
      <dsp:nvSpPr>
        <dsp:cNvPr id="0" name=""/>
        <dsp:cNvSpPr/>
      </dsp:nvSpPr>
      <dsp:spPr>
        <a:xfrm>
          <a:off x="1858958" y="2128838"/>
          <a:ext cx="504789" cy="1072158"/>
        </a:xfrm>
        <a:custGeom>
          <a:avLst/>
          <a:gdLst/>
          <a:ahLst/>
          <a:cxnLst/>
          <a:rect l="0" t="0" r="0" b="0"/>
          <a:pathLst>
            <a:path>
              <a:moveTo>
                <a:pt x="0" y="0"/>
              </a:moveTo>
              <a:lnTo>
                <a:pt x="252394" y="0"/>
              </a:lnTo>
              <a:lnTo>
                <a:pt x="252394" y="1072158"/>
              </a:lnTo>
              <a:lnTo>
                <a:pt x="504789" y="10721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81727" y="2635291"/>
        <a:ext cx="59252" cy="59252"/>
      </dsp:txXfrm>
    </dsp:sp>
    <dsp:sp modelId="{8A7586B9-3A9A-4A56-A4F6-E1C59C0DF780}">
      <dsp:nvSpPr>
        <dsp:cNvPr id="0" name=""/>
        <dsp:cNvSpPr/>
      </dsp:nvSpPr>
      <dsp:spPr>
        <a:xfrm>
          <a:off x="1858958" y="2128838"/>
          <a:ext cx="504789" cy="326882"/>
        </a:xfrm>
        <a:custGeom>
          <a:avLst/>
          <a:gdLst/>
          <a:ahLst/>
          <a:cxnLst/>
          <a:rect l="0" t="0" r="0" b="0"/>
          <a:pathLst>
            <a:path>
              <a:moveTo>
                <a:pt x="0" y="0"/>
              </a:moveTo>
              <a:lnTo>
                <a:pt x="252394" y="0"/>
              </a:lnTo>
              <a:lnTo>
                <a:pt x="252394" y="326882"/>
              </a:lnTo>
              <a:lnTo>
                <a:pt x="504789" y="3268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96319" y="2277244"/>
        <a:ext cx="30069" cy="30069"/>
      </dsp:txXfrm>
    </dsp:sp>
    <dsp:sp modelId="{1B5CEAF6-A740-4263-BD7A-3414B32E7277}">
      <dsp:nvSpPr>
        <dsp:cNvPr id="0" name=""/>
        <dsp:cNvSpPr/>
      </dsp:nvSpPr>
      <dsp:spPr>
        <a:xfrm>
          <a:off x="1858958" y="1742693"/>
          <a:ext cx="504789" cy="386144"/>
        </a:xfrm>
        <a:custGeom>
          <a:avLst/>
          <a:gdLst/>
          <a:ahLst/>
          <a:cxnLst/>
          <a:rect l="0" t="0" r="0" b="0"/>
          <a:pathLst>
            <a:path>
              <a:moveTo>
                <a:pt x="0" y="386144"/>
              </a:moveTo>
              <a:lnTo>
                <a:pt x="252394" y="386144"/>
              </a:lnTo>
              <a:lnTo>
                <a:pt x="252394" y="0"/>
              </a:lnTo>
              <a:lnTo>
                <a:pt x="50478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95465" y="1919876"/>
        <a:ext cx="31777" cy="31777"/>
      </dsp:txXfrm>
    </dsp:sp>
    <dsp:sp modelId="{871C7E3F-A400-4FBD-A4D2-E16FA04924C8}">
      <dsp:nvSpPr>
        <dsp:cNvPr id="0" name=""/>
        <dsp:cNvSpPr/>
      </dsp:nvSpPr>
      <dsp:spPr>
        <a:xfrm>
          <a:off x="1858958" y="1017212"/>
          <a:ext cx="504789" cy="1111625"/>
        </a:xfrm>
        <a:custGeom>
          <a:avLst/>
          <a:gdLst/>
          <a:ahLst/>
          <a:cxnLst/>
          <a:rect l="0" t="0" r="0" b="0"/>
          <a:pathLst>
            <a:path>
              <a:moveTo>
                <a:pt x="0" y="1111625"/>
              </a:moveTo>
              <a:lnTo>
                <a:pt x="252394" y="1111625"/>
              </a:lnTo>
              <a:lnTo>
                <a:pt x="252394" y="0"/>
              </a:lnTo>
              <a:lnTo>
                <a:pt x="50478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80831" y="1542503"/>
        <a:ext cx="61043" cy="61043"/>
      </dsp:txXfrm>
    </dsp:sp>
    <dsp:sp modelId="{ABB32064-74CF-4D53-A3BE-A6D7DAB4AF6F}">
      <dsp:nvSpPr>
        <dsp:cNvPr id="0" name=""/>
        <dsp:cNvSpPr/>
      </dsp:nvSpPr>
      <dsp:spPr>
        <a:xfrm>
          <a:off x="1858958" y="278684"/>
          <a:ext cx="504789" cy="1850153"/>
        </a:xfrm>
        <a:custGeom>
          <a:avLst/>
          <a:gdLst/>
          <a:ahLst/>
          <a:cxnLst/>
          <a:rect l="0" t="0" r="0" b="0"/>
          <a:pathLst>
            <a:path>
              <a:moveTo>
                <a:pt x="0" y="1850153"/>
              </a:moveTo>
              <a:lnTo>
                <a:pt x="252394" y="1850153"/>
              </a:lnTo>
              <a:lnTo>
                <a:pt x="252394" y="0"/>
              </a:lnTo>
              <a:lnTo>
                <a:pt x="50478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063409" y="1155816"/>
        <a:ext cx="95889" cy="95889"/>
      </dsp:txXfrm>
    </dsp:sp>
    <dsp:sp modelId="{6A97934E-3A9A-46A9-8FF4-FEF7B4D5D1C3}">
      <dsp:nvSpPr>
        <dsp:cNvPr id="0" name=""/>
        <dsp:cNvSpPr/>
      </dsp:nvSpPr>
      <dsp:spPr>
        <a:xfrm rot="16200000">
          <a:off x="-550779" y="1744089"/>
          <a:ext cx="4049980" cy="76949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Required Disclosures</a:t>
          </a:r>
        </a:p>
      </dsp:txBody>
      <dsp:txXfrm>
        <a:off x="-550779" y="1744089"/>
        <a:ext cx="4049980" cy="769496"/>
      </dsp:txXfrm>
    </dsp:sp>
    <dsp:sp modelId="{7561E4A4-A0AE-4DE1-80BE-EE23B600C02F}">
      <dsp:nvSpPr>
        <dsp:cNvPr id="0" name=""/>
        <dsp:cNvSpPr/>
      </dsp:nvSpPr>
      <dsp:spPr>
        <a:xfrm>
          <a:off x="2363748" y="2338"/>
          <a:ext cx="3842937" cy="55269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Stewardship PP&amp;E</a:t>
          </a:r>
        </a:p>
      </dsp:txBody>
      <dsp:txXfrm>
        <a:off x="2363748" y="2338"/>
        <a:ext cx="3842937" cy="552690"/>
      </dsp:txXfrm>
    </dsp:sp>
    <dsp:sp modelId="{DEEABC3F-C1C7-4119-A5EC-4356CD0A9180}">
      <dsp:nvSpPr>
        <dsp:cNvPr id="0" name=""/>
        <dsp:cNvSpPr/>
      </dsp:nvSpPr>
      <dsp:spPr>
        <a:xfrm>
          <a:off x="2363748" y="747403"/>
          <a:ext cx="3842937" cy="53961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Deferred maintenance on PP&amp;E</a:t>
          </a:r>
        </a:p>
      </dsp:txBody>
      <dsp:txXfrm>
        <a:off x="2363748" y="747403"/>
        <a:ext cx="3842937" cy="539616"/>
      </dsp:txXfrm>
    </dsp:sp>
    <dsp:sp modelId="{BD85E5EC-3B13-4330-B1E2-1CE493C7A4F4}">
      <dsp:nvSpPr>
        <dsp:cNvPr id="0" name=""/>
        <dsp:cNvSpPr/>
      </dsp:nvSpPr>
      <dsp:spPr>
        <a:xfrm>
          <a:off x="2363748" y="1479394"/>
          <a:ext cx="3842937" cy="52659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Stewardship investments</a:t>
          </a:r>
        </a:p>
      </dsp:txBody>
      <dsp:txXfrm>
        <a:off x="2363748" y="1479394"/>
        <a:ext cx="3842937" cy="526597"/>
      </dsp:txXfrm>
    </dsp:sp>
    <dsp:sp modelId="{D0564F23-E239-4096-AB6A-AA8C6B0E149A}">
      <dsp:nvSpPr>
        <dsp:cNvPr id="0" name=""/>
        <dsp:cNvSpPr/>
      </dsp:nvSpPr>
      <dsp:spPr>
        <a:xfrm>
          <a:off x="2363748" y="2198365"/>
          <a:ext cx="3842937" cy="51470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Environmental clean-up costs</a:t>
          </a:r>
        </a:p>
      </dsp:txBody>
      <dsp:txXfrm>
        <a:off x="2363748" y="2198365"/>
        <a:ext cx="3842937" cy="514708"/>
      </dsp:txXfrm>
    </dsp:sp>
    <dsp:sp modelId="{CE1E465D-1B8F-4ECB-A036-76EE73EE4C27}">
      <dsp:nvSpPr>
        <dsp:cNvPr id="0" name=""/>
        <dsp:cNvSpPr/>
      </dsp:nvSpPr>
      <dsp:spPr>
        <a:xfrm>
          <a:off x="2363748" y="2905448"/>
          <a:ext cx="3842937" cy="59109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Budgetary resources and allocations detail</a:t>
          </a:r>
        </a:p>
      </dsp:txBody>
      <dsp:txXfrm>
        <a:off x="2363748" y="2905448"/>
        <a:ext cx="3842937" cy="591096"/>
      </dsp:txXfrm>
    </dsp:sp>
    <dsp:sp modelId="{3EEE57C3-9939-444C-91F7-1A42BCF24E8B}">
      <dsp:nvSpPr>
        <dsp:cNvPr id="0" name=""/>
        <dsp:cNvSpPr/>
      </dsp:nvSpPr>
      <dsp:spPr>
        <a:xfrm>
          <a:off x="2363748" y="3688918"/>
          <a:ext cx="3842937" cy="56641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Incidental custodial collections and distributions</a:t>
          </a:r>
        </a:p>
      </dsp:txBody>
      <dsp:txXfrm>
        <a:off x="2363748" y="3688918"/>
        <a:ext cx="3842937" cy="5664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2166A-A6D9-4A94-8A8A-4304A0AEC417}">
      <dsp:nvSpPr>
        <dsp:cNvPr id="0" name=""/>
        <dsp:cNvSpPr/>
      </dsp:nvSpPr>
      <dsp:spPr>
        <a:xfrm>
          <a:off x="1857210" y="2128838"/>
          <a:ext cx="505283" cy="1845091"/>
        </a:xfrm>
        <a:custGeom>
          <a:avLst/>
          <a:gdLst/>
          <a:ahLst/>
          <a:cxnLst/>
          <a:rect l="0" t="0" r="0" b="0"/>
          <a:pathLst>
            <a:path>
              <a:moveTo>
                <a:pt x="0" y="0"/>
              </a:moveTo>
              <a:lnTo>
                <a:pt x="252641" y="0"/>
              </a:lnTo>
              <a:lnTo>
                <a:pt x="252641" y="1845091"/>
              </a:lnTo>
              <a:lnTo>
                <a:pt x="505283" y="18450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062025" y="3003558"/>
        <a:ext cx="95651" cy="95651"/>
      </dsp:txXfrm>
    </dsp:sp>
    <dsp:sp modelId="{CC71AFFE-0C4E-49C3-A43D-E0D799D131EA}">
      <dsp:nvSpPr>
        <dsp:cNvPr id="0" name=""/>
        <dsp:cNvSpPr/>
      </dsp:nvSpPr>
      <dsp:spPr>
        <a:xfrm>
          <a:off x="1857210" y="2128838"/>
          <a:ext cx="505283" cy="1073206"/>
        </a:xfrm>
        <a:custGeom>
          <a:avLst/>
          <a:gdLst/>
          <a:ahLst/>
          <a:cxnLst/>
          <a:rect l="0" t="0" r="0" b="0"/>
          <a:pathLst>
            <a:path>
              <a:moveTo>
                <a:pt x="0" y="0"/>
              </a:moveTo>
              <a:lnTo>
                <a:pt x="252641" y="0"/>
              </a:lnTo>
              <a:lnTo>
                <a:pt x="252641" y="1073206"/>
              </a:lnTo>
              <a:lnTo>
                <a:pt x="505283" y="10732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80196" y="2635786"/>
        <a:ext cx="59310" cy="59310"/>
      </dsp:txXfrm>
    </dsp:sp>
    <dsp:sp modelId="{8A7586B9-3A9A-4A56-A4F6-E1C59C0DF780}">
      <dsp:nvSpPr>
        <dsp:cNvPr id="0" name=""/>
        <dsp:cNvSpPr/>
      </dsp:nvSpPr>
      <dsp:spPr>
        <a:xfrm>
          <a:off x="1857210" y="2128838"/>
          <a:ext cx="505283" cy="327201"/>
        </a:xfrm>
        <a:custGeom>
          <a:avLst/>
          <a:gdLst/>
          <a:ahLst/>
          <a:cxnLst/>
          <a:rect l="0" t="0" r="0" b="0"/>
          <a:pathLst>
            <a:path>
              <a:moveTo>
                <a:pt x="0" y="0"/>
              </a:moveTo>
              <a:lnTo>
                <a:pt x="252641" y="0"/>
              </a:lnTo>
              <a:lnTo>
                <a:pt x="252641" y="327201"/>
              </a:lnTo>
              <a:lnTo>
                <a:pt x="505283" y="32720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94802" y="2277389"/>
        <a:ext cx="30098" cy="30098"/>
      </dsp:txXfrm>
    </dsp:sp>
    <dsp:sp modelId="{1B5CEAF6-A740-4263-BD7A-3414B32E7277}">
      <dsp:nvSpPr>
        <dsp:cNvPr id="0" name=""/>
        <dsp:cNvSpPr/>
      </dsp:nvSpPr>
      <dsp:spPr>
        <a:xfrm>
          <a:off x="1857210" y="1742315"/>
          <a:ext cx="505283" cy="386522"/>
        </a:xfrm>
        <a:custGeom>
          <a:avLst/>
          <a:gdLst/>
          <a:ahLst/>
          <a:cxnLst/>
          <a:rect l="0" t="0" r="0" b="0"/>
          <a:pathLst>
            <a:path>
              <a:moveTo>
                <a:pt x="0" y="386522"/>
              </a:moveTo>
              <a:lnTo>
                <a:pt x="252641" y="386522"/>
              </a:lnTo>
              <a:lnTo>
                <a:pt x="252641" y="0"/>
              </a:lnTo>
              <a:lnTo>
                <a:pt x="50528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93947" y="1919672"/>
        <a:ext cx="31808" cy="31808"/>
      </dsp:txXfrm>
    </dsp:sp>
    <dsp:sp modelId="{871C7E3F-A400-4FBD-A4D2-E16FA04924C8}">
      <dsp:nvSpPr>
        <dsp:cNvPr id="0" name=""/>
        <dsp:cNvSpPr/>
      </dsp:nvSpPr>
      <dsp:spPr>
        <a:xfrm>
          <a:off x="1857210" y="1016125"/>
          <a:ext cx="505283" cy="1112712"/>
        </a:xfrm>
        <a:custGeom>
          <a:avLst/>
          <a:gdLst/>
          <a:ahLst/>
          <a:cxnLst/>
          <a:rect l="0" t="0" r="0" b="0"/>
          <a:pathLst>
            <a:path>
              <a:moveTo>
                <a:pt x="0" y="1112712"/>
              </a:moveTo>
              <a:lnTo>
                <a:pt x="252641" y="1112712"/>
              </a:lnTo>
              <a:lnTo>
                <a:pt x="252641" y="0"/>
              </a:lnTo>
              <a:lnTo>
                <a:pt x="50528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79299" y="1541930"/>
        <a:ext cx="61103" cy="61103"/>
      </dsp:txXfrm>
    </dsp:sp>
    <dsp:sp modelId="{ABB32064-74CF-4D53-A3BE-A6D7DAB4AF6F}">
      <dsp:nvSpPr>
        <dsp:cNvPr id="0" name=""/>
        <dsp:cNvSpPr/>
      </dsp:nvSpPr>
      <dsp:spPr>
        <a:xfrm>
          <a:off x="1857210" y="276875"/>
          <a:ext cx="505283" cy="1851962"/>
        </a:xfrm>
        <a:custGeom>
          <a:avLst/>
          <a:gdLst/>
          <a:ahLst/>
          <a:cxnLst/>
          <a:rect l="0" t="0" r="0" b="0"/>
          <a:pathLst>
            <a:path>
              <a:moveTo>
                <a:pt x="0" y="1851962"/>
              </a:moveTo>
              <a:lnTo>
                <a:pt x="252641" y="1851962"/>
              </a:lnTo>
              <a:lnTo>
                <a:pt x="252641" y="0"/>
              </a:lnTo>
              <a:lnTo>
                <a:pt x="50528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061860" y="1154865"/>
        <a:ext cx="95982" cy="95982"/>
      </dsp:txXfrm>
    </dsp:sp>
    <dsp:sp modelId="{6A97934E-3A9A-46A9-8FF4-FEF7B4D5D1C3}">
      <dsp:nvSpPr>
        <dsp:cNvPr id="0" name=""/>
        <dsp:cNvSpPr/>
      </dsp:nvSpPr>
      <dsp:spPr>
        <a:xfrm rot="16200000">
          <a:off x="-554883" y="1743713"/>
          <a:ext cx="4053939" cy="7702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Steps in Budgetary Flow</a:t>
          </a:r>
        </a:p>
      </dsp:txBody>
      <dsp:txXfrm>
        <a:off x="-554883" y="1743713"/>
        <a:ext cx="4053939" cy="770248"/>
      </dsp:txXfrm>
    </dsp:sp>
    <dsp:sp modelId="{7561E4A4-A0AE-4DE1-80BE-EE23B600C02F}">
      <dsp:nvSpPr>
        <dsp:cNvPr id="0" name=""/>
        <dsp:cNvSpPr/>
      </dsp:nvSpPr>
      <dsp:spPr>
        <a:xfrm>
          <a:off x="2362493" y="260"/>
          <a:ext cx="3846694" cy="55323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Appropriation</a:t>
          </a:r>
        </a:p>
      </dsp:txBody>
      <dsp:txXfrm>
        <a:off x="2362493" y="260"/>
        <a:ext cx="3846694" cy="553230"/>
      </dsp:txXfrm>
    </dsp:sp>
    <dsp:sp modelId="{DEEABC3F-C1C7-4119-A5EC-4356CD0A9180}">
      <dsp:nvSpPr>
        <dsp:cNvPr id="0" name=""/>
        <dsp:cNvSpPr/>
      </dsp:nvSpPr>
      <dsp:spPr>
        <a:xfrm>
          <a:off x="2362493" y="746053"/>
          <a:ext cx="3846694" cy="54014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Apportionment</a:t>
          </a:r>
        </a:p>
      </dsp:txBody>
      <dsp:txXfrm>
        <a:off x="2362493" y="746053"/>
        <a:ext cx="3846694" cy="540144"/>
      </dsp:txXfrm>
    </dsp:sp>
    <dsp:sp modelId="{BD85E5EC-3B13-4330-B1E2-1CE493C7A4F4}">
      <dsp:nvSpPr>
        <dsp:cNvPr id="0" name=""/>
        <dsp:cNvSpPr/>
      </dsp:nvSpPr>
      <dsp:spPr>
        <a:xfrm>
          <a:off x="2362493" y="1478759"/>
          <a:ext cx="3846694" cy="52711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Allotment</a:t>
          </a:r>
        </a:p>
      </dsp:txBody>
      <dsp:txXfrm>
        <a:off x="2362493" y="1478759"/>
        <a:ext cx="3846694" cy="527111"/>
      </dsp:txXfrm>
    </dsp:sp>
    <dsp:sp modelId="{D0564F23-E239-4096-AB6A-AA8C6B0E149A}">
      <dsp:nvSpPr>
        <dsp:cNvPr id="0" name=""/>
        <dsp:cNvSpPr/>
      </dsp:nvSpPr>
      <dsp:spPr>
        <a:xfrm>
          <a:off x="2362493" y="2198433"/>
          <a:ext cx="3846694" cy="51521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Commitment</a:t>
          </a:r>
        </a:p>
      </dsp:txBody>
      <dsp:txXfrm>
        <a:off x="2362493" y="2198433"/>
        <a:ext cx="3846694" cy="515211"/>
      </dsp:txXfrm>
    </dsp:sp>
    <dsp:sp modelId="{CE1E465D-1B8F-4ECB-A036-76EE73EE4C27}">
      <dsp:nvSpPr>
        <dsp:cNvPr id="0" name=""/>
        <dsp:cNvSpPr/>
      </dsp:nvSpPr>
      <dsp:spPr>
        <a:xfrm>
          <a:off x="2362493" y="2906207"/>
          <a:ext cx="3846694" cy="59167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Obligation</a:t>
          </a:r>
        </a:p>
      </dsp:txBody>
      <dsp:txXfrm>
        <a:off x="2362493" y="2906207"/>
        <a:ext cx="3846694" cy="591674"/>
      </dsp:txXfrm>
    </dsp:sp>
    <dsp:sp modelId="{3EEE57C3-9939-444C-91F7-1A42BCF24E8B}">
      <dsp:nvSpPr>
        <dsp:cNvPr id="0" name=""/>
        <dsp:cNvSpPr/>
      </dsp:nvSpPr>
      <dsp:spPr>
        <a:xfrm>
          <a:off x="2362493" y="3690443"/>
          <a:ext cx="3846694" cy="56697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Expended Appropriation</a:t>
          </a:r>
        </a:p>
      </dsp:txBody>
      <dsp:txXfrm>
        <a:off x="2362493" y="3690443"/>
        <a:ext cx="3846694" cy="566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769CC-BDA5-4E2E-9C97-022A4FAF26BA}">
      <dsp:nvSpPr>
        <dsp:cNvPr id="0" name=""/>
        <dsp:cNvSpPr/>
      </dsp:nvSpPr>
      <dsp:spPr>
        <a:xfrm>
          <a:off x="-4919581" y="-754103"/>
          <a:ext cx="5861131" cy="5861131"/>
        </a:xfrm>
        <a:prstGeom prst="blockArc">
          <a:avLst>
            <a:gd name="adj1" fmla="val 18900000"/>
            <a:gd name="adj2" fmla="val 2700000"/>
            <a:gd name="adj3" fmla="val 369"/>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D9825-3C11-49BB-8A06-839B9FAA43E4}">
      <dsp:nvSpPr>
        <dsp:cNvPr id="0" name=""/>
        <dsp:cNvSpPr/>
      </dsp:nvSpPr>
      <dsp:spPr>
        <a:xfrm>
          <a:off x="305357" y="197883"/>
          <a:ext cx="6970780" cy="39559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003" tIns="35560" rIns="35560" bIns="35560" numCol="1" spcCol="1270" anchor="ctr" anchorCtr="0">
          <a:noAutofit/>
        </a:bodyPr>
        <a:lstStyle/>
        <a:p>
          <a:pPr lvl="0" algn="l" defTabSz="622300">
            <a:lnSpc>
              <a:spcPct val="90000"/>
            </a:lnSpc>
            <a:spcBef>
              <a:spcPct val="0"/>
            </a:spcBef>
            <a:spcAft>
              <a:spcPct val="35000"/>
            </a:spcAft>
          </a:pPr>
          <a:r>
            <a:rPr lang="en-US" sz="1400" i="1" kern="1200" dirty="0">
              <a:ln w="12700"/>
            </a:rPr>
            <a:t>Statement of Federal Financial Accounting Concepts (SFFAC) No. 1</a:t>
          </a:r>
          <a:r>
            <a:rPr lang="en-US" sz="1400" kern="1200" dirty="0">
              <a:ln w="12700"/>
            </a:rPr>
            <a:t>, “Objectives of Federal Financial </a:t>
          </a:r>
          <a:r>
            <a:rPr lang="en-US" sz="1400" kern="1200" dirty="0" smtClean="0">
              <a:ln w="12700"/>
            </a:rPr>
            <a:t>Reporting.”</a:t>
          </a:r>
          <a:endParaRPr lang="en-US" sz="1400" kern="1200" dirty="0">
            <a:ln w="12700"/>
          </a:endParaRPr>
        </a:p>
      </dsp:txBody>
      <dsp:txXfrm>
        <a:off x="305357" y="197883"/>
        <a:ext cx="6970780" cy="395593"/>
      </dsp:txXfrm>
    </dsp:sp>
    <dsp:sp modelId="{ABC3C8E0-0793-4067-916F-2797A5967733}">
      <dsp:nvSpPr>
        <dsp:cNvPr id="0" name=""/>
        <dsp:cNvSpPr/>
      </dsp:nvSpPr>
      <dsp:spPr>
        <a:xfrm>
          <a:off x="58111" y="148434"/>
          <a:ext cx="494492" cy="49449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FF986-678C-450B-B7D4-99A4D3358984}">
      <dsp:nvSpPr>
        <dsp:cNvPr id="0" name=""/>
        <dsp:cNvSpPr/>
      </dsp:nvSpPr>
      <dsp:spPr>
        <a:xfrm>
          <a:off x="663603" y="791622"/>
          <a:ext cx="6612535" cy="39559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003" tIns="35560" rIns="35560" bIns="35560" numCol="1" spcCol="1270" anchor="ctr" anchorCtr="0">
          <a:noAutofit/>
        </a:bodyPr>
        <a:lstStyle/>
        <a:p>
          <a:pPr lvl="0" algn="l" defTabSz="622300">
            <a:lnSpc>
              <a:spcPct val="90000"/>
            </a:lnSpc>
            <a:spcBef>
              <a:spcPct val="0"/>
            </a:spcBef>
            <a:spcAft>
              <a:spcPct val="35000"/>
            </a:spcAft>
          </a:pPr>
          <a:r>
            <a:rPr lang="en-US" sz="1400" i="1" kern="1200" dirty="0">
              <a:ln w="12700"/>
            </a:rPr>
            <a:t>SFFAC No. 2</a:t>
          </a:r>
          <a:r>
            <a:rPr lang="en-US" sz="1400" kern="1200" dirty="0">
              <a:ln w="12700"/>
            </a:rPr>
            <a:t>, “Entity and </a:t>
          </a:r>
          <a:r>
            <a:rPr lang="en-US" sz="1400" kern="1200" dirty="0" smtClean="0">
              <a:ln w="12700"/>
            </a:rPr>
            <a:t>Display.”</a:t>
          </a:r>
          <a:endParaRPr lang="en-US" sz="1400" kern="1200" dirty="0">
            <a:ln w="12700"/>
          </a:endParaRPr>
        </a:p>
      </dsp:txBody>
      <dsp:txXfrm>
        <a:off x="663603" y="791622"/>
        <a:ext cx="6612535" cy="395593"/>
      </dsp:txXfrm>
    </dsp:sp>
    <dsp:sp modelId="{C00AB9D8-9564-4526-9F46-DCB34C2293EA}">
      <dsp:nvSpPr>
        <dsp:cNvPr id="0" name=""/>
        <dsp:cNvSpPr/>
      </dsp:nvSpPr>
      <dsp:spPr>
        <a:xfrm>
          <a:off x="416357" y="742173"/>
          <a:ext cx="494492" cy="49449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CD746-272E-46A7-8ECC-12580A4CBFAC}">
      <dsp:nvSpPr>
        <dsp:cNvPr id="0" name=""/>
        <dsp:cNvSpPr/>
      </dsp:nvSpPr>
      <dsp:spPr>
        <a:xfrm>
          <a:off x="859920" y="1384926"/>
          <a:ext cx="6416218" cy="39559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003" tIns="35560" rIns="35560" bIns="35560" numCol="1" spcCol="1270" anchor="ctr" anchorCtr="0">
          <a:noAutofit/>
        </a:bodyPr>
        <a:lstStyle/>
        <a:p>
          <a:pPr lvl="0" algn="l" defTabSz="622300">
            <a:lnSpc>
              <a:spcPct val="90000"/>
            </a:lnSpc>
            <a:spcBef>
              <a:spcPct val="0"/>
            </a:spcBef>
            <a:spcAft>
              <a:spcPct val="35000"/>
            </a:spcAft>
          </a:pPr>
          <a:r>
            <a:rPr lang="en-US" sz="1400" i="1" kern="1200" dirty="0">
              <a:ln w="12700"/>
            </a:rPr>
            <a:t>SFFAC No. 3</a:t>
          </a:r>
          <a:r>
            <a:rPr lang="en-US" sz="1400" kern="1200" dirty="0">
              <a:ln w="12700"/>
            </a:rPr>
            <a:t>, “Management’s Discussion and </a:t>
          </a:r>
          <a:r>
            <a:rPr lang="en-US" sz="1400" kern="1200" dirty="0" smtClean="0">
              <a:ln w="12700"/>
            </a:rPr>
            <a:t>Analysis.”</a:t>
          </a:r>
          <a:endParaRPr lang="en-US" sz="1400" kern="1200" dirty="0">
            <a:ln w="12700"/>
          </a:endParaRPr>
        </a:p>
      </dsp:txBody>
      <dsp:txXfrm>
        <a:off x="859920" y="1384926"/>
        <a:ext cx="6416218" cy="395593"/>
      </dsp:txXfrm>
    </dsp:sp>
    <dsp:sp modelId="{F34ED9FF-1C67-48F7-9344-021BD853AE77}">
      <dsp:nvSpPr>
        <dsp:cNvPr id="0" name=""/>
        <dsp:cNvSpPr/>
      </dsp:nvSpPr>
      <dsp:spPr>
        <a:xfrm>
          <a:off x="612674" y="1335477"/>
          <a:ext cx="494492" cy="49449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A88624-5981-46DF-83C6-E1A4067D21BA}">
      <dsp:nvSpPr>
        <dsp:cNvPr id="0" name=""/>
        <dsp:cNvSpPr/>
      </dsp:nvSpPr>
      <dsp:spPr>
        <a:xfrm>
          <a:off x="922602" y="1978665"/>
          <a:ext cx="6353535" cy="39559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003" tIns="35560" rIns="35560" bIns="35560" numCol="1" spcCol="1270" anchor="ctr" anchorCtr="0">
          <a:noAutofit/>
        </a:bodyPr>
        <a:lstStyle/>
        <a:p>
          <a:pPr lvl="0" algn="l" defTabSz="622300">
            <a:lnSpc>
              <a:spcPct val="90000"/>
            </a:lnSpc>
            <a:spcBef>
              <a:spcPct val="0"/>
            </a:spcBef>
            <a:spcAft>
              <a:spcPct val="35000"/>
            </a:spcAft>
          </a:pPr>
          <a:r>
            <a:rPr lang="en-US" sz="1400" i="1" kern="1200" dirty="0">
              <a:ln w="12700"/>
            </a:rPr>
            <a:t>SFFAC No. 4</a:t>
          </a:r>
          <a:r>
            <a:rPr lang="en-US" sz="1400" kern="1200" dirty="0">
              <a:ln w="12700"/>
            </a:rPr>
            <a:t>, “Intended Target Audience and Qualitative Characteristics for the Consolidated Financial Report of the United States </a:t>
          </a:r>
          <a:r>
            <a:rPr lang="en-US" sz="1400" kern="1200" dirty="0" smtClean="0">
              <a:ln w="12700"/>
            </a:rPr>
            <a:t>Government.”</a:t>
          </a:r>
          <a:endParaRPr lang="en-US" sz="1400" kern="1200" dirty="0">
            <a:ln w="12700"/>
          </a:endParaRPr>
        </a:p>
      </dsp:txBody>
      <dsp:txXfrm>
        <a:off x="922602" y="1978665"/>
        <a:ext cx="6353535" cy="395593"/>
      </dsp:txXfrm>
    </dsp:sp>
    <dsp:sp modelId="{56E94EFA-423C-48A4-AA1F-4E57579A4B1B}">
      <dsp:nvSpPr>
        <dsp:cNvPr id="0" name=""/>
        <dsp:cNvSpPr/>
      </dsp:nvSpPr>
      <dsp:spPr>
        <a:xfrm>
          <a:off x="675356" y="1929216"/>
          <a:ext cx="494492" cy="49449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97FB4-458E-424F-B9EB-3F3DF43D2442}">
      <dsp:nvSpPr>
        <dsp:cNvPr id="0" name=""/>
        <dsp:cNvSpPr/>
      </dsp:nvSpPr>
      <dsp:spPr>
        <a:xfrm>
          <a:off x="859920" y="2572404"/>
          <a:ext cx="6416218" cy="39559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003" tIns="35560" rIns="35560" bIns="35560" numCol="1" spcCol="1270" anchor="ctr" anchorCtr="0">
          <a:noAutofit/>
        </a:bodyPr>
        <a:lstStyle/>
        <a:p>
          <a:pPr lvl="0" algn="l" defTabSz="622300">
            <a:lnSpc>
              <a:spcPct val="90000"/>
            </a:lnSpc>
            <a:spcBef>
              <a:spcPct val="0"/>
            </a:spcBef>
            <a:spcAft>
              <a:spcPct val="35000"/>
            </a:spcAft>
          </a:pPr>
          <a:r>
            <a:rPr lang="en-US" sz="1400" i="1" kern="1200" dirty="0">
              <a:ln w="12700"/>
            </a:rPr>
            <a:t>SFFAC No. 5</a:t>
          </a:r>
          <a:r>
            <a:rPr lang="en-US" sz="1400" kern="1200" dirty="0">
              <a:ln w="12700"/>
            </a:rPr>
            <a:t>, “Definitions of Elements and Basic Recognition Criteria for Accrual-Basis Financial </a:t>
          </a:r>
          <a:r>
            <a:rPr lang="en-US" sz="1400" kern="1200" dirty="0" smtClean="0">
              <a:ln w="12700"/>
            </a:rPr>
            <a:t>Statements.”</a:t>
          </a:r>
          <a:endParaRPr lang="en-US" sz="1400" kern="1200" dirty="0">
            <a:ln w="12700"/>
          </a:endParaRPr>
        </a:p>
      </dsp:txBody>
      <dsp:txXfrm>
        <a:off x="859920" y="2572404"/>
        <a:ext cx="6416218" cy="395593"/>
      </dsp:txXfrm>
    </dsp:sp>
    <dsp:sp modelId="{9F38B833-C722-4D7E-BF34-437B1A9AB925}">
      <dsp:nvSpPr>
        <dsp:cNvPr id="0" name=""/>
        <dsp:cNvSpPr/>
      </dsp:nvSpPr>
      <dsp:spPr>
        <a:xfrm>
          <a:off x="612674" y="2522955"/>
          <a:ext cx="494492" cy="49449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61DEF-983E-48F4-8892-875516E38C16}">
      <dsp:nvSpPr>
        <dsp:cNvPr id="0" name=""/>
        <dsp:cNvSpPr/>
      </dsp:nvSpPr>
      <dsp:spPr>
        <a:xfrm>
          <a:off x="663603" y="3165708"/>
          <a:ext cx="6612535" cy="39559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003" tIns="35560" rIns="35560" bIns="35560" numCol="1" spcCol="1270" anchor="ctr" anchorCtr="0">
          <a:noAutofit/>
        </a:bodyPr>
        <a:lstStyle/>
        <a:p>
          <a:pPr lvl="0" algn="l" defTabSz="622300">
            <a:lnSpc>
              <a:spcPct val="90000"/>
            </a:lnSpc>
            <a:spcBef>
              <a:spcPct val="0"/>
            </a:spcBef>
            <a:spcAft>
              <a:spcPct val="35000"/>
            </a:spcAft>
          </a:pPr>
          <a:r>
            <a:rPr lang="en-US" sz="1400" i="1" kern="1200" dirty="0">
              <a:ln w="12700"/>
            </a:rPr>
            <a:t>SFFAC No. 6</a:t>
          </a:r>
          <a:r>
            <a:rPr lang="en-US" sz="1400" kern="1200" dirty="0">
              <a:ln w="12700"/>
            </a:rPr>
            <a:t>, “Distinguishing Basic Information, Required Supplementary Information, and Other Accompanying </a:t>
          </a:r>
          <a:r>
            <a:rPr lang="en-US" sz="1400" kern="1200" dirty="0" smtClean="0">
              <a:ln w="12700"/>
            </a:rPr>
            <a:t>Information.”</a:t>
          </a:r>
          <a:endParaRPr lang="en-US" sz="1400" kern="1200" dirty="0">
            <a:ln w="12700"/>
          </a:endParaRPr>
        </a:p>
      </dsp:txBody>
      <dsp:txXfrm>
        <a:off x="663603" y="3165708"/>
        <a:ext cx="6612535" cy="395593"/>
      </dsp:txXfrm>
    </dsp:sp>
    <dsp:sp modelId="{C9DBEC9B-75E0-4FAB-9E48-800CBF03090B}">
      <dsp:nvSpPr>
        <dsp:cNvPr id="0" name=""/>
        <dsp:cNvSpPr/>
      </dsp:nvSpPr>
      <dsp:spPr>
        <a:xfrm>
          <a:off x="416357" y="3116259"/>
          <a:ext cx="494492" cy="49449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C1900-221F-444B-8257-40392A984CAD}">
      <dsp:nvSpPr>
        <dsp:cNvPr id="0" name=""/>
        <dsp:cNvSpPr/>
      </dsp:nvSpPr>
      <dsp:spPr>
        <a:xfrm>
          <a:off x="305357" y="3759447"/>
          <a:ext cx="6970780" cy="39559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003" tIns="35560" rIns="35560" bIns="35560" numCol="1" spcCol="1270" anchor="ctr" anchorCtr="0">
          <a:noAutofit/>
        </a:bodyPr>
        <a:lstStyle/>
        <a:p>
          <a:pPr lvl="0" algn="l" defTabSz="622300">
            <a:lnSpc>
              <a:spcPct val="90000"/>
            </a:lnSpc>
            <a:spcBef>
              <a:spcPct val="0"/>
            </a:spcBef>
            <a:spcAft>
              <a:spcPct val="35000"/>
            </a:spcAft>
          </a:pPr>
          <a:r>
            <a:rPr lang="en-US" sz="1400" i="1" kern="1200" dirty="0">
              <a:ln w="12700"/>
            </a:rPr>
            <a:t>SFFAC No. 7</a:t>
          </a:r>
          <a:r>
            <a:rPr lang="en-US" sz="1400" kern="1200" dirty="0">
              <a:ln w="12700"/>
            </a:rPr>
            <a:t>, “Measurement of the Elements of Accrual-Basis Financial Statements in Periods After Initial </a:t>
          </a:r>
          <a:r>
            <a:rPr lang="en-US" sz="1400" kern="1200" dirty="0" smtClean="0">
              <a:ln w="12700"/>
            </a:rPr>
            <a:t>Recording.”</a:t>
          </a:r>
          <a:endParaRPr lang="en-US" sz="1400" kern="1200" dirty="0">
            <a:ln w="12700"/>
          </a:endParaRPr>
        </a:p>
      </dsp:txBody>
      <dsp:txXfrm>
        <a:off x="305357" y="3759447"/>
        <a:ext cx="6970780" cy="395593"/>
      </dsp:txXfrm>
    </dsp:sp>
    <dsp:sp modelId="{F349B07E-A1F5-49CC-BA14-9A9AE54A76BC}">
      <dsp:nvSpPr>
        <dsp:cNvPr id="0" name=""/>
        <dsp:cNvSpPr/>
      </dsp:nvSpPr>
      <dsp:spPr>
        <a:xfrm>
          <a:off x="58111" y="3709997"/>
          <a:ext cx="494492" cy="49449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F881-6BAC-4862-A049-35E9DB5B78CD}">
      <dsp:nvSpPr>
        <dsp:cNvPr id="0" name=""/>
        <dsp:cNvSpPr/>
      </dsp:nvSpPr>
      <dsp:spPr>
        <a:xfrm>
          <a:off x="377688" y="176497"/>
          <a:ext cx="3367201" cy="1857783"/>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Budgetary integrity pertains to accountability for raising monies through taxes and other means in accordance with appropriate laws, and expenditures of these monies in accordance with budgetary authorization.</a:t>
          </a:r>
        </a:p>
      </dsp:txBody>
      <dsp:txXfrm>
        <a:off x="377688" y="176497"/>
        <a:ext cx="3367201" cy="1857783"/>
      </dsp:txXfrm>
    </dsp:sp>
    <dsp:sp modelId="{D89E1024-69A6-4B27-8250-39F48F745E5A}">
      <dsp:nvSpPr>
        <dsp:cNvPr id="0" name=""/>
        <dsp:cNvSpPr/>
      </dsp:nvSpPr>
      <dsp:spPr>
        <a:xfrm>
          <a:off x="3868679" y="173005"/>
          <a:ext cx="3479566" cy="1857783"/>
        </a:xfrm>
        <a:prstGeom prst="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Accountability for operating performance is accomplished by providing report users information on service efforts and accomplishments: </a:t>
          </a:r>
          <a:r>
            <a:rPr lang="en-US" sz="1500" kern="1200" dirty="0" smtClean="0"/>
            <a:t>how </a:t>
          </a:r>
          <a:r>
            <a:rPr lang="en-US" sz="1500" kern="1200" dirty="0"/>
            <a:t>well resources have been managed in providing services efficiently, economically, and effectively in attaining planned goals.</a:t>
          </a:r>
        </a:p>
      </dsp:txBody>
      <dsp:txXfrm>
        <a:off x="3868679" y="173005"/>
        <a:ext cx="3479566" cy="1857783"/>
      </dsp:txXfrm>
    </dsp:sp>
    <dsp:sp modelId="{D5CBB9D5-A0EF-4929-A42B-505F154BE846}">
      <dsp:nvSpPr>
        <dsp:cNvPr id="0" name=""/>
        <dsp:cNvSpPr/>
      </dsp:nvSpPr>
      <dsp:spPr>
        <a:xfrm>
          <a:off x="446410" y="2124980"/>
          <a:ext cx="3298679" cy="2320296"/>
        </a:xfrm>
        <a:prstGeom prst="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To assess stewardship, report users need information about the “impact on the country of the government’s operations and investments for the period and how, as a result, the government’s and the nation’s financial conditions have changed and may change in the future.”</a:t>
          </a:r>
        </a:p>
      </dsp:txBody>
      <dsp:txXfrm>
        <a:off x="446410" y="2124980"/>
        <a:ext cx="3298679" cy="2320296"/>
      </dsp:txXfrm>
    </dsp:sp>
    <dsp:sp modelId="{51D371E6-54DD-4F74-8FAD-A232704D2A84}">
      <dsp:nvSpPr>
        <dsp:cNvPr id="0" name=""/>
        <dsp:cNvSpPr/>
      </dsp:nvSpPr>
      <dsp:spPr>
        <a:xfrm>
          <a:off x="3861883" y="2121739"/>
          <a:ext cx="3449779" cy="2326780"/>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Financial reporting should help users assess whether financial management systems and controls </a:t>
          </a:r>
          <a:r>
            <a:rPr lang="en-US" sz="1500" kern="1200" dirty="0" smtClean="0"/>
            <a:t>“. . . ensure </a:t>
          </a:r>
          <a:r>
            <a:rPr lang="en-US" sz="1500" kern="1200" dirty="0"/>
            <a:t>that (1) transactions are executed in accordance with budgetary and financial laws and other </a:t>
          </a:r>
          <a:r>
            <a:rPr lang="en-US" sz="1500" kern="1200" dirty="0" smtClean="0"/>
            <a:t>requirements. . . (</a:t>
          </a:r>
          <a:r>
            <a:rPr lang="en-US" sz="1500" kern="1200" dirty="0"/>
            <a:t>2) assets are properly </a:t>
          </a:r>
          <a:r>
            <a:rPr lang="en-US" sz="1500" kern="1200" dirty="0" smtClean="0"/>
            <a:t>safeguarded . . . and </a:t>
          </a:r>
          <a:r>
            <a:rPr lang="en-US" sz="1500" kern="1200" dirty="0"/>
            <a:t>(3) performance measurement information is adequately supported.”</a:t>
          </a:r>
        </a:p>
      </dsp:txBody>
      <dsp:txXfrm>
        <a:off x="3861883" y="2121739"/>
        <a:ext cx="3449779" cy="2326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540D7-1403-441E-A99D-17EB5581B0B6}">
      <dsp:nvSpPr>
        <dsp:cNvPr id="0" name=""/>
        <dsp:cNvSpPr/>
      </dsp:nvSpPr>
      <dsp:spPr>
        <a:xfrm>
          <a:off x="2733499" y="2892"/>
          <a:ext cx="1781047" cy="75473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Reliability</a:t>
          </a:r>
        </a:p>
      </dsp:txBody>
      <dsp:txXfrm>
        <a:off x="2770342" y="39735"/>
        <a:ext cx="1707361" cy="681049"/>
      </dsp:txXfrm>
    </dsp:sp>
    <dsp:sp modelId="{6E398885-4C5C-468D-827D-A00A19CE4B0B}">
      <dsp:nvSpPr>
        <dsp:cNvPr id="0" name=""/>
        <dsp:cNvSpPr/>
      </dsp:nvSpPr>
      <dsp:spPr>
        <a:xfrm>
          <a:off x="1846871" y="380260"/>
          <a:ext cx="3554304" cy="3554304"/>
        </a:xfrm>
        <a:custGeom>
          <a:avLst/>
          <a:gdLst/>
          <a:ahLst/>
          <a:cxnLst/>
          <a:rect l="0" t="0" r="0" b="0"/>
          <a:pathLst>
            <a:path>
              <a:moveTo>
                <a:pt x="2671555" y="241472"/>
              </a:moveTo>
              <a:arcTo wR="1777152" hR="1777152" stAng="18013030" swAng="85273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940779-A211-4EB1-8DBD-5939180F4792}">
      <dsp:nvSpPr>
        <dsp:cNvPr id="0" name=""/>
        <dsp:cNvSpPr/>
      </dsp:nvSpPr>
      <dsp:spPr>
        <a:xfrm>
          <a:off x="4231948" y="891468"/>
          <a:ext cx="1862268" cy="75473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Relevance</a:t>
          </a:r>
        </a:p>
      </dsp:txBody>
      <dsp:txXfrm>
        <a:off x="4268791" y="928311"/>
        <a:ext cx="1788582" cy="681049"/>
      </dsp:txXfrm>
    </dsp:sp>
    <dsp:sp modelId="{80364626-4AB3-4155-81B2-BE8FC956E117}">
      <dsp:nvSpPr>
        <dsp:cNvPr id="0" name=""/>
        <dsp:cNvSpPr/>
      </dsp:nvSpPr>
      <dsp:spPr>
        <a:xfrm>
          <a:off x="1893029" y="514287"/>
          <a:ext cx="3554304" cy="3554304"/>
        </a:xfrm>
        <a:custGeom>
          <a:avLst/>
          <a:gdLst/>
          <a:ahLst/>
          <a:cxnLst/>
          <a:rect l="0" t="0" r="0" b="0"/>
          <a:pathLst>
            <a:path>
              <a:moveTo>
                <a:pt x="3436095" y="1139831"/>
              </a:moveTo>
              <a:arcTo wR="1777152" hR="1777152" stAng="20339074" swAng="162481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5733F0-3765-45C1-9A9E-86CB3861C83D}">
      <dsp:nvSpPr>
        <dsp:cNvPr id="0" name=""/>
        <dsp:cNvSpPr/>
      </dsp:nvSpPr>
      <dsp:spPr>
        <a:xfrm>
          <a:off x="4323565" y="2487640"/>
          <a:ext cx="2002870" cy="75473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Consistency</a:t>
          </a:r>
        </a:p>
      </dsp:txBody>
      <dsp:txXfrm>
        <a:off x="4360408" y="2524483"/>
        <a:ext cx="1929184" cy="681049"/>
      </dsp:txXfrm>
    </dsp:sp>
    <dsp:sp modelId="{C33F6724-AE65-486E-855B-A9839EB1659D}">
      <dsp:nvSpPr>
        <dsp:cNvPr id="0" name=""/>
        <dsp:cNvSpPr/>
      </dsp:nvSpPr>
      <dsp:spPr>
        <a:xfrm>
          <a:off x="1997973" y="295383"/>
          <a:ext cx="3554304" cy="3554304"/>
        </a:xfrm>
        <a:custGeom>
          <a:avLst/>
          <a:gdLst/>
          <a:ahLst/>
          <a:cxnLst/>
          <a:rect l="0" t="0" r="0" b="0"/>
          <a:pathLst>
            <a:path>
              <a:moveTo>
                <a:pt x="3110430" y="2952158"/>
              </a:moveTo>
              <a:arcTo wR="1777152" hR="1777152" stAng="2483366" swAng="131160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BDCB98-1994-40FE-974E-F17D78496FC4}">
      <dsp:nvSpPr>
        <dsp:cNvPr id="0" name=""/>
        <dsp:cNvSpPr/>
      </dsp:nvSpPr>
      <dsp:spPr>
        <a:xfrm>
          <a:off x="2679158" y="3557197"/>
          <a:ext cx="1889729" cy="75473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Comparability</a:t>
          </a:r>
        </a:p>
      </dsp:txBody>
      <dsp:txXfrm>
        <a:off x="2716001" y="3594040"/>
        <a:ext cx="1816043" cy="681049"/>
      </dsp:txXfrm>
    </dsp:sp>
    <dsp:sp modelId="{DE5E467B-2EF0-4479-B8CE-A27D7B02BDA9}">
      <dsp:nvSpPr>
        <dsp:cNvPr id="0" name=""/>
        <dsp:cNvSpPr/>
      </dsp:nvSpPr>
      <dsp:spPr>
        <a:xfrm>
          <a:off x="1835205" y="372999"/>
          <a:ext cx="3554304" cy="3554304"/>
        </a:xfrm>
        <a:custGeom>
          <a:avLst/>
          <a:gdLst/>
          <a:ahLst/>
          <a:cxnLst/>
          <a:rect l="0" t="0" r="0" b="0"/>
          <a:pathLst>
            <a:path>
              <a:moveTo>
                <a:pt x="838280" y="3286055"/>
              </a:moveTo>
              <a:arcTo wR="1777152" hR="1777152" stAng="7313444" swAng="127285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E694BD-F9FB-4876-BDBD-928E3B90CA5A}">
      <dsp:nvSpPr>
        <dsp:cNvPr id="0" name=""/>
        <dsp:cNvSpPr/>
      </dsp:nvSpPr>
      <dsp:spPr>
        <a:xfrm>
          <a:off x="1036378" y="2480201"/>
          <a:ext cx="1887616" cy="7315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Understandability</a:t>
          </a:r>
        </a:p>
      </dsp:txBody>
      <dsp:txXfrm>
        <a:off x="1072088" y="2515911"/>
        <a:ext cx="1816196" cy="660099"/>
      </dsp:txXfrm>
    </dsp:sp>
    <dsp:sp modelId="{1865B4E3-0388-4610-92F8-BB238D72408A}">
      <dsp:nvSpPr>
        <dsp:cNvPr id="0" name=""/>
        <dsp:cNvSpPr/>
      </dsp:nvSpPr>
      <dsp:spPr>
        <a:xfrm>
          <a:off x="1843647" y="390872"/>
          <a:ext cx="3554304" cy="3554304"/>
        </a:xfrm>
        <a:custGeom>
          <a:avLst/>
          <a:gdLst/>
          <a:ahLst/>
          <a:cxnLst/>
          <a:rect l="0" t="0" r="0" b="0"/>
          <a:pathLst>
            <a:path>
              <a:moveTo>
                <a:pt x="26185" y="2081100"/>
              </a:moveTo>
              <a:arcTo wR="1777152" hR="1777152" stAng="10209134" swAng="159921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1F5A4D-FC9C-4013-95D3-C7402BA34D26}">
      <dsp:nvSpPr>
        <dsp:cNvPr id="0" name=""/>
        <dsp:cNvSpPr/>
      </dsp:nvSpPr>
      <dsp:spPr>
        <a:xfrm>
          <a:off x="1142207" y="891468"/>
          <a:ext cx="1885514" cy="75473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Timeliness</a:t>
          </a:r>
        </a:p>
      </dsp:txBody>
      <dsp:txXfrm>
        <a:off x="1179050" y="928311"/>
        <a:ext cx="1811828" cy="681049"/>
      </dsp:txXfrm>
    </dsp:sp>
    <dsp:sp modelId="{8AAC716B-F0EB-4E7B-900A-BB8269FDCE53}">
      <dsp:nvSpPr>
        <dsp:cNvPr id="0" name=""/>
        <dsp:cNvSpPr/>
      </dsp:nvSpPr>
      <dsp:spPr>
        <a:xfrm>
          <a:off x="1846871" y="380260"/>
          <a:ext cx="3554304" cy="3554304"/>
        </a:xfrm>
        <a:custGeom>
          <a:avLst/>
          <a:gdLst/>
          <a:ahLst/>
          <a:cxnLst/>
          <a:rect l="0" t="0" r="0" b="0"/>
          <a:pathLst>
            <a:path>
              <a:moveTo>
                <a:pt x="533092" y="508064"/>
              </a:moveTo>
              <a:arcTo wR="1777152" hR="1777152" stAng="13534235" swAng="85273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4C3CA-21AE-45A7-8252-6CA9CD8B7194}">
      <dsp:nvSpPr>
        <dsp:cNvPr id="0" name=""/>
        <dsp:cNvSpPr/>
      </dsp:nvSpPr>
      <dsp:spPr>
        <a:xfrm>
          <a:off x="93475" y="888530"/>
          <a:ext cx="2268635" cy="2223410"/>
        </a:xfrm>
        <a:prstGeom prst="ellipse">
          <a:avLst/>
        </a:prstGeom>
        <a:solidFill>
          <a:schemeClr val="accent2">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16958" tIns="21590" rIns="116958" bIns="21590" numCol="1" spcCol="1270" anchor="ctr" anchorCtr="0">
          <a:noAutofit/>
        </a:bodyPr>
        <a:lstStyle/>
        <a:p>
          <a:pPr lvl="0" algn="ctr" defTabSz="755650">
            <a:lnSpc>
              <a:spcPct val="90000"/>
            </a:lnSpc>
            <a:spcBef>
              <a:spcPct val="0"/>
            </a:spcBef>
            <a:spcAft>
              <a:spcPct val="35000"/>
            </a:spcAft>
          </a:pPr>
          <a:r>
            <a:rPr lang="en-US" sz="1700" kern="1200" dirty="0"/>
            <a:t>Citizens &amp; Citizen Intermediaries</a:t>
          </a:r>
        </a:p>
      </dsp:txBody>
      <dsp:txXfrm>
        <a:off x="425709" y="1214141"/>
        <a:ext cx="1604167" cy="1572188"/>
      </dsp:txXfrm>
    </dsp:sp>
    <dsp:sp modelId="{89A6154E-9DEC-4F09-9566-63FB8A05AF32}">
      <dsp:nvSpPr>
        <dsp:cNvPr id="0" name=""/>
        <dsp:cNvSpPr/>
      </dsp:nvSpPr>
      <dsp:spPr>
        <a:xfrm>
          <a:off x="1848218" y="832594"/>
          <a:ext cx="2203794" cy="2268635"/>
        </a:xfrm>
        <a:prstGeom prst="ellipse">
          <a:avLst/>
        </a:prstGeom>
        <a:solidFill>
          <a:schemeClr val="accent2">
            <a:alpha val="50000"/>
            <a:hueOff val="-4800000"/>
            <a:satOff val="-16668"/>
            <a:lumOff val="2000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16958" tIns="22860" rIns="116958" bIns="22860" numCol="1" spcCol="1270" anchor="ctr" anchorCtr="0">
          <a:noAutofit/>
        </a:bodyPr>
        <a:lstStyle/>
        <a:p>
          <a:pPr lvl="0" algn="ctr" defTabSz="800100">
            <a:lnSpc>
              <a:spcPct val="90000"/>
            </a:lnSpc>
            <a:spcBef>
              <a:spcPct val="0"/>
            </a:spcBef>
            <a:spcAft>
              <a:spcPct val="35000"/>
            </a:spcAft>
          </a:pPr>
          <a:r>
            <a:rPr lang="en-US" sz="1800" kern="1200" dirty="0"/>
            <a:t>Congress</a:t>
          </a:r>
        </a:p>
      </dsp:txBody>
      <dsp:txXfrm>
        <a:off x="2170956" y="1164828"/>
        <a:ext cx="1558318" cy="1604167"/>
      </dsp:txXfrm>
    </dsp:sp>
    <dsp:sp modelId="{422216FA-0FB3-446A-831D-7B608185B694}">
      <dsp:nvSpPr>
        <dsp:cNvPr id="0" name=""/>
        <dsp:cNvSpPr/>
      </dsp:nvSpPr>
      <dsp:spPr>
        <a:xfrm>
          <a:off x="3626968" y="820937"/>
          <a:ext cx="2238287" cy="2291949"/>
        </a:xfrm>
        <a:prstGeom prst="ellipse">
          <a:avLst/>
        </a:prstGeom>
        <a:solidFill>
          <a:schemeClr val="accent2">
            <a:alpha val="50000"/>
            <a:hueOff val="-9600000"/>
            <a:satOff val="-33335"/>
            <a:lumOff val="400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16958" tIns="22860" rIns="116958" bIns="22860" numCol="1" spcCol="1270" anchor="ctr" anchorCtr="0">
          <a:noAutofit/>
        </a:bodyPr>
        <a:lstStyle/>
        <a:p>
          <a:pPr lvl="0" algn="ctr" defTabSz="800100">
            <a:lnSpc>
              <a:spcPct val="90000"/>
            </a:lnSpc>
            <a:spcBef>
              <a:spcPct val="0"/>
            </a:spcBef>
            <a:spcAft>
              <a:spcPct val="35000"/>
            </a:spcAft>
          </a:pPr>
          <a:r>
            <a:rPr lang="en-US" sz="1800" kern="1200" dirty="0"/>
            <a:t>Executives</a:t>
          </a:r>
        </a:p>
      </dsp:txBody>
      <dsp:txXfrm>
        <a:off x="3954758" y="1156585"/>
        <a:ext cx="1582707" cy="1620653"/>
      </dsp:txXfrm>
    </dsp:sp>
    <dsp:sp modelId="{17E50902-F2BF-4425-B72E-F90B97601A5D}">
      <dsp:nvSpPr>
        <dsp:cNvPr id="0" name=""/>
        <dsp:cNvSpPr/>
      </dsp:nvSpPr>
      <dsp:spPr>
        <a:xfrm>
          <a:off x="5440210" y="803001"/>
          <a:ext cx="2285998" cy="2327822"/>
        </a:xfrm>
        <a:prstGeom prst="ellipse">
          <a:avLst/>
        </a:prstGeom>
        <a:solidFill>
          <a:schemeClr val="accent2">
            <a:alpha val="50000"/>
            <a:hueOff val="-14400000"/>
            <a:satOff val="-50003"/>
            <a:lumOff val="600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16958" tIns="22860" rIns="116958" bIns="22860" numCol="1" spcCol="1270" anchor="ctr" anchorCtr="0">
          <a:noAutofit/>
        </a:bodyPr>
        <a:lstStyle/>
        <a:p>
          <a:pPr lvl="0" algn="ctr" defTabSz="800100">
            <a:lnSpc>
              <a:spcPct val="90000"/>
            </a:lnSpc>
            <a:spcBef>
              <a:spcPct val="0"/>
            </a:spcBef>
            <a:spcAft>
              <a:spcPct val="35000"/>
            </a:spcAft>
          </a:pPr>
          <a:r>
            <a:rPr lang="en-US" sz="1800" kern="1200" dirty="0"/>
            <a:t>Program Managers</a:t>
          </a:r>
        </a:p>
      </dsp:txBody>
      <dsp:txXfrm>
        <a:off x="5774987" y="1143903"/>
        <a:ext cx="1616444" cy="1646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B61D-4EE2-450E-ACF6-F878CEA3E893}">
      <dsp:nvSpPr>
        <dsp:cNvPr id="0" name=""/>
        <dsp:cNvSpPr/>
      </dsp:nvSpPr>
      <dsp:spPr>
        <a:xfrm rot="16200000">
          <a:off x="-784187" y="785091"/>
          <a:ext cx="3921125" cy="2350941"/>
        </a:xfrm>
        <a:prstGeom prst="flowChartManualOperati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267" bIns="0" numCol="1" spcCol="1270" anchor="t" anchorCtr="0">
          <a:noAutofit/>
        </a:bodyPr>
        <a:lstStyle/>
        <a:p>
          <a:pPr lvl="0" algn="l" defTabSz="977900">
            <a:lnSpc>
              <a:spcPct val="90000"/>
            </a:lnSpc>
            <a:spcBef>
              <a:spcPct val="0"/>
            </a:spcBef>
            <a:spcAft>
              <a:spcPct val="35000"/>
            </a:spcAft>
          </a:pPr>
          <a:r>
            <a:rPr lang="en-US" sz="2200" kern="1200" dirty="0"/>
            <a:t>Organizational</a:t>
          </a:r>
        </a:p>
        <a:p>
          <a:pPr marL="171450" lvl="1" indent="-171450" algn="l" defTabSz="755650">
            <a:lnSpc>
              <a:spcPct val="90000"/>
            </a:lnSpc>
            <a:spcBef>
              <a:spcPct val="0"/>
            </a:spcBef>
            <a:spcAft>
              <a:spcPct val="15000"/>
            </a:spcAft>
            <a:buChar char="••"/>
          </a:pPr>
          <a:r>
            <a:rPr lang="en-US" sz="1700" kern="1200" dirty="0"/>
            <a:t>The government is viewed as a collection of departments and agencies that provide governmental services.</a:t>
          </a:r>
        </a:p>
      </dsp:txBody>
      <dsp:txXfrm rot="5400000">
        <a:off x="905" y="784224"/>
        <a:ext cx="2350941" cy="2352675"/>
      </dsp:txXfrm>
    </dsp:sp>
    <dsp:sp modelId="{D8C68BBA-41A7-4489-A74D-9D0D617231AC}">
      <dsp:nvSpPr>
        <dsp:cNvPr id="0" name=""/>
        <dsp:cNvSpPr/>
      </dsp:nvSpPr>
      <dsp:spPr>
        <a:xfrm rot="16200000">
          <a:off x="1743075" y="785091"/>
          <a:ext cx="3921125" cy="2350941"/>
        </a:xfrm>
        <a:prstGeom prst="flowChartManualOperation">
          <a:avLst/>
        </a:prstGeom>
        <a:solidFill>
          <a:schemeClr val="accent1">
            <a:shade val="50000"/>
            <a:hueOff val="11639"/>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267" bIns="0" numCol="1" spcCol="1270" anchor="t" anchorCtr="0">
          <a:noAutofit/>
        </a:bodyPr>
        <a:lstStyle/>
        <a:p>
          <a:pPr lvl="0" algn="l" defTabSz="977900">
            <a:lnSpc>
              <a:spcPct val="90000"/>
            </a:lnSpc>
            <a:spcBef>
              <a:spcPct val="0"/>
            </a:spcBef>
            <a:spcAft>
              <a:spcPct val="35000"/>
            </a:spcAft>
          </a:pPr>
          <a:r>
            <a:rPr lang="en-US" sz="2200" kern="1200" dirty="0">
              <a:solidFill>
                <a:srgbClr val="18696F"/>
              </a:solidFill>
            </a:rPr>
            <a:t>Budget</a:t>
          </a:r>
        </a:p>
        <a:p>
          <a:pPr marL="171450" lvl="1" indent="-171450" algn="l" defTabSz="755650">
            <a:lnSpc>
              <a:spcPct val="90000"/>
            </a:lnSpc>
            <a:spcBef>
              <a:spcPct val="0"/>
            </a:spcBef>
            <a:spcAft>
              <a:spcPct val="15000"/>
            </a:spcAft>
            <a:buChar char="••"/>
          </a:pPr>
          <a:r>
            <a:rPr lang="en-US" sz="1700" kern="1200" dirty="0">
              <a:solidFill>
                <a:srgbClr val="18696F"/>
              </a:solidFill>
            </a:rPr>
            <a:t>The government is viewed as a collection of expenditure (appropriations or funds) or receipt budget accounts</a:t>
          </a:r>
          <a:r>
            <a:rPr lang="en-US" sz="1700" kern="1200" dirty="0">
              <a:solidFill>
                <a:schemeClr val="accent5">
                  <a:lumMod val="50000"/>
                </a:schemeClr>
              </a:solidFill>
            </a:rPr>
            <a:t>.</a:t>
          </a:r>
        </a:p>
      </dsp:txBody>
      <dsp:txXfrm rot="5400000">
        <a:off x="2528167" y="784224"/>
        <a:ext cx="2350941" cy="2352675"/>
      </dsp:txXfrm>
    </dsp:sp>
    <dsp:sp modelId="{7E6EB582-DABC-4706-AD8D-A361884FBC46}">
      <dsp:nvSpPr>
        <dsp:cNvPr id="0" name=""/>
        <dsp:cNvSpPr/>
      </dsp:nvSpPr>
      <dsp:spPr>
        <a:xfrm rot="16200000">
          <a:off x="4270337" y="785091"/>
          <a:ext cx="3921125" cy="2350941"/>
        </a:xfrm>
        <a:prstGeom prst="flowChartManualOperation">
          <a:avLst/>
        </a:prstGeom>
        <a:solidFill>
          <a:srgbClr val="C1DD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267" bIns="0" numCol="1" spcCol="1270" anchor="t" anchorCtr="0">
          <a:noAutofit/>
        </a:bodyPr>
        <a:lstStyle/>
        <a:p>
          <a:pPr lvl="0" algn="l" defTabSz="977900">
            <a:lnSpc>
              <a:spcPct val="90000"/>
            </a:lnSpc>
            <a:spcBef>
              <a:spcPct val="0"/>
            </a:spcBef>
            <a:spcAft>
              <a:spcPct val="35000"/>
            </a:spcAft>
          </a:pPr>
          <a:r>
            <a:rPr lang="en-US" sz="2200" kern="1200" dirty="0">
              <a:solidFill>
                <a:srgbClr val="18696F"/>
              </a:solidFill>
            </a:rPr>
            <a:t>Program</a:t>
          </a:r>
        </a:p>
        <a:p>
          <a:pPr marL="171450" lvl="1" indent="-171450" algn="l" defTabSz="755650">
            <a:lnSpc>
              <a:spcPct val="90000"/>
            </a:lnSpc>
            <a:spcBef>
              <a:spcPct val="0"/>
            </a:spcBef>
            <a:spcAft>
              <a:spcPct val="15000"/>
            </a:spcAft>
            <a:buChar char="••"/>
          </a:pPr>
          <a:r>
            <a:rPr lang="en-US" sz="1700" kern="1200" dirty="0">
              <a:solidFill>
                <a:srgbClr val="18696F"/>
              </a:solidFill>
            </a:rPr>
            <a:t>The government is viewed as an aggregation of programs (or functions) and activities.</a:t>
          </a:r>
        </a:p>
      </dsp:txBody>
      <dsp:txXfrm rot="5400000">
        <a:off x="5055429" y="784224"/>
        <a:ext cx="2350941" cy="2352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C200B-2253-4FE0-A726-3D79CFE6B325}">
      <dsp:nvSpPr>
        <dsp:cNvPr id="0" name=""/>
        <dsp:cNvSpPr/>
      </dsp:nvSpPr>
      <dsp:spPr>
        <a:xfrm>
          <a:off x="2499752" y="2292194"/>
          <a:ext cx="2306169" cy="1860320"/>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Communicating Information</a:t>
          </a:r>
        </a:p>
      </dsp:txBody>
      <dsp:txXfrm>
        <a:off x="2837483" y="2564632"/>
        <a:ext cx="1630707" cy="1315444"/>
      </dsp:txXfrm>
    </dsp:sp>
    <dsp:sp modelId="{F52A7FDE-DB88-45E0-B64E-7337DE7686E0}">
      <dsp:nvSpPr>
        <dsp:cNvPr id="0" name=""/>
        <dsp:cNvSpPr/>
      </dsp:nvSpPr>
      <dsp:spPr>
        <a:xfrm rot="12900000">
          <a:off x="1490581" y="1910011"/>
          <a:ext cx="1349139" cy="54130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13555-1FA7-48A6-9F18-21BB9D4E1127}">
      <dsp:nvSpPr>
        <dsp:cNvPr id="0" name=""/>
        <dsp:cNvSpPr/>
      </dsp:nvSpPr>
      <dsp:spPr>
        <a:xfrm>
          <a:off x="710393" y="1072002"/>
          <a:ext cx="1804366" cy="144349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 Required Supplementary Information (RSI)</a:t>
          </a:r>
        </a:p>
      </dsp:txBody>
      <dsp:txXfrm>
        <a:off x="752671" y="1114280"/>
        <a:ext cx="1719810" cy="1358936"/>
      </dsp:txXfrm>
    </dsp:sp>
    <dsp:sp modelId="{5E96D764-2518-46C4-9B19-7003769F6BBB}">
      <dsp:nvSpPr>
        <dsp:cNvPr id="0" name=""/>
        <dsp:cNvSpPr/>
      </dsp:nvSpPr>
      <dsp:spPr>
        <a:xfrm rot="16200000">
          <a:off x="2915483" y="1198355"/>
          <a:ext cx="1474708" cy="541309"/>
        </a:xfrm>
        <a:prstGeom prst="leftArrow">
          <a:avLst>
            <a:gd name="adj1" fmla="val 60000"/>
            <a:gd name="adj2" fmla="val 50000"/>
          </a:avLst>
        </a:prstGeom>
        <a:solidFill>
          <a:srgbClr val="18696F"/>
        </a:solidFill>
        <a:ln>
          <a:noFill/>
        </a:ln>
        <a:effectLst/>
      </dsp:spPr>
      <dsp:style>
        <a:lnRef idx="0">
          <a:scrgbClr r="0" g="0" b="0"/>
        </a:lnRef>
        <a:fillRef idx="1">
          <a:scrgbClr r="0" g="0" b="0"/>
        </a:fillRef>
        <a:effectRef idx="0">
          <a:scrgbClr r="0" g="0" b="0"/>
        </a:effectRef>
        <a:fontRef idx="minor">
          <a:schemeClr val="lt1"/>
        </a:fontRef>
      </dsp:style>
    </dsp:sp>
    <dsp:sp modelId="{4393E70D-B16C-460C-A169-B06DF729F868}">
      <dsp:nvSpPr>
        <dsp:cNvPr id="0" name=""/>
        <dsp:cNvSpPr/>
      </dsp:nvSpPr>
      <dsp:spPr>
        <a:xfrm>
          <a:off x="2750654" y="9909"/>
          <a:ext cx="1804366" cy="1443492"/>
        </a:xfrm>
        <a:prstGeom prst="roundRect">
          <a:avLst>
            <a:gd name="adj" fmla="val 10000"/>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Basic Information</a:t>
          </a:r>
        </a:p>
      </dsp:txBody>
      <dsp:txXfrm>
        <a:off x="2792932" y="52187"/>
        <a:ext cx="1719810" cy="1358936"/>
      </dsp:txXfrm>
    </dsp:sp>
    <dsp:sp modelId="{BCDD7C75-93DB-4A81-ABD2-76E314946E3E}">
      <dsp:nvSpPr>
        <dsp:cNvPr id="0" name=""/>
        <dsp:cNvSpPr/>
      </dsp:nvSpPr>
      <dsp:spPr>
        <a:xfrm rot="19500000">
          <a:off x="4465953" y="1910011"/>
          <a:ext cx="1349139" cy="541309"/>
        </a:xfrm>
        <a:prstGeom prst="leftArrow">
          <a:avLst>
            <a:gd name="adj1" fmla="val 60000"/>
            <a:gd name="adj2" fmla="val 50000"/>
          </a:avLst>
        </a:prstGeom>
        <a:solidFill>
          <a:schemeClr val="accent2">
            <a:hueOff val="-14400000"/>
            <a:satOff val="-50003"/>
            <a:lumOff val="600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E1284E-266A-4B5C-87C2-9F5E0087B033}">
      <dsp:nvSpPr>
        <dsp:cNvPr id="0" name=""/>
        <dsp:cNvSpPr/>
      </dsp:nvSpPr>
      <dsp:spPr>
        <a:xfrm>
          <a:off x="4790915" y="1072002"/>
          <a:ext cx="1804366" cy="1443492"/>
        </a:xfrm>
        <a:prstGeom prst="roundRect">
          <a:avLst>
            <a:gd name="adj" fmla="val 10000"/>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a:solidFill>
                <a:srgbClr val="18696F"/>
              </a:solidFill>
            </a:rPr>
            <a:t>Other Accompanying Information (OAI)</a:t>
          </a:r>
        </a:p>
      </dsp:txBody>
      <dsp:txXfrm>
        <a:off x="4833193" y="1114280"/>
        <a:ext cx="1719810" cy="1358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6C382-F5C6-4BC5-B344-14DDA9AECCE1}">
      <dsp:nvSpPr>
        <dsp:cNvPr id="0" name=""/>
        <dsp:cNvSpPr/>
      </dsp:nvSpPr>
      <dsp:spPr>
        <a:xfrm>
          <a:off x="2713858" y="112541"/>
          <a:ext cx="4070787" cy="1517098"/>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General fund</a:t>
          </a:r>
        </a:p>
        <a:p>
          <a:pPr marL="228600" lvl="1" indent="-228600" algn="l" defTabSz="1066800">
            <a:lnSpc>
              <a:spcPct val="90000"/>
            </a:lnSpc>
            <a:spcBef>
              <a:spcPct val="0"/>
            </a:spcBef>
            <a:spcAft>
              <a:spcPct val="15000"/>
            </a:spcAft>
            <a:buChar char="••"/>
          </a:pPr>
          <a:r>
            <a:rPr lang="en-US" sz="2400" kern="1200" dirty="0"/>
            <a:t>Special funds</a:t>
          </a:r>
        </a:p>
        <a:p>
          <a:pPr marL="228600" lvl="1" indent="-228600" algn="l" defTabSz="1066800">
            <a:lnSpc>
              <a:spcPct val="90000"/>
            </a:lnSpc>
            <a:spcBef>
              <a:spcPct val="0"/>
            </a:spcBef>
            <a:spcAft>
              <a:spcPct val="15000"/>
            </a:spcAft>
            <a:buChar char="••"/>
          </a:pPr>
          <a:r>
            <a:rPr lang="en-US" sz="2400" kern="1200" dirty="0"/>
            <a:t>Revolving funds</a:t>
          </a:r>
        </a:p>
      </dsp:txBody>
      <dsp:txXfrm>
        <a:off x="2713858" y="302178"/>
        <a:ext cx="3501875" cy="1137824"/>
      </dsp:txXfrm>
    </dsp:sp>
    <dsp:sp modelId="{EAAA4A19-F6C9-4B19-B8AB-B66A5E7B235A}">
      <dsp:nvSpPr>
        <dsp:cNvPr id="0" name=""/>
        <dsp:cNvSpPr/>
      </dsp:nvSpPr>
      <dsp:spPr>
        <a:xfrm>
          <a:off x="0" y="446"/>
          <a:ext cx="2713858" cy="174128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Federal Funds</a:t>
          </a:r>
        </a:p>
      </dsp:txBody>
      <dsp:txXfrm>
        <a:off x="85003" y="85449"/>
        <a:ext cx="2543852" cy="1571283"/>
      </dsp:txXfrm>
    </dsp:sp>
    <dsp:sp modelId="{B4581806-AB79-46B5-BFD0-474DFE75FE65}">
      <dsp:nvSpPr>
        <dsp:cNvPr id="0" name=""/>
        <dsp:cNvSpPr/>
      </dsp:nvSpPr>
      <dsp:spPr>
        <a:xfrm>
          <a:off x="2713858" y="2009650"/>
          <a:ext cx="4070787" cy="1553717"/>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Trust funds</a:t>
          </a:r>
        </a:p>
        <a:p>
          <a:pPr marL="228600" lvl="1" indent="-228600" algn="l" defTabSz="1066800">
            <a:lnSpc>
              <a:spcPct val="90000"/>
            </a:lnSpc>
            <a:spcBef>
              <a:spcPct val="0"/>
            </a:spcBef>
            <a:spcAft>
              <a:spcPct val="15000"/>
            </a:spcAft>
            <a:buChar char="••"/>
          </a:pPr>
          <a:r>
            <a:rPr lang="en-US" sz="2400" kern="1200" smtClean="0"/>
            <a:t>Trust revolving funds</a:t>
          </a:r>
          <a:endParaRPr lang="en-US" sz="2400" kern="1200" dirty="0"/>
        </a:p>
      </dsp:txBody>
      <dsp:txXfrm>
        <a:off x="2713858" y="2203865"/>
        <a:ext cx="3488143" cy="1165287"/>
      </dsp:txXfrm>
    </dsp:sp>
    <dsp:sp modelId="{5883488A-ABEA-4BE5-95C5-76501C34D49F}">
      <dsp:nvSpPr>
        <dsp:cNvPr id="0" name=""/>
        <dsp:cNvSpPr/>
      </dsp:nvSpPr>
      <dsp:spPr>
        <a:xfrm>
          <a:off x="0" y="1915864"/>
          <a:ext cx="2713858" cy="1741289"/>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Trust Funds</a:t>
          </a:r>
        </a:p>
      </dsp:txBody>
      <dsp:txXfrm>
        <a:off x="85003" y="2000867"/>
        <a:ext cx="2543852" cy="15712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6ED5F-BA3C-4F23-83A6-99ED06C0DE41}">
      <dsp:nvSpPr>
        <dsp:cNvPr id="0" name=""/>
        <dsp:cNvSpPr/>
      </dsp:nvSpPr>
      <dsp:spPr>
        <a:xfrm>
          <a:off x="896" y="287601"/>
          <a:ext cx="2097709" cy="76965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rgbClr val="18696F"/>
              </a:solidFill>
            </a:rPr>
            <a:t>General Fund</a:t>
          </a:r>
        </a:p>
      </dsp:txBody>
      <dsp:txXfrm>
        <a:off x="23439" y="310144"/>
        <a:ext cx="2052623" cy="724573"/>
      </dsp:txXfrm>
    </dsp:sp>
    <dsp:sp modelId="{C412BB4F-776C-4F53-91D7-A78E2B82B30A}">
      <dsp:nvSpPr>
        <dsp:cNvPr id="0" name=""/>
        <dsp:cNvSpPr/>
      </dsp:nvSpPr>
      <dsp:spPr>
        <a:xfrm>
          <a:off x="210667" y="1057261"/>
          <a:ext cx="209770" cy="1673237"/>
        </a:xfrm>
        <a:custGeom>
          <a:avLst/>
          <a:gdLst/>
          <a:ahLst/>
          <a:cxnLst/>
          <a:rect l="0" t="0" r="0" b="0"/>
          <a:pathLst>
            <a:path>
              <a:moveTo>
                <a:pt x="0" y="0"/>
              </a:moveTo>
              <a:lnTo>
                <a:pt x="0" y="1673237"/>
              </a:lnTo>
              <a:lnTo>
                <a:pt x="209770" y="1673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AE74C-E812-4EC4-B5AC-CF0BB4E5E93A}">
      <dsp:nvSpPr>
        <dsp:cNvPr id="0" name=""/>
        <dsp:cNvSpPr/>
      </dsp:nvSpPr>
      <dsp:spPr>
        <a:xfrm>
          <a:off x="420438" y="1319475"/>
          <a:ext cx="1678167" cy="28220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The General Fund is credited with all receipts that are not dedicated by law for a specific purpose. General Fund appropriations are from the General Fund receipts.</a:t>
          </a:r>
        </a:p>
      </dsp:txBody>
      <dsp:txXfrm>
        <a:off x="469590" y="1368627"/>
        <a:ext cx="1579863" cy="2723744"/>
      </dsp:txXfrm>
    </dsp:sp>
    <dsp:sp modelId="{7A9FB195-1F24-4B1E-841E-C6EA1064104C}">
      <dsp:nvSpPr>
        <dsp:cNvPr id="0" name=""/>
        <dsp:cNvSpPr/>
      </dsp:nvSpPr>
      <dsp:spPr>
        <a:xfrm>
          <a:off x="2623032" y="287601"/>
          <a:ext cx="2097709" cy="72215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rgbClr val="18696F"/>
              </a:solidFill>
            </a:rPr>
            <a:t>Special Funds</a:t>
          </a:r>
        </a:p>
      </dsp:txBody>
      <dsp:txXfrm>
        <a:off x="2644183" y="308752"/>
        <a:ext cx="2055407" cy="679855"/>
      </dsp:txXfrm>
    </dsp:sp>
    <dsp:sp modelId="{64B0F2F4-697D-4DD4-B3A7-33EB76BDCF29}">
      <dsp:nvSpPr>
        <dsp:cNvPr id="0" name=""/>
        <dsp:cNvSpPr/>
      </dsp:nvSpPr>
      <dsp:spPr>
        <a:xfrm>
          <a:off x="2832803" y="1009758"/>
          <a:ext cx="209770" cy="1693664"/>
        </a:xfrm>
        <a:custGeom>
          <a:avLst/>
          <a:gdLst/>
          <a:ahLst/>
          <a:cxnLst/>
          <a:rect l="0" t="0" r="0" b="0"/>
          <a:pathLst>
            <a:path>
              <a:moveTo>
                <a:pt x="0" y="0"/>
              </a:moveTo>
              <a:lnTo>
                <a:pt x="0" y="1693664"/>
              </a:lnTo>
              <a:lnTo>
                <a:pt x="209770" y="16936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477275-F00A-4323-B08F-35AFED5B2F43}">
      <dsp:nvSpPr>
        <dsp:cNvPr id="0" name=""/>
        <dsp:cNvSpPr/>
      </dsp:nvSpPr>
      <dsp:spPr>
        <a:xfrm>
          <a:off x="3042574" y="1271972"/>
          <a:ext cx="1678167" cy="28629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Special funds are established to account for receipts of the government that are set aside by law for a specific purpose.</a:t>
          </a:r>
        </a:p>
      </dsp:txBody>
      <dsp:txXfrm>
        <a:off x="3091726" y="1321124"/>
        <a:ext cx="1579863" cy="2764597"/>
      </dsp:txXfrm>
    </dsp:sp>
    <dsp:sp modelId="{CA0DDC76-E718-4DED-A2B2-CFE5B5F2F3F7}">
      <dsp:nvSpPr>
        <dsp:cNvPr id="0" name=""/>
        <dsp:cNvSpPr/>
      </dsp:nvSpPr>
      <dsp:spPr>
        <a:xfrm>
          <a:off x="5245169" y="287601"/>
          <a:ext cx="2097709" cy="7934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rgbClr val="18696F"/>
              </a:solidFill>
            </a:rPr>
            <a:t>Revolving Funds</a:t>
          </a:r>
        </a:p>
      </dsp:txBody>
      <dsp:txXfrm>
        <a:off x="5268407" y="310839"/>
        <a:ext cx="2051233" cy="746940"/>
      </dsp:txXfrm>
    </dsp:sp>
    <dsp:sp modelId="{262559A5-524C-4879-860F-2EC19ED228F7}">
      <dsp:nvSpPr>
        <dsp:cNvPr id="0" name=""/>
        <dsp:cNvSpPr/>
      </dsp:nvSpPr>
      <dsp:spPr>
        <a:xfrm>
          <a:off x="5454940" y="1081018"/>
          <a:ext cx="209770" cy="1637608"/>
        </a:xfrm>
        <a:custGeom>
          <a:avLst/>
          <a:gdLst/>
          <a:ahLst/>
          <a:cxnLst/>
          <a:rect l="0" t="0" r="0" b="0"/>
          <a:pathLst>
            <a:path>
              <a:moveTo>
                <a:pt x="0" y="0"/>
              </a:moveTo>
              <a:lnTo>
                <a:pt x="0" y="1637608"/>
              </a:lnTo>
              <a:lnTo>
                <a:pt x="209770" y="16376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11FE6-D518-4C65-A7CA-683067C2A4A0}">
      <dsp:nvSpPr>
        <dsp:cNvPr id="0" name=""/>
        <dsp:cNvSpPr/>
      </dsp:nvSpPr>
      <dsp:spPr>
        <a:xfrm>
          <a:off x="5664711" y="1343231"/>
          <a:ext cx="1678167" cy="2750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A revolving fund conducts business-like activities on a continuing basis. Revolving funds can serve primarily external users or internal users.</a:t>
          </a:r>
        </a:p>
      </dsp:txBody>
      <dsp:txXfrm>
        <a:off x="5713863" y="1392383"/>
        <a:ext cx="1579863" cy="26524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4</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58117183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182402335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121249057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538" y="1846263"/>
            <a:ext cx="6994525" cy="1274762"/>
          </a:xfrm>
        </p:spPr>
        <p:txBody>
          <a:bodyPr/>
          <a:lstStyle/>
          <a:p>
            <a:r>
              <a:rPr lang="en-US"/>
              <a:t>Click to edit Master title style</a:t>
            </a:r>
          </a:p>
        </p:txBody>
      </p:sp>
      <p:sp>
        <p:nvSpPr>
          <p:cNvPr id="3" name="Subtitle 2"/>
          <p:cNvSpPr>
            <a:spLocks noGrp="1"/>
          </p:cNvSpPr>
          <p:nvPr>
            <p:ph type="subTitle" idx="1"/>
          </p:nvPr>
        </p:nvSpPr>
        <p:spPr>
          <a:xfrm>
            <a:off x="1235075" y="3368675"/>
            <a:ext cx="5759450" cy="15176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88655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83838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875" y="3819525"/>
            <a:ext cx="6994525" cy="117951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875" y="2519363"/>
            <a:ext cx="6994525" cy="13001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52740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387475"/>
            <a:ext cx="3627437"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387475"/>
            <a:ext cx="3627438"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975ACA-4422-402B-9F46-BDA20C443EFA}" type="datetimeFigureOut">
              <a:rPr lang="en-US" smtClean="0"/>
              <a:t>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957188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163" y="1330325"/>
            <a:ext cx="3636962"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163" y="1884363"/>
            <a:ext cx="3636962"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79888" y="1330325"/>
            <a:ext cx="3638550"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79888" y="1884363"/>
            <a:ext cx="3638550"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975ACA-4422-402B-9F46-BDA20C443EFA}" type="datetimeFigureOut">
              <a:rPr lang="en-US" smtClean="0"/>
              <a:t>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429467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975ACA-4422-402B-9F46-BDA20C443EFA}" type="datetimeFigureOut">
              <a:rPr lang="en-US" smtClean="0"/>
              <a:t>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4266443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75ACA-4422-402B-9F46-BDA20C443EFA}" type="datetimeFigureOut">
              <a:rPr lang="en-US" smtClean="0"/>
              <a:t>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666947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163" y="236538"/>
            <a:ext cx="2708275" cy="10064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863" y="236538"/>
            <a:ext cx="4600575" cy="5072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163" y="1243013"/>
            <a:ext cx="2708275" cy="4065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75ACA-4422-402B-9F46-BDA20C443EFA}" type="datetimeFigureOut">
              <a:rPr lang="en-US" smtClean="0"/>
              <a:t>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66676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352462050"/>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2900" y="4160838"/>
            <a:ext cx="4938713" cy="4905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2900" y="531813"/>
            <a:ext cx="4938713" cy="3565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12900" y="4651375"/>
            <a:ext cx="4938713" cy="69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75ACA-4422-402B-9F46-BDA20C443EFA}" type="datetimeFigureOut">
              <a:rPr lang="en-US" smtClean="0"/>
              <a:t>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32249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86931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7413" y="238125"/>
            <a:ext cx="1851025" cy="5070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163" y="238125"/>
            <a:ext cx="5403850" cy="5070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62480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408363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37375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233475202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270911375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111801228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199597965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15604581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19"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572768"/>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5737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17-</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396716616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163" y="238125"/>
            <a:ext cx="7407275"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163" y="1387475"/>
            <a:ext cx="7407275" cy="3921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163" y="5508625"/>
            <a:ext cx="1920875" cy="315913"/>
          </a:xfrm>
          <a:prstGeom prst="rect">
            <a:avLst/>
          </a:prstGeom>
        </p:spPr>
        <p:txBody>
          <a:bodyPr vert="horz" lIns="91440" tIns="45720" rIns="91440" bIns="45720" rtlCol="0" anchor="ctr"/>
          <a:lstStyle>
            <a:lvl1pPr algn="l">
              <a:defRPr sz="1200">
                <a:solidFill>
                  <a:schemeClr val="tx1">
                    <a:tint val="75000"/>
                  </a:schemeClr>
                </a:solidFill>
              </a:defRPr>
            </a:lvl1pPr>
          </a:lstStyle>
          <a:p>
            <a:fld id="{19975ACA-4422-402B-9F46-BDA20C443EFA}" type="datetimeFigureOut">
              <a:rPr lang="en-US" smtClean="0"/>
              <a:t>1/8/18</a:t>
            </a:fld>
            <a:endParaRPr lang="en-US" dirty="0"/>
          </a:p>
        </p:txBody>
      </p:sp>
      <p:sp>
        <p:nvSpPr>
          <p:cNvPr id="5" name="Footer Placeholder 4"/>
          <p:cNvSpPr>
            <a:spLocks noGrp="1"/>
          </p:cNvSpPr>
          <p:nvPr>
            <p:ph type="ftr" sz="quarter" idx="3"/>
          </p:nvPr>
        </p:nvSpPr>
        <p:spPr>
          <a:xfrm>
            <a:off x="2811463" y="5508625"/>
            <a:ext cx="2606675" cy="315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97563" y="5508625"/>
            <a:ext cx="1920875" cy="315913"/>
          </a:xfrm>
          <a:prstGeom prst="rect">
            <a:avLst/>
          </a:prstGeom>
        </p:spPr>
        <p:txBody>
          <a:bodyPr vert="horz" lIns="91440" tIns="45720" rIns="91440" bIns="45720" rtlCol="0" anchor="ctr"/>
          <a:lstStyle>
            <a:lvl1pPr algn="r">
              <a:defRPr sz="1200">
                <a:solidFill>
                  <a:schemeClr val="tx1">
                    <a:tint val="75000"/>
                  </a:schemeClr>
                </a:solidFill>
              </a:defRPr>
            </a:lvl1pPr>
          </a:lstStyle>
          <a:p>
            <a:fld id="{DB3FC7F0-52EB-40A6-A67E-520F70F40661}" type="slidenum">
              <a:rPr lang="en-US" smtClean="0"/>
              <a:t>‹#›</a:t>
            </a:fld>
            <a:endParaRPr lang="en-US" dirty="0"/>
          </a:p>
        </p:txBody>
      </p:sp>
    </p:spTree>
    <p:extLst>
      <p:ext uri="{BB962C8B-B14F-4D97-AF65-F5344CB8AC3E}">
        <p14:creationId xmlns:p14="http://schemas.microsoft.com/office/powerpoint/2010/main" val="8711247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6.xml"/><Relationship Id="rId2"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6.xml"/><Relationship Id="rId2" Type="http://schemas.openxmlformats.org/officeDocument/2006/relationships/diagramData" Target="../diagrams/data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6.xml"/><Relationship Id="rId2" Type="http://schemas.openxmlformats.org/officeDocument/2006/relationships/diagramData" Target="../diagrams/data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6.xml"/><Relationship Id="rId2" Type="http://schemas.openxmlformats.org/officeDocument/2006/relationships/diagramData" Target="../diagrams/data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
        <p:nvSpPr>
          <p:cNvPr id="10" name="Footer Placeholder 1"/>
          <p:cNvSpPr>
            <a:spLocks noGrp="1"/>
          </p:cNvSpPr>
          <p:nvPr>
            <p:ph type="ftr" sz="quarter" idx="11"/>
          </p:nvPr>
        </p:nvSpPr>
        <p:spPr>
          <a:xfrm>
            <a:off x="205448" y="5433833"/>
            <a:ext cx="7781859" cy="509767"/>
          </a:xfrm>
        </p:spPr>
        <p:txBody>
          <a:bodyPr/>
          <a:lstStyle/>
          <a:p>
            <a:pPr>
              <a:defRPr/>
            </a:pPr>
            <a:r>
              <a:rPr lang="en-US" dirty="0" smtClean="0">
                <a:solidFill>
                  <a:schemeClr val="bg1"/>
                </a:solidFill>
                <a:latin typeface="Arial"/>
                <a:cs typeface="Arial"/>
              </a:rPr>
              <a:t>Copyright © 2019 </a:t>
            </a:r>
            <a:r>
              <a:rPr lang="en-US" dirty="0" smtClean="0">
                <a:solidFill>
                  <a:schemeClr val="bg1"/>
                </a:solidFill>
                <a:latin typeface="Arial"/>
                <a:cs typeface="Arial"/>
              </a:rPr>
              <a:t>McGraw</a:t>
            </a:r>
            <a:r>
              <a:rPr lang="en-US" dirty="0" smtClean="0">
                <a:solidFill>
                  <a:schemeClr val="bg1"/>
                </a:solidFill>
                <a:latin typeface="Arial"/>
                <a:cs typeface="Arial"/>
              </a:rPr>
              <a:t>-Hill Education. </a:t>
            </a:r>
            <a:r>
              <a:rPr lang="en-US" dirty="0" smtClean="0">
                <a:solidFill>
                  <a:schemeClr val="bg1"/>
                </a:solidFill>
                <a:latin typeface="Arial"/>
                <a:cs typeface="Arial"/>
              </a:rPr>
              <a:t>All </a:t>
            </a:r>
            <a:r>
              <a:rPr lang="en-US" dirty="0" smtClean="0">
                <a:solidFill>
                  <a:schemeClr val="bg1"/>
                </a:solidFill>
                <a:latin typeface="Arial"/>
                <a:cs typeface="Arial"/>
              </a:rPr>
              <a:t>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Federal Financial Accounting Standards</a:t>
            </a:r>
          </a:p>
        </p:txBody>
      </p:sp>
      <p:sp>
        <p:nvSpPr>
          <p:cNvPr id="3" name="Content Placeholder 2"/>
          <p:cNvSpPr>
            <a:spLocks noGrp="1"/>
          </p:cNvSpPr>
          <p:nvPr>
            <p:ph idx="1"/>
          </p:nvPr>
        </p:nvSpPr>
        <p:spPr>
          <a:xfrm>
            <a:off x="411163" y="1541854"/>
            <a:ext cx="7407275" cy="3921125"/>
          </a:xfrm>
        </p:spPr>
        <p:txBody>
          <a:bodyPr/>
          <a:lstStyle/>
          <a:p>
            <a:pPr>
              <a:spcBef>
                <a:spcPts val="1200"/>
              </a:spcBef>
            </a:pPr>
            <a:r>
              <a:rPr lang="en-US" sz="2400" dirty="0"/>
              <a:t>In 1990, the principals established a permanent standards-setting organization, the Federal Accounting Standards Advisory Board (FASAB). </a:t>
            </a:r>
          </a:p>
          <a:p>
            <a:pPr>
              <a:spcBef>
                <a:spcPts val="1200"/>
              </a:spcBef>
            </a:pPr>
            <a:r>
              <a:rPr lang="en-US" sz="2400" dirty="0"/>
              <a:t>In 2004, financial management policy and oversight processes were delegated to the OMB’s Office of Federal Financial Management (OFFM), the Office of Personnel Management, and the Chief Financial Officers Council (CFOC).</a:t>
            </a:r>
          </a:p>
        </p:txBody>
      </p:sp>
    </p:spTree>
    <p:extLst>
      <p:ext uri="{BB962C8B-B14F-4D97-AF65-F5344CB8AC3E}">
        <p14:creationId xmlns:p14="http://schemas.microsoft.com/office/powerpoint/2010/main" val="1090360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Director of the Congressional Budget Office (CBO)</a:t>
            </a:r>
          </a:p>
        </p:txBody>
      </p:sp>
      <p:sp>
        <p:nvSpPr>
          <p:cNvPr id="4" name="Content Placeholder 3"/>
          <p:cNvSpPr>
            <a:spLocks noGrp="1"/>
          </p:cNvSpPr>
          <p:nvPr>
            <p:ph idx="1"/>
          </p:nvPr>
        </p:nvSpPr>
        <p:spPr/>
        <p:txBody>
          <a:bodyPr/>
          <a:lstStyle/>
          <a:p>
            <a:pPr lvl="0"/>
            <a:r>
              <a:rPr lang="en-US" dirty="0">
                <a:ln/>
              </a:rPr>
              <a:t>Although not one of the principals designated by statute, the CBO participates in and funds federal accounting standards setting</a:t>
            </a:r>
            <a:r>
              <a:rPr lang="en-US" dirty="0" smtClean="0">
                <a:ln/>
              </a:rPr>
              <a:t>.</a:t>
            </a:r>
            <a:endParaRPr lang="en-US" dirty="0">
              <a:ln/>
            </a:endParaRPr>
          </a:p>
        </p:txBody>
      </p:sp>
    </p:spTree>
    <p:extLst>
      <p:ext uri="{BB962C8B-B14F-4D97-AF65-F5344CB8AC3E}">
        <p14:creationId xmlns:p14="http://schemas.microsoft.com/office/powerpoint/2010/main" val="2712406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GAAP for the Federal Government</a:t>
            </a:r>
          </a:p>
        </p:txBody>
      </p:sp>
      <p:sp>
        <p:nvSpPr>
          <p:cNvPr id="3" name="Content Placeholder 2"/>
          <p:cNvSpPr>
            <a:spLocks noGrp="1"/>
          </p:cNvSpPr>
          <p:nvPr>
            <p:ph idx="1"/>
          </p:nvPr>
        </p:nvSpPr>
        <p:spPr>
          <a:xfrm>
            <a:off x="411163" y="1387475"/>
            <a:ext cx="7407275" cy="4089400"/>
          </a:xfrm>
        </p:spPr>
        <p:txBody>
          <a:bodyPr/>
          <a:lstStyle/>
          <a:p>
            <a:pPr>
              <a:spcBef>
                <a:spcPts val="1200"/>
              </a:spcBef>
            </a:pPr>
            <a:r>
              <a:rPr lang="en-US" sz="2400" dirty="0"/>
              <a:t>The standard setting body for the federal governments is the Federal Accounting Standards Advisory Board (FASAB). </a:t>
            </a:r>
          </a:p>
          <a:p>
            <a:pPr>
              <a:spcBef>
                <a:spcPts val="1200"/>
              </a:spcBef>
            </a:pPr>
            <a:r>
              <a:rPr lang="en-US" sz="2400" dirty="0"/>
              <a:t>There are three federal members and six nonfederal members on the board. </a:t>
            </a:r>
          </a:p>
          <a:p>
            <a:pPr>
              <a:spcBef>
                <a:spcPts val="1200"/>
              </a:spcBef>
            </a:pPr>
            <a:r>
              <a:rPr lang="en-US" sz="2400" dirty="0"/>
              <a:t>Members may serve two five-year terms.</a:t>
            </a:r>
          </a:p>
          <a:p>
            <a:pPr>
              <a:spcBef>
                <a:spcPts val="1200"/>
              </a:spcBef>
            </a:pPr>
            <a:r>
              <a:rPr lang="en-US" sz="2400" dirty="0"/>
              <a:t>The board utilizes a due process similar to that of FASB and GASB. </a:t>
            </a:r>
          </a:p>
          <a:p>
            <a:pPr>
              <a:spcBef>
                <a:spcPts val="1200"/>
              </a:spcBef>
            </a:pPr>
            <a:r>
              <a:rPr lang="en-US" sz="2400" dirty="0"/>
              <a:t>The AICPA has identified FASAB as the sole source of federal GAAP.</a:t>
            </a:r>
          </a:p>
        </p:txBody>
      </p:sp>
    </p:spTree>
    <p:extLst>
      <p:ext uri="{BB962C8B-B14F-4D97-AF65-F5344CB8AC3E}">
        <p14:creationId xmlns:p14="http://schemas.microsoft.com/office/powerpoint/2010/main" val="34779897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FASAB Due Process</a:t>
            </a:r>
          </a:p>
        </p:txBody>
      </p:sp>
      <p:sp>
        <p:nvSpPr>
          <p:cNvPr id="3" name="Content Placeholder 2"/>
          <p:cNvSpPr>
            <a:spLocks noGrp="1"/>
          </p:cNvSpPr>
          <p:nvPr>
            <p:ph idx="1"/>
          </p:nvPr>
        </p:nvSpPr>
        <p:spPr>
          <a:xfrm>
            <a:off x="411163" y="1400691"/>
            <a:ext cx="7407275" cy="4093203"/>
          </a:xfrm>
        </p:spPr>
        <p:txBody>
          <a:bodyPr/>
          <a:lstStyle/>
          <a:p>
            <a:pPr>
              <a:spcBef>
                <a:spcPts val="1200"/>
              </a:spcBef>
            </a:pPr>
            <a:r>
              <a:rPr lang="en-US" sz="2400" dirty="0"/>
              <a:t>Under due process, once an item makes it to the board’s agenda, the board conducts preliminary deliberations. </a:t>
            </a:r>
          </a:p>
          <a:p>
            <a:pPr>
              <a:spcBef>
                <a:spcPts val="1200"/>
              </a:spcBef>
            </a:pPr>
            <a:r>
              <a:rPr lang="en-US" sz="2400" dirty="0"/>
              <a:t>After deliberations, a discussion memorandum is prepared and released for public comment. </a:t>
            </a:r>
          </a:p>
          <a:p>
            <a:pPr>
              <a:spcBef>
                <a:spcPts val="1200"/>
              </a:spcBef>
            </a:pPr>
            <a:r>
              <a:rPr lang="en-US" sz="2400" dirty="0"/>
              <a:t>Once comments are received, an exposure draft is generally issued. </a:t>
            </a:r>
          </a:p>
          <a:p>
            <a:pPr>
              <a:spcBef>
                <a:spcPts val="1200"/>
              </a:spcBef>
            </a:pPr>
            <a:r>
              <a:rPr lang="en-US" sz="2400" dirty="0"/>
              <a:t>For an exposure draft to become an FASAB standard, it must be approved by two-thirds of the board and not opposed by the principals.</a:t>
            </a:r>
          </a:p>
        </p:txBody>
      </p:sp>
    </p:spTree>
    <p:extLst>
      <p:ext uri="{BB962C8B-B14F-4D97-AF65-F5344CB8AC3E}">
        <p14:creationId xmlns:p14="http://schemas.microsoft.com/office/powerpoint/2010/main" val="33297974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Conceptual Framework</a:t>
            </a:r>
          </a:p>
        </p:txBody>
      </p:sp>
      <p:graphicFrame>
        <p:nvGraphicFramePr>
          <p:cNvPr id="3" name="Diagram 2"/>
          <p:cNvGraphicFramePr/>
          <p:nvPr>
            <p:extLst>
              <p:ext uri="{D42A27DB-BD31-4B8C-83A1-F6EECF244321}">
                <p14:modId xmlns:p14="http://schemas.microsoft.com/office/powerpoint/2010/main" val="3844935983"/>
              </p:ext>
            </p:extLst>
          </p:nvPr>
        </p:nvGraphicFramePr>
        <p:xfrm>
          <a:off x="447675" y="1343024"/>
          <a:ext cx="7334250"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2349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Objectives</a:t>
            </a:r>
          </a:p>
        </p:txBody>
      </p:sp>
      <p:graphicFrame>
        <p:nvGraphicFramePr>
          <p:cNvPr id="3" name="Diagram 2"/>
          <p:cNvGraphicFramePr/>
          <p:nvPr>
            <p:extLst>
              <p:ext uri="{D42A27DB-BD31-4B8C-83A1-F6EECF244321}">
                <p14:modId xmlns:p14="http://schemas.microsoft.com/office/powerpoint/2010/main" val="2313243708"/>
              </p:ext>
            </p:extLst>
          </p:nvPr>
        </p:nvGraphicFramePr>
        <p:xfrm>
          <a:off x="249381" y="1330036"/>
          <a:ext cx="7790213" cy="449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1449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Qualitative Characteristics</a:t>
            </a:r>
          </a:p>
        </p:txBody>
      </p:sp>
      <p:graphicFrame>
        <p:nvGraphicFramePr>
          <p:cNvPr id="3" name="Diagram 2"/>
          <p:cNvGraphicFramePr/>
          <p:nvPr>
            <p:extLst>
              <p:ext uri="{D42A27DB-BD31-4B8C-83A1-F6EECF244321}">
                <p14:modId xmlns:p14="http://schemas.microsoft.com/office/powerpoint/2010/main" val="3305333246"/>
              </p:ext>
            </p:extLst>
          </p:nvPr>
        </p:nvGraphicFramePr>
        <p:xfrm>
          <a:off x="466726" y="1419225"/>
          <a:ext cx="7305674"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8318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Users of Financial Statements</a:t>
            </a:r>
          </a:p>
        </p:txBody>
      </p:sp>
      <p:graphicFrame>
        <p:nvGraphicFramePr>
          <p:cNvPr id="3" name="Diagram 2"/>
          <p:cNvGraphicFramePr/>
          <p:nvPr>
            <p:extLst>
              <p:ext uri="{D42A27DB-BD31-4B8C-83A1-F6EECF244321}">
                <p14:modId xmlns:p14="http://schemas.microsoft.com/office/powerpoint/2010/main" val="1768695160"/>
              </p:ext>
            </p:extLst>
          </p:nvPr>
        </p:nvGraphicFramePr>
        <p:xfrm>
          <a:off x="308757" y="1400174"/>
          <a:ext cx="7730837" cy="393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6665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Reporting Entity</a:t>
            </a:r>
          </a:p>
        </p:txBody>
      </p:sp>
      <p:sp>
        <p:nvSpPr>
          <p:cNvPr id="3" name="Content Placeholder 2"/>
          <p:cNvSpPr>
            <a:spLocks noGrp="1"/>
          </p:cNvSpPr>
          <p:nvPr>
            <p:ph idx="1"/>
          </p:nvPr>
        </p:nvSpPr>
        <p:spPr>
          <a:xfrm>
            <a:off x="411163" y="1387475"/>
            <a:ext cx="7407275" cy="4203700"/>
          </a:xfrm>
        </p:spPr>
        <p:txBody>
          <a:bodyPr/>
          <a:lstStyle/>
          <a:p>
            <a:pPr marL="0" indent="0">
              <a:buNone/>
            </a:pPr>
            <a:r>
              <a:rPr lang="en-US" sz="2400" dirty="0"/>
              <a:t>To be considered a reporting entity</a:t>
            </a:r>
            <a:r>
              <a:rPr lang="en-US" sz="2400" i="1" dirty="0"/>
              <a:t>, SFFAC No. 2 </a:t>
            </a:r>
            <a:r>
              <a:rPr lang="en-US" sz="2400" dirty="0"/>
              <a:t>identifies three criteria that must be met:</a:t>
            </a:r>
          </a:p>
          <a:p>
            <a:pPr lvl="1"/>
            <a:r>
              <a:rPr lang="en-US" sz="2200" dirty="0"/>
              <a:t>There is an identifiable management team that can be held accountable for the entity’s performance, including stewardship of resources, production of outputs and outcomes, and execution of the budget.</a:t>
            </a:r>
          </a:p>
          <a:p>
            <a:pPr lvl="1"/>
            <a:r>
              <a:rPr lang="en-US" sz="2200" dirty="0"/>
              <a:t>The financial statements produced by the entity are meaningful.</a:t>
            </a:r>
          </a:p>
          <a:p>
            <a:pPr lvl="1"/>
            <a:r>
              <a:rPr lang="en-US" sz="2200" dirty="0"/>
              <a:t>There are users who are interested in the information contained in the financial statements produced by the entity.</a:t>
            </a:r>
          </a:p>
        </p:txBody>
      </p:sp>
    </p:spTree>
    <p:extLst>
      <p:ext uri="{BB962C8B-B14F-4D97-AF65-F5344CB8AC3E}">
        <p14:creationId xmlns:p14="http://schemas.microsoft.com/office/powerpoint/2010/main" val="28271863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Perspectives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7894618"/>
              </p:ext>
            </p:extLst>
          </p:nvPr>
        </p:nvGraphicFramePr>
        <p:xfrm>
          <a:off x="411163" y="1387475"/>
          <a:ext cx="7407275" cy="39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3451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a:solidFill>
                  <a:schemeClr val="bg1"/>
                </a:solidFill>
                <a:latin typeface="+mj-lt"/>
              </a:rPr>
              <a:t>C</a:t>
            </a:r>
          </a:p>
          <a:p>
            <a:pPr algn="ctr"/>
            <a:r>
              <a:rPr lang="en-US" sz="3200" b="1" dirty="0">
                <a:solidFill>
                  <a:schemeClr val="bg1"/>
                </a:solidFill>
                <a:latin typeface="+mj-lt"/>
              </a:rPr>
              <a:t>H</a:t>
            </a:r>
          </a:p>
          <a:p>
            <a:pPr algn="ctr"/>
            <a:r>
              <a:rPr lang="en-US" sz="3200" b="1" dirty="0">
                <a:solidFill>
                  <a:schemeClr val="bg1"/>
                </a:solidFill>
                <a:latin typeface="+mj-lt"/>
              </a:rPr>
              <a:t>A</a:t>
            </a:r>
          </a:p>
          <a:p>
            <a:pPr algn="ctr"/>
            <a:r>
              <a:rPr lang="en-US" sz="3200" b="1" dirty="0">
                <a:solidFill>
                  <a:schemeClr val="bg1"/>
                </a:solidFill>
                <a:latin typeface="+mj-lt"/>
              </a:rPr>
              <a:t>P</a:t>
            </a:r>
          </a:p>
          <a:p>
            <a:pPr algn="ctr"/>
            <a:r>
              <a:rPr lang="en-US" sz="3200" b="1" dirty="0">
                <a:solidFill>
                  <a:schemeClr val="bg1"/>
                </a:solidFill>
                <a:latin typeface="+mj-lt"/>
              </a:rPr>
              <a:t>T</a:t>
            </a:r>
          </a:p>
          <a:p>
            <a:pPr algn="ctr"/>
            <a:r>
              <a:rPr lang="en-US" sz="3200" b="1" dirty="0">
                <a:solidFill>
                  <a:schemeClr val="bg1"/>
                </a:solidFill>
                <a:latin typeface="+mj-lt"/>
              </a:rPr>
              <a:t>E</a:t>
            </a:r>
          </a:p>
          <a:p>
            <a:pPr algn="ctr"/>
            <a:r>
              <a:rPr lang="en-US" sz="3200" b="1" dirty="0">
                <a:solidFill>
                  <a:schemeClr val="bg1"/>
                </a:solidFill>
                <a:latin typeface="+mj-lt"/>
              </a:rPr>
              <a:t>R</a:t>
            </a:r>
          </a:p>
          <a:p>
            <a:pPr algn="ctr"/>
            <a:endParaRPr lang="en-US" sz="3200" b="1" dirty="0">
              <a:solidFill>
                <a:schemeClr val="bg1"/>
              </a:solidFill>
              <a:latin typeface="+mj-lt"/>
            </a:endParaRPr>
          </a:p>
          <a:p>
            <a:pPr algn="ctr"/>
            <a:r>
              <a:rPr lang="en-US" sz="3200" b="1" dirty="0">
                <a:solidFill>
                  <a:schemeClr val="bg1"/>
                </a:solidFill>
                <a:latin typeface="+mj-lt"/>
              </a:rPr>
              <a:t>17</a:t>
            </a:r>
          </a:p>
        </p:txBody>
      </p:sp>
      <p:sp>
        <p:nvSpPr>
          <p:cNvPr id="2" name="Title 1"/>
          <p:cNvSpPr>
            <a:spLocks noGrp="1"/>
          </p:cNvSpPr>
          <p:nvPr>
            <p:ph type="title"/>
          </p:nvPr>
        </p:nvSpPr>
        <p:spPr>
          <a:xfrm>
            <a:off x="1954591" y="2472502"/>
            <a:ext cx="4010111" cy="990600"/>
          </a:xfrm>
        </p:spPr>
        <p:txBody>
          <a:bodyPr/>
          <a:lstStyle/>
          <a:p>
            <a:r>
              <a:rPr lang="en-US" altLang="en-US" sz="2800" b="1" dirty="0"/>
              <a:t>Accounting and Reporting for the Federal </a:t>
            </a:r>
            <a:r>
              <a:rPr lang="en-US" altLang="en-US" sz="2800" b="1" dirty="0" smtClean="0"/>
              <a:t>Government</a:t>
            </a:r>
            <a:endParaRPr lang="en-US" sz="2800"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Management’s Discussion and Analysis (MD&amp;A)</a:t>
            </a:r>
          </a:p>
        </p:txBody>
      </p:sp>
      <p:sp>
        <p:nvSpPr>
          <p:cNvPr id="4" name="Content Placeholder 3"/>
          <p:cNvSpPr>
            <a:spLocks noGrp="1"/>
          </p:cNvSpPr>
          <p:nvPr>
            <p:ph idx="1"/>
          </p:nvPr>
        </p:nvSpPr>
        <p:spPr/>
        <p:txBody>
          <a:bodyPr/>
          <a:lstStyle/>
          <a:p>
            <a:pPr marL="0" indent="0">
              <a:buNone/>
            </a:pPr>
            <a:r>
              <a:rPr lang="en-US" sz="2200" i="1" dirty="0"/>
              <a:t>SFFAC No. 3 </a:t>
            </a:r>
            <a:r>
              <a:rPr lang="en-US" sz="2200" dirty="0"/>
              <a:t>provides guidance for the MD&amp;A included in the general purpose federal financial report (GPFFR). The MD&amp;A is described as an “important vehicle for </a:t>
            </a:r>
          </a:p>
          <a:p>
            <a:pPr marL="0" indent="0">
              <a:buNone/>
            </a:pPr>
            <a:r>
              <a:rPr lang="en-US" sz="2200" dirty="0"/>
              <a:t>	(1) communicating managers’ insights about 	the reporting entity, </a:t>
            </a:r>
          </a:p>
          <a:p>
            <a:pPr marL="0" indent="0">
              <a:buNone/>
            </a:pPr>
            <a:r>
              <a:rPr lang="en-US" sz="2200" dirty="0"/>
              <a:t>	(2) increasing the understandability and 	usefulness of the GPFFR, and </a:t>
            </a:r>
          </a:p>
          <a:p>
            <a:pPr marL="0" indent="0">
              <a:buNone/>
            </a:pPr>
            <a:r>
              <a:rPr lang="en-US" sz="2200" dirty="0"/>
              <a:t>	(3) providing accessible information about the 	entity and its operations, service levels, 	successes, challenges, and future.</a:t>
            </a:r>
            <a:r>
              <a:rPr lang="en-US" sz="2200" dirty="0" smtClean="0"/>
              <a:t>”</a:t>
            </a:r>
            <a:endParaRPr lang="en-US" sz="2200" dirty="0"/>
          </a:p>
        </p:txBody>
      </p:sp>
    </p:spTree>
    <p:extLst>
      <p:ext uri="{BB962C8B-B14F-4D97-AF65-F5344CB8AC3E}">
        <p14:creationId xmlns:p14="http://schemas.microsoft.com/office/powerpoint/2010/main" val="11533543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Intended Audience</a:t>
            </a:r>
          </a:p>
        </p:txBody>
      </p:sp>
      <p:sp>
        <p:nvSpPr>
          <p:cNvPr id="4" name="Content Placeholder 3"/>
          <p:cNvSpPr>
            <a:spLocks noGrp="1"/>
          </p:cNvSpPr>
          <p:nvPr>
            <p:ph idx="1"/>
          </p:nvPr>
        </p:nvSpPr>
        <p:spPr>
          <a:xfrm>
            <a:off x="530553" y="1607465"/>
            <a:ext cx="7287885" cy="3701135"/>
          </a:xfrm>
        </p:spPr>
        <p:txBody>
          <a:bodyPr/>
          <a:lstStyle/>
          <a:p>
            <a:pPr marL="0" indent="0">
              <a:buNone/>
            </a:pPr>
            <a:r>
              <a:rPr lang="en-US" sz="2400" i="1" dirty="0"/>
              <a:t>SFFAC No. 4 </a:t>
            </a:r>
            <a:r>
              <a:rPr lang="en-US" sz="2400" dirty="0"/>
              <a:t>indicates the consolidated financial report should be a “general purpose” report that can be easily understood by the average citizen, who is expected to have a reasonable understanding of the federal government and be willing to study information with reasonable diligence</a:t>
            </a:r>
            <a:r>
              <a:rPr lang="en-US" sz="2400" dirty="0" smtClean="0"/>
              <a:t>.</a:t>
            </a:r>
            <a:endParaRPr lang="en-US" sz="2400" dirty="0"/>
          </a:p>
        </p:txBody>
      </p:sp>
    </p:spTree>
    <p:extLst>
      <p:ext uri="{BB962C8B-B14F-4D97-AF65-F5344CB8AC3E}">
        <p14:creationId xmlns:p14="http://schemas.microsoft.com/office/powerpoint/2010/main" val="36356034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Elements and Recognition Criteria</a:t>
            </a:r>
          </a:p>
        </p:txBody>
      </p:sp>
      <p:sp>
        <p:nvSpPr>
          <p:cNvPr id="3" name="Content Placeholder 2"/>
          <p:cNvSpPr>
            <a:spLocks noGrp="1"/>
          </p:cNvSpPr>
          <p:nvPr>
            <p:ph idx="1"/>
          </p:nvPr>
        </p:nvSpPr>
        <p:spPr>
          <a:xfrm>
            <a:off x="434914" y="1506229"/>
            <a:ext cx="7407275" cy="3921125"/>
          </a:xfrm>
        </p:spPr>
        <p:txBody>
          <a:bodyPr/>
          <a:lstStyle/>
          <a:p>
            <a:pPr>
              <a:spcBef>
                <a:spcPts val="1200"/>
              </a:spcBef>
            </a:pPr>
            <a:r>
              <a:rPr lang="en-US" sz="2400" i="1" dirty="0"/>
              <a:t>SFFAC No. 5 </a:t>
            </a:r>
            <a:r>
              <a:rPr lang="en-US" sz="2400" dirty="0"/>
              <a:t>provides definitions of the basic elements of accrual-based financial statements—assets, liabilities, net position, revenues, and expenses.</a:t>
            </a:r>
          </a:p>
          <a:p>
            <a:pPr>
              <a:spcBef>
                <a:spcPts val="1200"/>
              </a:spcBef>
            </a:pPr>
            <a:r>
              <a:rPr lang="en-US" sz="2400" dirty="0"/>
              <a:t>Element definitions are similar to those used by GASB. </a:t>
            </a:r>
          </a:p>
          <a:p>
            <a:pPr>
              <a:spcBef>
                <a:spcPts val="1200"/>
              </a:spcBef>
            </a:pPr>
            <a:r>
              <a:rPr lang="en-US" sz="2400" dirty="0"/>
              <a:t>The statement indicates that for an item to be recognized on the face of a financial statement, it must meet the definition of an element and be measurable.</a:t>
            </a:r>
          </a:p>
        </p:txBody>
      </p:sp>
    </p:spTree>
    <p:extLst>
      <p:ext uri="{BB962C8B-B14F-4D97-AF65-F5344CB8AC3E}">
        <p14:creationId xmlns:p14="http://schemas.microsoft.com/office/powerpoint/2010/main" val="29400130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Information Categories (</a:t>
            </a:r>
            <a:r>
              <a:rPr lang="en-US" sz="3200" b="1" i="1" dirty="0"/>
              <a:t>SFFAC No. 6</a:t>
            </a:r>
            <a:r>
              <a:rPr lang="en-US" sz="3200" b="1" dirty="0"/>
              <a:t>)</a:t>
            </a:r>
          </a:p>
        </p:txBody>
      </p:sp>
      <p:graphicFrame>
        <p:nvGraphicFramePr>
          <p:cNvPr id="3" name="Diagram 2"/>
          <p:cNvGraphicFramePr/>
          <p:nvPr>
            <p:extLst>
              <p:ext uri="{D42A27DB-BD31-4B8C-83A1-F6EECF244321}">
                <p14:modId xmlns:p14="http://schemas.microsoft.com/office/powerpoint/2010/main" val="2086691281"/>
              </p:ext>
            </p:extLst>
          </p:nvPr>
        </p:nvGraphicFramePr>
        <p:xfrm>
          <a:off x="466725" y="1581149"/>
          <a:ext cx="7305675" cy="416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286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Measurement of Elements After Initial Recording</a:t>
            </a:r>
          </a:p>
        </p:txBody>
      </p:sp>
      <p:sp>
        <p:nvSpPr>
          <p:cNvPr id="3" name="Content Placeholder 2"/>
          <p:cNvSpPr>
            <a:spLocks noGrp="1"/>
          </p:cNvSpPr>
          <p:nvPr>
            <p:ph idx="1"/>
          </p:nvPr>
        </p:nvSpPr>
        <p:spPr>
          <a:xfrm>
            <a:off x="420688" y="1587500"/>
            <a:ext cx="7407275" cy="3921125"/>
          </a:xfrm>
        </p:spPr>
        <p:txBody>
          <a:bodyPr/>
          <a:lstStyle/>
          <a:p>
            <a:pPr marL="0" indent="0">
              <a:buNone/>
            </a:pPr>
            <a:r>
              <a:rPr lang="en-US" sz="2400" i="1" dirty="0"/>
              <a:t>SFFAC No. 7 </a:t>
            </a:r>
            <a:r>
              <a:rPr lang="en-US" sz="2400" dirty="0"/>
              <a:t>identifies and explains conceptual issues relevant to measurements provided on accrual-based financial statements. The statement discusses advantages and disadvantages of various measurement approaches such as historical cost and fair value, when measurements are needed subsequent to the original recording.</a:t>
            </a:r>
          </a:p>
        </p:txBody>
      </p:sp>
    </p:spTree>
    <p:extLst>
      <p:ext uri="{BB962C8B-B14F-4D97-AF65-F5344CB8AC3E}">
        <p14:creationId xmlns:p14="http://schemas.microsoft.com/office/powerpoint/2010/main" val="11827917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Funds and Federal Accounting</a:t>
            </a:r>
          </a:p>
        </p:txBody>
      </p:sp>
      <p:sp>
        <p:nvSpPr>
          <p:cNvPr id="3" name="Content Placeholder 2"/>
          <p:cNvSpPr>
            <a:spLocks noGrp="1"/>
          </p:cNvSpPr>
          <p:nvPr>
            <p:ph idx="1"/>
          </p:nvPr>
        </p:nvSpPr>
        <p:spPr>
          <a:xfrm>
            <a:off x="423039" y="1529979"/>
            <a:ext cx="7407275" cy="3921125"/>
          </a:xfrm>
        </p:spPr>
        <p:txBody>
          <a:bodyPr/>
          <a:lstStyle/>
          <a:p>
            <a:pPr>
              <a:spcBef>
                <a:spcPts val="1200"/>
              </a:spcBef>
            </a:pPr>
            <a:r>
              <a:rPr lang="en-US" sz="2400" dirty="0"/>
              <a:t>Although FASAB does not focus on fund accounting, fund accounting is needed for federal agencies to demonstrate legislative </a:t>
            </a:r>
            <a:r>
              <a:rPr lang="en-US" sz="2400" dirty="0" smtClean="0"/>
              <a:t>compliance, </a:t>
            </a:r>
            <a:r>
              <a:rPr lang="en-US" sz="2400" dirty="0"/>
              <a:t>and for financial reporting.</a:t>
            </a:r>
          </a:p>
          <a:p>
            <a:pPr>
              <a:spcBef>
                <a:spcPts val="1200"/>
              </a:spcBef>
            </a:pPr>
            <a:r>
              <a:rPr lang="en-US" sz="2400" dirty="0"/>
              <a:t>Federal governmental accounting uses two general fund groups. </a:t>
            </a:r>
          </a:p>
        </p:txBody>
      </p:sp>
    </p:spTree>
    <p:extLst>
      <p:ext uri="{BB962C8B-B14F-4D97-AF65-F5344CB8AC3E}">
        <p14:creationId xmlns:p14="http://schemas.microsoft.com/office/powerpoint/2010/main" val="40935108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Fund Groups</a:t>
            </a:r>
          </a:p>
        </p:txBody>
      </p:sp>
      <p:graphicFrame>
        <p:nvGraphicFramePr>
          <p:cNvPr id="3" name="Diagram 2"/>
          <p:cNvGraphicFramePr/>
          <p:nvPr>
            <p:extLst>
              <p:ext uri="{D42A27DB-BD31-4B8C-83A1-F6EECF244321}">
                <p14:modId xmlns:p14="http://schemas.microsoft.com/office/powerpoint/2010/main" val="2949297283"/>
              </p:ext>
            </p:extLst>
          </p:nvPr>
        </p:nvGraphicFramePr>
        <p:xfrm>
          <a:off x="836024" y="1695450"/>
          <a:ext cx="6784646"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1856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Federal Funds</a:t>
            </a:r>
          </a:p>
        </p:txBody>
      </p:sp>
      <p:graphicFrame>
        <p:nvGraphicFramePr>
          <p:cNvPr id="4" name="Diagram 3"/>
          <p:cNvGraphicFramePr/>
          <p:nvPr>
            <p:extLst>
              <p:ext uri="{D42A27DB-BD31-4B8C-83A1-F6EECF244321}">
                <p14:modId xmlns:p14="http://schemas.microsoft.com/office/powerpoint/2010/main" val="324161900"/>
              </p:ext>
            </p:extLst>
          </p:nvPr>
        </p:nvGraphicFramePr>
        <p:xfrm>
          <a:off x="471426" y="1226126"/>
          <a:ext cx="7343775"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798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Trust Funds</a:t>
            </a:r>
          </a:p>
        </p:txBody>
      </p:sp>
      <p:graphicFrame>
        <p:nvGraphicFramePr>
          <p:cNvPr id="4" name="Diagram 3"/>
          <p:cNvGraphicFramePr/>
          <p:nvPr>
            <p:extLst>
              <p:ext uri="{D42A27DB-BD31-4B8C-83A1-F6EECF244321}">
                <p14:modId xmlns:p14="http://schemas.microsoft.com/office/powerpoint/2010/main" val="1300210414"/>
              </p:ext>
            </p:extLst>
          </p:nvPr>
        </p:nvGraphicFramePr>
        <p:xfrm>
          <a:off x="438150" y="1266824"/>
          <a:ext cx="7343775" cy="467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995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U. S. Government-Wide Financial Reporting</a:t>
            </a:r>
          </a:p>
        </p:txBody>
      </p:sp>
      <p:sp>
        <p:nvSpPr>
          <p:cNvPr id="3" name="Content Placeholder 2"/>
          <p:cNvSpPr>
            <a:spLocks noGrp="1"/>
          </p:cNvSpPr>
          <p:nvPr>
            <p:ph idx="1"/>
          </p:nvPr>
        </p:nvSpPr>
        <p:spPr>
          <a:xfrm>
            <a:off x="420688" y="1558925"/>
            <a:ext cx="7407275" cy="3921125"/>
          </a:xfrm>
        </p:spPr>
        <p:txBody>
          <a:bodyPr/>
          <a:lstStyle/>
          <a:p>
            <a:pPr marL="0" indent="0">
              <a:buNone/>
            </a:pPr>
            <a:r>
              <a:rPr lang="en-US" sz="2400" dirty="0"/>
              <a:t>The Government Performance and Results Act of 1993 expanded the requirements of the Chief Financial Officers Act of 1990 and required that 24 federal agencies be audited and comprehensive government-wide financial statements be prepared.</a:t>
            </a:r>
          </a:p>
          <a:p>
            <a:pPr marL="0" indent="0">
              <a:buNone/>
            </a:pPr>
            <a:endParaRPr lang="en-US" sz="2400" dirty="0"/>
          </a:p>
          <a:p>
            <a:pPr marL="0" indent="0">
              <a:buNone/>
            </a:pPr>
            <a:r>
              <a:rPr lang="en-US" sz="2400" i="1" dirty="0"/>
              <a:t>Every year since audits of the consolidated financial statements have been conducted, a disclaimer of opinion has been issued by the Comptroller General of the United States.</a:t>
            </a:r>
          </a:p>
        </p:txBody>
      </p:sp>
    </p:spTree>
    <p:extLst>
      <p:ext uri="{BB962C8B-B14F-4D97-AF65-F5344CB8AC3E}">
        <p14:creationId xmlns:p14="http://schemas.microsoft.com/office/powerpoint/2010/main" val="4219711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4" name="Title 3"/>
          <p:cNvSpPr>
            <a:spLocks noGrp="1"/>
          </p:cNvSpPr>
          <p:nvPr>
            <p:ph type="title"/>
          </p:nvPr>
        </p:nvSpPr>
        <p:spPr/>
        <p:txBody>
          <a:bodyPr/>
          <a:lstStyle/>
          <a:p>
            <a:pPr>
              <a:defRPr/>
            </a:pPr>
            <a:r>
              <a:rPr lang="en-US" altLang="en-US" sz="3200" b="1" dirty="0"/>
              <a:t>Learning Objectives </a:t>
            </a:r>
            <a:br>
              <a:rPr lang="en-US" altLang="en-US" sz="3200" b="1" dirty="0"/>
            </a:br>
            <a:r>
              <a:rPr lang="en-US" altLang="en-US" sz="2400" b="1" dirty="0"/>
              <a:t>(1 of 2</a:t>
            </a:r>
            <a:r>
              <a:rPr lang="en-US" altLang="en-US" sz="2400" b="1" dirty="0" smtClean="0"/>
              <a:t>)</a:t>
            </a:r>
            <a:endParaRPr lang="en-US" sz="2400" dirty="0"/>
          </a:p>
        </p:txBody>
      </p:sp>
      <p:sp>
        <p:nvSpPr>
          <p:cNvPr id="6" name="Content Placeholder 5"/>
          <p:cNvSpPr>
            <a:spLocks noGrp="1"/>
          </p:cNvSpPr>
          <p:nvPr>
            <p:ph idx="1"/>
          </p:nvPr>
        </p:nvSpPr>
        <p:spPr/>
        <p:txBody>
          <a:bodyPr/>
          <a:lstStyle/>
          <a:p>
            <a:pPr marL="915988" indent="-915988">
              <a:buNone/>
            </a:pPr>
            <a:r>
              <a:rPr lang="en-US" sz="2400" dirty="0"/>
              <a:t>17-1	</a:t>
            </a:r>
            <a:r>
              <a:rPr lang="en-US" sz="2400" dirty="0" smtClean="0"/>
              <a:t>Describe </a:t>
            </a:r>
            <a:r>
              <a:rPr lang="en-US" sz="2400" dirty="0"/>
              <a:t>the financial management structure </a:t>
            </a:r>
            <a:r>
              <a:rPr lang="en-US" sz="2400" dirty="0" smtClean="0"/>
              <a:t>and </a:t>
            </a:r>
            <a:r>
              <a:rPr lang="en-US" sz="2400" dirty="0"/>
              <a:t>the process for establishing generally </a:t>
            </a:r>
            <a:r>
              <a:rPr lang="en-US" sz="2400" dirty="0" smtClean="0"/>
              <a:t>accepted </a:t>
            </a:r>
            <a:r>
              <a:rPr lang="en-US" sz="2400" dirty="0"/>
              <a:t>accounting principles for the federal </a:t>
            </a:r>
            <a:r>
              <a:rPr lang="en-US" sz="2400" dirty="0" smtClean="0"/>
              <a:t>government</a:t>
            </a:r>
            <a:r>
              <a:rPr lang="en-US" sz="2400" dirty="0"/>
              <a:t>.</a:t>
            </a:r>
          </a:p>
          <a:p>
            <a:pPr marL="915988" indent="-915988">
              <a:buNone/>
            </a:pPr>
            <a:r>
              <a:rPr lang="en-US" sz="2400" dirty="0"/>
              <a:t>17-2	Explain the concepts underlying federal </a:t>
            </a:r>
            <a:r>
              <a:rPr lang="en-US" sz="2400" dirty="0" smtClean="0"/>
              <a:t>accounting </a:t>
            </a:r>
            <a:r>
              <a:rPr lang="en-US" sz="2400" dirty="0"/>
              <a:t>and financial reporting.</a:t>
            </a:r>
          </a:p>
          <a:p>
            <a:pPr marL="0" indent="0">
              <a:buNone/>
            </a:pPr>
            <a:r>
              <a:rPr lang="en-US" sz="2400" dirty="0"/>
              <a:t>17-3	Explain the funds used in federal accounting.</a:t>
            </a:r>
          </a:p>
          <a:p>
            <a:pPr marL="915988" indent="-915988">
              <a:buNone/>
            </a:pPr>
            <a:r>
              <a:rPr lang="en-US" sz="2400" dirty="0"/>
              <a:t>17-4	Describe financial reporting requirements for </a:t>
            </a:r>
            <a:r>
              <a:rPr lang="en-US" sz="2400" dirty="0" smtClean="0"/>
              <a:t>U.S</a:t>
            </a:r>
            <a:r>
              <a:rPr lang="en-US" sz="2400" dirty="0"/>
              <a:t>. government-wide federal agencies</a:t>
            </a:r>
            <a:r>
              <a:rPr lang="en-US" sz="2400" dirty="0" smtClean="0"/>
              <a:t>.</a:t>
            </a:r>
            <a:endParaRPr lang="en-US" sz="2400" dirty="0"/>
          </a:p>
        </p:txBody>
      </p:sp>
    </p:spTree>
    <p:extLst>
      <p:ext uri="{BB962C8B-B14F-4D97-AF65-F5344CB8AC3E}">
        <p14:creationId xmlns:p14="http://schemas.microsoft.com/office/powerpoint/2010/main" val="1779959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Reasons for Disclaimer</a:t>
            </a:r>
          </a:p>
        </p:txBody>
      </p:sp>
      <p:graphicFrame>
        <p:nvGraphicFramePr>
          <p:cNvPr id="3" name="Diagram 2"/>
          <p:cNvGraphicFramePr/>
          <p:nvPr>
            <p:extLst>
              <p:ext uri="{D42A27DB-BD31-4B8C-83A1-F6EECF244321}">
                <p14:modId xmlns:p14="http://schemas.microsoft.com/office/powerpoint/2010/main" val="3114992784"/>
              </p:ext>
            </p:extLst>
          </p:nvPr>
        </p:nvGraphicFramePr>
        <p:xfrm>
          <a:off x="476250" y="1562099"/>
          <a:ext cx="7219950" cy="4048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2884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Government Agency Financial Reporting</a:t>
            </a:r>
            <a:endParaRPr lang="en-US" sz="3200" b="1" dirty="0"/>
          </a:p>
        </p:txBody>
      </p:sp>
      <p:sp>
        <p:nvSpPr>
          <p:cNvPr id="3" name="Content Placeholder 2"/>
          <p:cNvSpPr>
            <a:spLocks noGrp="1"/>
          </p:cNvSpPr>
          <p:nvPr>
            <p:ph idx="1"/>
          </p:nvPr>
        </p:nvSpPr>
        <p:spPr>
          <a:xfrm>
            <a:off x="308758" y="1425039"/>
            <a:ext cx="7695211" cy="4055011"/>
          </a:xfrm>
        </p:spPr>
        <p:txBody>
          <a:bodyPr/>
          <a:lstStyle/>
          <a:p>
            <a:pPr>
              <a:spcBef>
                <a:spcPts val="1200"/>
              </a:spcBef>
            </a:pPr>
            <a:r>
              <a:rPr lang="en-US" sz="2400" dirty="0"/>
              <a:t>The most recent guidance for agencies is provided in the </a:t>
            </a:r>
            <a:r>
              <a:rPr lang="en-US" sz="2400" dirty="0" smtClean="0"/>
              <a:t>2016 </a:t>
            </a:r>
            <a:r>
              <a:rPr lang="en-US" sz="2400" dirty="0"/>
              <a:t>revision of OMB </a:t>
            </a:r>
            <a:r>
              <a:rPr lang="en-US" sz="2400" i="1" dirty="0"/>
              <a:t>Circular A-136</a:t>
            </a:r>
            <a:r>
              <a:rPr lang="en-US" sz="2400" dirty="0"/>
              <a:t>, “Financial Reporting Requirements,” which identifies the agencies required to prepare an annual performance report (APR) and an annual financial report (AFR).</a:t>
            </a:r>
          </a:p>
          <a:p>
            <a:pPr>
              <a:spcBef>
                <a:spcPts val="1200"/>
              </a:spcBef>
            </a:pPr>
            <a:r>
              <a:rPr lang="en-US" sz="2400" dirty="0"/>
              <a:t>The reports can be presented using a consolidated performance and accountability report (PAR), or they can be separately issued. </a:t>
            </a:r>
          </a:p>
          <a:p>
            <a:pPr>
              <a:spcBef>
                <a:spcPts val="1200"/>
              </a:spcBef>
            </a:pPr>
            <a:r>
              <a:rPr lang="en-US" sz="2400" dirty="0"/>
              <a:t>In addition to the APR and AFR reports, agencies are required to issue a separate summary report.</a:t>
            </a:r>
            <a:endParaRPr lang="en-US" sz="2400" i="1" dirty="0"/>
          </a:p>
        </p:txBody>
      </p:sp>
    </p:spTree>
    <p:extLst>
      <p:ext uri="{BB962C8B-B14F-4D97-AF65-F5344CB8AC3E}">
        <p14:creationId xmlns:p14="http://schemas.microsoft.com/office/powerpoint/2010/main" val="16308558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Consolidated Performance and Accountability Report (PAR)</a:t>
            </a:r>
          </a:p>
        </p:txBody>
      </p:sp>
      <p:graphicFrame>
        <p:nvGraphicFramePr>
          <p:cNvPr id="4" name="Diagram 3"/>
          <p:cNvGraphicFramePr/>
          <p:nvPr>
            <p:extLst>
              <p:ext uri="{D42A27DB-BD31-4B8C-83A1-F6EECF244321}">
                <p14:modId xmlns:p14="http://schemas.microsoft.com/office/powerpoint/2010/main" val="1728578337"/>
              </p:ext>
            </p:extLst>
          </p:nvPr>
        </p:nvGraphicFramePr>
        <p:xfrm>
          <a:off x="1390650" y="1685925"/>
          <a:ext cx="5486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7068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Agency Head Message</a:t>
            </a:r>
          </a:p>
        </p:txBody>
      </p:sp>
      <p:sp>
        <p:nvSpPr>
          <p:cNvPr id="3" name="Content Placeholder 2"/>
          <p:cNvSpPr>
            <a:spLocks noGrp="1"/>
          </p:cNvSpPr>
          <p:nvPr>
            <p:ph idx="1"/>
          </p:nvPr>
        </p:nvSpPr>
        <p:spPr>
          <a:xfrm>
            <a:off x="401638" y="1606550"/>
            <a:ext cx="7407275" cy="3921125"/>
          </a:xfrm>
        </p:spPr>
        <p:txBody>
          <a:bodyPr/>
          <a:lstStyle/>
          <a:p>
            <a:pPr>
              <a:spcBef>
                <a:spcPts val="1200"/>
              </a:spcBef>
            </a:pPr>
            <a:r>
              <a:rPr lang="en-US" sz="2400" dirty="0"/>
              <a:t>The agency head message is a transmittal letter explaining the agency’s mission, goals, and accomplishments. </a:t>
            </a:r>
          </a:p>
          <a:p>
            <a:pPr>
              <a:spcBef>
                <a:spcPts val="1200"/>
              </a:spcBef>
            </a:pPr>
            <a:r>
              <a:rPr lang="en-US" sz="2400" dirty="0"/>
              <a:t>An assessment on the reliability and completeness of the information in the report, along with identification of material internal control weaknesses and actions the agency is taking to resolve them, is also required in the transmittal letter.</a:t>
            </a:r>
          </a:p>
        </p:txBody>
      </p:sp>
    </p:spTree>
    <p:extLst>
      <p:ext uri="{BB962C8B-B14F-4D97-AF65-F5344CB8AC3E}">
        <p14:creationId xmlns:p14="http://schemas.microsoft.com/office/powerpoint/2010/main" val="10164635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Management’s Discussion and Analysis</a:t>
            </a:r>
          </a:p>
        </p:txBody>
      </p:sp>
      <p:sp>
        <p:nvSpPr>
          <p:cNvPr id="5" name="Horizontal Scroll 4"/>
          <p:cNvSpPr/>
          <p:nvPr/>
        </p:nvSpPr>
        <p:spPr>
          <a:xfrm>
            <a:off x="971550" y="1295400"/>
            <a:ext cx="6400800" cy="4267200"/>
          </a:xfrm>
          <a:prstGeom prst="horizontalScroll">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rPr>
              <a:t>Requirements for the MD&amp;A include providing a clear description of the entity’s mission and organizational structure; performance goals, objectives, and results; financial statements; and systems, controls, and legal compliance.</a:t>
            </a:r>
          </a:p>
        </p:txBody>
      </p:sp>
      <p:sp>
        <p:nvSpPr>
          <p:cNvPr id="7" name="TextBox 6"/>
          <p:cNvSpPr txBox="1"/>
          <p:nvPr/>
        </p:nvSpPr>
        <p:spPr>
          <a:xfrm>
            <a:off x="1081085" y="2423279"/>
            <a:ext cx="295276" cy="3139321"/>
          </a:xfrm>
          <a:prstGeom prst="rect">
            <a:avLst/>
          </a:prstGeom>
          <a:noFill/>
        </p:spPr>
        <p:txBody>
          <a:bodyPr wrap="square" rtlCol="0">
            <a:spAutoFit/>
          </a:bodyPr>
          <a:lstStyle/>
          <a:p>
            <a:r>
              <a:rPr lang="en-US" sz="1800" i="1" dirty="0">
                <a:solidFill>
                  <a:srgbClr val="002060"/>
                </a:solidFill>
                <a:latin typeface="+mn-lt"/>
              </a:rPr>
              <a:t>SFFAS NO </a:t>
            </a:r>
            <a:r>
              <a:rPr lang="en-US" sz="1800" i="1" dirty="0" smtClean="0">
                <a:solidFill>
                  <a:srgbClr val="002060"/>
                </a:solidFill>
                <a:latin typeface="+mn-lt"/>
              </a:rPr>
              <a:t>15</a:t>
            </a:r>
            <a:endParaRPr lang="en-US" sz="1800" i="1" dirty="0">
              <a:solidFill>
                <a:srgbClr val="002060"/>
              </a:solidFill>
              <a:latin typeface="+mn-lt"/>
            </a:endParaRPr>
          </a:p>
        </p:txBody>
      </p:sp>
    </p:spTree>
    <p:extLst>
      <p:ext uri="{BB962C8B-B14F-4D97-AF65-F5344CB8AC3E}">
        <p14:creationId xmlns:p14="http://schemas.microsoft.com/office/powerpoint/2010/main" val="13198750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Annual Performance Report</a:t>
            </a:r>
          </a:p>
        </p:txBody>
      </p:sp>
      <p:sp>
        <p:nvSpPr>
          <p:cNvPr id="3" name="Content Placeholder 2"/>
          <p:cNvSpPr>
            <a:spLocks noGrp="1"/>
          </p:cNvSpPr>
          <p:nvPr>
            <p:ph idx="1"/>
          </p:nvPr>
        </p:nvSpPr>
        <p:spPr>
          <a:xfrm>
            <a:off x="411163" y="1597025"/>
            <a:ext cx="7407275" cy="3921125"/>
          </a:xfrm>
        </p:spPr>
        <p:txBody>
          <a:bodyPr/>
          <a:lstStyle/>
          <a:p>
            <a:pPr>
              <a:spcBef>
                <a:spcPts val="1200"/>
              </a:spcBef>
            </a:pPr>
            <a:r>
              <a:rPr lang="en-US" sz="2400" dirty="0"/>
              <a:t>The APR provides information on the agency’s actual performance and progress in achieving the goals in its strategic plan and performance budget.</a:t>
            </a:r>
          </a:p>
          <a:p>
            <a:pPr>
              <a:spcBef>
                <a:spcPts val="1200"/>
              </a:spcBef>
            </a:pPr>
            <a:r>
              <a:rPr lang="en-US" sz="2400" dirty="0"/>
              <a:t>There is no prescribed format for this report; however, OMB </a:t>
            </a:r>
            <a:r>
              <a:rPr lang="en-US" sz="2400" i="1" dirty="0"/>
              <a:t>Circular </a:t>
            </a:r>
            <a:r>
              <a:rPr lang="en-US" sz="2400" i="1" dirty="0" smtClean="0"/>
              <a:t>A</a:t>
            </a:r>
            <a:r>
              <a:rPr lang="en-US" sz="2400" dirty="0"/>
              <a:t>-</a:t>
            </a:r>
            <a:r>
              <a:rPr lang="en-US" sz="2400" i="1" dirty="0" smtClean="0"/>
              <a:t>11 </a:t>
            </a:r>
            <a:r>
              <a:rPr lang="en-US" sz="2400" dirty="0"/>
              <a:t>provides guidance on what should be included in the report. </a:t>
            </a:r>
          </a:p>
          <a:p>
            <a:pPr>
              <a:spcBef>
                <a:spcPts val="1200"/>
              </a:spcBef>
            </a:pPr>
            <a:r>
              <a:rPr lang="en-US" sz="2400" dirty="0"/>
              <a:t>The performance budget included in the APR is the basis for preparing the </a:t>
            </a:r>
            <a:r>
              <a:rPr lang="en-US" sz="2400" dirty="0" smtClean="0"/>
              <a:t>president’s </a:t>
            </a:r>
            <a:r>
              <a:rPr lang="en-US" sz="2400" dirty="0"/>
              <a:t>annual budget, which is submitted to Congress for approval.</a:t>
            </a:r>
          </a:p>
        </p:txBody>
      </p:sp>
    </p:spTree>
    <p:extLst>
      <p:ext uri="{BB962C8B-B14F-4D97-AF65-F5344CB8AC3E}">
        <p14:creationId xmlns:p14="http://schemas.microsoft.com/office/powerpoint/2010/main" val="31060584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Annual Financial Report</a:t>
            </a:r>
          </a:p>
        </p:txBody>
      </p:sp>
      <p:graphicFrame>
        <p:nvGraphicFramePr>
          <p:cNvPr id="3" name="Diagram 2"/>
          <p:cNvGraphicFramePr/>
          <p:nvPr>
            <p:extLst>
              <p:ext uri="{D42A27DB-BD31-4B8C-83A1-F6EECF244321}">
                <p14:modId xmlns:p14="http://schemas.microsoft.com/office/powerpoint/2010/main" val="1728235303"/>
              </p:ext>
            </p:extLst>
          </p:nvPr>
        </p:nvGraphicFramePr>
        <p:xfrm>
          <a:off x="466726" y="1438275"/>
          <a:ext cx="7296150"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1260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Balance Sheet Format</a:t>
            </a:r>
          </a:p>
        </p:txBody>
      </p:sp>
      <p:sp>
        <p:nvSpPr>
          <p:cNvPr id="3" name="Content Placeholder 2"/>
          <p:cNvSpPr>
            <a:spLocks noGrp="1"/>
          </p:cNvSpPr>
          <p:nvPr>
            <p:ph idx="1"/>
          </p:nvPr>
        </p:nvSpPr>
        <p:spPr>
          <a:xfrm>
            <a:off x="430213" y="1644650"/>
            <a:ext cx="7407275" cy="3921125"/>
          </a:xfrm>
        </p:spPr>
        <p:txBody>
          <a:bodyPr/>
          <a:lstStyle/>
          <a:p>
            <a:pPr>
              <a:spcBef>
                <a:spcPts val="1200"/>
              </a:spcBef>
            </a:pPr>
            <a:r>
              <a:rPr lang="en-US" sz="2400" dirty="0" smtClean="0"/>
              <a:t>Multicolumn </a:t>
            </a:r>
            <a:r>
              <a:rPr lang="en-US" sz="2400" dirty="0"/>
              <a:t>format uses columns based on component units or lines of </a:t>
            </a:r>
            <a:r>
              <a:rPr lang="en-US" sz="2400" dirty="0" smtClean="0"/>
              <a:t>business.</a:t>
            </a:r>
            <a:endParaRPr lang="en-US" sz="2400" dirty="0"/>
          </a:p>
          <a:p>
            <a:pPr>
              <a:spcBef>
                <a:spcPts val="1200"/>
              </a:spcBef>
            </a:pPr>
            <a:r>
              <a:rPr lang="en-US" sz="2400" dirty="0"/>
              <a:t>Single column (consolidated) format requires:</a:t>
            </a:r>
          </a:p>
          <a:p>
            <a:pPr lvl="1">
              <a:spcBef>
                <a:spcPts val="600"/>
              </a:spcBef>
            </a:pPr>
            <a:r>
              <a:rPr lang="en-US" sz="2400" dirty="0"/>
              <a:t>Separate column for intraentity transactions in consolidating </a:t>
            </a:r>
            <a:r>
              <a:rPr lang="en-US" sz="2400" dirty="0" smtClean="0"/>
              <a:t>statements.</a:t>
            </a:r>
            <a:endParaRPr lang="en-US" sz="2400" dirty="0"/>
          </a:p>
          <a:p>
            <a:pPr lvl="1"/>
            <a:r>
              <a:rPr lang="en-US" sz="2400" dirty="0"/>
              <a:t>Comparative totals for the prior </a:t>
            </a:r>
            <a:r>
              <a:rPr lang="en-US" sz="2400" dirty="0" smtClean="0"/>
              <a:t>year.</a:t>
            </a:r>
            <a:endParaRPr lang="en-US" sz="2100" dirty="0"/>
          </a:p>
        </p:txBody>
      </p:sp>
    </p:spTree>
    <p:extLst>
      <p:ext uri="{BB962C8B-B14F-4D97-AF65-F5344CB8AC3E}">
        <p14:creationId xmlns:p14="http://schemas.microsoft.com/office/powerpoint/2010/main" val="35413935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Asset Categories</a:t>
            </a:r>
          </a:p>
        </p:txBody>
      </p:sp>
      <p:graphicFrame>
        <p:nvGraphicFramePr>
          <p:cNvPr id="6" name="Diagram 5"/>
          <p:cNvGraphicFramePr/>
          <p:nvPr>
            <p:extLst>
              <p:ext uri="{D42A27DB-BD31-4B8C-83A1-F6EECF244321}">
                <p14:modId xmlns:p14="http://schemas.microsoft.com/office/powerpoint/2010/main" val="3613295666"/>
              </p:ext>
            </p:extLst>
          </p:nvPr>
        </p:nvGraphicFramePr>
        <p:xfrm>
          <a:off x="438150" y="1362075"/>
          <a:ext cx="7315199"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3293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Liability Categories</a:t>
            </a:r>
          </a:p>
        </p:txBody>
      </p:sp>
      <p:graphicFrame>
        <p:nvGraphicFramePr>
          <p:cNvPr id="6" name="Diagram 5"/>
          <p:cNvGraphicFramePr/>
          <p:nvPr>
            <p:extLst>
              <p:ext uri="{D42A27DB-BD31-4B8C-83A1-F6EECF244321}">
                <p14:modId xmlns:p14="http://schemas.microsoft.com/office/powerpoint/2010/main" val="3957338783"/>
              </p:ext>
            </p:extLst>
          </p:nvPr>
        </p:nvGraphicFramePr>
        <p:xfrm>
          <a:off x="523875" y="1143000"/>
          <a:ext cx="7315199"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028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sz="3200" b="1" dirty="0"/>
              <a:t>Learning Objectives </a:t>
            </a:r>
            <a:br>
              <a:rPr lang="en-US" altLang="en-US" sz="3200" b="1" dirty="0"/>
            </a:br>
            <a:r>
              <a:rPr lang="en-US" altLang="en-US" sz="2400" b="1" dirty="0"/>
              <a:t>(2 of 2</a:t>
            </a:r>
            <a:r>
              <a:rPr lang="en-US" altLang="en-US" sz="2400" b="1" dirty="0" smtClean="0"/>
              <a:t>)</a:t>
            </a:r>
            <a:endParaRPr lang="en-US" sz="2400" dirty="0"/>
          </a:p>
        </p:txBody>
      </p:sp>
      <p:sp>
        <p:nvSpPr>
          <p:cNvPr id="4" name="Content Placeholder 3"/>
          <p:cNvSpPr>
            <a:spLocks noGrp="1"/>
          </p:cNvSpPr>
          <p:nvPr>
            <p:ph idx="1"/>
          </p:nvPr>
        </p:nvSpPr>
        <p:spPr/>
        <p:txBody>
          <a:bodyPr/>
          <a:lstStyle/>
          <a:p>
            <a:pPr marL="915988" indent="-915988">
              <a:buNone/>
            </a:pPr>
            <a:r>
              <a:rPr lang="en-US" sz="2400" dirty="0"/>
              <a:t>17-5	Understand and record budgetary and </a:t>
            </a:r>
            <a:r>
              <a:rPr lang="en-US" sz="2400" dirty="0" smtClean="0"/>
              <a:t>proprietary </a:t>
            </a:r>
            <a:r>
              <a:rPr lang="en-US" sz="2400" dirty="0"/>
              <a:t>journal entries and prepare </a:t>
            </a:r>
            <a:r>
              <a:rPr lang="en-US" sz="2400" dirty="0" smtClean="0"/>
              <a:t>financial </a:t>
            </a:r>
            <a:r>
              <a:rPr lang="en-US" sz="2400" dirty="0"/>
              <a:t>statements for federal agencies.</a:t>
            </a:r>
          </a:p>
          <a:p>
            <a:pPr marL="852488" indent="-852488">
              <a:buNone/>
            </a:pPr>
            <a:r>
              <a:rPr lang="en-US" sz="2400" dirty="0"/>
              <a:t>17-6	Compare accounting for state and local </a:t>
            </a:r>
            <a:r>
              <a:rPr lang="en-US" sz="2400" dirty="0" smtClean="0"/>
              <a:t>governments </a:t>
            </a:r>
            <a:r>
              <a:rPr lang="en-US" sz="2400" dirty="0"/>
              <a:t>with that for federal agencies</a:t>
            </a:r>
            <a:r>
              <a:rPr lang="en-US" sz="2400" dirty="0" smtClean="0"/>
              <a:t>.</a:t>
            </a:r>
            <a:endParaRPr lang="en-US" sz="2400" dirty="0"/>
          </a:p>
        </p:txBody>
      </p:sp>
    </p:spTree>
    <p:extLst>
      <p:ext uri="{BB962C8B-B14F-4D97-AF65-F5344CB8AC3E}">
        <p14:creationId xmlns:p14="http://schemas.microsoft.com/office/powerpoint/2010/main" val="4287268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Net Position</a:t>
            </a:r>
          </a:p>
        </p:txBody>
      </p:sp>
      <p:sp>
        <p:nvSpPr>
          <p:cNvPr id="3" name="Content Placeholder 2"/>
          <p:cNvSpPr>
            <a:spLocks noGrp="1"/>
          </p:cNvSpPr>
          <p:nvPr>
            <p:ph idx="1"/>
          </p:nvPr>
        </p:nvSpPr>
        <p:spPr>
          <a:xfrm>
            <a:off x="401638" y="1644650"/>
            <a:ext cx="7407275" cy="3921125"/>
          </a:xfrm>
        </p:spPr>
        <p:txBody>
          <a:bodyPr/>
          <a:lstStyle/>
          <a:p>
            <a:pPr>
              <a:spcBef>
                <a:spcPts val="1200"/>
              </a:spcBef>
            </a:pPr>
            <a:r>
              <a:rPr lang="en-US" sz="2400" dirty="0"/>
              <a:t>Fund balances are reported as net position.</a:t>
            </a:r>
          </a:p>
          <a:p>
            <a:pPr>
              <a:spcBef>
                <a:spcPts val="1200"/>
              </a:spcBef>
            </a:pPr>
            <a:r>
              <a:rPr lang="en-US" sz="2400" dirty="0"/>
              <a:t>Net position has two categories:</a:t>
            </a:r>
          </a:p>
          <a:p>
            <a:pPr lvl="1"/>
            <a:r>
              <a:rPr lang="en-US" sz="2100" b="1" dirty="0"/>
              <a:t>Unexpended appropriations </a:t>
            </a:r>
            <a:r>
              <a:rPr lang="en-US" sz="2100" dirty="0"/>
              <a:t>is the amount of the entity’s appropriations represented by undelivered orders and unobligated balances.</a:t>
            </a:r>
          </a:p>
          <a:p>
            <a:pPr lvl="1"/>
            <a:r>
              <a:rPr lang="en-US" sz="2100" b="1" dirty="0"/>
              <a:t>Cumulative results of operations </a:t>
            </a:r>
            <a:r>
              <a:rPr lang="en-US" sz="2100" dirty="0"/>
              <a:t>represents the net difference between expenses/losses and financing sources, including appropriations, revenues, and gains, since the inception of the activity.</a:t>
            </a:r>
          </a:p>
        </p:txBody>
      </p:sp>
    </p:spTree>
    <p:extLst>
      <p:ext uri="{BB962C8B-B14F-4D97-AF65-F5344CB8AC3E}">
        <p14:creationId xmlns:p14="http://schemas.microsoft.com/office/powerpoint/2010/main" val="37982734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Statement of Net Cost and Statement of Changes in Net Position</a:t>
            </a:r>
          </a:p>
        </p:txBody>
      </p:sp>
      <p:graphicFrame>
        <p:nvGraphicFramePr>
          <p:cNvPr id="4" name="Diagram 3"/>
          <p:cNvGraphicFramePr/>
          <p:nvPr>
            <p:extLst>
              <p:ext uri="{D42A27DB-BD31-4B8C-83A1-F6EECF244321}">
                <p14:modId xmlns:p14="http://schemas.microsoft.com/office/powerpoint/2010/main" val="3932496184"/>
              </p:ext>
            </p:extLst>
          </p:nvPr>
        </p:nvGraphicFramePr>
        <p:xfrm>
          <a:off x="495301" y="1524000"/>
          <a:ext cx="7508668" cy="4152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0800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Statement of Budgetary Resources </a:t>
            </a:r>
            <a:br>
              <a:rPr lang="en-US" sz="3200" b="1" dirty="0"/>
            </a:br>
            <a:r>
              <a:rPr lang="en-US" sz="2400" b="1" dirty="0"/>
              <a:t>(1 of 2)</a:t>
            </a:r>
          </a:p>
        </p:txBody>
      </p:sp>
      <p:sp>
        <p:nvSpPr>
          <p:cNvPr id="3" name="Content Placeholder 2"/>
          <p:cNvSpPr>
            <a:spLocks noGrp="1"/>
          </p:cNvSpPr>
          <p:nvPr>
            <p:ph idx="1"/>
          </p:nvPr>
        </p:nvSpPr>
        <p:spPr>
          <a:xfrm>
            <a:off x="411163" y="1387475"/>
            <a:ext cx="7407275" cy="4375150"/>
          </a:xfrm>
        </p:spPr>
        <p:txBody>
          <a:bodyPr/>
          <a:lstStyle/>
          <a:p>
            <a:r>
              <a:rPr lang="en-US" sz="2400" dirty="0"/>
              <a:t>The statement of budgetary resources presents the availability of budgetary resources and the status of those resources at year-end.</a:t>
            </a:r>
          </a:p>
          <a:p>
            <a:r>
              <a:rPr lang="en-US" sz="2400" dirty="0"/>
              <a:t>In this statement, total budgetary resources is equal to the total status of budgetary resources.</a:t>
            </a:r>
          </a:p>
          <a:p>
            <a:r>
              <a:rPr lang="en-US" sz="2400" dirty="0"/>
              <a:t>The lower portion of the statement of budgetary resources reconciles obligations incurred during the period to total budgetary outlays for the period, after adjusting for offsetting collections and budgetary adjustments, and the change in obligations during the year is carried forward</a:t>
            </a:r>
            <a:r>
              <a:rPr lang="en-US" sz="2400" dirty="0" smtClean="0"/>
              <a:t>.</a:t>
            </a:r>
            <a:endParaRPr lang="en-US" sz="2400" dirty="0"/>
          </a:p>
        </p:txBody>
      </p:sp>
    </p:spTree>
    <p:extLst>
      <p:ext uri="{BB962C8B-B14F-4D97-AF65-F5344CB8AC3E}">
        <p14:creationId xmlns:p14="http://schemas.microsoft.com/office/powerpoint/2010/main" val="203867835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Statement of Budgetary Resources </a:t>
            </a:r>
            <a:br>
              <a:rPr lang="en-US" sz="3200" b="1" dirty="0"/>
            </a:br>
            <a:r>
              <a:rPr lang="en-US" sz="2400" b="1" dirty="0"/>
              <a:t>(2 of 2)</a:t>
            </a:r>
          </a:p>
        </p:txBody>
      </p:sp>
      <p:sp>
        <p:nvSpPr>
          <p:cNvPr id="3" name="Text Placeholder 2"/>
          <p:cNvSpPr>
            <a:spLocks noGrp="1"/>
          </p:cNvSpPr>
          <p:nvPr>
            <p:ph type="body" idx="1"/>
          </p:nvPr>
        </p:nvSpPr>
        <p:spPr>
          <a:xfrm>
            <a:off x="411480" y="1330431"/>
            <a:ext cx="3636169" cy="755544"/>
          </a:xfrm>
        </p:spPr>
        <p:txBody>
          <a:bodyPr/>
          <a:lstStyle/>
          <a:p>
            <a:pPr algn="ctr"/>
            <a:r>
              <a:rPr lang="en-US" dirty="0"/>
              <a:t>Budgetary Resources</a:t>
            </a:r>
          </a:p>
        </p:txBody>
      </p:sp>
      <p:sp>
        <p:nvSpPr>
          <p:cNvPr id="4" name="Content Placeholder 3"/>
          <p:cNvSpPr>
            <a:spLocks noGrp="1"/>
          </p:cNvSpPr>
          <p:nvPr>
            <p:ph sz="half" idx="2"/>
          </p:nvPr>
        </p:nvSpPr>
        <p:spPr>
          <a:xfrm>
            <a:off x="411480" y="2124075"/>
            <a:ext cx="3636169" cy="3581400"/>
          </a:xfrm>
        </p:spPr>
        <p:txBody>
          <a:bodyPr/>
          <a:lstStyle/>
          <a:p>
            <a:r>
              <a:rPr lang="en-US" sz="1800" dirty="0"/>
              <a:t>Budgetary resources include new budgetary authority for the period plus unobligated budgetary authority carried over from the prior period, any transfers in or out of budgetary resources, recoveries of obligations from the prior period, and any budgetary adjustments.</a:t>
            </a:r>
          </a:p>
        </p:txBody>
      </p:sp>
      <p:sp>
        <p:nvSpPr>
          <p:cNvPr id="5" name="Text Placeholder 4"/>
          <p:cNvSpPr>
            <a:spLocks noGrp="1"/>
          </p:cNvSpPr>
          <p:nvPr>
            <p:ph type="body" sz="quarter" idx="3"/>
          </p:nvPr>
        </p:nvSpPr>
        <p:spPr>
          <a:xfrm>
            <a:off x="4180523" y="1330430"/>
            <a:ext cx="3637598" cy="746019"/>
          </a:xfrm>
        </p:spPr>
        <p:txBody>
          <a:bodyPr/>
          <a:lstStyle/>
          <a:p>
            <a:pPr algn="ctr"/>
            <a:r>
              <a:rPr lang="en-US" dirty="0"/>
              <a:t>Status of Budgetary Resources</a:t>
            </a:r>
          </a:p>
        </p:txBody>
      </p:sp>
      <p:sp>
        <p:nvSpPr>
          <p:cNvPr id="6" name="Content Placeholder 5"/>
          <p:cNvSpPr>
            <a:spLocks noGrp="1"/>
          </p:cNvSpPr>
          <p:nvPr>
            <p:ph sz="quarter" idx="4"/>
          </p:nvPr>
        </p:nvSpPr>
        <p:spPr>
          <a:xfrm>
            <a:off x="4180523" y="2133599"/>
            <a:ext cx="3637598" cy="3175741"/>
          </a:xfrm>
        </p:spPr>
        <p:txBody>
          <a:bodyPr/>
          <a:lstStyle/>
          <a:p>
            <a:r>
              <a:rPr lang="en-US" sz="1800" dirty="0"/>
              <a:t>The status of budgetary resources consists of obligations incurred (that is, budget authority expended and amounts reserved for undelivered orders) plus any current budgetary authority that is still available to finance operations of the current period or those of prior periods.</a:t>
            </a:r>
          </a:p>
        </p:txBody>
      </p:sp>
    </p:spTree>
    <p:extLst>
      <p:ext uri="{BB962C8B-B14F-4D97-AF65-F5344CB8AC3E}">
        <p14:creationId xmlns:p14="http://schemas.microsoft.com/office/powerpoint/2010/main" val="27670805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Statement of Custodial Activity</a:t>
            </a:r>
          </a:p>
        </p:txBody>
      </p:sp>
      <p:sp>
        <p:nvSpPr>
          <p:cNvPr id="3" name="Flowchart: Document 2"/>
          <p:cNvSpPr/>
          <p:nvPr/>
        </p:nvSpPr>
        <p:spPr>
          <a:xfrm>
            <a:off x="2295524" y="1943101"/>
            <a:ext cx="4354657" cy="313953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The statement of custodial activity essentially reports on the agency’s fiduciary activities related to how much has been collected and accrued and how the monies were distributed.</a:t>
            </a:r>
          </a:p>
        </p:txBody>
      </p:sp>
    </p:spTree>
    <p:extLst>
      <p:ext uri="{BB962C8B-B14F-4D97-AF65-F5344CB8AC3E}">
        <p14:creationId xmlns:p14="http://schemas.microsoft.com/office/powerpoint/2010/main" val="33442822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Social Insurance</a:t>
            </a:r>
          </a:p>
        </p:txBody>
      </p:sp>
      <p:graphicFrame>
        <p:nvGraphicFramePr>
          <p:cNvPr id="4" name="Diagram 3"/>
          <p:cNvGraphicFramePr/>
          <p:nvPr>
            <p:extLst>
              <p:ext uri="{D42A27DB-BD31-4B8C-83A1-F6EECF244321}">
                <p14:modId xmlns:p14="http://schemas.microsoft.com/office/powerpoint/2010/main" val="2588338284"/>
              </p:ext>
            </p:extLst>
          </p:nvPr>
        </p:nvGraphicFramePr>
        <p:xfrm>
          <a:off x="466725" y="1438274"/>
          <a:ext cx="7286625" cy="425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80352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Social Insurance Statement</a:t>
            </a:r>
          </a:p>
        </p:txBody>
      </p:sp>
      <p:sp>
        <p:nvSpPr>
          <p:cNvPr id="3" name="Content Placeholder 2"/>
          <p:cNvSpPr>
            <a:spLocks noGrp="1"/>
          </p:cNvSpPr>
          <p:nvPr>
            <p:ph idx="1"/>
          </p:nvPr>
        </p:nvSpPr>
        <p:spPr>
          <a:xfrm>
            <a:off x="411163" y="1387475"/>
            <a:ext cx="7407275" cy="4260850"/>
          </a:xfrm>
        </p:spPr>
        <p:txBody>
          <a:bodyPr/>
          <a:lstStyle/>
          <a:p>
            <a:pPr marL="0" indent="0">
              <a:buNone/>
            </a:pPr>
            <a:r>
              <a:rPr lang="en-US" sz="2200" dirty="0"/>
              <a:t>Only Unemployment Insurance is not required by </a:t>
            </a:r>
            <a:r>
              <a:rPr lang="en-US" sz="2200" i="1" dirty="0"/>
              <a:t>SFFAS No. 25</a:t>
            </a:r>
            <a:r>
              <a:rPr lang="en-US" sz="2200" dirty="0"/>
              <a:t> to present a </a:t>
            </a:r>
            <a:r>
              <a:rPr lang="en-US" sz="2200" dirty="0" smtClean="0"/>
              <a:t>Statement </a:t>
            </a:r>
            <a:r>
              <a:rPr lang="en-US" sz="2200" dirty="0"/>
              <a:t>of </a:t>
            </a:r>
            <a:r>
              <a:rPr lang="en-US" sz="2200" dirty="0" smtClean="0"/>
              <a:t>Social </a:t>
            </a:r>
            <a:r>
              <a:rPr lang="en-US" sz="2200" dirty="0"/>
              <a:t>I</a:t>
            </a:r>
            <a:r>
              <a:rPr lang="en-US" sz="2200" dirty="0" smtClean="0"/>
              <a:t>nsurance </a:t>
            </a:r>
            <a:r>
              <a:rPr lang="en-US" sz="2200" dirty="0"/>
              <a:t>(SOSI).</a:t>
            </a:r>
          </a:p>
          <a:p>
            <a:pPr marL="0" indent="0">
              <a:buNone/>
            </a:pPr>
            <a:r>
              <a:rPr lang="en-US" sz="2200" dirty="0"/>
              <a:t>The SOSI presents: </a:t>
            </a:r>
          </a:p>
          <a:p>
            <a:pPr marL="457200" indent="-457200">
              <a:buAutoNum type="arabicParenBoth"/>
            </a:pPr>
            <a:r>
              <a:rPr lang="en-US" sz="2000" dirty="0"/>
              <a:t>the actuarial present value for the projection period of all future contributions and tax income received from or on behalf of current and future participants; </a:t>
            </a:r>
          </a:p>
          <a:p>
            <a:pPr marL="457200" indent="-457200">
              <a:buAutoNum type="arabicParenBoth"/>
            </a:pPr>
            <a:r>
              <a:rPr lang="en-US" sz="2000" dirty="0"/>
              <a:t>the actuarial present value for the projection period of estimated future scheduled expenditures paid to or on behalf of current and future participants; and</a:t>
            </a:r>
          </a:p>
          <a:p>
            <a:pPr marL="457200" indent="-457200">
              <a:buAutoNum type="arabicParenBoth"/>
            </a:pPr>
            <a:r>
              <a:rPr lang="en-US" sz="2000" dirty="0"/>
              <a:t>the actuarial present value for the projection period of the estimated future excess of contributions and tax income (excluding interest) over future scheduled expenditures.</a:t>
            </a:r>
          </a:p>
        </p:txBody>
      </p:sp>
    </p:spTree>
    <p:extLst>
      <p:ext uri="{BB962C8B-B14F-4D97-AF65-F5344CB8AC3E}">
        <p14:creationId xmlns:p14="http://schemas.microsoft.com/office/powerpoint/2010/main" val="116096713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Statement of Net Changes in Social Insurance Amounts</a:t>
            </a:r>
          </a:p>
        </p:txBody>
      </p:sp>
      <p:sp>
        <p:nvSpPr>
          <p:cNvPr id="3" name="Content Placeholder 2"/>
          <p:cNvSpPr>
            <a:spLocks noGrp="1"/>
          </p:cNvSpPr>
          <p:nvPr>
            <p:ph idx="1"/>
          </p:nvPr>
        </p:nvSpPr>
        <p:spPr>
          <a:xfrm>
            <a:off x="387412" y="1494353"/>
            <a:ext cx="7407275" cy="3921125"/>
          </a:xfrm>
        </p:spPr>
        <p:txBody>
          <a:bodyPr/>
          <a:lstStyle/>
          <a:p>
            <a:pPr>
              <a:spcBef>
                <a:spcPts val="1200"/>
              </a:spcBef>
            </a:pPr>
            <a:r>
              <a:rPr lang="en-US" sz="2200" i="1" dirty="0"/>
              <a:t>SFFAS No. 37 </a:t>
            </a:r>
            <a:r>
              <a:rPr lang="en-US" sz="2200" dirty="0"/>
              <a:t>requires the preparation of a statement of net changes in social insurance at the government-wide level and at the agency level for those agencies affected by social insurance programs. </a:t>
            </a:r>
          </a:p>
          <a:p>
            <a:pPr>
              <a:spcBef>
                <a:spcPts val="1200"/>
              </a:spcBef>
            </a:pPr>
            <a:r>
              <a:rPr lang="en-US" sz="2200" dirty="0"/>
              <a:t>The purpose of the statement is to reconcile beginning and ending balances of social insurance, including information about significant changes occurring during the period (e.g., changes in valuation; interest on the obligation due to present valuation; the changes in demographic, economic, and health care assumptions; and changes in law, regulation, and policy).</a:t>
            </a:r>
          </a:p>
        </p:txBody>
      </p:sp>
    </p:spTree>
    <p:extLst>
      <p:ext uri="{BB962C8B-B14F-4D97-AF65-F5344CB8AC3E}">
        <p14:creationId xmlns:p14="http://schemas.microsoft.com/office/powerpoint/2010/main" val="39718594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Required Supplemental Information</a:t>
            </a:r>
          </a:p>
        </p:txBody>
      </p:sp>
      <p:graphicFrame>
        <p:nvGraphicFramePr>
          <p:cNvPr id="3" name="Diagram 2"/>
          <p:cNvGraphicFramePr/>
          <p:nvPr>
            <p:extLst>
              <p:ext uri="{D42A27DB-BD31-4B8C-83A1-F6EECF244321}">
                <p14:modId xmlns:p14="http://schemas.microsoft.com/office/powerpoint/2010/main" val="1542602869"/>
              </p:ext>
            </p:extLst>
          </p:nvPr>
        </p:nvGraphicFramePr>
        <p:xfrm>
          <a:off x="485775" y="1476375"/>
          <a:ext cx="7296149" cy="425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94990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Other Accompanying Information</a:t>
            </a:r>
          </a:p>
        </p:txBody>
      </p:sp>
      <p:sp>
        <p:nvSpPr>
          <p:cNvPr id="3" name="Content Placeholder 2"/>
          <p:cNvSpPr>
            <a:spLocks noGrp="1"/>
          </p:cNvSpPr>
          <p:nvPr>
            <p:ph idx="1"/>
          </p:nvPr>
        </p:nvSpPr>
        <p:spPr>
          <a:xfrm>
            <a:off x="399288" y="1458727"/>
            <a:ext cx="7407275" cy="3921125"/>
          </a:xfrm>
        </p:spPr>
        <p:txBody>
          <a:bodyPr/>
          <a:lstStyle/>
          <a:p>
            <a:pPr>
              <a:spcBef>
                <a:spcPts val="1200"/>
              </a:spcBef>
            </a:pPr>
            <a:r>
              <a:rPr lang="en-US" sz="2400" dirty="0"/>
              <a:t>The last section in the PAR provides information on a set of topics not covered in the previous sections.</a:t>
            </a:r>
          </a:p>
          <a:p>
            <a:pPr>
              <a:spcBef>
                <a:spcPts val="1200"/>
              </a:spcBef>
            </a:pPr>
            <a:r>
              <a:rPr lang="en-US" sz="2400" dirty="0"/>
              <a:t>A summary table of the financial statement audit indicates the type of audit opinion the agency received and includes a list of any material weaknesses and whether or not they were resolved. </a:t>
            </a:r>
          </a:p>
          <a:p>
            <a:pPr>
              <a:spcBef>
                <a:spcPts val="1200"/>
              </a:spcBef>
            </a:pPr>
            <a:r>
              <a:rPr lang="en-US" sz="2400" dirty="0"/>
              <a:t>Another table summarizes management’s assurances on internal controls over operations and financial reporting.</a:t>
            </a:r>
          </a:p>
        </p:txBody>
      </p:sp>
    </p:spTree>
    <p:extLst>
      <p:ext uri="{BB962C8B-B14F-4D97-AF65-F5344CB8AC3E}">
        <p14:creationId xmlns:p14="http://schemas.microsoft.com/office/powerpoint/2010/main" val="29550447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The United States Government</a:t>
            </a:r>
          </a:p>
        </p:txBody>
      </p:sp>
      <p:graphicFrame>
        <p:nvGraphicFramePr>
          <p:cNvPr id="3" name="Diagram 2"/>
          <p:cNvGraphicFramePr/>
          <p:nvPr>
            <p:extLst>
              <p:ext uri="{D42A27DB-BD31-4B8C-83A1-F6EECF244321}">
                <p14:modId xmlns:p14="http://schemas.microsoft.com/office/powerpoint/2010/main" val="2937770416"/>
              </p:ext>
            </p:extLst>
          </p:nvPr>
        </p:nvGraphicFramePr>
        <p:xfrm>
          <a:off x="523875" y="1438274"/>
          <a:ext cx="7219950" cy="425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25649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Compliance with Laws and Regulations</a:t>
            </a:r>
          </a:p>
        </p:txBody>
      </p:sp>
      <p:sp>
        <p:nvSpPr>
          <p:cNvPr id="3" name="Content Placeholder 2"/>
          <p:cNvSpPr>
            <a:spLocks noGrp="1"/>
          </p:cNvSpPr>
          <p:nvPr>
            <p:ph idx="1"/>
          </p:nvPr>
        </p:nvSpPr>
        <p:spPr>
          <a:xfrm>
            <a:off x="411163" y="1501775"/>
            <a:ext cx="7407275" cy="4441825"/>
          </a:xfrm>
        </p:spPr>
        <p:txBody>
          <a:bodyPr/>
          <a:lstStyle/>
          <a:p>
            <a:pPr>
              <a:spcBef>
                <a:spcPts val="1200"/>
              </a:spcBef>
            </a:pPr>
            <a:r>
              <a:rPr lang="en-US" sz="2400" dirty="0"/>
              <a:t>All departments and agencies should have budget and accounting systems that have the capability to produce cost-based budgets. </a:t>
            </a:r>
          </a:p>
          <a:p>
            <a:pPr>
              <a:spcBef>
                <a:spcPts val="1200"/>
              </a:spcBef>
            </a:pPr>
            <a:r>
              <a:rPr lang="en-US" sz="2400" dirty="0"/>
              <a:t>In this context, cost is the value of goods and services used or consumed by a government agency within a given period, regardless of when they were ordered, received, or paid. </a:t>
            </a:r>
          </a:p>
          <a:p>
            <a:pPr>
              <a:spcBef>
                <a:spcPts val="1200"/>
              </a:spcBef>
            </a:pPr>
            <a:r>
              <a:rPr lang="en-US" sz="2400" dirty="0"/>
              <a:t>The accounting system of a federal agency must also provide information needed for financial management</a:t>
            </a:r>
            <a:r>
              <a:rPr lang="en-US" sz="2400" dirty="0" smtClean="0"/>
              <a:t>.</a:t>
            </a:r>
            <a:endParaRPr lang="en-US" sz="2400" dirty="0"/>
          </a:p>
        </p:txBody>
      </p:sp>
    </p:spTree>
    <p:extLst>
      <p:ext uri="{BB962C8B-B14F-4D97-AF65-F5344CB8AC3E}">
        <p14:creationId xmlns:p14="http://schemas.microsoft.com/office/powerpoint/2010/main" val="10894175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Financial Management</a:t>
            </a:r>
          </a:p>
        </p:txBody>
      </p:sp>
      <p:sp>
        <p:nvSpPr>
          <p:cNvPr id="3" name="Content Placeholder 2"/>
          <p:cNvSpPr>
            <a:spLocks noGrp="1"/>
          </p:cNvSpPr>
          <p:nvPr>
            <p:ph idx="1"/>
          </p:nvPr>
        </p:nvSpPr>
        <p:spPr>
          <a:xfrm>
            <a:off x="423039" y="1494353"/>
            <a:ext cx="7407275" cy="3921125"/>
          </a:xfrm>
        </p:spPr>
        <p:txBody>
          <a:bodyPr/>
          <a:lstStyle/>
          <a:p>
            <a:r>
              <a:rPr lang="en-US" sz="2400" dirty="0"/>
              <a:t>Accordingly, federal agency accounting is based on a </a:t>
            </a:r>
            <a:r>
              <a:rPr lang="en-US" sz="2400" i="1" dirty="0"/>
              <a:t>dual-track system, </a:t>
            </a:r>
            <a:r>
              <a:rPr lang="en-US" sz="2400" dirty="0"/>
              <a:t>one track being a self- balancing set of </a:t>
            </a:r>
            <a:r>
              <a:rPr lang="en-US" sz="2400" i="1" dirty="0"/>
              <a:t>proprietary </a:t>
            </a:r>
            <a:r>
              <a:rPr lang="en-US" sz="2400" dirty="0"/>
              <a:t>accounts intended to provide information for agency management and the other track being the self-balancing set of </a:t>
            </a:r>
            <a:r>
              <a:rPr lang="en-US" sz="2400" i="1" dirty="0"/>
              <a:t>budgetary accounts </a:t>
            </a:r>
            <a:r>
              <a:rPr lang="en-US" sz="2400" dirty="0"/>
              <a:t>needed (1) to ensure that available budgetary resources and authority are not overexpended or over obligated, and (2) to facilitate standardized budgetary reporting requirements.</a:t>
            </a:r>
          </a:p>
        </p:txBody>
      </p:sp>
    </p:spTree>
    <p:extLst>
      <p:ext uri="{BB962C8B-B14F-4D97-AF65-F5344CB8AC3E}">
        <p14:creationId xmlns:p14="http://schemas.microsoft.com/office/powerpoint/2010/main" val="848616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Budgetary versus Proprietary Accounting Recognition </a:t>
            </a:r>
            <a:r>
              <a:rPr lang="en-US" sz="2400" b="1" dirty="0"/>
              <a:t>(1 of 2)</a:t>
            </a:r>
          </a:p>
        </p:txBody>
      </p:sp>
      <p:graphicFrame>
        <p:nvGraphicFramePr>
          <p:cNvPr id="3" name="Table 2"/>
          <p:cNvGraphicFramePr>
            <a:graphicFrameLocks noGrp="1"/>
          </p:cNvGraphicFramePr>
          <p:nvPr>
            <p:extLst>
              <p:ext uri="{D42A27DB-BD31-4B8C-83A1-F6EECF244321}">
                <p14:modId xmlns:p14="http://schemas.microsoft.com/office/powerpoint/2010/main" val="425279393"/>
              </p:ext>
            </p:extLst>
          </p:nvPr>
        </p:nvGraphicFramePr>
        <p:xfrm>
          <a:off x="524246" y="1412050"/>
          <a:ext cx="7286625" cy="4107180"/>
        </p:xfrm>
        <a:graphic>
          <a:graphicData uri="http://schemas.openxmlformats.org/drawingml/2006/table">
            <a:tbl>
              <a:tblPr firstRow="1" bandRow="1">
                <a:tableStyleId>{5C22544A-7EE6-4342-B048-85BDC9FD1C3A}</a:tableStyleId>
              </a:tblPr>
              <a:tblGrid>
                <a:gridCol w="3581140">
                  <a:extLst>
                    <a:ext uri="{9D8B030D-6E8A-4147-A177-3AD203B41FA5}">
                      <a16:colId xmlns="" xmlns:a16="http://schemas.microsoft.com/office/drawing/2014/main" val="20000"/>
                    </a:ext>
                  </a:extLst>
                </a:gridCol>
                <a:gridCol w="3705485">
                  <a:extLst>
                    <a:ext uri="{9D8B030D-6E8A-4147-A177-3AD203B41FA5}">
                      <a16:colId xmlns="" xmlns:a16="http://schemas.microsoft.com/office/drawing/2014/main" val="20001"/>
                    </a:ext>
                  </a:extLst>
                </a:gridCol>
              </a:tblGrid>
              <a:tr h="419100">
                <a:tc>
                  <a:txBody>
                    <a:bodyPr/>
                    <a:lstStyle/>
                    <a:p>
                      <a:pPr algn="ctr"/>
                      <a:r>
                        <a:rPr lang="en-US" dirty="0">
                          <a:solidFill>
                            <a:srgbClr val="18696F"/>
                          </a:solidFill>
                        </a:rPr>
                        <a:t>Budgetary</a:t>
                      </a:r>
                    </a:p>
                  </a:txBody>
                  <a:tcPr/>
                </a:tc>
                <a:tc>
                  <a:txBody>
                    <a:bodyPr/>
                    <a:lstStyle/>
                    <a:p>
                      <a:pPr algn="ctr"/>
                      <a:r>
                        <a:rPr lang="en-US" dirty="0">
                          <a:solidFill>
                            <a:srgbClr val="18696F"/>
                          </a:solidFill>
                        </a:rPr>
                        <a:t>Proprietary</a:t>
                      </a:r>
                    </a:p>
                  </a:txBody>
                  <a:tcPr/>
                </a:tc>
                <a:extLst>
                  <a:ext uri="{0D108BD9-81ED-4DB2-BD59-A6C34878D82A}">
                    <a16:rowId xmlns="" xmlns:a16="http://schemas.microsoft.com/office/drawing/2014/main" val="10000"/>
                  </a:ext>
                </a:extLst>
              </a:tr>
              <a:tr h="688975">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Entries are made for commitment of funds in advance of preparing orders to procure goods and services.</a:t>
                      </a:r>
                    </a:p>
                  </a:txBody>
                  <a:tcPr/>
                </a:tc>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Entries are not made for commitments.</a:t>
                      </a:r>
                    </a:p>
                    <a:p>
                      <a:endParaRPr lang="en-US" dirty="0"/>
                    </a:p>
                  </a:txBody>
                  <a:tcPr/>
                </a:tc>
                <a:extLst>
                  <a:ext uri="{0D108BD9-81ED-4DB2-BD59-A6C34878D82A}">
                    <a16:rowId xmlns="" xmlns:a16="http://schemas.microsoft.com/office/drawing/2014/main" val="10001"/>
                  </a:ext>
                </a:extLst>
              </a:tr>
              <a:tr h="688975">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Entries are made for obligation of funds at the time goods and services are ordered.</a:t>
                      </a:r>
                    </a:p>
                    <a:p>
                      <a:endParaRPr lang="en-US" dirty="0"/>
                    </a:p>
                  </a:txBody>
                  <a:tcPr/>
                </a:tc>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Entries are not made for obligations.</a:t>
                      </a:r>
                    </a:p>
                    <a:p>
                      <a:endParaRPr lang="en-US" dirty="0"/>
                    </a:p>
                  </a:txBody>
                  <a:tcPr/>
                </a:tc>
                <a:extLst>
                  <a:ext uri="{0D108BD9-81ED-4DB2-BD59-A6C34878D82A}">
                    <a16:rowId xmlns="" xmlns:a16="http://schemas.microsoft.com/office/drawing/2014/main" val="10002"/>
                  </a:ext>
                </a:extLst>
              </a:tr>
              <a:tr h="688975">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Entries are made to expend appropriations when goods and services chargeable to the appropriation are received, regardless of when they are used and regardless of when they are paid. </a:t>
                      </a:r>
                    </a:p>
                  </a:txBody>
                  <a:tcPr/>
                </a:tc>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Goods and services that will last more than a year and otherwise meet the criteria to qualify as assets are capitalized and expensed when consumed, regardless of what appropriation funded them and when they are paid.</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23215743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Budgetary versus Proprietary Accounting Recognition </a:t>
            </a:r>
            <a:r>
              <a:rPr lang="en-US" sz="2400" b="1" dirty="0"/>
              <a:t>(2 of 2)</a:t>
            </a:r>
          </a:p>
        </p:txBody>
      </p:sp>
      <p:graphicFrame>
        <p:nvGraphicFramePr>
          <p:cNvPr id="3" name="Table 2"/>
          <p:cNvGraphicFramePr>
            <a:graphicFrameLocks noGrp="1"/>
          </p:cNvGraphicFramePr>
          <p:nvPr>
            <p:extLst>
              <p:ext uri="{D42A27DB-BD31-4B8C-83A1-F6EECF244321}">
                <p14:modId xmlns:p14="http://schemas.microsoft.com/office/powerpoint/2010/main" val="2392878971"/>
              </p:ext>
            </p:extLst>
          </p:nvPr>
        </p:nvGraphicFramePr>
        <p:xfrm>
          <a:off x="521208" y="1408176"/>
          <a:ext cx="7286625" cy="3973195"/>
        </p:xfrm>
        <a:graphic>
          <a:graphicData uri="http://schemas.openxmlformats.org/drawingml/2006/table">
            <a:tbl>
              <a:tblPr firstRow="1" bandRow="1">
                <a:tableStyleId>{5C22544A-7EE6-4342-B048-85BDC9FD1C3A}</a:tableStyleId>
              </a:tblPr>
              <a:tblGrid>
                <a:gridCol w="3581140">
                  <a:extLst>
                    <a:ext uri="{9D8B030D-6E8A-4147-A177-3AD203B41FA5}">
                      <a16:colId xmlns="" xmlns:a16="http://schemas.microsoft.com/office/drawing/2014/main" val="20000"/>
                    </a:ext>
                  </a:extLst>
                </a:gridCol>
                <a:gridCol w="3705485">
                  <a:extLst>
                    <a:ext uri="{9D8B030D-6E8A-4147-A177-3AD203B41FA5}">
                      <a16:colId xmlns="" xmlns:a16="http://schemas.microsoft.com/office/drawing/2014/main" val="20001"/>
                    </a:ext>
                  </a:extLst>
                </a:gridCol>
              </a:tblGrid>
              <a:tr h="419100">
                <a:tc>
                  <a:txBody>
                    <a:bodyPr/>
                    <a:lstStyle/>
                    <a:p>
                      <a:pPr algn="ctr"/>
                      <a:r>
                        <a:rPr lang="en-US" dirty="0">
                          <a:solidFill>
                            <a:srgbClr val="18696F"/>
                          </a:solidFill>
                        </a:rPr>
                        <a:t>Budgetary</a:t>
                      </a:r>
                    </a:p>
                  </a:txBody>
                  <a:tcPr/>
                </a:tc>
                <a:tc>
                  <a:txBody>
                    <a:bodyPr/>
                    <a:lstStyle/>
                    <a:p>
                      <a:pPr algn="ctr"/>
                      <a:r>
                        <a:rPr lang="en-US" dirty="0">
                          <a:solidFill>
                            <a:srgbClr val="18696F"/>
                          </a:solidFill>
                        </a:rPr>
                        <a:t>Proprietary</a:t>
                      </a:r>
                    </a:p>
                  </a:txBody>
                  <a:tcPr/>
                </a:tc>
                <a:extLst>
                  <a:ext uri="{0D108BD9-81ED-4DB2-BD59-A6C34878D82A}">
                    <a16:rowId xmlns="" xmlns:a16="http://schemas.microsoft.com/office/drawing/2014/main" val="10000"/>
                  </a:ext>
                </a:extLst>
              </a:tr>
              <a:tr h="688975">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Entries are only made against an appropriation for transactions funded by the appropriation. </a:t>
                      </a:r>
                    </a:p>
                    <a:p>
                      <a:endParaRPr lang="en-US" dirty="0"/>
                    </a:p>
                  </a:txBody>
                  <a:tcPr/>
                </a:tc>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Goods and services consumed in the current period for which payment is to be made from one or more subsequent appropriations is recognized as an expense in the current period. </a:t>
                      </a:r>
                    </a:p>
                    <a:p>
                      <a:endParaRPr lang="en-US" dirty="0"/>
                    </a:p>
                  </a:txBody>
                  <a:tcPr/>
                </a:tc>
                <a:extLst>
                  <a:ext uri="{0D108BD9-81ED-4DB2-BD59-A6C34878D82A}">
                    <a16:rowId xmlns="" xmlns:a16="http://schemas.microsoft.com/office/drawing/2014/main" val="10001"/>
                  </a:ext>
                </a:extLst>
              </a:tr>
              <a:tr h="688975">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Entries are not made against an appropriation for transactions not funded by the appropriation. </a:t>
                      </a:r>
                    </a:p>
                    <a:p>
                      <a:endParaRPr lang="en-US" dirty="0"/>
                    </a:p>
                  </a:txBody>
                  <a:tcPr/>
                </a:tc>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t>Goods and services consumed in the current period but paid for in prior periods are expensed in the current period.</a:t>
                      </a:r>
                    </a:p>
                    <a:p>
                      <a:endParaRPr lang="en-US" dirty="0"/>
                    </a:p>
                  </a:txBody>
                  <a:tcPr/>
                </a:tc>
                <a:extLst>
                  <a:ext uri="{0D108BD9-81ED-4DB2-BD59-A6C34878D82A}">
                    <a16:rowId xmlns="" xmlns:a16="http://schemas.microsoft.com/office/drawing/2014/main" val="10002"/>
                  </a:ext>
                </a:extLst>
              </a:tr>
              <a:tr h="688975">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6112325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Flow of Budgetary Authority</a:t>
            </a:r>
          </a:p>
        </p:txBody>
      </p:sp>
      <p:graphicFrame>
        <p:nvGraphicFramePr>
          <p:cNvPr id="3" name="Diagram 2"/>
          <p:cNvGraphicFramePr/>
          <p:nvPr>
            <p:extLst>
              <p:ext uri="{D42A27DB-BD31-4B8C-83A1-F6EECF244321}">
                <p14:modId xmlns:p14="http://schemas.microsoft.com/office/powerpoint/2010/main" val="1881355269"/>
              </p:ext>
            </p:extLst>
          </p:nvPr>
        </p:nvGraphicFramePr>
        <p:xfrm>
          <a:off x="485775" y="1476375"/>
          <a:ext cx="7296149" cy="425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47638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br>
              <a:rPr lang="en-US" sz="3200" b="1" dirty="0"/>
            </a:br>
            <a:r>
              <a:rPr lang="en-US" sz="2400" b="1" dirty="0"/>
              <a:t>(1 of 10)</a:t>
            </a:r>
          </a:p>
        </p:txBody>
      </p:sp>
      <p:sp>
        <p:nvSpPr>
          <p:cNvPr id="3" name="Content Placeholder 2"/>
          <p:cNvSpPr>
            <a:spLocks noGrp="1"/>
          </p:cNvSpPr>
          <p:nvPr>
            <p:ph idx="1"/>
          </p:nvPr>
        </p:nvSpPr>
        <p:spPr>
          <a:xfrm>
            <a:off x="411163" y="1387475"/>
            <a:ext cx="7675750" cy="3921125"/>
          </a:xfrm>
        </p:spPr>
        <p:txBody>
          <a:bodyPr/>
          <a:lstStyle/>
          <a:p>
            <a:pPr marL="0" indent="0">
              <a:buNone/>
            </a:pPr>
            <a:r>
              <a:rPr lang="en-US" sz="1800" b="1" i="1" dirty="0"/>
              <a:t>                                                                                </a:t>
            </a:r>
            <a:r>
              <a:rPr lang="en-US" sz="1800" b="1" i="1" dirty="0" smtClean="0"/>
              <a:t>Debits        Credits</a:t>
            </a:r>
            <a:endParaRPr lang="en-US" sz="1800" b="1" i="1" dirty="0"/>
          </a:p>
          <a:p>
            <a:pPr marL="0" indent="0">
              <a:buNone/>
            </a:pPr>
            <a:r>
              <a:rPr lang="en-US" sz="1800" dirty="0"/>
              <a:t>1a. </a:t>
            </a:r>
            <a:r>
              <a:rPr lang="en-US" sz="1800" i="1" dirty="0"/>
              <a:t>Budgetary:</a:t>
            </a:r>
          </a:p>
          <a:p>
            <a:pPr marL="0" indent="0">
              <a:buNone/>
              <a:tabLst>
                <a:tab pos="5948363" algn="dec"/>
              </a:tabLst>
            </a:pPr>
            <a:r>
              <a:rPr lang="en-US" sz="1800" dirty="0"/>
              <a:t>     Other Appropriations Realized—2020 . . . . </a:t>
            </a:r>
            <a:r>
              <a:rPr lang="en-US" sz="1800" dirty="0" smtClean="0"/>
              <a:t>.	2,500,000</a:t>
            </a:r>
            <a:endParaRPr lang="en-US" sz="1800" dirty="0"/>
          </a:p>
          <a:p>
            <a:pPr marL="0" indent="0">
              <a:buNone/>
              <a:tabLst>
                <a:tab pos="7202488" algn="dec"/>
              </a:tabLst>
            </a:pPr>
            <a:r>
              <a:rPr lang="en-US" sz="1800" dirty="0"/>
              <a:t>         Unapportioned Authority—2020 . . . . . . . </a:t>
            </a:r>
            <a:r>
              <a:rPr lang="en-US" sz="1800" dirty="0" smtClean="0"/>
              <a:t>.	2,500,000</a:t>
            </a:r>
            <a:endParaRPr lang="en-US" sz="1800" dirty="0"/>
          </a:p>
          <a:p>
            <a:pPr marL="0" indent="0">
              <a:buNone/>
            </a:pPr>
            <a:r>
              <a:rPr lang="en-US" sz="1800" dirty="0"/>
              <a:t>1b. </a:t>
            </a:r>
            <a:r>
              <a:rPr lang="en-US" sz="1800" i="1" dirty="0"/>
              <a:t>Proprietary:</a:t>
            </a:r>
          </a:p>
          <a:p>
            <a:pPr marL="0" indent="0">
              <a:buNone/>
              <a:tabLst>
                <a:tab pos="5948363" algn="dec"/>
              </a:tabLst>
            </a:pPr>
            <a:r>
              <a:rPr lang="en-US" sz="1800" dirty="0"/>
              <a:t>      Fund Balance with Treasury—2020 . . . . . </a:t>
            </a:r>
            <a:r>
              <a:rPr lang="en-US" sz="1800" dirty="0" smtClean="0"/>
              <a:t>.	2,500,000</a:t>
            </a:r>
            <a:endParaRPr lang="en-US" sz="1800" dirty="0"/>
          </a:p>
          <a:p>
            <a:pPr marL="0" indent="0">
              <a:buNone/>
              <a:tabLst>
                <a:tab pos="7202488" algn="dec"/>
              </a:tabLst>
            </a:pPr>
            <a:r>
              <a:rPr lang="en-US" sz="1800" dirty="0"/>
              <a:t>         Unexpended Appropriations—2020 . . . . </a:t>
            </a:r>
            <a:r>
              <a:rPr lang="en-US" sz="1800" dirty="0" smtClean="0"/>
              <a:t>.	2,500,000</a:t>
            </a:r>
            <a:endParaRPr lang="en-US" sz="1800" dirty="0"/>
          </a:p>
          <a:p>
            <a:pPr marL="0" indent="0">
              <a:buNone/>
            </a:pPr>
            <a:r>
              <a:rPr lang="en-US" sz="1800" dirty="0"/>
              <a:t>2.  </a:t>
            </a:r>
            <a:r>
              <a:rPr lang="en-US" sz="1800" i="1" dirty="0"/>
              <a:t>Budgetary:</a:t>
            </a:r>
          </a:p>
          <a:p>
            <a:pPr marL="0" indent="0">
              <a:buNone/>
              <a:tabLst>
                <a:tab pos="5948363" algn="dec"/>
              </a:tabLst>
            </a:pPr>
            <a:r>
              <a:rPr lang="en-US" sz="1800" dirty="0"/>
              <a:t>      Unapportioned Authority—2020 . . . . . . . . </a:t>
            </a:r>
            <a:r>
              <a:rPr lang="en-US" sz="1800" dirty="0" smtClean="0"/>
              <a:t>.	2,500,000</a:t>
            </a:r>
            <a:endParaRPr lang="en-US" sz="1800" dirty="0"/>
          </a:p>
          <a:p>
            <a:pPr marL="0" indent="0">
              <a:buNone/>
              <a:tabLst>
                <a:tab pos="7202488" algn="dec"/>
              </a:tabLst>
            </a:pPr>
            <a:r>
              <a:rPr lang="en-US" sz="1800" dirty="0"/>
              <a:t>         Apportionments—2020 . . . . . . . . . . . . . </a:t>
            </a:r>
            <a:r>
              <a:rPr lang="en-US" sz="1800" dirty="0" smtClean="0"/>
              <a:t>.	2,500,000</a:t>
            </a:r>
            <a:endParaRPr lang="en-US" sz="1800" dirty="0"/>
          </a:p>
        </p:txBody>
      </p:sp>
    </p:spTree>
    <p:extLst>
      <p:ext uri="{BB962C8B-B14F-4D97-AF65-F5344CB8AC3E}">
        <p14:creationId xmlns:p14="http://schemas.microsoft.com/office/powerpoint/2010/main" val="290575051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Transactions </a:t>
            </a:r>
            <a:br>
              <a:rPr lang="en-US" sz="3200" b="1" dirty="0"/>
            </a:br>
            <a:r>
              <a:rPr lang="en-US" sz="2400" b="1" dirty="0"/>
              <a:t>(2 of 10)</a:t>
            </a:r>
          </a:p>
        </p:txBody>
      </p:sp>
      <p:sp>
        <p:nvSpPr>
          <p:cNvPr id="3" name="Content Placeholder 2"/>
          <p:cNvSpPr>
            <a:spLocks noGrp="1"/>
          </p:cNvSpPr>
          <p:nvPr>
            <p:ph idx="1"/>
          </p:nvPr>
        </p:nvSpPr>
        <p:spPr>
          <a:xfrm>
            <a:off x="411163" y="1389888"/>
            <a:ext cx="7675750" cy="4422775"/>
          </a:xfrm>
        </p:spPr>
        <p:txBody>
          <a:bodyPr/>
          <a:lstStyle/>
          <a:p>
            <a:pPr marL="0" indent="0">
              <a:buNone/>
            </a:pPr>
            <a:r>
              <a:rPr lang="en-US" sz="1800" b="1" i="1" dirty="0"/>
              <a:t>                                                                                </a:t>
            </a:r>
            <a:r>
              <a:rPr lang="en-US" sz="1800" b="1" i="1" dirty="0" smtClean="0"/>
              <a:t>Debits        </a:t>
            </a:r>
            <a:r>
              <a:rPr lang="en-US" sz="1800" b="1" i="1" dirty="0"/>
              <a:t>Credits</a:t>
            </a:r>
          </a:p>
          <a:p>
            <a:pPr marL="0" indent="0">
              <a:buNone/>
            </a:pPr>
            <a:r>
              <a:rPr lang="en-US" sz="1800" dirty="0"/>
              <a:t>3. </a:t>
            </a:r>
            <a:r>
              <a:rPr lang="en-US" sz="1800" i="1" dirty="0"/>
              <a:t>Budgetary:</a:t>
            </a:r>
          </a:p>
          <a:p>
            <a:pPr marL="0" indent="0">
              <a:buNone/>
              <a:tabLst>
                <a:tab pos="5948363" algn="dec"/>
              </a:tabLst>
            </a:pPr>
            <a:r>
              <a:rPr lang="en-US" sz="1800" dirty="0"/>
              <a:t>    Apportionments—2020 . . . . . . . . . . . . . . . </a:t>
            </a:r>
            <a:r>
              <a:rPr lang="en-US" sz="1800" dirty="0" smtClean="0"/>
              <a:t>.	2,500,000</a:t>
            </a:r>
            <a:endParaRPr lang="en-US" sz="1800" dirty="0"/>
          </a:p>
          <a:p>
            <a:pPr marL="0" indent="0">
              <a:buNone/>
              <a:tabLst>
                <a:tab pos="7202488" algn="dec"/>
              </a:tabLst>
            </a:pPr>
            <a:r>
              <a:rPr lang="en-US" sz="1800" dirty="0"/>
              <a:t>         Allotments—2020 . . . . . . . . . . . . . . . . . </a:t>
            </a:r>
            <a:r>
              <a:rPr lang="en-US" sz="1800" dirty="0" smtClean="0"/>
              <a:t>.	2,500,000</a:t>
            </a:r>
            <a:endParaRPr lang="en-US" sz="1800" dirty="0"/>
          </a:p>
          <a:p>
            <a:pPr marL="0" indent="0">
              <a:buNone/>
            </a:pPr>
            <a:r>
              <a:rPr lang="en-US" sz="1800" dirty="0">
                <a:latin typeface="+mj-lt"/>
              </a:rPr>
              <a:t>4. </a:t>
            </a:r>
            <a:r>
              <a:rPr lang="en-US" sz="1800" i="1" dirty="0">
                <a:latin typeface="+mj-lt"/>
              </a:rPr>
              <a:t>Budgetary:</a:t>
            </a:r>
          </a:p>
          <a:p>
            <a:pPr marL="0" indent="0">
              <a:buNone/>
              <a:tabLst>
                <a:tab pos="5948363" algn="dec"/>
              </a:tabLst>
            </a:pPr>
            <a:r>
              <a:rPr lang="en-US" sz="1800" dirty="0">
                <a:latin typeface="+mj-lt"/>
              </a:rPr>
              <a:t>    Allotments—2020 . . . . . . . . . . . . . . . . . . . </a:t>
            </a:r>
            <a:r>
              <a:rPr lang="en-US" sz="1800" dirty="0" smtClean="0">
                <a:latin typeface="+mj-lt"/>
              </a:rPr>
              <a:t>.	1,150,000</a:t>
            </a:r>
            <a:endParaRPr lang="en-US" sz="1800" dirty="0">
              <a:latin typeface="+mj-lt"/>
            </a:endParaRPr>
          </a:p>
          <a:p>
            <a:pPr marL="0" indent="0">
              <a:buNone/>
              <a:tabLst>
                <a:tab pos="7202488" algn="dec"/>
              </a:tabLst>
            </a:pPr>
            <a:r>
              <a:rPr lang="en-US" sz="1800" dirty="0">
                <a:latin typeface="+mj-lt"/>
              </a:rPr>
              <a:t>         Commitments—2020 . . . . . . . . . . . . . . </a:t>
            </a:r>
            <a:r>
              <a:rPr lang="en-US" sz="1800" dirty="0" smtClean="0">
                <a:latin typeface="+mj-lt"/>
              </a:rPr>
              <a:t>.	1,150,000</a:t>
            </a:r>
            <a:endParaRPr lang="en-US" sz="1800" dirty="0">
              <a:latin typeface="+mj-lt"/>
            </a:endParaRPr>
          </a:p>
          <a:p>
            <a:pPr marL="0" indent="0">
              <a:buNone/>
            </a:pPr>
            <a:r>
              <a:rPr lang="en-US" sz="1800" dirty="0">
                <a:latin typeface="+mj-lt"/>
              </a:rPr>
              <a:t>5. </a:t>
            </a:r>
            <a:r>
              <a:rPr lang="en-US" sz="1800" i="1" dirty="0">
                <a:latin typeface="+mj-lt"/>
              </a:rPr>
              <a:t>Budgetary:</a:t>
            </a:r>
          </a:p>
          <a:p>
            <a:pPr marL="0" indent="0">
              <a:buNone/>
              <a:tabLst>
                <a:tab pos="5948363" algn="dec"/>
              </a:tabLst>
            </a:pPr>
            <a:r>
              <a:rPr lang="en-US" sz="1800" dirty="0">
                <a:latin typeface="+mj-lt"/>
              </a:rPr>
              <a:t>    Commitments—2020 . . . . . . . . . . . . . . . . </a:t>
            </a:r>
            <a:r>
              <a:rPr lang="en-US" sz="1800" dirty="0" smtClean="0">
                <a:latin typeface="+mj-lt"/>
              </a:rPr>
              <a:t>.	1,144,000</a:t>
            </a:r>
            <a:endParaRPr lang="en-US" sz="1800" dirty="0">
              <a:latin typeface="+mj-lt"/>
            </a:endParaRPr>
          </a:p>
          <a:p>
            <a:pPr marL="0" indent="0">
              <a:buNone/>
              <a:tabLst>
                <a:tab pos="7202488" algn="dec"/>
              </a:tabLst>
            </a:pPr>
            <a:r>
              <a:rPr lang="en-US" sz="1800" dirty="0">
                <a:latin typeface="+mj-lt"/>
              </a:rPr>
              <a:t>         Undelivered Orders—2020 . . . . . . . . . </a:t>
            </a:r>
            <a:r>
              <a:rPr lang="en-US" sz="1800" dirty="0" smtClean="0">
                <a:latin typeface="+mj-lt"/>
              </a:rPr>
              <a:t>.	1,144,000</a:t>
            </a:r>
            <a:endParaRPr lang="en-US" sz="1800" dirty="0">
              <a:latin typeface="+mj-lt"/>
            </a:endParaRPr>
          </a:p>
          <a:p>
            <a:pPr marL="0" indent="0">
              <a:buNone/>
            </a:pPr>
            <a:r>
              <a:rPr lang="en-US" sz="1800" dirty="0"/>
              <a:t>6. </a:t>
            </a:r>
            <a:r>
              <a:rPr lang="en-US" sz="1800" i="1" dirty="0"/>
              <a:t>Proprietary:</a:t>
            </a:r>
          </a:p>
          <a:p>
            <a:pPr marL="0" indent="0">
              <a:buNone/>
              <a:tabLst>
                <a:tab pos="5948363" algn="dec"/>
              </a:tabLst>
            </a:pPr>
            <a:r>
              <a:rPr lang="en-US" sz="1800" dirty="0"/>
              <a:t>    Accounts Payable . . . . . . . . . . . . . . . . . . . </a:t>
            </a:r>
            <a:r>
              <a:rPr lang="en-US" sz="1800" dirty="0" smtClean="0"/>
              <a:t>.	275,000</a:t>
            </a:r>
            <a:endParaRPr lang="en-US" sz="1800" dirty="0"/>
          </a:p>
          <a:p>
            <a:pPr marL="0" indent="0">
              <a:buNone/>
              <a:tabLst>
                <a:tab pos="7202488" algn="dec"/>
              </a:tabLst>
            </a:pPr>
            <a:r>
              <a:rPr lang="en-US" sz="1800" dirty="0"/>
              <a:t>         Disbursements in Transit—2019 . . . . . </a:t>
            </a:r>
            <a:r>
              <a:rPr lang="en-US" sz="1800" dirty="0" smtClean="0"/>
              <a:t>.	275,000</a:t>
            </a:r>
            <a:endParaRPr lang="en-US" sz="1800" b="1" i="1" dirty="0"/>
          </a:p>
        </p:txBody>
      </p:sp>
    </p:spTree>
    <p:extLst>
      <p:ext uri="{BB962C8B-B14F-4D97-AF65-F5344CB8AC3E}">
        <p14:creationId xmlns:p14="http://schemas.microsoft.com/office/powerpoint/2010/main" val="36390366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br>
              <a:rPr lang="en-US" sz="3200" b="1" dirty="0"/>
            </a:br>
            <a:r>
              <a:rPr lang="en-US" sz="2400" b="1" dirty="0"/>
              <a:t>(3 of 10)</a:t>
            </a:r>
          </a:p>
        </p:txBody>
      </p:sp>
      <p:sp>
        <p:nvSpPr>
          <p:cNvPr id="5" name="Rectangle 4"/>
          <p:cNvSpPr/>
          <p:nvPr/>
        </p:nvSpPr>
        <p:spPr>
          <a:xfrm>
            <a:off x="411479" y="1389888"/>
            <a:ext cx="7675433" cy="4358116"/>
          </a:xfrm>
          <a:prstGeom prst="rect">
            <a:avLst/>
          </a:prstGeom>
        </p:spPr>
        <p:txBody>
          <a:bodyPr wrap="square">
            <a:spAutoFit/>
          </a:bodyPr>
          <a:lstStyle/>
          <a:p>
            <a:r>
              <a:rPr lang="en-US" sz="1800" b="1" i="1" dirty="0">
                <a:latin typeface="+mn-lt"/>
              </a:rPr>
              <a:t>                                                                                </a:t>
            </a:r>
            <a:r>
              <a:rPr lang="en-US" sz="1800" b="1" i="1" dirty="0" smtClean="0">
                <a:latin typeface="+mn-lt"/>
              </a:rPr>
              <a:t>Debits        </a:t>
            </a:r>
            <a:r>
              <a:rPr lang="en-US" sz="1800" b="1" i="1" dirty="0">
                <a:latin typeface="+mn-lt"/>
              </a:rPr>
              <a:t>Credits</a:t>
            </a:r>
          </a:p>
          <a:p>
            <a:r>
              <a:rPr lang="en-US" sz="1800" dirty="0">
                <a:latin typeface="+mn-lt"/>
              </a:rPr>
              <a:t>7. </a:t>
            </a:r>
            <a:r>
              <a:rPr lang="en-US" sz="1800" i="1" dirty="0">
                <a:latin typeface="+mn-lt"/>
              </a:rPr>
              <a:t>Proprietary:</a:t>
            </a:r>
          </a:p>
          <a:p>
            <a:pPr>
              <a:tabLst>
                <a:tab pos="5948363" algn="dec"/>
              </a:tabLst>
            </a:pPr>
            <a:r>
              <a:rPr lang="en-US" sz="1800" dirty="0">
                <a:latin typeface="+mn-lt"/>
              </a:rPr>
              <a:t>    Disbursements in Transit—2019 . . . . . . . . </a:t>
            </a:r>
            <a:r>
              <a:rPr lang="en-US" sz="1800" dirty="0" smtClean="0">
                <a:latin typeface="+mn-lt"/>
              </a:rPr>
              <a:t>.	275,000</a:t>
            </a:r>
            <a:endParaRPr lang="en-US" sz="1800" dirty="0">
              <a:latin typeface="+mn-lt"/>
            </a:endParaRPr>
          </a:p>
          <a:p>
            <a:pPr>
              <a:tabLst>
                <a:tab pos="7202488" algn="dec"/>
              </a:tabLst>
            </a:pPr>
            <a:r>
              <a:rPr lang="en-US" sz="1800" dirty="0">
                <a:latin typeface="+mn-lt"/>
              </a:rPr>
              <a:t>         Fund Balance with Treasury—2019 . . . </a:t>
            </a:r>
            <a:r>
              <a:rPr lang="en-US" sz="1800" dirty="0" smtClean="0">
                <a:latin typeface="+mn-lt"/>
              </a:rPr>
              <a:t>.	275,000</a:t>
            </a:r>
            <a:endParaRPr lang="en-US" sz="1800" dirty="0">
              <a:latin typeface="+mn-lt"/>
            </a:endParaRPr>
          </a:p>
          <a:p>
            <a:r>
              <a:rPr lang="en-US" sz="1800" dirty="0">
                <a:latin typeface="+mn-lt"/>
              </a:rPr>
              <a:t>8a. </a:t>
            </a:r>
            <a:r>
              <a:rPr lang="en-US" sz="1800" i="1" dirty="0">
                <a:latin typeface="+mn-lt"/>
              </a:rPr>
              <a:t>Budgetary:</a:t>
            </a:r>
          </a:p>
          <a:p>
            <a:pPr>
              <a:tabLst>
                <a:tab pos="5948363" algn="dec"/>
              </a:tabLst>
            </a:pPr>
            <a:r>
              <a:rPr lang="en-US" sz="1800" dirty="0">
                <a:latin typeface="+mn-lt"/>
              </a:rPr>
              <a:t>    Undelivered Orders—2019 . . . . . . . . . . . . </a:t>
            </a:r>
            <a:r>
              <a:rPr lang="en-US" sz="1800" dirty="0" smtClean="0">
                <a:latin typeface="+mn-lt"/>
              </a:rPr>
              <a:t>.	400,000</a:t>
            </a:r>
            <a:endParaRPr lang="en-US" sz="1800" dirty="0">
              <a:latin typeface="+mn-lt"/>
            </a:endParaRPr>
          </a:p>
          <a:p>
            <a:pPr>
              <a:tabLst>
                <a:tab pos="7202488" algn="dec"/>
              </a:tabLst>
            </a:pPr>
            <a:r>
              <a:rPr lang="en-US" sz="1800" dirty="0">
                <a:latin typeface="+mn-lt"/>
              </a:rPr>
              <a:t>         Expended Authority—2019 . . . . . . . . . </a:t>
            </a:r>
            <a:r>
              <a:rPr lang="en-US" sz="1800" dirty="0" smtClean="0">
                <a:latin typeface="+mn-lt"/>
              </a:rPr>
              <a:t>.	400,000</a:t>
            </a:r>
            <a:endParaRPr lang="en-US" sz="1800" dirty="0">
              <a:latin typeface="+mn-lt"/>
            </a:endParaRPr>
          </a:p>
          <a:p>
            <a:r>
              <a:rPr lang="en-US" sz="1800" dirty="0">
                <a:latin typeface="+mn-lt"/>
              </a:rPr>
              <a:t>8b. </a:t>
            </a:r>
            <a:r>
              <a:rPr lang="en-US" sz="1800" i="1" dirty="0">
                <a:latin typeface="+mn-lt"/>
              </a:rPr>
              <a:t>Proprietary:</a:t>
            </a:r>
          </a:p>
          <a:p>
            <a:pPr>
              <a:tabLst>
                <a:tab pos="5948363" algn="dec"/>
              </a:tabLst>
            </a:pPr>
            <a:r>
              <a:rPr lang="en-US" sz="1800" dirty="0">
                <a:latin typeface="+mn-lt"/>
              </a:rPr>
              <a:t>    Operating Materials and Supplies . . . . . . </a:t>
            </a:r>
            <a:r>
              <a:rPr lang="en-US" sz="1800" dirty="0" smtClean="0">
                <a:latin typeface="+mn-lt"/>
              </a:rPr>
              <a:t>.	150,000</a:t>
            </a:r>
            <a:endParaRPr lang="en-US" sz="1800" dirty="0">
              <a:latin typeface="+mn-lt"/>
            </a:endParaRPr>
          </a:p>
          <a:p>
            <a:pPr>
              <a:tabLst>
                <a:tab pos="5948363" algn="dec"/>
              </a:tabLst>
            </a:pPr>
            <a:r>
              <a:rPr lang="en-US" sz="1800" dirty="0">
                <a:latin typeface="+mn-lt"/>
              </a:rPr>
              <a:t>    Equipment . . . . . . . . . . . . . . . . . . . . . . . . </a:t>
            </a:r>
            <a:r>
              <a:rPr lang="en-US" sz="1800" dirty="0" smtClean="0">
                <a:latin typeface="+mn-lt"/>
              </a:rPr>
              <a:t>.	250,000</a:t>
            </a:r>
            <a:endParaRPr lang="en-US" sz="1800" dirty="0">
              <a:latin typeface="+mn-lt"/>
            </a:endParaRPr>
          </a:p>
          <a:p>
            <a:pPr>
              <a:tabLst>
                <a:tab pos="7202488" algn="dec"/>
              </a:tabLst>
            </a:pPr>
            <a:r>
              <a:rPr lang="en-US" sz="1800" dirty="0">
                <a:latin typeface="+mn-lt"/>
              </a:rPr>
              <a:t>         Accounts Payable . . . . . . . . . . . . . . . . </a:t>
            </a:r>
            <a:r>
              <a:rPr lang="en-US" sz="1800" dirty="0" smtClean="0">
                <a:latin typeface="+mn-lt"/>
              </a:rPr>
              <a:t>.	400,000</a:t>
            </a:r>
            <a:endParaRPr lang="en-US" sz="1800" dirty="0">
              <a:latin typeface="+mn-lt"/>
            </a:endParaRPr>
          </a:p>
          <a:p>
            <a:pPr>
              <a:tabLst>
                <a:tab pos="5948363" algn="dec"/>
              </a:tabLst>
            </a:pPr>
            <a:r>
              <a:rPr lang="en-US" sz="1800" dirty="0">
                <a:latin typeface="+mn-lt"/>
              </a:rPr>
              <a:t>    Unexpended Appropriations—2019 . . . . . </a:t>
            </a:r>
            <a:r>
              <a:rPr lang="en-US" sz="1800" dirty="0" smtClean="0">
                <a:latin typeface="+mn-lt"/>
              </a:rPr>
              <a:t>.	400,000</a:t>
            </a:r>
            <a:endParaRPr lang="en-US" sz="1800" dirty="0">
              <a:latin typeface="+mn-lt"/>
            </a:endParaRPr>
          </a:p>
          <a:p>
            <a:pPr>
              <a:tabLst>
                <a:tab pos="7202488" algn="dec"/>
              </a:tabLst>
            </a:pPr>
            <a:r>
              <a:rPr lang="en-US" sz="1800" dirty="0">
                <a:latin typeface="+mn-lt"/>
              </a:rPr>
              <a:t>         Appropriations Used . . . . . . . . . . . . . . </a:t>
            </a:r>
            <a:r>
              <a:rPr lang="en-US" sz="1800" dirty="0" smtClean="0">
                <a:latin typeface="+mn-lt"/>
              </a:rPr>
              <a:t>.	400,000</a:t>
            </a:r>
            <a:endParaRPr lang="en-US" sz="1800" dirty="0">
              <a:latin typeface="+mn-lt"/>
            </a:endParaRPr>
          </a:p>
        </p:txBody>
      </p:sp>
    </p:spTree>
    <p:extLst>
      <p:ext uri="{BB962C8B-B14F-4D97-AF65-F5344CB8AC3E}">
        <p14:creationId xmlns:p14="http://schemas.microsoft.com/office/powerpoint/2010/main" val="27168607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Transactions </a:t>
            </a:r>
            <a:r>
              <a:rPr lang="en-US" sz="2400" b="1" dirty="0"/>
              <a:t/>
            </a:r>
            <a:br>
              <a:rPr lang="en-US" sz="2400" b="1" dirty="0"/>
            </a:br>
            <a:r>
              <a:rPr lang="en-US" sz="2400" b="1" dirty="0"/>
              <a:t>(4 of 10)</a:t>
            </a:r>
          </a:p>
        </p:txBody>
      </p:sp>
      <p:sp>
        <p:nvSpPr>
          <p:cNvPr id="5" name="Rectangle 4"/>
          <p:cNvSpPr/>
          <p:nvPr/>
        </p:nvSpPr>
        <p:spPr>
          <a:xfrm>
            <a:off x="409575" y="1389888"/>
            <a:ext cx="7677338" cy="3360920"/>
          </a:xfrm>
          <a:prstGeom prst="rect">
            <a:avLst/>
          </a:prstGeom>
        </p:spPr>
        <p:txBody>
          <a:bodyPr wrap="square">
            <a:spAutoFit/>
          </a:bodyPr>
          <a:lstStyle/>
          <a:p>
            <a:r>
              <a:rPr lang="en-US" sz="1800" b="1" i="1" dirty="0">
                <a:latin typeface="+mn-lt"/>
              </a:rPr>
              <a:t>                                                                                </a:t>
            </a:r>
            <a:r>
              <a:rPr lang="en-US" sz="1800" b="1" i="1" dirty="0" smtClean="0">
                <a:latin typeface="+mn-lt"/>
              </a:rPr>
              <a:t>Debits        Credits</a:t>
            </a:r>
            <a:endParaRPr lang="en-US" sz="1800" b="1" i="1" dirty="0">
              <a:latin typeface="+mn-lt"/>
            </a:endParaRPr>
          </a:p>
          <a:p>
            <a:r>
              <a:rPr lang="en-US" sz="1800" dirty="0">
                <a:latin typeface="+mn-lt"/>
              </a:rPr>
              <a:t>9a. </a:t>
            </a:r>
            <a:r>
              <a:rPr lang="en-US" sz="1800" i="1" dirty="0">
                <a:latin typeface="+mn-lt"/>
              </a:rPr>
              <a:t>Budgetary:</a:t>
            </a:r>
          </a:p>
          <a:p>
            <a:pPr>
              <a:tabLst>
                <a:tab pos="5948363" algn="dec"/>
              </a:tabLst>
            </a:pPr>
            <a:r>
              <a:rPr lang="en-US" sz="1800" dirty="0">
                <a:latin typeface="+mn-lt"/>
              </a:rPr>
              <a:t>     Undelivered Orders—2020 . . . . . . . . . . . . </a:t>
            </a:r>
            <a:r>
              <a:rPr lang="en-US" sz="1800" dirty="0" smtClean="0">
                <a:latin typeface="+mn-lt"/>
              </a:rPr>
              <a:t>.	1,005,000</a:t>
            </a:r>
            <a:endParaRPr lang="en-US" sz="1800" dirty="0">
              <a:latin typeface="+mn-lt"/>
            </a:endParaRPr>
          </a:p>
          <a:p>
            <a:pPr>
              <a:tabLst>
                <a:tab pos="5948363" algn="dec"/>
              </a:tabLst>
            </a:pPr>
            <a:r>
              <a:rPr lang="en-US" sz="1800" dirty="0">
                <a:latin typeface="+mn-lt"/>
              </a:rPr>
              <a:t>     Allotments—2020 . . . . . . . . . . . . . . . . . . . </a:t>
            </a:r>
            <a:r>
              <a:rPr lang="en-US" sz="1800" dirty="0" smtClean="0">
                <a:latin typeface="+mn-lt"/>
              </a:rPr>
              <a:t>.	5,000</a:t>
            </a:r>
            <a:endParaRPr lang="en-US" sz="1800" dirty="0">
              <a:latin typeface="+mn-lt"/>
            </a:endParaRPr>
          </a:p>
          <a:p>
            <a:pPr>
              <a:tabLst>
                <a:tab pos="7202488" algn="dec"/>
              </a:tabLst>
            </a:pPr>
            <a:r>
              <a:rPr lang="en-US" sz="1800" dirty="0">
                <a:latin typeface="+mn-lt"/>
              </a:rPr>
              <a:t>         Expended Authority—2020 . . . . . . . . . </a:t>
            </a:r>
            <a:r>
              <a:rPr lang="en-US" sz="1800" dirty="0" smtClean="0">
                <a:latin typeface="+mn-lt"/>
              </a:rPr>
              <a:t>.	1,010,000</a:t>
            </a:r>
            <a:endParaRPr lang="en-US" sz="1800" dirty="0">
              <a:latin typeface="+mn-lt"/>
            </a:endParaRPr>
          </a:p>
          <a:p>
            <a:r>
              <a:rPr lang="en-US" sz="1800" dirty="0">
                <a:latin typeface="+mn-lt"/>
              </a:rPr>
              <a:t>9b. </a:t>
            </a:r>
            <a:r>
              <a:rPr lang="en-US" sz="1800" i="1" dirty="0">
                <a:latin typeface="+mn-lt"/>
              </a:rPr>
              <a:t>Proprietary:</a:t>
            </a:r>
          </a:p>
          <a:p>
            <a:pPr>
              <a:tabLst>
                <a:tab pos="5948363" algn="dec"/>
              </a:tabLst>
            </a:pPr>
            <a:r>
              <a:rPr lang="en-US" sz="1800" dirty="0">
                <a:latin typeface="+mn-lt"/>
              </a:rPr>
              <a:t>     Operating Materials and Supplies . . . . . . </a:t>
            </a:r>
            <a:r>
              <a:rPr lang="en-US" sz="1800" dirty="0" smtClean="0">
                <a:latin typeface="+mn-lt"/>
              </a:rPr>
              <a:t>.	1,010,000</a:t>
            </a:r>
            <a:endParaRPr lang="en-US" sz="1800" dirty="0">
              <a:latin typeface="+mn-lt"/>
            </a:endParaRPr>
          </a:p>
          <a:p>
            <a:pPr>
              <a:tabLst>
                <a:tab pos="7202488" algn="dec"/>
              </a:tabLst>
            </a:pPr>
            <a:r>
              <a:rPr lang="en-US" sz="1800" dirty="0">
                <a:latin typeface="+mn-lt"/>
              </a:rPr>
              <a:t>         Accounts Payable . . . . . . . . . . . . . . . . </a:t>
            </a:r>
            <a:r>
              <a:rPr lang="en-US" sz="1800" dirty="0" smtClean="0">
                <a:latin typeface="+mn-lt"/>
              </a:rPr>
              <a:t>.	1,010,000</a:t>
            </a:r>
            <a:endParaRPr lang="en-US" sz="1800" dirty="0">
              <a:latin typeface="+mn-lt"/>
            </a:endParaRPr>
          </a:p>
          <a:p>
            <a:pPr>
              <a:tabLst>
                <a:tab pos="5948363" algn="dec"/>
              </a:tabLst>
            </a:pPr>
            <a:r>
              <a:rPr lang="en-US" sz="1800" dirty="0">
                <a:latin typeface="+mn-lt"/>
              </a:rPr>
              <a:t>     Unexpended Appropriations—2020 . . . . </a:t>
            </a:r>
            <a:r>
              <a:rPr lang="en-US" sz="1800" dirty="0" smtClean="0">
                <a:latin typeface="+mn-lt"/>
              </a:rPr>
              <a:t>.	1,010,000</a:t>
            </a:r>
            <a:endParaRPr lang="en-US" sz="1800" dirty="0">
              <a:latin typeface="+mn-lt"/>
            </a:endParaRPr>
          </a:p>
          <a:p>
            <a:pPr>
              <a:tabLst>
                <a:tab pos="7202488" algn="dec"/>
              </a:tabLst>
            </a:pPr>
            <a:r>
              <a:rPr lang="en-US" sz="1800" dirty="0">
                <a:latin typeface="+mn-lt"/>
              </a:rPr>
              <a:t>         Appropriations Used . . . . . . . . . . . . . . </a:t>
            </a:r>
            <a:r>
              <a:rPr lang="en-US" sz="1800" dirty="0" smtClean="0">
                <a:latin typeface="+mn-lt"/>
              </a:rPr>
              <a:t>.	1,010,000</a:t>
            </a:r>
            <a:endParaRPr lang="en-US" sz="1800" b="1" i="1" dirty="0">
              <a:latin typeface="+mn-lt"/>
            </a:endParaRPr>
          </a:p>
        </p:txBody>
      </p:sp>
    </p:spTree>
    <p:extLst>
      <p:ext uri="{BB962C8B-B14F-4D97-AF65-F5344CB8AC3E}">
        <p14:creationId xmlns:p14="http://schemas.microsoft.com/office/powerpoint/2010/main" val="74292304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Transactions </a:t>
            </a:r>
            <a:br>
              <a:rPr lang="en-US" sz="3200" b="1" dirty="0"/>
            </a:br>
            <a:r>
              <a:rPr lang="en-US" sz="2400" b="1" dirty="0"/>
              <a:t>(5 of 10)</a:t>
            </a:r>
          </a:p>
        </p:txBody>
      </p:sp>
      <p:sp>
        <p:nvSpPr>
          <p:cNvPr id="5" name="Rectangle 4"/>
          <p:cNvSpPr/>
          <p:nvPr/>
        </p:nvSpPr>
        <p:spPr>
          <a:xfrm>
            <a:off x="409575" y="1389888"/>
            <a:ext cx="7677338" cy="4358116"/>
          </a:xfrm>
          <a:prstGeom prst="rect">
            <a:avLst/>
          </a:prstGeom>
        </p:spPr>
        <p:txBody>
          <a:bodyPr wrap="square">
            <a:spAutoFit/>
          </a:bodyPr>
          <a:lstStyle/>
          <a:p>
            <a:r>
              <a:rPr lang="en-US" sz="1800" b="1" i="1" dirty="0">
                <a:latin typeface="+mn-lt"/>
              </a:rPr>
              <a:t>                                                                              </a:t>
            </a:r>
            <a:r>
              <a:rPr lang="en-US" sz="1800" b="1" i="1" dirty="0" smtClean="0">
                <a:latin typeface="+mn-lt"/>
              </a:rPr>
              <a:t>  Debits        </a:t>
            </a:r>
            <a:r>
              <a:rPr lang="en-US" sz="1800" b="1" i="1" dirty="0">
                <a:latin typeface="+mn-lt"/>
              </a:rPr>
              <a:t>Credits</a:t>
            </a:r>
          </a:p>
          <a:p>
            <a:r>
              <a:rPr lang="en-US" sz="1800" dirty="0">
                <a:latin typeface="+mn-lt"/>
              </a:rPr>
              <a:t>10a. </a:t>
            </a:r>
            <a:r>
              <a:rPr lang="en-US" sz="1800" i="1" dirty="0">
                <a:latin typeface="+mn-lt"/>
              </a:rPr>
              <a:t>Budgetary:</a:t>
            </a:r>
          </a:p>
          <a:p>
            <a:pPr>
              <a:tabLst>
                <a:tab pos="5948363" algn="dec"/>
              </a:tabLst>
            </a:pPr>
            <a:r>
              <a:rPr lang="en-US" sz="1800" dirty="0">
                <a:latin typeface="+mn-lt"/>
              </a:rPr>
              <a:t>       Allotments—2020 . . . . . . . . . . . . . . . . . . </a:t>
            </a:r>
            <a:r>
              <a:rPr lang="en-US" sz="1800" dirty="0" smtClean="0">
                <a:latin typeface="+mn-lt"/>
              </a:rPr>
              <a:t>.	1,308,000</a:t>
            </a:r>
            <a:endParaRPr lang="en-US" sz="1800" dirty="0">
              <a:latin typeface="+mn-lt"/>
            </a:endParaRPr>
          </a:p>
          <a:p>
            <a:pPr>
              <a:tabLst>
                <a:tab pos="7202488" algn="dec"/>
              </a:tabLst>
            </a:pPr>
            <a:r>
              <a:rPr lang="en-US" sz="1800" dirty="0">
                <a:latin typeface="+mn-lt"/>
              </a:rPr>
              <a:t>          Expended Authority—2020 . . . . . . . . . . </a:t>
            </a:r>
            <a:r>
              <a:rPr lang="en-US" sz="1800" dirty="0" smtClean="0">
                <a:latin typeface="+mn-lt"/>
              </a:rPr>
              <a:t>.	1,308,000</a:t>
            </a:r>
            <a:endParaRPr lang="en-US" sz="1800" dirty="0">
              <a:latin typeface="+mn-lt"/>
            </a:endParaRPr>
          </a:p>
          <a:p>
            <a:r>
              <a:rPr lang="en-US" sz="1800" dirty="0">
                <a:latin typeface="+mn-lt"/>
              </a:rPr>
              <a:t>10b. </a:t>
            </a:r>
            <a:r>
              <a:rPr lang="en-US" sz="1800" i="1" dirty="0">
                <a:latin typeface="+mn-lt"/>
              </a:rPr>
              <a:t>Proprietary:</a:t>
            </a:r>
          </a:p>
          <a:p>
            <a:pPr>
              <a:tabLst>
                <a:tab pos="5948363" algn="dec"/>
              </a:tabLst>
            </a:pPr>
            <a:r>
              <a:rPr lang="en-US" sz="1800" dirty="0">
                <a:latin typeface="+mn-lt"/>
              </a:rPr>
              <a:t>      Operating/Program Expenses . . . . . . . . . </a:t>
            </a:r>
            <a:r>
              <a:rPr lang="en-US" sz="1800" dirty="0" smtClean="0">
                <a:latin typeface="+mn-lt"/>
              </a:rPr>
              <a:t>.	1,308,000</a:t>
            </a:r>
            <a:endParaRPr lang="en-US" sz="1800" dirty="0">
              <a:latin typeface="+mn-lt"/>
            </a:endParaRPr>
          </a:p>
          <a:p>
            <a:pPr>
              <a:tabLst>
                <a:tab pos="7202488" algn="dec"/>
              </a:tabLst>
            </a:pPr>
            <a:r>
              <a:rPr lang="en-US" sz="1800" dirty="0">
                <a:latin typeface="+mn-lt"/>
              </a:rPr>
              <a:t>          Disbursements in Transit—2020 . . . . . </a:t>
            </a:r>
            <a:r>
              <a:rPr lang="en-US" sz="1800" dirty="0" smtClean="0">
                <a:latin typeface="+mn-lt"/>
              </a:rPr>
              <a:t>.	1,308,000</a:t>
            </a:r>
            <a:endParaRPr lang="en-US" sz="1800" dirty="0">
              <a:latin typeface="+mn-lt"/>
            </a:endParaRPr>
          </a:p>
          <a:p>
            <a:pPr>
              <a:tabLst>
                <a:tab pos="5948363" algn="dec"/>
              </a:tabLst>
            </a:pPr>
            <a:r>
              <a:rPr lang="en-US" sz="1800" dirty="0">
                <a:latin typeface="+mn-lt"/>
              </a:rPr>
              <a:t>      Unexpended Appropriations—2020 . . . . . </a:t>
            </a:r>
            <a:r>
              <a:rPr lang="en-US" sz="1800" dirty="0" smtClean="0">
                <a:latin typeface="+mn-lt"/>
              </a:rPr>
              <a:t>.	1,308,000</a:t>
            </a:r>
            <a:endParaRPr lang="en-US" sz="1800" dirty="0">
              <a:latin typeface="+mn-lt"/>
            </a:endParaRPr>
          </a:p>
          <a:p>
            <a:pPr>
              <a:tabLst>
                <a:tab pos="7202488" algn="dec"/>
              </a:tabLst>
            </a:pPr>
            <a:r>
              <a:rPr lang="en-US" sz="1800" dirty="0">
                <a:latin typeface="+mn-lt"/>
              </a:rPr>
              <a:t>          Appropriations Used . . . . . . . . . . . . . . . </a:t>
            </a:r>
            <a:r>
              <a:rPr lang="en-US" sz="1800" dirty="0" smtClean="0">
                <a:latin typeface="+mn-lt"/>
              </a:rPr>
              <a:t>.	1,308,000</a:t>
            </a:r>
            <a:endParaRPr lang="en-US" sz="1800" dirty="0">
              <a:latin typeface="+mn-lt"/>
            </a:endParaRPr>
          </a:p>
          <a:p>
            <a:r>
              <a:rPr lang="en-US" sz="1800" dirty="0">
                <a:latin typeface="+mn-lt"/>
              </a:rPr>
              <a:t>11. </a:t>
            </a:r>
            <a:r>
              <a:rPr lang="en-US" sz="1800" i="1" dirty="0">
                <a:latin typeface="+mn-lt"/>
              </a:rPr>
              <a:t>Proprietary:</a:t>
            </a:r>
          </a:p>
          <a:p>
            <a:pPr>
              <a:tabLst>
                <a:tab pos="5948363" algn="dec"/>
              </a:tabLst>
            </a:pPr>
            <a:r>
              <a:rPr lang="en-US" sz="1800" dirty="0">
                <a:latin typeface="+mn-lt"/>
              </a:rPr>
              <a:t>      Operating/Program Expenses . . . . . . . . . </a:t>
            </a:r>
            <a:r>
              <a:rPr lang="en-US" sz="1800" dirty="0" smtClean="0">
                <a:latin typeface="+mn-lt"/>
              </a:rPr>
              <a:t>.	1,620,000</a:t>
            </a:r>
            <a:endParaRPr lang="en-US" sz="1800" dirty="0">
              <a:latin typeface="+mn-lt"/>
            </a:endParaRPr>
          </a:p>
          <a:p>
            <a:pPr>
              <a:tabLst>
                <a:tab pos="7202488" algn="dec"/>
              </a:tabLst>
            </a:pPr>
            <a:r>
              <a:rPr lang="en-US" sz="1800" dirty="0">
                <a:latin typeface="+mn-lt"/>
              </a:rPr>
              <a:t>         Operating Materials and Supplies . . . . . </a:t>
            </a:r>
            <a:r>
              <a:rPr lang="en-US" sz="1800" dirty="0" smtClean="0">
                <a:latin typeface="+mn-lt"/>
              </a:rPr>
              <a:t>.	1,620,000</a:t>
            </a:r>
            <a:endParaRPr lang="en-US" sz="1800" b="1" i="1" dirty="0">
              <a:latin typeface="+mn-lt"/>
            </a:endParaRPr>
          </a:p>
          <a:p>
            <a:endParaRPr lang="en-US" sz="1800" b="1" i="1" dirty="0">
              <a:latin typeface="+mn-lt"/>
            </a:endParaRPr>
          </a:p>
        </p:txBody>
      </p:sp>
    </p:spTree>
    <p:extLst>
      <p:ext uri="{BB962C8B-B14F-4D97-AF65-F5344CB8AC3E}">
        <p14:creationId xmlns:p14="http://schemas.microsoft.com/office/powerpoint/2010/main" val="23057091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Federal Government Financial Management Structure</a:t>
            </a:r>
          </a:p>
        </p:txBody>
      </p:sp>
      <p:sp>
        <p:nvSpPr>
          <p:cNvPr id="4" name="Content Placeholder 3"/>
          <p:cNvSpPr>
            <a:spLocks noGrp="1"/>
          </p:cNvSpPr>
          <p:nvPr>
            <p:ph idx="1"/>
          </p:nvPr>
        </p:nvSpPr>
        <p:spPr/>
        <p:txBody>
          <a:bodyPr/>
          <a:lstStyle/>
          <a:p>
            <a:pPr>
              <a:spcBef>
                <a:spcPts val="1200"/>
              </a:spcBef>
            </a:pPr>
            <a:r>
              <a:rPr lang="en-US" sz="2600" dirty="0"/>
              <a:t>The United States Code (31 U.S.C. §3512) requires the head of each executive agency to establish, evaluate, and maintain adequate systems of accounting and internal control.</a:t>
            </a:r>
          </a:p>
          <a:p>
            <a:pPr>
              <a:spcBef>
                <a:spcPts val="1200"/>
              </a:spcBef>
            </a:pPr>
            <a:r>
              <a:rPr lang="en-US" sz="2600" dirty="0"/>
              <a:t>To help ensure that federal agencies establish and maintain effective financial management systems, Congress enacted the </a:t>
            </a:r>
            <a:r>
              <a:rPr lang="en-US" sz="2600" b="1" dirty="0"/>
              <a:t>Federal Financial Management Improvement Act of 1996 (FFMIA)</a:t>
            </a:r>
            <a:r>
              <a:rPr lang="en-US" sz="2600" b="1" dirty="0" smtClean="0"/>
              <a:t>.</a:t>
            </a:r>
            <a:endParaRPr lang="en-US" sz="2600" dirty="0"/>
          </a:p>
        </p:txBody>
      </p:sp>
    </p:spTree>
    <p:extLst>
      <p:ext uri="{BB962C8B-B14F-4D97-AF65-F5344CB8AC3E}">
        <p14:creationId xmlns:p14="http://schemas.microsoft.com/office/powerpoint/2010/main" val="211568682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Transactions </a:t>
            </a:r>
            <a:r>
              <a:rPr lang="en-US" b="1" dirty="0"/>
              <a:t/>
            </a:r>
            <a:br>
              <a:rPr lang="en-US" b="1" dirty="0"/>
            </a:br>
            <a:r>
              <a:rPr lang="en-US" sz="2400" b="1" dirty="0"/>
              <a:t>(6 of 10)</a:t>
            </a:r>
          </a:p>
        </p:txBody>
      </p:sp>
      <p:sp>
        <p:nvSpPr>
          <p:cNvPr id="5" name="Rectangle 4"/>
          <p:cNvSpPr/>
          <p:nvPr/>
        </p:nvSpPr>
        <p:spPr>
          <a:xfrm>
            <a:off x="409574" y="1389888"/>
            <a:ext cx="7677339" cy="3360920"/>
          </a:xfrm>
          <a:prstGeom prst="rect">
            <a:avLst/>
          </a:prstGeom>
        </p:spPr>
        <p:txBody>
          <a:bodyPr wrap="square">
            <a:spAutoFit/>
          </a:bodyPr>
          <a:lstStyle/>
          <a:p>
            <a:r>
              <a:rPr lang="en-US" sz="1800" b="1" i="1" dirty="0">
                <a:latin typeface="+mn-lt"/>
              </a:rPr>
              <a:t>                                                                               </a:t>
            </a:r>
            <a:r>
              <a:rPr lang="en-US" sz="1800" b="1" i="1" dirty="0" smtClean="0">
                <a:latin typeface="+mn-lt"/>
              </a:rPr>
              <a:t> </a:t>
            </a:r>
            <a:r>
              <a:rPr lang="en-US" sz="1800" b="1" i="1" dirty="0">
                <a:latin typeface="+mn-lt"/>
              </a:rPr>
              <a:t>Debits       </a:t>
            </a:r>
            <a:r>
              <a:rPr lang="en-US" sz="1800" b="1" i="1" dirty="0" smtClean="0">
                <a:latin typeface="+mn-lt"/>
              </a:rPr>
              <a:t> Credits</a:t>
            </a:r>
            <a:endParaRPr lang="en-US" sz="1800" b="1" i="1" dirty="0">
              <a:latin typeface="+mn-lt"/>
            </a:endParaRPr>
          </a:p>
          <a:p>
            <a:r>
              <a:rPr lang="en-US" sz="1800" dirty="0">
                <a:latin typeface="+mn-lt"/>
              </a:rPr>
              <a:t>12. </a:t>
            </a:r>
            <a:r>
              <a:rPr lang="en-US" sz="1800" i="1" dirty="0">
                <a:latin typeface="+mn-lt"/>
              </a:rPr>
              <a:t>Proprietary:</a:t>
            </a:r>
          </a:p>
          <a:p>
            <a:pPr>
              <a:tabLst>
                <a:tab pos="5948363" algn="dec"/>
              </a:tabLst>
            </a:pPr>
            <a:r>
              <a:rPr lang="en-US" sz="1800" dirty="0">
                <a:latin typeface="+mn-lt"/>
              </a:rPr>
              <a:t>      Accounts Payable . . . . . . . . . . . . . . . . . . </a:t>
            </a:r>
            <a:r>
              <a:rPr lang="en-US" sz="1800" dirty="0" smtClean="0">
                <a:latin typeface="+mn-lt"/>
              </a:rPr>
              <a:t>.	1,410,000</a:t>
            </a:r>
            <a:endParaRPr lang="en-US" sz="1800" dirty="0">
              <a:latin typeface="+mn-lt"/>
            </a:endParaRPr>
          </a:p>
          <a:p>
            <a:pPr>
              <a:tabLst>
                <a:tab pos="7202488" algn="dec"/>
              </a:tabLst>
            </a:pPr>
            <a:r>
              <a:rPr lang="en-US" sz="1800" dirty="0">
                <a:latin typeface="+mn-lt"/>
              </a:rPr>
              <a:t>          Disbursements in Transit—2019 . . . . . </a:t>
            </a:r>
            <a:r>
              <a:rPr lang="en-US" sz="1800" dirty="0" smtClean="0">
                <a:latin typeface="+mn-lt"/>
              </a:rPr>
              <a:t>.	400,000</a:t>
            </a:r>
            <a:endParaRPr lang="en-US" sz="1800" dirty="0">
              <a:latin typeface="+mn-lt"/>
            </a:endParaRPr>
          </a:p>
          <a:p>
            <a:pPr>
              <a:tabLst>
                <a:tab pos="7202488" algn="dec"/>
              </a:tabLst>
            </a:pPr>
            <a:r>
              <a:rPr lang="en-US" sz="1800" dirty="0">
                <a:latin typeface="+mn-lt"/>
              </a:rPr>
              <a:t>          Disbursements in Transit—2020 . . . . . </a:t>
            </a:r>
            <a:r>
              <a:rPr lang="en-US" sz="1800" dirty="0" smtClean="0">
                <a:latin typeface="+mn-lt"/>
              </a:rPr>
              <a:t>.	1,010,000</a:t>
            </a:r>
            <a:endParaRPr lang="en-US" sz="1800" dirty="0">
              <a:latin typeface="+mn-lt"/>
            </a:endParaRPr>
          </a:p>
          <a:p>
            <a:r>
              <a:rPr lang="en-US" sz="1800" dirty="0">
                <a:latin typeface="+mn-lt"/>
              </a:rPr>
              <a:t>13. </a:t>
            </a:r>
            <a:r>
              <a:rPr lang="en-US" sz="1800" i="1" dirty="0">
                <a:latin typeface="+mn-lt"/>
              </a:rPr>
              <a:t>Proprietary:</a:t>
            </a:r>
          </a:p>
          <a:p>
            <a:pPr>
              <a:tabLst>
                <a:tab pos="5948363" algn="dec"/>
              </a:tabLst>
            </a:pPr>
            <a:r>
              <a:rPr lang="en-US" sz="1800" dirty="0">
                <a:latin typeface="+mn-lt"/>
              </a:rPr>
              <a:t>      Disbursements in Transit—2019 . . . . . . . </a:t>
            </a:r>
            <a:r>
              <a:rPr lang="en-US" sz="1800" dirty="0" smtClean="0">
                <a:latin typeface="+mn-lt"/>
              </a:rPr>
              <a:t>.	400,000</a:t>
            </a:r>
            <a:endParaRPr lang="en-US" sz="1800" dirty="0">
              <a:latin typeface="+mn-lt"/>
            </a:endParaRPr>
          </a:p>
          <a:p>
            <a:pPr>
              <a:tabLst>
                <a:tab pos="5948363" algn="dec"/>
              </a:tabLst>
            </a:pPr>
            <a:r>
              <a:rPr lang="en-US" sz="1800" dirty="0">
                <a:latin typeface="+mn-lt"/>
              </a:rPr>
              <a:t>      Disbursements in Transit—2020 . . . . . .  </a:t>
            </a:r>
            <a:r>
              <a:rPr lang="en-US" sz="1800" dirty="0" smtClean="0">
                <a:latin typeface="+mn-lt"/>
              </a:rPr>
              <a:t>.	2,318,000</a:t>
            </a:r>
            <a:endParaRPr lang="en-US" sz="1800" dirty="0">
              <a:latin typeface="+mn-lt"/>
            </a:endParaRPr>
          </a:p>
          <a:p>
            <a:pPr>
              <a:tabLst>
                <a:tab pos="7202488" algn="dec"/>
              </a:tabLst>
            </a:pPr>
            <a:r>
              <a:rPr lang="en-US" sz="1800" dirty="0">
                <a:latin typeface="+mn-lt"/>
              </a:rPr>
              <a:t>          Fund Balance with Treasury—2019 . . </a:t>
            </a:r>
            <a:r>
              <a:rPr lang="en-US" sz="1800" dirty="0" smtClean="0">
                <a:latin typeface="+mn-lt"/>
              </a:rPr>
              <a:t>.	400,000</a:t>
            </a:r>
            <a:endParaRPr lang="en-US" sz="1800" dirty="0">
              <a:latin typeface="+mn-lt"/>
            </a:endParaRPr>
          </a:p>
          <a:p>
            <a:pPr>
              <a:tabLst>
                <a:tab pos="7202488" algn="dec"/>
              </a:tabLst>
            </a:pPr>
            <a:r>
              <a:rPr lang="en-US" sz="1800" dirty="0">
                <a:latin typeface="+mn-lt"/>
              </a:rPr>
              <a:t>          Fund Balance with Treasury—2020 . . </a:t>
            </a:r>
            <a:r>
              <a:rPr lang="en-US" sz="1800" dirty="0" smtClean="0">
                <a:latin typeface="+mn-lt"/>
              </a:rPr>
              <a:t>.	2,318,000</a:t>
            </a:r>
            <a:endParaRPr lang="en-US" sz="1800" b="1" i="1" dirty="0">
              <a:latin typeface="+mn-lt"/>
            </a:endParaRPr>
          </a:p>
        </p:txBody>
      </p:sp>
    </p:spTree>
    <p:extLst>
      <p:ext uri="{BB962C8B-B14F-4D97-AF65-F5344CB8AC3E}">
        <p14:creationId xmlns:p14="http://schemas.microsoft.com/office/powerpoint/2010/main" val="377352763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br>
              <a:rPr lang="en-US" sz="3200" b="1" dirty="0"/>
            </a:br>
            <a:r>
              <a:rPr lang="en-US" sz="2400" b="1" dirty="0"/>
              <a:t>(7 of 10)</a:t>
            </a:r>
          </a:p>
        </p:txBody>
      </p:sp>
      <p:sp>
        <p:nvSpPr>
          <p:cNvPr id="5" name="Rectangle 4"/>
          <p:cNvSpPr/>
          <p:nvPr/>
        </p:nvSpPr>
        <p:spPr>
          <a:xfrm>
            <a:off x="409575" y="1389888"/>
            <a:ext cx="7677338" cy="4025717"/>
          </a:xfrm>
          <a:prstGeom prst="rect">
            <a:avLst/>
          </a:prstGeom>
        </p:spPr>
        <p:txBody>
          <a:bodyPr wrap="square">
            <a:spAutoFit/>
          </a:bodyPr>
          <a:lstStyle/>
          <a:p>
            <a:r>
              <a:rPr lang="en-US" sz="1800" b="1" i="1" dirty="0">
                <a:latin typeface="+mn-lt"/>
              </a:rPr>
              <a:t>                                                                                </a:t>
            </a:r>
            <a:r>
              <a:rPr lang="en-US" sz="1800" b="1" i="1" dirty="0" smtClean="0">
                <a:latin typeface="+mn-lt"/>
              </a:rPr>
              <a:t>Debits        Credits</a:t>
            </a:r>
            <a:endParaRPr lang="en-US" sz="1800" b="1" i="1" dirty="0">
              <a:latin typeface="+mn-lt"/>
            </a:endParaRPr>
          </a:p>
          <a:p>
            <a:r>
              <a:rPr lang="en-US" sz="1800" dirty="0">
                <a:latin typeface="+mn-lt"/>
              </a:rPr>
              <a:t>14a. </a:t>
            </a:r>
            <a:r>
              <a:rPr lang="en-US" sz="1800" i="1" dirty="0">
                <a:latin typeface="+mn-lt"/>
              </a:rPr>
              <a:t>Budgetary:</a:t>
            </a:r>
          </a:p>
          <a:p>
            <a:pPr>
              <a:tabLst>
                <a:tab pos="5948363" algn="dec"/>
              </a:tabLst>
            </a:pPr>
            <a:r>
              <a:rPr lang="en-US" sz="1800" dirty="0">
                <a:latin typeface="+mn-lt"/>
              </a:rPr>
              <a:t>        Allotments—2020 . . . . . . . . . . . . . . . . . </a:t>
            </a:r>
            <a:r>
              <a:rPr lang="en-US" sz="1800" dirty="0" smtClean="0">
                <a:latin typeface="+mn-lt"/>
              </a:rPr>
              <a:t>.	27,000</a:t>
            </a:r>
            <a:endParaRPr lang="en-US" sz="1800" dirty="0">
              <a:latin typeface="+mn-lt"/>
            </a:endParaRPr>
          </a:p>
          <a:p>
            <a:pPr>
              <a:tabLst>
                <a:tab pos="5948363" algn="dec"/>
              </a:tabLst>
            </a:pPr>
            <a:r>
              <a:rPr lang="en-US" sz="1800" dirty="0">
                <a:latin typeface="+mn-lt"/>
              </a:rPr>
              <a:t>        Undelivered Orders—2020 . . . . . . . . . . </a:t>
            </a:r>
            <a:r>
              <a:rPr lang="en-US" sz="1800" dirty="0" smtClean="0">
                <a:latin typeface="+mn-lt"/>
              </a:rPr>
              <a:t>.	105,000</a:t>
            </a:r>
            <a:endParaRPr lang="en-US" sz="1800" dirty="0">
              <a:latin typeface="+mn-lt"/>
            </a:endParaRPr>
          </a:p>
          <a:p>
            <a:pPr>
              <a:tabLst>
                <a:tab pos="7202488" algn="dec"/>
              </a:tabLst>
            </a:pPr>
            <a:r>
              <a:rPr lang="en-US" sz="1800" dirty="0">
                <a:latin typeface="+mn-lt"/>
              </a:rPr>
              <a:t>            Expended Authority—2020 . . . . . . . . </a:t>
            </a:r>
            <a:r>
              <a:rPr lang="en-US" sz="1800" dirty="0" smtClean="0">
                <a:latin typeface="+mn-lt"/>
              </a:rPr>
              <a:t>.	132,000</a:t>
            </a:r>
            <a:endParaRPr lang="en-US" sz="1800" dirty="0">
              <a:latin typeface="+mn-lt"/>
            </a:endParaRPr>
          </a:p>
          <a:p>
            <a:r>
              <a:rPr lang="en-US" sz="1800" dirty="0">
                <a:latin typeface="+mn-lt"/>
              </a:rPr>
              <a:t>14b. </a:t>
            </a:r>
            <a:r>
              <a:rPr lang="en-US" sz="1800" i="1" dirty="0">
                <a:latin typeface="+mn-lt"/>
              </a:rPr>
              <a:t>Proprietary:</a:t>
            </a:r>
          </a:p>
          <a:p>
            <a:pPr>
              <a:tabLst>
                <a:tab pos="5948363" algn="dec"/>
              </a:tabLst>
            </a:pPr>
            <a:r>
              <a:rPr lang="en-US" sz="1800" dirty="0">
                <a:latin typeface="+mn-lt"/>
              </a:rPr>
              <a:t>        Operating/Program Expenses . . . . . . . . </a:t>
            </a:r>
            <a:r>
              <a:rPr lang="en-US" sz="1800" dirty="0" smtClean="0">
                <a:latin typeface="+mn-lt"/>
              </a:rPr>
              <a:t>.	63,000</a:t>
            </a:r>
            <a:endParaRPr lang="en-US" sz="1800" dirty="0">
              <a:latin typeface="+mn-lt"/>
            </a:endParaRPr>
          </a:p>
          <a:p>
            <a:pPr>
              <a:tabLst>
                <a:tab pos="5948363" algn="dec"/>
              </a:tabLst>
            </a:pPr>
            <a:r>
              <a:rPr lang="en-US" sz="1800" dirty="0">
                <a:latin typeface="+mn-lt"/>
              </a:rPr>
              <a:t>        Operating Materials and Supplies . . . . . </a:t>
            </a:r>
            <a:r>
              <a:rPr lang="en-US" sz="1800" dirty="0" smtClean="0">
                <a:latin typeface="+mn-lt"/>
              </a:rPr>
              <a:t>.	69,000</a:t>
            </a:r>
            <a:endParaRPr lang="en-US" sz="1800" dirty="0">
              <a:latin typeface="+mn-lt"/>
            </a:endParaRPr>
          </a:p>
          <a:p>
            <a:pPr>
              <a:tabLst>
                <a:tab pos="7202488" algn="dec"/>
              </a:tabLst>
            </a:pPr>
            <a:r>
              <a:rPr lang="en-US" sz="1800" dirty="0">
                <a:latin typeface="+mn-lt"/>
              </a:rPr>
              <a:t>            Accounts Payable . . . . . . . . . . . . . . . </a:t>
            </a:r>
            <a:r>
              <a:rPr lang="en-US" sz="1800" dirty="0" smtClean="0">
                <a:latin typeface="+mn-lt"/>
              </a:rPr>
              <a:t>.	105,000</a:t>
            </a:r>
            <a:endParaRPr lang="en-US" sz="1800" dirty="0">
              <a:latin typeface="+mn-lt"/>
            </a:endParaRPr>
          </a:p>
          <a:p>
            <a:pPr>
              <a:tabLst>
                <a:tab pos="7202488" algn="dec"/>
              </a:tabLst>
            </a:pPr>
            <a:r>
              <a:rPr lang="en-US" sz="1800" dirty="0">
                <a:latin typeface="+mn-lt"/>
              </a:rPr>
              <a:t>            Accrued Funded Payroll and Benefits </a:t>
            </a:r>
            <a:r>
              <a:rPr lang="en-US" sz="1800" dirty="0" smtClean="0">
                <a:latin typeface="+mn-lt"/>
              </a:rPr>
              <a:t>.	27,000</a:t>
            </a:r>
            <a:endParaRPr lang="en-US" sz="1800" dirty="0">
              <a:latin typeface="+mn-lt"/>
            </a:endParaRPr>
          </a:p>
          <a:p>
            <a:pPr>
              <a:tabLst>
                <a:tab pos="5948363" algn="dec"/>
              </a:tabLst>
            </a:pPr>
            <a:r>
              <a:rPr lang="en-US" sz="1800" dirty="0">
                <a:latin typeface="+mn-lt"/>
              </a:rPr>
              <a:t>        Unexpended Appropriations—2020 . . . . </a:t>
            </a:r>
            <a:r>
              <a:rPr lang="en-US" sz="1800" dirty="0" smtClean="0">
                <a:latin typeface="+mn-lt"/>
              </a:rPr>
              <a:t>.	132,000</a:t>
            </a:r>
            <a:endParaRPr lang="en-US" sz="1800" dirty="0">
              <a:latin typeface="+mn-lt"/>
            </a:endParaRPr>
          </a:p>
          <a:p>
            <a:pPr>
              <a:tabLst>
                <a:tab pos="7202488" algn="dec"/>
              </a:tabLst>
            </a:pPr>
            <a:r>
              <a:rPr lang="en-US" sz="1800" dirty="0">
                <a:latin typeface="+mn-lt"/>
              </a:rPr>
              <a:t>           Appropriations Used . . . . . . . . . . . . . . </a:t>
            </a:r>
            <a:r>
              <a:rPr lang="en-US" sz="1800" dirty="0" smtClean="0">
                <a:latin typeface="+mn-lt"/>
              </a:rPr>
              <a:t>.	132,000</a:t>
            </a:r>
            <a:endParaRPr lang="en-US" sz="1800" b="1" i="1" dirty="0">
              <a:latin typeface="+mn-lt"/>
            </a:endParaRPr>
          </a:p>
        </p:txBody>
      </p:sp>
    </p:spTree>
    <p:extLst>
      <p:ext uri="{BB962C8B-B14F-4D97-AF65-F5344CB8AC3E}">
        <p14:creationId xmlns:p14="http://schemas.microsoft.com/office/powerpoint/2010/main" val="312539516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Transactions </a:t>
            </a:r>
            <a:br>
              <a:rPr lang="en-US" sz="3200" b="1" dirty="0"/>
            </a:br>
            <a:r>
              <a:rPr lang="en-US" sz="2400" b="1" dirty="0"/>
              <a:t>(8 of 10)</a:t>
            </a:r>
          </a:p>
        </p:txBody>
      </p:sp>
      <p:sp>
        <p:nvSpPr>
          <p:cNvPr id="5" name="Rectangle 4"/>
          <p:cNvSpPr/>
          <p:nvPr/>
        </p:nvSpPr>
        <p:spPr>
          <a:xfrm>
            <a:off x="409575" y="1389888"/>
            <a:ext cx="7677338" cy="1366528"/>
          </a:xfrm>
          <a:prstGeom prst="rect">
            <a:avLst/>
          </a:prstGeom>
        </p:spPr>
        <p:txBody>
          <a:bodyPr wrap="square">
            <a:spAutoFit/>
          </a:bodyPr>
          <a:lstStyle/>
          <a:p>
            <a:r>
              <a:rPr lang="en-US" sz="1800" b="1" i="1" dirty="0">
                <a:latin typeface="+mn-lt"/>
              </a:rPr>
              <a:t>                                                                                </a:t>
            </a:r>
            <a:r>
              <a:rPr lang="en-US" sz="1800" b="1" i="1" dirty="0" smtClean="0">
                <a:latin typeface="+mn-lt"/>
              </a:rPr>
              <a:t>Debits        </a:t>
            </a:r>
            <a:r>
              <a:rPr lang="en-US" sz="1800" b="1" i="1" dirty="0">
                <a:latin typeface="+mn-lt"/>
              </a:rPr>
              <a:t>Credits</a:t>
            </a:r>
          </a:p>
          <a:p>
            <a:r>
              <a:rPr lang="en-US" sz="1800" dirty="0">
                <a:latin typeface="+mn-lt"/>
              </a:rPr>
              <a:t>15. </a:t>
            </a:r>
            <a:r>
              <a:rPr lang="en-US" sz="1800" i="1" dirty="0">
                <a:latin typeface="+mn-lt"/>
              </a:rPr>
              <a:t>Proprietary:</a:t>
            </a:r>
          </a:p>
          <a:p>
            <a:pPr>
              <a:tabLst>
                <a:tab pos="5948363" algn="dec"/>
              </a:tabLst>
            </a:pPr>
            <a:r>
              <a:rPr lang="en-US" sz="1800" dirty="0">
                <a:latin typeface="+mn-lt"/>
              </a:rPr>
              <a:t>      Depreciation and Amortization . . . . . . . . . . </a:t>
            </a:r>
            <a:r>
              <a:rPr lang="en-US" sz="1800" dirty="0" smtClean="0">
                <a:latin typeface="+mn-lt"/>
              </a:rPr>
              <a:t>.	300,000</a:t>
            </a:r>
            <a:endParaRPr lang="en-US" sz="1800" dirty="0">
              <a:latin typeface="+mn-lt"/>
            </a:endParaRPr>
          </a:p>
          <a:p>
            <a:pPr>
              <a:tabLst>
                <a:tab pos="7202488" algn="dec"/>
              </a:tabLst>
            </a:pPr>
            <a:r>
              <a:rPr lang="en-US" sz="1800" dirty="0">
                <a:latin typeface="+mn-lt"/>
              </a:rPr>
              <a:t>          Accumulated Depreciation on Equipment </a:t>
            </a:r>
            <a:r>
              <a:rPr lang="en-US" sz="1800" dirty="0" smtClean="0">
                <a:latin typeface="+mn-lt"/>
              </a:rPr>
              <a:t>.	300,000</a:t>
            </a:r>
            <a:endParaRPr lang="en-US" sz="1800" b="1" i="1" dirty="0">
              <a:latin typeface="+mn-lt"/>
            </a:endParaRPr>
          </a:p>
        </p:txBody>
      </p:sp>
    </p:spTree>
    <p:extLst>
      <p:ext uri="{BB962C8B-B14F-4D97-AF65-F5344CB8AC3E}">
        <p14:creationId xmlns:p14="http://schemas.microsoft.com/office/powerpoint/2010/main" val="28422846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r>
              <a:rPr lang="en-US" b="1" dirty="0"/>
              <a:t/>
            </a:r>
            <a:br>
              <a:rPr lang="en-US" b="1" dirty="0"/>
            </a:br>
            <a:r>
              <a:rPr lang="en-US" sz="2400" b="1" dirty="0"/>
              <a:t>(9 of 10)</a:t>
            </a:r>
          </a:p>
        </p:txBody>
      </p:sp>
      <p:sp>
        <p:nvSpPr>
          <p:cNvPr id="5" name="Rectangle 4"/>
          <p:cNvSpPr/>
          <p:nvPr/>
        </p:nvSpPr>
        <p:spPr>
          <a:xfrm>
            <a:off x="409575" y="1389888"/>
            <a:ext cx="7677338" cy="4025717"/>
          </a:xfrm>
          <a:prstGeom prst="rect">
            <a:avLst/>
          </a:prstGeom>
        </p:spPr>
        <p:txBody>
          <a:bodyPr wrap="square">
            <a:spAutoFit/>
          </a:bodyPr>
          <a:lstStyle/>
          <a:p>
            <a:r>
              <a:rPr lang="en-US" sz="1800" b="1" i="1" dirty="0">
                <a:latin typeface="+mn-lt"/>
              </a:rPr>
              <a:t>                                                                               </a:t>
            </a:r>
            <a:r>
              <a:rPr lang="en-US" sz="1800" b="1" i="1" dirty="0" smtClean="0">
                <a:latin typeface="+mn-lt"/>
              </a:rPr>
              <a:t> </a:t>
            </a:r>
            <a:r>
              <a:rPr lang="en-US" sz="1800" b="1" i="1" dirty="0">
                <a:latin typeface="+mn-lt"/>
              </a:rPr>
              <a:t>Debits       </a:t>
            </a:r>
            <a:r>
              <a:rPr lang="en-US" sz="1800" b="1" i="1" dirty="0" smtClean="0">
                <a:latin typeface="+mn-lt"/>
              </a:rPr>
              <a:t> Credits</a:t>
            </a:r>
            <a:endParaRPr lang="en-US" sz="1800" b="1" i="1" dirty="0">
              <a:latin typeface="+mn-lt"/>
            </a:endParaRPr>
          </a:p>
          <a:p>
            <a:r>
              <a:rPr lang="en-US" sz="1800" dirty="0">
                <a:latin typeface="+mn-lt"/>
              </a:rPr>
              <a:t>16a. </a:t>
            </a:r>
            <a:r>
              <a:rPr lang="en-US" sz="1800" i="1" dirty="0">
                <a:latin typeface="+mn-lt"/>
              </a:rPr>
              <a:t>Budgetary:</a:t>
            </a:r>
          </a:p>
          <a:p>
            <a:pPr>
              <a:tabLst>
                <a:tab pos="5948363" algn="dec"/>
              </a:tabLst>
            </a:pPr>
            <a:r>
              <a:rPr lang="en-US" sz="1800" dirty="0">
                <a:latin typeface="+mn-lt"/>
              </a:rPr>
              <a:t>       Commitments—2020 . . . . . . . . . . . . . . </a:t>
            </a:r>
            <a:r>
              <a:rPr lang="en-US" sz="1800" dirty="0" smtClean="0">
                <a:latin typeface="+mn-lt"/>
              </a:rPr>
              <a:t>.	6,000</a:t>
            </a:r>
            <a:endParaRPr lang="en-US" sz="1800" dirty="0">
              <a:latin typeface="+mn-lt"/>
            </a:endParaRPr>
          </a:p>
          <a:p>
            <a:pPr>
              <a:tabLst>
                <a:tab pos="5948363" algn="dec"/>
              </a:tabLst>
            </a:pPr>
            <a:r>
              <a:rPr lang="en-US" sz="1800" dirty="0">
                <a:latin typeface="+mn-lt"/>
              </a:rPr>
              <a:t>       Allotments—2020 . . . . . . . . . . . . . . . . . </a:t>
            </a:r>
            <a:r>
              <a:rPr lang="en-US" sz="1800" dirty="0" smtClean="0">
                <a:latin typeface="+mn-lt"/>
              </a:rPr>
              <a:t>.	10,000</a:t>
            </a:r>
            <a:endParaRPr lang="en-US" sz="1800" dirty="0">
              <a:latin typeface="+mn-lt"/>
            </a:endParaRPr>
          </a:p>
          <a:p>
            <a:pPr>
              <a:tabLst>
                <a:tab pos="5948363" algn="dec"/>
              </a:tabLst>
            </a:pPr>
            <a:r>
              <a:rPr lang="en-US" sz="1800" dirty="0">
                <a:latin typeface="+mn-lt"/>
              </a:rPr>
              <a:t>       Expended Authority—2019 . . . . . . . . . . </a:t>
            </a:r>
            <a:r>
              <a:rPr lang="en-US" sz="1800" dirty="0" smtClean="0">
                <a:latin typeface="+mn-lt"/>
              </a:rPr>
              <a:t>.	400,000</a:t>
            </a:r>
            <a:endParaRPr lang="en-US" sz="1800" dirty="0">
              <a:latin typeface="+mn-lt"/>
            </a:endParaRPr>
          </a:p>
          <a:p>
            <a:pPr>
              <a:tabLst>
                <a:tab pos="5948363" algn="dec"/>
              </a:tabLst>
            </a:pPr>
            <a:r>
              <a:rPr lang="en-US" sz="1800" dirty="0">
                <a:latin typeface="+mn-lt"/>
              </a:rPr>
              <a:t>       Expended Authority—2020 . . . . . . . . . . </a:t>
            </a:r>
            <a:r>
              <a:rPr lang="en-US" sz="1800" dirty="0" smtClean="0">
                <a:latin typeface="+mn-lt"/>
              </a:rPr>
              <a:t>.	2,450,000</a:t>
            </a:r>
            <a:endParaRPr lang="en-US" sz="1800" dirty="0">
              <a:latin typeface="+mn-lt"/>
            </a:endParaRPr>
          </a:p>
          <a:p>
            <a:pPr>
              <a:tabLst>
                <a:tab pos="7202488" algn="dec"/>
              </a:tabLst>
            </a:pPr>
            <a:r>
              <a:rPr lang="en-US" sz="1800" dirty="0">
                <a:latin typeface="+mn-lt"/>
              </a:rPr>
              <a:t>          Other Appropriations Realized—2019 </a:t>
            </a:r>
            <a:r>
              <a:rPr lang="en-US" sz="1800" dirty="0" smtClean="0">
                <a:latin typeface="+mn-lt"/>
              </a:rPr>
              <a:t>.	400,000</a:t>
            </a:r>
            <a:endParaRPr lang="en-US" sz="1800" dirty="0">
              <a:latin typeface="+mn-lt"/>
            </a:endParaRPr>
          </a:p>
          <a:p>
            <a:pPr>
              <a:tabLst>
                <a:tab pos="7202488" algn="dec"/>
              </a:tabLst>
            </a:pPr>
            <a:r>
              <a:rPr lang="en-US" sz="1800" dirty="0">
                <a:latin typeface="+mn-lt"/>
              </a:rPr>
              <a:t>          Other Appropriations Realized—2020 </a:t>
            </a:r>
            <a:r>
              <a:rPr lang="en-US" sz="1800" dirty="0" smtClean="0">
                <a:latin typeface="+mn-lt"/>
              </a:rPr>
              <a:t>.	2,466,000</a:t>
            </a:r>
            <a:endParaRPr lang="en-US" sz="1800" dirty="0">
              <a:latin typeface="+mn-lt"/>
            </a:endParaRPr>
          </a:p>
          <a:p>
            <a:r>
              <a:rPr lang="en-US" sz="1800" dirty="0">
                <a:latin typeface="+mn-lt"/>
              </a:rPr>
              <a:t>       Appropriations Realized but </a:t>
            </a:r>
          </a:p>
          <a:p>
            <a:pPr>
              <a:tabLst>
                <a:tab pos="5948363" algn="dec"/>
              </a:tabLst>
            </a:pPr>
            <a:r>
              <a:rPr lang="en-US" sz="1800" dirty="0">
                <a:latin typeface="+mn-lt"/>
              </a:rPr>
              <a:t>         Withdrawn—2020. . . . . . . . . . . . . . . . . </a:t>
            </a:r>
            <a:r>
              <a:rPr lang="en-US" sz="1800" dirty="0" smtClean="0">
                <a:latin typeface="+mn-lt"/>
              </a:rPr>
              <a:t>.	16,000</a:t>
            </a:r>
            <a:endParaRPr lang="en-US" sz="1800" dirty="0">
              <a:latin typeface="+mn-lt"/>
            </a:endParaRPr>
          </a:p>
          <a:p>
            <a:r>
              <a:rPr lang="en-US" sz="1800" dirty="0">
                <a:latin typeface="+mn-lt"/>
              </a:rPr>
              <a:t>           Restorations, Write-offs, and </a:t>
            </a:r>
          </a:p>
          <a:p>
            <a:pPr>
              <a:tabLst>
                <a:tab pos="7202488" algn="dec"/>
              </a:tabLst>
            </a:pPr>
            <a:r>
              <a:rPr lang="en-US" sz="1800" dirty="0">
                <a:latin typeface="+mn-lt"/>
              </a:rPr>
              <a:t>             Withdrawals—2020 . . . . . . . . . . . . . . </a:t>
            </a:r>
            <a:r>
              <a:rPr lang="en-US" sz="1800" dirty="0" smtClean="0">
                <a:latin typeface="+mn-lt"/>
              </a:rPr>
              <a:t>.	16,000</a:t>
            </a:r>
            <a:endParaRPr lang="en-US" sz="1800" dirty="0">
              <a:latin typeface="+mn-lt"/>
            </a:endParaRPr>
          </a:p>
        </p:txBody>
      </p:sp>
    </p:spTree>
    <p:extLst>
      <p:ext uri="{BB962C8B-B14F-4D97-AF65-F5344CB8AC3E}">
        <p14:creationId xmlns:p14="http://schemas.microsoft.com/office/powerpoint/2010/main" val="305103597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Transactions </a:t>
            </a:r>
            <a:r>
              <a:rPr lang="en-US" b="1" dirty="0"/>
              <a:t/>
            </a:r>
            <a:br>
              <a:rPr lang="en-US" b="1" dirty="0"/>
            </a:br>
            <a:r>
              <a:rPr lang="en-US" sz="2400" b="1" dirty="0"/>
              <a:t>(10 of 10)</a:t>
            </a:r>
          </a:p>
        </p:txBody>
      </p:sp>
      <p:sp>
        <p:nvSpPr>
          <p:cNvPr id="5" name="Rectangle 4"/>
          <p:cNvSpPr/>
          <p:nvPr/>
        </p:nvSpPr>
        <p:spPr>
          <a:xfrm>
            <a:off x="411479" y="1389888"/>
            <a:ext cx="7675433" cy="3028521"/>
          </a:xfrm>
          <a:prstGeom prst="rect">
            <a:avLst/>
          </a:prstGeom>
        </p:spPr>
        <p:txBody>
          <a:bodyPr wrap="square">
            <a:spAutoFit/>
          </a:bodyPr>
          <a:lstStyle/>
          <a:p>
            <a:r>
              <a:rPr lang="en-US" sz="1800" b="1" i="1" dirty="0">
                <a:latin typeface="+mn-lt"/>
              </a:rPr>
              <a:t>                                                                              </a:t>
            </a:r>
            <a:r>
              <a:rPr lang="en-US" sz="1800" b="1" i="1" dirty="0" smtClean="0">
                <a:latin typeface="+mn-lt"/>
              </a:rPr>
              <a:t>  </a:t>
            </a:r>
            <a:r>
              <a:rPr lang="en-US" sz="1800" b="1" i="1" dirty="0">
                <a:latin typeface="+mn-lt"/>
              </a:rPr>
              <a:t>Debits       </a:t>
            </a:r>
            <a:r>
              <a:rPr lang="en-US" sz="1800" b="1" i="1" dirty="0" smtClean="0">
                <a:latin typeface="+mn-lt"/>
              </a:rPr>
              <a:t> Credits</a:t>
            </a:r>
            <a:endParaRPr lang="en-US" sz="1800" b="1" i="1" dirty="0">
              <a:latin typeface="+mn-lt"/>
            </a:endParaRPr>
          </a:p>
          <a:p>
            <a:r>
              <a:rPr lang="en-US" sz="1800" dirty="0">
                <a:latin typeface="+mn-lt"/>
              </a:rPr>
              <a:t>16b. </a:t>
            </a:r>
            <a:r>
              <a:rPr lang="en-US" sz="1800" i="1" dirty="0">
                <a:latin typeface="+mn-lt"/>
              </a:rPr>
              <a:t>Proprietary:</a:t>
            </a:r>
          </a:p>
          <a:p>
            <a:pPr>
              <a:tabLst>
                <a:tab pos="5948363" algn="dec"/>
              </a:tabLst>
            </a:pPr>
            <a:r>
              <a:rPr lang="en-US" sz="1800" dirty="0">
                <a:latin typeface="+mn-lt"/>
              </a:rPr>
              <a:t>       Unexpended Appropriations—2020 . . . . </a:t>
            </a:r>
            <a:r>
              <a:rPr lang="en-US" sz="1800" dirty="0" smtClean="0">
                <a:latin typeface="+mn-lt"/>
              </a:rPr>
              <a:t>.	16,000</a:t>
            </a:r>
            <a:endParaRPr lang="en-US" sz="1800" dirty="0">
              <a:latin typeface="+mn-lt"/>
            </a:endParaRPr>
          </a:p>
          <a:p>
            <a:pPr>
              <a:tabLst>
                <a:tab pos="7202488" algn="dec"/>
              </a:tabLst>
            </a:pPr>
            <a:r>
              <a:rPr lang="en-US" sz="1800" dirty="0">
                <a:latin typeface="+mn-lt"/>
              </a:rPr>
              <a:t>            Fund Balance with Treasury—2020 . </a:t>
            </a:r>
            <a:r>
              <a:rPr lang="en-US" sz="1800" dirty="0" smtClean="0">
                <a:latin typeface="+mn-lt"/>
              </a:rPr>
              <a:t>.	16,000</a:t>
            </a:r>
            <a:endParaRPr lang="en-US" sz="1800" dirty="0">
              <a:latin typeface="+mn-lt"/>
            </a:endParaRPr>
          </a:p>
          <a:p>
            <a:r>
              <a:rPr lang="en-US" sz="1800" dirty="0">
                <a:latin typeface="+mn-lt"/>
              </a:rPr>
              <a:t>17. </a:t>
            </a:r>
            <a:r>
              <a:rPr lang="en-US" sz="1800" i="1" dirty="0">
                <a:latin typeface="+mn-lt"/>
              </a:rPr>
              <a:t>Proprietary:</a:t>
            </a:r>
          </a:p>
          <a:p>
            <a:pPr>
              <a:tabLst>
                <a:tab pos="5948363" algn="dec"/>
              </a:tabLst>
            </a:pPr>
            <a:r>
              <a:rPr lang="en-US" sz="1800" dirty="0">
                <a:latin typeface="+mn-lt"/>
              </a:rPr>
              <a:t>      Appropriations Used . . . . . . . . . . . . . . . . </a:t>
            </a:r>
            <a:r>
              <a:rPr lang="en-US" sz="1800" dirty="0" smtClean="0">
                <a:latin typeface="+mn-lt"/>
              </a:rPr>
              <a:t>.	2,850,000</a:t>
            </a:r>
            <a:endParaRPr lang="en-US" sz="1800" dirty="0">
              <a:latin typeface="+mn-lt"/>
            </a:endParaRPr>
          </a:p>
          <a:p>
            <a:pPr>
              <a:tabLst>
                <a:tab pos="5948363" algn="dec"/>
              </a:tabLst>
            </a:pPr>
            <a:r>
              <a:rPr lang="en-US" sz="1800" dirty="0">
                <a:latin typeface="+mn-lt"/>
              </a:rPr>
              <a:t>      Cumulative Results of Operations . . . . . </a:t>
            </a:r>
            <a:r>
              <a:rPr lang="en-US" sz="1800" dirty="0" smtClean="0">
                <a:latin typeface="+mn-lt"/>
              </a:rPr>
              <a:t>.	441,000</a:t>
            </a:r>
            <a:endParaRPr lang="en-US" sz="1800" dirty="0">
              <a:latin typeface="+mn-lt"/>
            </a:endParaRPr>
          </a:p>
          <a:p>
            <a:pPr>
              <a:tabLst>
                <a:tab pos="7202488" algn="dec"/>
              </a:tabLst>
            </a:pPr>
            <a:r>
              <a:rPr lang="en-US" sz="1800" dirty="0">
                <a:latin typeface="+mn-lt"/>
              </a:rPr>
              <a:t>            Operating/Program Expenses . . . . . </a:t>
            </a:r>
            <a:r>
              <a:rPr lang="en-US" sz="1800" dirty="0" smtClean="0">
                <a:latin typeface="+mn-lt"/>
              </a:rPr>
              <a:t>.	2,991,000</a:t>
            </a:r>
            <a:endParaRPr lang="en-US" sz="1800" dirty="0">
              <a:latin typeface="+mn-lt"/>
            </a:endParaRPr>
          </a:p>
          <a:p>
            <a:pPr>
              <a:tabLst>
                <a:tab pos="7202488" algn="dec"/>
              </a:tabLst>
            </a:pPr>
            <a:r>
              <a:rPr lang="en-US" sz="1800" dirty="0">
                <a:latin typeface="+mn-lt"/>
              </a:rPr>
              <a:t>            Depreciation and Amortization . . . . . </a:t>
            </a:r>
            <a:r>
              <a:rPr lang="en-US" sz="1800" dirty="0" smtClean="0">
                <a:latin typeface="+mn-lt"/>
              </a:rPr>
              <a:t>.	300,000</a:t>
            </a:r>
            <a:endParaRPr lang="en-US" sz="1800" b="1" i="1" dirty="0">
              <a:latin typeface="+mn-lt"/>
            </a:endParaRPr>
          </a:p>
        </p:txBody>
      </p:sp>
    </p:spTree>
    <p:extLst>
      <p:ext uri="{BB962C8B-B14F-4D97-AF65-F5344CB8AC3E}">
        <p14:creationId xmlns:p14="http://schemas.microsoft.com/office/powerpoint/2010/main" val="391775523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Summary</a:t>
            </a:r>
          </a:p>
        </p:txBody>
      </p:sp>
      <p:sp>
        <p:nvSpPr>
          <p:cNvPr id="3" name="Content Placeholder 2"/>
          <p:cNvSpPr>
            <a:spLocks noGrp="1"/>
          </p:cNvSpPr>
          <p:nvPr>
            <p:ph idx="1"/>
          </p:nvPr>
        </p:nvSpPr>
        <p:spPr>
          <a:xfrm>
            <a:off x="308759" y="1466057"/>
            <a:ext cx="7509680" cy="3842543"/>
          </a:xfrm>
        </p:spPr>
        <p:txBody>
          <a:bodyPr/>
          <a:lstStyle/>
          <a:p>
            <a:pPr>
              <a:spcBef>
                <a:spcPts val="1200"/>
              </a:spcBef>
            </a:pPr>
            <a:r>
              <a:rPr lang="en-US" sz="2000" dirty="0"/>
              <a:t>As emphasized by the discussions in earlier chapters, accounting for governmental funds presently focuses on legal compliance.</a:t>
            </a:r>
          </a:p>
          <a:p>
            <a:pPr>
              <a:spcBef>
                <a:spcPts val="1200"/>
              </a:spcBef>
            </a:pPr>
            <a:r>
              <a:rPr lang="en-US" sz="2000" dirty="0"/>
              <a:t>The focus of federal agency accounting, in contrast, is broadened to include information needed for the management of agency resources (the </a:t>
            </a:r>
            <a:r>
              <a:rPr lang="en-US" sz="2000" i="1" dirty="0"/>
              <a:t>proprietary </a:t>
            </a:r>
            <a:r>
              <a:rPr lang="en-US" sz="2000" dirty="0"/>
              <a:t>track) as well as for compliance with fund control requirements (the </a:t>
            </a:r>
            <a:r>
              <a:rPr lang="en-US" sz="2000" i="1" dirty="0"/>
              <a:t>budgetary </a:t>
            </a:r>
            <a:r>
              <a:rPr lang="en-US" sz="2000" dirty="0"/>
              <a:t>track).</a:t>
            </a:r>
          </a:p>
          <a:p>
            <a:pPr>
              <a:spcBef>
                <a:spcPts val="1200"/>
              </a:spcBef>
            </a:pPr>
            <a:r>
              <a:rPr lang="en-US" sz="2000" dirty="0"/>
              <a:t>This text introduced dual-track accounting for state and local government accounting to meet the accrual accounting needs at the government</a:t>
            </a:r>
            <a:r>
              <a:rPr lang="en-US" sz="2000" dirty="0" smtClean="0"/>
              <a:t>-wide </a:t>
            </a:r>
            <a:r>
              <a:rPr lang="en-US" sz="2000" dirty="0"/>
              <a:t>level while continuing to focus on legal compliance within the governmental funds.</a:t>
            </a:r>
          </a:p>
        </p:txBody>
      </p:sp>
    </p:spTree>
    <p:extLst>
      <p:ext uri="{BB962C8B-B14F-4D97-AF65-F5344CB8AC3E}">
        <p14:creationId xmlns:p14="http://schemas.microsoft.com/office/powerpoint/2010/main" val="32189590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FFMIA</a:t>
            </a:r>
          </a:p>
        </p:txBody>
      </p:sp>
      <p:sp>
        <p:nvSpPr>
          <p:cNvPr id="3" name="Content Placeholder 2"/>
          <p:cNvSpPr>
            <a:spLocks noGrp="1"/>
          </p:cNvSpPr>
          <p:nvPr>
            <p:ph idx="1"/>
          </p:nvPr>
        </p:nvSpPr>
        <p:spPr>
          <a:xfrm>
            <a:off x="423039" y="1446852"/>
            <a:ext cx="7407275" cy="3921125"/>
          </a:xfrm>
        </p:spPr>
        <p:txBody>
          <a:bodyPr/>
          <a:lstStyle/>
          <a:p>
            <a:pPr marL="0" indent="0">
              <a:buNone/>
            </a:pPr>
            <a:r>
              <a:rPr lang="en-US" sz="2400" dirty="0"/>
              <a:t>The Federal Financial Management Improvement Act of 1996 states in part that agencies must incorporate accounting standards and reporting objectives established for the federal government into their financial management systems so that all the assets, liabilities, revenues, and expenditures or expenses, and the full costs of programs and activities of the federal government can be consistently and accurately recorded, monitored, and uniformly reported throughout the federal government.</a:t>
            </a:r>
          </a:p>
        </p:txBody>
      </p:sp>
    </p:spTree>
    <p:extLst>
      <p:ext uri="{BB962C8B-B14F-4D97-AF65-F5344CB8AC3E}">
        <p14:creationId xmlns:p14="http://schemas.microsoft.com/office/powerpoint/2010/main" val="14975896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Principal Officials</a:t>
            </a:r>
          </a:p>
        </p:txBody>
      </p:sp>
      <p:sp>
        <p:nvSpPr>
          <p:cNvPr id="3" name="Content Placeholder 2"/>
          <p:cNvSpPr>
            <a:spLocks noGrp="1"/>
          </p:cNvSpPr>
          <p:nvPr>
            <p:ph idx="1"/>
          </p:nvPr>
        </p:nvSpPr>
        <p:spPr>
          <a:xfrm>
            <a:off x="399288" y="1458727"/>
            <a:ext cx="7407275" cy="3921125"/>
          </a:xfrm>
        </p:spPr>
        <p:txBody>
          <a:bodyPr/>
          <a:lstStyle/>
          <a:p>
            <a:pPr marL="0" indent="0">
              <a:spcBef>
                <a:spcPts val="1200"/>
              </a:spcBef>
              <a:buNone/>
            </a:pPr>
            <a:r>
              <a:rPr lang="en-US" sz="2400" dirty="0"/>
              <a:t>Federal statutes (Budget and Accounting Procedures Act of 1950 and the Chief Financial Officers (CFO) Act of 1990) assign responsibility for establishing and maintaining a sound financial management structure for the federal government as a whole to three principal officials:</a:t>
            </a:r>
          </a:p>
          <a:p>
            <a:pPr lvl="1"/>
            <a:r>
              <a:rPr lang="en-US" sz="2100" dirty="0"/>
              <a:t>The Comptroller General of the United States</a:t>
            </a:r>
          </a:p>
          <a:p>
            <a:pPr lvl="1"/>
            <a:r>
              <a:rPr lang="en-US" sz="2100" dirty="0"/>
              <a:t>The Secretary of the Treasury</a:t>
            </a:r>
          </a:p>
          <a:p>
            <a:pPr lvl="1"/>
            <a:r>
              <a:rPr lang="en-US" sz="2100" dirty="0"/>
              <a:t>The Director of the Office of Management and Budget (OMB</a:t>
            </a:r>
            <a:r>
              <a:rPr lang="en-US" sz="2100" dirty="0" smtClean="0"/>
              <a:t>)</a:t>
            </a:r>
            <a:endParaRPr lang="en-US" sz="2100" dirty="0"/>
          </a:p>
        </p:txBody>
      </p:sp>
    </p:spTree>
    <p:extLst>
      <p:ext uri="{BB962C8B-B14F-4D97-AF65-F5344CB8AC3E}">
        <p14:creationId xmlns:p14="http://schemas.microsoft.com/office/powerpoint/2010/main" val="13152385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Three Principal Officials</a:t>
            </a:r>
          </a:p>
        </p:txBody>
      </p:sp>
      <p:sp>
        <p:nvSpPr>
          <p:cNvPr id="4" name="Content Placeholder 3"/>
          <p:cNvSpPr>
            <a:spLocks noGrp="1"/>
          </p:cNvSpPr>
          <p:nvPr>
            <p:ph idx="1"/>
          </p:nvPr>
        </p:nvSpPr>
        <p:spPr/>
        <p:txBody>
          <a:bodyPr/>
          <a:lstStyle/>
          <a:p>
            <a:r>
              <a:rPr lang="en-US" sz="2400" dirty="0" smtClean="0"/>
              <a:t>Comptroller General</a:t>
            </a:r>
          </a:p>
          <a:p>
            <a:pPr lvl="1"/>
            <a:r>
              <a:rPr lang="en-US" sz="2400" dirty="0" smtClean="0"/>
              <a:t>Head of the Government Accountability Office</a:t>
            </a:r>
          </a:p>
          <a:p>
            <a:pPr lvl="1"/>
            <a:r>
              <a:rPr lang="en-US" sz="2400" dirty="0" smtClean="0"/>
              <a:t>Legislative Branch</a:t>
            </a:r>
          </a:p>
          <a:p>
            <a:r>
              <a:rPr lang="en-US" sz="2400" dirty="0" smtClean="0"/>
              <a:t>Secretary of the Treasury</a:t>
            </a:r>
          </a:p>
          <a:p>
            <a:pPr lvl="1"/>
            <a:r>
              <a:rPr lang="en-US" sz="2400" dirty="0" smtClean="0"/>
              <a:t>Head of the Department of the Treasury</a:t>
            </a:r>
          </a:p>
          <a:p>
            <a:pPr lvl="1"/>
            <a:r>
              <a:rPr lang="en-US" sz="2400" dirty="0" smtClean="0"/>
              <a:t>Executive Branch</a:t>
            </a:r>
          </a:p>
          <a:p>
            <a:r>
              <a:rPr lang="en-US" sz="2400" dirty="0" smtClean="0"/>
              <a:t>Director of the Office of Management and Budget</a:t>
            </a:r>
          </a:p>
          <a:p>
            <a:pPr lvl="1"/>
            <a:r>
              <a:rPr lang="en-US" sz="2400" dirty="0" smtClean="0"/>
              <a:t>Part of the Executive Office of the President</a:t>
            </a:r>
          </a:p>
          <a:p>
            <a:pPr lvl="1"/>
            <a:endParaRPr lang="en-US" dirty="0"/>
          </a:p>
        </p:txBody>
      </p:sp>
    </p:spTree>
    <p:extLst>
      <p:ext uri="{BB962C8B-B14F-4D97-AF65-F5344CB8AC3E}">
        <p14:creationId xmlns:p14="http://schemas.microsoft.com/office/powerpoint/2010/main" val="168366838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1818</Template>
  <TotalTime>19132</TotalTime>
  <Words>3542</Words>
  <Application>Microsoft Macintosh PowerPoint</Application>
  <PresentationFormat>Custom</PresentationFormat>
  <Paragraphs>397</Paragraphs>
  <Slides>65</Slides>
  <Notes>4</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1_Diseño predeterminado</vt:lpstr>
      <vt:lpstr>Custom Design</vt:lpstr>
      <vt:lpstr>PowerPoint Presentation</vt:lpstr>
      <vt:lpstr>Accounting and Reporting for the Federal Government</vt:lpstr>
      <vt:lpstr>Learning Objectives  (1 of 2)</vt:lpstr>
      <vt:lpstr>Learning Objectives  (2 of 2)</vt:lpstr>
      <vt:lpstr>The United States Government</vt:lpstr>
      <vt:lpstr>Federal Government Financial Management Structure</vt:lpstr>
      <vt:lpstr>FFMIA</vt:lpstr>
      <vt:lpstr>Principal Officials</vt:lpstr>
      <vt:lpstr>Three Principal Officials</vt:lpstr>
      <vt:lpstr>Federal Financial Accounting Standards</vt:lpstr>
      <vt:lpstr>Director of the Congressional Budget Office (CBO)</vt:lpstr>
      <vt:lpstr>GAAP for the Federal Government</vt:lpstr>
      <vt:lpstr>FASAB Due Process</vt:lpstr>
      <vt:lpstr>Conceptual Framework</vt:lpstr>
      <vt:lpstr>Objectives</vt:lpstr>
      <vt:lpstr>Qualitative Characteristics</vt:lpstr>
      <vt:lpstr>Users of Financial Statements</vt:lpstr>
      <vt:lpstr>Reporting Entity</vt:lpstr>
      <vt:lpstr>Perspectives</vt:lpstr>
      <vt:lpstr>Management’s Discussion and Analysis (MD&amp;A)</vt:lpstr>
      <vt:lpstr>Intended Audience</vt:lpstr>
      <vt:lpstr>Elements and Recognition Criteria</vt:lpstr>
      <vt:lpstr>Information Categories (SFFAC No. 6)</vt:lpstr>
      <vt:lpstr>Measurement of Elements After Initial Recording</vt:lpstr>
      <vt:lpstr>Funds and Federal Accounting</vt:lpstr>
      <vt:lpstr>Fund Groups</vt:lpstr>
      <vt:lpstr>Federal Funds</vt:lpstr>
      <vt:lpstr>Trust Funds</vt:lpstr>
      <vt:lpstr>U. S. Government-Wide Financial Reporting</vt:lpstr>
      <vt:lpstr>Reasons for Disclaimer</vt:lpstr>
      <vt:lpstr>Government Agency Financial Reporting</vt:lpstr>
      <vt:lpstr>Consolidated Performance and Accountability Report (PAR)</vt:lpstr>
      <vt:lpstr>Agency Head Message</vt:lpstr>
      <vt:lpstr>Management’s Discussion and Analysis</vt:lpstr>
      <vt:lpstr>Annual Performance Report</vt:lpstr>
      <vt:lpstr>Annual Financial Report</vt:lpstr>
      <vt:lpstr>Balance Sheet Format</vt:lpstr>
      <vt:lpstr>Asset Categories</vt:lpstr>
      <vt:lpstr>Liability Categories</vt:lpstr>
      <vt:lpstr>Net Position</vt:lpstr>
      <vt:lpstr>Statement of Net Cost and Statement of Changes in Net Position</vt:lpstr>
      <vt:lpstr>Statement of Budgetary Resources  (1 of 2)</vt:lpstr>
      <vt:lpstr>Statement of Budgetary Resources  (2 of 2)</vt:lpstr>
      <vt:lpstr>Statement of Custodial Activity</vt:lpstr>
      <vt:lpstr>Social Insurance</vt:lpstr>
      <vt:lpstr>Social Insurance Statement</vt:lpstr>
      <vt:lpstr>Statement of Net Changes in Social Insurance Amounts</vt:lpstr>
      <vt:lpstr>Required Supplemental Information</vt:lpstr>
      <vt:lpstr>Other Accompanying Information</vt:lpstr>
      <vt:lpstr>Compliance with Laws and Regulations</vt:lpstr>
      <vt:lpstr>Financial Management</vt:lpstr>
      <vt:lpstr>Budgetary versus Proprietary Accounting Recognition (1 of 2)</vt:lpstr>
      <vt:lpstr>Budgetary versus Proprietary Accounting Recognition (2 of 2)</vt:lpstr>
      <vt:lpstr>Flow of Budgetary Authority</vt:lpstr>
      <vt:lpstr>Illustrative Transactions  (1 of 10)</vt:lpstr>
      <vt:lpstr>Illustrative Transactions  (2 of 10)</vt:lpstr>
      <vt:lpstr>Illustrative Transactions  (3 of 10)</vt:lpstr>
      <vt:lpstr>Illustrative Transactions  (4 of 10)</vt:lpstr>
      <vt:lpstr>Illustrative Transactions  (5 of 10)</vt:lpstr>
      <vt:lpstr>Illustrative Transactions  (6 of 10)</vt:lpstr>
      <vt:lpstr>Illustrative Transactions  (7 of 10)</vt:lpstr>
      <vt:lpstr>Illustrative Transactions  (8 of 10)</vt:lpstr>
      <vt:lpstr>Illustrative Transactions  (9 of 10)</vt:lpstr>
      <vt:lpstr>Illustrative Transactions  (10 of 10)</vt:lpstr>
      <vt:lpstr>Summary</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953</cp:revision>
  <dcterms:created xsi:type="dcterms:W3CDTF">2005-07-29T18:32:25Z</dcterms:created>
  <dcterms:modified xsi:type="dcterms:W3CDTF">2018-01-08T19:05:19Z</dcterms:modified>
  <cp:category>Presentation</cp:category>
</cp:coreProperties>
</file>