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62" r:id="rId5"/>
    <p:sldId id="258" r:id="rId6"/>
    <p:sldId id="263" r:id="rId7"/>
    <p:sldId id="261" r:id="rId8"/>
    <p:sldId id="286" r:id="rId9"/>
    <p:sldId id="287" r:id="rId10"/>
    <p:sldId id="288" r:id="rId11"/>
    <p:sldId id="260" r:id="rId12"/>
    <p:sldId id="264" r:id="rId13"/>
    <p:sldId id="265" r:id="rId14"/>
    <p:sldId id="266" r:id="rId15"/>
    <p:sldId id="267" r:id="rId16"/>
    <p:sldId id="268" r:id="rId17"/>
    <p:sldId id="269" r:id="rId18"/>
    <p:sldId id="270" r:id="rId19"/>
    <p:sldId id="271" r:id="rId20"/>
    <p:sldId id="272" r:id="rId21"/>
    <p:sldId id="289" r:id="rId22"/>
    <p:sldId id="290" r:id="rId23"/>
    <p:sldId id="273" r:id="rId24"/>
    <p:sldId id="274" r:id="rId25"/>
    <p:sldId id="275" r:id="rId26"/>
    <p:sldId id="276" r:id="rId27"/>
    <p:sldId id="277" r:id="rId28"/>
    <p:sldId id="278" r:id="rId29"/>
    <p:sldId id="279" r:id="rId30"/>
    <p:sldId id="280" r:id="rId31"/>
    <p:sldId id="291" r:id="rId32"/>
    <p:sldId id="281" r:id="rId33"/>
    <p:sldId id="282" r:id="rId34"/>
    <p:sldId id="283" r:id="rId35"/>
    <p:sldId id="284" r:id="rId36"/>
    <p:sldId id="285"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5" autoAdjust="0"/>
    <p:restoredTop sz="94660"/>
  </p:normalViewPr>
  <p:slideViewPr>
    <p:cSldViewPr snapToGrid="0">
      <p:cViewPr varScale="1">
        <p:scale>
          <a:sx n="116" d="100"/>
          <a:sy n="116" d="100"/>
        </p:scale>
        <p:origin x="224" y="4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11/15/19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11/15/19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11/15/19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11/15/19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A61015F-7CC6-4D0A-9D87-873EA4C304CC}" type="datetimeFigureOut">
              <a:rPr lang="en-US" dirty="0"/>
              <a:t>11/15/19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11/15/19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11/15/19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11/15/19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11/15/19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5C68B11-C5A8-448C-8CE9-B1A273C79CFC}" type="datetimeFigureOut">
              <a:rPr lang="en-US" dirty="0"/>
              <a:t>11/15/19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11/15/19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11/15/19</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youtube.com/watch?v=GfbOGo8hPKc"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youtube.com/watch?v=gJpl4e2qAUg"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youtube.com/watch?v=0rSo0odeIUs"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youtube.com/watch?v=mevAcMkWm2o"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www.youtube.com/watch?v=_CxHMhsQXZ4"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Management of the patient with oropharyngeal swallowing disorders 2 </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7523335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C3612-A784-2D4C-94DB-DB772800D548}"/>
              </a:ext>
            </a:extLst>
          </p:cNvPr>
          <p:cNvSpPr>
            <a:spLocks noGrp="1"/>
          </p:cNvSpPr>
          <p:nvPr>
            <p:ph type="title"/>
          </p:nvPr>
        </p:nvSpPr>
        <p:spPr/>
        <p:txBody>
          <a:bodyPr>
            <a:normAutofit/>
          </a:bodyPr>
          <a:lstStyle/>
          <a:p>
            <a:r>
              <a:rPr lang="en-US" dirty="0"/>
              <a:t>Bolus control Exercises.</a:t>
            </a:r>
          </a:p>
        </p:txBody>
      </p:sp>
      <p:sp>
        <p:nvSpPr>
          <p:cNvPr id="3" name="Content Placeholder 2">
            <a:extLst>
              <a:ext uri="{FF2B5EF4-FFF2-40B4-BE49-F238E27FC236}">
                <a16:creationId xmlns:a16="http://schemas.microsoft.com/office/drawing/2014/main" id="{45C812C5-5713-1242-873C-74B5D103531E}"/>
              </a:ext>
            </a:extLst>
          </p:cNvPr>
          <p:cNvSpPr>
            <a:spLocks noGrp="1"/>
          </p:cNvSpPr>
          <p:nvPr>
            <p:ph idx="1"/>
          </p:nvPr>
        </p:nvSpPr>
        <p:spPr>
          <a:xfrm>
            <a:off x="1024128" y="2084832"/>
            <a:ext cx="9720073" cy="4224528"/>
          </a:xfrm>
        </p:spPr>
        <p:txBody>
          <a:bodyPr>
            <a:normAutofit/>
          </a:bodyPr>
          <a:lstStyle/>
          <a:p>
            <a:br>
              <a:rPr lang="en-US" dirty="0"/>
            </a:br>
            <a:r>
              <a:rPr lang="en-US" b="1" dirty="0">
                <a:solidFill>
                  <a:schemeClr val="accent1"/>
                </a:solidFill>
              </a:rPr>
              <a:t>Exercises To Hold A Cohesive Bolus</a:t>
            </a:r>
          </a:p>
          <a:p>
            <a:endParaRPr lang="en-US" b="1" dirty="0">
              <a:solidFill>
                <a:schemeClr val="accent1"/>
              </a:solidFill>
            </a:endParaRPr>
          </a:p>
          <a:p>
            <a:pPr lvl="2" algn="just">
              <a:buFont typeface="Wingdings" pitchFamily="2" charset="2"/>
              <a:buChar char="Ø"/>
            </a:pPr>
            <a:r>
              <a:rPr lang="en-US" sz="2200" dirty="0"/>
              <a:t> Ask the patient to  move the bolus  around the mouth without loosing the material or letting it spread out around the mouth. </a:t>
            </a:r>
          </a:p>
          <a:p>
            <a:pPr lvl="2" algn="just">
              <a:buFont typeface="Wingdings" pitchFamily="2" charset="2"/>
              <a:buChar char="Ø"/>
            </a:pPr>
            <a:r>
              <a:rPr lang="en-US" sz="2200" dirty="0"/>
              <a:t>Patient should cup the tongue around the bolus. </a:t>
            </a:r>
          </a:p>
          <a:p>
            <a:pPr lvl="2" algn="just">
              <a:buFont typeface="Wingdings" pitchFamily="2" charset="2"/>
              <a:buChar char="Ø"/>
            </a:pPr>
            <a:r>
              <a:rPr lang="en-US" sz="2200" dirty="0"/>
              <a:t>when the patient is finished, the bolus is expectorated rather than swallowed in order to examine any residue. </a:t>
            </a:r>
          </a:p>
          <a:p>
            <a:pPr lvl="2" algn="just">
              <a:buFont typeface="Wingdings" pitchFamily="2" charset="2"/>
              <a:buChar char="Ø"/>
            </a:pPr>
            <a:r>
              <a:rPr lang="en-US" sz="2200" dirty="0"/>
              <a:t>Start practicing with paste consistency then move to liquids </a:t>
            </a:r>
          </a:p>
        </p:txBody>
      </p:sp>
    </p:spTree>
    <p:extLst>
      <p:ext uri="{BB962C8B-B14F-4D97-AF65-F5344CB8AC3E}">
        <p14:creationId xmlns:p14="http://schemas.microsoft.com/office/powerpoint/2010/main" val="40011073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2ED50E-277F-8D4A-BDA0-14D2010BE3F3}"/>
              </a:ext>
            </a:extLst>
          </p:cNvPr>
          <p:cNvSpPr>
            <a:spLocks noGrp="1"/>
          </p:cNvSpPr>
          <p:nvPr>
            <p:ph type="title"/>
          </p:nvPr>
        </p:nvSpPr>
        <p:spPr/>
        <p:txBody>
          <a:bodyPr/>
          <a:lstStyle/>
          <a:p>
            <a:r>
              <a:rPr lang="en-US" dirty="0"/>
              <a:t>Bolus control Exercises.</a:t>
            </a:r>
          </a:p>
        </p:txBody>
      </p:sp>
      <p:sp>
        <p:nvSpPr>
          <p:cNvPr id="3" name="Content Placeholder 2">
            <a:extLst>
              <a:ext uri="{FF2B5EF4-FFF2-40B4-BE49-F238E27FC236}">
                <a16:creationId xmlns:a16="http://schemas.microsoft.com/office/drawing/2014/main" id="{4938BA9F-8DA7-124D-889B-FD3F5E5E33B3}"/>
              </a:ext>
            </a:extLst>
          </p:cNvPr>
          <p:cNvSpPr>
            <a:spLocks noGrp="1"/>
          </p:cNvSpPr>
          <p:nvPr>
            <p:ph idx="1"/>
          </p:nvPr>
        </p:nvSpPr>
        <p:spPr/>
        <p:txBody>
          <a:bodyPr/>
          <a:lstStyle/>
          <a:p>
            <a:br>
              <a:rPr lang="en-US" dirty="0"/>
            </a:br>
            <a:r>
              <a:rPr lang="en-US" b="1" dirty="0">
                <a:solidFill>
                  <a:schemeClr val="accent1"/>
                </a:solidFill>
              </a:rPr>
              <a:t>Bolus Propulsion Exercise</a:t>
            </a:r>
          </a:p>
          <a:p>
            <a:endParaRPr lang="en-US" b="1" dirty="0">
              <a:solidFill>
                <a:schemeClr val="accent1"/>
              </a:solidFill>
            </a:endParaRPr>
          </a:p>
          <a:p>
            <a:pPr lvl="2">
              <a:buFont typeface="Wingdings" pitchFamily="2" charset="2"/>
              <a:buChar char="Ø"/>
            </a:pPr>
            <a:r>
              <a:rPr lang="en-US" sz="2200" dirty="0"/>
              <a:t>Using 4 inch long, narrow roll gauze soaked in juice. With the clinician holding the front of the gauze (so it can’t b swallowed)</a:t>
            </a:r>
          </a:p>
          <a:p>
            <a:pPr lvl="2">
              <a:buFont typeface="Wingdings" pitchFamily="2" charset="2"/>
              <a:buChar char="Ø"/>
            </a:pPr>
            <a:r>
              <a:rPr lang="en-US" sz="2200" dirty="0"/>
              <a:t>The patient  is asked to push upward and backward against he gauze with the tongue, squeezing liquid out of it and pushing the liquid backward at he same time. The gauze acts as a </a:t>
            </a:r>
            <a:r>
              <a:rPr lang="en-US" sz="2200" dirty="0" err="1"/>
              <a:t>pseudopalate</a:t>
            </a:r>
            <a:r>
              <a:rPr lang="en-US" sz="2200" dirty="0"/>
              <a:t> for the patient to push against.</a:t>
            </a:r>
          </a:p>
          <a:p>
            <a:endParaRPr lang="en-US" dirty="0"/>
          </a:p>
        </p:txBody>
      </p:sp>
    </p:spTree>
    <p:extLst>
      <p:ext uri="{BB962C8B-B14F-4D97-AF65-F5344CB8AC3E}">
        <p14:creationId xmlns:p14="http://schemas.microsoft.com/office/powerpoint/2010/main" val="21286818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2ED50E-277F-8D4A-BDA0-14D2010BE3F3}"/>
              </a:ext>
            </a:extLst>
          </p:cNvPr>
          <p:cNvSpPr>
            <a:spLocks noGrp="1"/>
          </p:cNvSpPr>
          <p:nvPr>
            <p:ph type="title"/>
          </p:nvPr>
        </p:nvSpPr>
        <p:spPr/>
        <p:txBody>
          <a:bodyPr/>
          <a:lstStyle/>
          <a:p>
            <a:r>
              <a:rPr lang="en-US" dirty="0"/>
              <a:t>Range of motion exercises for pharyngeal structures </a:t>
            </a:r>
          </a:p>
        </p:txBody>
      </p:sp>
      <p:sp>
        <p:nvSpPr>
          <p:cNvPr id="3" name="Content Placeholder 2">
            <a:extLst>
              <a:ext uri="{FF2B5EF4-FFF2-40B4-BE49-F238E27FC236}">
                <a16:creationId xmlns:a16="http://schemas.microsoft.com/office/drawing/2014/main" id="{4938BA9F-8DA7-124D-889B-FD3F5E5E33B3}"/>
              </a:ext>
            </a:extLst>
          </p:cNvPr>
          <p:cNvSpPr>
            <a:spLocks noGrp="1"/>
          </p:cNvSpPr>
          <p:nvPr>
            <p:ph idx="1"/>
          </p:nvPr>
        </p:nvSpPr>
        <p:spPr/>
        <p:txBody>
          <a:bodyPr>
            <a:normAutofit/>
          </a:bodyPr>
          <a:lstStyle/>
          <a:p>
            <a:r>
              <a:rPr lang="en-US" b="1" dirty="0">
                <a:solidFill>
                  <a:schemeClr val="accent1"/>
                </a:solidFill>
              </a:rPr>
              <a:t>Airway Entrance</a:t>
            </a:r>
          </a:p>
          <a:p>
            <a:endParaRPr lang="en-US" b="1" dirty="0">
              <a:solidFill>
                <a:schemeClr val="accent1"/>
              </a:solidFill>
            </a:endParaRPr>
          </a:p>
          <a:p>
            <a:pPr lvl="2">
              <a:buFont typeface="Wingdings" pitchFamily="2" charset="2"/>
              <a:buChar char="Ø"/>
            </a:pPr>
            <a:r>
              <a:rPr lang="en-US" sz="2200" b="1" dirty="0">
                <a:solidFill>
                  <a:schemeClr val="accent1"/>
                </a:solidFill>
              </a:rPr>
              <a:t> </a:t>
            </a:r>
            <a:r>
              <a:rPr lang="en-US" sz="2200" dirty="0"/>
              <a:t>The patient should b seated and told to hold breath and to bear down for a second, then to let go. Patient t may do this by pushing down or pulling up on the chair with both hands for several seconds. Patients with blood pressure should not do this exercise (bearing down increase blood pressure).</a:t>
            </a:r>
          </a:p>
          <a:p>
            <a:pPr marL="0" indent="0">
              <a:buNone/>
            </a:pPr>
            <a:endParaRPr lang="en-US" dirty="0"/>
          </a:p>
          <a:p>
            <a:pPr lvl="2">
              <a:buFont typeface="Wingdings" pitchFamily="2" charset="2"/>
              <a:buChar char="Ø"/>
            </a:pPr>
            <a:endParaRPr lang="en-US" sz="2200" dirty="0"/>
          </a:p>
          <a:p>
            <a:pPr lvl="2">
              <a:buFont typeface="Wingdings" pitchFamily="2" charset="2"/>
              <a:buChar char="Ø"/>
            </a:pPr>
            <a:endParaRPr lang="en-US" sz="2200" dirty="0"/>
          </a:p>
          <a:p>
            <a:pPr lvl="2">
              <a:buFont typeface="Wingdings" pitchFamily="2" charset="2"/>
              <a:buChar char="Ø"/>
            </a:pPr>
            <a:endParaRPr lang="en-US" sz="2200" dirty="0"/>
          </a:p>
          <a:p>
            <a:endParaRPr lang="en-US" dirty="0"/>
          </a:p>
        </p:txBody>
      </p:sp>
    </p:spTree>
    <p:extLst>
      <p:ext uri="{BB962C8B-B14F-4D97-AF65-F5344CB8AC3E}">
        <p14:creationId xmlns:p14="http://schemas.microsoft.com/office/powerpoint/2010/main" val="32667174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2ED50E-277F-8D4A-BDA0-14D2010BE3F3}"/>
              </a:ext>
            </a:extLst>
          </p:cNvPr>
          <p:cNvSpPr>
            <a:spLocks noGrp="1"/>
          </p:cNvSpPr>
          <p:nvPr>
            <p:ph type="title"/>
          </p:nvPr>
        </p:nvSpPr>
        <p:spPr/>
        <p:txBody>
          <a:bodyPr/>
          <a:lstStyle/>
          <a:p>
            <a:r>
              <a:rPr lang="en-US" dirty="0"/>
              <a:t>Range of motion exercises for pharyngeal structures </a:t>
            </a:r>
          </a:p>
        </p:txBody>
      </p:sp>
      <p:sp>
        <p:nvSpPr>
          <p:cNvPr id="3" name="Content Placeholder 2">
            <a:extLst>
              <a:ext uri="{FF2B5EF4-FFF2-40B4-BE49-F238E27FC236}">
                <a16:creationId xmlns:a16="http://schemas.microsoft.com/office/drawing/2014/main" id="{4938BA9F-8DA7-124D-889B-FD3F5E5E33B3}"/>
              </a:ext>
            </a:extLst>
          </p:cNvPr>
          <p:cNvSpPr>
            <a:spLocks noGrp="1"/>
          </p:cNvSpPr>
          <p:nvPr>
            <p:ph idx="1"/>
          </p:nvPr>
        </p:nvSpPr>
        <p:spPr/>
        <p:txBody>
          <a:bodyPr>
            <a:normAutofit/>
          </a:bodyPr>
          <a:lstStyle/>
          <a:p>
            <a:r>
              <a:rPr lang="en-US" b="1" dirty="0">
                <a:solidFill>
                  <a:schemeClr val="accent1"/>
                </a:solidFill>
              </a:rPr>
              <a:t>Vocal Fold Adduction</a:t>
            </a:r>
          </a:p>
          <a:p>
            <a:endParaRPr lang="en-US" dirty="0"/>
          </a:p>
          <a:p>
            <a:pPr lvl="2">
              <a:buFont typeface="Wingdings" pitchFamily="2" charset="2"/>
              <a:buChar char="Ø"/>
            </a:pPr>
            <a:r>
              <a:rPr lang="en-US" sz="2200" dirty="0"/>
              <a:t> Patient should bear down against a chair with only one hand and to produce a clear voice (repeated exercise 5 times). Each time the patient repeat “ah” 5 times with hard glottal attack on each vowel. This increases muscle activity in the larynx and is basic to good laryngeal closure during swallowing.</a:t>
            </a:r>
          </a:p>
          <a:p>
            <a:pPr lvl="2">
              <a:buFont typeface="Wingdings" pitchFamily="2" charset="2"/>
              <a:buChar char="Ø"/>
            </a:pPr>
            <a:r>
              <a:rPr lang="en-US" sz="2200" dirty="0"/>
              <a:t>Another exercise is to ask the </a:t>
            </a:r>
            <a:r>
              <a:rPr lang="en-US" sz="2200" dirty="0" err="1"/>
              <a:t>pt</a:t>
            </a:r>
            <a:r>
              <a:rPr lang="en-US" sz="2200" dirty="0"/>
              <a:t> to practice “pseudo” supraglottic swallow (take a breath, hold it, then cough as strong as possible). (2-3 weeks)</a:t>
            </a:r>
          </a:p>
          <a:p>
            <a:pPr algn="ctr"/>
            <a:r>
              <a:rPr lang="en-US" dirty="0">
                <a:hlinkClick r:id="rId2"/>
              </a:rPr>
              <a:t>https://www.youtube.com/watch?v=GfbOGo8hPKc</a:t>
            </a:r>
            <a:endParaRPr lang="en-US" dirty="0"/>
          </a:p>
        </p:txBody>
      </p:sp>
    </p:spTree>
    <p:extLst>
      <p:ext uri="{BB962C8B-B14F-4D97-AF65-F5344CB8AC3E}">
        <p14:creationId xmlns:p14="http://schemas.microsoft.com/office/powerpoint/2010/main" val="28908518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2ED50E-277F-8D4A-BDA0-14D2010BE3F3}"/>
              </a:ext>
            </a:extLst>
          </p:cNvPr>
          <p:cNvSpPr>
            <a:spLocks noGrp="1"/>
          </p:cNvSpPr>
          <p:nvPr>
            <p:ph type="title"/>
          </p:nvPr>
        </p:nvSpPr>
        <p:spPr/>
        <p:txBody>
          <a:bodyPr/>
          <a:lstStyle/>
          <a:p>
            <a:r>
              <a:rPr lang="en-US" dirty="0"/>
              <a:t>Range of motion exercises for pharyngeal structures </a:t>
            </a:r>
          </a:p>
        </p:txBody>
      </p:sp>
      <p:sp>
        <p:nvSpPr>
          <p:cNvPr id="3" name="Content Placeholder 2">
            <a:extLst>
              <a:ext uri="{FF2B5EF4-FFF2-40B4-BE49-F238E27FC236}">
                <a16:creationId xmlns:a16="http://schemas.microsoft.com/office/drawing/2014/main" id="{4938BA9F-8DA7-124D-889B-FD3F5E5E33B3}"/>
              </a:ext>
            </a:extLst>
          </p:cNvPr>
          <p:cNvSpPr>
            <a:spLocks noGrp="1"/>
          </p:cNvSpPr>
          <p:nvPr>
            <p:ph idx="1"/>
          </p:nvPr>
        </p:nvSpPr>
        <p:spPr/>
        <p:txBody>
          <a:bodyPr/>
          <a:lstStyle/>
          <a:p>
            <a:r>
              <a:rPr lang="en-US" b="1" dirty="0">
                <a:solidFill>
                  <a:schemeClr val="accent1"/>
                </a:solidFill>
              </a:rPr>
              <a:t>Tongue Base Exercise</a:t>
            </a:r>
          </a:p>
          <a:p>
            <a:endParaRPr lang="en-US" b="1" dirty="0">
              <a:solidFill>
                <a:schemeClr val="accent1"/>
              </a:solidFill>
            </a:endParaRPr>
          </a:p>
          <a:p>
            <a:pPr lvl="2">
              <a:buFont typeface="Wingdings" pitchFamily="2" charset="2"/>
              <a:buChar char="Ø"/>
            </a:pPr>
            <a:r>
              <a:rPr lang="en-US" sz="2200" dirty="0"/>
              <a:t>pull tongue straight back in the mouth as far as possible and to hold it for 1 second.</a:t>
            </a:r>
          </a:p>
          <a:p>
            <a:pPr lvl="2">
              <a:buFont typeface="Wingdings" pitchFamily="2" charset="2"/>
              <a:buChar char="Ø"/>
            </a:pPr>
            <a:r>
              <a:rPr lang="en-US" sz="2200" dirty="0"/>
              <a:t>pull back and pretend to gargle as hard as possible and then release.</a:t>
            </a:r>
          </a:p>
          <a:p>
            <a:pPr lvl="2">
              <a:buFont typeface="Wingdings" pitchFamily="2" charset="2"/>
              <a:buChar char="Ø"/>
            </a:pPr>
            <a:r>
              <a:rPr lang="en-US" sz="2200" dirty="0"/>
              <a:t>pretending to yawn, which pulls the tongue base back.</a:t>
            </a:r>
          </a:p>
          <a:p>
            <a:endParaRPr lang="en-US" dirty="0"/>
          </a:p>
        </p:txBody>
      </p:sp>
    </p:spTree>
    <p:extLst>
      <p:ext uri="{BB962C8B-B14F-4D97-AF65-F5344CB8AC3E}">
        <p14:creationId xmlns:p14="http://schemas.microsoft.com/office/powerpoint/2010/main" val="25261078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2ED50E-277F-8D4A-BDA0-14D2010BE3F3}"/>
              </a:ext>
            </a:extLst>
          </p:cNvPr>
          <p:cNvSpPr>
            <a:spLocks noGrp="1"/>
          </p:cNvSpPr>
          <p:nvPr>
            <p:ph type="title"/>
          </p:nvPr>
        </p:nvSpPr>
        <p:spPr/>
        <p:txBody>
          <a:bodyPr/>
          <a:lstStyle/>
          <a:p>
            <a:r>
              <a:rPr lang="en-US" dirty="0"/>
              <a:t>Range of motion exercises for pharyngeal structures </a:t>
            </a:r>
          </a:p>
        </p:txBody>
      </p:sp>
      <p:sp>
        <p:nvSpPr>
          <p:cNvPr id="3" name="Content Placeholder 2">
            <a:extLst>
              <a:ext uri="{FF2B5EF4-FFF2-40B4-BE49-F238E27FC236}">
                <a16:creationId xmlns:a16="http://schemas.microsoft.com/office/drawing/2014/main" id="{4938BA9F-8DA7-124D-889B-FD3F5E5E33B3}"/>
              </a:ext>
            </a:extLst>
          </p:cNvPr>
          <p:cNvSpPr>
            <a:spLocks noGrp="1"/>
          </p:cNvSpPr>
          <p:nvPr>
            <p:ph idx="1"/>
          </p:nvPr>
        </p:nvSpPr>
        <p:spPr/>
        <p:txBody>
          <a:bodyPr/>
          <a:lstStyle/>
          <a:p>
            <a:r>
              <a:rPr lang="en-US" b="1" dirty="0">
                <a:solidFill>
                  <a:schemeClr val="accent1"/>
                </a:solidFill>
              </a:rPr>
              <a:t>Laryngeal Elevation Exercise-the falsetto exercise</a:t>
            </a:r>
          </a:p>
          <a:p>
            <a:endParaRPr lang="en-US" b="1" dirty="0">
              <a:solidFill>
                <a:schemeClr val="accent1"/>
              </a:solidFill>
            </a:endParaRPr>
          </a:p>
          <a:p>
            <a:pPr lvl="2">
              <a:buFont typeface="Wingdings" pitchFamily="2" charset="2"/>
              <a:buChar char="Ø"/>
            </a:pPr>
            <a:r>
              <a:rPr lang="en-US" sz="2200" dirty="0"/>
              <a:t>Patient is  is asked to slide up the pitch scale as high as possible to a high squeaky voice. When reaching the top scale, the Patient holds the high note for several seconds with as much effort as possible.</a:t>
            </a:r>
          </a:p>
          <a:p>
            <a:pPr lvl="2">
              <a:buFont typeface="Wingdings" pitchFamily="2" charset="2"/>
              <a:buChar char="Ø"/>
            </a:pPr>
            <a:r>
              <a:rPr lang="en-US" sz="2200" dirty="0"/>
              <a:t>During the production of the falsetto the larynx elevates almost as much as it does during swallow.</a:t>
            </a:r>
          </a:p>
          <a:p>
            <a:endParaRPr lang="en-US" dirty="0"/>
          </a:p>
        </p:txBody>
      </p:sp>
    </p:spTree>
    <p:extLst>
      <p:ext uri="{BB962C8B-B14F-4D97-AF65-F5344CB8AC3E}">
        <p14:creationId xmlns:p14="http://schemas.microsoft.com/office/powerpoint/2010/main" val="15712511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2ED50E-277F-8D4A-BDA0-14D2010BE3F3}"/>
              </a:ext>
            </a:extLst>
          </p:cNvPr>
          <p:cNvSpPr>
            <a:spLocks noGrp="1"/>
          </p:cNvSpPr>
          <p:nvPr>
            <p:ph type="title"/>
          </p:nvPr>
        </p:nvSpPr>
        <p:spPr/>
        <p:txBody>
          <a:bodyPr/>
          <a:lstStyle/>
          <a:p>
            <a:r>
              <a:rPr lang="en-US" dirty="0"/>
              <a:t>Sensory Motor Integration Procedures</a:t>
            </a:r>
            <a:br>
              <a:rPr lang="en-US" dirty="0"/>
            </a:br>
            <a:endParaRPr lang="en-US" dirty="0"/>
          </a:p>
        </p:txBody>
      </p:sp>
      <p:sp>
        <p:nvSpPr>
          <p:cNvPr id="3" name="Content Placeholder 2">
            <a:extLst>
              <a:ext uri="{FF2B5EF4-FFF2-40B4-BE49-F238E27FC236}">
                <a16:creationId xmlns:a16="http://schemas.microsoft.com/office/drawing/2014/main" id="{4938BA9F-8DA7-124D-889B-FD3F5E5E33B3}"/>
              </a:ext>
            </a:extLst>
          </p:cNvPr>
          <p:cNvSpPr>
            <a:spLocks noGrp="1"/>
          </p:cNvSpPr>
          <p:nvPr>
            <p:ph idx="1"/>
          </p:nvPr>
        </p:nvSpPr>
        <p:spPr/>
        <p:txBody>
          <a:bodyPr/>
          <a:lstStyle/>
          <a:p>
            <a:r>
              <a:rPr lang="en-US" b="1" dirty="0">
                <a:solidFill>
                  <a:schemeClr val="accent1"/>
                </a:solidFill>
              </a:rPr>
              <a:t>These take a number of forms such as: </a:t>
            </a:r>
          </a:p>
          <a:p>
            <a:r>
              <a:rPr lang="en-US" dirty="0"/>
              <a:t>1.Increasing the downward pressure of the spoon against the tongue as the bolus is delivered into the mouth.</a:t>
            </a:r>
          </a:p>
          <a:p>
            <a:r>
              <a:rPr lang="en-US" dirty="0"/>
              <a:t>2.Introducing a bolus with increased sensory characteristics, such as a cold bolus or a textured bolus or a bolus with strong flavor.</a:t>
            </a:r>
          </a:p>
          <a:p>
            <a:r>
              <a:rPr lang="en-US" dirty="0"/>
              <a:t>3.Providing a bolus requiring chewing so that the mastication provides preliminary oral stimulation.</a:t>
            </a:r>
          </a:p>
          <a:p>
            <a:r>
              <a:rPr lang="en-US" dirty="0"/>
              <a:t>4.Thermal-tactile stimulation to the anterior </a:t>
            </a:r>
            <a:r>
              <a:rPr lang="en-US" dirty="0" err="1"/>
              <a:t>faucial</a:t>
            </a:r>
            <a:r>
              <a:rPr lang="en-US" dirty="0"/>
              <a:t> arches prior to swallowing.</a:t>
            </a:r>
          </a:p>
          <a:p>
            <a:r>
              <a:rPr lang="en-US" dirty="0"/>
              <a:t>5.Providing a larger volume bolus.</a:t>
            </a:r>
          </a:p>
          <a:p>
            <a:endParaRPr lang="en-US" dirty="0"/>
          </a:p>
        </p:txBody>
      </p:sp>
    </p:spTree>
    <p:extLst>
      <p:ext uri="{BB962C8B-B14F-4D97-AF65-F5344CB8AC3E}">
        <p14:creationId xmlns:p14="http://schemas.microsoft.com/office/powerpoint/2010/main" val="41778340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2ED50E-277F-8D4A-BDA0-14D2010BE3F3}"/>
              </a:ext>
            </a:extLst>
          </p:cNvPr>
          <p:cNvSpPr>
            <a:spLocks noGrp="1"/>
          </p:cNvSpPr>
          <p:nvPr>
            <p:ph type="title"/>
          </p:nvPr>
        </p:nvSpPr>
        <p:spPr/>
        <p:txBody>
          <a:bodyPr/>
          <a:lstStyle/>
          <a:p>
            <a:r>
              <a:rPr lang="en-US" dirty="0"/>
              <a:t>Sensory Motor Integration Procedures</a:t>
            </a:r>
            <a:br>
              <a:rPr lang="en-US" dirty="0"/>
            </a:br>
            <a:endParaRPr lang="en-US" dirty="0"/>
          </a:p>
        </p:txBody>
      </p:sp>
      <p:sp>
        <p:nvSpPr>
          <p:cNvPr id="3" name="Content Placeholder 2">
            <a:extLst>
              <a:ext uri="{FF2B5EF4-FFF2-40B4-BE49-F238E27FC236}">
                <a16:creationId xmlns:a16="http://schemas.microsoft.com/office/drawing/2014/main" id="{4938BA9F-8DA7-124D-889B-FD3F5E5E33B3}"/>
              </a:ext>
            </a:extLst>
          </p:cNvPr>
          <p:cNvSpPr>
            <a:spLocks noGrp="1"/>
          </p:cNvSpPr>
          <p:nvPr>
            <p:ph idx="1"/>
          </p:nvPr>
        </p:nvSpPr>
        <p:spPr/>
        <p:txBody>
          <a:bodyPr>
            <a:normAutofit/>
          </a:bodyPr>
          <a:lstStyle/>
          <a:p>
            <a:r>
              <a:rPr lang="en-US" b="1" dirty="0">
                <a:solidFill>
                  <a:schemeClr val="accent1"/>
                </a:solidFill>
              </a:rPr>
              <a:t>Thermal-tactile stimulation</a:t>
            </a:r>
          </a:p>
          <a:p>
            <a:endParaRPr lang="en-US" b="1" dirty="0">
              <a:solidFill>
                <a:schemeClr val="accent1"/>
              </a:solidFill>
            </a:endParaRPr>
          </a:p>
          <a:p>
            <a:pPr lvl="2">
              <a:buFont typeface="Wingdings" pitchFamily="2" charset="2"/>
              <a:buChar char="Ø"/>
            </a:pPr>
            <a:r>
              <a:rPr lang="en-US" sz="2200" dirty="0"/>
              <a:t>  used to improve the speed of triggering of the pharyngeal swallow.</a:t>
            </a:r>
          </a:p>
          <a:p>
            <a:pPr lvl="2">
              <a:buFont typeface="Wingdings" pitchFamily="2" charset="2"/>
              <a:buChar char="Ø"/>
            </a:pPr>
            <a:r>
              <a:rPr lang="en-US" sz="2200" dirty="0"/>
              <a:t>the patient is asked to open his mouth while the clinician places a cold, size 00 laryngeal mirror at the base of the anterior </a:t>
            </a:r>
            <a:r>
              <a:rPr lang="en-US" sz="2200" dirty="0" err="1"/>
              <a:t>faucial</a:t>
            </a:r>
            <a:r>
              <a:rPr lang="en-US" sz="2200" dirty="0"/>
              <a:t> arch. Rubbing up and down vertically five times. The stimulation is repeated on the opposite side of the oral cavity, if both sides are equally sensitive.</a:t>
            </a:r>
          </a:p>
          <a:p>
            <a:pPr lvl="2">
              <a:buFont typeface="Wingdings" pitchFamily="2" charset="2"/>
              <a:buChar char="Ø"/>
            </a:pPr>
            <a:r>
              <a:rPr lang="en-US" sz="2200" dirty="0"/>
              <a:t>the purpose of the stimulation is to heighten the sensitivity for the swallow in the central nervous system and to alert the central nervous system, so when attempting to swallow the patient will trigger a pharyngeal swallow more rapidly. </a:t>
            </a:r>
          </a:p>
          <a:p>
            <a:endParaRPr lang="en-US" dirty="0"/>
          </a:p>
        </p:txBody>
      </p:sp>
    </p:spTree>
    <p:extLst>
      <p:ext uri="{BB962C8B-B14F-4D97-AF65-F5344CB8AC3E}">
        <p14:creationId xmlns:p14="http://schemas.microsoft.com/office/powerpoint/2010/main" val="23811299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2ED50E-277F-8D4A-BDA0-14D2010BE3F3}"/>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4938BA9F-8DA7-124D-889B-FD3F5E5E33B3}"/>
              </a:ext>
            </a:extLst>
          </p:cNvPr>
          <p:cNvSpPr>
            <a:spLocks noGrp="1"/>
          </p:cNvSpPr>
          <p:nvPr>
            <p:ph idx="1"/>
          </p:nvPr>
        </p:nvSpPr>
        <p:spPr>
          <a:xfrm>
            <a:off x="770740" y="2084832"/>
            <a:ext cx="9720073" cy="4023360"/>
          </a:xfrm>
        </p:spPr>
        <p:txBody>
          <a:bodyPr>
            <a:normAutofit/>
          </a:bodyPr>
          <a:lstStyle/>
          <a:p>
            <a:endParaRPr lang="en-US" sz="4400" b="1" dirty="0">
              <a:solidFill>
                <a:schemeClr val="accent1"/>
              </a:solidFill>
            </a:endParaRPr>
          </a:p>
          <a:p>
            <a:pPr algn="ctr"/>
            <a:r>
              <a:rPr lang="en-US" sz="4400" b="1" dirty="0">
                <a:solidFill>
                  <a:schemeClr val="accent1"/>
                </a:solidFill>
              </a:rPr>
              <a:t>Swallow maneuvers </a:t>
            </a:r>
          </a:p>
        </p:txBody>
      </p:sp>
    </p:spTree>
    <p:extLst>
      <p:ext uri="{BB962C8B-B14F-4D97-AF65-F5344CB8AC3E}">
        <p14:creationId xmlns:p14="http://schemas.microsoft.com/office/powerpoint/2010/main" val="7932095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2ED50E-277F-8D4A-BDA0-14D2010BE3F3}"/>
              </a:ext>
            </a:extLst>
          </p:cNvPr>
          <p:cNvSpPr>
            <a:spLocks noGrp="1"/>
          </p:cNvSpPr>
          <p:nvPr>
            <p:ph type="title"/>
          </p:nvPr>
        </p:nvSpPr>
        <p:spPr/>
        <p:txBody>
          <a:bodyPr>
            <a:normAutofit fontScale="90000"/>
          </a:bodyPr>
          <a:lstStyle/>
          <a:p>
            <a:br>
              <a:rPr lang="en-US" dirty="0"/>
            </a:br>
            <a:r>
              <a:rPr lang="en-US" dirty="0"/>
              <a:t>Swallow maneuvers </a:t>
            </a:r>
            <a:br>
              <a:rPr lang="en-US" dirty="0"/>
            </a:br>
            <a:endParaRPr lang="en-US" dirty="0"/>
          </a:p>
        </p:txBody>
      </p:sp>
      <p:sp>
        <p:nvSpPr>
          <p:cNvPr id="3" name="Content Placeholder 2">
            <a:extLst>
              <a:ext uri="{FF2B5EF4-FFF2-40B4-BE49-F238E27FC236}">
                <a16:creationId xmlns:a16="http://schemas.microsoft.com/office/drawing/2014/main" id="{4938BA9F-8DA7-124D-889B-FD3F5E5E33B3}"/>
              </a:ext>
            </a:extLst>
          </p:cNvPr>
          <p:cNvSpPr>
            <a:spLocks noGrp="1"/>
          </p:cNvSpPr>
          <p:nvPr>
            <p:ph idx="1"/>
          </p:nvPr>
        </p:nvSpPr>
        <p:spPr/>
        <p:txBody>
          <a:bodyPr>
            <a:normAutofit/>
          </a:bodyPr>
          <a:lstStyle/>
          <a:p>
            <a:pPr marL="0" indent="0">
              <a:buNone/>
            </a:pPr>
            <a:r>
              <a:rPr lang="en-US" b="1" dirty="0">
                <a:solidFill>
                  <a:schemeClr val="accent1"/>
                </a:solidFill>
              </a:rPr>
              <a:t>Four swallow maneuvers have been developed to date: </a:t>
            </a:r>
            <a:br>
              <a:rPr lang="en-US" dirty="0"/>
            </a:br>
            <a:endParaRPr lang="en-US" dirty="0"/>
          </a:p>
          <a:p>
            <a:pPr lvl="2">
              <a:buFont typeface="Wingdings" pitchFamily="2" charset="2"/>
              <a:buChar char="Ø"/>
            </a:pPr>
            <a:endParaRPr lang="en-US" sz="2200" dirty="0"/>
          </a:p>
          <a:p>
            <a:pPr lvl="2">
              <a:buFont typeface="Wingdings" pitchFamily="2" charset="2"/>
              <a:buChar char="Ø"/>
            </a:pPr>
            <a:r>
              <a:rPr lang="en-US" sz="2200" dirty="0"/>
              <a:t>supraglottic swallow </a:t>
            </a:r>
          </a:p>
          <a:p>
            <a:pPr lvl="2">
              <a:buFont typeface="Wingdings" pitchFamily="2" charset="2"/>
              <a:buChar char="Ø"/>
            </a:pPr>
            <a:r>
              <a:rPr lang="en-US" sz="2200" dirty="0"/>
              <a:t>Super supra glottic swallow </a:t>
            </a:r>
          </a:p>
          <a:p>
            <a:pPr lvl="2">
              <a:buFont typeface="Wingdings" pitchFamily="2" charset="2"/>
              <a:buChar char="Ø"/>
            </a:pPr>
            <a:r>
              <a:rPr lang="en-US" sz="2200" dirty="0"/>
              <a:t>Effortful swallow</a:t>
            </a:r>
          </a:p>
          <a:p>
            <a:pPr lvl="2">
              <a:buFont typeface="Wingdings" pitchFamily="2" charset="2"/>
              <a:buChar char="Ø"/>
            </a:pPr>
            <a:r>
              <a:rPr lang="en-US" sz="2200" dirty="0"/>
              <a:t>Mendelson maneuver </a:t>
            </a:r>
          </a:p>
          <a:p>
            <a:endParaRPr lang="en-US" dirty="0"/>
          </a:p>
        </p:txBody>
      </p:sp>
    </p:spTree>
    <p:extLst>
      <p:ext uri="{BB962C8B-B14F-4D97-AF65-F5344CB8AC3E}">
        <p14:creationId xmlns:p14="http://schemas.microsoft.com/office/powerpoint/2010/main" val="2527866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4D579D-A4CD-284E-B7D3-60F57AC140F0}"/>
              </a:ext>
            </a:extLst>
          </p:cNvPr>
          <p:cNvSpPr>
            <a:spLocks noGrp="1"/>
          </p:cNvSpPr>
          <p:nvPr>
            <p:ph type="title"/>
          </p:nvPr>
        </p:nvSpPr>
        <p:spPr/>
        <p:txBody>
          <a:bodyPr/>
          <a:lstStyle/>
          <a:p>
            <a:pPr algn="ctr"/>
            <a:r>
              <a:rPr lang="en-US" dirty="0"/>
              <a:t>Therapy procedures by category</a:t>
            </a:r>
          </a:p>
        </p:txBody>
      </p:sp>
      <p:sp>
        <p:nvSpPr>
          <p:cNvPr id="3" name="Content Placeholder 2">
            <a:extLst>
              <a:ext uri="{FF2B5EF4-FFF2-40B4-BE49-F238E27FC236}">
                <a16:creationId xmlns:a16="http://schemas.microsoft.com/office/drawing/2014/main" id="{93E62F05-6102-E54B-B754-6BC1A9F79E82}"/>
              </a:ext>
            </a:extLst>
          </p:cNvPr>
          <p:cNvSpPr>
            <a:spLocks noGrp="1"/>
          </p:cNvSpPr>
          <p:nvPr>
            <p:ph idx="1"/>
          </p:nvPr>
        </p:nvSpPr>
        <p:spPr/>
        <p:txBody>
          <a:bodyPr/>
          <a:lstStyle/>
          <a:p>
            <a:pPr>
              <a:buFont typeface="Arial" panose="020B0604020202020204" pitchFamily="34" charset="0"/>
              <a:buChar char="•"/>
            </a:pPr>
            <a:r>
              <a:rPr lang="en-US" dirty="0"/>
              <a:t>Therapy procedures </a:t>
            </a:r>
            <a:r>
              <a:rPr lang="en-US" b="1" dirty="0">
                <a:solidFill>
                  <a:srgbClr val="00B0F0"/>
                </a:solidFill>
              </a:rPr>
              <a:t>are designed to improve the physiology of swallow. </a:t>
            </a:r>
          </a:p>
          <a:p>
            <a:pPr>
              <a:buFont typeface="Arial" panose="020B0604020202020204" pitchFamily="34" charset="0"/>
              <a:buChar char="•"/>
            </a:pPr>
            <a:endParaRPr lang="en-US" b="1" dirty="0">
              <a:solidFill>
                <a:srgbClr val="00B0F0"/>
              </a:solidFill>
            </a:endParaRPr>
          </a:p>
          <a:p>
            <a:pPr>
              <a:buFont typeface="Arial" panose="020B0604020202020204" pitchFamily="34" charset="0"/>
              <a:buChar char="•"/>
            </a:pPr>
            <a:r>
              <a:rPr lang="en-US" dirty="0"/>
              <a:t>We can work on swallowing either directly or indirectly.</a:t>
            </a:r>
            <a:br>
              <a:rPr lang="en-US" dirty="0"/>
            </a:br>
            <a:endParaRPr lang="en-US" dirty="0"/>
          </a:p>
        </p:txBody>
      </p:sp>
    </p:spTree>
    <p:extLst>
      <p:ext uri="{BB962C8B-B14F-4D97-AF65-F5344CB8AC3E}">
        <p14:creationId xmlns:p14="http://schemas.microsoft.com/office/powerpoint/2010/main" val="23679868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2ED50E-277F-8D4A-BDA0-14D2010BE3F3}"/>
              </a:ext>
            </a:extLst>
          </p:cNvPr>
          <p:cNvSpPr>
            <a:spLocks noGrp="1"/>
          </p:cNvSpPr>
          <p:nvPr>
            <p:ph type="title"/>
          </p:nvPr>
        </p:nvSpPr>
        <p:spPr/>
        <p:txBody>
          <a:bodyPr/>
          <a:lstStyle/>
          <a:p>
            <a:r>
              <a:rPr lang="en-US" sz="5400" dirty="0"/>
              <a:t>supraglottic swallow </a:t>
            </a:r>
            <a:br>
              <a:rPr lang="en-US" sz="5400" dirty="0"/>
            </a:br>
            <a:endParaRPr lang="en-US" dirty="0"/>
          </a:p>
        </p:txBody>
      </p:sp>
      <p:sp>
        <p:nvSpPr>
          <p:cNvPr id="3" name="Content Placeholder 2">
            <a:extLst>
              <a:ext uri="{FF2B5EF4-FFF2-40B4-BE49-F238E27FC236}">
                <a16:creationId xmlns:a16="http://schemas.microsoft.com/office/drawing/2014/main" id="{4938BA9F-8DA7-124D-889B-FD3F5E5E33B3}"/>
              </a:ext>
            </a:extLst>
          </p:cNvPr>
          <p:cNvSpPr>
            <a:spLocks noGrp="1"/>
          </p:cNvSpPr>
          <p:nvPr>
            <p:ph idx="1"/>
          </p:nvPr>
        </p:nvSpPr>
        <p:spPr>
          <a:xfrm>
            <a:off x="1024128" y="1916935"/>
            <a:ext cx="9720073" cy="4392425"/>
          </a:xfrm>
        </p:spPr>
        <p:txBody>
          <a:bodyPr/>
          <a:lstStyle/>
          <a:p>
            <a:pPr>
              <a:buFont typeface="Arial" panose="020B0604020202020204" pitchFamily="34" charset="0"/>
              <a:buChar char="•"/>
            </a:pPr>
            <a:r>
              <a:rPr lang="en-US" b="1" dirty="0">
                <a:solidFill>
                  <a:schemeClr val="accent1"/>
                </a:solidFill>
              </a:rPr>
              <a:t>This maneuver closes the airway at the level of the true vocal folds </a:t>
            </a:r>
            <a:r>
              <a:rPr lang="en-US" dirty="0"/>
              <a:t>before and during the swallow, protecting the trachea from aspiration.</a:t>
            </a:r>
          </a:p>
          <a:p>
            <a:pPr>
              <a:buFont typeface="Arial" panose="020B0604020202020204" pitchFamily="34" charset="0"/>
              <a:buChar char="•"/>
            </a:pPr>
            <a:r>
              <a:rPr lang="en-US" dirty="0"/>
              <a:t>The patient is given material to swallow and told to keep it in his mouth while directions are given: </a:t>
            </a:r>
          </a:p>
          <a:p>
            <a:pPr>
              <a:buFont typeface="Arial" panose="020B0604020202020204" pitchFamily="34" charset="0"/>
              <a:buChar char="•"/>
            </a:pPr>
            <a:endParaRPr lang="en-US" dirty="0"/>
          </a:p>
          <a:p>
            <a:pPr lvl="2">
              <a:buFont typeface="Wingdings" pitchFamily="2" charset="2"/>
              <a:buChar char="Ø"/>
            </a:pPr>
            <a:r>
              <a:rPr lang="en-US" sz="2200" dirty="0"/>
              <a:t>take a deep breath and hold your breath.</a:t>
            </a:r>
          </a:p>
          <a:p>
            <a:pPr lvl="2">
              <a:buFont typeface="Wingdings" pitchFamily="2" charset="2"/>
              <a:buChar char="Ø"/>
            </a:pPr>
            <a:r>
              <a:rPr lang="en-US" sz="2200" dirty="0"/>
              <a:t>keep holding your breath and lightly cover your tracheostomy tube (if it is presented).</a:t>
            </a:r>
          </a:p>
          <a:p>
            <a:pPr lvl="2">
              <a:buFont typeface="Wingdings" pitchFamily="2" charset="2"/>
              <a:buChar char="Ø"/>
            </a:pPr>
            <a:r>
              <a:rPr lang="en-US" sz="2200" dirty="0"/>
              <a:t> keep holding your breath while u swallow.</a:t>
            </a:r>
          </a:p>
          <a:p>
            <a:pPr lvl="2">
              <a:buFont typeface="Wingdings" pitchFamily="2" charset="2"/>
              <a:buChar char="Ø"/>
            </a:pPr>
            <a:r>
              <a:rPr lang="en-US" sz="2200" dirty="0"/>
              <a:t> immediately after swallowing cough. Saliva swallow</a:t>
            </a:r>
          </a:p>
          <a:p>
            <a:endParaRPr lang="en-US" dirty="0"/>
          </a:p>
          <a:p>
            <a:endParaRPr lang="en-US" dirty="0"/>
          </a:p>
        </p:txBody>
      </p:sp>
    </p:spTree>
    <p:extLst>
      <p:ext uri="{BB962C8B-B14F-4D97-AF65-F5344CB8AC3E}">
        <p14:creationId xmlns:p14="http://schemas.microsoft.com/office/powerpoint/2010/main" val="5076195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DD07A-165A-DA47-8CDE-7BD87BCDD6BD}"/>
              </a:ext>
            </a:extLst>
          </p:cNvPr>
          <p:cNvSpPr>
            <a:spLocks noGrp="1"/>
          </p:cNvSpPr>
          <p:nvPr>
            <p:ph type="title"/>
          </p:nvPr>
        </p:nvSpPr>
        <p:spPr/>
        <p:txBody>
          <a:bodyPr/>
          <a:lstStyle/>
          <a:p>
            <a:r>
              <a:rPr lang="en-US" sz="4800" dirty="0"/>
              <a:t>supraglottic swallow </a:t>
            </a:r>
            <a:br>
              <a:rPr lang="en-US" sz="4800" dirty="0"/>
            </a:br>
            <a:endParaRPr lang="en-US" dirty="0"/>
          </a:p>
        </p:txBody>
      </p:sp>
      <p:sp>
        <p:nvSpPr>
          <p:cNvPr id="3" name="Content Placeholder 2">
            <a:extLst>
              <a:ext uri="{FF2B5EF4-FFF2-40B4-BE49-F238E27FC236}">
                <a16:creationId xmlns:a16="http://schemas.microsoft.com/office/drawing/2014/main" id="{D12A45C5-44A8-8A49-818F-03BA0089C74D}"/>
              </a:ext>
            </a:extLst>
          </p:cNvPr>
          <p:cNvSpPr>
            <a:spLocks noGrp="1"/>
          </p:cNvSpPr>
          <p:nvPr>
            <p:ph idx="1"/>
          </p:nvPr>
        </p:nvSpPr>
        <p:spPr/>
        <p:txBody>
          <a:bodyPr/>
          <a:lstStyle/>
          <a:p>
            <a:pPr>
              <a:buFont typeface="Arial" panose="020B0604020202020204" pitchFamily="34" charset="0"/>
              <a:buChar char="•"/>
            </a:pPr>
            <a:r>
              <a:rPr lang="en-US" dirty="0"/>
              <a:t>if the patient has large </a:t>
            </a:r>
            <a:r>
              <a:rPr lang="en-US" b="1" dirty="0">
                <a:solidFill>
                  <a:schemeClr val="accent1"/>
                </a:solidFill>
              </a:rPr>
              <a:t>gap in glottic closure</a:t>
            </a:r>
            <a:r>
              <a:rPr lang="en-US" dirty="0"/>
              <a:t>, </a:t>
            </a:r>
            <a:r>
              <a:rPr lang="en-US" b="1" dirty="0">
                <a:solidFill>
                  <a:schemeClr val="accent1"/>
                </a:solidFill>
              </a:rPr>
              <a:t>he will also need adduction exercises</a:t>
            </a:r>
            <a:r>
              <a:rPr lang="en-US" dirty="0"/>
              <a:t>, which must be practiced for a week or more, before improvement in vocal fold adduction can be expected.</a:t>
            </a:r>
          </a:p>
          <a:p>
            <a:pPr>
              <a:buFont typeface="Arial" panose="020B0604020202020204" pitchFamily="34" charset="0"/>
              <a:buChar char="•"/>
            </a:pPr>
            <a:r>
              <a:rPr lang="en-US" b="1" dirty="0">
                <a:solidFill>
                  <a:schemeClr val="accent1"/>
                </a:solidFill>
              </a:rPr>
              <a:t>Patients with sever reductions in tongue </a:t>
            </a:r>
            <a:r>
              <a:rPr lang="en-US" dirty="0"/>
              <a:t>mobility because of oral cancer surgical procedures essentially have no oral transit. </a:t>
            </a:r>
            <a:r>
              <a:rPr lang="en-US" b="1" dirty="0">
                <a:solidFill>
                  <a:schemeClr val="accent1"/>
                </a:solidFill>
              </a:rPr>
              <a:t>They will need to take sufficient volume of liquid to droop the bolus by gravity from the mouth to the pharynx </a:t>
            </a:r>
            <a:r>
              <a:rPr lang="en-US" dirty="0"/>
              <a:t>with chin elevation (head extension).</a:t>
            </a:r>
          </a:p>
          <a:p>
            <a:endParaRPr lang="en-US" dirty="0"/>
          </a:p>
        </p:txBody>
      </p:sp>
    </p:spTree>
    <p:extLst>
      <p:ext uri="{BB962C8B-B14F-4D97-AF65-F5344CB8AC3E}">
        <p14:creationId xmlns:p14="http://schemas.microsoft.com/office/powerpoint/2010/main" val="16021441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DD07A-165A-DA47-8CDE-7BD87BCDD6BD}"/>
              </a:ext>
            </a:extLst>
          </p:cNvPr>
          <p:cNvSpPr>
            <a:spLocks noGrp="1"/>
          </p:cNvSpPr>
          <p:nvPr>
            <p:ph type="title"/>
          </p:nvPr>
        </p:nvSpPr>
        <p:spPr>
          <a:xfrm>
            <a:off x="1024128" y="254710"/>
            <a:ext cx="9720072" cy="1499616"/>
          </a:xfrm>
        </p:spPr>
        <p:txBody>
          <a:bodyPr/>
          <a:lstStyle/>
          <a:p>
            <a:r>
              <a:rPr lang="en-US" sz="4800" dirty="0"/>
              <a:t>supraglottic swallow </a:t>
            </a:r>
            <a:br>
              <a:rPr lang="en-US" sz="4800" dirty="0"/>
            </a:br>
            <a:endParaRPr lang="en-US" dirty="0"/>
          </a:p>
        </p:txBody>
      </p:sp>
      <p:sp>
        <p:nvSpPr>
          <p:cNvPr id="3" name="Content Placeholder 2">
            <a:extLst>
              <a:ext uri="{FF2B5EF4-FFF2-40B4-BE49-F238E27FC236}">
                <a16:creationId xmlns:a16="http://schemas.microsoft.com/office/drawing/2014/main" id="{D12A45C5-44A8-8A49-818F-03BA0089C74D}"/>
              </a:ext>
            </a:extLst>
          </p:cNvPr>
          <p:cNvSpPr>
            <a:spLocks noGrp="1"/>
          </p:cNvSpPr>
          <p:nvPr>
            <p:ph idx="1"/>
          </p:nvPr>
        </p:nvSpPr>
        <p:spPr>
          <a:xfrm>
            <a:off x="1024128" y="1335024"/>
            <a:ext cx="9720073" cy="5100810"/>
          </a:xfrm>
        </p:spPr>
        <p:txBody>
          <a:bodyPr>
            <a:normAutofit fontScale="92500" lnSpcReduction="20000"/>
          </a:bodyPr>
          <a:lstStyle/>
          <a:p>
            <a:br>
              <a:rPr lang="en-US" dirty="0"/>
            </a:br>
            <a:r>
              <a:rPr lang="en-US" b="1" dirty="0">
                <a:solidFill>
                  <a:schemeClr val="accent1"/>
                </a:solidFill>
              </a:rPr>
              <a:t>Dump And Swallow Technique: </a:t>
            </a:r>
            <a:r>
              <a:rPr lang="en-US" dirty="0"/>
              <a:t>Patient is given very small amounts of liquid on a spoon, tossing his head back and dumps the liquid into the pharynx to determine whether:</a:t>
            </a:r>
          </a:p>
          <a:p>
            <a:endParaRPr lang="en-US" dirty="0"/>
          </a:p>
          <a:p>
            <a:pPr marL="457200" indent="-457200">
              <a:buFont typeface="+mj-lt"/>
              <a:buAutoNum type="arabicPeriod"/>
            </a:pPr>
            <a:r>
              <a:rPr lang="en-US" dirty="0"/>
              <a:t>the pharyngeal swallow triggers on time.</a:t>
            </a:r>
          </a:p>
          <a:p>
            <a:pPr marL="457200" indent="-457200">
              <a:buFont typeface="+mj-lt"/>
              <a:buAutoNum type="arabicPeriod"/>
            </a:pPr>
            <a:r>
              <a:rPr lang="en-US" dirty="0"/>
              <a:t>the airway closure is sufficient to protect the airway. If they are normal, the patient follows the following steps:</a:t>
            </a:r>
          </a:p>
          <a:p>
            <a:pPr marL="457200" indent="-457200">
              <a:buFont typeface="+mj-lt"/>
              <a:buAutoNum type="arabicPeriod"/>
            </a:pPr>
            <a:endParaRPr lang="en-US" dirty="0"/>
          </a:p>
          <a:p>
            <a:pPr lvl="2">
              <a:buFont typeface="Wingdings" pitchFamily="2" charset="2"/>
              <a:buChar char="Ø"/>
            </a:pPr>
            <a:r>
              <a:rPr lang="en-US" sz="2200" dirty="0"/>
              <a:t>Hold the breath tightly</a:t>
            </a:r>
          </a:p>
          <a:p>
            <a:pPr lvl="2">
              <a:buFont typeface="Wingdings" pitchFamily="2" charset="2"/>
              <a:buChar char="Ø"/>
            </a:pPr>
            <a:r>
              <a:rPr lang="en-US" sz="2200" dirty="0"/>
              <a:t>Put the entire 5-10 ml of liquid in the mouth.</a:t>
            </a:r>
          </a:p>
          <a:p>
            <a:pPr lvl="2">
              <a:buFont typeface="Wingdings" pitchFamily="2" charset="2"/>
              <a:buChar char="Ø"/>
            </a:pPr>
            <a:r>
              <a:rPr lang="en-US" sz="2200" dirty="0"/>
              <a:t>Continue to hold the breath and toss the head back, thus dumping the liquid into the pharynx as a whole.</a:t>
            </a:r>
          </a:p>
          <a:p>
            <a:pPr lvl="2">
              <a:buFont typeface="Wingdings" pitchFamily="2" charset="2"/>
              <a:buChar char="Ø"/>
            </a:pPr>
            <a:r>
              <a:rPr lang="en-US" sz="2200" dirty="0"/>
              <a:t>Swallow two or three times to clear the majority of the liquids while continuing to hold the breath.</a:t>
            </a:r>
          </a:p>
          <a:p>
            <a:pPr lvl="2">
              <a:buFont typeface="Wingdings" pitchFamily="2" charset="2"/>
              <a:buChar char="Ø"/>
            </a:pPr>
            <a:r>
              <a:rPr lang="en-US" sz="2200" dirty="0"/>
              <a:t>Cough to clear any residue from the pharynx.</a:t>
            </a:r>
          </a:p>
          <a:p>
            <a:pPr marL="310896" lvl="2" indent="0" algn="ctr">
              <a:buNone/>
            </a:pPr>
            <a:r>
              <a:rPr lang="en-US" sz="2400" dirty="0">
                <a:hlinkClick r:id="rId2"/>
              </a:rPr>
              <a:t>https://www.youtube.com/watch?v=gJpl4e2qAUg</a:t>
            </a:r>
            <a:endParaRPr lang="en-US" sz="2200" dirty="0"/>
          </a:p>
          <a:p>
            <a:endParaRPr lang="en-US" dirty="0"/>
          </a:p>
        </p:txBody>
      </p:sp>
    </p:spTree>
    <p:extLst>
      <p:ext uri="{BB962C8B-B14F-4D97-AF65-F5344CB8AC3E}">
        <p14:creationId xmlns:p14="http://schemas.microsoft.com/office/powerpoint/2010/main" val="28177504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2ED50E-277F-8D4A-BDA0-14D2010BE3F3}"/>
              </a:ext>
            </a:extLst>
          </p:cNvPr>
          <p:cNvSpPr>
            <a:spLocks noGrp="1"/>
          </p:cNvSpPr>
          <p:nvPr>
            <p:ph type="title"/>
          </p:nvPr>
        </p:nvSpPr>
        <p:spPr>
          <a:xfrm>
            <a:off x="1024128" y="0"/>
            <a:ext cx="9720072" cy="1499616"/>
          </a:xfrm>
        </p:spPr>
        <p:txBody>
          <a:bodyPr/>
          <a:lstStyle/>
          <a:p>
            <a:r>
              <a:rPr lang="en-US" dirty="0"/>
              <a:t>Super-supraglottic Swallow</a:t>
            </a:r>
          </a:p>
        </p:txBody>
      </p:sp>
      <p:sp>
        <p:nvSpPr>
          <p:cNvPr id="3" name="Content Placeholder 2">
            <a:extLst>
              <a:ext uri="{FF2B5EF4-FFF2-40B4-BE49-F238E27FC236}">
                <a16:creationId xmlns:a16="http://schemas.microsoft.com/office/drawing/2014/main" id="{4938BA9F-8DA7-124D-889B-FD3F5E5E33B3}"/>
              </a:ext>
            </a:extLst>
          </p:cNvPr>
          <p:cNvSpPr>
            <a:spLocks noGrp="1"/>
          </p:cNvSpPr>
          <p:nvPr>
            <p:ph idx="1"/>
          </p:nvPr>
        </p:nvSpPr>
        <p:spPr>
          <a:xfrm>
            <a:off x="1024128" y="1597446"/>
            <a:ext cx="9720073" cy="4711914"/>
          </a:xfrm>
        </p:spPr>
        <p:txBody>
          <a:bodyPr/>
          <a:lstStyle/>
          <a:p>
            <a:r>
              <a:rPr lang="en-US" dirty="0"/>
              <a:t>It is  designed to </a:t>
            </a:r>
            <a:r>
              <a:rPr lang="en-US" b="1" dirty="0">
                <a:solidFill>
                  <a:srgbClr val="00B0F0"/>
                </a:solidFill>
              </a:rPr>
              <a:t>close the entrance to the airway voluntarily </a:t>
            </a:r>
            <a:r>
              <a:rPr lang="en-US" dirty="0"/>
              <a:t>by tilting the arytenoid cartilage anteriorly to the base of the epiglottis before and during swallow, and closing the false folds tightly.</a:t>
            </a:r>
          </a:p>
          <a:p>
            <a:endParaRPr lang="en-US" dirty="0"/>
          </a:p>
          <a:p>
            <a:pPr lvl="2">
              <a:buFont typeface="Wingdings" pitchFamily="2" charset="2"/>
              <a:buChar char="Ø"/>
            </a:pPr>
            <a:r>
              <a:rPr lang="en-US" sz="2200" dirty="0"/>
              <a:t> Patient inhales and holds breath very tightly, bearing down (to tilt the arytenoids forward, close the false VFs, close the entrance to the airway). He keeps holding his breath bearing down as he swallows. Then he coughs when he is finished.</a:t>
            </a:r>
          </a:p>
          <a:p>
            <a:pPr lvl="2">
              <a:buFont typeface="Wingdings" pitchFamily="2" charset="2"/>
              <a:buChar char="Ø"/>
            </a:pPr>
            <a:endParaRPr lang="en-US" sz="2200" dirty="0"/>
          </a:p>
          <a:p>
            <a:pPr lvl="2">
              <a:buFont typeface="Wingdings" pitchFamily="2" charset="2"/>
              <a:buChar char="Ø"/>
            </a:pPr>
            <a:r>
              <a:rPr lang="en-US" sz="2200" dirty="0"/>
              <a:t>Patient with a supraglottic laryngectomy, the epiglottis is removed so the laryngeal entrance is comprises the tongue base &amp; </a:t>
            </a:r>
            <a:r>
              <a:rPr lang="en-US" sz="2200" dirty="0" err="1"/>
              <a:t>aryt</a:t>
            </a:r>
            <a:r>
              <a:rPr lang="en-US" sz="2200" dirty="0"/>
              <a:t>. Cart. This strategy improves the tongue base retraction as well as the anterior tilt of the </a:t>
            </a:r>
            <a:r>
              <a:rPr lang="en-US" sz="2200" dirty="0" err="1"/>
              <a:t>aryt</a:t>
            </a:r>
            <a:r>
              <a:rPr lang="en-US" sz="2200" dirty="0"/>
              <a:t> and the adduction of the false VFs</a:t>
            </a:r>
          </a:p>
          <a:p>
            <a:pPr algn="ctr"/>
            <a:r>
              <a:rPr lang="en-US" dirty="0">
                <a:hlinkClick r:id="rId2"/>
              </a:rPr>
              <a:t>https://www.youtube.com/watch?v=0rSo0odeIUs</a:t>
            </a:r>
            <a:endParaRPr lang="en-US" dirty="0"/>
          </a:p>
        </p:txBody>
      </p:sp>
    </p:spTree>
    <p:extLst>
      <p:ext uri="{BB962C8B-B14F-4D97-AF65-F5344CB8AC3E}">
        <p14:creationId xmlns:p14="http://schemas.microsoft.com/office/powerpoint/2010/main" val="40158431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2ED50E-277F-8D4A-BDA0-14D2010BE3F3}"/>
              </a:ext>
            </a:extLst>
          </p:cNvPr>
          <p:cNvSpPr>
            <a:spLocks noGrp="1"/>
          </p:cNvSpPr>
          <p:nvPr>
            <p:ph type="title"/>
          </p:nvPr>
        </p:nvSpPr>
        <p:spPr/>
        <p:txBody>
          <a:bodyPr/>
          <a:lstStyle/>
          <a:p>
            <a:r>
              <a:rPr lang="en-US" dirty="0"/>
              <a:t>Effortful Swallow</a:t>
            </a:r>
          </a:p>
        </p:txBody>
      </p:sp>
      <p:sp>
        <p:nvSpPr>
          <p:cNvPr id="3" name="Content Placeholder 2">
            <a:extLst>
              <a:ext uri="{FF2B5EF4-FFF2-40B4-BE49-F238E27FC236}">
                <a16:creationId xmlns:a16="http://schemas.microsoft.com/office/drawing/2014/main" id="{4938BA9F-8DA7-124D-889B-FD3F5E5E33B3}"/>
              </a:ext>
            </a:extLst>
          </p:cNvPr>
          <p:cNvSpPr>
            <a:spLocks noGrp="1"/>
          </p:cNvSpPr>
          <p:nvPr>
            <p:ph idx="1"/>
          </p:nvPr>
        </p:nvSpPr>
        <p:spPr/>
        <p:txBody>
          <a:bodyPr/>
          <a:lstStyle/>
          <a:p>
            <a:br>
              <a:rPr lang="en-US" dirty="0"/>
            </a:br>
            <a:endParaRPr lang="en-US" dirty="0"/>
          </a:p>
          <a:p>
            <a:r>
              <a:rPr lang="en-US" b="1" dirty="0">
                <a:solidFill>
                  <a:srgbClr val="00B0F0"/>
                </a:solidFill>
              </a:rPr>
              <a:t>To increase posterior motion of the tongue base during the pharyngeal swallow </a:t>
            </a:r>
            <a:r>
              <a:rPr lang="en-US" dirty="0"/>
              <a:t>and to </a:t>
            </a:r>
            <a:r>
              <a:rPr lang="en-US" b="1" dirty="0">
                <a:solidFill>
                  <a:srgbClr val="00B0F0"/>
                </a:solidFill>
              </a:rPr>
              <a:t>improve the bolus clearance from the vallecula</a:t>
            </a:r>
            <a:r>
              <a:rPr lang="en-US" dirty="0"/>
              <a:t>. As the patient  swallow, he squeezes hard with all of his muscles. This will improve the pressure exerted by the oral tongue. </a:t>
            </a:r>
          </a:p>
          <a:p>
            <a:endParaRPr lang="en-US" dirty="0"/>
          </a:p>
          <a:p>
            <a:pPr algn="ctr"/>
            <a:r>
              <a:rPr lang="en-US" dirty="0">
                <a:hlinkClick r:id="rId2"/>
              </a:rPr>
              <a:t>https://www.youtube.com/watch?v=mevAcMkWm2o</a:t>
            </a:r>
            <a:endParaRPr lang="en-US" dirty="0"/>
          </a:p>
        </p:txBody>
      </p:sp>
    </p:spTree>
    <p:extLst>
      <p:ext uri="{BB962C8B-B14F-4D97-AF65-F5344CB8AC3E}">
        <p14:creationId xmlns:p14="http://schemas.microsoft.com/office/powerpoint/2010/main" val="27414977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2ED50E-277F-8D4A-BDA0-14D2010BE3F3}"/>
              </a:ext>
            </a:extLst>
          </p:cNvPr>
          <p:cNvSpPr>
            <a:spLocks noGrp="1"/>
          </p:cNvSpPr>
          <p:nvPr>
            <p:ph type="title"/>
          </p:nvPr>
        </p:nvSpPr>
        <p:spPr/>
        <p:txBody>
          <a:bodyPr/>
          <a:lstStyle/>
          <a:p>
            <a:r>
              <a:rPr lang="en-US" dirty="0"/>
              <a:t>Mendelsohn Maneuver</a:t>
            </a:r>
          </a:p>
        </p:txBody>
      </p:sp>
      <p:sp>
        <p:nvSpPr>
          <p:cNvPr id="3" name="Content Placeholder 2">
            <a:extLst>
              <a:ext uri="{FF2B5EF4-FFF2-40B4-BE49-F238E27FC236}">
                <a16:creationId xmlns:a16="http://schemas.microsoft.com/office/drawing/2014/main" id="{4938BA9F-8DA7-124D-889B-FD3F5E5E33B3}"/>
              </a:ext>
            </a:extLst>
          </p:cNvPr>
          <p:cNvSpPr>
            <a:spLocks noGrp="1"/>
          </p:cNvSpPr>
          <p:nvPr>
            <p:ph idx="1"/>
          </p:nvPr>
        </p:nvSpPr>
        <p:spPr/>
        <p:txBody>
          <a:bodyPr/>
          <a:lstStyle/>
          <a:p>
            <a:r>
              <a:rPr lang="en-US" dirty="0"/>
              <a:t>Its used to </a:t>
            </a:r>
            <a:r>
              <a:rPr lang="en-US" b="1" dirty="0">
                <a:solidFill>
                  <a:srgbClr val="00B0F0"/>
                </a:solidFill>
              </a:rPr>
              <a:t>increase the extent and duration of laryngeal elevation</a:t>
            </a:r>
            <a:r>
              <a:rPr lang="en-US" dirty="0"/>
              <a:t> and thereby increase the duration and width of cricopharyngeal opening.</a:t>
            </a:r>
          </a:p>
          <a:p>
            <a:endParaRPr lang="en-US" dirty="0"/>
          </a:p>
          <a:p>
            <a:pPr lvl="2">
              <a:buFont typeface="Wingdings" pitchFamily="2" charset="2"/>
              <a:buChar char="Ø"/>
            </a:pPr>
            <a:r>
              <a:rPr lang="en-US" sz="2200" dirty="0"/>
              <a:t>swallowing saliva several times and pay attention to the neck while swallowing.</a:t>
            </a:r>
          </a:p>
          <a:p>
            <a:pPr lvl="2">
              <a:buFont typeface="Wingdings" pitchFamily="2" charset="2"/>
              <a:buChar char="Ø"/>
            </a:pPr>
            <a:r>
              <a:rPr lang="en-US" sz="2200" dirty="0"/>
              <a:t>the patient swallow again but not letting Adam’s Apple drop. He holds it up with his muscles for several seconds. </a:t>
            </a:r>
          </a:p>
          <a:p>
            <a:pPr lvl="2">
              <a:buFont typeface="Wingdings" pitchFamily="2" charset="2"/>
              <a:buChar char="Ø"/>
            </a:pPr>
            <a:endParaRPr lang="en-US" sz="2200" dirty="0"/>
          </a:p>
          <a:p>
            <a:pPr marL="310896" lvl="2" indent="0" algn="ctr">
              <a:buNone/>
            </a:pPr>
            <a:endParaRPr lang="en-US" sz="2200" dirty="0"/>
          </a:p>
          <a:p>
            <a:pPr marL="310896" lvl="2" indent="0" algn="ctr">
              <a:buNone/>
            </a:pPr>
            <a:r>
              <a:rPr lang="en-US" sz="2400" dirty="0">
                <a:hlinkClick r:id="rId2"/>
              </a:rPr>
              <a:t>https://www.youtube.com/watch?v=_CxHMhsQXZ4</a:t>
            </a:r>
            <a:endParaRPr lang="en-US" sz="2200" dirty="0"/>
          </a:p>
          <a:p>
            <a:endParaRPr lang="en-US" dirty="0"/>
          </a:p>
        </p:txBody>
      </p:sp>
    </p:spTree>
    <p:extLst>
      <p:ext uri="{BB962C8B-B14F-4D97-AF65-F5344CB8AC3E}">
        <p14:creationId xmlns:p14="http://schemas.microsoft.com/office/powerpoint/2010/main" val="10288803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2ED50E-277F-8D4A-BDA0-14D2010BE3F3}"/>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4938BA9F-8DA7-124D-889B-FD3F5E5E33B3}"/>
              </a:ext>
            </a:extLst>
          </p:cNvPr>
          <p:cNvSpPr>
            <a:spLocks noGrp="1"/>
          </p:cNvSpPr>
          <p:nvPr>
            <p:ph idx="1"/>
          </p:nvPr>
        </p:nvSpPr>
        <p:spPr>
          <a:xfrm>
            <a:off x="1024127" y="2084832"/>
            <a:ext cx="9720073" cy="4023360"/>
          </a:xfrm>
        </p:spPr>
        <p:txBody>
          <a:bodyPr>
            <a:normAutofit/>
          </a:bodyPr>
          <a:lstStyle/>
          <a:p>
            <a:pPr algn="ctr"/>
            <a:endParaRPr lang="en-US" sz="4400" b="1" dirty="0">
              <a:solidFill>
                <a:srgbClr val="00B0F0"/>
              </a:solidFill>
            </a:endParaRPr>
          </a:p>
          <a:p>
            <a:pPr algn="ctr"/>
            <a:r>
              <a:rPr lang="en-US" sz="4400" b="1" dirty="0">
                <a:solidFill>
                  <a:srgbClr val="00B0F0"/>
                </a:solidFill>
              </a:rPr>
              <a:t>Therapy and Management for Specific Swallowing Disorders</a:t>
            </a:r>
          </a:p>
        </p:txBody>
      </p:sp>
    </p:spTree>
    <p:extLst>
      <p:ext uri="{BB962C8B-B14F-4D97-AF65-F5344CB8AC3E}">
        <p14:creationId xmlns:p14="http://schemas.microsoft.com/office/powerpoint/2010/main" val="23551117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2ED50E-277F-8D4A-BDA0-14D2010BE3F3}"/>
              </a:ext>
            </a:extLst>
          </p:cNvPr>
          <p:cNvSpPr>
            <a:spLocks noGrp="1"/>
          </p:cNvSpPr>
          <p:nvPr>
            <p:ph type="title"/>
          </p:nvPr>
        </p:nvSpPr>
        <p:spPr/>
        <p:txBody>
          <a:bodyPr/>
          <a:lstStyle/>
          <a:p>
            <a:r>
              <a:rPr lang="en-US" dirty="0"/>
              <a:t>Disorders affecting Oral preparatory stage</a:t>
            </a:r>
          </a:p>
        </p:txBody>
      </p:sp>
      <p:sp>
        <p:nvSpPr>
          <p:cNvPr id="3" name="Content Placeholder 2">
            <a:extLst>
              <a:ext uri="{FF2B5EF4-FFF2-40B4-BE49-F238E27FC236}">
                <a16:creationId xmlns:a16="http://schemas.microsoft.com/office/drawing/2014/main" id="{4938BA9F-8DA7-124D-889B-FD3F5E5E33B3}"/>
              </a:ext>
            </a:extLst>
          </p:cNvPr>
          <p:cNvSpPr>
            <a:spLocks noGrp="1"/>
          </p:cNvSpPr>
          <p:nvPr>
            <p:ph idx="1"/>
          </p:nvPr>
        </p:nvSpPr>
        <p:spPr/>
        <p:txBody>
          <a:bodyPr/>
          <a:lstStyle/>
          <a:p>
            <a:pPr>
              <a:buFont typeface="Arial" panose="020B0604020202020204" pitchFamily="34" charset="0"/>
              <a:buChar char="•"/>
            </a:pPr>
            <a:r>
              <a:rPr lang="en-US" dirty="0"/>
              <a:t> During this stage, </a:t>
            </a:r>
            <a:r>
              <a:rPr lang="en-US" b="1" dirty="0">
                <a:solidFill>
                  <a:srgbClr val="00B0F0"/>
                </a:solidFill>
              </a:rPr>
              <a:t>patient must able to manipulate food in mouth </a:t>
            </a:r>
            <a:r>
              <a:rPr lang="en-US" dirty="0"/>
              <a:t>while maintaining </a:t>
            </a:r>
            <a:r>
              <a:rPr lang="en-US" b="1" dirty="0">
                <a:solidFill>
                  <a:srgbClr val="00B0F0"/>
                </a:solidFill>
              </a:rPr>
              <a:t>complete closure of the lips </a:t>
            </a:r>
            <a:r>
              <a:rPr lang="en-US" dirty="0"/>
              <a:t>and controlling the bolus so </a:t>
            </a:r>
            <a:r>
              <a:rPr lang="en-US" b="1" dirty="0">
                <a:solidFill>
                  <a:srgbClr val="00B0F0"/>
                </a:solidFill>
              </a:rPr>
              <a:t>nothing spills into pharynx</a:t>
            </a:r>
            <a:r>
              <a:rPr lang="en-US" dirty="0"/>
              <a:t>.</a:t>
            </a:r>
          </a:p>
          <a:p>
            <a:pPr>
              <a:buFont typeface="Arial" panose="020B0604020202020204" pitchFamily="34" charset="0"/>
              <a:buChar char="•"/>
            </a:pPr>
            <a:endParaRPr lang="en-US" dirty="0"/>
          </a:p>
          <a:p>
            <a:pPr>
              <a:buFont typeface="Arial" panose="020B0604020202020204" pitchFamily="34" charset="0"/>
              <a:buChar char="•"/>
            </a:pPr>
            <a:r>
              <a:rPr lang="en-US" dirty="0"/>
              <a:t>Clinician should be sure that </a:t>
            </a:r>
            <a:r>
              <a:rPr lang="en-US" b="1" dirty="0">
                <a:solidFill>
                  <a:srgbClr val="00B0F0"/>
                </a:solidFill>
              </a:rPr>
              <a:t>patients maintain comfortable nasal breathing </a:t>
            </a:r>
            <a:r>
              <a:rPr lang="en-US" dirty="0"/>
              <a:t>from the time that food is placed in the mouth until pharyngeal swallow is completed.</a:t>
            </a:r>
          </a:p>
          <a:p>
            <a:endParaRPr lang="en-US" dirty="0"/>
          </a:p>
        </p:txBody>
      </p:sp>
    </p:spTree>
    <p:extLst>
      <p:ext uri="{BB962C8B-B14F-4D97-AF65-F5344CB8AC3E}">
        <p14:creationId xmlns:p14="http://schemas.microsoft.com/office/powerpoint/2010/main" val="25950087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2ED50E-277F-8D4A-BDA0-14D2010BE3F3}"/>
              </a:ext>
            </a:extLst>
          </p:cNvPr>
          <p:cNvSpPr>
            <a:spLocks noGrp="1"/>
          </p:cNvSpPr>
          <p:nvPr>
            <p:ph type="title"/>
          </p:nvPr>
        </p:nvSpPr>
        <p:spPr/>
        <p:txBody>
          <a:bodyPr/>
          <a:lstStyle/>
          <a:p>
            <a:r>
              <a:rPr lang="en-US" dirty="0"/>
              <a:t>Reduced labial closure </a:t>
            </a:r>
          </a:p>
        </p:txBody>
      </p:sp>
      <p:sp>
        <p:nvSpPr>
          <p:cNvPr id="3" name="Content Placeholder 2">
            <a:extLst>
              <a:ext uri="{FF2B5EF4-FFF2-40B4-BE49-F238E27FC236}">
                <a16:creationId xmlns:a16="http://schemas.microsoft.com/office/drawing/2014/main" id="{4938BA9F-8DA7-124D-889B-FD3F5E5E33B3}"/>
              </a:ext>
            </a:extLst>
          </p:cNvPr>
          <p:cNvSpPr>
            <a:spLocks noGrp="1"/>
          </p:cNvSpPr>
          <p:nvPr>
            <p:ph idx="1"/>
          </p:nvPr>
        </p:nvSpPr>
        <p:spPr/>
        <p:txBody>
          <a:bodyPr>
            <a:normAutofit lnSpcReduction="10000"/>
          </a:bodyPr>
          <a:lstStyle/>
          <a:p>
            <a:r>
              <a:rPr lang="en-US" b="1" dirty="0">
                <a:solidFill>
                  <a:srgbClr val="00B0F0"/>
                </a:solidFill>
              </a:rPr>
              <a:t>Exercises to improve labial closure</a:t>
            </a:r>
          </a:p>
          <a:p>
            <a:pPr lvl="2">
              <a:buFont typeface="Wingdings" pitchFamily="2" charset="2"/>
              <a:buChar char="Ø"/>
            </a:pPr>
            <a:r>
              <a:rPr lang="en-US" sz="2200" dirty="0"/>
              <a:t>stretching the lips in the /</a:t>
            </a:r>
            <a:r>
              <a:rPr lang="en-US" sz="2200" dirty="0" err="1"/>
              <a:t>i</a:t>
            </a:r>
            <a:r>
              <a:rPr lang="en-US" sz="2200" dirty="0"/>
              <a:t>/ position as far as possible for 1 sec</a:t>
            </a:r>
          </a:p>
          <a:p>
            <a:pPr marL="642366" lvl="2" indent="-285750">
              <a:buFont typeface="Wingdings" pitchFamily="2" charset="2"/>
              <a:buChar char="Ø"/>
            </a:pPr>
            <a:r>
              <a:rPr lang="en-US" sz="2200" dirty="0"/>
              <a:t>puckering the lips as tightly as possible for 1sec</a:t>
            </a:r>
          </a:p>
          <a:p>
            <a:pPr marL="642366" lvl="2" indent="-285750">
              <a:buFont typeface="Wingdings" pitchFamily="2" charset="2"/>
              <a:buChar char="Ø"/>
            </a:pPr>
            <a:r>
              <a:rPr lang="en-US" sz="2200" dirty="0"/>
              <a:t>bringing the lips together</a:t>
            </a:r>
          </a:p>
          <a:p>
            <a:pPr marL="173736" lvl="1" indent="0">
              <a:buNone/>
            </a:pPr>
            <a:endParaRPr lang="en-US" sz="2200" dirty="0"/>
          </a:p>
          <a:p>
            <a:pPr marL="516636" lvl="1" indent="-342900"/>
            <a:r>
              <a:rPr lang="en-US" sz="2200" dirty="0"/>
              <a:t>A graduated increase in the time require to maintain closure should be used, first hold lip closure for 1min 10 times a day ,next day for 2 min 10 times a day until patient reaches 10 min 10 times per day</a:t>
            </a:r>
          </a:p>
          <a:p>
            <a:pPr marL="516636" lvl="1" indent="-342900"/>
            <a:r>
              <a:rPr lang="en-US" sz="2200" dirty="0"/>
              <a:t>After 2 weeks of following the regimen regularly patient should have habituated normal lip closure.</a:t>
            </a:r>
          </a:p>
          <a:p>
            <a:pPr algn="ctr"/>
            <a:r>
              <a:rPr lang="en-US" dirty="0">
                <a:solidFill>
                  <a:srgbClr val="00B0F0"/>
                </a:solidFill>
              </a:rPr>
              <a:t>What about lips resistance? </a:t>
            </a:r>
          </a:p>
        </p:txBody>
      </p:sp>
    </p:spTree>
    <p:extLst>
      <p:ext uri="{BB962C8B-B14F-4D97-AF65-F5344CB8AC3E}">
        <p14:creationId xmlns:p14="http://schemas.microsoft.com/office/powerpoint/2010/main" val="14763588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2ED50E-277F-8D4A-BDA0-14D2010BE3F3}"/>
              </a:ext>
            </a:extLst>
          </p:cNvPr>
          <p:cNvSpPr>
            <a:spLocks noGrp="1"/>
          </p:cNvSpPr>
          <p:nvPr>
            <p:ph type="title"/>
          </p:nvPr>
        </p:nvSpPr>
        <p:spPr/>
        <p:txBody>
          <a:bodyPr>
            <a:normAutofit fontScale="90000"/>
          </a:bodyPr>
          <a:lstStyle/>
          <a:p>
            <a:r>
              <a:rPr lang="en-US" dirty="0"/>
              <a:t>Reduced range of tongue movement laterally during mastication</a:t>
            </a:r>
            <a:br>
              <a:rPr lang="en-US" dirty="0"/>
            </a:br>
            <a:endParaRPr lang="en-US" dirty="0"/>
          </a:p>
        </p:txBody>
      </p:sp>
      <p:sp>
        <p:nvSpPr>
          <p:cNvPr id="3" name="Content Placeholder 2">
            <a:extLst>
              <a:ext uri="{FF2B5EF4-FFF2-40B4-BE49-F238E27FC236}">
                <a16:creationId xmlns:a16="http://schemas.microsoft.com/office/drawing/2014/main" id="{4938BA9F-8DA7-124D-889B-FD3F5E5E33B3}"/>
              </a:ext>
            </a:extLst>
          </p:cNvPr>
          <p:cNvSpPr>
            <a:spLocks noGrp="1"/>
          </p:cNvSpPr>
          <p:nvPr>
            <p:ph idx="1"/>
          </p:nvPr>
        </p:nvSpPr>
        <p:spPr/>
        <p:txBody>
          <a:bodyPr/>
          <a:lstStyle/>
          <a:p>
            <a:br>
              <a:rPr lang="en-US" dirty="0"/>
            </a:br>
            <a:r>
              <a:rPr lang="en-US" b="1" dirty="0">
                <a:solidFill>
                  <a:srgbClr val="00B0F0"/>
                </a:solidFill>
              </a:rPr>
              <a:t>Patient with  reduced tongue lateralization are taught to:</a:t>
            </a:r>
          </a:p>
          <a:p>
            <a:r>
              <a:rPr lang="en-US" dirty="0"/>
              <a:t>•mash food by pressing tongue against roof of mouth ( this needs normal tongue elevation)</a:t>
            </a:r>
          </a:p>
          <a:p>
            <a:r>
              <a:rPr lang="en-US" dirty="0"/>
              <a:t>•position food on the most mobile side of the tongue</a:t>
            </a:r>
          </a:p>
          <a:p>
            <a:r>
              <a:rPr lang="en-US" dirty="0"/>
              <a:t>•tilt the head to keep food on the better side</a:t>
            </a:r>
          </a:p>
          <a:p>
            <a:endParaRPr lang="en-US" dirty="0"/>
          </a:p>
        </p:txBody>
      </p:sp>
    </p:spTree>
    <p:extLst>
      <p:ext uri="{BB962C8B-B14F-4D97-AF65-F5344CB8AC3E}">
        <p14:creationId xmlns:p14="http://schemas.microsoft.com/office/powerpoint/2010/main" val="7175644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54154-28D0-8742-9979-9DC7134ECFDA}"/>
              </a:ext>
            </a:extLst>
          </p:cNvPr>
          <p:cNvSpPr>
            <a:spLocks noGrp="1"/>
          </p:cNvSpPr>
          <p:nvPr>
            <p:ph type="title"/>
          </p:nvPr>
        </p:nvSpPr>
        <p:spPr/>
        <p:txBody>
          <a:bodyPr/>
          <a:lstStyle/>
          <a:p>
            <a:r>
              <a:rPr lang="en-US" dirty="0"/>
              <a:t>Direct vs indirect Therapy </a:t>
            </a:r>
          </a:p>
        </p:txBody>
      </p:sp>
      <p:sp>
        <p:nvSpPr>
          <p:cNvPr id="3" name="Content Placeholder 2">
            <a:extLst>
              <a:ext uri="{FF2B5EF4-FFF2-40B4-BE49-F238E27FC236}">
                <a16:creationId xmlns:a16="http://schemas.microsoft.com/office/drawing/2014/main" id="{CEF0B9C3-B129-BA4F-801B-D31FD97A39CF}"/>
              </a:ext>
            </a:extLst>
          </p:cNvPr>
          <p:cNvSpPr>
            <a:spLocks noGrp="1"/>
          </p:cNvSpPr>
          <p:nvPr>
            <p:ph idx="1"/>
          </p:nvPr>
        </p:nvSpPr>
        <p:spPr/>
        <p:txBody>
          <a:bodyPr/>
          <a:lstStyle/>
          <a:p>
            <a:pPr>
              <a:buFont typeface="Arial" panose="020B0604020202020204" pitchFamily="34" charset="0"/>
              <a:buChar char="•"/>
            </a:pPr>
            <a:r>
              <a:rPr lang="en-US" b="1" dirty="0">
                <a:solidFill>
                  <a:srgbClr val="00B0F0"/>
                </a:solidFill>
              </a:rPr>
              <a:t>Indirect therapy </a:t>
            </a:r>
            <a:r>
              <a:rPr lang="en-US" dirty="0"/>
              <a:t>involves </a:t>
            </a:r>
            <a:r>
              <a:rPr lang="en-US" b="1" dirty="0">
                <a:solidFill>
                  <a:srgbClr val="00B0F0"/>
                </a:solidFill>
              </a:rPr>
              <a:t>exercise programs </a:t>
            </a:r>
            <a:r>
              <a:rPr lang="en-US" dirty="0"/>
              <a:t>or </a:t>
            </a:r>
            <a:r>
              <a:rPr lang="en-US" b="1" dirty="0">
                <a:solidFill>
                  <a:srgbClr val="00B0F0"/>
                </a:solidFill>
              </a:rPr>
              <a:t>swallow of saliva</a:t>
            </a:r>
            <a:r>
              <a:rPr lang="en-US" dirty="0"/>
              <a:t>, but no food or liquids is given.</a:t>
            </a:r>
          </a:p>
          <a:p>
            <a:pPr>
              <a:buFont typeface="Arial" panose="020B0604020202020204" pitchFamily="34" charset="0"/>
              <a:buChar char="•"/>
            </a:pPr>
            <a:r>
              <a:rPr lang="en-US" b="1" dirty="0">
                <a:solidFill>
                  <a:srgbClr val="00B0F0"/>
                </a:solidFill>
              </a:rPr>
              <a:t>Indirect therapy </a:t>
            </a:r>
            <a:r>
              <a:rPr lang="en-US" dirty="0"/>
              <a:t>is used in clients who aspirate on all food viscosities and volumes. (they are unsafe for any oral intake)</a:t>
            </a:r>
          </a:p>
          <a:p>
            <a:pPr>
              <a:buFont typeface="Arial" panose="020B0604020202020204" pitchFamily="34" charset="0"/>
              <a:buChar char="•"/>
            </a:pPr>
            <a:r>
              <a:rPr lang="en-US" b="1" dirty="0">
                <a:solidFill>
                  <a:srgbClr val="00B0F0"/>
                </a:solidFill>
              </a:rPr>
              <a:t>Swallow maneuvers can be practiced with saliva only.</a:t>
            </a:r>
          </a:p>
          <a:p>
            <a:endParaRPr lang="en-US" dirty="0"/>
          </a:p>
        </p:txBody>
      </p:sp>
    </p:spTree>
    <p:extLst>
      <p:ext uri="{BB962C8B-B14F-4D97-AF65-F5344CB8AC3E}">
        <p14:creationId xmlns:p14="http://schemas.microsoft.com/office/powerpoint/2010/main" val="20663369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2ED50E-277F-8D4A-BDA0-14D2010BE3F3}"/>
              </a:ext>
            </a:extLst>
          </p:cNvPr>
          <p:cNvSpPr>
            <a:spLocks noGrp="1"/>
          </p:cNvSpPr>
          <p:nvPr>
            <p:ph type="title"/>
          </p:nvPr>
        </p:nvSpPr>
        <p:spPr/>
        <p:txBody>
          <a:bodyPr/>
          <a:lstStyle/>
          <a:p>
            <a:r>
              <a:rPr lang="en-US" dirty="0"/>
              <a:t>Reduced buccal tension ,buccal scarring</a:t>
            </a:r>
            <a:br>
              <a:rPr lang="en-US" dirty="0"/>
            </a:br>
            <a:endParaRPr lang="en-US" dirty="0"/>
          </a:p>
        </p:txBody>
      </p:sp>
      <p:sp>
        <p:nvSpPr>
          <p:cNvPr id="3" name="Content Placeholder 2">
            <a:extLst>
              <a:ext uri="{FF2B5EF4-FFF2-40B4-BE49-F238E27FC236}">
                <a16:creationId xmlns:a16="http://schemas.microsoft.com/office/drawing/2014/main" id="{4938BA9F-8DA7-124D-889B-FD3F5E5E33B3}"/>
              </a:ext>
            </a:extLst>
          </p:cNvPr>
          <p:cNvSpPr>
            <a:spLocks noGrp="1"/>
          </p:cNvSpPr>
          <p:nvPr>
            <p:ph idx="1"/>
          </p:nvPr>
        </p:nvSpPr>
        <p:spPr/>
        <p:txBody>
          <a:bodyPr/>
          <a:lstStyle/>
          <a:p>
            <a:pPr>
              <a:buFont typeface="Wingdings" pitchFamily="2" charset="2"/>
              <a:buChar char="Ø"/>
            </a:pPr>
            <a:r>
              <a:rPr lang="en-US" dirty="0"/>
              <a:t>opening the jaw as widely as possible and holding the maximum and holding the maximum open for 1sec</a:t>
            </a:r>
          </a:p>
          <a:p>
            <a:pPr>
              <a:buFont typeface="Wingdings" pitchFamily="2" charset="2"/>
              <a:buChar char="Ø"/>
            </a:pPr>
            <a:r>
              <a:rPr lang="en-US" dirty="0"/>
              <a:t>opening and moving the jaw to each side and holding the extended position in each direction for 1sec</a:t>
            </a:r>
          </a:p>
          <a:p>
            <a:pPr>
              <a:buFont typeface="Wingdings" pitchFamily="2" charset="2"/>
              <a:buChar char="Ø"/>
            </a:pPr>
            <a:r>
              <a:rPr lang="en-US" dirty="0"/>
              <a:t>clinician may assist the patients attempts by placed external pressure</a:t>
            </a:r>
          </a:p>
          <a:p>
            <a:pPr>
              <a:buFont typeface="Wingdings" pitchFamily="2" charset="2"/>
              <a:buChar char="Ø"/>
            </a:pPr>
            <a:r>
              <a:rPr lang="en-US" dirty="0"/>
              <a:t>if any pain occurs the exercise should be discontinued until the patient can talk with swallowing therapist or the doctor </a:t>
            </a:r>
          </a:p>
          <a:p>
            <a:endParaRPr lang="en-US" dirty="0"/>
          </a:p>
        </p:txBody>
      </p:sp>
    </p:spTree>
    <p:extLst>
      <p:ext uri="{BB962C8B-B14F-4D97-AF65-F5344CB8AC3E}">
        <p14:creationId xmlns:p14="http://schemas.microsoft.com/office/powerpoint/2010/main" val="4743313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2ED50E-277F-8D4A-BDA0-14D2010BE3F3}"/>
              </a:ext>
            </a:extLst>
          </p:cNvPr>
          <p:cNvSpPr>
            <a:spLocks noGrp="1"/>
          </p:cNvSpPr>
          <p:nvPr>
            <p:ph type="title"/>
          </p:nvPr>
        </p:nvSpPr>
        <p:spPr/>
        <p:txBody>
          <a:bodyPr/>
          <a:lstStyle/>
          <a:p>
            <a:r>
              <a:rPr lang="en-US" dirty="0"/>
              <a:t>Reduced buccal tension ,buccal scarring</a:t>
            </a:r>
            <a:br>
              <a:rPr lang="en-US" dirty="0"/>
            </a:br>
            <a:endParaRPr lang="en-US" dirty="0"/>
          </a:p>
        </p:txBody>
      </p:sp>
      <p:sp>
        <p:nvSpPr>
          <p:cNvPr id="3" name="Content Placeholder 2">
            <a:extLst>
              <a:ext uri="{FF2B5EF4-FFF2-40B4-BE49-F238E27FC236}">
                <a16:creationId xmlns:a16="http://schemas.microsoft.com/office/drawing/2014/main" id="{4938BA9F-8DA7-124D-889B-FD3F5E5E33B3}"/>
              </a:ext>
            </a:extLst>
          </p:cNvPr>
          <p:cNvSpPr>
            <a:spLocks noGrp="1"/>
          </p:cNvSpPr>
          <p:nvPr>
            <p:ph idx="1"/>
          </p:nvPr>
        </p:nvSpPr>
        <p:spPr/>
        <p:txBody>
          <a:bodyPr/>
          <a:lstStyle/>
          <a:p>
            <a:r>
              <a:rPr lang="en-US" b="1" dirty="0">
                <a:solidFill>
                  <a:srgbClr val="00B0F0"/>
                </a:solidFill>
              </a:rPr>
              <a:t>The later exercises important for patient with:</a:t>
            </a:r>
          </a:p>
          <a:p>
            <a:r>
              <a:rPr lang="en-US" dirty="0"/>
              <a:t>-</a:t>
            </a:r>
            <a:r>
              <a:rPr lang="en-US" dirty="0" err="1"/>
              <a:t>postoperater</a:t>
            </a:r>
            <a:r>
              <a:rPr lang="en-US" dirty="0"/>
              <a:t> oral cancer</a:t>
            </a:r>
          </a:p>
          <a:p>
            <a:r>
              <a:rPr lang="en-US" dirty="0"/>
              <a:t>-undergoing oral radiotherapy….why ?</a:t>
            </a:r>
          </a:p>
          <a:p>
            <a:br>
              <a:rPr lang="en-US" dirty="0"/>
            </a:br>
            <a:endParaRPr lang="en-US" dirty="0"/>
          </a:p>
          <a:p>
            <a:r>
              <a:rPr lang="en-US" dirty="0"/>
              <a:t>-if patient unable to lateralize the mandible may be taught to mash food with the tongue against the palate </a:t>
            </a:r>
          </a:p>
          <a:p>
            <a:r>
              <a:rPr lang="en-US" dirty="0"/>
              <a:t>-in some cases guide </a:t>
            </a:r>
            <a:r>
              <a:rPr lang="en-US" dirty="0" err="1"/>
              <a:t>plarne</a:t>
            </a:r>
            <a:r>
              <a:rPr lang="en-US" dirty="0"/>
              <a:t> prosthesis is helpful</a:t>
            </a:r>
          </a:p>
          <a:p>
            <a:endParaRPr lang="en-US" dirty="0"/>
          </a:p>
        </p:txBody>
      </p:sp>
    </p:spTree>
    <p:extLst>
      <p:ext uri="{BB962C8B-B14F-4D97-AF65-F5344CB8AC3E}">
        <p14:creationId xmlns:p14="http://schemas.microsoft.com/office/powerpoint/2010/main" val="12009381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2ED50E-277F-8D4A-BDA0-14D2010BE3F3}"/>
              </a:ext>
            </a:extLst>
          </p:cNvPr>
          <p:cNvSpPr>
            <a:spLocks noGrp="1"/>
          </p:cNvSpPr>
          <p:nvPr>
            <p:ph type="title"/>
          </p:nvPr>
        </p:nvSpPr>
        <p:spPr/>
        <p:txBody>
          <a:bodyPr>
            <a:normAutofit fontScale="90000"/>
          </a:bodyPr>
          <a:lstStyle/>
          <a:p>
            <a:r>
              <a:rPr lang="en-US" dirty="0"/>
              <a:t>Reduced range of tongue movement vertically</a:t>
            </a:r>
            <a:br>
              <a:rPr lang="en-US" dirty="0"/>
            </a:br>
            <a:endParaRPr lang="en-US" dirty="0"/>
          </a:p>
        </p:txBody>
      </p:sp>
      <p:sp>
        <p:nvSpPr>
          <p:cNvPr id="3" name="Content Placeholder 2">
            <a:extLst>
              <a:ext uri="{FF2B5EF4-FFF2-40B4-BE49-F238E27FC236}">
                <a16:creationId xmlns:a16="http://schemas.microsoft.com/office/drawing/2014/main" id="{4938BA9F-8DA7-124D-889B-FD3F5E5E33B3}"/>
              </a:ext>
            </a:extLst>
          </p:cNvPr>
          <p:cNvSpPr>
            <a:spLocks noGrp="1"/>
          </p:cNvSpPr>
          <p:nvPr>
            <p:ph idx="1"/>
          </p:nvPr>
        </p:nvSpPr>
        <p:spPr/>
        <p:txBody>
          <a:bodyPr>
            <a:normAutofit/>
          </a:bodyPr>
          <a:lstStyle/>
          <a:p>
            <a:r>
              <a:rPr lang="en-US" dirty="0"/>
              <a:t>A palate reshaping prosthesis may be given by:</a:t>
            </a:r>
          </a:p>
          <a:p>
            <a:pPr lvl="2">
              <a:buFont typeface="Wingdings" pitchFamily="2" charset="2"/>
              <a:buChar char="Ø"/>
            </a:pPr>
            <a:r>
              <a:rPr lang="en-US" sz="2200" dirty="0"/>
              <a:t>speech language pathologist</a:t>
            </a:r>
          </a:p>
          <a:p>
            <a:pPr lvl="2">
              <a:buFont typeface="Wingdings" pitchFamily="2" charset="2"/>
              <a:buChar char="Ø"/>
            </a:pPr>
            <a:r>
              <a:rPr lang="en-US" sz="2200" dirty="0"/>
              <a:t>maxillofacial </a:t>
            </a:r>
          </a:p>
          <a:p>
            <a:pPr lvl="2">
              <a:buFont typeface="Wingdings" pitchFamily="2" charset="2"/>
              <a:buChar char="Ø"/>
            </a:pPr>
            <a:r>
              <a:rPr lang="en-US" sz="2200" dirty="0"/>
              <a:t>prosthodontist</a:t>
            </a:r>
          </a:p>
          <a:p>
            <a:r>
              <a:rPr lang="en-US" dirty="0"/>
              <a:t>This device designed to lower the palatal vault to complement tongue function ,it good with patient with:</a:t>
            </a:r>
          </a:p>
          <a:p>
            <a:pPr lvl="2">
              <a:buFont typeface="Wingdings" pitchFamily="2" charset="2"/>
              <a:buChar char="Ø"/>
            </a:pPr>
            <a:r>
              <a:rPr lang="en-US" sz="2200" dirty="0"/>
              <a:t>hemiparesis</a:t>
            </a:r>
          </a:p>
          <a:p>
            <a:pPr lvl="2">
              <a:buFont typeface="Wingdings" pitchFamily="2" charset="2"/>
              <a:buChar char="Ø"/>
            </a:pPr>
            <a:r>
              <a:rPr lang="en-US" sz="2200" dirty="0"/>
              <a:t>lost one longitudinal half of the tongue</a:t>
            </a:r>
          </a:p>
          <a:p>
            <a:pPr lvl="2">
              <a:buFont typeface="Wingdings" pitchFamily="2" charset="2"/>
              <a:buChar char="Ø"/>
            </a:pPr>
            <a:r>
              <a:rPr lang="en-US" sz="2200" dirty="0"/>
              <a:t>reduction in tongue elevation(anteriorly &amp; posteriorly)</a:t>
            </a:r>
          </a:p>
          <a:p>
            <a:endParaRPr lang="en-US" dirty="0"/>
          </a:p>
        </p:txBody>
      </p:sp>
    </p:spTree>
    <p:extLst>
      <p:ext uri="{BB962C8B-B14F-4D97-AF65-F5344CB8AC3E}">
        <p14:creationId xmlns:p14="http://schemas.microsoft.com/office/powerpoint/2010/main" val="13970804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2ED50E-277F-8D4A-BDA0-14D2010BE3F3}"/>
              </a:ext>
            </a:extLst>
          </p:cNvPr>
          <p:cNvSpPr>
            <a:spLocks noGrp="1"/>
          </p:cNvSpPr>
          <p:nvPr>
            <p:ph type="title"/>
          </p:nvPr>
        </p:nvSpPr>
        <p:spPr/>
        <p:txBody>
          <a:bodyPr>
            <a:normAutofit fontScale="90000"/>
          </a:bodyPr>
          <a:lstStyle/>
          <a:p>
            <a:r>
              <a:rPr lang="en-US" dirty="0"/>
              <a:t>Reduced tongue movement to form the bolus</a:t>
            </a:r>
            <a:br>
              <a:rPr lang="en-US" dirty="0"/>
            </a:br>
            <a:endParaRPr lang="en-US" dirty="0"/>
          </a:p>
        </p:txBody>
      </p:sp>
      <p:sp>
        <p:nvSpPr>
          <p:cNvPr id="3" name="Content Placeholder 2">
            <a:extLst>
              <a:ext uri="{FF2B5EF4-FFF2-40B4-BE49-F238E27FC236}">
                <a16:creationId xmlns:a16="http://schemas.microsoft.com/office/drawing/2014/main" id="{4938BA9F-8DA7-124D-889B-FD3F5E5E33B3}"/>
              </a:ext>
            </a:extLst>
          </p:cNvPr>
          <p:cNvSpPr>
            <a:spLocks noGrp="1"/>
          </p:cNvSpPr>
          <p:nvPr>
            <p:ph idx="1"/>
          </p:nvPr>
        </p:nvSpPr>
        <p:spPr/>
        <p:txBody>
          <a:bodyPr/>
          <a:lstStyle/>
          <a:p>
            <a:br>
              <a:rPr lang="en-US" dirty="0"/>
            </a:br>
            <a:endParaRPr lang="en-US" dirty="0"/>
          </a:p>
          <a:p>
            <a:r>
              <a:rPr lang="en-US" dirty="0"/>
              <a:t>tilt head slightly forward to keep the bolus in the anterior part of the mouth until the patient is ready to initiate the swallow , patient may then change head position</a:t>
            </a:r>
          </a:p>
          <a:p>
            <a:endParaRPr lang="en-US" dirty="0"/>
          </a:p>
        </p:txBody>
      </p:sp>
    </p:spTree>
    <p:extLst>
      <p:ext uri="{BB962C8B-B14F-4D97-AF65-F5344CB8AC3E}">
        <p14:creationId xmlns:p14="http://schemas.microsoft.com/office/powerpoint/2010/main" val="26702734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2ED50E-277F-8D4A-BDA0-14D2010BE3F3}"/>
              </a:ext>
            </a:extLst>
          </p:cNvPr>
          <p:cNvSpPr>
            <a:spLocks noGrp="1"/>
          </p:cNvSpPr>
          <p:nvPr>
            <p:ph type="title"/>
          </p:nvPr>
        </p:nvSpPr>
        <p:spPr>
          <a:xfrm>
            <a:off x="1024128" y="1114026"/>
            <a:ext cx="9720072" cy="1499616"/>
          </a:xfrm>
        </p:spPr>
        <p:txBody>
          <a:bodyPr>
            <a:normAutofit fontScale="90000"/>
          </a:bodyPr>
          <a:lstStyle/>
          <a:p>
            <a:r>
              <a:rPr lang="en-US" dirty="0"/>
              <a:t>Reduced range and coordination of tongue movement to hold the bolus</a:t>
            </a:r>
            <a:br>
              <a:rPr lang="en-US" dirty="0"/>
            </a:br>
            <a:br>
              <a:rPr lang="en-US" dirty="0"/>
            </a:br>
            <a:endParaRPr lang="en-US" dirty="0"/>
          </a:p>
        </p:txBody>
      </p:sp>
      <p:sp>
        <p:nvSpPr>
          <p:cNvPr id="3" name="Content Placeholder 2">
            <a:extLst>
              <a:ext uri="{FF2B5EF4-FFF2-40B4-BE49-F238E27FC236}">
                <a16:creationId xmlns:a16="http://schemas.microsoft.com/office/drawing/2014/main" id="{4938BA9F-8DA7-124D-889B-FD3F5E5E33B3}"/>
              </a:ext>
            </a:extLst>
          </p:cNvPr>
          <p:cNvSpPr>
            <a:spLocks noGrp="1"/>
          </p:cNvSpPr>
          <p:nvPr>
            <p:ph idx="1"/>
          </p:nvPr>
        </p:nvSpPr>
        <p:spPr/>
        <p:txBody>
          <a:bodyPr/>
          <a:lstStyle/>
          <a:p>
            <a:br>
              <a:rPr lang="en-US" dirty="0"/>
            </a:br>
            <a:endParaRPr lang="en-US" dirty="0"/>
          </a:p>
          <a:p>
            <a:r>
              <a:rPr lang="en-US" dirty="0"/>
              <a:t>Clinician suggest that the patient not attempt to manipulate the bolus once it`s in the moth but to hold the material against the front of the roof of mouth to initiate the swallow immediately.</a:t>
            </a:r>
          </a:p>
          <a:p>
            <a:endParaRPr lang="en-US" dirty="0"/>
          </a:p>
        </p:txBody>
      </p:sp>
    </p:spTree>
    <p:extLst>
      <p:ext uri="{BB962C8B-B14F-4D97-AF65-F5344CB8AC3E}">
        <p14:creationId xmlns:p14="http://schemas.microsoft.com/office/powerpoint/2010/main" val="38825121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2ED50E-277F-8D4A-BDA0-14D2010BE3F3}"/>
              </a:ext>
            </a:extLst>
          </p:cNvPr>
          <p:cNvSpPr>
            <a:spLocks noGrp="1"/>
          </p:cNvSpPr>
          <p:nvPr>
            <p:ph type="title"/>
          </p:nvPr>
        </p:nvSpPr>
        <p:spPr>
          <a:xfrm>
            <a:off x="1024128" y="915722"/>
            <a:ext cx="9720072" cy="1499616"/>
          </a:xfrm>
        </p:spPr>
        <p:txBody>
          <a:bodyPr>
            <a:normAutofit fontScale="90000"/>
          </a:bodyPr>
          <a:lstStyle/>
          <a:p>
            <a:r>
              <a:rPr lang="en-US" dirty="0"/>
              <a:t>Reduced ability to hold the bolus in normal position</a:t>
            </a:r>
            <a:br>
              <a:rPr lang="en-US" dirty="0"/>
            </a:br>
            <a:endParaRPr lang="en-US" dirty="0"/>
          </a:p>
        </p:txBody>
      </p:sp>
      <p:sp>
        <p:nvSpPr>
          <p:cNvPr id="3" name="Content Placeholder 2">
            <a:extLst>
              <a:ext uri="{FF2B5EF4-FFF2-40B4-BE49-F238E27FC236}">
                <a16:creationId xmlns:a16="http://schemas.microsoft.com/office/drawing/2014/main" id="{4938BA9F-8DA7-124D-889B-FD3F5E5E33B3}"/>
              </a:ext>
            </a:extLst>
          </p:cNvPr>
          <p:cNvSpPr>
            <a:spLocks noGrp="1"/>
          </p:cNvSpPr>
          <p:nvPr>
            <p:ph idx="1"/>
          </p:nvPr>
        </p:nvSpPr>
        <p:spPr/>
        <p:txBody>
          <a:bodyPr/>
          <a:lstStyle/>
          <a:p>
            <a:br>
              <a:rPr lang="en-US" dirty="0"/>
            </a:br>
            <a:endParaRPr lang="en-US" dirty="0"/>
          </a:p>
          <a:p>
            <a:r>
              <a:rPr lang="en-US" dirty="0"/>
              <a:t>patient asked to hold bolus of thick paste consistency (1/3 tea spoon) against the anterior to mid portion of the palate with the tongue which make tongue tip and lateral margins of tongue be contacting the alveolar ridge immediately posterior to the teeth ,then the bolus can be made thinner and thinner.</a:t>
            </a:r>
          </a:p>
          <a:p>
            <a:endParaRPr lang="en-US" dirty="0"/>
          </a:p>
        </p:txBody>
      </p:sp>
    </p:spTree>
    <p:extLst>
      <p:ext uri="{BB962C8B-B14F-4D97-AF65-F5344CB8AC3E}">
        <p14:creationId xmlns:p14="http://schemas.microsoft.com/office/powerpoint/2010/main" val="387481098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2ED50E-277F-8D4A-BDA0-14D2010BE3F3}"/>
              </a:ext>
            </a:extLst>
          </p:cNvPr>
          <p:cNvSpPr>
            <a:spLocks noGrp="1"/>
          </p:cNvSpPr>
          <p:nvPr>
            <p:ph type="title"/>
          </p:nvPr>
        </p:nvSpPr>
        <p:spPr/>
        <p:txBody>
          <a:bodyPr/>
          <a:lstStyle/>
          <a:p>
            <a:r>
              <a:rPr lang="en-US" dirty="0"/>
              <a:t>Reduced oral sensitivity</a:t>
            </a:r>
            <a:br>
              <a:rPr lang="en-US" dirty="0"/>
            </a:br>
            <a:endParaRPr lang="en-US" dirty="0"/>
          </a:p>
        </p:txBody>
      </p:sp>
      <p:sp>
        <p:nvSpPr>
          <p:cNvPr id="3" name="Content Placeholder 2">
            <a:extLst>
              <a:ext uri="{FF2B5EF4-FFF2-40B4-BE49-F238E27FC236}">
                <a16:creationId xmlns:a16="http://schemas.microsoft.com/office/drawing/2014/main" id="{4938BA9F-8DA7-124D-889B-FD3F5E5E33B3}"/>
              </a:ext>
            </a:extLst>
          </p:cNvPr>
          <p:cNvSpPr>
            <a:spLocks noGrp="1"/>
          </p:cNvSpPr>
          <p:nvPr>
            <p:ph idx="1"/>
          </p:nvPr>
        </p:nvSpPr>
        <p:spPr/>
        <p:txBody>
          <a:bodyPr/>
          <a:lstStyle/>
          <a:p>
            <a:br>
              <a:rPr lang="en-US" dirty="0"/>
            </a:br>
            <a:endParaRPr lang="en-US" dirty="0"/>
          </a:p>
          <a:p>
            <a:pPr>
              <a:buFont typeface="Arial" panose="020B0604020202020204" pitchFamily="34" charset="0"/>
              <a:buChar char="•"/>
            </a:pPr>
            <a:r>
              <a:rPr lang="en-US" dirty="0"/>
              <a:t>position food on the more sensitive side</a:t>
            </a:r>
          </a:p>
          <a:p>
            <a:pPr>
              <a:buFont typeface="Arial" panose="020B0604020202020204" pitchFamily="34" charset="0"/>
              <a:buChar char="•"/>
            </a:pPr>
            <a:r>
              <a:rPr lang="en-US" dirty="0"/>
              <a:t>use of cold material</a:t>
            </a:r>
          </a:p>
          <a:p>
            <a:pPr>
              <a:buFont typeface="Arial" panose="020B0604020202020204" pitchFamily="34" charset="0"/>
              <a:buChar char="•"/>
            </a:pPr>
            <a:r>
              <a:rPr lang="en-US" dirty="0"/>
              <a:t>use of wild spices or tastes</a:t>
            </a:r>
          </a:p>
          <a:p>
            <a:endParaRPr lang="en-US" dirty="0"/>
          </a:p>
        </p:txBody>
      </p:sp>
    </p:spTree>
    <p:extLst>
      <p:ext uri="{BB962C8B-B14F-4D97-AF65-F5344CB8AC3E}">
        <p14:creationId xmlns:p14="http://schemas.microsoft.com/office/powerpoint/2010/main" val="121226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54154-28D0-8742-9979-9DC7134ECFDA}"/>
              </a:ext>
            </a:extLst>
          </p:cNvPr>
          <p:cNvSpPr>
            <a:spLocks noGrp="1"/>
          </p:cNvSpPr>
          <p:nvPr>
            <p:ph type="title"/>
          </p:nvPr>
        </p:nvSpPr>
        <p:spPr/>
        <p:txBody>
          <a:bodyPr/>
          <a:lstStyle/>
          <a:p>
            <a:r>
              <a:rPr lang="en-US" dirty="0"/>
              <a:t>Direct vs indirect Therapy </a:t>
            </a:r>
          </a:p>
        </p:txBody>
      </p:sp>
      <p:sp>
        <p:nvSpPr>
          <p:cNvPr id="3" name="Content Placeholder 2">
            <a:extLst>
              <a:ext uri="{FF2B5EF4-FFF2-40B4-BE49-F238E27FC236}">
                <a16:creationId xmlns:a16="http://schemas.microsoft.com/office/drawing/2014/main" id="{CEF0B9C3-B129-BA4F-801B-D31FD97A39CF}"/>
              </a:ext>
            </a:extLst>
          </p:cNvPr>
          <p:cNvSpPr>
            <a:spLocks noGrp="1"/>
          </p:cNvSpPr>
          <p:nvPr>
            <p:ph idx="1"/>
          </p:nvPr>
        </p:nvSpPr>
        <p:spPr>
          <a:xfrm>
            <a:off x="1024128" y="2000250"/>
            <a:ext cx="9720073" cy="4503420"/>
          </a:xfrm>
        </p:spPr>
        <p:txBody>
          <a:bodyPr>
            <a:normAutofit/>
          </a:bodyPr>
          <a:lstStyle/>
          <a:p>
            <a:pPr>
              <a:buFont typeface="Arial" panose="020B0604020202020204" pitchFamily="34" charset="0"/>
              <a:buChar char="•"/>
            </a:pPr>
            <a:r>
              <a:rPr lang="en-US" b="1" dirty="0">
                <a:solidFill>
                  <a:srgbClr val="00B0F0"/>
                </a:solidFill>
              </a:rPr>
              <a:t>Direct therapy </a:t>
            </a:r>
            <a:r>
              <a:rPr lang="en-US" dirty="0"/>
              <a:t>involves presenting food or liquid to the patient and asking him to swallow it while following specified instructions.</a:t>
            </a:r>
          </a:p>
          <a:p>
            <a:pPr marL="0" indent="0">
              <a:buNone/>
            </a:pPr>
            <a:endParaRPr lang="en-US" dirty="0"/>
          </a:p>
          <a:p>
            <a:r>
              <a:rPr lang="en-US" dirty="0"/>
              <a:t>•The patient should be given </a:t>
            </a:r>
            <a:r>
              <a:rPr lang="en-US" b="1" dirty="0">
                <a:solidFill>
                  <a:srgbClr val="00B0F0"/>
                </a:solidFill>
              </a:rPr>
              <a:t>written instructions </a:t>
            </a:r>
            <a:r>
              <a:rPr lang="en-US" dirty="0"/>
              <a:t>describing the appropriate steps to follow.</a:t>
            </a:r>
          </a:p>
          <a:p>
            <a:pPr marL="0" indent="0">
              <a:buNone/>
            </a:pPr>
            <a:endParaRPr lang="en-US" dirty="0"/>
          </a:p>
          <a:p>
            <a:r>
              <a:rPr lang="en-US" dirty="0"/>
              <a:t>•Patient should be given samples to </a:t>
            </a:r>
            <a:r>
              <a:rPr lang="en-US" b="1" dirty="0">
                <a:solidFill>
                  <a:srgbClr val="00B0F0"/>
                </a:solidFill>
              </a:rPr>
              <a:t>practice dry swallow before proceeding to swallows food or liquids</a:t>
            </a:r>
            <a:r>
              <a:rPr lang="en-US" dirty="0"/>
              <a:t>. Small amounts of food provided for practice should be given.</a:t>
            </a:r>
          </a:p>
          <a:p>
            <a:endParaRPr lang="en-US" dirty="0"/>
          </a:p>
        </p:txBody>
      </p:sp>
    </p:spTree>
    <p:extLst>
      <p:ext uri="{BB962C8B-B14F-4D97-AF65-F5344CB8AC3E}">
        <p14:creationId xmlns:p14="http://schemas.microsoft.com/office/powerpoint/2010/main" val="39925984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8C9733-281E-3446-B1C8-FD0AAF4DFE7F}"/>
              </a:ext>
            </a:extLst>
          </p:cNvPr>
          <p:cNvSpPr>
            <a:spLocks noGrp="1"/>
          </p:cNvSpPr>
          <p:nvPr>
            <p:ph type="title"/>
          </p:nvPr>
        </p:nvSpPr>
        <p:spPr/>
        <p:txBody>
          <a:bodyPr/>
          <a:lstStyle/>
          <a:p>
            <a:r>
              <a:rPr lang="en-US" dirty="0"/>
              <a:t>Types of therapy techniques</a:t>
            </a:r>
          </a:p>
        </p:txBody>
      </p:sp>
      <p:sp>
        <p:nvSpPr>
          <p:cNvPr id="3" name="Content Placeholder 2">
            <a:extLst>
              <a:ext uri="{FF2B5EF4-FFF2-40B4-BE49-F238E27FC236}">
                <a16:creationId xmlns:a16="http://schemas.microsoft.com/office/drawing/2014/main" id="{16661776-B968-F848-9180-35DF6C5BFABA}"/>
              </a:ext>
            </a:extLst>
          </p:cNvPr>
          <p:cNvSpPr>
            <a:spLocks noGrp="1"/>
          </p:cNvSpPr>
          <p:nvPr>
            <p:ph idx="1"/>
          </p:nvPr>
        </p:nvSpPr>
        <p:spPr/>
        <p:txBody>
          <a:bodyPr/>
          <a:lstStyle/>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r>
              <a:rPr lang="en-US" b="1" dirty="0">
                <a:solidFill>
                  <a:srgbClr val="00B0F0"/>
                </a:solidFill>
              </a:rPr>
              <a:t>Oral control and oral and </a:t>
            </a:r>
            <a:r>
              <a:rPr lang="en-US" b="1" dirty="0" err="1">
                <a:solidFill>
                  <a:srgbClr val="00B0F0"/>
                </a:solidFill>
              </a:rPr>
              <a:t>pharayngeal</a:t>
            </a:r>
            <a:r>
              <a:rPr lang="en-US" b="1" dirty="0">
                <a:solidFill>
                  <a:srgbClr val="00B0F0"/>
                </a:solidFill>
              </a:rPr>
              <a:t> range of motion exercises </a:t>
            </a:r>
          </a:p>
          <a:p>
            <a:pPr>
              <a:buFont typeface="Arial" panose="020B0604020202020204" pitchFamily="34" charset="0"/>
              <a:buChar char="•"/>
            </a:pPr>
            <a:r>
              <a:rPr lang="en-US" b="1" dirty="0">
                <a:solidFill>
                  <a:srgbClr val="00B0F0"/>
                </a:solidFill>
              </a:rPr>
              <a:t>Sensory moto integration procedures </a:t>
            </a:r>
          </a:p>
          <a:p>
            <a:pPr>
              <a:buFont typeface="Arial" panose="020B0604020202020204" pitchFamily="34" charset="0"/>
              <a:buChar char="•"/>
            </a:pPr>
            <a:r>
              <a:rPr lang="en-US" b="1" dirty="0">
                <a:solidFill>
                  <a:srgbClr val="00B0F0"/>
                </a:solidFill>
              </a:rPr>
              <a:t>Swallow maneuvers </a:t>
            </a:r>
          </a:p>
          <a:p>
            <a:pPr>
              <a:buFont typeface="Arial" panose="020B0604020202020204" pitchFamily="34" charset="0"/>
              <a:buChar char="•"/>
            </a:pPr>
            <a:endParaRPr lang="en-US" dirty="0"/>
          </a:p>
          <a:p>
            <a:pPr>
              <a:buFont typeface="Arial" panose="020B0604020202020204" pitchFamily="34" charset="0"/>
              <a:buChar char="•"/>
            </a:pPr>
            <a:endParaRPr lang="en-US" dirty="0"/>
          </a:p>
        </p:txBody>
      </p:sp>
    </p:spTree>
    <p:extLst>
      <p:ext uri="{BB962C8B-B14F-4D97-AF65-F5344CB8AC3E}">
        <p14:creationId xmlns:p14="http://schemas.microsoft.com/office/powerpoint/2010/main" val="34982279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0A9C2C-8617-5548-87D2-36067C7A674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3126A38-412D-9F4A-ABA7-A4CAE2D11459}"/>
              </a:ext>
            </a:extLst>
          </p:cNvPr>
          <p:cNvSpPr>
            <a:spLocks noGrp="1"/>
          </p:cNvSpPr>
          <p:nvPr>
            <p:ph idx="1"/>
          </p:nvPr>
        </p:nvSpPr>
        <p:spPr>
          <a:xfrm>
            <a:off x="1024128" y="2286000"/>
            <a:ext cx="10725912" cy="4023360"/>
          </a:xfrm>
        </p:spPr>
        <p:txBody>
          <a:bodyPr>
            <a:normAutofit/>
          </a:bodyPr>
          <a:lstStyle/>
          <a:p>
            <a:endParaRPr lang="en-US" sz="2800" b="1" dirty="0">
              <a:solidFill>
                <a:srgbClr val="00B0F0"/>
              </a:solidFill>
            </a:endParaRPr>
          </a:p>
          <a:p>
            <a:endParaRPr lang="en-US" sz="2800" b="1" dirty="0">
              <a:solidFill>
                <a:srgbClr val="00B0F0"/>
              </a:solidFill>
            </a:endParaRPr>
          </a:p>
          <a:p>
            <a:r>
              <a:rPr lang="en-US" sz="2800" b="1" dirty="0">
                <a:solidFill>
                  <a:srgbClr val="00B0F0"/>
                </a:solidFill>
              </a:rPr>
              <a:t>Oral control and oral and </a:t>
            </a:r>
            <a:r>
              <a:rPr lang="en-US" sz="2800" b="1" dirty="0" err="1">
                <a:solidFill>
                  <a:srgbClr val="00B0F0"/>
                </a:solidFill>
              </a:rPr>
              <a:t>pharayngeal</a:t>
            </a:r>
            <a:r>
              <a:rPr lang="en-US" sz="2800" b="1" dirty="0">
                <a:solidFill>
                  <a:srgbClr val="00B0F0"/>
                </a:solidFill>
              </a:rPr>
              <a:t> range of motion exercises</a:t>
            </a:r>
          </a:p>
        </p:txBody>
      </p:sp>
    </p:spTree>
    <p:extLst>
      <p:ext uri="{BB962C8B-B14F-4D97-AF65-F5344CB8AC3E}">
        <p14:creationId xmlns:p14="http://schemas.microsoft.com/office/powerpoint/2010/main" val="977868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C3612-A784-2D4C-94DB-DB772800D548}"/>
              </a:ext>
            </a:extLst>
          </p:cNvPr>
          <p:cNvSpPr>
            <a:spLocks noGrp="1"/>
          </p:cNvSpPr>
          <p:nvPr>
            <p:ph type="title"/>
          </p:nvPr>
        </p:nvSpPr>
        <p:spPr/>
        <p:txBody>
          <a:bodyPr>
            <a:normAutofit fontScale="90000"/>
          </a:bodyPr>
          <a:lstStyle/>
          <a:p>
            <a:br>
              <a:rPr lang="en-US" dirty="0"/>
            </a:br>
            <a:r>
              <a:rPr lang="en-US" dirty="0"/>
              <a:t>Oral motor control exercises </a:t>
            </a:r>
            <a:br>
              <a:rPr lang="en-US" b="1" dirty="0">
                <a:solidFill>
                  <a:srgbClr val="00B0F0"/>
                </a:solidFill>
              </a:rPr>
            </a:br>
            <a:endParaRPr lang="en-US" dirty="0"/>
          </a:p>
        </p:txBody>
      </p:sp>
      <p:sp>
        <p:nvSpPr>
          <p:cNvPr id="3" name="Content Placeholder 2">
            <a:extLst>
              <a:ext uri="{FF2B5EF4-FFF2-40B4-BE49-F238E27FC236}">
                <a16:creationId xmlns:a16="http://schemas.microsoft.com/office/drawing/2014/main" id="{45C812C5-5713-1242-873C-74B5D103531E}"/>
              </a:ext>
            </a:extLst>
          </p:cNvPr>
          <p:cNvSpPr>
            <a:spLocks noGrp="1"/>
          </p:cNvSpPr>
          <p:nvPr>
            <p:ph idx="1"/>
          </p:nvPr>
        </p:nvSpPr>
        <p:spPr>
          <a:xfrm>
            <a:off x="1024128" y="2084832"/>
            <a:ext cx="9720073" cy="4224528"/>
          </a:xfrm>
        </p:spPr>
        <p:txBody>
          <a:bodyPr>
            <a:normAutofit fontScale="92500"/>
          </a:bodyPr>
          <a:lstStyle/>
          <a:p>
            <a:r>
              <a:rPr lang="en-US" b="1" dirty="0">
                <a:solidFill>
                  <a:srgbClr val="00B0F0"/>
                </a:solidFill>
              </a:rPr>
              <a:t>Range-of-motion tongue exercise</a:t>
            </a:r>
          </a:p>
          <a:p>
            <a:endParaRPr lang="en-US" b="1" dirty="0">
              <a:solidFill>
                <a:srgbClr val="00B0F0"/>
              </a:solidFill>
            </a:endParaRPr>
          </a:p>
          <a:p>
            <a:pPr lvl="2">
              <a:buFont typeface="Wingdings" pitchFamily="2" charset="2"/>
              <a:buChar char="Ø"/>
            </a:pPr>
            <a:r>
              <a:rPr lang="en-US" sz="2200" dirty="0"/>
              <a:t>ask the patient open his mouth as wide as possible &amp; elevate the tongue as high as possible in the front, hold for 1sec and release it.</a:t>
            </a:r>
          </a:p>
          <a:p>
            <a:pPr lvl="2">
              <a:buFont typeface="Wingdings" pitchFamily="2" charset="2"/>
              <a:buChar char="Ø"/>
            </a:pPr>
            <a:r>
              <a:rPr lang="en-US" sz="2200" dirty="0"/>
              <a:t>Ask the patient to elevate the back of the tongue as far as possible, hold it for a second and release it.</a:t>
            </a:r>
          </a:p>
          <a:p>
            <a:pPr lvl="2">
              <a:buFont typeface="Wingdings" pitchFamily="2" charset="2"/>
              <a:buChar char="Ø"/>
            </a:pPr>
            <a:r>
              <a:rPr lang="en-US" sz="2200" dirty="0"/>
              <a:t>Ask patient to extend the tongue as far as possible laterally inside the mouth ( on each side)</a:t>
            </a:r>
          </a:p>
          <a:p>
            <a:pPr lvl="2">
              <a:buFont typeface="Wingdings" pitchFamily="2" charset="2"/>
              <a:buChar char="Ø"/>
            </a:pPr>
            <a:r>
              <a:rPr lang="en-US" sz="2200" dirty="0"/>
              <a:t>Stretch the tongue as far as possible out the mouth and as far as possible to the back of the mouth, holding it for 1 second each</a:t>
            </a:r>
          </a:p>
          <a:p>
            <a:pPr marL="310896" lvl="2" indent="0" algn="ctr">
              <a:buNone/>
            </a:pPr>
            <a:endParaRPr lang="en-US" sz="2200" b="1" dirty="0">
              <a:solidFill>
                <a:srgbClr val="00B0F0"/>
              </a:solidFill>
            </a:endParaRPr>
          </a:p>
          <a:p>
            <a:pPr marL="310896" lvl="2" indent="0" algn="ctr">
              <a:buNone/>
            </a:pPr>
            <a:r>
              <a:rPr lang="en-US" sz="2200" b="1" dirty="0">
                <a:solidFill>
                  <a:srgbClr val="00B0F0"/>
                </a:solidFill>
              </a:rPr>
              <a:t>The entire series should be repeated 5 to 10 times in the session and 5-10mins a day </a:t>
            </a:r>
          </a:p>
          <a:p>
            <a:endParaRPr lang="en-US" dirty="0"/>
          </a:p>
        </p:txBody>
      </p:sp>
    </p:spTree>
    <p:extLst>
      <p:ext uri="{BB962C8B-B14F-4D97-AF65-F5344CB8AC3E}">
        <p14:creationId xmlns:p14="http://schemas.microsoft.com/office/powerpoint/2010/main" val="18493920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C3612-A784-2D4C-94DB-DB772800D548}"/>
              </a:ext>
            </a:extLst>
          </p:cNvPr>
          <p:cNvSpPr>
            <a:spLocks noGrp="1"/>
          </p:cNvSpPr>
          <p:nvPr>
            <p:ph type="title"/>
          </p:nvPr>
        </p:nvSpPr>
        <p:spPr/>
        <p:txBody>
          <a:bodyPr>
            <a:normAutofit fontScale="90000"/>
          </a:bodyPr>
          <a:lstStyle/>
          <a:p>
            <a:br>
              <a:rPr lang="en-US" dirty="0"/>
            </a:br>
            <a:r>
              <a:rPr lang="en-US" dirty="0"/>
              <a:t>Oral motor control exercises </a:t>
            </a:r>
            <a:br>
              <a:rPr lang="en-US" b="1" dirty="0">
                <a:solidFill>
                  <a:srgbClr val="00B0F0"/>
                </a:solidFill>
              </a:rPr>
            </a:br>
            <a:endParaRPr lang="en-US" dirty="0"/>
          </a:p>
        </p:txBody>
      </p:sp>
      <p:sp>
        <p:nvSpPr>
          <p:cNvPr id="3" name="Content Placeholder 2">
            <a:extLst>
              <a:ext uri="{FF2B5EF4-FFF2-40B4-BE49-F238E27FC236}">
                <a16:creationId xmlns:a16="http://schemas.microsoft.com/office/drawing/2014/main" id="{45C812C5-5713-1242-873C-74B5D103531E}"/>
              </a:ext>
            </a:extLst>
          </p:cNvPr>
          <p:cNvSpPr>
            <a:spLocks noGrp="1"/>
          </p:cNvSpPr>
          <p:nvPr>
            <p:ph idx="1"/>
          </p:nvPr>
        </p:nvSpPr>
        <p:spPr>
          <a:xfrm>
            <a:off x="1024128" y="2084832"/>
            <a:ext cx="9720073" cy="4224528"/>
          </a:xfrm>
        </p:spPr>
        <p:txBody>
          <a:bodyPr>
            <a:normAutofit/>
          </a:bodyPr>
          <a:lstStyle/>
          <a:p>
            <a:r>
              <a:rPr lang="en-US" b="1" dirty="0">
                <a:solidFill>
                  <a:srgbClr val="00B0F0"/>
                </a:solidFill>
              </a:rPr>
              <a:t>Resistance Exercises</a:t>
            </a:r>
          </a:p>
          <a:p>
            <a:endParaRPr lang="en-US" b="1" dirty="0">
              <a:solidFill>
                <a:srgbClr val="00B0F0"/>
              </a:solidFill>
            </a:endParaRPr>
          </a:p>
          <a:p>
            <a:pPr lvl="2">
              <a:buFont typeface="Wingdings" pitchFamily="2" charset="2"/>
              <a:buChar char="Ø"/>
            </a:pPr>
            <a:r>
              <a:rPr lang="en-US" sz="2200" dirty="0"/>
              <a:t>Patient is asked to push the tongue against a tongue blade, popsicle, sucker. ( hold pressure for 1 second)</a:t>
            </a:r>
          </a:p>
          <a:p>
            <a:endParaRPr lang="en-US" dirty="0"/>
          </a:p>
          <a:p>
            <a:r>
              <a:rPr lang="en-US" dirty="0"/>
              <a:t>.</a:t>
            </a:r>
          </a:p>
          <a:p>
            <a:endParaRPr lang="en-US" dirty="0"/>
          </a:p>
        </p:txBody>
      </p:sp>
    </p:spTree>
    <p:extLst>
      <p:ext uri="{BB962C8B-B14F-4D97-AF65-F5344CB8AC3E}">
        <p14:creationId xmlns:p14="http://schemas.microsoft.com/office/powerpoint/2010/main" val="24094476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C3612-A784-2D4C-94DB-DB772800D548}"/>
              </a:ext>
            </a:extLst>
          </p:cNvPr>
          <p:cNvSpPr>
            <a:spLocks noGrp="1"/>
          </p:cNvSpPr>
          <p:nvPr>
            <p:ph type="title"/>
          </p:nvPr>
        </p:nvSpPr>
        <p:spPr/>
        <p:txBody>
          <a:bodyPr>
            <a:normAutofit/>
          </a:bodyPr>
          <a:lstStyle/>
          <a:p>
            <a:r>
              <a:rPr lang="en-US" dirty="0"/>
              <a:t>Bolus control Exercises.</a:t>
            </a:r>
          </a:p>
        </p:txBody>
      </p:sp>
      <p:sp>
        <p:nvSpPr>
          <p:cNvPr id="3" name="Content Placeholder 2">
            <a:extLst>
              <a:ext uri="{FF2B5EF4-FFF2-40B4-BE49-F238E27FC236}">
                <a16:creationId xmlns:a16="http://schemas.microsoft.com/office/drawing/2014/main" id="{45C812C5-5713-1242-873C-74B5D103531E}"/>
              </a:ext>
            </a:extLst>
          </p:cNvPr>
          <p:cNvSpPr>
            <a:spLocks noGrp="1"/>
          </p:cNvSpPr>
          <p:nvPr>
            <p:ph idx="1"/>
          </p:nvPr>
        </p:nvSpPr>
        <p:spPr>
          <a:xfrm>
            <a:off x="1024128" y="2084832"/>
            <a:ext cx="9720073" cy="4224528"/>
          </a:xfrm>
        </p:spPr>
        <p:txBody>
          <a:bodyPr>
            <a:normAutofit/>
          </a:bodyPr>
          <a:lstStyle/>
          <a:p>
            <a:r>
              <a:rPr lang="en-US" b="1" dirty="0">
                <a:solidFill>
                  <a:schemeClr val="accent1"/>
                </a:solidFill>
              </a:rPr>
              <a:t>Exercises to Improve Gross Manipulation of Material</a:t>
            </a:r>
          </a:p>
          <a:p>
            <a:pPr>
              <a:buFont typeface="Wingdings" pitchFamily="2" charset="2"/>
              <a:buChar char="Ø"/>
            </a:pPr>
            <a:r>
              <a:rPr lang="en-US" dirty="0"/>
              <a:t>Patient  is given something large to manipulate in the mouth, such as a rolled (4×4) gauze pad. Patient should  grasp it between the tongue and palate, move it from side to side, backward and forward. Then back to the middle of the mouth and back to the teeth on one side.</a:t>
            </a:r>
          </a:p>
          <a:p>
            <a:pPr>
              <a:buFont typeface="Wingdings" pitchFamily="2" charset="2"/>
              <a:buChar char="Ø"/>
            </a:pPr>
            <a:r>
              <a:rPr lang="en-US" dirty="0"/>
              <a:t> The patient should repeat the same motion using lifesaver candy tied to a thread held by the clinician. Then  with a cloth tape soaked in juice (only if aspiration is minimal).</a:t>
            </a:r>
          </a:p>
          <a:p>
            <a:pPr>
              <a:buFont typeface="Wingdings" pitchFamily="2" charset="2"/>
              <a:buChar char="Ø"/>
            </a:pPr>
            <a:r>
              <a:rPr lang="en-US" dirty="0"/>
              <a:t>when control improves, the patient can be given chewing gum that must be manipulated without the clinicians control. </a:t>
            </a:r>
          </a:p>
          <a:p>
            <a:endParaRPr lang="en-US" dirty="0"/>
          </a:p>
        </p:txBody>
      </p:sp>
    </p:spTree>
    <p:extLst>
      <p:ext uri="{BB962C8B-B14F-4D97-AF65-F5344CB8AC3E}">
        <p14:creationId xmlns:p14="http://schemas.microsoft.com/office/powerpoint/2010/main" val="23888896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1379</TotalTime>
  <Words>2371</Words>
  <Application>Microsoft Macintosh PowerPoint</Application>
  <PresentationFormat>Widescreen</PresentationFormat>
  <Paragraphs>200</Paragraphs>
  <Slides>36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Arial</vt:lpstr>
      <vt:lpstr>Tw Cen MT</vt:lpstr>
      <vt:lpstr>Tw Cen MT Condensed</vt:lpstr>
      <vt:lpstr>Wingdings</vt:lpstr>
      <vt:lpstr>Wingdings 3</vt:lpstr>
      <vt:lpstr>Integral</vt:lpstr>
      <vt:lpstr>Management of the patient with oropharyngeal swallowing disorders 2 </vt:lpstr>
      <vt:lpstr>Therapy procedures by category</vt:lpstr>
      <vt:lpstr>Direct vs indirect Therapy </vt:lpstr>
      <vt:lpstr>Direct vs indirect Therapy </vt:lpstr>
      <vt:lpstr>Types of therapy techniques</vt:lpstr>
      <vt:lpstr>PowerPoint Presentation</vt:lpstr>
      <vt:lpstr> Oral motor control exercises  </vt:lpstr>
      <vt:lpstr> Oral motor control exercises  </vt:lpstr>
      <vt:lpstr>Bolus control Exercises.</vt:lpstr>
      <vt:lpstr>Bolus control Exercises.</vt:lpstr>
      <vt:lpstr>Bolus control Exercises.</vt:lpstr>
      <vt:lpstr>Range of motion exercises for pharyngeal structures </vt:lpstr>
      <vt:lpstr>Range of motion exercises for pharyngeal structures </vt:lpstr>
      <vt:lpstr>Range of motion exercises for pharyngeal structures </vt:lpstr>
      <vt:lpstr>Range of motion exercises for pharyngeal structures </vt:lpstr>
      <vt:lpstr>Sensory Motor Integration Procedures </vt:lpstr>
      <vt:lpstr>Sensory Motor Integration Procedures </vt:lpstr>
      <vt:lpstr>PowerPoint Presentation</vt:lpstr>
      <vt:lpstr> Swallow maneuvers  </vt:lpstr>
      <vt:lpstr>supraglottic swallow  </vt:lpstr>
      <vt:lpstr>supraglottic swallow  </vt:lpstr>
      <vt:lpstr>supraglottic swallow  </vt:lpstr>
      <vt:lpstr>Super-supraglottic Swallow</vt:lpstr>
      <vt:lpstr>Effortful Swallow</vt:lpstr>
      <vt:lpstr>Mendelsohn Maneuver</vt:lpstr>
      <vt:lpstr>PowerPoint Presentation</vt:lpstr>
      <vt:lpstr>Disorders affecting Oral preparatory stage</vt:lpstr>
      <vt:lpstr>Reduced labial closure </vt:lpstr>
      <vt:lpstr>Reduced range of tongue movement laterally during mastication </vt:lpstr>
      <vt:lpstr>Reduced buccal tension ,buccal scarring </vt:lpstr>
      <vt:lpstr>Reduced buccal tension ,buccal scarring </vt:lpstr>
      <vt:lpstr>Reduced range of tongue movement vertically </vt:lpstr>
      <vt:lpstr>Reduced tongue movement to form the bolus </vt:lpstr>
      <vt:lpstr>Reduced range and coordination of tongue movement to hold the bolus  </vt:lpstr>
      <vt:lpstr>Reduced ability to hold the bolus in normal position </vt:lpstr>
      <vt:lpstr>Reduced oral sensitivity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of the patient with oropharyngeal swallowing disorders</dc:title>
  <dc:creator>Juhayna B Taha</dc:creator>
  <cp:lastModifiedBy>juhayna taha</cp:lastModifiedBy>
  <cp:revision>57</cp:revision>
  <dcterms:created xsi:type="dcterms:W3CDTF">2019-10-31T13:24:54Z</dcterms:created>
  <dcterms:modified xsi:type="dcterms:W3CDTF">2019-11-15T17:51:23Z</dcterms:modified>
</cp:coreProperties>
</file>