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80" r:id="rId5"/>
    <p:sldId id="281" r:id="rId6"/>
    <p:sldId id="257" r:id="rId7"/>
    <p:sldId id="258" r:id="rId8"/>
    <p:sldId id="261" r:id="rId9"/>
    <p:sldId id="262" r:id="rId10"/>
    <p:sldId id="259" r:id="rId11"/>
    <p:sldId id="260" r:id="rId12"/>
    <p:sldId id="263" r:id="rId13"/>
    <p:sldId id="267" r:id="rId14"/>
    <p:sldId id="264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/>
    <p:restoredTop sz="92210"/>
  </p:normalViewPr>
  <p:slideViewPr>
    <p:cSldViewPr snapToGrid="0" snapToObjects="1">
      <p:cViewPr>
        <p:scale>
          <a:sx n="119" d="100"/>
          <a:sy n="119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A474B-EDF7-A540-B264-9562620E9CB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4CA8B7-B983-9F44-9524-D89F8B405FA9}">
      <dgm:prSet/>
      <dgm:spPr/>
      <dgm:t>
        <a:bodyPr/>
        <a:lstStyle/>
        <a:p>
          <a:r>
            <a:rPr lang="en-US" dirty="0"/>
            <a:t>Vitamin A is the generic term used to includes</a:t>
          </a:r>
        </a:p>
      </dgm:t>
    </dgm:pt>
    <dgm:pt modelId="{060ACE5A-48DA-9C4A-B9E5-0CEC13742CAD}" type="parTrans" cxnId="{EBF10920-15A3-214F-A0D6-82C06DD8C763}">
      <dgm:prSet/>
      <dgm:spPr/>
      <dgm:t>
        <a:bodyPr/>
        <a:lstStyle/>
        <a:p>
          <a:endParaRPr lang="en-US"/>
        </a:p>
      </dgm:t>
    </dgm:pt>
    <dgm:pt modelId="{228235A8-82DA-5E4F-92CA-159ED31656B1}" type="sibTrans" cxnId="{EBF10920-15A3-214F-A0D6-82C06DD8C763}">
      <dgm:prSet/>
      <dgm:spPr/>
      <dgm:t>
        <a:bodyPr/>
        <a:lstStyle/>
        <a:p>
          <a:endParaRPr lang="en-US"/>
        </a:p>
      </dgm:t>
    </dgm:pt>
    <dgm:pt modelId="{E0739FA6-8223-7C48-B7F0-293812FE99D0}">
      <dgm:prSet/>
      <dgm:spPr/>
      <dgm:t>
        <a:bodyPr/>
        <a:lstStyle/>
        <a:p>
          <a:r>
            <a:rPr lang="en-US" dirty="0"/>
            <a:t>Retinol and related structures with 20 carbon atoms </a:t>
          </a:r>
        </a:p>
      </dgm:t>
    </dgm:pt>
    <dgm:pt modelId="{C883EF3D-B942-1B47-B6F4-0891F4A402CF}" type="parTrans" cxnId="{F437BB21-D88D-7F48-B894-A47985B50F80}">
      <dgm:prSet/>
      <dgm:spPr/>
      <dgm:t>
        <a:bodyPr/>
        <a:lstStyle/>
        <a:p>
          <a:endParaRPr lang="en-US"/>
        </a:p>
      </dgm:t>
    </dgm:pt>
    <dgm:pt modelId="{2156494D-F7DD-1249-9FAC-6BEEA1D23AD6}" type="sibTrans" cxnId="{F437BB21-D88D-7F48-B894-A47985B50F80}">
      <dgm:prSet/>
      <dgm:spPr/>
      <dgm:t>
        <a:bodyPr/>
        <a:lstStyle/>
        <a:p>
          <a:endParaRPr lang="en-US"/>
        </a:p>
      </dgm:t>
    </dgm:pt>
    <dgm:pt modelId="{8885182F-FCF9-CD44-B990-804E0389FB57}">
      <dgm:prSet/>
      <dgm:spPr/>
      <dgm:t>
        <a:bodyPr/>
        <a:lstStyle/>
        <a:p>
          <a:r>
            <a:rPr lang="en-US" dirty="0"/>
            <a:t>pro-vitamin A carotenoids with 40 carbon atoms. </a:t>
          </a:r>
        </a:p>
      </dgm:t>
    </dgm:pt>
    <dgm:pt modelId="{67199A6E-71CD-8547-8D57-DCB578712538}" type="parTrans" cxnId="{579EE0A8-F365-674C-9329-2D7009DD91EB}">
      <dgm:prSet/>
      <dgm:spPr/>
      <dgm:t>
        <a:bodyPr/>
        <a:lstStyle/>
        <a:p>
          <a:endParaRPr lang="en-US"/>
        </a:p>
      </dgm:t>
    </dgm:pt>
    <dgm:pt modelId="{ED0A2BB5-048B-FF41-ABC4-96F5BB19F201}" type="sibTrans" cxnId="{579EE0A8-F365-674C-9329-2D7009DD91EB}">
      <dgm:prSet/>
      <dgm:spPr/>
      <dgm:t>
        <a:bodyPr/>
        <a:lstStyle/>
        <a:p>
          <a:endParaRPr lang="en-US"/>
        </a:p>
      </dgm:t>
    </dgm:pt>
    <dgm:pt modelId="{B75B51C2-A01E-6843-AC39-AB336752F840}" type="pres">
      <dgm:prSet presAssocID="{29CA474B-EDF7-A540-B264-9562620E9C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6D180C-6EA4-CC44-AE73-976A1DCC52BC}" type="pres">
      <dgm:prSet presAssocID="{7A4CA8B7-B983-9F44-9524-D89F8B405FA9}" presName="hierRoot1" presStyleCnt="0">
        <dgm:presLayoutVars>
          <dgm:hierBranch val="init"/>
        </dgm:presLayoutVars>
      </dgm:prSet>
      <dgm:spPr/>
    </dgm:pt>
    <dgm:pt modelId="{0A796285-53F3-3F45-99A6-0B588992A76D}" type="pres">
      <dgm:prSet presAssocID="{7A4CA8B7-B983-9F44-9524-D89F8B405FA9}" presName="rootComposite1" presStyleCnt="0"/>
      <dgm:spPr/>
    </dgm:pt>
    <dgm:pt modelId="{8FE7CE5D-A276-6A43-972C-34D4512E3AC2}" type="pres">
      <dgm:prSet presAssocID="{7A4CA8B7-B983-9F44-9524-D89F8B405FA9}" presName="rootText1" presStyleLbl="node0" presStyleIdx="0" presStyleCnt="1" custLinFactNeighborX="6577" custLinFactNeighborY="-14">
        <dgm:presLayoutVars>
          <dgm:chPref val="3"/>
        </dgm:presLayoutVars>
      </dgm:prSet>
      <dgm:spPr/>
    </dgm:pt>
    <dgm:pt modelId="{42E38714-6DD2-4D47-BCF7-EC3547AB63D9}" type="pres">
      <dgm:prSet presAssocID="{7A4CA8B7-B983-9F44-9524-D89F8B405FA9}" presName="rootConnector1" presStyleLbl="node1" presStyleIdx="0" presStyleCnt="0"/>
      <dgm:spPr/>
    </dgm:pt>
    <dgm:pt modelId="{A16610FA-0B91-2044-8B51-47BA9E5A73F2}" type="pres">
      <dgm:prSet presAssocID="{7A4CA8B7-B983-9F44-9524-D89F8B405FA9}" presName="hierChild2" presStyleCnt="0"/>
      <dgm:spPr/>
    </dgm:pt>
    <dgm:pt modelId="{ED1C3B3F-BC11-0B4D-8109-8B984DA7AB79}" type="pres">
      <dgm:prSet presAssocID="{C883EF3D-B942-1B47-B6F4-0891F4A402CF}" presName="Name37" presStyleLbl="parChTrans1D2" presStyleIdx="0" presStyleCnt="2"/>
      <dgm:spPr/>
    </dgm:pt>
    <dgm:pt modelId="{88F99AB7-5C74-C148-8D87-8D6F57DE068E}" type="pres">
      <dgm:prSet presAssocID="{E0739FA6-8223-7C48-B7F0-293812FE99D0}" presName="hierRoot2" presStyleCnt="0">
        <dgm:presLayoutVars>
          <dgm:hierBranch val="init"/>
        </dgm:presLayoutVars>
      </dgm:prSet>
      <dgm:spPr/>
    </dgm:pt>
    <dgm:pt modelId="{FED585CA-6D87-3B41-A15E-CDEBD0DE4113}" type="pres">
      <dgm:prSet presAssocID="{E0739FA6-8223-7C48-B7F0-293812FE99D0}" presName="rootComposite" presStyleCnt="0"/>
      <dgm:spPr/>
    </dgm:pt>
    <dgm:pt modelId="{B6666C37-2D3D-6D42-A604-DE13EF982C82}" type="pres">
      <dgm:prSet presAssocID="{E0739FA6-8223-7C48-B7F0-293812FE99D0}" presName="rootText" presStyleLbl="node2" presStyleIdx="0" presStyleCnt="2">
        <dgm:presLayoutVars>
          <dgm:chPref val="3"/>
        </dgm:presLayoutVars>
      </dgm:prSet>
      <dgm:spPr/>
    </dgm:pt>
    <dgm:pt modelId="{1AFDA1C8-ECA0-FF4A-A154-D1C6A39B40E9}" type="pres">
      <dgm:prSet presAssocID="{E0739FA6-8223-7C48-B7F0-293812FE99D0}" presName="rootConnector" presStyleLbl="node2" presStyleIdx="0" presStyleCnt="2"/>
      <dgm:spPr/>
    </dgm:pt>
    <dgm:pt modelId="{7A35E871-5F21-4C42-B836-98A6F28D3EB6}" type="pres">
      <dgm:prSet presAssocID="{E0739FA6-8223-7C48-B7F0-293812FE99D0}" presName="hierChild4" presStyleCnt="0"/>
      <dgm:spPr/>
    </dgm:pt>
    <dgm:pt modelId="{6E17011B-37AE-CF42-A84E-2E9BEB35291F}" type="pres">
      <dgm:prSet presAssocID="{E0739FA6-8223-7C48-B7F0-293812FE99D0}" presName="hierChild5" presStyleCnt="0"/>
      <dgm:spPr/>
    </dgm:pt>
    <dgm:pt modelId="{2317797C-FD99-E44A-8C6A-13F3BBF61066}" type="pres">
      <dgm:prSet presAssocID="{67199A6E-71CD-8547-8D57-DCB578712538}" presName="Name37" presStyleLbl="parChTrans1D2" presStyleIdx="1" presStyleCnt="2"/>
      <dgm:spPr/>
    </dgm:pt>
    <dgm:pt modelId="{6860FBCC-9B84-3847-865A-E399CE35A973}" type="pres">
      <dgm:prSet presAssocID="{8885182F-FCF9-CD44-B990-804E0389FB57}" presName="hierRoot2" presStyleCnt="0">
        <dgm:presLayoutVars>
          <dgm:hierBranch val="init"/>
        </dgm:presLayoutVars>
      </dgm:prSet>
      <dgm:spPr/>
    </dgm:pt>
    <dgm:pt modelId="{0FA725E2-81BD-AF42-8C3B-CB80C221BBAF}" type="pres">
      <dgm:prSet presAssocID="{8885182F-FCF9-CD44-B990-804E0389FB57}" presName="rootComposite" presStyleCnt="0"/>
      <dgm:spPr/>
    </dgm:pt>
    <dgm:pt modelId="{D9F2633B-89AD-4649-A66D-5C35EA7C8685}" type="pres">
      <dgm:prSet presAssocID="{8885182F-FCF9-CD44-B990-804E0389FB57}" presName="rootText" presStyleLbl="node2" presStyleIdx="1" presStyleCnt="2">
        <dgm:presLayoutVars>
          <dgm:chPref val="3"/>
        </dgm:presLayoutVars>
      </dgm:prSet>
      <dgm:spPr/>
    </dgm:pt>
    <dgm:pt modelId="{A7FBF65C-6352-D34F-9B5F-B7971138E90C}" type="pres">
      <dgm:prSet presAssocID="{8885182F-FCF9-CD44-B990-804E0389FB57}" presName="rootConnector" presStyleLbl="node2" presStyleIdx="1" presStyleCnt="2"/>
      <dgm:spPr/>
    </dgm:pt>
    <dgm:pt modelId="{07ED042A-3109-F441-B4A8-E0558CDAC405}" type="pres">
      <dgm:prSet presAssocID="{8885182F-FCF9-CD44-B990-804E0389FB57}" presName="hierChild4" presStyleCnt="0"/>
      <dgm:spPr/>
    </dgm:pt>
    <dgm:pt modelId="{F9F4A32E-18E4-A143-B0E2-DD718C847867}" type="pres">
      <dgm:prSet presAssocID="{8885182F-FCF9-CD44-B990-804E0389FB57}" presName="hierChild5" presStyleCnt="0"/>
      <dgm:spPr/>
    </dgm:pt>
    <dgm:pt modelId="{DF6AD70A-4A6D-D94B-8B85-787C7326C835}" type="pres">
      <dgm:prSet presAssocID="{7A4CA8B7-B983-9F44-9524-D89F8B405FA9}" presName="hierChild3" presStyleCnt="0"/>
      <dgm:spPr/>
    </dgm:pt>
  </dgm:ptLst>
  <dgm:cxnLst>
    <dgm:cxn modelId="{EBF10920-15A3-214F-A0D6-82C06DD8C763}" srcId="{29CA474B-EDF7-A540-B264-9562620E9CBF}" destId="{7A4CA8B7-B983-9F44-9524-D89F8B405FA9}" srcOrd="0" destOrd="0" parTransId="{060ACE5A-48DA-9C4A-B9E5-0CEC13742CAD}" sibTransId="{228235A8-82DA-5E4F-92CA-159ED31656B1}"/>
    <dgm:cxn modelId="{F437BB21-D88D-7F48-B894-A47985B50F80}" srcId="{7A4CA8B7-B983-9F44-9524-D89F8B405FA9}" destId="{E0739FA6-8223-7C48-B7F0-293812FE99D0}" srcOrd="0" destOrd="0" parTransId="{C883EF3D-B942-1B47-B6F4-0891F4A402CF}" sibTransId="{2156494D-F7DD-1249-9FAC-6BEEA1D23AD6}"/>
    <dgm:cxn modelId="{319A292C-FD5F-A642-96A0-4F84C7A742BA}" type="presOf" srcId="{7A4CA8B7-B983-9F44-9524-D89F8B405FA9}" destId="{8FE7CE5D-A276-6A43-972C-34D4512E3AC2}" srcOrd="0" destOrd="0" presId="urn:microsoft.com/office/officeart/2005/8/layout/orgChart1"/>
    <dgm:cxn modelId="{EAA9AB33-69D0-724D-BC65-AD10960DB8A4}" type="presOf" srcId="{E0739FA6-8223-7C48-B7F0-293812FE99D0}" destId="{1AFDA1C8-ECA0-FF4A-A154-D1C6A39B40E9}" srcOrd="1" destOrd="0" presId="urn:microsoft.com/office/officeart/2005/8/layout/orgChart1"/>
    <dgm:cxn modelId="{63D98134-28E0-0648-9EFA-B472AA3C96E8}" type="presOf" srcId="{8885182F-FCF9-CD44-B990-804E0389FB57}" destId="{D9F2633B-89AD-4649-A66D-5C35EA7C8685}" srcOrd="0" destOrd="0" presId="urn:microsoft.com/office/officeart/2005/8/layout/orgChart1"/>
    <dgm:cxn modelId="{A851E43A-19A2-EA4F-A388-6BB2120415CA}" type="presOf" srcId="{7A4CA8B7-B983-9F44-9524-D89F8B405FA9}" destId="{42E38714-6DD2-4D47-BCF7-EC3547AB63D9}" srcOrd="1" destOrd="0" presId="urn:microsoft.com/office/officeart/2005/8/layout/orgChart1"/>
    <dgm:cxn modelId="{2AC7BC62-354C-0C49-ABC6-BE1255655962}" type="presOf" srcId="{E0739FA6-8223-7C48-B7F0-293812FE99D0}" destId="{B6666C37-2D3D-6D42-A604-DE13EF982C82}" srcOrd="0" destOrd="0" presId="urn:microsoft.com/office/officeart/2005/8/layout/orgChart1"/>
    <dgm:cxn modelId="{F2F9FF73-3955-AE4F-A5C2-9F2A7E5232B7}" type="presOf" srcId="{8885182F-FCF9-CD44-B990-804E0389FB57}" destId="{A7FBF65C-6352-D34F-9B5F-B7971138E90C}" srcOrd="1" destOrd="0" presId="urn:microsoft.com/office/officeart/2005/8/layout/orgChart1"/>
    <dgm:cxn modelId="{F50EC47D-5CFC-E340-B98B-793D243946E9}" type="presOf" srcId="{67199A6E-71CD-8547-8D57-DCB578712538}" destId="{2317797C-FD99-E44A-8C6A-13F3BBF61066}" srcOrd="0" destOrd="0" presId="urn:microsoft.com/office/officeart/2005/8/layout/orgChart1"/>
    <dgm:cxn modelId="{32A1DD98-52C8-084C-AFD2-32037E46842D}" type="presOf" srcId="{29CA474B-EDF7-A540-B264-9562620E9CBF}" destId="{B75B51C2-A01E-6843-AC39-AB336752F840}" srcOrd="0" destOrd="0" presId="urn:microsoft.com/office/officeart/2005/8/layout/orgChart1"/>
    <dgm:cxn modelId="{7813A8A4-AE24-B64F-A06A-FA1176DE8930}" type="presOf" srcId="{C883EF3D-B942-1B47-B6F4-0891F4A402CF}" destId="{ED1C3B3F-BC11-0B4D-8109-8B984DA7AB79}" srcOrd="0" destOrd="0" presId="urn:microsoft.com/office/officeart/2005/8/layout/orgChart1"/>
    <dgm:cxn modelId="{579EE0A8-F365-674C-9329-2D7009DD91EB}" srcId="{7A4CA8B7-B983-9F44-9524-D89F8B405FA9}" destId="{8885182F-FCF9-CD44-B990-804E0389FB57}" srcOrd="1" destOrd="0" parTransId="{67199A6E-71CD-8547-8D57-DCB578712538}" sibTransId="{ED0A2BB5-048B-FF41-ABC4-96F5BB19F201}"/>
    <dgm:cxn modelId="{80D5850C-A42B-7748-BF33-97C9A578BE2B}" type="presParOf" srcId="{B75B51C2-A01E-6843-AC39-AB336752F840}" destId="{E46D180C-6EA4-CC44-AE73-976A1DCC52BC}" srcOrd="0" destOrd="0" presId="urn:microsoft.com/office/officeart/2005/8/layout/orgChart1"/>
    <dgm:cxn modelId="{42B70C78-E887-034E-8658-4249D04E7033}" type="presParOf" srcId="{E46D180C-6EA4-CC44-AE73-976A1DCC52BC}" destId="{0A796285-53F3-3F45-99A6-0B588992A76D}" srcOrd="0" destOrd="0" presId="urn:microsoft.com/office/officeart/2005/8/layout/orgChart1"/>
    <dgm:cxn modelId="{E78D86D3-EF5A-5649-9296-2E076A46C837}" type="presParOf" srcId="{0A796285-53F3-3F45-99A6-0B588992A76D}" destId="{8FE7CE5D-A276-6A43-972C-34D4512E3AC2}" srcOrd="0" destOrd="0" presId="urn:microsoft.com/office/officeart/2005/8/layout/orgChart1"/>
    <dgm:cxn modelId="{074ECD0A-A1D4-F144-B72B-2BF3DA2D09E5}" type="presParOf" srcId="{0A796285-53F3-3F45-99A6-0B588992A76D}" destId="{42E38714-6DD2-4D47-BCF7-EC3547AB63D9}" srcOrd="1" destOrd="0" presId="urn:microsoft.com/office/officeart/2005/8/layout/orgChart1"/>
    <dgm:cxn modelId="{7091B740-6385-E94E-A924-F4CADE681B52}" type="presParOf" srcId="{E46D180C-6EA4-CC44-AE73-976A1DCC52BC}" destId="{A16610FA-0B91-2044-8B51-47BA9E5A73F2}" srcOrd="1" destOrd="0" presId="urn:microsoft.com/office/officeart/2005/8/layout/orgChart1"/>
    <dgm:cxn modelId="{CA8344E6-75C0-1648-948E-86D72CFDEAAA}" type="presParOf" srcId="{A16610FA-0B91-2044-8B51-47BA9E5A73F2}" destId="{ED1C3B3F-BC11-0B4D-8109-8B984DA7AB79}" srcOrd="0" destOrd="0" presId="urn:microsoft.com/office/officeart/2005/8/layout/orgChart1"/>
    <dgm:cxn modelId="{A9B968C4-9FD4-1B4A-BF5B-29A2B973277E}" type="presParOf" srcId="{A16610FA-0B91-2044-8B51-47BA9E5A73F2}" destId="{88F99AB7-5C74-C148-8D87-8D6F57DE068E}" srcOrd="1" destOrd="0" presId="urn:microsoft.com/office/officeart/2005/8/layout/orgChart1"/>
    <dgm:cxn modelId="{951753C4-6200-1A42-AC0B-76F3DD9E8BDD}" type="presParOf" srcId="{88F99AB7-5C74-C148-8D87-8D6F57DE068E}" destId="{FED585CA-6D87-3B41-A15E-CDEBD0DE4113}" srcOrd="0" destOrd="0" presId="urn:microsoft.com/office/officeart/2005/8/layout/orgChart1"/>
    <dgm:cxn modelId="{2814DF7E-2BF1-C64B-994D-D1153EC462E3}" type="presParOf" srcId="{FED585CA-6D87-3B41-A15E-CDEBD0DE4113}" destId="{B6666C37-2D3D-6D42-A604-DE13EF982C82}" srcOrd="0" destOrd="0" presId="urn:microsoft.com/office/officeart/2005/8/layout/orgChart1"/>
    <dgm:cxn modelId="{AC177F44-CDE3-C540-8842-8B139EF1FD29}" type="presParOf" srcId="{FED585CA-6D87-3B41-A15E-CDEBD0DE4113}" destId="{1AFDA1C8-ECA0-FF4A-A154-D1C6A39B40E9}" srcOrd="1" destOrd="0" presId="urn:microsoft.com/office/officeart/2005/8/layout/orgChart1"/>
    <dgm:cxn modelId="{31DBE477-34F0-534B-A6DF-1188954FC40B}" type="presParOf" srcId="{88F99AB7-5C74-C148-8D87-8D6F57DE068E}" destId="{7A35E871-5F21-4C42-B836-98A6F28D3EB6}" srcOrd="1" destOrd="0" presId="urn:microsoft.com/office/officeart/2005/8/layout/orgChart1"/>
    <dgm:cxn modelId="{7E657514-61DD-CD4D-AB98-0306C3B84D73}" type="presParOf" srcId="{88F99AB7-5C74-C148-8D87-8D6F57DE068E}" destId="{6E17011B-37AE-CF42-A84E-2E9BEB35291F}" srcOrd="2" destOrd="0" presId="urn:microsoft.com/office/officeart/2005/8/layout/orgChart1"/>
    <dgm:cxn modelId="{0F21410A-0C3D-714A-8D79-DD0A61A90112}" type="presParOf" srcId="{A16610FA-0B91-2044-8B51-47BA9E5A73F2}" destId="{2317797C-FD99-E44A-8C6A-13F3BBF61066}" srcOrd="2" destOrd="0" presId="urn:microsoft.com/office/officeart/2005/8/layout/orgChart1"/>
    <dgm:cxn modelId="{B2A184FE-FD04-CA44-9F9B-534F321ADCAC}" type="presParOf" srcId="{A16610FA-0B91-2044-8B51-47BA9E5A73F2}" destId="{6860FBCC-9B84-3847-865A-E399CE35A973}" srcOrd="3" destOrd="0" presId="urn:microsoft.com/office/officeart/2005/8/layout/orgChart1"/>
    <dgm:cxn modelId="{5047D994-F533-5A45-8562-A5491787A846}" type="presParOf" srcId="{6860FBCC-9B84-3847-865A-E399CE35A973}" destId="{0FA725E2-81BD-AF42-8C3B-CB80C221BBAF}" srcOrd="0" destOrd="0" presId="urn:microsoft.com/office/officeart/2005/8/layout/orgChart1"/>
    <dgm:cxn modelId="{5C5A1C40-440E-D54B-8CC7-B3D2C8AC3F6A}" type="presParOf" srcId="{0FA725E2-81BD-AF42-8C3B-CB80C221BBAF}" destId="{D9F2633B-89AD-4649-A66D-5C35EA7C8685}" srcOrd="0" destOrd="0" presId="urn:microsoft.com/office/officeart/2005/8/layout/orgChart1"/>
    <dgm:cxn modelId="{95FE2892-12C8-784E-B209-240E28AFC685}" type="presParOf" srcId="{0FA725E2-81BD-AF42-8C3B-CB80C221BBAF}" destId="{A7FBF65C-6352-D34F-9B5F-B7971138E90C}" srcOrd="1" destOrd="0" presId="urn:microsoft.com/office/officeart/2005/8/layout/orgChart1"/>
    <dgm:cxn modelId="{F5C35188-069D-E649-9E75-9DB4642FC20C}" type="presParOf" srcId="{6860FBCC-9B84-3847-865A-E399CE35A973}" destId="{07ED042A-3109-F441-B4A8-E0558CDAC405}" srcOrd="1" destOrd="0" presId="urn:microsoft.com/office/officeart/2005/8/layout/orgChart1"/>
    <dgm:cxn modelId="{7FD192E3-EE02-EC4B-9311-67212BCF044F}" type="presParOf" srcId="{6860FBCC-9B84-3847-865A-E399CE35A973}" destId="{F9F4A32E-18E4-A143-B0E2-DD718C847867}" srcOrd="2" destOrd="0" presId="urn:microsoft.com/office/officeart/2005/8/layout/orgChart1"/>
    <dgm:cxn modelId="{C3EE20B3-BC8F-B34B-BE7C-6F393B590F7B}" type="presParOf" srcId="{E46D180C-6EA4-CC44-AE73-976A1DCC52BC}" destId="{DF6AD70A-4A6D-D94B-8B85-787C7326C8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7797C-FD99-E44A-8C6A-13F3BBF61066}">
      <dsp:nvSpPr>
        <dsp:cNvPr id="0" name=""/>
        <dsp:cNvSpPr/>
      </dsp:nvSpPr>
      <dsp:spPr>
        <a:xfrm>
          <a:off x="3681988" y="1390332"/>
          <a:ext cx="1499415" cy="584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163"/>
              </a:lnTo>
              <a:lnTo>
                <a:pt x="1499415" y="292163"/>
              </a:lnTo>
              <a:lnTo>
                <a:pt x="1499415" y="5841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C3B3F-BC11-0B4D-8109-8B984DA7AB79}">
      <dsp:nvSpPr>
        <dsp:cNvPr id="0" name=""/>
        <dsp:cNvSpPr/>
      </dsp:nvSpPr>
      <dsp:spPr>
        <a:xfrm>
          <a:off x="1816804" y="1390332"/>
          <a:ext cx="1865183" cy="584133"/>
        </a:xfrm>
        <a:custGeom>
          <a:avLst/>
          <a:gdLst/>
          <a:ahLst/>
          <a:cxnLst/>
          <a:rect l="0" t="0" r="0" b="0"/>
          <a:pathLst>
            <a:path>
              <a:moveTo>
                <a:pt x="1865183" y="0"/>
              </a:moveTo>
              <a:lnTo>
                <a:pt x="1865183" y="292163"/>
              </a:lnTo>
              <a:lnTo>
                <a:pt x="0" y="292163"/>
              </a:lnTo>
              <a:lnTo>
                <a:pt x="0" y="5841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7CE5D-A276-6A43-972C-34D4512E3AC2}">
      <dsp:nvSpPr>
        <dsp:cNvPr id="0" name=""/>
        <dsp:cNvSpPr/>
      </dsp:nvSpPr>
      <dsp:spPr>
        <a:xfrm>
          <a:off x="2291657" y="2"/>
          <a:ext cx="2780660" cy="1390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Vitamin A is the generic term used to includes</a:t>
          </a:r>
        </a:p>
      </dsp:txBody>
      <dsp:txXfrm>
        <a:off x="2291657" y="2"/>
        <a:ext cx="2780660" cy="1390330"/>
      </dsp:txXfrm>
    </dsp:sp>
    <dsp:sp modelId="{B6666C37-2D3D-6D42-A604-DE13EF982C82}">
      <dsp:nvSpPr>
        <dsp:cNvPr id="0" name=""/>
        <dsp:cNvSpPr/>
      </dsp:nvSpPr>
      <dsp:spPr>
        <a:xfrm>
          <a:off x="426474" y="1974465"/>
          <a:ext cx="2780660" cy="1390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Retinol and related structures with 20 carbon atoms </a:t>
          </a:r>
        </a:p>
      </dsp:txBody>
      <dsp:txXfrm>
        <a:off x="426474" y="1974465"/>
        <a:ext cx="2780660" cy="1390330"/>
      </dsp:txXfrm>
    </dsp:sp>
    <dsp:sp modelId="{D9F2633B-89AD-4649-A66D-5C35EA7C8685}">
      <dsp:nvSpPr>
        <dsp:cNvPr id="0" name=""/>
        <dsp:cNvSpPr/>
      </dsp:nvSpPr>
      <dsp:spPr>
        <a:xfrm>
          <a:off x="3791073" y="1974465"/>
          <a:ext cx="2780660" cy="1390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pro-vitamin A carotenoids with 40 carbon atoms. </a:t>
          </a:r>
        </a:p>
      </dsp:txBody>
      <dsp:txXfrm>
        <a:off x="3791073" y="1974465"/>
        <a:ext cx="2780660" cy="1390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17FF-8739-8441-84AF-E20208A2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5333E-2CCE-0846-B952-D76EBCE10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DD8E6-89D2-3D4B-8B16-AB7342A3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034-0A1B-F04C-A39C-B7E7FB6D1ACB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F04B6-7B52-364C-B375-501CED3F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24F1C-70E4-F548-82C8-81895B13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87F5-DBB6-4D4C-AE97-4063B4CC8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2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894AC-8E0D-5D43-A6DA-11601FA1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9ED6D-5155-3643-876D-87EC04C95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7FD49-11A0-0749-AF76-61B8EDC7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034-0A1B-F04C-A39C-B7E7FB6D1ACB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73BC1-50A9-E44E-A8CD-79C67F0C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3A2C5-00E8-C44B-969E-F8B09361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87F5-DBB6-4D4C-AE97-4063B4CC8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1F89E-1BCC-A74F-A1FC-402DC96E2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6743C-FC69-8D49-A2EF-ACE0C83EC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9E3D4-F5D5-E340-80BA-8CEEC75B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034-0A1B-F04C-A39C-B7E7FB6D1ACB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EA8AB-A5FA-0A44-837B-EA822D2B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73393-A1FD-014B-B823-08C4DE71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87F5-DBB6-4D4C-AE97-4063B4CC8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1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C4B6-7B32-AA41-8A99-35FEA90A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52E1A-FFE1-404D-9CD3-8793CED0F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EE032-B2AE-1640-845F-F30B85C1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034-0A1B-F04C-A39C-B7E7FB6D1ACB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4B24A-FEA6-5443-A3E5-FE780875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329F4-E65E-494D-801A-A9D6BEA0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87F5-DBB6-4D4C-AE97-4063B4CC8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13F2-4AC3-F342-9B12-D24F098C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3B98D-C236-EF46-A77F-7FFB536B7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0ECFE-DED5-F04B-B4CE-257DB4C5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034-0A1B-F04C-A39C-B7E7FB6D1ACB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6E7AA-BE16-2044-A1EC-59A0BF16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6D9E9-A666-D647-85F0-5B8B3A48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87F5-DBB6-4D4C-AE97-4063B4CC8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6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BFAD8-3A46-8A4F-B892-6F37219D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7B4CA-224D-024D-A76F-8500213DB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2EB64-7814-DB47-B351-DE7D783AB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D9689-A9B8-A24E-AD81-658967E1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034-0A1B-F04C-A39C-B7E7FB6D1ACB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C8FA1-F724-F14F-A518-2C09BF4D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D5C4C-3D47-3443-999C-E617AF2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87F5-DBB6-4D4C-AE97-4063B4CC8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DA71-7EA3-E841-B783-811B4B30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893FC-54E8-CE4B-AB42-7A0A069C4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75A6F-BF0A-904F-9114-90738C6AD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F45F1-EBBE-0E4E-AA6B-3A608E459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9FB6E-EA8A-1C4E-8A35-E5C0E2C3C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5712D5-20CC-9E4C-8F95-793A974D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034-0A1B-F04C-A39C-B7E7FB6D1ACB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E2D85-EC28-2446-97C9-DA67655A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51DD0E-77A6-1D42-A9C9-D7F97256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87F5-DBB6-4D4C-AE97-4063B4CC8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0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C778-E4EE-9447-BCAD-1969D492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DAC92-6D22-7842-91C3-E26B8BAC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034-0A1B-F04C-A39C-B7E7FB6D1ACB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E08F3-FA17-5B4A-8C33-6A06C35D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0792F-8127-4C49-8E43-73866AF8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87F5-DBB6-4D4C-AE97-4063B4CC8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7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B9DC5-74FE-694A-A5E8-4FE74BE8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034-0A1B-F04C-A39C-B7E7FB6D1ACB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445F1-B2FD-1B49-95A6-407B734E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670BB-71F5-BA4E-BC44-B3410155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87F5-DBB6-4D4C-AE97-4063B4CC8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6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4B1D-3C7C-1E46-BF66-C0E2E9A5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47F1E-D9EA-6043-9CFA-6012DC7F1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ED23E-4469-6948-9010-9E9521F4A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64C1-DDBA-4646-AB75-72AF45E8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034-0A1B-F04C-A39C-B7E7FB6D1ACB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C887F-36B9-7A4D-A5F2-1DDD3CD2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94A0D-5FE8-AF40-BA79-1BB34204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87F5-DBB6-4D4C-AE97-4063B4CC8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6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4E09-D864-8245-BB0B-19A87F324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931A3-8232-D843-857E-4B216EC5F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2A61D-859F-E344-8900-BFF7C6701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26E12-89D2-D747-BA1F-857D0B68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034-0A1B-F04C-A39C-B7E7FB6D1ACB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AC8F9-4CEC-9841-910B-F559DBEF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004E0-A468-4C4F-B194-42D6C546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87F5-DBB6-4D4C-AE97-4063B4CC8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0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52F066-737B-C843-B463-FE4F63B2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79574-870B-2043-B157-0AC03775C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50E6B-BD8D-F347-84F7-05422AC16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D8034-0A1B-F04C-A39C-B7E7FB6D1ACB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8BF67-373E-CF4F-95CE-9D360F85E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FB8D1-3E67-3C4B-9CCB-7DD2F9BC2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287F5-DBB6-4D4C-AE97-4063B4CC8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3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929E-5DFE-AC48-B96B-AADA9F3555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Vitamin 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C09A4-C730-9845-AB42-393E07273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1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C099-F95B-2844-85AE-2D1519E3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2" y="169182"/>
            <a:ext cx="10515600" cy="1325563"/>
          </a:xfrm>
        </p:spPr>
        <p:txBody>
          <a:bodyPr/>
          <a:lstStyle/>
          <a:p>
            <a:r>
              <a:rPr lang="en-US" b="1" dirty="0"/>
              <a:t>Roles in the Body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6F593-239E-0948-97DA-CD2DA8503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1" y="1285297"/>
            <a:ext cx="11707586" cy="54420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Regulate the expression of several hundred genes. Its major roles include: </a:t>
            </a:r>
          </a:p>
          <a:p>
            <a:r>
              <a:rPr lang="en-US" dirty="0"/>
              <a:t>Promoting vision </a:t>
            </a:r>
          </a:p>
          <a:p>
            <a:r>
              <a:rPr lang="en-US" dirty="0"/>
              <a:t>Participating in protein synthesis and cell differentiation, thereby maintaining the health of epithelial tissues and skin </a:t>
            </a:r>
          </a:p>
          <a:p>
            <a:r>
              <a:rPr lang="en-US" dirty="0"/>
              <a:t>Supporting reproduction and regulating growth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29692-2F2C-494B-957E-DE08C8E71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1357"/>
            <a:ext cx="10515600" cy="5470072"/>
          </a:xfrm>
        </p:spPr>
        <p:txBody>
          <a:bodyPr/>
          <a:lstStyle/>
          <a:p>
            <a:r>
              <a:rPr lang="en-US" dirty="0"/>
              <a:t>Retinol supports reproduction and is the major transport and storage form of the vitamin. </a:t>
            </a:r>
          </a:p>
          <a:p>
            <a:r>
              <a:rPr lang="en-US" dirty="0"/>
              <a:t>Retinal is active in vision and is also an intermediate in the conversion of retinol to retinoic acid </a:t>
            </a:r>
          </a:p>
          <a:p>
            <a:r>
              <a:rPr lang="en-US" dirty="0"/>
              <a:t>Retinoic acid acts like a hormone, regulating cell differentiation, growth, and embryonic development. </a:t>
            </a:r>
          </a:p>
          <a:p>
            <a:r>
              <a:rPr lang="en-US" u="sng" dirty="0">
                <a:solidFill>
                  <a:srgbClr val="FF0000"/>
                </a:solidFill>
              </a:rPr>
              <a:t>Only retinol can fully support vision and reproduction?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3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AD45-7A3F-034C-8DD5-03F9CA45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54" y="74396"/>
            <a:ext cx="10515600" cy="1325563"/>
          </a:xfrm>
        </p:spPr>
        <p:txBody>
          <a:bodyPr/>
          <a:lstStyle/>
          <a:p>
            <a:r>
              <a:rPr lang="en-US" b="1" dirty="0"/>
              <a:t>Vision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17233-E94D-8F4C-90CA-2A48470E1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69" y="1132898"/>
            <a:ext cx="11176660" cy="18596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Vitamin A plays two indispensable roles in the eye: it helps maintain a crystal-clear outer window, the </a:t>
            </a:r>
            <a:r>
              <a:rPr lang="en-US" b="1" dirty="0"/>
              <a:t>cornea</a:t>
            </a:r>
          </a:p>
          <a:p>
            <a:pPr marL="0" indent="0">
              <a:buNone/>
            </a:pPr>
            <a:r>
              <a:rPr lang="en-US" dirty="0"/>
              <a:t>Participates in the conversion of light energy into nerve impulses at the </a:t>
            </a:r>
            <a:r>
              <a:rPr lang="en-US" b="1" dirty="0"/>
              <a:t>retina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299B8-1336-C44F-88FF-BEA05546E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857501"/>
            <a:ext cx="10628744" cy="38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9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FC91E-FE9B-7E46-B863-0F1C9D6E7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7" y="391885"/>
            <a:ext cx="11740241" cy="5486400"/>
          </a:xfrm>
        </p:spPr>
        <p:txBody>
          <a:bodyPr/>
          <a:lstStyle/>
          <a:p>
            <a:r>
              <a:rPr lang="en-US" dirty="0"/>
              <a:t>The retina contain </a:t>
            </a:r>
            <a:r>
              <a:rPr lang="en-US" b="1" dirty="0"/>
              <a:t>pigment </a:t>
            </a:r>
            <a:r>
              <a:rPr lang="en-US" dirty="0"/>
              <a:t>molecules called </a:t>
            </a:r>
            <a:r>
              <a:rPr lang="en-US" b="1" dirty="0"/>
              <a:t>rhodopsin</a:t>
            </a:r>
          </a:p>
          <a:p>
            <a:r>
              <a:rPr lang="en-US" dirty="0"/>
              <a:t>Each rhodopsin molecule is composed of a protein called </a:t>
            </a:r>
            <a:r>
              <a:rPr lang="en-US" b="1" dirty="0">
                <a:solidFill>
                  <a:srgbClr val="FF0000"/>
                </a:solidFill>
              </a:rPr>
              <a:t>opsin</a:t>
            </a:r>
            <a:r>
              <a:rPr lang="en-US" b="1" dirty="0"/>
              <a:t> </a:t>
            </a:r>
            <a:r>
              <a:rPr lang="en-US" dirty="0"/>
              <a:t>bonded to a molecule of </a:t>
            </a:r>
            <a:r>
              <a:rPr lang="en-US" b="1" dirty="0">
                <a:solidFill>
                  <a:srgbClr val="FF0000"/>
                </a:solidFill>
              </a:rPr>
              <a:t>retinal</a:t>
            </a:r>
          </a:p>
          <a:p>
            <a:r>
              <a:rPr lang="en-US" dirty="0"/>
              <a:t>When light passes through the cornea of the eye and strikes the retina, rhodopsin responds. As it does, opsin is released and retinal shifts from a </a:t>
            </a:r>
            <a:r>
              <a:rPr lang="en-US" i="1" dirty="0"/>
              <a:t>cis </a:t>
            </a:r>
            <a:r>
              <a:rPr lang="en-US" dirty="0"/>
              <a:t>to a </a:t>
            </a:r>
            <a:r>
              <a:rPr lang="en-US" i="1" dirty="0"/>
              <a:t>trans </a:t>
            </a:r>
            <a:r>
              <a:rPr lang="en-US" dirty="0"/>
              <a:t>configuration</a:t>
            </a:r>
          </a:p>
          <a:p>
            <a:r>
              <a:rPr lang="en-US" dirty="0"/>
              <a:t>These changes generate an electrical impulse that conveys the message to the brain. Much of the retinal is then converted back to its active </a:t>
            </a:r>
            <a:r>
              <a:rPr lang="en-US" i="1" dirty="0"/>
              <a:t>cis </a:t>
            </a:r>
            <a:r>
              <a:rPr lang="en-US" dirty="0"/>
              <a:t>form and combined with the opsin protein to regenerate rhodopsin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1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F0C89-2E49-9F4B-A04E-5398B785C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651164"/>
            <a:ext cx="10688782" cy="5525799"/>
          </a:xfrm>
        </p:spPr>
        <p:txBody>
          <a:bodyPr/>
          <a:lstStyle/>
          <a:p>
            <a:r>
              <a:rPr lang="en-US"/>
              <a:t>Retinol is needed for the visual process and one of the earliest signs of vitamin A deficiency is a failure to see in dim light known as night blindness. </a:t>
            </a:r>
          </a:p>
          <a:p>
            <a:r>
              <a:rPr lang="en-US"/>
              <a:t>Because vitamin A is also involved in maintaining the coverings and linings of the eyes (the cornea) deficiency can cause dysfunction of the linings and coverings of the eye, causing dryness of the eyes, a condition called xerophthalmia. This condition can progress, causing ulceration of the cornea and eventually blindness.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1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BF52-EE79-4C49-877B-3E972AF0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Vitamin A in Protein Synthesis and Cell Differentiation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6949-736D-8A43-B8F2-DE936D252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Vitamin A participates in protein synthesis and </a:t>
            </a:r>
            <a:r>
              <a:rPr lang="en-US" b="1"/>
              <a:t>cell differentiation, </a:t>
            </a:r>
            <a:r>
              <a:rPr lang="en-US"/>
              <a:t>a process by which each type of cell develops to perform a specific function. </a:t>
            </a:r>
          </a:p>
          <a:p>
            <a:r>
              <a:rPr lang="en-US"/>
              <a:t>All body surfaces, both inside and out, are covered by layers of cells known as </a:t>
            </a:r>
            <a:r>
              <a:rPr lang="en-US" b="1"/>
              <a:t>epithelial cells </a:t>
            </a:r>
            <a:endParaRPr lang="en-US"/>
          </a:p>
          <a:p>
            <a:r>
              <a:rPr lang="en-US"/>
              <a:t>The </a:t>
            </a:r>
            <a:r>
              <a:rPr lang="en-US" b="1"/>
              <a:t>epithelial tissue </a:t>
            </a:r>
            <a:r>
              <a:rPr lang="en-US"/>
              <a:t>on the outside of the body is the skin</a:t>
            </a:r>
          </a:p>
          <a:p>
            <a:pPr lvl="1"/>
            <a:r>
              <a:rPr lang="en-US"/>
              <a:t>Vitamin A and beta-carotene help to protect against skin damage from sunlight</a:t>
            </a:r>
          </a:p>
          <a:p>
            <a:r>
              <a:rPr lang="en-US"/>
              <a:t>The epithelial tissues that line the inside of the body are the </a:t>
            </a:r>
            <a:r>
              <a:rPr lang="en-US" b="1"/>
              <a:t>mucous membranes: </a:t>
            </a:r>
            <a:r>
              <a:rPr lang="en-US"/>
              <a:t>the linings of the mouth, stomach etc.</a:t>
            </a:r>
          </a:p>
          <a:p>
            <a:r>
              <a:rPr lang="en-US"/>
              <a:t>vitamin A helps to maintain their integrity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0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66D15F-D401-2B43-8451-23AED74F0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0946"/>
            <a:ext cx="12452993" cy="5289767"/>
          </a:xfrm>
        </p:spPr>
      </p:pic>
    </p:spTree>
    <p:extLst>
      <p:ext uri="{BB962C8B-B14F-4D97-AF65-F5344CB8AC3E}">
        <p14:creationId xmlns:p14="http://schemas.microsoft.com/office/powerpoint/2010/main" val="268558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58A17-BAC7-9C4F-900B-23C24913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Vitamin A in Reproduction and Growth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BEBCB-74F5-5E49-8A9B-341F90CA9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men, retinol participates in sperm development, and in women, vitamin A supports normal fetal development during pregnancy </a:t>
            </a:r>
          </a:p>
          <a:p>
            <a:r>
              <a:rPr lang="en-US" dirty="0"/>
              <a:t>Children lacking vitamin A fail to grow; given vitamin A supplements, these children gain weight and grow taller.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85E9B-8F18-8543-9118-E88B2B271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527"/>
            <a:ext cx="10515600" cy="2576946"/>
          </a:xfrm>
        </p:spPr>
        <p:txBody>
          <a:bodyPr/>
          <a:lstStyle/>
          <a:p>
            <a:r>
              <a:rPr lang="en-US" b="1"/>
              <a:t>Beta-Carotene as a Precursor and an Antioxidant </a:t>
            </a:r>
            <a:r>
              <a:rPr lang="en-US"/>
              <a:t>Beta-carotene plays two primary roles in the body.  </a:t>
            </a:r>
            <a:r>
              <a:rPr lang="en-US" b="1">
                <a:solidFill>
                  <a:srgbClr val="FF0000"/>
                </a:solidFill>
              </a:rPr>
              <a:t>First, it serves as a vitamin A precursor</a:t>
            </a:r>
            <a:r>
              <a:rPr lang="en-US"/>
              <a:t>. Second, </a:t>
            </a:r>
            <a:r>
              <a:rPr lang="en-US" b="1">
                <a:solidFill>
                  <a:srgbClr val="FF0000"/>
                </a:solidFill>
              </a:rPr>
              <a:t>some beta-carotene acts as an antioxidant capable of protecting the body against disease.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B7AC8-BCB3-2848-B838-0776168D7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5" y="2341418"/>
            <a:ext cx="2948130" cy="2399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BA5AA1-659B-5349-A729-5D0BFF59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32" y="2115705"/>
            <a:ext cx="4070350" cy="33222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4AB4B7-13F4-B84C-A0C3-4EAA1B99E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072" y="2666116"/>
            <a:ext cx="4862947" cy="41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3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1929-A621-DD4C-9746-3EC837A8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Vitamin A Deficiency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CBB7C-373A-064A-83D8-5C3BE5BB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Vitamin A status depends mostly on the adequacy of vitamin A stores</a:t>
            </a:r>
          </a:p>
          <a:p>
            <a:r>
              <a:rPr lang="en-US" dirty="0"/>
              <a:t>90 percent of </a:t>
            </a:r>
            <a:r>
              <a:rPr lang="en-US" dirty="0" err="1"/>
              <a:t>Vit</a:t>
            </a:r>
            <a:r>
              <a:rPr lang="en-US" dirty="0"/>
              <a:t> A are in the liver </a:t>
            </a:r>
          </a:p>
          <a:p>
            <a:r>
              <a:rPr lang="en-US" dirty="0"/>
              <a:t>Vitamin A status also depends on a person’s protein status because retinol-binding protein serves as the vitamin’s transport carrier inside the body. </a:t>
            </a:r>
          </a:p>
          <a:p>
            <a:r>
              <a:rPr lang="en-US" dirty="0"/>
              <a:t>If a person were to stop eating vitamin A–containing foods, deficiency symptoms would not begin to appear until after stores were depleted—1 to 2 years for a healthy adult but much sooner for a growing child.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7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3977-A1DE-0D4A-8BBB-93CCCFC0B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CC788-49F3-2A44-9CCB-55B7BB153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Do not provide energy.</a:t>
            </a:r>
          </a:p>
          <a:p>
            <a:pPr marL="400050" lvl="1" indent="0">
              <a:buNone/>
            </a:pPr>
            <a:r>
              <a:rPr lang="en-US" sz="3600" dirty="0"/>
              <a:t> but are needed for the metabolism of energy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Are needed in microgram or milligram quantities, not gram quantities </a:t>
            </a:r>
            <a:r>
              <a:rPr lang="en-US" sz="4000" dirty="0">
                <a:sym typeface="Wingdings" pitchFamily="2" charset="2"/>
              </a:rPr>
              <a:t> “</a:t>
            </a:r>
            <a:r>
              <a:rPr lang="en-US" sz="4000" dirty="0">
                <a:solidFill>
                  <a:srgbClr val="00B0F0"/>
                </a:solidFill>
                <a:sym typeface="Wingdings" pitchFamily="2" charset="2"/>
              </a:rPr>
              <a:t>micronutrients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31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AB1E-07C2-DA44-9B3A-6BE9A9D6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Vitamin A : Deficiency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3649-BEDD-2B43-8E01-C01B618DF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Vitamin A deficiency is not common in the developed world</a:t>
            </a:r>
          </a:p>
          <a:p>
            <a:r>
              <a:rPr lang="en-US"/>
              <a:t>But a major nutrition problem in many developing countries- responsible for a million or more unnecessary deaths and cases of blindness each year.</a:t>
            </a:r>
          </a:p>
          <a:p>
            <a:r>
              <a:rPr lang="en-US"/>
              <a:t> Routine vitamin A supplementation and food fortification can be a life saving intervention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7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BD46-922A-284F-97B5-98382D50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Vitamin A : Deficiency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A9F08-3F6E-B141-9619-EC69B738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Susceptible to Infectious Diseases : </a:t>
            </a:r>
            <a:r>
              <a:rPr lang="en-US"/>
              <a:t>Vitamin A is important for immunity and resistance to infections </a:t>
            </a:r>
          </a:p>
          <a:p>
            <a:r>
              <a:rPr lang="en-US" b="1" err="1"/>
              <a:t>NightBlindness</a:t>
            </a:r>
            <a:r>
              <a:rPr lang="en-US" b="1"/>
              <a:t> </a:t>
            </a:r>
            <a:endParaRPr lang="en-US"/>
          </a:p>
          <a:p>
            <a:r>
              <a:rPr lang="en-US" b="1"/>
              <a:t>Blindness (Xerophthalmia) : </a:t>
            </a:r>
            <a:r>
              <a:rPr lang="en-US">
                <a:solidFill>
                  <a:srgbClr val="FF0000"/>
                </a:solidFill>
              </a:rPr>
              <a:t>Total blindness</a:t>
            </a:r>
            <a:r>
              <a:rPr lang="en-US"/>
              <a:t>—failure to see at all. Night blindness is caused by a lack of vitamin A at the back of the eye, the retina; total blindness is caused by a lack of vitamin A at the front of the eye, the cornea. </a:t>
            </a:r>
          </a:p>
          <a:p>
            <a:r>
              <a:rPr lang="en-US"/>
              <a:t>Decreased mucous secretion of the stomach and intestines → impaired digestion and absorption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2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7B4E5-B53A-5745-9380-8226E551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2757" cy="4351338"/>
          </a:xfrm>
        </p:spPr>
        <p:txBody>
          <a:bodyPr/>
          <a:lstStyle/>
          <a:p>
            <a:r>
              <a:rPr lang="en-US" b="1"/>
              <a:t>Keratinization: </a:t>
            </a:r>
            <a:r>
              <a:rPr lang="en-US"/>
              <a:t>In vitamin A deficiency, the epithelial cells secrete the protein keratin in a process known as </a:t>
            </a:r>
            <a:r>
              <a:rPr lang="en-US" i="1"/>
              <a:t>keratinization</a:t>
            </a:r>
            <a:r>
              <a:rPr lang="en-US"/>
              <a:t>. </a:t>
            </a:r>
          </a:p>
          <a:p>
            <a:r>
              <a:rPr lang="en-US"/>
              <a:t>symptoms are dryness and scaling of the skin.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3F917-670D-B64D-94C2-854AA9DB2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57" y="472109"/>
            <a:ext cx="555348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67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C6C9-1E79-2D42-B001-68885B70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Vitamin A Toxicity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4C1BA-FAD8-8441-B3D0-3E45B71E1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Symptoms of toxicity begin to develop when all the binding proteins are loaded, and vitamin A is free to damage cells </a:t>
            </a:r>
          </a:p>
          <a:p>
            <a:r>
              <a:rPr lang="en-US"/>
              <a:t>Headaches, vomiting</a:t>
            </a:r>
          </a:p>
          <a:p>
            <a:r>
              <a:rPr lang="en-US"/>
              <a:t>hair loss, bone defects</a:t>
            </a:r>
          </a:p>
          <a:p>
            <a:r>
              <a:rPr lang="en-US"/>
              <a:t>liver damage</a:t>
            </a:r>
          </a:p>
          <a:p>
            <a:r>
              <a:rPr lang="en-US"/>
              <a:t>Can cause birth defects during pregnancy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3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B8A3-2D46-DD43-91BD-387D8AB9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Vitamin A Recommendations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D18A-2D9C-F94A-A0F9-D0EB178D6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Because the body can derive vitamin A from both retinoids and carotenoids, its content in foods and its recommendations are expressed as </a:t>
            </a:r>
            <a:r>
              <a:rPr lang="en-US" b="1"/>
              <a:t>retinol activity equivalents (RAE) </a:t>
            </a:r>
            <a:endParaRPr lang="en-US"/>
          </a:p>
          <a:p>
            <a:r>
              <a:rPr lang="en-US"/>
              <a:t>One microgram of retinol counts as 1 RAE</a:t>
            </a:r>
          </a:p>
          <a:p>
            <a:r>
              <a:rPr lang="en-US"/>
              <a:t>12 micrograms of dietary beta-carotene = 1 RAE</a:t>
            </a:r>
          </a:p>
          <a:p>
            <a:r>
              <a:rPr lang="en-US"/>
              <a:t>Beta-carotene’s absorption and conversion are significantly less efficient than those of the retinoids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09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ACAE-710B-CA4D-896B-7F758415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Vitamin A in Foods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FB555-53FB-CB45-AC06-937D1112D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richest sources of the retinoids are foods derived from animals</a:t>
            </a:r>
          </a:p>
          <a:p>
            <a:r>
              <a:rPr lang="en-US" dirty="0"/>
              <a:t>liver, fish liver oils, milk and milk products, butter, and eggs. Because vitamin A is fat-soluble, it is lost when milk is skimmed. </a:t>
            </a:r>
          </a:p>
          <a:p>
            <a:r>
              <a:rPr lang="en-US" dirty="0"/>
              <a:t>To compensate, reduced-fat, low-fat, and fat-free milks are fortified so as to provide the amount found in whole milk. Margarine is usually fortified to provide the same amount of vitamin A as butter.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80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A9B4C-7B69-6540-8E1F-76DBCC44C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34" y="725695"/>
            <a:ext cx="10515600" cy="4351338"/>
          </a:xfrm>
        </p:spPr>
        <p:txBody>
          <a:bodyPr/>
          <a:lstStyle/>
          <a:p>
            <a:r>
              <a:rPr lang="en-US" dirty="0"/>
              <a:t>Plants contain no retinoids, but many vegetables and some fruits contain vitamin A precursors—the carotenoids. </a:t>
            </a:r>
            <a:r>
              <a:rPr lang="en-US"/>
              <a:t>Only a few carotenoids have vitamin A activity; the carotenoid with the greatest vitamin A activity is beta- carotene. </a:t>
            </a:r>
            <a:r>
              <a:rPr lang="en-US" dirty="0"/>
              <a:t>Beta-carotene is a rich, deep yellow, almost orange, compound. </a:t>
            </a:r>
          </a:p>
          <a:p>
            <a:endParaRPr lang="en-US" dirty="0"/>
          </a:p>
        </p:txBody>
      </p:sp>
      <p:pic>
        <p:nvPicPr>
          <p:cNvPr id="1025" name="Picture 1" descr="page374image3914656">
            <a:extLst>
              <a:ext uri="{FF2B5EF4-FFF2-40B4-BE49-F238E27FC236}">
                <a16:creationId xmlns:a16="http://schemas.microsoft.com/office/drawing/2014/main" id="{FAC62DFE-6E50-064E-873B-A9BBCEC31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2901364"/>
            <a:ext cx="3551583" cy="363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D7C95F-F724-7B48-9169-558FD90F82D0}"/>
              </a:ext>
            </a:extLst>
          </p:cNvPr>
          <p:cNvSpPr txBox="1"/>
          <p:nvPr/>
        </p:nvSpPr>
        <p:spPr>
          <a:xfrm>
            <a:off x="6520070" y="3935896"/>
            <a:ext cx="4002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beta-carotene in dark green, leafy vegetables is abundant, but masked by large amounts of the green pigment </a:t>
            </a:r>
            <a:r>
              <a:rPr lang="en-US" b="1"/>
              <a:t>chlorophyll.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13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182FBB-449E-4A47-B60B-0C878B146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04" y="510626"/>
            <a:ext cx="10455965" cy="6234731"/>
          </a:xfr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1225B977-0ABF-5647-8128-A5A80122921C}"/>
              </a:ext>
            </a:extLst>
          </p:cNvPr>
          <p:cNvSpPr/>
          <p:nvPr/>
        </p:nvSpPr>
        <p:spPr>
          <a:xfrm>
            <a:off x="940904" y="3220278"/>
            <a:ext cx="4956313" cy="6197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85293-9A08-F04E-916E-BAE61651AC07}"/>
              </a:ext>
            </a:extLst>
          </p:cNvPr>
          <p:cNvSpPr txBox="1"/>
          <p:nvPr/>
        </p:nvSpPr>
        <p:spPr>
          <a:xfrm>
            <a:off x="172278" y="3345486"/>
            <a:ext cx="131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RDA</a:t>
            </a:r>
          </a:p>
        </p:txBody>
      </p:sp>
    </p:spTree>
    <p:extLst>
      <p:ext uri="{BB962C8B-B14F-4D97-AF65-F5344CB8AC3E}">
        <p14:creationId xmlns:p14="http://schemas.microsoft.com/office/powerpoint/2010/main" val="2044533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99CDC5-B747-D44E-B954-3ACB94A20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Water-Soluble Vitamins: B Vitamins and Vitamin C </a:t>
            </a:r>
            <a:br>
              <a:rPr lang="en-US"/>
            </a:b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ACE4BB9-990B-A049-BFC1-E6B4694210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98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0C6C-2570-9142-8511-C3011A740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2122"/>
            <a:ext cx="10515600" cy="5434841"/>
          </a:xfrm>
        </p:spPr>
        <p:txBody>
          <a:bodyPr/>
          <a:lstStyle/>
          <a:p>
            <a:pPr marL="0" indent="0">
              <a:buNone/>
            </a:pPr>
            <a:r>
              <a:rPr lang="en-US" u="sng">
                <a:solidFill>
                  <a:srgbClr val="FF0000"/>
                </a:solidFill>
              </a:rPr>
              <a:t>The vitamins ARE DIFFERENT from carbohydrates, fats, and proteins in the following ways</a:t>
            </a:r>
            <a:r>
              <a:rPr lang="en-US"/>
              <a:t>: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 i="1">
                <a:solidFill>
                  <a:srgbClr val="FF0000"/>
                </a:solidFill>
              </a:rPr>
              <a:t>Structure: </a:t>
            </a:r>
            <a:r>
              <a:rPr lang="en-US"/>
              <a:t>Vitamins are individual units; they are not linked together (as are molecules of glucose or amino acids</a:t>
            </a:r>
          </a:p>
          <a:p>
            <a:pPr marL="0" indent="0">
              <a:buNone/>
            </a:pPr>
            <a:r>
              <a:rPr lang="en-US" b="1" i="1">
                <a:solidFill>
                  <a:srgbClr val="FF0000"/>
                </a:solidFill>
              </a:rPr>
              <a:t>Function: </a:t>
            </a:r>
            <a:r>
              <a:rPr lang="en-US"/>
              <a:t>Vitamins do not yield energy when metabolized</a:t>
            </a:r>
          </a:p>
          <a:p>
            <a:pPr marL="0" indent="0">
              <a:buNone/>
            </a:pPr>
            <a:r>
              <a:rPr lang="en-US"/>
              <a:t>They assist the enzymes that participate in the release of energy from carbohydrates, fats, and proteins. </a:t>
            </a:r>
          </a:p>
          <a:p>
            <a:pPr marL="0" indent="0">
              <a:buNone/>
            </a:pPr>
            <a:r>
              <a:rPr lang="en-US" b="1" i="1">
                <a:solidFill>
                  <a:srgbClr val="FF0000"/>
                </a:solidFill>
              </a:rPr>
              <a:t>Food contents: </a:t>
            </a:r>
            <a:r>
              <a:rPr lang="en-US"/>
              <a:t>The amounts of vitamins people ingest from foods and the amounts they require daily are measured in </a:t>
            </a:r>
            <a:r>
              <a:rPr lang="en-US" i="1"/>
              <a:t>micrograms </a:t>
            </a:r>
            <a:r>
              <a:rPr lang="en-US"/>
              <a:t>(</a:t>
            </a:r>
            <a:r>
              <a:rPr lang="el-GR"/>
              <a:t>μ</a:t>
            </a:r>
            <a:r>
              <a:rPr lang="en-US"/>
              <a:t>g) or </a:t>
            </a:r>
            <a:r>
              <a:rPr lang="en-US" i="1"/>
              <a:t>milligrams </a:t>
            </a:r>
            <a:r>
              <a:rPr lang="en-US"/>
              <a:t>(mg), rather than grams (g).*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FA8D0-2CAB-3A41-86C5-80434D923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"/>
            <a:ext cx="10515600" cy="5834063"/>
          </a:xfrm>
        </p:spPr>
        <p:txBody>
          <a:bodyPr/>
          <a:lstStyle/>
          <a:p>
            <a:r>
              <a:rPr lang="en-US" sz="3600" dirty="0"/>
              <a:t>The </a:t>
            </a:r>
            <a:r>
              <a:rPr lang="en-US" sz="3600" dirty="0">
                <a:solidFill>
                  <a:srgbClr val="FF0000"/>
                </a:solidFill>
              </a:rPr>
              <a:t>absorption rates </a:t>
            </a:r>
            <a:r>
              <a:rPr lang="en-US" sz="3600" dirty="0"/>
              <a:t>of </a:t>
            </a:r>
            <a:r>
              <a:rPr lang="en-US" sz="3600" u="sng" dirty="0"/>
              <a:t>natural and synthetic </a:t>
            </a:r>
            <a:r>
              <a:rPr lang="en-US" sz="3600" dirty="0"/>
              <a:t>vitamins sometimes differ because of different chemical forms of the same vitamin </a:t>
            </a:r>
          </a:p>
          <a:p>
            <a:pPr lvl="1"/>
            <a:r>
              <a:rPr lang="en-US" sz="3200" dirty="0"/>
              <a:t>(e.g., synthetic folic acid is better absorbed than natural folate in foods) </a:t>
            </a:r>
          </a:p>
          <a:p>
            <a:r>
              <a:rPr lang="en-US" sz="3600" dirty="0"/>
              <a:t>or because the synthetic vitamins are “free,” not “bound” to other components in food </a:t>
            </a:r>
          </a:p>
          <a:p>
            <a:pPr lvl="1"/>
            <a:r>
              <a:rPr lang="en-US" sz="3200" dirty="0"/>
              <a:t>(e.g., synthetic vitamin B12 is not bound to small peptides as natural vitamin B12 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28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CDCF-B4CB-2C43-BF14-20F12660B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Some water-soluble vitamins are synthesized by GI tract bacteria and absorbed by the large intestine, but not in quantities great enough to meet the body’s needs</a:t>
            </a:r>
          </a:p>
          <a:p>
            <a:r>
              <a:rPr lang="en-US" b="1">
                <a:solidFill>
                  <a:srgbClr val="FF0000"/>
                </a:solidFill>
              </a:rPr>
              <a:t> Foods must supply these essential nutrients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91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98EF-2445-184F-9E5A-3AE95C34B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/>
              <a:t>Bioavailability= </a:t>
            </a:r>
            <a:r>
              <a:rPr lang="en-US" sz="4000"/>
              <a:t>The amount of vitamins available from foods depends not only on the quantity provided by a food but also on the amount absorbed and used by the body</a:t>
            </a:r>
          </a:p>
        </p:txBody>
      </p:sp>
    </p:spTree>
    <p:extLst>
      <p:ext uri="{BB962C8B-B14F-4D97-AF65-F5344CB8AC3E}">
        <p14:creationId xmlns:p14="http://schemas.microsoft.com/office/powerpoint/2010/main" val="564153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FD238-57D0-D746-8957-9D67957AD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2852"/>
            <a:ext cx="10515600" cy="5554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Bioavailability can be influenced by </a:t>
            </a:r>
          </a:p>
          <a:p>
            <a:r>
              <a:rPr lang="en-US" dirty="0"/>
              <a:t>Efficiency of digestion and time of transit through the GI tract</a:t>
            </a:r>
          </a:p>
          <a:p>
            <a:r>
              <a:rPr lang="en-US" dirty="0"/>
              <a:t>Previous nutrient intake and nutrition status= if a person is deficient or has adequate stores of a certain vitamin/nutrient </a:t>
            </a:r>
          </a:p>
          <a:p>
            <a:r>
              <a:rPr lang="en-US" dirty="0"/>
              <a:t>Method of food preparation (raw, cooked, or processed)</a:t>
            </a:r>
            <a:br>
              <a:rPr lang="en-US" dirty="0"/>
            </a:br>
            <a:r>
              <a:rPr lang="en-US" dirty="0"/>
              <a:t>Heat/ acid/ light can destroy some vitamin</a:t>
            </a:r>
          </a:p>
          <a:p>
            <a:r>
              <a:rPr lang="en-US" dirty="0"/>
              <a:t>synthetic, fortified, or naturally occurring)- Absorption can sometimes differ</a:t>
            </a:r>
          </a:p>
          <a:p>
            <a:r>
              <a:rPr lang="en-US" dirty="0"/>
              <a:t> Other foods consumed at the same time </a:t>
            </a:r>
          </a:p>
          <a:p>
            <a:endParaRPr lang="en-US" dirty="0"/>
          </a:p>
          <a:p>
            <a:r>
              <a:rPr lang="en-US" dirty="0"/>
              <a:t>vitamins that are available from foods in inactive forms known as </a:t>
            </a:r>
            <a:r>
              <a:rPr lang="en-US" b="1" dirty="0"/>
              <a:t>precursors, </a:t>
            </a:r>
            <a:r>
              <a:rPr lang="en-US" dirty="0"/>
              <a:t>or provitamins.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3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A240F-D5AC-F941-A506-244D0EC4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71" y="1009197"/>
            <a:ext cx="10515600" cy="4351338"/>
          </a:xfrm>
        </p:spPr>
        <p:txBody>
          <a:bodyPr/>
          <a:lstStyle/>
          <a:p>
            <a:r>
              <a:rPr lang="en-US" sz="3200" dirty="0"/>
              <a:t>The fat-soluble vitamins A, D, E, and K differ from the water-soluble vitamins in several significant </a:t>
            </a:r>
          </a:p>
          <a:p>
            <a:r>
              <a:rPr lang="en-US" sz="3200" dirty="0"/>
              <a:t>Being insoluble in the watery juices of the GI tract, the fat-soluble vitamins require bile for their digestion and absorption</a:t>
            </a:r>
          </a:p>
          <a:p>
            <a:r>
              <a:rPr lang="en-US" sz="3200" dirty="0"/>
              <a:t> Upon absorption, fat-soluble vitamins travel through the lymphatic system within chylomicrons before entering the bloodstream, where many of them require protein carriers for transport.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DDBB1-CE05-564B-8663-02D3E487A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/>
          <a:lstStyle/>
          <a:p>
            <a:r>
              <a:rPr lang="en-US" sz="3200" dirty="0"/>
              <a:t>Excesses of fat soluble vitamins are stored primarily in the liver and adipose tissue</a:t>
            </a:r>
          </a:p>
          <a:p>
            <a:r>
              <a:rPr lang="en-US" sz="3200" dirty="0"/>
              <a:t>The body maintains blood concentrations by retrieving these vitamins from storage as needed; thus people can eat less than their daily need for days, weeks, or even months or years without ill effects.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9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9DBD0-1912-7446-8CCC-19EB5FF7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9B49F-ED62-2C43-8365-6840078C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15149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Ancient Egypt, Liver was prescribed for night blindness</a:t>
            </a:r>
          </a:p>
          <a:p>
            <a:r>
              <a:rPr lang="en-US" b="1" dirty="0"/>
              <a:t>Vitamin A </a:t>
            </a:r>
            <a:r>
              <a:rPr lang="en-US" dirty="0"/>
              <a:t>was the </a:t>
            </a:r>
            <a:r>
              <a:rPr lang="en-US" b="1" dirty="0">
                <a:solidFill>
                  <a:srgbClr val="FF0000"/>
                </a:solidFill>
              </a:rPr>
              <a:t>first fat-soluble vitamin to be recognized.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FAAD59E-32F0-9240-9BFA-5AABBFD6D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363774"/>
              </p:ext>
            </p:extLst>
          </p:nvPr>
        </p:nvGraphicFramePr>
        <p:xfrm>
          <a:off x="3450336" y="3194304"/>
          <a:ext cx="6998208" cy="336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96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DC541-AC0E-2849-B0DD-D60CBD491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7" y="587829"/>
            <a:ext cx="11903529" cy="5589134"/>
          </a:xfrm>
        </p:spPr>
        <p:txBody>
          <a:bodyPr/>
          <a:lstStyle/>
          <a:p>
            <a:r>
              <a:rPr lang="en-US" dirty="0"/>
              <a:t>Three different forms of vitamin A are active in the body: </a:t>
            </a:r>
            <a:r>
              <a:rPr lang="en-US" b="1" dirty="0"/>
              <a:t>retinol, retinal, </a:t>
            </a:r>
            <a:r>
              <a:rPr lang="en-US" dirty="0"/>
              <a:t>and </a:t>
            </a:r>
            <a:r>
              <a:rPr lang="en-US" b="1" dirty="0"/>
              <a:t>retinoic acid</a:t>
            </a:r>
          </a:p>
          <a:p>
            <a:r>
              <a:rPr lang="en-US" dirty="0"/>
              <a:t>Collectively known as </a:t>
            </a:r>
            <a:r>
              <a:rPr lang="en-US" b="1" dirty="0"/>
              <a:t>retinoids ( these are derived from animal sources)</a:t>
            </a:r>
          </a:p>
          <a:p>
            <a:r>
              <a:rPr lang="en-US" dirty="0"/>
              <a:t>Foods derived from plants provide </a:t>
            </a:r>
            <a:r>
              <a:rPr lang="en-US" b="1" dirty="0"/>
              <a:t>carotenoids, </a:t>
            </a:r>
            <a:r>
              <a:rPr lang="en-US" dirty="0"/>
              <a:t>some of which can be converted to vitamin A </a:t>
            </a:r>
          </a:p>
          <a:p>
            <a:r>
              <a:rPr lang="en-US" dirty="0"/>
              <a:t>The most studied of the carotenoids with </a:t>
            </a:r>
            <a:r>
              <a:rPr lang="en-US" b="1" dirty="0"/>
              <a:t>vitamin A activity </a:t>
            </a:r>
            <a:r>
              <a:rPr lang="en-US" dirty="0"/>
              <a:t>is beta-carotene, which can be split to form retinol in the intestine and liver </a:t>
            </a:r>
          </a:p>
          <a:p>
            <a:pPr marL="0" indent="0">
              <a:buNone/>
            </a:pPr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5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1F1EF7-545B-2541-A78C-D6BFD788C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5" y="212272"/>
            <a:ext cx="11625943" cy="6139542"/>
          </a:xfrm>
        </p:spPr>
      </p:pic>
    </p:spTree>
    <p:extLst>
      <p:ext uri="{BB962C8B-B14F-4D97-AF65-F5344CB8AC3E}">
        <p14:creationId xmlns:p14="http://schemas.microsoft.com/office/powerpoint/2010/main" val="201918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5161-6CCC-8748-9B47-4CC7F93E0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65" y="204643"/>
            <a:ext cx="9608126" cy="27740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cells can convert retinol and retinal to the other active forms of vitamin A as needed. The conversion of retinol to retinal is reversible, but the further conversion of retinal to retinoic acid is irreversible</a:t>
            </a:r>
          </a:p>
          <a:p>
            <a:r>
              <a:rPr lang="en-US" dirty="0"/>
              <a:t>Why does it matter ?</a:t>
            </a:r>
          </a:p>
          <a:p>
            <a:r>
              <a:rPr lang="en-US" dirty="0"/>
              <a:t>Because each form of vitamin A performs a specific function that the others cannot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F21C2-3F4C-3F4E-A765-AB2FEB3DC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3" y="2978727"/>
            <a:ext cx="9199418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8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1711</Words>
  <Application>Microsoft Macintosh PowerPoint</Application>
  <PresentationFormat>Widescreen</PresentationFormat>
  <Paragraphs>114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Vitamin A </vt:lpstr>
      <vt:lpstr>Vitamins</vt:lpstr>
      <vt:lpstr>PowerPoint Presentation</vt:lpstr>
      <vt:lpstr>PowerPoint Presentation</vt:lpstr>
      <vt:lpstr>PowerPoint Presentation</vt:lpstr>
      <vt:lpstr>Vitamin A </vt:lpstr>
      <vt:lpstr>PowerPoint Presentation</vt:lpstr>
      <vt:lpstr>PowerPoint Presentation</vt:lpstr>
      <vt:lpstr>PowerPoint Presentation</vt:lpstr>
      <vt:lpstr>Roles in the Body  </vt:lpstr>
      <vt:lpstr>PowerPoint Presentation</vt:lpstr>
      <vt:lpstr>Vision  </vt:lpstr>
      <vt:lpstr>PowerPoint Presentation</vt:lpstr>
      <vt:lpstr>PowerPoint Presentation</vt:lpstr>
      <vt:lpstr>Vitamin A in Protein Synthesis and Cell Differentiation  </vt:lpstr>
      <vt:lpstr>PowerPoint Presentation</vt:lpstr>
      <vt:lpstr>Vitamin A in Reproduction and Growth  </vt:lpstr>
      <vt:lpstr>PowerPoint Presentation</vt:lpstr>
      <vt:lpstr>Vitamin A Deficiency  </vt:lpstr>
      <vt:lpstr>Vitamin A : Deficiency </vt:lpstr>
      <vt:lpstr>Vitamin A : Deficiency </vt:lpstr>
      <vt:lpstr>PowerPoint Presentation</vt:lpstr>
      <vt:lpstr>Vitamin A Toxicity  </vt:lpstr>
      <vt:lpstr>Vitamin A Recommendations  </vt:lpstr>
      <vt:lpstr>Vitamin A in Foods  </vt:lpstr>
      <vt:lpstr>PowerPoint Presentation</vt:lpstr>
      <vt:lpstr>PowerPoint Presentation</vt:lpstr>
      <vt:lpstr>The Water-Soluble Vitamins: B Vitamins and Vitamin C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A </dc:title>
  <dc:creator>Hind Eliyan</dc:creator>
  <cp:lastModifiedBy>Hind Eliyan</cp:lastModifiedBy>
  <cp:revision>23</cp:revision>
  <dcterms:created xsi:type="dcterms:W3CDTF">2021-05-25T14:44:11Z</dcterms:created>
  <dcterms:modified xsi:type="dcterms:W3CDTF">2022-05-24T18:51:32Z</dcterms:modified>
</cp:coreProperties>
</file>