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308" r:id="rId10"/>
    <p:sldId id="264" r:id="rId11"/>
    <p:sldId id="265" r:id="rId12"/>
    <p:sldId id="266" r:id="rId13"/>
    <p:sldId id="267" r:id="rId14"/>
    <p:sldId id="268" r:id="rId15"/>
    <p:sldId id="269" r:id="rId16"/>
    <p:sldId id="270" r:id="rId17"/>
    <p:sldId id="271" r:id="rId18"/>
    <p:sldId id="272" r:id="rId19"/>
    <p:sldId id="273" r:id="rId20"/>
    <p:sldId id="309" r:id="rId21"/>
    <p:sldId id="274" r:id="rId22"/>
    <p:sldId id="275" r:id="rId23"/>
    <p:sldId id="276" r:id="rId24"/>
    <p:sldId id="277" r:id="rId25"/>
    <p:sldId id="278" r:id="rId26"/>
    <p:sldId id="279" r:id="rId27"/>
    <p:sldId id="310"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Hematopoietic Function</a:t>
            </a:r>
            <a:endParaRPr lang="ar-S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Infectious </a:t>
            </a:r>
            <a:r>
              <a:rPr lang="en-US" dirty="0" smtClean="0"/>
              <a:t>Mononucleosis</a:t>
            </a:r>
            <a:endParaRPr lang="ar-SA" dirty="0"/>
          </a:p>
        </p:txBody>
      </p:sp>
      <p:sp>
        <p:nvSpPr>
          <p:cNvPr id="3" name="Content Placeholder 2"/>
          <p:cNvSpPr>
            <a:spLocks noGrp="1"/>
          </p:cNvSpPr>
          <p:nvPr>
            <p:ph idx="1"/>
          </p:nvPr>
        </p:nvSpPr>
        <p:spPr/>
        <p:txBody>
          <a:bodyPr>
            <a:normAutofit fontScale="92500" lnSpcReduction="10000"/>
          </a:bodyPr>
          <a:lstStyle/>
          <a:p>
            <a:r>
              <a:rPr lang="en-US" dirty="0" smtClean="0"/>
              <a:t>Infectious mononucleosis is a self-limited </a:t>
            </a:r>
            <a:r>
              <a:rPr lang="en-US" dirty="0" err="1" smtClean="0"/>
              <a:t>lymphoproliferative</a:t>
            </a:r>
            <a:r>
              <a:rPr lang="en-US" dirty="0" smtClean="0"/>
              <a:t> disorder caused by the B-</a:t>
            </a:r>
            <a:r>
              <a:rPr lang="en-US" dirty="0" err="1" smtClean="0"/>
              <a:t>lymphotropic</a:t>
            </a:r>
            <a:r>
              <a:rPr lang="en-US" dirty="0" smtClean="0"/>
              <a:t> Epstein-Barr virus that is usually transmitted in the saliva. </a:t>
            </a:r>
          </a:p>
          <a:p>
            <a:r>
              <a:rPr lang="en-US" dirty="0" smtClean="0"/>
              <a:t>The disease is characterized by fever, sore throat, generalized lymphadenopathy, and the appearance of atypical lymphocytes and several antibodies in the blood. </a:t>
            </a:r>
          </a:p>
          <a:p>
            <a:r>
              <a:rPr lang="en-US" dirty="0" smtClean="0"/>
              <a:t>Treatment is largely symptomatic and supportive and most people recover without incident.</a:t>
            </a:r>
            <a:endParaRPr lang="ar-S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Neoplastic Disorders</a:t>
            </a:r>
            <a:endParaRPr lang="ar-SA" dirty="0"/>
          </a:p>
        </p:txBody>
      </p:sp>
      <p:sp>
        <p:nvSpPr>
          <p:cNvPr id="3" name="Content Placeholder 2"/>
          <p:cNvSpPr>
            <a:spLocks noGrp="1"/>
          </p:cNvSpPr>
          <p:nvPr>
            <p:ph idx="1"/>
          </p:nvPr>
        </p:nvSpPr>
        <p:spPr/>
        <p:txBody>
          <a:bodyPr/>
          <a:lstStyle/>
          <a:p>
            <a:r>
              <a:rPr lang="en-US" dirty="0" smtClean="0"/>
              <a:t>The neoplastic disorders of hematopoietic and lymphoid origin include the leukemias, lymphomas, and multiple myeloma.</a:t>
            </a:r>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Leukemias</a:t>
            </a:r>
            <a:endParaRPr lang="ar-SA" dirty="0"/>
          </a:p>
        </p:txBody>
      </p:sp>
      <p:sp>
        <p:nvSpPr>
          <p:cNvPr id="3" name="Content Placeholder 2"/>
          <p:cNvSpPr>
            <a:spLocks noGrp="1"/>
          </p:cNvSpPr>
          <p:nvPr>
            <p:ph idx="1"/>
          </p:nvPr>
        </p:nvSpPr>
        <p:spPr/>
        <p:txBody>
          <a:bodyPr>
            <a:normAutofit fontScale="92500" lnSpcReduction="20000"/>
          </a:bodyPr>
          <a:lstStyle/>
          <a:p>
            <a:r>
              <a:rPr lang="en-US" dirty="0" smtClean="0"/>
              <a:t>The leukemias are malignant neoplasms arising from the transformation of a single blood cell line derived from hematopoietic stem cells in the bone marrow. </a:t>
            </a:r>
          </a:p>
          <a:p>
            <a:r>
              <a:rPr lang="en-US" dirty="0" smtClean="0"/>
              <a:t>Because leukemic cells are immature and poorly differentiated, they proliferate rapidly and have a long life span, they do not function normally, they interfere with the maturation of normal blood cells, and they circulate in the bloodstream, cross the blood– brain barrier, and infiltrate many body organs.</a:t>
            </a:r>
            <a:endParaRPr lang="ar-S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Leukemias</a:t>
            </a:r>
            <a:endParaRPr lang="ar-SA" dirty="0"/>
          </a:p>
        </p:txBody>
      </p:sp>
      <p:sp>
        <p:nvSpPr>
          <p:cNvPr id="3" name="Content Placeholder 2"/>
          <p:cNvSpPr>
            <a:spLocks noGrp="1"/>
          </p:cNvSpPr>
          <p:nvPr>
            <p:ph idx="1"/>
          </p:nvPr>
        </p:nvSpPr>
        <p:spPr/>
        <p:txBody>
          <a:bodyPr>
            <a:normAutofit fontScale="85000" lnSpcReduction="10000"/>
          </a:bodyPr>
          <a:lstStyle/>
          <a:p>
            <a:r>
              <a:rPr lang="en-US" dirty="0" smtClean="0"/>
              <a:t>Leukemias are classified according to cell type (i.e., lymphocytic or </a:t>
            </a:r>
            <a:r>
              <a:rPr lang="en-US" dirty="0" err="1" smtClean="0"/>
              <a:t>myelocytic</a:t>
            </a:r>
            <a:r>
              <a:rPr lang="en-US" dirty="0" smtClean="0"/>
              <a:t>) and whether the disease is acute or chronic. </a:t>
            </a:r>
          </a:p>
          <a:p>
            <a:r>
              <a:rPr lang="en-US" dirty="0" smtClean="0"/>
              <a:t>The lymphocytic leukemias involve immature lymphocytes and their progenitors that originate in the bone marrow but infiltrate the spleen, lymph nodes, CNS, and other </a:t>
            </a:r>
            <a:r>
              <a:rPr lang="en-US" dirty="0" smtClean="0"/>
              <a:t>tissues. </a:t>
            </a:r>
            <a:endParaRPr lang="en-US" dirty="0" smtClean="0"/>
          </a:p>
          <a:p>
            <a:r>
              <a:rPr lang="en-US" dirty="0" smtClean="0"/>
              <a:t>The </a:t>
            </a:r>
            <a:r>
              <a:rPr lang="en-US" dirty="0" err="1" smtClean="0"/>
              <a:t>myelogenous</a:t>
            </a:r>
            <a:r>
              <a:rPr lang="en-US" dirty="0" smtClean="0"/>
              <a:t> leukemias involve the pluripotent myeloid stem cells in the bone marrow and interfere with the maturation of all blood cells, including the granulocytes, erythrocytes, and thrombocytes.</a:t>
            </a:r>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Leukemias</a:t>
            </a:r>
            <a:endParaRPr lang="ar-SA" dirty="0"/>
          </a:p>
        </p:txBody>
      </p:sp>
      <p:sp>
        <p:nvSpPr>
          <p:cNvPr id="3" name="Content Placeholder 2"/>
          <p:cNvSpPr>
            <a:spLocks noGrp="1"/>
          </p:cNvSpPr>
          <p:nvPr>
            <p:ph idx="1"/>
          </p:nvPr>
        </p:nvSpPr>
        <p:spPr/>
        <p:txBody>
          <a:bodyPr>
            <a:normAutofit/>
          </a:bodyPr>
          <a:lstStyle/>
          <a:p>
            <a:r>
              <a:rPr lang="en-US" dirty="0" smtClean="0"/>
              <a:t>The acute leukemias (</a:t>
            </a:r>
            <a:r>
              <a:rPr lang="en-US" dirty="0" err="1" smtClean="0"/>
              <a:t>i.e</a:t>
            </a:r>
            <a:r>
              <a:rPr lang="en-US" dirty="0" smtClean="0"/>
              <a:t> ., ALL, which primarily affects children, and AML, which primarily affects adults) have a sudden and stormy onset with symptoms of depressed bone marrow function (anemia, fatigue, bleeding, and infections); bone pain; and generalized lymphadenopathy, splenomegaly, and hepatomegaly.</a:t>
            </a:r>
            <a:endParaRPr lang="ar-S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Leukemias</a:t>
            </a:r>
            <a:endParaRPr lang="ar-SA" dirty="0"/>
          </a:p>
        </p:txBody>
      </p:sp>
      <p:sp>
        <p:nvSpPr>
          <p:cNvPr id="3" name="Content Placeholder 2"/>
          <p:cNvSpPr>
            <a:spLocks noGrp="1"/>
          </p:cNvSpPr>
          <p:nvPr>
            <p:ph idx="1"/>
          </p:nvPr>
        </p:nvSpPr>
        <p:spPr/>
        <p:txBody>
          <a:bodyPr>
            <a:normAutofit lnSpcReduction="10000"/>
          </a:bodyPr>
          <a:lstStyle/>
          <a:p>
            <a:r>
              <a:rPr lang="en-US" dirty="0" smtClean="0"/>
              <a:t>The chronic leukemias, which largely affect adults, have a more insidious onset. </a:t>
            </a:r>
          </a:p>
          <a:p>
            <a:r>
              <a:rPr lang="en-US" dirty="0" smtClean="0"/>
              <a:t>Chronic lymphocytic leukemia often has the most favorable clinical course, with many persons living long enough to die of other, unrelated causes. </a:t>
            </a:r>
          </a:p>
          <a:p>
            <a:r>
              <a:rPr lang="en-US" dirty="0" smtClean="0"/>
              <a:t>The course of CML is slow and progressive, with transformation to a course resembling that of AML.</a:t>
            </a:r>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Lymphoma</a:t>
            </a:r>
            <a:endParaRPr lang="ar-SA" dirty="0"/>
          </a:p>
        </p:txBody>
      </p:sp>
      <p:sp>
        <p:nvSpPr>
          <p:cNvPr id="3" name="Content Placeholder 2"/>
          <p:cNvSpPr>
            <a:spLocks noGrp="1"/>
          </p:cNvSpPr>
          <p:nvPr>
            <p:ph idx="1"/>
          </p:nvPr>
        </p:nvSpPr>
        <p:spPr/>
        <p:txBody>
          <a:bodyPr>
            <a:normAutofit lnSpcReduction="10000"/>
          </a:bodyPr>
          <a:lstStyle/>
          <a:p>
            <a:r>
              <a:rPr lang="en-US" dirty="0" smtClean="0"/>
              <a:t>The lymphomas (non-Hodgkin [NHL] and </a:t>
            </a:r>
            <a:r>
              <a:rPr lang="fr-FR" dirty="0" smtClean="0"/>
              <a:t>Hodgkin </a:t>
            </a:r>
            <a:r>
              <a:rPr lang="fr-FR" dirty="0" err="1" smtClean="0"/>
              <a:t>lymphoma</a:t>
            </a:r>
            <a:r>
              <a:rPr lang="fr-FR" dirty="0" smtClean="0"/>
              <a:t>) represent malignant </a:t>
            </a:r>
            <a:r>
              <a:rPr lang="en-US" dirty="0" smtClean="0"/>
              <a:t>neoplasms that arise in the peripheral lymphoid tissues. </a:t>
            </a:r>
          </a:p>
          <a:p>
            <a:r>
              <a:rPr lang="en-US" dirty="0" smtClean="0"/>
              <a:t>The NHLs, which usually originate in the lymph nodes, are </a:t>
            </a:r>
            <a:r>
              <a:rPr lang="en-US" dirty="0" err="1" smtClean="0"/>
              <a:t>multicentric</a:t>
            </a:r>
            <a:r>
              <a:rPr lang="en-US" dirty="0" smtClean="0"/>
              <a:t> in origin and spread early to various lymphoid tissues throughout the body, especially the liver, spleen, and bone marrow.</a:t>
            </a:r>
            <a:endParaRPr lang="ar-S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Lymphoma</a:t>
            </a:r>
            <a:endParaRPr lang="ar-SA" dirty="0"/>
          </a:p>
        </p:txBody>
      </p:sp>
      <p:sp>
        <p:nvSpPr>
          <p:cNvPr id="3" name="Content Placeholder 2"/>
          <p:cNvSpPr>
            <a:spLocks noGrp="1"/>
          </p:cNvSpPr>
          <p:nvPr>
            <p:ph idx="1"/>
          </p:nvPr>
        </p:nvSpPr>
        <p:spPr/>
        <p:txBody>
          <a:bodyPr>
            <a:normAutofit fontScale="92500" lnSpcReduction="10000"/>
          </a:bodyPr>
          <a:lstStyle/>
          <a:p>
            <a:r>
              <a:rPr lang="en-US" dirty="0" smtClean="0"/>
              <a:t>Hodgkin lymphoma is a group of cancers characterized by Reed-Sternberg cells that begins as a malignancy in a single lymph node and then spreads to contiguous lymph nodes. </a:t>
            </a:r>
          </a:p>
          <a:p>
            <a:r>
              <a:rPr lang="en-US" dirty="0" smtClean="0"/>
              <a:t>Both types of lymphomas are characterized by manifestations related to uncontrolled lymph node and lymphoid tissue growth, bone marrow involvement, and constitutional symptoms (fever, fatigue, weight loss) related to the rapid growth of abnormal lymphoid cells and tissues.</a:t>
            </a:r>
            <a:endParaRPr lang="ar-S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Myeloma</a:t>
            </a:r>
            <a:endParaRPr lang="ar-SA" dirty="0"/>
          </a:p>
        </p:txBody>
      </p:sp>
      <p:sp>
        <p:nvSpPr>
          <p:cNvPr id="3" name="Content Placeholder 2"/>
          <p:cNvSpPr>
            <a:spLocks noGrp="1"/>
          </p:cNvSpPr>
          <p:nvPr>
            <p:ph idx="1"/>
          </p:nvPr>
        </p:nvSpPr>
        <p:spPr/>
        <p:txBody>
          <a:bodyPr>
            <a:normAutofit/>
          </a:bodyPr>
          <a:lstStyle/>
          <a:p>
            <a:r>
              <a:rPr lang="en-US" dirty="0" smtClean="0"/>
              <a:t>Multiple myeloma is a plasma cell </a:t>
            </a:r>
            <a:r>
              <a:rPr lang="en-US" dirty="0" err="1" smtClean="0"/>
              <a:t>dyscrasia</a:t>
            </a:r>
            <a:r>
              <a:rPr lang="en-US" dirty="0" smtClean="0"/>
              <a:t> characterized by expansion of a single clone of immunoglobulin-producing plasma cells and a resultant increase in serum levels of a single monoclonal immunoglobulin (</a:t>
            </a:r>
            <a:r>
              <a:rPr lang="en-US" dirty="0" err="1" smtClean="0"/>
              <a:t>paraprotein</a:t>
            </a:r>
            <a:r>
              <a:rPr lang="en-US" dirty="0" smtClean="0"/>
              <a:t>) or its fragments. </a:t>
            </a:r>
          </a:p>
          <a:p>
            <a:r>
              <a:rPr lang="en-US" dirty="0" smtClean="0"/>
              <a:t>The main sites involved in multiple myeloma are the bones and bone marrow.</a:t>
            </a:r>
            <a:endParaRPr lang="ar-S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Myeloma</a:t>
            </a:r>
            <a:endParaRPr lang="ar-SA" dirty="0"/>
          </a:p>
        </p:txBody>
      </p:sp>
      <p:sp>
        <p:nvSpPr>
          <p:cNvPr id="3" name="Content Placeholder 2"/>
          <p:cNvSpPr>
            <a:spLocks noGrp="1"/>
          </p:cNvSpPr>
          <p:nvPr>
            <p:ph idx="1"/>
          </p:nvPr>
        </p:nvSpPr>
        <p:spPr/>
        <p:txBody>
          <a:bodyPr>
            <a:normAutofit fontScale="92500" lnSpcReduction="20000"/>
          </a:bodyPr>
          <a:lstStyle/>
          <a:p>
            <a:r>
              <a:rPr lang="en-US" dirty="0" smtClean="0"/>
              <a:t>In addition to the abnormal proliferation of marrow plasma cells, there is proliferation and activation of osteoclasts, which leads to bone resorption and destruction and increased risk for pathologic fractures and development of hypercalcemia. </a:t>
            </a:r>
          </a:p>
          <a:p>
            <a:r>
              <a:rPr lang="en-US" dirty="0" err="1" smtClean="0"/>
              <a:t>Paraproteins</a:t>
            </a:r>
            <a:r>
              <a:rPr lang="en-US" dirty="0" smtClean="0"/>
              <a:t> secreted by the plasma cells may cause </a:t>
            </a:r>
            <a:r>
              <a:rPr lang="en-US" dirty="0" err="1" smtClean="0"/>
              <a:t>hyperviscosity</a:t>
            </a:r>
            <a:r>
              <a:rPr lang="en-US" dirty="0" smtClean="0"/>
              <a:t> of body fluids and may break down into amyloid, a </a:t>
            </a:r>
            <a:r>
              <a:rPr lang="en-US" dirty="0" err="1" smtClean="0"/>
              <a:t>proteinaceous</a:t>
            </a:r>
            <a:r>
              <a:rPr lang="en-US" dirty="0" smtClean="0"/>
              <a:t> substance deposited between cells that can cause heart failure and neuropathy.</a:t>
            </a:r>
            <a:endParaRPr lang="ar-S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Hematopoietic and Lymphoid Tissues</a:t>
            </a:r>
            <a:endParaRPr lang="ar-SA" dirty="0"/>
          </a:p>
        </p:txBody>
      </p:sp>
      <p:sp>
        <p:nvSpPr>
          <p:cNvPr id="3" name="Content Placeholder 2"/>
          <p:cNvSpPr>
            <a:spLocks noGrp="1"/>
          </p:cNvSpPr>
          <p:nvPr>
            <p:ph idx="1"/>
          </p:nvPr>
        </p:nvSpPr>
        <p:spPr/>
        <p:txBody>
          <a:bodyPr>
            <a:normAutofit fontScale="92500" lnSpcReduction="10000"/>
          </a:bodyPr>
          <a:lstStyle/>
          <a:p>
            <a:r>
              <a:rPr lang="en-US" dirty="0" smtClean="0"/>
              <a:t>The hematopoietic system consists of the different types of blood cells generated from the pluripotent stem cells in the bone marrow. </a:t>
            </a:r>
          </a:p>
          <a:p>
            <a:r>
              <a:rPr lang="en-US" dirty="0" smtClean="0"/>
              <a:t>These stem cells differentiate into committed cell lines that develop into red blood cells, platelets, and leukocytes. </a:t>
            </a:r>
          </a:p>
          <a:p>
            <a:r>
              <a:rPr lang="en-US" dirty="0" smtClean="0"/>
              <a:t>The development of the different types of blood cells is supported by chemical messengers, called colony-stimulating factors, other growth factors, and chemical mediators.</a:t>
            </a:r>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Clinical Features of Multiple Myeloma</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484783"/>
            <a:ext cx="7696200" cy="5256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157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Disorders of </a:t>
            </a:r>
            <a:r>
              <a:rPr lang="en-US" dirty="0" err="1" smtClean="0"/>
              <a:t>Hemostasis</a:t>
            </a:r>
            <a:endParaRPr lang="ar-S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Hemostasis</a:t>
            </a:r>
            <a:endParaRPr lang="ar-SA" dirty="0"/>
          </a:p>
        </p:txBody>
      </p:sp>
      <p:sp>
        <p:nvSpPr>
          <p:cNvPr id="3" name="Content Placeholder 2"/>
          <p:cNvSpPr>
            <a:spLocks noGrp="1"/>
          </p:cNvSpPr>
          <p:nvPr>
            <p:ph idx="1"/>
          </p:nvPr>
        </p:nvSpPr>
        <p:spPr/>
        <p:txBody>
          <a:bodyPr/>
          <a:lstStyle/>
          <a:p>
            <a:r>
              <a:rPr lang="en-US" dirty="0" smtClean="0"/>
              <a:t>Hemostasis is an orderly multistep physiological process that preserves vascular integrity by balancing the processes that maintain blood in a fluid state and prevent excessive bleeding following injury.</a:t>
            </a:r>
            <a:endParaRPr lang="ar-S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Hemostasis</a:t>
            </a:r>
            <a:endParaRPr lang="ar-SA" dirty="0"/>
          </a:p>
        </p:txBody>
      </p:sp>
      <p:sp>
        <p:nvSpPr>
          <p:cNvPr id="3" name="Content Placeholder 2"/>
          <p:cNvSpPr>
            <a:spLocks noGrp="1"/>
          </p:cNvSpPr>
          <p:nvPr>
            <p:ph idx="1"/>
          </p:nvPr>
        </p:nvSpPr>
        <p:spPr/>
        <p:txBody>
          <a:bodyPr>
            <a:normAutofit/>
          </a:bodyPr>
          <a:lstStyle/>
          <a:p>
            <a:r>
              <a:rPr lang="en-US" dirty="0" smtClean="0"/>
              <a:t>Hemostasis involves platelets, plasma clotting factors, naturally occurring anticoagulants, and the endothelial cells that line blood vessels, in order to transform blood into a semisolid clot with erythrocytes trapped in its fibrin meshwork.</a:t>
            </a:r>
            <a:endParaRPr lang="ar-S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Hemostasis</a:t>
            </a:r>
            <a:endParaRPr lang="ar-SA" dirty="0"/>
          </a:p>
        </p:txBody>
      </p:sp>
      <p:sp>
        <p:nvSpPr>
          <p:cNvPr id="3" name="Content Placeholder 2"/>
          <p:cNvSpPr>
            <a:spLocks noGrp="1"/>
          </p:cNvSpPr>
          <p:nvPr>
            <p:ph idx="1"/>
          </p:nvPr>
        </p:nvSpPr>
        <p:spPr/>
        <p:txBody>
          <a:bodyPr/>
          <a:lstStyle/>
          <a:p>
            <a:r>
              <a:rPr lang="en-US" dirty="0" smtClean="0"/>
              <a:t>The process of hemostasis begins when a loss of endothelial integrity causes platelet activation. </a:t>
            </a:r>
          </a:p>
          <a:p>
            <a:r>
              <a:rPr lang="en-US" dirty="0" smtClean="0"/>
              <a:t>Upon activation, platelets undergo adhesion, granule release, and aggregation to form a primary platelet plug.</a:t>
            </a:r>
            <a:endParaRPr lang="ar-S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Hemostasis</a:t>
            </a:r>
            <a:endParaRPr lang="ar-SA" dirty="0"/>
          </a:p>
        </p:txBody>
      </p:sp>
      <p:sp>
        <p:nvSpPr>
          <p:cNvPr id="3" name="Content Placeholder 2"/>
          <p:cNvSpPr>
            <a:spLocks noGrp="1"/>
          </p:cNvSpPr>
          <p:nvPr>
            <p:ph idx="1"/>
          </p:nvPr>
        </p:nvSpPr>
        <p:spPr/>
        <p:txBody>
          <a:bodyPr>
            <a:normAutofit/>
          </a:bodyPr>
          <a:lstStyle/>
          <a:p>
            <a:r>
              <a:rPr lang="en-US" dirty="0" smtClean="0"/>
              <a:t>The formation of the secondary hemostatic plug cements the platelet plug, forming an insoluble hemostatic clot. </a:t>
            </a:r>
          </a:p>
          <a:p>
            <a:r>
              <a:rPr lang="en-US" dirty="0" smtClean="0"/>
              <a:t>To occur, the formation of the definitive clot requires activation of the coagulation cascade, which terminates with thrombin converting fibrinogen into insoluble fibrin.</a:t>
            </a:r>
            <a:endParaRPr lang="ar-S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Hemostasis</a:t>
            </a:r>
            <a:endParaRPr lang="ar-SA" dirty="0"/>
          </a:p>
        </p:txBody>
      </p:sp>
      <p:sp>
        <p:nvSpPr>
          <p:cNvPr id="3" name="Content Placeholder 2"/>
          <p:cNvSpPr>
            <a:spLocks noGrp="1"/>
          </p:cNvSpPr>
          <p:nvPr>
            <p:ph idx="1"/>
          </p:nvPr>
        </p:nvSpPr>
        <p:spPr/>
        <p:txBody>
          <a:bodyPr/>
          <a:lstStyle/>
          <a:p>
            <a:r>
              <a:rPr lang="en-US" dirty="0" smtClean="0"/>
              <a:t>The final step of the process involves </a:t>
            </a:r>
            <a:r>
              <a:rPr lang="en-US" dirty="0" err="1" smtClean="0"/>
              <a:t>fibrinolysis</a:t>
            </a:r>
            <a:r>
              <a:rPr lang="en-US" dirty="0" smtClean="0"/>
              <a:t> or clot dissolution, which involves the action of </a:t>
            </a:r>
            <a:r>
              <a:rPr lang="en-US" dirty="0" err="1" smtClean="0"/>
              <a:t>plasmin</a:t>
            </a:r>
            <a:r>
              <a:rPr lang="en-US" dirty="0" smtClean="0"/>
              <a:t> to dissolve the clot and allow blood flow to be reestablished and tissue healing to take place.</a:t>
            </a:r>
            <a:endParaRPr lang="ar-S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Intrinsic &amp; Extrinsic Coagulation Pathway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1484784"/>
            <a:ext cx="9039225"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73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Hypercoagulability</a:t>
            </a:r>
            <a:endParaRPr lang="ar-SA" dirty="0"/>
          </a:p>
        </p:txBody>
      </p:sp>
      <p:sp>
        <p:nvSpPr>
          <p:cNvPr id="3" name="Content Placeholder 2"/>
          <p:cNvSpPr>
            <a:spLocks noGrp="1"/>
          </p:cNvSpPr>
          <p:nvPr>
            <p:ph idx="1"/>
          </p:nvPr>
        </p:nvSpPr>
        <p:spPr/>
        <p:txBody>
          <a:bodyPr/>
          <a:lstStyle/>
          <a:p>
            <a:r>
              <a:rPr lang="en-US" dirty="0" smtClean="0"/>
              <a:t>Hypercoagulability states increase the risk of clot or thrombus formation in either the arterial or venous circulations. </a:t>
            </a:r>
          </a:p>
          <a:p>
            <a:r>
              <a:rPr lang="en-US" dirty="0" smtClean="0"/>
              <a:t>Arterial thrombi are associated with conditions that produce an increase in platelet numbers or turbulence in blood flow with platelet adhesion.</a:t>
            </a:r>
            <a:endParaRPr lang="ar-S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Venous </a:t>
            </a:r>
            <a:r>
              <a:rPr lang="en-US" dirty="0" smtClean="0"/>
              <a:t>Thrombi</a:t>
            </a:r>
            <a:endParaRPr lang="ar-SA" dirty="0"/>
          </a:p>
        </p:txBody>
      </p:sp>
      <p:sp>
        <p:nvSpPr>
          <p:cNvPr id="3" name="Content Placeholder 2"/>
          <p:cNvSpPr>
            <a:spLocks noGrp="1"/>
          </p:cNvSpPr>
          <p:nvPr>
            <p:ph idx="1"/>
          </p:nvPr>
        </p:nvSpPr>
        <p:spPr/>
        <p:txBody>
          <a:bodyPr/>
          <a:lstStyle/>
          <a:p>
            <a:r>
              <a:rPr lang="en-US" dirty="0" smtClean="0"/>
              <a:t>Venous thrombi are associated with inherited or acquired conditions that cause a decrease in anticoagulation factors or produce a stasis of blood, thereby causing an increase in </a:t>
            </a:r>
            <a:r>
              <a:rPr lang="en-US" dirty="0" err="1" smtClean="0"/>
              <a:t>procoagulation</a:t>
            </a:r>
            <a:r>
              <a:rPr lang="en-US" dirty="0" smtClean="0"/>
              <a:t> factors.</a:t>
            </a:r>
            <a:endParaRPr lang="ar-S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Hematopoietic and Lymphoid Tissues</a:t>
            </a:r>
            <a:endParaRPr lang="ar-SA" dirty="0"/>
          </a:p>
        </p:txBody>
      </p:sp>
      <p:sp>
        <p:nvSpPr>
          <p:cNvPr id="3" name="Content Placeholder 2"/>
          <p:cNvSpPr>
            <a:spLocks noGrp="1"/>
          </p:cNvSpPr>
          <p:nvPr>
            <p:ph idx="1"/>
          </p:nvPr>
        </p:nvSpPr>
        <p:spPr/>
        <p:txBody>
          <a:bodyPr>
            <a:normAutofit fontScale="92500" lnSpcReduction="10000"/>
          </a:bodyPr>
          <a:lstStyle/>
          <a:p>
            <a:r>
              <a:rPr lang="en-US" dirty="0" smtClean="0"/>
              <a:t>White blood cells (leukocytes) development begins with myeloid stem cells that develop into granulocyte and </a:t>
            </a:r>
            <a:r>
              <a:rPr lang="en-US" dirty="0" err="1" smtClean="0"/>
              <a:t>monocyte</a:t>
            </a:r>
            <a:r>
              <a:rPr lang="en-US" dirty="0" smtClean="0"/>
              <a:t> cell lines, and lymphoid stem cells that develop into the lymphocyte cell line. </a:t>
            </a:r>
          </a:p>
          <a:p>
            <a:r>
              <a:rPr lang="en-US" dirty="0" smtClean="0"/>
              <a:t>The immature precursor cells for each of the cell lines are called blast cells. </a:t>
            </a:r>
          </a:p>
          <a:p>
            <a:r>
              <a:rPr lang="en-US" dirty="0" smtClean="0"/>
              <a:t>The blast cells progress through various maturational stages before becoming mature granulocytes, monocytes, or lymphocytes.</a:t>
            </a:r>
            <a:endParaRPr lang="ar-S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Hypercoagulability</a:t>
            </a:r>
            <a:endParaRPr lang="ar-SA" dirty="0"/>
          </a:p>
        </p:txBody>
      </p:sp>
      <p:sp>
        <p:nvSpPr>
          <p:cNvPr id="3" name="Content Placeholder 2"/>
          <p:cNvSpPr>
            <a:spLocks noGrp="1"/>
          </p:cNvSpPr>
          <p:nvPr>
            <p:ph idx="1"/>
          </p:nvPr>
        </p:nvSpPr>
        <p:spPr/>
        <p:txBody>
          <a:bodyPr>
            <a:normAutofit/>
          </a:bodyPr>
          <a:lstStyle/>
          <a:p>
            <a:r>
              <a:rPr lang="en-US" dirty="0" smtClean="0"/>
              <a:t>Increased platelet function usually results from disorders such as atherosclerosis that damage the vascular endothelium and disturb blood flow, or from conditions such as smoking that increase sensitivity of platelets to factors that promote adhesiveness and aggregation.</a:t>
            </a:r>
            <a:endParaRPr lang="ar-S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Hypercoagulability</a:t>
            </a:r>
            <a:endParaRPr lang="ar-SA" dirty="0"/>
          </a:p>
        </p:txBody>
      </p:sp>
      <p:sp>
        <p:nvSpPr>
          <p:cNvPr id="3" name="Content Placeholder 2"/>
          <p:cNvSpPr>
            <a:spLocks noGrp="1"/>
          </p:cNvSpPr>
          <p:nvPr>
            <p:ph idx="1"/>
          </p:nvPr>
        </p:nvSpPr>
        <p:spPr/>
        <p:txBody>
          <a:bodyPr>
            <a:normAutofit/>
          </a:bodyPr>
          <a:lstStyle/>
          <a:p>
            <a:r>
              <a:rPr lang="en-US" dirty="0" smtClean="0"/>
              <a:t>Increased activity of the coagulation system results from hereditary (factor V Leiden mutation) or acquired disorders (immobility, </a:t>
            </a:r>
            <a:r>
              <a:rPr lang="en-US" dirty="0" err="1" smtClean="0"/>
              <a:t>hyperviscosity</a:t>
            </a:r>
            <a:r>
              <a:rPr lang="en-US" dirty="0" smtClean="0"/>
              <a:t> syndromes) causing alterations in the components of the coagulation system (i.e., an increase in </a:t>
            </a:r>
            <a:r>
              <a:rPr lang="en-US" dirty="0" err="1" smtClean="0"/>
              <a:t>procoagulation</a:t>
            </a:r>
            <a:r>
              <a:rPr lang="en-US" dirty="0" smtClean="0"/>
              <a:t> factors or a decrease </a:t>
            </a:r>
            <a:r>
              <a:rPr lang="it-IT" dirty="0" smtClean="0"/>
              <a:t>in anticoagulation factors).</a:t>
            </a:r>
            <a:endParaRPr lang="ar-S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Thrombocytosis</a:t>
            </a:r>
            <a:endParaRPr lang="ar-SA" dirty="0"/>
          </a:p>
        </p:txBody>
      </p:sp>
      <p:sp>
        <p:nvSpPr>
          <p:cNvPr id="3" name="Content Placeholder 2"/>
          <p:cNvSpPr>
            <a:spLocks noGrp="1"/>
          </p:cNvSpPr>
          <p:nvPr>
            <p:ph idx="1"/>
          </p:nvPr>
        </p:nvSpPr>
        <p:spPr/>
        <p:txBody>
          <a:bodyPr>
            <a:normAutofit fontScale="92500" lnSpcReduction="10000"/>
          </a:bodyPr>
          <a:lstStyle/>
          <a:p>
            <a:r>
              <a:rPr lang="en-US" dirty="0" smtClean="0"/>
              <a:t>Thrombocytosis refers to an increase in the platelet count that can occur as an essential (primary thrombocytosis) or are active process (secondary thrombocytosis). </a:t>
            </a:r>
          </a:p>
          <a:p>
            <a:r>
              <a:rPr lang="en-US" dirty="0" smtClean="0"/>
              <a:t>The </a:t>
            </a:r>
            <a:r>
              <a:rPr lang="en-US" dirty="0" err="1" smtClean="0"/>
              <a:t>antiphospholipid</a:t>
            </a:r>
            <a:r>
              <a:rPr lang="en-US" dirty="0" smtClean="0"/>
              <a:t> syndrome, another cause of venous and arterial clotting, manifests as a primary or a secondary disorder associated with systemic lupus </a:t>
            </a:r>
            <a:r>
              <a:rPr lang="en-US" dirty="0" err="1" smtClean="0"/>
              <a:t>erythematosus</a:t>
            </a:r>
            <a:r>
              <a:rPr lang="en-US" dirty="0" smtClean="0"/>
              <a:t>. It is associated with </a:t>
            </a:r>
            <a:r>
              <a:rPr lang="en-US" dirty="0" err="1" smtClean="0"/>
              <a:t>antiphospholipid</a:t>
            </a:r>
            <a:r>
              <a:rPr lang="en-US" dirty="0" smtClean="0"/>
              <a:t> antibodies, which promote thrombosis throughout the body.</a:t>
            </a:r>
            <a:endParaRPr lang="ar-S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Bleeding Disorders</a:t>
            </a:r>
            <a:endParaRPr lang="ar-SA" dirty="0"/>
          </a:p>
        </p:txBody>
      </p:sp>
      <p:sp>
        <p:nvSpPr>
          <p:cNvPr id="3" name="Content Placeholder 2"/>
          <p:cNvSpPr>
            <a:spLocks noGrp="1"/>
          </p:cNvSpPr>
          <p:nvPr>
            <p:ph idx="1"/>
          </p:nvPr>
        </p:nvSpPr>
        <p:spPr/>
        <p:txBody>
          <a:bodyPr/>
          <a:lstStyle/>
          <a:p>
            <a:r>
              <a:rPr lang="en-US" dirty="0" smtClean="0"/>
              <a:t>Bleeding disorders or impairment of blood coagulation can result from defects in any of the factors that contribute to hemostasis: platelets, coagulation factors, or vascular integrity.</a:t>
            </a:r>
            <a:endParaRPr lang="ar-S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Disorders of Platelet Plug</a:t>
            </a:r>
            <a:endParaRPr lang="ar-SA" dirty="0"/>
          </a:p>
        </p:txBody>
      </p:sp>
      <p:sp>
        <p:nvSpPr>
          <p:cNvPr id="3" name="Content Placeholder 2"/>
          <p:cNvSpPr>
            <a:spLocks noGrp="1"/>
          </p:cNvSpPr>
          <p:nvPr>
            <p:ph idx="1"/>
          </p:nvPr>
        </p:nvSpPr>
        <p:spPr/>
        <p:txBody>
          <a:bodyPr>
            <a:normAutofit/>
          </a:bodyPr>
          <a:lstStyle/>
          <a:p>
            <a:r>
              <a:rPr lang="en-US" dirty="0" smtClean="0"/>
              <a:t>Disorders of platelet plug formation include an decrease in platelet numbers due to inadequate platelet production (bone marrow dysfunction), excess pooling of platelets in the spleen, excess platelet destruction (thrombocytopenia), abnormal platelet function (</a:t>
            </a:r>
            <a:r>
              <a:rPr lang="en-US" dirty="0" err="1" smtClean="0"/>
              <a:t>thrombocytopathia</a:t>
            </a:r>
            <a:r>
              <a:rPr lang="en-US" dirty="0" smtClean="0"/>
              <a:t>), or defects in von </a:t>
            </a:r>
            <a:r>
              <a:rPr lang="en-US" dirty="0" err="1" smtClean="0"/>
              <a:t>Willebrand</a:t>
            </a:r>
            <a:r>
              <a:rPr lang="en-US" dirty="0" smtClean="0"/>
              <a:t> factor.</a:t>
            </a:r>
            <a:endParaRPr lang="ar-S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Bleeding Disorders</a:t>
            </a:r>
            <a:endParaRPr lang="ar-SA" dirty="0"/>
          </a:p>
        </p:txBody>
      </p:sp>
      <p:sp>
        <p:nvSpPr>
          <p:cNvPr id="3" name="Content Placeholder 2"/>
          <p:cNvSpPr>
            <a:spLocks noGrp="1"/>
          </p:cNvSpPr>
          <p:nvPr>
            <p:ph idx="1"/>
          </p:nvPr>
        </p:nvSpPr>
        <p:spPr/>
        <p:txBody>
          <a:bodyPr>
            <a:normAutofit/>
          </a:bodyPr>
          <a:lstStyle/>
          <a:p>
            <a:r>
              <a:rPr lang="en-US" dirty="0" smtClean="0"/>
              <a:t>Impairment of blood coagulation can result from deficiencies of one or more of the known clotting factors. </a:t>
            </a:r>
          </a:p>
          <a:p>
            <a:r>
              <a:rPr lang="en-US" dirty="0" smtClean="0"/>
              <a:t>Deficiencies can arise because of acquired disorders (i.e., liver disease or vitamin K deficiency) or inherited disorders (i.e., hemophilia A or von </a:t>
            </a:r>
            <a:r>
              <a:rPr lang="en-US" dirty="0" err="1" smtClean="0"/>
              <a:t>Willebrand</a:t>
            </a:r>
            <a:r>
              <a:rPr lang="en-US" dirty="0" smtClean="0"/>
              <a:t> disease).</a:t>
            </a:r>
            <a:endParaRPr lang="ar-S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Bleeding Disorders</a:t>
            </a:r>
            <a:endParaRPr lang="ar-SA" dirty="0"/>
          </a:p>
        </p:txBody>
      </p:sp>
      <p:sp>
        <p:nvSpPr>
          <p:cNvPr id="3" name="Content Placeholder 2"/>
          <p:cNvSpPr>
            <a:spLocks noGrp="1"/>
          </p:cNvSpPr>
          <p:nvPr>
            <p:ph idx="1"/>
          </p:nvPr>
        </p:nvSpPr>
        <p:spPr/>
        <p:txBody>
          <a:bodyPr>
            <a:normAutofit/>
          </a:bodyPr>
          <a:lstStyle/>
          <a:p>
            <a:r>
              <a:rPr lang="en-US" dirty="0" smtClean="0"/>
              <a:t>Bleeding may also occur from structurally weak vessels that result from impaired synthesis of vessel wall components (</a:t>
            </a:r>
            <a:r>
              <a:rPr lang="en-US" dirty="0" err="1" smtClean="0"/>
              <a:t>i.e</a:t>
            </a:r>
            <a:r>
              <a:rPr lang="en-US" dirty="0" smtClean="0"/>
              <a:t> ., vitamin C deficiency, excessive </a:t>
            </a:r>
            <a:r>
              <a:rPr lang="en-US" dirty="0" err="1" smtClean="0"/>
              <a:t>cortisol</a:t>
            </a:r>
            <a:r>
              <a:rPr lang="en-US" dirty="0" smtClean="0"/>
              <a:t> levels as in Cushing disease, or the aging process) or from damage by genetic mechanisms (i.e., hemorrhagic </a:t>
            </a:r>
            <a:r>
              <a:rPr lang="en-US" dirty="0" err="1" smtClean="0"/>
              <a:t>telangiectasia</a:t>
            </a:r>
            <a:r>
              <a:rPr lang="en-US" dirty="0" smtClean="0"/>
              <a:t>) or the presence of </a:t>
            </a:r>
            <a:r>
              <a:rPr lang="en-US" dirty="0" err="1" smtClean="0"/>
              <a:t>microthrombi</a:t>
            </a:r>
            <a:r>
              <a:rPr lang="en-US" dirty="0" smtClean="0"/>
              <a:t>.</a:t>
            </a:r>
            <a:endParaRPr lang="ar-S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a:t>
            </a:r>
            <a:endParaRPr lang="ar-SA" dirty="0"/>
          </a:p>
        </p:txBody>
      </p:sp>
      <p:sp>
        <p:nvSpPr>
          <p:cNvPr id="3" name="Content Placeholder 2"/>
          <p:cNvSpPr>
            <a:spLocks noGrp="1"/>
          </p:cNvSpPr>
          <p:nvPr>
            <p:ph idx="1"/>
          </p:nvPr>
        </p:nvSpPr>
        <p:spPr/>
        <p:txBody>
          <a:bodyPr>
            <a:normAutofit fontScale="92500" lnSpcReduction="10000"/>
          </a:bodyPr>
          <a:lstStyle/>
          <a:p>
            <a:r>
              <a:rPr lang="it-IT" dirty="0" smtClean="0"/>
              <a:t>Disseminated intravascular coagulation (DIC) is </a:t>
            </a:r>
            <a:r>
              <a:rPr lang="en-US" dirty="0" smtClean="0"/>
              <a:t>characterized by widespread coagulation and bleeding in the vascular compartment. </a:t>
            </a:r>
          </a:p>
          <a:p>
            <a:r>
              <a:rPr lang="en-US" dirty="0" smtClean="0"/>
              <a:t>It begins with massive activation of the coagulation cascade and generation of </a:t>
            </a:r>
            <a:r>
              <a:rPr lang="en-US" dirty="0" err="1" smtClean="0"/>
              <a:t>microthrombi</a:t>
            </a:r>
            <a:r>
              <a:rPr lang="en-US" dirty="0" smtClean="0"/>
              <a:t> that cause vessel occlusion and tissue ischemia. </a:t>
            </a:r>
          </a:p>
          <a:p>
            <a:r>
              <a:rPr lang="en-US" dirty="0" smtClean="0"/>
              <a:t>Clot formation consumes all available coagulation proteins and platelets, and severe hemorrhage may occur.</a:t>
            </a:r>
            <a:endParaRPr lang="ar-SA"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Disorders of Red Blood Cells</a:t>
            </a:r>
            <a:endParaRPr lang="ar-S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RBCs</a:t>
            </a:r>
            <a:endParaRPr lang="ar-SA" dirty="0"/>
          </a:p>
        </p:txBody>
      </p:sp>
      <p:sp>
        <p:nvSpPr>
          <p:cNvPr id="3" name="Content Placeholder 2"/>
          <p:cNvSpPr>
            <a:spLocks noGrp="1"/>
          </p:cNvSpPr>
          <p:nvPr>
            <p:ph idx="1"/>
          </p:nvPr>
        </p:nvSpPr>
        <p:spPr/>
        <p:txBody>
          <a:bodyPr>
            <a:normAutofit/>
          </a:bodyPr>
          <a:lstStyle/>
          <a:p>
            <a:r>
              <a:rPr lang="en-US" dirty="0" smtClean="0"/>
              <a:t>The function of red blood cells (RBC), facilitated by the iron-containing hemoglobin molecule, is to transport oxygen from the lungs to the tissues. </a:t>
            </a:r>
          </a:p>
          <a:p>
            <a:r>
              <a:rPr lang="en-US" dirty="0" smtClean="0"/>
              <a:t>The biconcave shape of the red cell increases the surface area for diffusion of oxygen across the thin cell membrane.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a:t>Hematopoietic and Lymphoid Tissues</a:t>
            </a:r>
            <a:endParaRPr lang="ar-SA" dirty="0"/>
          </a:p>
        </p:txBody>
      </p:sp>
      <p:sp>
        <p:nvSpPr>
          <p:cNvPr id="3" name="Content Placeholder 2"/>
          <p:cNvSpPr>
            <a:spLocks noGrp="1"/>
          </p:cNvSpPr>
          <p:nvPr>
            <p:ph idx="1"/>
          </p:nvPr>
        </p:nvSpPr>
        <p:spPr/>
        <p:txBody>
          <a:bodyPr/>
          <a:lstStyle/>
          <a:p>
            <a:r>
              <a:rPr lang="en-US" dirty="0" smtClean="0"/>
              <a:t>The life span of white blood cells is relatively short so that constant renewal is necessary to maintain normal blood levels. </a:t>
            </a:r>
          </a:p>
          <a:p>
            <a:r>
              <a:rPr lang="en-US" dirty="0" smtClean="0"/>
              <a:t>Any conditions that decrease the availability of stem cells or hematopoietic growth factors produce a decrease in white blood cells.</a:t>
            </a:r>
            <a:endParaRPr lang="ar-SA"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Erythropoiesis</a:t>
            </a:r>
            <a:endParaRPr lang="ar-SA" dirty="0"/>
          </a:p>
        </p:txBody>
      </p:sp>
      <p:sp>
        <p:nvSpPr>
          <p:cNvPr id="3" name="Content Placeholder 2"/>
          <p:cNvSpPr>
            <a:spLocks noGrp="1"/>
          </p:cNvSpPr>
          <p:nvPr>
            <p:ph idx="1"/>
          </p:nvPr>
        </p:nvSpPr>
        <p:spPr/>
        <p:txBody>
          <a:bodyPr>
            <a:normAutofit lnSpcReduction="10000"/>
          </a:bodyPr>
          <a:lstStyle/>
          <a:p>
            <a:r>
              <a:rPr lang="en-US" dirty="0" smtClean="0"/>
              <a:t>Erythropoiesis, or production of RBC, occurs in the bone marrow and requires iron, vitamin B12, and </a:t>
            </a:r>
            <a:r>
              <a:rPr lang="en-US" dirty="0" err="1" smtClean="0"/>
              <a:t>folate</a:t>
            </a:r>
            <a:r>
              <a:rPr lang="en-US" dirty="0" smtClean="0"/>
              <a:t>. </a:t>
            </a:r>
          </a:p>
          <a:p>
            <a:r>
              <a:rPr lang="en-US" dirty="0" smtClean="0"/>
              <a:t>RBC production is governed by tissue oxygen needs. The decrease in oxygen content in blood is sensed by the kidneys, which then produce a hormone called erythropoietin. </a:t>
            </a:r>
          </a:p>
          <a:p>
            <a:r>
              <a:rPr lang="en-US" dirty="0" smtClean="0"/>
              <a:t>Erythropoietin, in turn, stimulates the bone marrow to increase RBC production.</a:t>
            </a:r>
            <a:endParaRPr lang="ar-S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RBCs</a:t>
            </a:r>
            <a:endParaRPr lang="ar-SA" dirty="0"/>
          </a:p>
        </p:txBody>
      </p:sp>
      <p:sp>
        <p:nvSpPr>
          <p:cNvPr id="3" name="Content Placeholder 2"/>
          <p:cNvSpPr>
            <a:spLocks noGrp="1"/>
          </p:cNvSpPr>
          <p:nvPr>
            <p:ph idx="1"/>
          </p:nvPr>
        </p:nvSpPr>
        <p:spPr/>
        <p:txBody>
          <a:bodyPr>
            <a:normAutofit fontScale="92500" lnSpcReduction="20000"/>
          </a:bodyPr>
          <a:lstStyle/>
          <a:p>
            <a:r>
              <a:rPr lang="en-US" dirty="0" smtClean="0"/>
              <a:t>The red blood cell has a life span of approximately 120 days and is broken down in the spleen, liver, or bone marrow. </a:t>
            </a:r>
          </a:p>
          <a:p>
            <a:r>
              <a:rPr lang="en-US" dirty="0" smtClean="0"/>
              <a:t>In the process of destruction, the </a:t>
            </a:r>
            <a:r>
              <a:rPr lang="en-US" dirty="0" err="1" smtClean="0"/>
              <a:t>heme</a:t>
            </a:r>
            <a:r>
              <a:rPr lang="en-US" dirty="0" smtClean="0"/>
              <a:t> portion of the hemoglobin molecule is converted to bilirubin. </a:t>
            </a:r>
          </a:p>
          <a:p>
            <a:r>
              <a:rPr lang="en-US" dirty="0" smtClean="0"/>
              <a:t>Bilirubin, which is insoluble in plasma, attaches to plasma proteins for transport in the blood. It is removed from the blood by the liver and conjugated to a water-soluble form so that it can be excreted in the bile.</a:t>
            </a:r>
            <a:endParaRPr lang="ar-S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RBCs</a:t>
            </a:r>
            <a:endParaRPr lang="ar-SA" dirty="0"/>
          </a:p>
        </p:txBody>
      </p:sp>
      <p:sp>
        <p:nvSpPr>
          <p:cNvPr id="3" name="Content Placeholder 2"/>
          <p:cNvSpPr>
            <a:spLocks noGrp="1"/>
          </p:cNvSpPr>
          <p:nvPr>
            <p:ph idx="1"/>
          </p:nvPr>
        </p:nvSpPr>
        <p:spPr/>
        <p:txBody>
          <a:bodyPr>
            <a:normAutofit fontScale="92500"/>
          </a:bodyPr>
          <a:lstStyle/>
          <a:p>
            <a:r>
              <a:rPr lang="en-US" dirty="0" smtClean="0"/>
              <a:t>In the laboratory, automated blood cell counters rapidly provide accurate measurements of red blood cell count and cell indices. </a:t>
            </a:r>
          </a:p>
          <a:p>
            <a:r>
              <a:rPr lang="en-US" dirty="0" smtClean="0"/>
              <a:t>A stained blood smear provides information about the size, color, and shape of red cells and the presence of immature or abnormal cells. </a:t>
            </a:r>
          </a:p>
          <a:p>
            <a:r>
              <a:rPr lang="en-US" dirty="0" smtClean="0"/>
              <a:t>If blood smear results are abnormal, examination of the bone marrow may be indicated.</a:t>
            </a:r>
            <a:endParaRPr lang="ar-S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Anemia </a:t>
            </a:r>
            <a:endParaRPr lang="ar-SA" dirty="0"/>
          </a:p>
        </p:txBody>
      </p:sp>
      <p:sp>
        <p:nvSpPr>
          <p:cNvPr id="3" name="Content Placeholder 2"/>
          <p:cNvSpPr>
            <a:spLocks noGrp="1"/>
          </p:cNvSpPr>
          <p:nvPr>
            <p:ph idx="1"/>
          </p:nvPr>
        </p:nvSpPr>
        <p:spPr/>
        <p:txBody>
          <a:bodyPr/>
          <a:lstStyle/>
          <a:p>
            <a:r>
              <a:rPr lang="en-US" dirty="0" smtClean="0"/>
              <a:t>Anemia, which is a deficiency of red cells or hemoglobin, results from excessive loss (blood loss anemia), increased destruction (hemolytic anemia), or impaired production of red blood cells (iron-deficiency, </a:t>
            </a:r>
            <a:r>
              <a:rPr lang="en-US" dirty="0" err="1" smtClean="0"/>
              <a:t>megaloblastic</a:t>
            </a:r>
            <a:r>
              <a:rPr lang="en-US" dirty="0" smtClean="0"/>
              <a:t> due to a Vitamin B12 deficiency, and </a:t>
            </a:r>
            <a:r>
              <a:rPr lang="en-US" dirty="0" err="1" smtClean="0"/>
              <a:t>aplastic</a:t>
            </a:r>
            <a:r>
              <a:rPr lang="en-US" dirty="0" smtClean="0"/>
              <a:t> </a:t>
            </a:r>
            <a:r>
              <a:rPr lang="en-US" dirty="0" err="1" smtClean="0"/>
              <a:t>anemias</a:t>
            </a:r>
            <a:r>
              <a:rPr lang="en-US" dirty="0" smtClean="0"/>
              <a:t>).</a:t>
            </a:r>
            <a:endParaRPr lang="ar-SA"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Anemia </a:t>
            </a:r>
            <a:endParaRPr lang="ar-SA" dirty="0"/>
          </a:p>
        </p:txBody>
      </p:sp>
      <p:sp>
        <p:nvSpPr>
          <p:cNvPr id="3" name="Content Placeholder 2"/>
          <p:cNvSpPr>
            <a:spLocks noGrp="1"/>
          </p:cNvSpPr>
          <p:nvPr>
            <p:ph idx="1"/>
          </p:nvPr>
        </p:nvSpPr>
        <p:spPr/>
        <p:txBody>
          <a:bodyPr/>
          <a:lstStyle/>
          <a:p>
            <a:r>
              <a:rPr lang="en-US" dirty="0" smtClean="0"/>
              <a:t>Blood loss anemia can be a cute or chronic. </a:t>
            </a:r>
          </a:p>
          <a:p>
            <a:r>
              <a:rPr lang="en-US" dirty="0" smtClean="0"/>
              <a:t>With bleeding, iron and other components of the erythrocyte are lost from the body.</a:t>
            </a:r>
            <a:endParaRPr lang="ar-SA"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Hemolytic </a:t>
            </a:r>
            <a:r>
              <a:rPr lang="en-US" dirty="0" smtClean="0"/>
              <a:t>Anemia</a:t>
            </a:r>
            <a:endParaRPr lang="ar-SA" dirty="0"/>
          </a:p>
        </p:txBody>
      </p:sp>
      <p:sp>
        <p:nvSpPr>
          <p:cNvPr id="3" name="Content Placeholder 2"/>
          <p:cNvSpPr>
            <a:spLocks noGrp="1"/>
          </p:cNvSpPr>
          <p:nvPr>
            <p:ph idx="1"/>
          </p:nvPr>
        </p:nvSpPr>
        <p:spPr/>
        <p:txBody>
          <a:bodyPr>
            <a:normAutofit fontScale="85000" lnSpcReduction="10000"/>
          </a:bodyPr>
          <a:lstStyle/>
          <a:p>
            <a:r>
              <a:rPr lang="en-US" dirty="0" smtClean="0"/>
              <a:t>Hemolytic anemia is characterized by the premature destruction of red cells, with body retention of iron and the other products of red cell destruction. </a:t>
            </a:r>
          </a:p>
          <a:p>
            <a:r>
              <a:rPr lang="en-US" dirty="0" smtClean="0"/>
              <a:t>It can be caused by defects in the red cell membrane, </a:t>
            </a:r>
            <a:r>
              <a:rPr lang="en-US" dirty="0" err="1" smtClean="0"/>
              <a:t>hemoglobinopathies</a:t>
            </a:r>
            <a:r>
              <a:rPr lang="en-US" dirty="0" smtClean="0"/>
              <a:t> (sickle cell disease or thalassemia), or inherited enzyme defects (G6PD deficiency). </a:t>
            </a:r>
          </a:p>
          <a:p>
            <a:r>
              <a:rPr lang="en-US" dirty="0" smtClean="0"/>
              <a:t>Acquired forms of hemolytic anemia are caused by agents extrinsic to the red blood cell, such as medications , bacterial and other toxins, antibodies, and physical trauma.</a:t>
            </a:r>
            <a:endParaRPr lang="ar-SA"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Aplastic </a:t>
            </a:r>
            <a:r>
              <a:rPr lang="en-US" dirty="0" smtClean="0"/>
              <a:t>Anemia</a:t>
            </a:r>
            <a:endParaRPr lang="ar-SA" dirty="0"/>
          </a:p>
        </p:txBody>
      </p:sp>
      <p:sp>
        <p:nvSpPr>
          <p:cNvPr id="3" name="Content Placeholder 2"/>
          <p:cNvSpPr>
            <a:spLocks noGrp="1"/>
          </p:cNvSpPr>
          <p:nvPr>
            <p:ph idx="1"/>
          </p:nvPr>
        </p:nvSpPr>
        <p:spPr/>
        <p:txBody>
          <a:bodyPr/>
          <a:lstStyle/>
          <a:p>
            <a:r>
              <a:rPr lang="en-US" dirty="0" smtClean="0"/>
              <a:t>Aplastic anemia is caused by bone marrow suppression and usually results in a reduction of white blood cells and platelets, as well as red blood cells.</a:t>
            </a:r>
            <a:endParaRPr lang="ar-SA"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Anemia </a:t>
            </a:r>
            <a:endParaRPr lang="ar-SA" dirty="0"/>
          </a:p>
        </p:txBody>
      </p:sp>
      <p:sp>
        <p:nvSpPr>
          <p:cNvPr id="3" name="Content Placeholder 2"/>
          <p:cNvSpPr>
            <a:spLocks noGrp="1"/>
          </p:cNvSpPr>
          <p:nvPr>
            <p:ph idx="1"/>
          </p:nvPr>
        </p:nvSpPr>
        <p:spPr/>
        <p:txBody>
          <a:bodyPr/>
          <a:lstStyle/>
          <a:p>
            <a:r>
              <a:rPr lang="en-US" dirty="0" smtClean="0"/>
              <a:t>Chronic diseases such as inflammatory disorders (rheumatoid arthritis), cancers, and renal failure cause anemia through the production of inflammatory cytokines that interfere with erythropoietin production or response.</a:t>
            </a:r>
            <a:endParaRPr lang="ar-SA"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Anemia </a:t>
            </a:r>
            <a:endParaRPr lang="ar-SA" dirty="0"/>
          </a:p>
        </p:txBody>
      </p:sp>
      <p:sp>
        <p:nvSpPr>
          <p:cNvPr id="3" name="Content Placeholder 2"/>
          <p:cNvSpPr>
            <a:spLocks noGrp="1"/>
          </p:cNvSpPr>
          <p:nvPr>
            <p:ph idx="1"/>
          </p:nvPr>
        </p:nvSpPr>
        <p:spPr/>
        <p:txBody>
          <a:bodyPr>
            <a:normAutofit/>
          </a:bodyPr>
          <a:lstStyle/>
          <a:p>
            <a:r>
              <a:rPr lang="en-US" dirty="0" smtClean="0"/>
              <a:t>The manifestations of anemia are caused by the decreased hemoglobin in the blood (pallor), tissue hypoxia due to deficient oxygen transport (weakness and fatigue), and recruitment of compensatory mechanisms (tachycardia and palpitations) designed to increase oxygen delivery to the tissues.</a:t>
            </a:r>
            <a:endParaRPr lang="ar-SA"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Polycythemia</a:t>
            </a:r>
            <a:endParaRPr lang="ar-SA" dirty="0"/>
          </a:p>
        </p:txBody>
      </p:sp>
      <p:sp>
        <p:nvSpPr>
          <p:cNvPr id="3" name="Content Placeholder 2"/>
          <p:cNvSpPr>
            <a:spLocks noGrp="1"/>
          </p:cNvSpPr>
          <p:nvPr>
            <p:ph idx="1"/>
          </p:nvPr>
        </p:nvSpPr>
        <p:spPr/>
        <p:txBody>
          <a:bodyPr>
            <a:normAutofit/>
          </a:bodyPr>
          <a:lstStyle/>
          <a:p>
            <a:r>
              <a:rPr lang="en-US" dirty="0" smtClean="0"/>
              <a:t>Polycythemia describes a condition of increased red blood cell (RBC) mass. </a:t>
            </a:r>
          </a:p>
          <a:p>
            <a:r>
              <a:rPr lang="en-US" dirty="0" smtClean="0"/>
              <a:t>It can present as a relative or absolute disorder, with the latter subcategorized as primary or secondary. </a:t>
            </a:r>
          </a:p>
          <a:p>
            <a:r>
              <a:rPr lang="en-US" dirty="0" smtClean="0"/>
              <a:t>Relative polycythemia results from a loss of vascular volume (i.e., diuretic use) and is corrected by fluid replacement.</a:t>
            </a:r>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Lymphatic System</a:t>
            </a:r>
            <a:endParaRPr lang="ar-SA" dirty="0"/>
          </a:p>
        </p:txBody>
      </p:sp>
      <p:sp>
        <p:nvSpPr>
          <p:cNvPr id="3" name="Content Placeholder 2"/>
          <p:cNvSpPr>
            <a:spLocks noGrp="1"/>
          </p:cNvSpPr>
          <p:nvPr>
            <p:ph idx="1"/>
          </p:nvPr>
        </p:nvSpPr>
        <p:spPr/>
        <p:txBody>
          <a:bodyPr>
            <a:normAutofit/>
          </a:bodyPr>
          <a:lstStyle/>
          <a:p>
            <a:r>
              <a:rPr lang="en-US" dirty="0" smtClean="0"/>
              <a:t>The lymphatic system consists of a network of lymphatic vessels, nodes, and tissues where B and T lymphocytes complete their differentiation. </a:t>
            </a:r>
          </a:p>
          <a:p>
            <a:r>
              <a:rPr lang="pt-BR" dirty="0" smtClean="0"/>
              <a:t>Lymphnodes, which are the site where many </a:t>
            </a:r>
            <a:r>
              <a:rPr lang="en-US" dirty="0" smtClean="0"/>
              <a:t>lymphomas originate, exhibit an outer cortex and an inner medulla.</a:t>
            </a:r>
            <a:endParaRPr lang="ar-SA"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Polycythemia</a:t>
            </a:r>
            <a:endParaRPr lang="ar-SA" dirty="0"/>
          </a:p>
        </p:txBody>
      </p:sp>
      <p:sp>
        <p:nvSpPr>
          <p:cNvPr id="3" name="Content Placeholder 2"/>
          <p:cNvSpPr>
            <a:spLocks noGrp="1"/>
          </p:cNvSpPr>
          <p:nvPr>
            <p:ph idx="1"/>
          </p:nvPr>
        </p:nvSpPr>
        <p:spPr/>
        <p:txBody>
          <a:bodyPr>
            <a:normAutofit lnSpcReduction="10000"/>
          </a:bodyPr>
          <a:lstStyle/>
          <a:p>
            <a:r>
              <a:rPr lang="en-US" dirty="0" smtClean="0"/>
              <a:t>Primary polycythemia, or polycythemia </a:t>
            </a:r>
            <a:r>
              <a:rPr lang="en-US" dirty="0" err="1" smtClean="0"/>
              <a:t>vera</a:t>
            </a:r>
            <a:r>
              <a:rPr lang="en-US" dirty="0" smtClean="0"/>
              <a:t>, is a proliferative disease of the bone marrow with an absolute increase in total RBC mass accompanied by elevated white cell and platelet counts. </a:t>
            </a:r>
          </a:p>
          <a:p>
            <a:r>
              <a:rPr lang="en-US" dirty="0" smtClean="0"/>
              <a:t>Secondary polycythemia results from increased erythropoietin levels caused by hypoxic conditions such as chronic heart and lung disease.</a:t>
            </a:r>
            <a:endParaRPr lang="ar-SA"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Polycythemia </a:t>
            </a:r>
            <a:endParaRPr lang="ar-SA" dirty="0"/>
          </a:p>
        </p:txBody>
      </p:sp>
      <p:sp>
        <p:nvSpPr>
          <p:cNvPr id="3" name="Content Placeholder 2"/>
          <p:cNvSpPr>
            <a:spLocks noGrp="1"/>
          </p:cNvSpPr>
          <p:nvPr>
            <p:ph idx="1"/>
          </p:nvPr>
        </p:nvSpPr>
        <p:spPr/>
        <p:txBody>
          <a:bodyPr/>
          <a:lstStyle/>
          <a:p>
            <a:r>
              <a:rPr lang="en-US" dirty="0" smtClean="0"/>
              <a:t>Many of the manifestations of polycythemia are related to increased blood volume and viscosity that lead to hypertension and stagnation of blood flow.</a:t>
            </a:r>
            <a:endParaRPr lang="ar-SA"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 </a:t>
            </a:r>
            <a:endParaRPr lang="ar-SA" dirty="0"/>
          </a:p>
        </p:txBody>
      </p:sp>
      <p:sp>
        <p:nvSpPr>
          <p:cNvPr id="3" name="Content Placeholder 2"/>
          <p:cNvSpPr>
            <a:spLocks noGrp="1"/>
          </p:cNvSpPr>
          <p:nvPr>
            <p:ph idx="1"/>
          </p:nvPr>
        </p:nvSpPr>
        <p:spPr/>
        <p:txBody>
          <a:bodyPr/>
          <a:lstStyle/>
          <a:p>
            <a:r>
              <a:rPr lang="en-US" dirty="0" smtClean="0"/>
              <a:t>The red blood count a long with hemoglobin concentration changes from being high at birth, reflecting the in-</a:t>
            </a:r>
            <a:r>
              <a:rPr lang="en-US" dirty="0" err="1" smtClean="0"/>
              <a:t>utero</a:t>
            </a:r>
            <a:r>
              <a:rPr lang="en-US" dirty="0" smtClean="0"/>
              <a:t> need for oxygen, to declining in the elderly due to a decrease in the replacement ability of red cells.</a:t>
            </a:r>
            <a:endParaRPr lang="ar-SA"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Alert </a:t>
            </a:r>
            <a:endParaRPr lang="ar-SA" dirty="0"/>
          </a:p>
        </p:txBody>
      </p:sp>
      <p:sp>
        <p:nvSpPr>
          <p:cNvPr id="3" name="Content Placeholder 2"/>
          <p:cNvSpPr>
            <a:spLocks noGrp="1"/>
          </p:cNvSpPr>
          <p:nvPr>
            <p:ph idx="1"/>
          </p:nvPr>
        </p:nvSpPr>
        <p:spPr/>
        <p:txBody>
          <a:bodyPr>
            <a:normAutofit/>
          </a:bodyPr>
          <a:lstStyle/>
          <a:p>
            <a:r>
              <a:rPr lang="en-US" dirty="0" smtClean="0"/>
              <a:t>During the early neonatal period, there is a shift from fetal to adult hemoglobin. </a:t>
            </a:r>
          </a:p>
          <a:p>
            <a:r>
              <a:rPr lang="en-US" dirty="0" smtClean="0"/>
              <a:t>Many infants have physiologic jaundice because of </a:t>
            </a:r>
            <a:r>
              <a:rPr lang="en-US" dirty="0" err="1" smtClean="0"/>
              <a:t>hyperbilirubinemia</a:t>
            </a:r>
            <a:r>
              <a:rPr lang="en-US" dirty="0" smtClean="0"/>
              <a:t> during the 1st week of life, related to the increase in red blood cell breakdown and the inability of the infant’s liver to conjugate bilirubin.</a:t>
            </a:r>
            <a:endParaRPr lang="ar-SA"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Alert </a:t>
            </a:r>
            <a:endParaRPr lang="ar-SA" dirty="0"/>
          </a:p>
        </p:txBody>
      </p:sp>
      <p:sp>
        <p:nvSpPr>
          <p:cNvPr id="3" name="Content Placeholder 2"/>
          <p:cNvSpPr>
            <a:spLocks noGrp="1"/>
          </p:cNvSpPr>
          <p:nvPr>
            <p:ph idx="1"/>
          </p:nvPr>
        </p:nvSpPr>
        <p:spPr/>
        <p:txBody>
          <a:bodyPr/>
          <a:lstStyle/>
          <a:p>
            <a:r>
              <a:rPr lang="en-US" dirty="0" smtClean="0"/>
              <a:t>Hemolytic disease of the newborn occurs in Rh-positive infants of Rh-negative mothers who have been sensitized. </a:t>
            </a:r>
          </a:p>
          <a:p>
            <a:r>
              <a:rPr lang="en-US" dirty="0" smtClean="0"/>
              <a:t>It involves hemolysis of an infant's red cells in response to maternal Rh antibodies that have crossed the placenta.</a:t>
            </a:r>
            <a:endParaRPr lang="ar-SA"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Alert </a:t>
            </a:r>
            <a:endParaRPr lang="ar-SA" dirty="0"/>
          </a:p>
        </p:txBody>
      </p:sp>
      <p:sp>
        <p:nvSpPr>
          <p:cNvPr id="3" name="Content Placeholder 2"/>
          <p:cNvSpPr>
            <a:spLocks noGrp="1"/>
          </p:cNvSpPr>
          <p:nvPr>
            <p:ph idx="1"/>
          </p:nvPr>
        </p:nvSpPr>
        <p:spPr/>
        <p:txBody>
          <a:bodyPr>
            <a:normAutofit/>
          </a:bodyPr>
          <a:lstStyle/>
          <a:p>
            <a:r>
              <a:rPr lang="en-US" dirty="0" smtClean="0"/>
              <a:t>Anemia is an increasingly common health problem in the elderly. </a:t>
            </a:r>
          </a:p>
          <a:p>
            <a:r>
              <a:rPr lang="en-US" dirty="0" smtClean="0"/>
              <a:t>Although most elderly persons are able to maintain their hemoglobin and hematocrit levels within a normal range, they are unable to replace their red cells as promptly as their younger counterparts during a stress situation such as bleeding.</a:t>
            </a:r>
            <a:endParaRPr lang="ar-S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Lymphatic System</a:t>
            </a:r>
            <a:endParaRPr lang="ar-SA" dirty="0"/>
          </a:p>
        </p:txBody>
      </p:sp>
      <p:sp>
        <p:nvSpPr>
          <p:cNvPr id="3" name="Content Placeholder 2"/>
          <p:cNvSpPr>
            <a:spLocks noGrp="1"/>
          </p:cNvSpPr>
          <p:nvPr>
            <p:ph idx="1"/>
          </p:nvPr>
        </p:nvSpPr>
        <p:spPr/>
        <p:txBody>
          <a:bodyPr>
            <a:normAutofit fontScale="92500" lnSpcReduction="10000"/>
          </a:bodyPr>
          <a:lstStyle/>
          <a:p>
            <a:r>
              <a:rPr lang="en-US" dirty="0" smtClean="0"/>
              <a:t>The cortex contains well-defined B-cell and T-cell domains. </a:t>
            </a:r>
          </a:p>
          <a:p>
            <a:r>
              <a:rPr lang="en-US" dirty="0" smtClean="0"/>
              <a:t>The B-cell–dependent superficial cortex consists of two types of follicles: immunologically inactive follicles, called primary follicles, and active follicles that contain germinal centers, called secondary follicles. </a:t>
            </a:r>
          </a:p>
          <a:p>
            <a:r>
              <a:rPr lang="en-US" dirty="0" smtClean="0"/>
              <a:t>Most of the T cells are contained in the </a:t>
            </a:r>
            <a:r>
              <a:rPr lang="en-US" dirty="0" err="1" smtClean="0"/>
              <a:t>paracortex</a:t>
            </a:r>
            <a:r>
              <a:rPr lang="en-US" dirty="0" smtClean="0"/>
              <a:t>, the area between the medullary and outer superficial cortices.</a:t>
            </a:r>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Neutropenia</a:t>
            </a:r>
            <a:endParaRPr lang="ar-SA" dirty="0"/>
          </a:p>
        </p:txBody>
      </p:sp>
      <p:sp>
        <p:nvSpPr>
          <p:cNvPr id="3" name="Content Placeholder 2"/>
          <p:cNvSpPr>
            <a:spLocks noGrp="1"/>
          </p:cNvSpPr>
          <p:nvPr>
            <p:ph idx="1"/>
          </p:nvPr>
        </p:nvSpPr>
        <p:spPr/>
        <p:txBody>
          <a:bodyPr>
            <a:normAutofit/>
          </a:bodyPr>
          <a:lstStyle/>
          <a:p>
            <a:r>
              <a:rPr lang="en-US" dirty="0" smtClean="0"/>
              <a:t>Neutropenia, which represents a marked reduction in neutrophils, can occur as a congenital or acquired disorder. </a:t>
            </a:r>
          </a:p>
          <a:p>
            <a:r>
              <a:rPr lang="en-US" dirty="0" smtClean="0"/>
              <a:t>Because the neutrophil is essential to host defenses against bacterial and fungal infections, severe and often life-threatening infections are common in persons with neutropenia.</a:t>
            </a:r>
            <a:endParaRPr lang="ar-S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Neutropenia</a:t>
            </a:r>
            <a:endParaRPr lang="ar-SA" dirty="0"/>
          </a:p>
        </p:txBody>
      </p:sp>
      <p:sp>
        <p:nvSpPr>
          <p:cNvPr id="3" name="Content Placeholder 2"/>
          <p:cNvSpPr>
            <a:spLocks noGrp="1"/>
          </p:cNvSpPr>
          <p:nvPr>
            <p:ph idx="1"/>
          </p:nvPr>
        </p:nvSpPr>
        <p:spPr/>
        <p:txBody>
          <a:bodyPr>
            <a:normAutofit fontScale="85000" lnSpcReduction="10000"/>
          </a:bodyPr>
          <a:lstStyle/>
          <a:p>
            <a:r>
              <a:rPr lang="en-US" dirty="0" smtClean="0"/>
              <a:t>Congenital </a:t>
            </a:r>
            <a:r>
              <a:rPr lang="en-US" dirty="0" err="1" smtClean="0"/>
              <a:t>neutropenia</a:t>
            </a:r>
            <a:r>
              <a:rPr lang="en-US" dirty="0" smtClean="0"/>
              <a:t> consists primarily of cyclic </a:t>
            </a:r>
            <a:r>
              <a:rPr lang="en-US" dirty="0" err="1" smtClean="0"/>
              <a:t>neutropenia</a:t>
            </a:r>
            <a:r>
              <a:rPr lang="en-US" dirty="0" smtClean="0"/>
              <a:t>, which is characterized by cyclic oscillations of peripheral </a:t>
            </a:r>
            <a:r>
              <a:rPr lang="en-US" dirty="0" err="1" smtClean="0"/>
              <a:t>neutrophils</a:t>
            </a:r>
            <a:r>
              <a:rPr lang="en-US" dirty="0" smtClean="0"/>
              <a:t>, and </a:t>
            </a:r>
            <a:r>
              <a:rPr lang="pt-BR" dirty="0" smtClean="0"/>
              <a:t>severe congenital neutropenia or Kostmann </a:t>
            </a:r>
            <a:r>
              <a:rPr lang="en-US" dirty="0" smtClean="0"/>
              <a:t>syndrome, which is associated with severe bacterial infections. </a:t>
            </a:r>
          </a:p>
          <a:p>
            <a:r>
              <a:rPr lang="en-US" dirty="0" smtClean="0"/>
              <a:t>The acquired </a:t>
            </a:r>
            <a:r>
              <a:rPr lang="en-US" dirty="0" err="1" smtClean="0"/>
              <a:t>neutropenias</a:t>
            </a:r>
            <a:r>
              <a:rPr lang="en-US" dirty="0" smtClean="0"/>
              <a:t> encompass a wide spectrum of etiologies, including immunologically mediated bone marrow suppression, neutrophil injury and destruction, infection-related processes, and drug-induced mechanisms—particularly those related to cancer chemotherapeutic agents.</a:t>
            </a:r>
            <a:endParaRPr lang="ar-S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Developmental Stages of Blood Cells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473058" cy="521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794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2590</Words>
  <Application>Microsoft Office PowerPoint</Application>
  <PresentationFormat>On-screen Show (4:3)</PresentationFormat>
  <Paragraphs>148</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Hematopoietic Function</vt:lpstr>
      <vt:lpstr>Hematopoietic and Lymphoid Tissues</vt:lpstr>
      <vt:lpstr>Hematopoietic and Lymphoid Tissues</vt:lpstr>
      <vt:lpstr>Hematopoietic and Lymphoid Tissues</vt:lpstr>
      <vt:lpstr>The Lymphatic System</vt:lpstr>
      <vt:lpstr>The Lymphatic System</vt:lpstr>
      <vt:lpstr>Neutropenia</vt:lpstr>
      <vt:lpstr>Neutropenia</vt:lpstr>
      <vt:lpstr>Major Developmental Stages of Blood Cells</vt:lpstr>
      <vt:lpstr>Infectious Mononucleosis</vt:lpstr>
      <vt:lpstr>Neoplastic Disorders</vt:lpstr>
      <vt:lpstr>Leukemias</vt:lpstr>
      <vt:lpstr>Leukemias</vt:lpstr>
      <vt:lpstr>Leukemias</vt:lpstr>
      <vt:lpstr>Leukemias</vt:lpstr>
      <vt:lpstr>Lymphoma</vt:lpstr>
      <vt:lpstr>Lymphoma</vt:lpstr>
      <vt:lpstr>Multiple Myeloma</vt:lpstr>
      <vt:lpstr>Multiple Myeloma</vt:lpstr>
      <vt:lpstr>Clinical Features of Multiple Myeloma</vt:lpstr>
      <vt:lpstr>Disorders of Hemostasis</vt:lpstr>
      <vt:lpstr>Hemostasis</vt:lpstr>
      <vt:lpstr>Hemostasis</vt:lpstr>
      <vt:lpstr>Hemostasis</vt:lpstr>
      <vt:lpstr>Hemostasis</vt:lpstr>
      <vt:lpstr>Hemostasis</vt:lpstr>
      <vt:lpstr>The Intrinsic &amp; Extrinsic Coagulation Pathway</vt:lpstr>
      <vt:lpstr>Hypercoagulability</vt:lpstr>
      <vt:lpstr>Venous Thrombi</vt:lpstr>
      <vt:lpstr>Hypercoagulability</vt:lpstr>
      <vt:lpstr>Hypercoagulability</vt:lpstr>
      <vt:lpstr>Thrombocytosis</vt:lpstr>
      <vt:lpstr>Bleeding Disorders</vt:lpstr>
      <vt:lpstr>Disorders of Platelet Plug</vt:lpstr>
      <vt:lpstr>Bleeding Disorders</vt:lpstr>
      <vt:lpstr>Bleeding Disorders</vt:lpstr>
      <vt:lpstr>DIC</vt:lpstr>
      <vt:lpstr>Disorders of Red Blood Cells</vt:lpstr>
      <vt:lpstr>RBCs</vt:lpstr>
      <vt:lpstr>Erythropoiesis</vt:lpstr>
      <vt:lpstr>RBCs</vt:lpstr>
      <vt:lpstr>RBCs</vt:lpstr>
      <vt:lpstr>Anemia </vt:lpstr>
      <vt:lpstr>Anemia </vt:lpstr>
      <vt:lpstr>Hemolytic Anemia</vt:lpstr>
      <vt:lpstr>Aplastic Anemia</vt:lpstr>
      <vt:lpstr>Anemia </vt:lpstr>
      <vt:lpstr>Anemia </vt:lpstr>
      <vt:lpstr>Polycythemia</vt:lpstr>
      <vt:lpstr>Polycythemia</vt:lpstr>
      <vt:lpstr>Polycythemia </vt:lpstr>
      <vt:lpstr>Alert </vt:lpstr>
      <vt:lpstr>Alert </vt:lpstr>
      <vt:lpstr>Alert </vt:lpstr>
      <vt:lpstr>Alert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Hematopoietic Function</dc:title>
  <dc:creator>iSystem</dc:creator>
  <cp:lastModifiedBy>Windows User</cp:lastModifiedBy>
  <cp:revision>64</cp:revision>
  <dcterms:created xsi:type="dcterms:W3CDTF">2006-08-16T00:00:00Z</dcterms:created>
  <dcterms:modified xsi:type="dcterms:W3CDTF">2020-12-31T15:22:51Z</dcterms:modified>
</cp:coreProperties>
</file>