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26" r:id="rId41"/>
    <p:sldId id="295" r:id="rId42"/>
    <p:sldId id="296" r:id="rId43"/>
    <p:sldId id="297" r:id="rId44"/>
    <p:sldId id="298" r:id="rId45"/>
    <p:sldId id="307" r:id="rId46"/>
    <p:sldId id="299" r:id="rId47"/>
    <p:sldId id="300" r:id="rId48"/>
    <p:sldId id="301" r:id="rId49"/>
    <p:sldId id="302" r:id="rId50"/>
    <p:sldId id="303" r:id="rId51"/>
    <p:sldId id="304" r:id="rId52"/>
    <p:sldId id="305" r:id="rId53"/>
    <p:sldId id="328" r:id="rId54"/>
    <p:sldId id="306" r:id="rId55"/>
    <p:sldId id="308" r:id="rId56"/>
    <p:sldId id="309" r:id="rId57"/>
    <p:sldId id="310" r:id="rId58"/>
    <p:sldId id="311" r:id="rId59"/>
    <p:sldId id="312" r:id="rId60"/>
    <p:sldId id="313" r:id="rId61"/>
    <p:sldId id="314" r:id="rId62"/>
    <p:sldId id="327" r:id="rId63"/>
    <p:sldId id="315" r:id="rId64"/>
    <p:sldId id="316" r:id="rId65"/>
    <p:sldId id="317" r:id="rId66"/>
    <p:sldId id="318" r:id="rId67"/>
    <p:sldId id="319" r:id="rId68"/>
    <p:sldId id="320" r:id="rId69"/>
    <p:sldId id="321" r:id="rId70"/>
    <p:sldId id="322" r:id="rId71"/>
    <p:sldId id="323" r:id="rId72"/>
    <p:sldId id="324" r:id="rId73"/>
    <p:sldId id="325" r:id="rId74"/>
    <p:sldId id="329" r:id="rId75"/>
    <p:sldId id="330" r:id="rId76"/>
    <p:sldId id="331" r:id="rId77"/>
    <p:sldId id="346" r:id="rId78"/>
    <p:sldId id="349" r:id="rId79"/>
    <p:sldId id="347" r:id="rId80"/>
    <p:sldId id="348"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50" r:id="rId95"/>
    <p:sldId id="351" r:id="rId96"/>
    <p:sldId id="352" r:id="rId97"/>
    <p:sldId id="353" r:id="rId98"/>
  </p:sldIdLst>
  <p:sldSz cx="9144000" cy="6858000" type="screen4x3"/>
  <p:notesSz cx="6797675"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952"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207087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206388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345287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2598591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1432288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321032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361007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4127888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222878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361361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789708-ECCC-45A5-9CBA-505D4414A017}" type="datetimeFigureOut">
              <a:rPr lang="en-GB" smtClean="0"/>
              <a:t>11/06/2022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DC1D962-5F44-44D7-A84B-CAAD97B52B94}" type="slidenum">
              <a:rPr lang="en-GB" smtClean="0"/>
              <a:t>‹#›</a:t>
            </a:fld>
            <a:endParaRPr lang="en-GB" dirty="0"/>
          </a:p>
        </p:txBody>
      </p:sp>
    </p:spTree>
    <p:extLst>
      <p:ext uri="{BB962C8B-B14F-4D97-AF65-F5344CB8AC3E}">
        <p14:creationId xmlns:p14="http://schemas.microsoft.com/office/powerpoint/2010/main" val="281360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89708-ECCC-45A5-9CBA-505D4414A017}" type="datetimeFigureOut">
              <a:rPr lang="en-GB" smtClean="0"/>
              <a:t>11/06/2022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1D962-5F44-44D7-A84B-CAAD97B52B94}" type="slidenum">
              <a:rPr lang="en-GB" smtClean="0"/>
              <a:t>‹#›</a:t>
            </a:fld>
            <a:endParaRPr lang="en-GB" dirty="0"/>
          </a:p>
        </p:txBody>
      </p:sp>
    </p:spTree>
    <p:extLst>
      <p:ext uri="{BB962C8B-B14F-4D97-AF65-F5344CB8AC3E}">
        <p14:creationId xmlns:p14="http://schemas.microsoft.com/office/powerpoint/2010/main" val="3520765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3428999"/>
          </a:xfrm>
        </p:spPr>
        <p:txBody>
          <a:bodyPr/>
          <a:lstStyle/>
          <a:p>
            <a:r>
              <a:rPr lang="en-GB" dirty="0"/>
              <a:t>CONSTITUTIONAL FACTORS IN STUTTERING   P.P.T</a:t>
            </a:r>
          </a:p>
        </p:txBody>
      </p:sp>
      <p:sp>
        <p:nvSpPr>
          <p:cNvPr id="3" name="Subtitle 2"/>
          <p:cNvSpPr>
            <a:spLocks noGrp="1"/>
          </p:cNvSpPr>
          <p:nvPr>
            <p:ph type="subTitle" idx="1"/>
          </p:nvPr>
        </p:nvSpPr>
        <p:spPr>
          <a:xfrm flipV="1">
            <a:off x="1371600" y="5638799"/>
            <a:ext cx="64008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3163007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a:t>Emotional Factors</a:t>
            </a:r>
          </a:p>
        </p:txBody>
      </p:sp>
      <p:pic>
        <p:nvPicPr>
          <p:cNvPr id="9218" name="Picture 2" descr="C:\Users\Toshiba\Desktop\emotiona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9154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0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438400"/>
          </a:xfrm>
        </p:spPr>
        <p:txBody>
          <a:bodyPr>
            <a:normAutofit/>
          </a:bodyPr>
          <a:lstStyle/>
          <a:p>
            <a:r>
              <a:rPr lang="en-GB" dirty="0"/>
              <a:t>THEORIES ABOUT CONSTITUTIONAL FACTORS</a:t>
            </a:r>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37737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STUTTERING AS ADISORDER OF BRAIN ORGANIZATION</a:t>
            </a:r>
            <a:endParaRPr lang="en-GB"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pPr>
              <a:buFont typeface="Wingdings" pitchFamily="2" charset="2"/>
              <a:buChar char="v"/>
            </a:pPr>
            <a:r>
              <a:rPr lang="en-US" b="1" dirty="0"/>
              <a:t>ORTON-TRAVIS THEORY –(HEMISPHERIC DOMINANCE).</a:t>
            </a:r>
            <a:r>
              <a:rPr lang="en-US" dirty="0"/>
              <a:t>(1920s-30s)</a:t>
            </a:r>
          </a:p>
          <a:p>
            <a:r>
              <a:rPr lang="en-US" dirty="0"/>
              <a:t>The Left-Brain hemisphere is dominant for language in most people.</a:t>
            </a:r>
          </a:p>
          <a:p>
            <a:r>
              <a:rPr lang="en-US" dirty="0"/>
              <a:t>Many stutterers seemed to be Left-handers, whose parents changed them into being Right-handed.</a:t>
            </a:r>
          </a:p>
          <a:p>
            <a:r>
              <a:rPr lang="en-US" dirty="0"/>
              <a:t>Conflicts in speech </a:t>
            </a:r>
            <a:r>
              <a:rPr lang="en-US" dirty="0" err="1"/>
              <a:t>control,neither</a:t>
            </a:r>
            <a:r>
              <a:rPr lang="en-US" dirty="0"/>
              <a:t> hemisphere in fully charge.</a:t>
            </a:r>
          </a:p>
          <a:p>
            <a:r>
              <a:rPr lang="en-US" dirty="0"/>
              <a:t>Neuromotor disorganization and mistiming of speech production resulting in stuttering. </a:t>
            </a:r>
          </a:p>
          <a:p>
            <a:endParaRPr lang="en-US" dirty="0"/>
          </a:p>
          <a:p>
            <a:endParaRPr lang="en-GB" dirty="0"/>
          </a:p>
        </p:txBody>
      </p:sp>
    </p:spTree>
    <p:extLst>
      <p:ext uri="{BB962C8B-B14F-4D97-AF65-F5344CB8AC3E}">
        <p14:creationId xmlns:p14="http://schemas.microsoft.com/office/powerpoint/2010/main" val="2261974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Cont.</a:t>
            </a:r>
            <a:endParaRPr lang="en-GB" dirty="0"/>
          </a:p>
        </p:txBody>
      </p:sp>
      <p:sp>
        <p:nvSpPr>
          <p:cNvPr id="3" name="Content Placeholder 2"/>
          <p:cNvSpPr>
            <a:spLocks noGrp="1"/>
          </p:cNvSpPr>
          <p:nvPr>
            <p:ph idx="1"/>
          </p:nvPr>
        </p:nvSpPr>
        <p:spPr>
          <a:xfrm>
            <a:off x="457200" y="1143000"/>
            <a:ext cx="8229600" cy="5715000"/>
          </a:xfrm>
        </p:spPr>
        <p:txBody>
          <a:bodyPr>
            <a:normAutofit fontScale="92500" lnSpcReduction="20000"/>
          </a:bodyPr>
          <a:lstStyle/>
          <a:p>
            <a:pPr>
              <a:buFont typeface="Wingdings" pitchFamily="2" charset="2"/>
              <a:buChar char="Ø"/>
            </a:pPr>
            <a:r>
              <a:rPr lang="en-US" dirty="0" err="1"/>
              <a:t>Gechwind</a:t>
            </a:r>
            <a:r>
              <a:rPr lang="en-US" dirty="0"/>
              <a:t> &amp; </a:t>
            </a:r>
            <a:r>
              <a:rPr lang="en-US" dirty="0" err="1"/>
              <a:t>Galaburda</a:t>
            </a:r>
            <a:r>
              <a:rPr lang="en-US" dirty="0"/>
              <a:t>(1985):</a:t>
            </a:r>
          </a:p>
          <a:p>
            <a:r>
              <a:rPr lang="en-US" dirty="0"/>
              <a:t>Many disorders resulting from delays in left hemisphere growth during fetal period ,leading to right-hemisphere dominance for language.</a:t>
            </a:r>
          </a:p>
          <a:p>
            <a:r>
              <a:rPr lang="en-US" dirty="0"/>
              <a:t>Various L-H </a:t>
            </a:r>
            <a:r>
              <a:rPr lang="en-US" dirty="0" err="1"/>
              <a:t>stuctures</a:t>
            </a:r>
            <a:r>
              <a:rPr lang="en-US" dirty="0"/>
              <a:t> during embryonic development are suited for speech and language functions.</a:t>
            </a:r>
          </a:p>
          <a:p>
            <a:r>
              <a:rPr lang="en-US" dirty="0"/>
              <a:t>Some of the cells that are genetically programmed to sprout the function of speech and language, migrates to the left hemisphere which is developmentally delayed.</a:t>
            </a:r>
          </a:p>
          <a:p>
            <a:r>
              <a:rPr lang="en-US" dirty="0"/>
              <a:t>In stead they receive signals from the more developed right hemisphere.</a:t>
            </a:r>
          </a:p>
          <a:p>
            <a:endParaRPr lang="en-US" dirty="0"/>
          </a:p>
          <a:p>
            <a:endParaRPr lang="en-GB" dirty="0"/>
          </a:p>
        </p:txBody>
      </p:sp>
    </p:spTree>
    <p:extLst>
      <p:ext uri="{BB962C8B-B14F-4D97-AF65-F5344CB8AC3E}">
        <p14:creationId xmlns:p14="http://schemas.microsoft.com/office/powerpoint/2010/main" val="272269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Cont.</a:t>
            </a:r>
            <a:endParaRPr lang="en-GB" dirty="0"/>
          </a:p>
        </p:txBody>
      </p:sp>
      <p:sp>
        <p:nvSpPr>
          <p:cNvPr id="3" name="Content Placeholder 2"/>
          <p:cNvSpPr>
            <a:spLocks noGrp="1"/>
          </p:cNvSpPr>
          <p:nvPr>
            <p:ph idx="1"/>
          </p:nvPr>
        </p:nvSpPr>
        <p:spPr>
          <a:xfrm>
            <a:off x="457200" y="990600"/>
            <a:ext cx="8229600" cy="5638800"/>
          </a:xfrm>
        </p:spPr>
        <p:txBody>
          <a:bodyPr>
            <a:normAutofit fontScale="92500" lnSpcReduction="10000"/>
          </a:bodyPr>
          <a:lstStyle/>
          <a:p>
            <a:pPr>
              <a:buFont typeface="Wingdings" pitchFamily="2" charset="2"/>
              <a:buChar char="Ø"/>
            </a:pPr>
            <a:r>
              <a:rPr lang="en-US" dirty="0"/>
              <a:t>William Webster(1993):</a:t>
            </a:r>
          </a:p>
          <a:p>
            <a:r>
              <a:rPr lang="en-US" dirty="0"/>
              <a:t>Stuttering results from anomalous cerebral organization. </a:t>
            </a:r>
          </a:p>
          <a:p>
            <a:r>
              <a:rPr lang="en-US" dirty="0"/>
              <a:t>SMA(supplementary motoric area in left  frontal lobe that adjusted very close to emotional centers)  which is responsible for planning and sequencing speech movements is vulnerable to disruption by activities in other areas of the brain (corpus callosum).</a:t>
            </a:r>
          </a:p>
          <a:p>
            <a:r>
              <a:rPr lang="en-US" dirty="0"/>
              <a:t>Stutterers have overactive right- hemisphere, activation from right-hemisphere regulated emotions would disrupt SMA functions.</a:t>
            </a:r>
            <a:endParaRPr lang="en-GB" dirty="0"/>
          </a:p>
        </p:txBody>
      </p:sp>
    </p:spTree>
    <p:extLst>
      <p:ext uri="{BB962C8B-B14F-4D97-AF65-F5344CB8AC3E}">
        <p14:creationId xmlns:p14="http://schemas.microsoft.com/office/powerpoint/2010/main" val="808041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a:t>STUTTERING AS a DISORDER OF TIMING</a:t>
            </a:r>
            <a:endParaRPr lang="en-GB" dirty="0"/>
          </a:p>
        </p:txBody>
      </p:sp>
      <p:sp>
        <p:nvSpPr>
          <p:cNvPr id="3" name="Content Placeholder 2"/>
          <p:cNvSpPr>
            <a:spLocks noGrp="1"/>
          </p:cNvSpPr>
          <p:nvPr>
            <p:ph idx="1"/>
          </p:nvPr>
        </p:nvSpPr>
        <p:spPr>
          <a:xfrm>
            <a:off x="457200" y="1371600"/>
            <a:ext cx="8229600" cy="5334000"/>
          </a:xfrm>
        </p:spPr>
        <p:txBody>
          <a:bodyPr>
            <a:normAutofit fontScale="92500" lnSpcReduction="20000"/>
          </a:bodyPr>
          <a:lstStyle/>
          <a:p>
            <a:pPr>
              <a:buFont typeface="Wingdings" pitchFamily="2" charset="2"/>
              <a:buChar char="Ø"/>
            </a:pPr>
            <a:r>
              <a:rPr lang="en-US" dirty="0"/>
              <a:t>Van Riper (1982):</a:t>
            </a:r>
          </a:p>
          <a:p>
            <a:r>
              <a:rPr lang="en-US" dirty="0"/>
              <a:t>Temporal disruption of the successive programming of the muscular movements required to produce speech.</a:t>
            </a:r>
          </a:p>
          <a:p>
            <a:pPr>
              <a:buFont typeface="Wingdings" pitchFamily="2" charset="2"/>
              <a:buChar char="Ø"/>
            </a:pPr>
            <a:r>
              <a:rPr lang="en-US" dirty="0"/>
              <a:t>Kent (1984): </a:t>
            </a:r>
          </a:p>
          <a:p>
            <a:r>
              <a:rPr lang="en-US" dirty="0"/>
              <a:t>Inappropriate localization of speech and language in the right hemisphere results in an inability to create the precise timing patterns needed for speech perceiving and production.</a:t>
            </a:r>
          </a:p>
          <a:p>
            <a:r>
              <a:rPr lang="en-US" dirty="0"/>
              <a:t>Or not well-developed left hemisphere.</a:t>
            </a:r>
          </a:p>
          <a:p>
            <a:r>
              <a:rPr lang="en-US" dirty="0"/>
              <a:t>Right hemisphere activity during increased emotions interfere left hemisphere timing abilities during speech production.</a:t>
            </a:r>
            <a:endParaRPr lang="en-GB" dirty="0"/>
          </a:p>
        </p:txBody>
      </p:sp>
    </p:spTree>
    <p:extLst>
      <p:ext uri="{BB962C8B-B14F-4D97-AF65-F5344CB8AC3E}">
        <p14:creationId xmlns:p14="http://schemas.microsoft.com/office/powerpoint/2010/main" val="266810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STUTTERING AS a REDUCED CAPACITY FOR INTERNAL MODELING</a:t>
            </a:r>
            <a:endParaRPr lang="en-GB" dirty="0"/>
          </a:p>
        </p:txBody>
      </p:sp>
      <p:sp>
        <p:nvSpPr>
          <p:cNvPr id="3" name="Content Placeholder 2"/>
          <p:cNvSpPr>
            <a:spLocks noGrp="1"/>
          </p:cNvSpPr>
          <p:nvPr>
            <p:ph idx="1"/>
          </p:nvPr>
        </p:nvSpPr>
        <p:spPr>
          <a:xfrm>
            <a:off x="457200" y="1600200"/>
            <a:ext cx="8229600" cy="5410200"/>
          </a:xfrm>
        </p:spPr>
        <p:txBody>
          <a:bodyPr>
            <a:normAutofit fontScale="85000" lnSpcReduction="20000"/>
          </a:bodyPr>
          <a:lstStyle/>
          <a:p>
            <a:pPr>
              <a:buFont typeface="Wingdings" pitchFamily="2" charset="2"/>
              <a:buChar char="Ø"/>
            </a:pPr>
            <a:r>
              <a:rPr lang="en-US" dirty="0"/>
              <a:t>Megan &amp; Peter Neilson(1987):</a:t>
            </a:r>
          </a:p>
          <a:p>
            <a:pPr>
              <a:buFont typeface="Wingdings" pitchFamily="2" charset="2"/>
              <a:buChar char="v"/>
            </a:pPr>
            <a:r>
              <a:rPr lang="en-US" dirty="0"/>
              <a:t>Deficits in the ability to create and use the</a:t>
            </a:r>
          </a:p>
          <a:p>
            <a:pPr marL="0" indent="0">
              <a:buNone/>
            </a:pPr>
            <a:r>
              <a:rPr lang="en-US" b="1" dirty="0">
                <a:highlight>
                  <a:srgbClr val="FFFF00"/>
                </a:highlight>
              </a:rPr>
              <a:t>   (INVERSE INTERNAL MODELS OF THE SPEECH       PRODUCTION SYSTEM</a:t>
            </a:r>
            <a:r>
              <a:rPr lang="en-US" b="1" dirty="0"/>
              <a:t>.</a:t>
            </a:r>
          </a:p>
          <a:p>
            <a:r>
              <a:rPr lang="en-US" dirty="0"/>
              <a:t>How children learn to speak:</a:t>
            </a:r>
          </a:p>
          <a:p>
            <a:pPr>
              <a:buFontTx/>
              <a:buChar char="-"/>
            </a:pPr>
            <a:r>
              <a:rPr lang="en-US" dirty="0"/>
              <a:t>Perception of speech sound stored</a:t>
            </a:r>
          </a:p>
          <a:p>
            <a:pPr>
              <a:buFontTx/>
              <a:buChar char="-"/>
            </a:pPr>
            <a:r>
              <a:rPr lang="en-US" dirty="0"/>
              <a:t>Play with speech sounds ,trying to imitate what they hear.</a:t>
            </a:r>
          </a:p>
          <a:p>
            <a:pPr>
              <a:buFontTx/>
              <a:buChar char="-"/>
            </a:pPr>
            <a:r>
              <a:rPr lang="en-US" dirty="0"/>
              <a:t>Gradually children learn how to make these sounds accurately.</a:t>
            </a:r>
          </a:p>
          <a:p>
            <a:r>
              <a:rPr lang="en-US" dirty="0"/>
              <a:t>Too much of brain resources would be required if the child has to remember and produce every movement/s for every speech sound.</a:t>
            </a:r>
          </a:p>
          <a:p>
            <a:endParaRPr lang="en-GB" b="1" dirty="0"/>
          </a:p>
        </p:txBody>
      </p:sp>
    </p:spTree>
    <p:extLst>
      <p:ext uri="{BB962C8B-B14F-4D97-AF65-F5344CB8AC3E}">
        <p14:creationId xmlns:p14="http://schemas.microsoft.com/office/powerpoint/2010/main" val="124518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143000"/>
            <a:ext cx="8229600" cy="5486400"/>
          </a:xfrm>
        </p:spPr>
        <p:txBody>
          <a:bodyPr>
            <a:normAutofit lnSpcReduction="10000"/>
          </a:bodyPr>
          <a:lstStyle/>
          <a:p>
            <a:r>
              <a:rPr lang="en-US" dirty="0"/>
              <a:t>Children develop a </a:t>
            </a:r>
            <a:r>
              <a:rPr lang="en-US" b="1" dirty="0"/>
              <a:t>mental</a:t>
            </a:r>
            <a:r>
              <a:rPr lang="en-US" dirty="0"/>
              <a:t> model of the relationship between the speech movement and the sound they hear and try to produce.</a:t>
            </a:r>
          </a:p>
          <a:p>
            <a:r>
              <a:rPr lang="en-US" dirty="0"/>
              <a:t>Children develop a </a:t>
            </a:r>
            <a:r>
              <a:rPr lang="en-US" b="1" dirty="0"/>
              <a:t>mental</a:t>
            </a:r>
            <a:r>
              <a:rPr lang="en-US" dirty="0"/>
              <a:t> model of the relationship between the speech sounds and the motor command called:</a:t>
            </a:r>
          </a:p>
          <a:p>
            <a:pPr marL="0" indent="0">
              <a:buNone/>
            </a:pPr>
            <a:r>
              <a:rPr lang="en-US" dirty="0"/>
              <a:t>    ( sensory-motor model for speech) </a:t>
            </a:r>
            <a:r>
              <a:rPr lang="en-US" dirty="0" err="1"/>
              <a:t>Neilsons</a:t>
            </a:r>
            <a:r>
              <a:rPr lang="en-US" dirty="0"/>
              <a:t> </a:t>
            </a:r>
          </a:p>
          <a:p>
            <a:pPr marL="0" indent="0">
              <a:buNone/>
            </a:pPr>
            <a:r>
              <a:rPr lang="en-US" dirty="0"/>
              <a:t>     called( inverse internal model) of how speech </a:t>
            </a:r>
          </a:p>
          <a:p>
            <a:pPr marL="0" indent="0">
              <a:buNone/>
            </a:pPr>
            <a:r>
              <a:rPr lang="en-US" dirty="0"/>
              <a:t>     produced.</a:t>
            </a:r>
          </a:p>
          <a:p>
            <a:pPr>
              <a:buFont typeface="Wingdings" pitchFamily="2" charset="2"/>
              <a:buChar char="ü"/>
            </a:pPr>
            <a:r>
              <a:rPr lang="en-US" dirty="0"/>
              <a:t>Inverse: transforms sensory targets into motor commands.</a:t>
            </a:r>
            <a:endParaRPr lang="en-GB" dirty="0"/>
          </a:p>
        </p:txBody>
      </p:sp>
    </p:spTree>
    <p:extLst>
      <p:ext uri="{BB962C8B-B14F-4D97-AF65-F5344CB8AC3E}">
        <p14:creationId xmlns:p14="http://schemas.microsoft.com/office/powerpoint/2010/main" val="1682553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791200"/>
          </a:xfrm>
        </p:spPr>
        <p:txBody>
          <a:bodyPr>
            <a:normAutofit fontScale="92500" lnSpcReduction="20000"/>
          </a:bodyPr>
          <a:lstStyle/>
          <a:p>
            <a:r>
              <a:rPr lang="en-US" dirty="0"/>
              <a:t>Children plan a word in terms of what it should sound like.</a:t>
            </a:r>
          </a:p>
          <a:p>
            <a:r>
              <a:rPr lang="en-US" dirty="0"/>
              <a:t>Their sensory- motor model generate the motor movement commands that will produce the speech sound targets.</a:t>
            </a:r>
          </a:p>
          <a:p>
            <a:r>
              <a:rPr lang="en-US" dirty="0"/>
              <a:t>These components of speech production process are involved in the </a:t>
            </a:r>
            <a:r>
              <a:rPr lang="en-US" dirty="0" err="1">
                <a:highlight>
                  <a:srgbClr val="FFFF00"/>
                </a:highlight>
              </a:rPr>
              <a:t>corticocerebllar</a:t>
            </a:r>
            <a:r>
              <a:rPr lang="en-US" dirty="0">
                <a:highlight>
                  <a:srgbClr val="FFFF00"/>
                </a:highlight>
              </a:rPr>
              <a:t> structures and pathways.</a:t>
            </a:r>
          </a:p>
          <a:p>
            <a:r>
              <a:rPr lang="en-US" dirty="0"/>
              <a:t>Stutterers were </a:t>
            </a:r>
            <a:r>
              <a:rPr lang="en-US" dirty="0">
                <a:highlight>
                  <a:srgbClr val="FFFF00"/>
                </a:highlight>
              </a:rPr>
              <a:t>poorer than non stutterers in tracking tone differences in different ears</a:t>
            </a:r>
            <a:r>
              <a:rPr lang="en-US" dirty="0"/>
              <a:t>.</a:t>
            </a:r>
          </a:p>
          <a:p>
            <a:r>
              <a:rPr lang="en-US" dirty="0"/>
              <a:t>They have difficulties </a:t>
            </a:r>
            <a:r>
              <a:rPr lang="en-US" dirty="0">
                <a:highlight>
                  <a:srgbClr val="FFFF00"/>
                </a:highlight>
              </a:rPr>
              <a:t>in sensory-to-motor and motor-to-sensory transformation</a:t>
            </a:r>
            <a:r>
              <a:rPr lang="en-US" b="1" dirty="0">
                <a:highlight>
                  <a:srgbClr val="FFFF00"/>
                </a:highlight>
              </a:rPr>
              <a:t>(SENSORY TARGETS) </a:t>
            </a:r>
            <a:r>
              <a:rPr lang="en-US" dirty="0">
                <a:highlight>
                  <a:srgbClr val="FFFF00"/>
                </a:highlight>
              </a:rPr>
              <a:t>transformation</a:t>
            </a:r>
            <a:r>
              <a:rPr lang="en-US" dirty="0"/>
              <a:t>. </a:t>
            </a:r>
            <a:endParaRPr lang="en-GB" dirty="0"/>
          </a:p>
        </p:txBody>
      </p:sp>
    </p:spTree>
    <p:extLst>
      <p:ext uri="{BB962C8B-B14F-4D97-AF65-F5344CB8AC3E}">
        <p14:creationId xmlns:p14="http://schemas.microsoft.com/office/powerpoint/2010/main" val="4219255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pic>
        <p:nvPicPr>
          <p:cNvPr id="1026" name="Picture 2" descr="C:\Users\Toshiba\Desktop\IMG_288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990600"/>
            <a:ext cx="7467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02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a:t>Heredity Factors</a:t>
            </a:r>
          </a:p>
        </p:txBody>
      </p:sp>
      <p:pic>
        <p:nvPicPr>
          <p:cNvPr id="1026" name="Picture 2" descr="C:\Users\Toshiba\Desktop\heridit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38199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78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STUTTERING AS a LANGUAGE PRODUCTION DEFICIT</a:t>
            </a:r>
            <a:endParaRPr lang="en-GB" dirty="0"/>
          </a:p>
        </p:txBody>
      </p:sp>
      <p:sp>
        <p:nvSpPr>
          <p:cNvPr id="3" name="Content Placeholder 2"/>
          <p:cNvSpPr>
            <a:spLocks noGrp="1"/>
          </p:cNvSpPr>
          <p:nvPr>
            <p:ph idx="1"/>
          </p:nvPr>
        </p:nvSpPr>
        <p:spPr/>
        <p:txBody>
          <a:bodyPr/>
          <a:lstStyle/>
          <a:p>
            <a:r>
              <a:rPr lang="en-US" dirty="0"/>
              <a:t>Stuttering begins when a child enters a period of intensive language acquisition.</a:t>
            </a:r>
          </a:p>
          <a:p>
            <a:r>
              <a:rPr lang="en-US" dirty="0"/>
              <a:t>Stuttering is most frequent when the load on language function is heavier.</a:t>
            </a:r>
          </a:p>
          <a:p>
            <a:r>
              <a:rPr lang="en-US" dirty="0"/>
              <a:t>Stuttering problem is not in the motor execution of speech but rather in the planning and assembly of language units. </a:t>
            </a:r>
            <a:endParaRPr lang="en-GB" dirty="0"/>
          </a:p>
        </p:txBody>
      </p:sp>
    </p:spTree>
    <p:extLst>
      <p:ext uri="{BB962C8B-B14F-4D97-AF65-F5344CB8AC3E}">
        <p14:creationId xmlns:p14="http://schemas.microsoft.com/office/powerpoint/2010/main" val="3549985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504"/>
            <a:ext cx="8229600" cy="944562"/>
          </a:xfrm>
        </p:spPr>
        <p:txBody>
          <a:bodyPr/>
          <a:lstStyle/>
          <a:p>
            <a:r>
              <a:rPr lang="en-US" dirty="0"/>
              <a:t>Cont.</a:t>
            </a:r>
            <a:endParaRPr lang="en-GB" dirty="0"/>
          </a:p>
        </p:txBody>
      </p:sp>
      <p:sp>
        <p:nvSpPr>
          <p:cNvPr id="3" name="Content Placeholder 2"/>
          <p:cNvSpPr>
            <a:spLocks noGrp="1"/>
          </p:cNvSpPr>
          <p:nvPr>
            <p:ph idx="1"/>
          </p:nvPr>
        </p:nvSpPr>
        <p:spPr>
          <a:xfrm>
            <a:off x="0" y="1219200"/>
            <a:ext cx="9144000" cy="5486400"/>
          </a:xfrm>
        </p:spPr>
        <p:txBody>
          <a:bodyPr>
            <a:normAutofit/>
          </a:bodyPr>
          <a:lstStyle/>
          <a:p>
            <a:r>
              <a:rPr lang="en-US" b="1" dirty="0"/>
              <a:t>KOLK AND POSTMA</a:t>
            </a:r>
            <a:r>
              <a:rPr lang="en-US" dirty="0"/>
              <a:t>( 1997):(</a:t>
            </a:r>
            <a:r>
              <a:rPr lang="en-US" b="1" dirty="0"/>
              <a:t>COVERT REPAIR HYPOTHESIS</a:t>
            </a:r>
            <a:r>
              <a:rPr lang="en-US" dirty="0"/>
              <a:t>).</a:t>
            </a:r>
          </a:p>
          <a:p>
            <a:r>
              <a:rPr lang="en-US" dirty="0"/>
              <a:t>We do check the phonetic plan(Internal monitoring) for what we are about to say before we articulate it.</a:t>
            </a:r>
          </a:p>
          <a:p>
            <a:r>
              <a:rPr lang="en-US" dirty="0"/>
              <a:t>When our internal monitor detects an error, speech production is interrupted and repairs need to be made before production continue.</a:t>
            </a:r>
          </a:p>
          <a:p>
            <a:r>
              <a:rPr lang="en-US" dirty="0"/>
              <a:t>Halting of production and the repair process cause the disfluencies.  </a:t>
            </a:r>
            <a:endParaRPr lang="en-GB" dirty="0"/>
          </a:p>
        </p:txBody>
      </p:sp>
    </p:spTree>
    <p:extLst>
      <p:ext uri="{BB962C8B-B14F-4D97-AF65-F5344CB8AC3E}">
        <p14:creationId xmlns:p14="http://schemas.microsoft.com/office/powerpoint/2010/main" val="214332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STUTTERING AS a MULTIFACTORIAL DYNAMIC DISORDER</a:t>
            </a:r>
            <a:endParaRPr lang="en-GB" dirty="0"/>
          </a:p>
        </p:txBody>
      </p:sp>
      <p:sp>
        <p:nvSpPr>
          <p:cNvPr id="3" name="Content Placeholder 2"/>
          <p:cNvSpPr>
            <a:spLocks noGrp="1"/>
          </p:cNvSpPr>
          <p:nvPr>
            <p:ph idx="1"/>
          </p:nvPr>
        </p:nvSpPr>
        <p:spPr>
          <a:xfrm>
            <a:off x="457200" y="1600200"/>
            <a:ext cx="8229600" cy="5105400"/>
          </a:xfrm>
        </p:spPr>
        <p:txBody>
          <a:bodyPr/>
          <a:lstStyle/>
          <a:p>
            <a:r>
              <a:rPr lang="en-US" b="1" dirty="0"/>
              <a:t>ANN SMITH</a:t>
            </a:r>
            <a:r>
              <a:rPr lang="en-US" dirty="0">
                <a:sym typeface="Wingdings" pitchFamily="2" charset="2"/>
              </a:rPr>
              <a:t>:(1999)</a:t>
            </a:r>
            <a:endParaRPr lang="en-US" dirty="0"/>
          </a:p>
          <a:p>
            <a:r>
              <a:rPr lang="en-US" dirty="0"/>
              <a:t>The core of stuttering is a motor speech disorder.</a:t>
            </a:r>
          </a:p>
          <a:p>
            <a:r>
              <a:rPr lang="en-US" dirty="0"/>
              <a:t>The appearance and severity of stuttering is influenced by a multitude of factors.</a:t>
            </a:r>
          </a:p>
          <a:p>
            <a:r>
              <a:rPr lang="en-US" dirty="0"/>
              <a:t>Instead of searching for a single cause ,look for which factors interact in stuttering and how they interact. </a:t>
            </a:r>
          </a:p>
          <a:p>
            <a:endParaRPr lang="en-GB" dirty="0"/>
          </a:p>
        </p:txBody>
      </p:sp>
    </p:spTree>
    <p:extLst>
      <p:ext uri="{BB962C8B-B14F-4D97-AF65-F5344CB8AC3E}">
        <p14:creationId xmlns:p14="http://schemas.microsoft.com/office/powerpoint/2010/main" val="3857742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4478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912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C:\Users\Toshiba\Desktop\٢٠١٨٠٤٠٩_٢٢٣١٢٠.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50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3657600"/>
          </a:xfrm>
        </p:spPr>
        <p:txBody>
          <a:bodyPr/>
          <a:lstStyle/>
          <a:p>
            <a:r>
              <a:rPr lang="en-US" dirty="0"/>
              <a:t>PRELIMINARIES TO ASSESSMENT</a:t>
            </a:r>
            <a:endParaRPr lang="en-GB"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8721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Assessment</a:t>
            </a:r>
            <a:endParaRPr lang="en-GB" dirty="0"/>
          </a:p>
        </p:txBody>
      </p:sp>
      <p:sp>
        <p:nvSpPr>
          <p:cNvPr id="3" name="Content Placeholder 2"/>
          <p:cNvSpPr>
            <a:spLocks noGrp="1"/>
          </p:cNvSpPr>
          <p:nvPr>
            <p:ph idx="1"/>
          </p:nvPr>
        </p:nvSpPr>
        <p:spPr>
          <a:xfrm>
            <a:off x="457200" y="1066800"/>
            <a:ext cx="8229600" cy="5486400"/>
          </a:xfrm>
        </p:spPr>
        <p:txBody>
          <a:bodyPr/>
          <a:lstStyle/>
          <a:p>
            <a:r>
              <a:rPr lang="en-US" dirty="0"/>
              <a:t>Assessment took place at different levels:</a:t>
            </a:r>
          </a:p>
          <a:p>
            <a:pPr>
              <a:buFont typeface="Wingdings" pitchFamily="2" charset="2"/>
              <a:buChar char="Ø"/>
            </a:pPr>
            <a:r>
              <a:rPr lang="en-US" dirty="0"/>
              <a:t>Information Gathering.</a:t>
            </a:r>
          </a:p>
          <a:p>
            <a:pPr marL="0" indent="0">
              <a:buNone/>
            </a:pPr>
            <a:r>
              <a:rPr lang="en-US" dirty="0"/>
              <a:t>-case history.</a:t>
            </a:r>
          </a:p>
          <a:p>
            <a:pPr marL="0" indent="0">
              <a:buNone/>
            </a:pPr>
            <a:r>
              <a:rPr lang="en-US" dirty="0"/>
              <a:t>-</a:t>
            </a:r>
            <a:r>
              <a:rPr lang="en-US" dirty="0" err="1"/>
              <a:t>questionnairs</a:t>
            </a:r>
            <a:r>
              <a:rPr lang="en-US" dirty="0"/>
              <a:t>.</a:t>
            </a:r>
          </a:p>
          <a:p>
            <a:pPr marL="0" indent="0">
              <a:buNone/>
            </a:pPr>
            <a:r>
              <a:rPr lang="en-US" dirty="0"/>
              <a:t>-parental interview.</a:t>
            </a:r>
          </a:p>
          <a:p>
            <a:pPr marL="0" indent="0">
              <a:buNone/>
            </a:pPr>
            <a:r>
              <a:rPr lang="en-US" dirty="0"/>
              <a:t>-measuring and test </a:t>
            </a:r>
            <a:r>
              <a:rPr lang="en-US" dirty="0" err="1"/>
              <a:t>implemintation</a:t>
            </a:r>
            <a:r>
              <a:rPr lang="en-US" dirty="0"/>
              <a:t>.</a:t>
            </a:r>
          </a:p>
          <a:p>
            <a:pPr>
              <a:buFont typeface="Wingdings" pitchFamily="2" charset="2"/>
              <a:buChar char="Ø"/>
            </a:pPr>
            <a:r>
              <a:rPr lang="en-US" dirty="0"/>
              <a:t>Personal encounter.</a:t>
            </a:r>
          </a:p>
          <a:p>
            <a:r>
              <a:rPr lang="en-US" dirty="0"/>
              <a:t>Knowing the client and his family.</a:t>
            </a:r>
          </a:p>
          <a:p>
            <a:endParaRPr lang="en-GB" dirty="0"/>
          </a:p>
        </p:txBody>
      </p:sp>
    </p:spTree>
    <p:extLst>
      <p:ext uri="{BB962C8B-B14F-4D97-AF65-F5344CB8AC3E}">
        <p14:creationId xmlns:p14="http://schemas.microsoft.com/office/powerpoint/2010/main" val="310951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normAutofit fontScale="90000"/>
          </a:bodyPr>
          <a:lstStyle/>
          <a:p>
            <a:r>
              <a:rPr lang="en-US" dirty="0"/>
              <a:t>Assessment has to fulfill the following needs</a:t>
            </a:r>
            <a:br>
              <a:rPr lang="en-US" dirty="0"/>
            </a:br>
            <a:endParaRPr lang="en-GB" dirty="0"/>
          </a:p>
        </p:txBody>
      </p:sp>
      <p:sp>
        <p:nvSpPr>
          <p:cNvPr id="3" name="Content Placeholder 2"/>
          <p:cNvSpPr>
            <a:spLocks noGrp="1"/>
          </p:cNvSpPr>
          <p:nvPr>
            <p:ph idx="1"/>
          </p:nvPr>
        </p:nvSpPr>
        <p:spPr>
          <a:xfrm>
            <a:off x="457200" y="1828800"/>
            <a:ext cx="8229600" cy="5029200"/>
          </a:xfrm>
        </p:spPr>
        <p:txBody>
          <a:bodyPr>
            <a:normAutofit fontScale="92500" lnSpcReduction="10000"/>
          </a:bodyPr>
          <a:lstStyle/>
          <a:p>
            <a:pPr>
              <a:buFont typeface="Wingdings" pitchFamily="2" charset="2"/>
              <a:buChar char="Ø"/>
            </a:pPr>
            <a:r>
              <a:rPr lang="en-US" dirty="0"/>
              <a:t>Client</a:t>
            </a:r>
            <a:r>
              <a:rPr lang="ar-SA" dirty="0"/>
              <a:t>’</a:t>
            </a:r>
            <a:r>
              <a:rPr lang="en-US" dirty="0"/>
              <a:t>s Needs.</a:t>
            </a:r>
            <a:endParaRPr lang="ar-SA" dirty="0"/>
          </a:p>
          <a:p>
            <a:pPr>
              <a:buFont typeface="Wingdings" pitchFamily="2" charset="2"/>
              <a:buChar char="Ø"/>
            </a:pPr>
            <a:r>
              <a:rPr lang="en-GB" dirty="0"/>
              <a:t>Client</a:t>
            </a:r>
            <a:r>
              <a:rPr lang="ar-SA" dirty="0"/>
              <a:t>’</a:t>
            </a:r>
            <a:r>
              <a:rPr lang="en-GB" dirty="0"/>
              <a:t>s right to privacy.</a:t>
            </a:r>
          </a:p>
          <a:p>
            <a:pPr marL="0" indent="0">
              <a:buNone/>
            </a:pPr>
            <a:r>
              <a:rPr lang="en-GB" dirty="0"/>
              <a:t>-Health Insurance Portability and Accountability</a:t>
            </a:r>
          </a:p>
          <a:p>
            <a:pPr marL="0" indent="0">
              <a:buNone/>
            </a:pPr>
            <a:r>
              <a:rPr lang="en-GB" dirty="0"/>
              <a:t>   Act 1996(HIPAA).</a:t>
            </a:r>
          </a:p>
          <a:p>
            <a:pPr>
              <a:buFont typeface="Wingdings" pitchFamily="2" charset="2"/>
              <a:buChar char="Ø"/>
            </a:pPr>
            <a:r>
              <a:rPr lang="en-GB" dirty="0"/>
              <a:t>Clinician expertise.</a:t>
            </a:r>
          </a:p>
          <a:p>
            <a:pPr marL="0" indent="0">
              <a:buNone/>
            </a:pPr>
            <a:r>
              <a:rPr lang="en-GB" dirty="0"/>
              <a:t>-Empathy.</a:t>
            </a:r>
          </a:p>
          <a:p>
            <a:pPr marL="0" indent="0">
              <a:buNone/>
            </a:pPr>
            <a:r>
              <a:rPr lang="en-GB" dirty="0"/>
              <a:t>-Mastery.</a:t>
            </a:r>
          </a:p>
          <a:p>
            <a:pPr marL="0" indent="0">
              <a:buNone/>
            </a:pPr>
            <a:r>
              <a:rPr lang="en-GB" dirty="0"/>
              <a:t>-Statements and questions.</a:t>
            </a:r>
          </a:p>
          <a:p>
            <a:pPr marL="0" indent="0">
              <a:buNone/>
            </a:pPr>
            <a:r>
              <a:rPr lang="en-GB" dirty="0"/>
              <a:t>-Understand client and family needs.</a:t>
            </a:r>
          </a:p>
          <a:p>
            <a:pPr marL="0" indent="0">
              <a:buNone/>
            </a:pPr>
            <a:r>
              <a:rPr lang="en-GB" dirty="0"/>
              <a:t>-Understand the stuttering problem.</a:t>
            </a:r>
          </a:p>
          <a:p>
            <a:pPr marL="0" indent="0">
              <a:buNone/>
            </a:pPr>
            <a:endParaRPr lang="en-US" dirty="0"/>
          </a:p>
          <a:p>
            <a:pPr>
              <a:buFont typeface="Wingdings" pitchFamily="2" charset="2"/>
              <a:buChar char="Ø"/>
            </a:pPr>
            <a:endParaRPr lang="en-GB" dirty="0"/>
          </a:p>
        </p:txBody>
      </p:sp>
    </p:spTree>
    <p:extLst>
      <p:ext uri="{BB962C8B-B14F-4D97-AF65-F5344CB8AC3E}">
        <p14:creationId xmlns:p14="http://schemas.microsoft.com/office/powerpoint/2010/main" val="1753353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a:t>Cont.</a:t>
            </a:r>
          </a:p>
        </p:txBody>
      </p:sp>
      <p:sp>
        <p:nvSpPr>
          <p:cNvPr id="3" name="Content Placeholder 2"/>
          <p:cNvSpPr>
            <a:spLocks noGrp="1"/>
          </p:cNvSpPr>
          <p:nvPr>
            <p:ph idx="1"/>
          </p:nvPr>
        </p:nvSpPr>
        <p:spPr>
          <a:xfrm>
            <a:off x="457200" y="1143000"/>
            <a:ext cx="8229600" cy="5715000"/>
          </a:xfrm>
        </p:spPr>
        <p:txBody>
          <a:bodyPr>
            <a:normAutofit/>
          </a:bodyPr>
          <a:lstStyle/>
          <a:p>
            <a:pPr>
              <a:buFont typeface="Wingdings" pitchFamily="2" charset="2"/>
              <a:buChar char="Ø"/>
            </a:pPr>
            <a:r>
              <a:rPr lang="en-GB" dirty="0"/>
              <a:t>Cultural considerations.(multicultural perspectives).</a:t>
            </a:r>
          </a:p>
          <a:p>
            <a:pPr marL="0" indent="0">
              <a:buNone/>
            </a:pPr>
            <a:r>
              <a:rPr lang="en-GB" dirty="0"/>
              <a:t>-Eye contact.</a:t>
            </a:r>
          </a:p>
          <a:p>
            <a:pPr marL="0" indent="0">
              <a:buNone/>
            </a:pPr>
            <a:r>
              <a:rPr lang="en-GB" dirty="0"/>
              <a:t>-Physical contact.</a:t>
            </a:r>
          </a:p>
          <a:p>
            <a:pPr marL="0" indent="0">
              <a:buNone/>
            </a:pPr>
            <a:r>
              <a:rPr lang="en-GB" dirty="0"/>
              <a:t>-Nature of </a:t>
            </a:r>
            <a:r>
              <a:rPr lang="en-GB" dirty="0" err="1"/>
              <a:t>reinforcers</a:t>
            </a:r>
            <a:r>
              <a:rPr lang="en-GB" dirty="0"/>
              <a:t>.</a:t>
            </a:r>
          </a:p>
          <a:p>
            <a:pPr marL="0" indent="0">
              <a:buNone/>
            </a:pPr>
            <a:r>
              <a:rPr lang="en-GB" dirty="0"/>
              <a:t>-Family interaction.</a:t>
            </a:r>
          </a:p>
          <a:p>
            <a:pPr marL="0" indent="0">
              <a:buNone/>
            </a:pPr>
            <a:r>
              <a:rPr lang="en-GB" dirty="0"/>
              <a:t>-Intentional stuttering.</a:t>
            </a:r>
          </a:p>
          <a:p>
            <a:pPr marL="0" indent="0">
              <a:buNone/>
            </a:pPr>
            <a:r>
              <a:rPr lang="en-GB" dirty="0"/>
              <a:t>-Conversational style.</a:t>
            </a:r>
          </a:p>
          <a:p>
            <a:pPr marL="0" indent="0">
              <a:buNone/>
            </a:pPr>
            <a:r>
              <a:rPr lang="en-GB" dirty="0"/>
              <a:t>-Modes of address.</a:t>
            </a:r>
          </a:p>
        </p:txBody>
      </p:sp>
    </p:spTree>
    <p:extLst>
      <p:ext uri="{BB962C8B-B14F-4D97-AF65-F5344CB8AC3E}">
        <p14:creationId xmlns:p14="http://schemas.microsoft.com/office/powerpoint/2010/main" val="383849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 of Stuttering </a:t>
            </a:r>
            <a:r>
              <a:rPr lang="en-GB" dirty="0" err="1"/>
              <a:t>Behavior</a:t>
            </a:r>
            <a:endParaRPr lang="en-GB" dirty="0"/>
          </a:p>
        </p:txBody>
      </p:sp>
      <p:sp>
        <p:nvSpPr>
          <p:cNvPr id="3" name="Content Placeholder 2"/>
          <p:cNvSpPr>
            <a:spLocks noGrp="1"/>
          </p:cNvSpPr>
          <p:nvPr>
            <p:ph idx="1"/>
          </p:nvPr>
        </p:nvSpPr>
        <p:spPr>
          <a:xfrm>
            <a:off x="457200" y="1600200"/>
            <a:ext cx="8229600" cy="5257800"/>
          </a:xfrm>
        </p:spPr>
        <p:txBody>
          <a:bodyPr/>
          <a:lstStyle/>
          <a:p>
            <a:r>
              <a:rPr lang="en-GB" dirty="0"/>
              <a:t>Frequency.</a:t>
            </a:r>
          </a:p>
          <a:p>
            <a:r>
              <a:rPr lang="en-GB" dirty="0"/>
              <a:t>Type.</a:t>
            </a:r>
          </a:p>
          <a:p>
            <a:r>
              <a:rPr lang="en-GB" dirty="0"/>
              <a:t>Duration</a:t>
            </a:r>
          </a:p>
          <a:p>
            <a:r>
              <a:rPr lang="en-GB" dirty="0"/>
              <a:t>Severity.</a:t>
            </a:r>
          </a:p>
          <a:p>
            <a:r>
              <a:rPr lang="en-GB" dirty="0"/>
              <a:t>Speech naturalness.</a:t>
            </a:r>
          </a:p>
          <a:p>
            <a:r>
              <a:rPr lang="en-GB" dirty="0"/>
              <a:t>Speech rate.</a:t>
            </a:r>
          </a:p>
          <a:p>
            <a:r>
              <a:rPr lang="en-GB" dirty="0"/>
              <a:t>Concomitant or associated </a:t>
            </a:r>
            <a:r>
              <a:rPr lang="en-GB" dirty="0" err="1"/>
              <a:t>behaviors</a:t>
            </a:r>
            <a:r>
              <a:rPr lang="en-GB" dirty="0"/>
              <a:t>.</a:t>
            </a:r>
          </a:p>
        </p:txBody>
      </p:sp>
    </p:spTree>
    <p:extLst>
      <p:ext uri="{BB962C8B-B14F-4D97-AF65-F5344CB8AC3E}">
        <p14:creationId xmlns:p14="http://schemas.microsoft.com/office/powerpoint/2010/main" val="328615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dirty="0"/>
              <a:t>Congenital Factors</a:t>
            </a:r>
          </a:p>
        </p:txBody>
      </p:sp>
      <p:pic>
        <p:nvPicPr>
          <p:cNvPr id="2050" name="Picture 2" descr="C:\Users\Toshiba\Desktop\conginita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9154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19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Behaviors</a:t>
            </a:r>
            <a:r>
              <a:rPr lang="en-GB" dirty="0"/>
              <a:t> Counted as Stutters</a:t>
            </a:r>
          </a:p>
        </p:txBody>
      </p:sp>
      <p:sp>
        <p:nvSpPr>
          <p:cNvPr id="3" name="Content Placeholder 2"/>
          <p:cNvSpPr>
            <a:spLocks noGrp="1"/>
          </p:cNvSpPr>
          <p:nvPr>
            <p:ph idx="1"/>
          </p:nvPr>
        </p:nvSpPr>
        <p:spPr>
          <a:xfrm>
            <a:off x="457200" y="1600200"/>
            <a:ext cx="8229600" cy="5029200"/>
          </a:xfrm>
        </p:spPr>
        <p:txBody>
          <a:bodyPr/>
          <a:lstStyle/>
          <a:p>
            <a:r>
              <a:rPr lang="en-GB" dirty="0"/>
              <a:t>Part word repetitions.</a:t>
            </a:r>
          </a:p>
          <a:p>
            <a:r>
              <a:rPr lang="en-GB" dirty="0"/>
              <a:t>Monosyllabic whole word repetitions.</a:t>
            </a:r>
          </a:p>
          <a:p>
            <a:r>
              <a:rPr lang="en-GB" dirty="0"/>
              <a:t>Sound prolongations.</a:t>
            </a:r>
          </a:p>
          <a:p>
            <a:r>
              <a:rPr lang="en-GB" dirty="0"/>
              <a:t>Blockages of sound or air flow.</a:t>
            </a:r>
          </a:p>
          <a:p>
            <a:r>
              <a:rPr lang="en-GB" dirty="0"/>
              <a:t>Successful avoidance </a:t>
            </a:r>
            <a:r>
              <a:rPr lang="en-GB" dirty="0" err="1"/>
              <a:t>behavior</a:t>
            </a:r>
            <a:r>
              <a:rPr lang="en-GB" dirty="0"/>
              <a:t>(equivocally).</a:t>
            </a:r>
          </a:p>
          <a:p>
            <a:endParaRPr lang="en-GB" dirty="0"/>
          </a:p>
        </p:txBody>
      </p:sp>
    </p:spTree>
    <p:extLst>
      <p:ext uri="{BB962C8B-B14F-4D97-AF65-F5344CB8AC3E}">
        <p14:creationId xmlns:p14="http://schemas.microsoft.com/office/powerpoint/2010/main" val="3053672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GB" dirty="0"/>
              <a:t>Assessment Procedures</a:t>
            </a:r>
          </a:p>
        </p:txBody>
      </p:sp>
      <p:sp>
        <p:nvSpPr>
          <p:cNvPr id="3" name="Content Placeholder 2"/>
          <p:cNvSpPr>
            <a:spLocks noGrp="1"/>
          </p:cNvSpPr>
          <p:nvPr>
            <p:ph idx="1"/>
          </p:nvPr>
        </p:nvSpPr>
        <p:spPr>
          <a:xfrm>
            <a:off x="457200" y="1143000"/>
            <a:ext cx="8229600" cy="5867400"/>
          </a:xfrm>
        </p:spPr>
        <p:txBody>
          <a:bodyPr>
            <a:normAutofit lnSpcReduction="10000"/>
          </a:bodyPr>
          <a:lstStyle/>
          <a:p>
            <a:pPr>
              <a:buFont typeface="Wingdings" pitchFamily="2" charset="2"/>
              <a:buChar char="Ø"/>
            </a:pPr>
            <a:r>
              <a:rPr lang="en-GB" dirty="0"/>
              <a:t>Speech Sample:</a:t>
            </a:r>
          </a:p>
          <a:p>
            <a:pPr marL="0" indent="0">
              <a:buNone/>
            </a:pPr>
            <a:r>
              <a:rPr lang="en-GB" dirty="0"/>
              <a:t>-Tow speech samples: one at home or school,         one at the clinic.</a:t>
            </a:r>
          </a:p>
          <a:p>
            <a:pPr marL="0" indent="0">
              <a:buNone/>
            </a:pPr>
            <a:r>
              <a:rPr lang="en-GB" dirty="0"/>
              <a:t>-May be </a:t>
            </a:r>
            <a:r>
              <a:rPr lang="en-GB" dirty="0" err="1"/>
              <a:t>audiorecorded</a:t>
            </a:r>
            <a:r>
              <a:rPr lang="en-GB" dirty="0"/>
              <a:t>.</a:t>
            </a:r>
          </a:p>
          <a:p>
            <a:pPr marL="0" indent="0">
              <a:buNone/>
            </a:pPr>
            <a:r>
              <a:rPr lang="en-GB" dirty="0"/>
              <a:t>-obtaining samples when stuttering varies.</a:t>
            </a:r>
          </a:p>
          <a:p>
            <a:pPr>
              <a:buFont typeface="Wingdings" pitchFamily="2" charset="2"/>
              <a:buChar char="v"/>
            </a:pPr>
            <a:r>
              <a:rPr lang="en-GB" dirty="0"/>
              <a:t>Sample size:</a:t>
            </a:r>
          </a:p>
          <a:p>
            <a:pPr>
              <a:buFont typeface="Wingdings" pitchFamily="2" charset="2"/>
              <a:buChar char="ü"/>
            </a:pPr>
            <a:r>
              <a:rPr lang="en-GB" dirty="0"/>
              <a:t>Conversational speech:200-265 words=300-400 syllables.</a:t>
            </a:r>
          </a:p>
          <a:p>
            <a:pPr>
              <a:buFont typeface="Wingdings" pitchFamily="2" charset="2"/>
              <a:buChar char="ü"/>
            </a:pPr>
            <a:r>
              <a:rPr lang="en-GB" dirty="0"/>
              <a:t>Reading </a:t>
            </a:r>
            <a:r>
              <a:rPr lang="en-GB" dirty="0" err="1"/>
              <a:t>passage:at</a:t>
            </a:r>
            <a:r>
              <a:rPr lang="en-GB" dirty="0"/>
              <a:t> or below the level of the client reading level -130 words=200 syllables.</a:t>
            </a:r>
          </a:p>
          <a:p>
            <a:pPr marL="0" indent="0">
              <a:buNone/>
            </a:pPr>
            <a:r>
              <a:rPr lang="en-GB" dirty="0"/>
              <a:t>-</a:t>
            </a:r>
            <a:r>
              <a:rPr lang="en-GB" dirty="0" err="1"/>
              <a:t>Transcripe</a:t>
            </a:r>
            <a:r>
              <a:rPr lang="en-GB" dirty="0"/>
              <a:t>.</a:t>
            </a:r>
          </a:p>
          <a:p>
            <a:pPr>
              <a:buFont typeface="Wingdings" pitchFamily="2" charset="2"/>
              <a:buChar char="ü"/>
            </a:pPr>
            <a:endParaRPr lang="en-GB" dirty="0"/>
          </a:p>
        </p:txBody>
      </p:sp>
    </p:spTree>
    <p:extLst>
      <p:ext uri="{BB962C8B-B14F-4D97-AF65-F5344CB8AC3E}">
        <p14:creationId xmlns:p14="http://schemas.microsoft.com/office/powerpoint/2010/main" val="165713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Cont.</a:t>
            </a:r>
          </a:p>
        </p:txBody>
      </p:sp>
      <p:sp>
        <p:nvSpPr>
          <p:cNvPr id="3" name="Content Placeholder 2"/>
          <p:cNvSpPr>
            <a:spLocks noGrp="1"/>
          </p:cNvSpPr>
          <p:nvPr>
            <p:ph idx="1"/>
          </p:nvPr>
        </p:nvSpPr>
        <p:spPr>
          <a:xfrm>
            <a:off x="457200" y="990600"/>
            <a:ext cx="8229600" cy="5562600"/>
          </a:xfrm>
        </p:spPr>
        <p:txBody>
          <a:bodyPr/>
          <a:lstStyle/>
          <a:p>
            <a:pPr>
              <a:buFont typeface="Wingdings" pitchFamily="2" charset="2"/>
              <a:buChar char="Ø"/>
            </a:pPr>
            <a:r>
              <a:rPr lang="en-GB" dirty="0"/>
              <a:t>Assessing Frequency:</a:t>
            </a:r>
          </a:p>
          <a:p>
            <a:pPr marL="0" indent="0">
              <a:buNone/>
            </a:pPr>
            <a:r>
              <a:rPr lang="en-GB" dirty="0"/>
              <a:t>-Percentage of syllables stuttered.</a:t>
            </a:r>
          </a:p>
          <a:p>
            <a:pPr marL="0" indent="0">
              <a:buNone/>
            </a:pPr>
            <a:r>
              <a:rPr lang="en-GB" dirty="0"/>
              <a:t>-Each syllable can be stuttered only once.</a:t>
            </a:r>
          </a:p>
          <a:p>
            <a:pPr marL="0" indent="0">
              <a:buNone/>
            </a:pPr>
            <a:r>
              <a:rPr lang="en-GB" dirty="0"/>
              <a:t>-</a:t>
            </a:r>
            <a:r>
              <a:rPr lang="en-GB" dirty="0" err="1"/>
              <a:t>Posponements</a:t>
            </a:r>
            <a:r>
              <a:rPr lang="en-GB" dirty="0"/>
              <a:t> are not counted when we have a stuttered </a:t>
            </a:r>
            <a:r>
              <a:rPr lang="en-GB" dirty="0" err="1"/>
              <a:t>word,if</a:t>
            </a:r>
            <a:r>
              <a:rPr lang="en-GB" dirty="0"/>
              <a:t> not we count them as one </a:t>
            </a:r>
            <a:r>
              <a:rPr lang="en-GB" dirty="0" err="1"/>
              <a:t>disfluency</a:t>
            </a:r>
            <a:r>
              <a:rPr lang="en-GB" dirty="0"/>
              <a:t>.</a:t>
            </a:r>
          </a:p>
          <a:p>
            <a:pPr marL="0" indent="0">
              <a:buNone/>
            </a:pPr>
            <a:r>
              <a:rPr lang="en-GB" dirty="0"/>
              <a:t>-Successful unequivocal avoidance is counted even if the word is not stuttered.</a:t>
            </a:r>
          </a:p>
          <a:p>
            <a:pPr>
              <a:buFont typeface="Wingdings" pitchFamily="2" charset="2"/>
              <a:buChar char="v"/>
            </a:pPr>
            <a:r>
              <a:rPr lang="en-GB" dirty="0"/>
              <a:t>Stuttering is greater in reading tasks than in speaking task.</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337690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GB" dirty="0"/>
              <a:t>Cont.</a:t>
            </a:r>
          </a:p>
        </p:txBody>
      </p:sp>
      <p:sp>
        <p:nvSpPr>
          <p:cNvPr id="3" name="Content Placeholder 2"/>
          <p:cNvSpPr>
            <a:spLocks noGrp="1"/>
          </p:cNvSpPr>
          <p:nvPr>
            <p:ph idx="1"/>
          </p:nvPr>
        </p:nvSpPr>
        <p:spPr>
          <a:xfrm>
            <a:off x="457200" y="1066800"/>
            <a:ext cx="8229600" cy="5791200"/>
          </a:xfrm>
        </p:spPr>
        <p:txBody>
          <a:bodyPr>
            <a:normAutofit lnSpcReduction="10000"/>
          </a:bodyPr>
          <a:lstStyle/>
          <a:p>
            <a:pPr>
              <a:buFont typeface="Wingdings" pitchFamily="2" charset="2"/>
              <a:buChar char="Ø"/>
            </a:pPr>
            <a:r>
              <a:rPr lang="en-GB" dirty="0"/>
              <a:t>Assessing Types of Stuttering:</a:t>
            </a:r>
          </a:p>
          <a:p>
            <a:pPr marL="0" indent="0">
              <a:buNone/>
            </a:pPr>
            <a:r>
              <a:rPr lang="en-GB" dirty="0"/>
              <a:t>-Count the total number of disfluencies:</a:t>
            </a:r>
          </a:p>
          <a:p>
            <a:pPr>
              <a:buFont typeface="Wingdings" pitchFamily="2" charset="2"/>
              <a:buChar char="ü"/>
            </a:pPr>
            <a:r>
              <a:rPr lang="en-GB" dirty="0"/>
              <a:t>Stutter-like(types of stutters).</a:t>
            </a:r>
          </a:p>
          <a:p>
            <a:pPr>
              <a:buFont typeface="Wingdings" pitchFamily="2" charset="2"/>
              <a:buChar char="ü"/>
            </a:pPr>
            <a:r>
              <a:rPr lang="en-GB" dirty="0"/>
              <a:t>Normal disfluencies(not stutter-like).</a:t>
            </a:r>
          </a:p>
          <a:p>
            <a:pPr marL="0" indent="0">
              <a:buNone/>
            </a:pPr>
            <a:r>
              <a:rPr lang="en-GB" dirty="0"/>
              <a:t>-We can use the proportion.</a:t>
            </a:r>
          </a:p>
          <a:p>
            <a:pPr marL="0" indent="0">
              <a:buNone/>
            </a:pPr>
            <a:r>
              <a:rPr lang="en-GB" dirty="0"/>
              <a:t>-Child who stutter has more than 10 stutter-like disfluencies per 100 words.</a:t>
            </a:r>
          </a:p>
          <a:p>
            <a:pPr marL="0" indent="0">
              <a:buNone/>
            </a:pPr>
            <a:r>
              <a:rPr lang="en-GB" dirty="0"/>
              <a:t>-If a child shows a plateau or increase in part-word repetition in later preschool years ,child is showing stuttering rather than normal </a:t>
            </a:r>
            <a:r>
              <a:rPr lang="en-GB" dirty="0" err="1"/>
              <a:t>disfluency</a:t>
            </a:r>
            <a:r>
              <a:rPr lang="en-GB" dirty="0"/>
              <a:t>.</a:t>
            </a:r>
          </a:p>
        </p:txBody>
      </p:sp>
    </p:spTree>
    <p:extLst>
      <p:ext uri="{BB962C8B-B14F-4D97-AF65-F5344CB8AC3E}">
        <p14:creationId xmlns:p14="http://schemas.microsoft.com/office/powerpoint/2010/main" val="2665611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Cont.</a:t>
            </a:r>
          </a:p>
        </p:txBody>
      </p:sp>
      <p:sp>
        <p:nvSpPr>
          <p:cNvPr id="3" name="Content Placeholder 2"/>
          <p:cNvSpPr>
            <a:spLocks noGrp="1"/>
          </p:cNvSpPr>
          <p:nvPr>
            <p:ph idx="1"/>
          </p:nvPr>
        </p:nvSpPr>
        <p:spPr>
          <a:xfrm>
            <a:off x="457200" y="1143000"/>
            <a:ext cx="8229600" cy="5562600"/>
          </a:xfrm>
        </p:spPr>
        <p:txBody>
          <a:bodyPr>
            <a:normAutofit fontScale="92500" lnSpcReduction="10000"/>
          </a:bodyPr>
          <a:lstStyle/>
          <a:p>
            <a:pPr>
              <a:buFont typeface="Wingdings" pitchFamily="2" charset="2"/>
              <a:buChar char="Ø"/>
            </a:pPr>
            <a:r>
              <a:rPr lang="en-GB" dirty="0"/>
              <a:t>Assessing Duration:</a:t>
            </a:r>
          </a:p>
          <a:p>
            <a:pPr marL="0" indent="0">
              <a:buNone/>
            </a:pPr>
            <a:r>
              <a:rPr lang="en-GB" dirty="0"/>
              <a:t>-Measures of duration of the longest stutters.</a:t>
            </a:r>
          </a:p>
          <a:p>
            <a:pPr marL="0" indent="0">
              <a:buNone/>
            </a:pPr>
            <a:r>
              <a:rPr lang="en-GB" dirty="0"/>
              <a:t>-Average of the duration of the </a:t>
            </a:r>
            <a:r>
              <a:rPr lang="en-GB" b="1" dirty="0"/>
              <a:t>3</a:t>
            </a:r>
            <a:r>
              <a:rPr lang="en-GB" dirty="0"/>
              <a:t> longest stutters (disfluencies) in the speech sample to the nearest half </a:t>
            </a:r>
            <a:r>
              <a:rPr lang="en-GB" dirty="0" err="1"/>
              <a:t>asecond</a:t>
            </a:r>
            <a:r>
              <a:rPr lang="en-GB" dirty="0"/>
              <a:t>.</a:t>
            </a:r>
          </a:p>
          <a:p>
            <a:pPr>
              <a:buFont typeface="Wingdings" pitchFamily="2" charset="2"/>
              <a:buChar char="Ø"/>
            </a:pPr>
            <a:r>
              <a:rPr lang="en-GB" dirty="0"/>
              <a:t>Assessing Secondary </a:t>
            </a:r>
            <a:r>
              <a:rPr lang="en-GB" dirty="0" err="1"/>
              <a:t>Behaviors</a:t>
            </a:r>
            <a:r>
              <a:rPr lang="en-GB" dirty="0"/>
              <a:t>:</a:t>
            </a:r>
          </a:p>
          <a:p>
            <a:pPr>
              <a:buFontTx/>
              <a:buChar char="-"/>
            </a:pPr>
            <a:r>
              <a:rPr lang="en-GB" dirty="0"/>
              <a:t>Referred to as ‘concomitant’, ’associated’, </a:t>
            </a:r>
          </a:p>
          <a:p>
            <a:pPr marL="0" indent="0">
              <a:buNone/>
            </a:pPr>
            <a:r>
              <a:rPr lang="en-GB" dirty="0"/>
              <a:t>    ‘accessory’ </a:t>
            </a:r>
            <a:r>
              <a:rPr lang="en-GB" dirty="0" err="1"/>
              <a:t>behaviors</a:t>
            </a:r>
            <a:r>
              <a:rPr lang="en-GB" dirty="0"/>
              <a:t>.</a:t>
            </a:r>
          </a:p>
          <a:p>
            <a:pPr marL="0" indent="0">
              <a:buNone/>
            </a:pPr>
            <a:r>
              <a:rPr lang="en-GB" dirty="0"/>
              <a:t>-They are escape or avoidance </a:t>
            </a:r>
            <a:r>
              <a:rPr lang="en-GB" dirty="0" err="1"/>
              <a:t>behaviors</a:t>
            </a:r>
            <a:r>
              <a:rPr lang="en-GB" dirty="0"/>
              <a:t>.</a:t>
            </a:r>
          </a:p>
          <a:p>
            <a:pPr marL="0" indent="0">
              <a:buNone/>
            </a:pPr>
            <a:r>
              <a:rPr lang="en-GB" dirty="0"/>
              <a:t>-An important diagnostic sign between normally </a:t>
            </a:r>
            <a:r>
              <a:rPr lang="en-GB" dirty="0" err="1"/>
              <a:t>disfluent</a:t>
            </a:r>
            <a:r>
              <a:rPr lang="en-GB" dirty="0"/>
              <a:t> from those who are real stutterer.</a:t>
            </a:r>
          </a:p>
        </p:txBody>
      </p:sp>
    </p:spTree>
    <p:extLst>
      <p:ext uri="{BB962C8B-B14F-4D97-AF65-F5344CB8AC3E}">
        <p14:creationId xmlns:p14="http://schemas.microsoft.com/office/powerpoint/2010/main" val="1700459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a:t>ASSESSING SEVERITY</a:t>
            </a:r>
          </a:p>
        </p:txBody>
      </p:sp>
      <p:sp>
        <p:nvSpPr>
          <p:cNvPr id="3" name="Content Placeholder 2"/>
          <p:cNvSpPr>
            <a:spLocks noGrp="1"/>
          </p:cNvSpPr>
          <p:nvPr>
            <p:ph idx="1"/>
          </p:nvPr>
        </p:nvSpPr>
        <p:spPr>
          <a:xfrm>
            <a:off x="457200" y="1219200"/>
            <a:ext cx="8229600" cy="5638800"/>
          </a:xfrm>
        </p:spPr>
        <p:txBody>
          <a:bodyPr/>
          <a:lstStyle/>
          <a:p>
            <a:r>
              <a:rPr lang="en-GB" dirty="0"/>
              <a:t>The most clinically relevant stuttering </a:t>
            </a:r>
            <a:r>
              <a:rPr lang="en-GB" dirty="0" err="1"/>
              <a:t>behaviors</a:t>
            </a:r>
            <a:r>
              <a:rPr lang="en-GB" dirty="0"/>
              <a:t>.</a:t>
            </a:r>
          </a:p>
          <a:p>
            <a:r>
              <a:rPr lang="en-GB" dirty="0"/>
              <a:t>Most commonly used measure of severity is SSI-3,SSI-4(</a:t>
            </a:r>
            <a:r>
              <a:rPr lang="en-GB" dirty="0" err="1"/>
              <a:t>Riley,first</a:t>
            </a:r>
            <a:r>
              <a:rPr lang="en-GB" dirty="0"/>
              <a:t> published 1972).</a:t>
            </a:r>
          </a:p>
          <a:p>
            <a:pPr marL="0" indent="0">
              <a:buNone/>
            </a:pPr>
            <a:r>
              <a:rPr lang="en-GB" dirty="0"/>
              <a:t>1- </a:t>
            </a:r>
            <a:r>
              <a:rPr lang="en-GB" dirty="0" err="1"/>
              <a:t>Frequency:percentage</a:t>
            </a:r>
            <a:r>
              <a:rPr lang="en-GB" dirty="0"/>
              <a:t> of syllables stuttered on both speaking and reading tasks.</a:t>
            </a:r>
          </a:p>
          <a:p>
            <a:pPr marL="0" indent="0">
              <a:buNone/>
            </a:pPr>
            <a:r>
              <a:rPr lang="en-GB" dirty="0"/>
              <a:t>-in non readers speaking task is doubled.</a:t>
            </a:r>
          </a:p>
          <a:p>
            <a:pPr marL="0" indent="0">
              <a:buNone/>
            </a:pPr>
            <a:r>
              <a:rPr lang="en-GB" dirty="0"/>
              <a:t>2-Duration: the mean of the 3 longest disfluencies.</a:t>
            </a:r>
          </a:p>
          <a:p>
            <a:pPr marL="0" indent="0">
              <a:buNone/>
            </a:pPr>
            <a:r>
              <a:rPr lang="en-GB" dirty="0"/>
              <a:t>3-Physical concomitants.</a:t>
            </a:r>
          </a:p>
          <a:p>
            <a:pPr marL="0" indent="0">
              <a:buNone/>
            </a:pPr>
            <a:endParaRPr lang="en-GB" dirty="0"/>
          </a:p>
        </p:txBody>
      </p:sp>
    </p:spTree>
    <p:extLst>
      <p:ext uri="{BB962C8B-B14F-4D97-AF65-F5344CB8AC3E}">
        <p14:creationId xmlns:p14="http://schemas.microsoft.com/office/powerpoint/2010/main" val="3773540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Assessing Speech Naturalness</a:t>
            </a:r>
            <a:endParaRPr lang="en-GB" dirty="0"/>
          </a:p>
        </p:txBody>
      </p:sp>
      <p:sp>
        <p:nvSpPr>
          <p:cNvPr id="3" name="Content Placeholder 2"/>
          <p:cNvSpPr>
            <a:spLocks noGrp="1"/>
          </p:cNvSpPr>
          <p:nvPr>
            <p:ph idx="1"/>
          </p:nvPr>
        </p:nvSpPr>
        <p:spPr>
          <a:xfrm>
            <a:off x="457200" y="1295400"/>
            <a:ext cx="8229600" cy="5562600"/>
          </a:xfrm>
        </p:spPr>
        <p:txBody>
          <a:bodyPr/>
          <a:lstStyle/>
          <a:p>
            <a:r>
              <a:rPr lang="en-US" dirty="0"/>
              <a:t>Speech sounds Normal.</a:t>
            </a:r>
          </a:p>
          <a:p>
            <a:r>
              <a:rPr lang="en-US" dirty="0"/>
              <a:t>Judgment :subjectively(intuitive).</a:t>
            </a:r>
          </a:p>
          <a:p>
            <a:pPr marL="0" indent="0">
              <a:buNone/>
            </a:pPr>
            <a:r>
              <a:rPr lang="en-US" dirty="0"/>
              <a:t>                        objectively( rates).</a:t>
            </a:r>
          </a:p>
          <a:p>
            <a:r>
              <a:rPr lang="en-US" dirty="0"/>
              <a:t>SSI-4 incorporates naturalness rating as part of the assessment.</a:t>
            </a:r>
          </a:p>
          <a:p>
            <a:r>
              <a:rPr lang="en-US" dirty="0"/>
              <a:t>Speaking and Reading </a:t>
            </a:r>
            <a:r>
              <a:rPr lang="en-US" dirty="0" err="1"/>
              <a:t>Rate:number</a:t>
            </a:r>
            <a:r>
              <a:rPr lang="en-US" dirty="0"/>
              <a:t> of words/syllables per minute.</a:t>
            </a:r>
          </a:p>
          <a:p>
            <a:r>
              <a:rPr lang="en-US" dirty="0"/>
              <a:t>Count the non stuttered words.</a:t>
            </a:r>
          </a:p>
          <a:p>
            <a:r>
              <a:rPr lang="en-US" dirty="0"/>
              <a:t>Avoidance and postponement words not calculated.</a:t>
            </a:r>
          </a:p>
          <a:p>
            <a:endParaRPr lang="en-GB" dirty="0"/>
          </a:p>
        </p:txBody>
      </p:sp>
    </p:spTree>
    <p:extLst>
      <p:ext uri="{BB962C8B-B14F-4D97-AF65-F5344CB8AC3E}">
        <p14:creationId xmlns:p14="http://schemas.microsoft.com/office/powerpoint/2010/main" val="4034445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Cont.</a:t>
            </a:r>
            <a:endParaRPr lang="en-GB" dirty="0"/>
          </a:p>
        </p:txBody>
      </p:sp>
      <p:pic>
        <p:nvPicPr>
          <p:cNvPr id="1026" name="Picture 2" descr="C:\Users\Toshiba\Desktop\IMG_٢٠١٨٠٤٢٢_٢٠١٥١٣٣٨٧-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543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5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Feelings and Attitudes</a:t>
            </a:r>
            <a:endParaRPr lang="en-GB" dirty="0"/>
          </a:p>
        </p:txBody>
      </p:sp>
      <p:sp>
        <p:nvSpPr>
          <p:cNvPr id="3" name="Content Placeholder 2"/>
          <p:cNvSpPr>
            <a:spLocks noGrp="1"/>
          </p:cNvSpPr>
          <p:nvPr>
            <p:ph idx="1"/>
          </p:nvPr>
        </p:nvSpPr>
        <p:spPr>
          <a:xfrm>
            <a:off x="457200" y="1600200"/>
            <a:ext cx="8229600" cy="5181600"/>
          </a:xfrm>
        </p:spPr>
        <p:txBody>
          <a:bodyPr/>
          <a:lstStyle/>
          <a:p>
            <a:r>
              <a:rPr lang="en-US" dirty="0"/>
              <a:t>Preschool </a:t>
            </a:r>
            <a:r>
              <a:rPr lang="en-US" dirty="0" err="1"/>
              <a:t>Children:Kiddy</a:t>
            </a:r>
            <a:r>
              <a:rPr lang="en-US" dirty="0"/>
              <a:t> CAT,ISPP,BSQ.</a:t>
            </a:r>
          </a:p>
          <a:p>
            <a:r>
              <a:rPr lang="en-US" dirty="0"/>
              <a:t>School-Age Children:A-19 </a:t>
            </a:r>
            <a:r>
              <a:rPr lang="en-US" dirty="0" err="1"/>
              <a:t>Scale,CAT,OASES</a:t>
            </a:r>
            <a:r>
              <a:rPr lang="en-US" dirty="0"/>
              <a:t>, TASCC.</a:t>
            </a:r>
          </a:p>
          <a:p>
            <a:r>
              <a:rPr lang="en-US" dirty="0"/>
              <a:t>Adolescents and Adults:S-24,SSRSS,PSI,Locus of </a:t>
            </a:r>
            <a:r>
              <a:rPr lang="en-US" dirty="0" err="1"/>
              <a:t>Control,OASES</a:t>
            </a:r>
            <a:endParaRPr lang="en-GB" dirty="0"/>
          </a:p>
        </p:txBody>
      </p:sp>
    </p:spTree>
    <p:extLst>
      <p:ext uri="{BB962C8B-B14F-4D97-AF65-F5344CB8AC3E}">
        <p14:creationId xmlns:p14="http://schemas.microsoft.com/office/powerpoint/2010/main" val="642941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46038"/>
          </a:xfrm>
        </p:spPr>
        <p:txBody>
          <a:bodyPr>
            <a:normAutofit fontScale="90000"/>
          </a:bodyPr>
          <a:lstStyle/>
          <a:p>
            <a:endParaRPr lang="en-GB" dirty="0"/>
          </a:p>
        </p:txBody>
      </p:sp>
      <p:pic>
        <p:nvPicPr>
          <p:cNvPr id="2050" name="Picture 2" descr="C:\Users\Toshiba\Desktop\IMG_٢٠١٨٠٤٢٢_٢٠١٦٣٤٠١٣-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799"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470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dirty="0"/>
              <a:t>Brain Structure and Function</a:t>
            </a:r>
          </a:p>
        </p:txBody>
      </p:sp>
      <p:pic>
        <p:nvPicPr>
          <p:cNvPr id="3074" name="Picture 2" descr="C:\Users\Toshiba\Desktop\brai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1" y="1676400"/>
            <a:ext cx="4267199"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oshiba\Desktop\brain 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76400"/>
            <a:ext cx="3962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32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4038600"/>
          </a:xfrm>
        </p:spPr>
        <p:txBody>
          <a:bodyPr/>
          <a:lstStyle/>
          <a:p>
            <a:r>
              <a:rPr lang="en-GB" dirty="0"/>
              <a:t>Assessment and Diagnosis</a:t>
            </a:r>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2429510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Assessment and Diagnosis</a:t>
            </a:r>
          </a:p>
        </p:txBody>
      </p:sp>
      <p:pic>
        <p:nvPicPr>
          <p:cNvPr id="2050" name="Picture 2" descr="C:\Users\Toshiba\Desktop\IMG_٢٠١٨٠٤٢٢_٢٠١٤١٥٥٤١-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7149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91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46038"/>
          </a:xfrm>
        </p:spPr>
        <p:txBody>
          <a:bodyPr>
            <a:normAutofit fontScale="90000"/>
          </a:bodyPr>
          <a:lstStyle/>
          <a:p>
            <a:endParaRPr lang="en-GB" dirty="0"/>
          </a:p>
        </p:txBody>
      </p:sp>
      <p:pic>
        <p:nvPicPr>
          <p:cNvPr id="1027" name="Picture 3" descr="C:\Users\Toshiba\Desktop\IMG_٢٠١٨٠٤٢٢_٢٠١٩٣٩٤٢٩-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781799"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54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Preschool Child</a:t>
            </a:r>
            <a:endParaRPr lang="en-GB" dirty="0"/>
          </a:p>
        </p:txBody>
      </p:sp>
      <p:sp>
        <p:nvSpPr>
          <p:cNvPr id="3" name="Content Placeholder 2"/>
          <p:cNvSpPr>
            <a:spLocks noGrp="1"/>
          </p:cNvSpPr>
          <p:nvPr>
            <p:ph idx="1"/>
          </p:nvPr>
        </p:nvSpPr>
        <p:spPr>
          <a:xfrm>
            <a:off x="457200" y="914400"/>
            <a:ext cx="8229600" cy="5943600"/>
          </a:xfrm>
        </p:spPr>
        <p:txBody>
          <a:bodyPr>
            <a:normAutofit fontScale="92500" lnSpcReduction="10000"/>
          </a:bodyPr>
          <a:lstStyle/>
          <a:p>
            <a:pPr>
              <a:buFont typeface="Wingdings" pitchFamily="2" charset="2"/>
              <a:buChar char="Ø"/>
            </a:pPr>
            <a:r>
              <a:rPr lang="en-US" dirty="0" err="1"/>
              <a:t>Preassessment</a:t>
            </a:r>
            <a:r>
              <a:rPr lang="en-US" dirty="0"/>
              <a:t>:</a:t>
            </a:r>
          </a:p>
          <a:p>
            <a:pPr>
              <a:buFont typeface="Wingdings" pitchFamily="2" charset="2"/>
              <a:buChar char="ü"/>
            </a:pPr>
            <a:r>
              <a:rPr lang="en-US" dirty="0"/>
              <a:t>Clinical </a:t>
            </a:r>
            <a:r>
              <a:rPr lang="en-US" dirty="0" err="1"/>
              <a:t>Quistions</a:t>
            </a:r>
            <a:r>
              <a:rPr lang="en-US" dirty="0"/>
              <a:t>.</a:t>
            </a:r>
          </a:p>
          <a:p>
            <a:pPr>
              <a:buFont typeface="Wingdings" pitchFamily="2" charset="2"/>
              <a:buChar char="ü"/>
            </a:pPr>
            <a:r>
              <a:rPr lang="en-US" dirty="0"/>
              <a:t>Initial Contact with the family.</a:t>
            </a:r>
          </a:p>
          <a:p>
            <a:pPr>
              <a:buFont typeface="Wingdings" pitchFamily="2" charset="2"/>
              <a:buChar char="ü"/>
            </a:pPr>
            <a:r>
              <a:rPr lang="en-US" dirty="0"/>
              <a:t>Case history form.(pages 180-184)</a:t>
            </a:r>
          </a:p>
          <a:p>
            <a:pPr>
              <a:buFont typeface="Wingdings" pitchFamily="2" charset="2"/>
              <a:buChar char="ü"/>
            </a:pPr>
            <a:r>
              <a:rPr lang="en-US" dirty="0"/>
              <a:t>Audio/Video recording.</a:t>
            </a:r>
          </a:p>
          <a:p>
            <a:pPr>
              <a:buFont typeface="Wingdings" pitchFamily="2" charset="2"/>
              <a:buChar char="Ø"/>
            </a:pPr>
            <a:r>
              <a:rPr lang="en-US" dirty="0"/>
              <a:t>Assessment:</a:t>
            </a:r>
          </a:p>
          <a:p>
            <a:pPr>
              <a:buFont typeface="Wingdings" pitchFamily="2" charset="2"/>
              <a:buChar char="ü"/>
            </a:pPr>
            <a:r>
              <a:rPr lang="en-US" dirty="0"/>
              <a:t>Parent-Child interaction.(formally or in formally).</a:t>
            </a:r>
          </a:p>
          <a:p>
            <a:pPr marL="0" indent="0">
              <a:buNone/>
            </a:pPr>
            <a:r>
              <a:rPr lang="en-US" dirty="0"/>
              <a:t>-parents affected/not by my point of view about stuttering.</a:t>
            </a:r>
          </a:p>
          <a:p>
            <a:pPr marL="0" indent="0">
              <a:buNone/>
            </a:pPr>
            <a:r>
              <a:rPr lang="en-US" dirty="0"/>
              <a:t>-see the actual child stuttering.</a:t>
            </a:r>
          </a:p>
          <a:p>
            <a:pPr marL="0" indent="0">
              <a:buNone/>
            </a:pPr>
            <a:r>
              <a:rPr lang="en-US" dirty="0"/>
              <a:t>-see the parents interaction.</a:t>
            </a:r>
          </a:p>
          <a:p>
            <a:pPr marL="0" indent="0">
              <a:buNone/>
            </a:pPr>
            <a:r>
              <a:rPr lang="en-US" dirty="0"/>
              <a:t>-I can get a larger sample of speech.</a:t>
            </a:r>
          </a:p>
          <a:p>
            <a:pPr marL="0" indent="0">
              <a:buNone/>
            </a:pPr>
            <a:endParaRPr lang="en-US" dirty="0"/>
          </a:p>
          <a:p>
            <a:pPr>
              <a:buFont typeface="Wingdings" pitchFamily="2" charset="2"/>
              <a:buChar char="ü"/>
            </a:pPr>
            <a:endParaRPr lang="en-GB" dirty="0"/>
          </a:p>
        </p:txBody>
      </p:sp>
    </p:spTree>
    <p:extLst>
      <p:ext uri="{BB962C8B-B14F-4D97-AF65-F5344CB8AC3E}">
        <p14:creationId xmlns:p14="http://schemas.microsoft.com/office/powerpoint/2010/main" val="3061998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562600"/>
          </a:xfrm>
        </p:spPr>
        <p:txBody>
          <a:bodyPr>
            <a:normAutofit lnSpcReduction="10000"/>
          </a:bodyPr>
          <a:lstStyle/>
          <a:p>
            <a:pPr>
              <a:buFont typeface="Wingdings" pitchFamily="2" charset="2"/>
              <a:buChar char="ü"/>
            </a:pPr>
            <a:r>
              <a:rPr lang="en-US" dirty="0"/>
              <a:t>Parent interview:</a:t>
            </a:r>
          </a:p>
          <a:p>
            <a:pPr marL="0" indent="0">
              <a:buNone/>
            </a:pPr>
            <a:r>
              <a:rPr lang="en-US" dirty="0"/>
              <a:t>-talk more freely about stuttering with child and parents.</a:t>
            </a:r>
          </a:p>
          <a:p>
            <a:pPr marL="0" indent="0">
              <a:buNone/>
            </a:pPr>
            <a:r>
              <a:rPr lang="en-US" dirty="0"/>
              <a:t>-several questions are asked to the parents(pages 185-188).</a:t>
            </a:r>
          </a:p>
          <a:p>
            <a:pPr>
              <a:buFont typeface="Wingdings" pitchFamily="2" charset="2"/>
              <a:buChar char="ü"/>
            </a:pPr>
            <a:r>
              <a:rPr lang="en-US" dirty="0"/>
              <a:t>Clinician-Child interaction:</a:t>
            </a:r>
          </a:p>
          <a:p>
            <a:pPr marL="0" indent="0">
              <a:buNone/>
            </a:pPr>
            <a:r>
              <a:rPr lang="en-US" dirty="0"/>
              <a:t>-talking about stuttering with the child/parents.</a:t>
            </a:r>
          </a:p>
          <a:p>
            <a:pPr marL="0" indent="0">
              <a:buNone/>
            </a:pPr>
            <a:r>
              <a:rPr lang="en-US" dirty="0"/>
              <a:t>-A child who won</a:t>
            </a:r>
            <a:r>
              <a:rPr lang="ar-SA" dirty="0"/>
              <a:t>’</a:t>
            </a:r>
            <a:r>
              <a:rPr lang="en-GB" dirty="0"/>
              <a:t>t talk.</a:t>
            </a:r>
          </a:p>
          <a:p>
            <a:pPr marL="0" indent="0">
              <a:buNone/>
            </a:pPr>
            <a:r>
              <a:rPr lang="en-GB" dirty="0"/>
              <a:t>-A child who is entirely fluent. Use parents record, or rescheduled the client, change the environment for a new record.</a:t>
            </a:r>
          </a:p>
        </p:txBody>
      </p:sp>
    </p:spTree>
    <p:extLst>
      <p:ext uri="{BB962C8B-B14F-4D97-AF65-F5344CB8AC3E}">
        <p14:creationId xmlns:p14="http://schemas.microsoft.com/office/powerpoint/2010/main" val="1888895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Cont.</a:t>
            </a:r>
          </a:p>
        </p:txBody>
      </p:sp>
      <p:sp>
        <p:nvSpPr>
          <p:cNvPr id="3" name="Content Placeholder 2"/>
          <p:cNvSpPr>
            <a:spLocks noGrp="1"/>
          </p:cNvSpPr>
          <p:nvPr>
            <p:ph idx="1"/>
          </p:nvPr>
        </p:nvSpPr>
        <p:spPr>
          <a:xfrm>
            <a:off x="457200" y="914400"/>
            <a:ext cx="8229600" cy="5791200"/>
          </a:xfrm>
        </p:spPr>
        <p:txBody>
          <a:bodyPr>
            <a:normAutofit lnSpcReduction="10000"/>
          </a:bodyPr>
          <a:lstStyle/>
          <a:p>
            <a:pPr>
              <a:buFont typeface="Wingdings" pitchFamily="2" charset="2"/>
              <a:buChar char="v"/>
            </a:pPr>
            <a:r>
              <a:rPr lang="en-GB" dirty="0"/>
              <a:t>Speech Sample</a:t>
            </a:r>
          </a:p>
          <a:p>
            <a:pPr>
              <a:buFont typeface="Wingdings" pitchFamily="2" charset="2"/>
              <a:buChar char="Ø"/>
            </a:pPr>
            <a:r>
              <a:rPr lang="en-GB" dirty="0"/>
              <a:t>Pattern of </a:t>
            </a:r>
            <a:r>
              <a:rPr lang="en-GB" dirty="0" err="1"/>
              <a:t>disfluencies</a:t>
            </a:r>
            <a:r>
              <a:rPr lang="en-GB" dirty="0"/>
              <a:t>:</a:t>
            </a:r>
          </a:p>
          <a:p>
            <a:pPr marL="0" indent="0">
              <a:buNone/>
            </a:pPr>
            <a:r>
              <a:rPr lang="en-GB" dirty="0"/>
              <a:t>-SSI-3/SSI-4</a:t>
            </a:r>
          </a:p>
          <a:p>
            <a:pPr marL="0" indent="0">
              <a:buNone/>
            </a:pPr>
            <a:r>
              <a:rPr lang="en-GB" dirty="0"/>
              <a:t>-Test of </a:t>
            </a:r>
            <a:r>
              <a:rPr lang="en-GB" dirty="0" err="1"/>
              <a:t>Chlidhood</a:t>
            </a:r>
            <a:r>
              <a:rPr lang="en-GB" dirty="0"/>
              <a:t> Stuttering(TOCS).</a:t>
            </a:r>
          </a:p>
          <a:p>
            <a:pPr marL="0" indent="0">
              <a:buNone/>
            </a:pPr>
            <a:r>
              <a:rPr lang="en-GB" dirty="0"/>
              <a:t>-Speech Rate.</a:t>
            </a:r>
          </a:p>
          <a:p>
            <a:pPr>
              <a:buFont typeface="Wingdings" pitchFamily="2" charset="2"/>
              <a:buChar char="v"/>
            </a:pPr>
            <a:r>
              <a:rPr lang="en-GB" dirty="0"/>
              <a:t>Feelings and Attitudes:</a:t>
            </a:r>
          </a:p>
          <a:p>
            <a:pPr marL="0" indent="0">
              <a:buNone/>
            </a:pPr>
            <a:r>
              <a:rPr lang="en-GB" dirty="0"/>
              <a:t>1-the child is unaware.</a:t>
            </a:r>
          </a:p>
          <a:p>
            <a:pPr marL="0" indent="0">
              <a:buNone/>
            </a:pPr>
            <a:r>
              <a:rPr lang="en-GB" dirty="0"/>
              <a:t>2-occasionally aware.</a:t>
            </a:r>
          </a:p>
          <a:p>
            <a:pPr marL="0" indent="0">
              <a:buNone/>
            </a:pPr>
            <a:r>
              <a:rPr lang="en-GB" dirty="0"/>
              <a:t>3-aware and frustrated.</a:t>
            </a:r>
          </a:p>
          <a:p>
            <a:pPr marL="0" indent="0">
              <a:buNone/>
            </a:pPr>
            <a:r>
              <a:rPr lang="en-GB" dirty="0"/>
              <a:t>4-highly aware frustrated and afraid.</a:t>
            </a:r>
          </a:p>
        </p:txBody>
      </p:sp>
    </p:spTree>
    <p:extLst>
      <p:ext uri="{BB962C8B-B14F-4D97-AF65-F5344CB8AC3E}">
        <p14:creationId xmlns:p14="http://schemas.microsoft.com/office/powerpoint/2010/main" val="1971929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GB" dirty="0"/>
              <a:t>Cont.</a:t>
            </a:r>
          </a:p>
        </p:txBody>
      </p:sp>
      <p:sp>
        <p:nvSpPr>
          <p:cNvPr id="3" name="Content Placeholder 2"/>
          <p:cNvSpPr>
            <a:spLocks noGrp="1"/>
          </p:cNvSpPr>
          <p:nvPr>
            <p:ph idx="1"/>
          </p:nvPr>
        </p:nvSpPr>
        <p:spPr>
          <a:xfrm>
            <a:off x="457200" y="914400"/>
            <a:ext cx="8229600" cy="5867400"/>
          </a:xfrm>
        </p:spPr>
        <p:txBody>
          <a:bodyPr/>
          <a:lstStyle/>
          <a:p>
            <a:pPr>
              <a:buFont typeface="Wingdings" pitchFamily="2" charset="2"/>
              <a:buChar char="Ø"/>
            </a:pPr>
            <a:r>
              <a:rPr lang="en-GB" dirty="0"/>
              <a:t>Speech and Language </a:t>
            </a:r>
            <a:r>
              <a:rPr lang="en-GB" dirty="0" err="1"/>
              <a:t>behaviors</a:t>
            </a:r>
            <a:r>
              <a:rPr lang="en-GB" dirty="0"/>
              <a:t>.</a:t>
            </a:r>
          </a:p>
          <a:p>
            <a:pPr>
              <a:buFont typeface="Wingdings" pitchFamily="2" charset="2"/>
              <a:buChar char="Ø"/>
            </a:pPr>
            <a:r>
              <a:rPr lang="en-GB" dirty="0"/>
              <a:t>Speech and Language environment.</a:t>
            </a:r>
          </a:p>
          <a:p>
            <a:pPr>
              <a:buFont typeface="Wingdings" pitchFamily="2" charset="2"/>
              <a:buChar char="Ø"/>
            </a:pPr>
            <a:r>
              <a:rPr lang="en-GB" dirty="0">
                <a:highlight>
                  <a:srgbClr val="FFFF00"/>
                </a:highlight>
              </a:rPr>
              <a:t>Physical Development.</a:t>
            </a:r>
          </a:p>
          <a:p>
            <a:pPr>
              <a:buFont typeface="Wingdings" pitchFamily="2" charset="2"/>
              <a:buChar char="Ø"/>
            </a:pPr>
            <a:r>
              <a:rPr lang="en-GB" dirty="0">
                <a:highlight>
                  <a:srgbClr val="FFFF00"/>
                </a:highlight>
              </a:rPr>
              <a:t>Cognitive Development.</a:t>
            </a:r>
            <a:r>
              <a:rPr lang="en-GB" dirty="0"/>
              <a:t>      </a:t>
            </a:r>
            <a:r>
              <a:rPr lang="en-GB" dirty="0">
                <a:highlight>
                  <a:srgbClr val="FFFF00"/>
                </a:highlight>
              </a:rPr>
              <a:t> referral</a:t>
            </a:r>
          </a:p>
          <a:p>
            <a:pPr>
              <a:buFont typeface="Wingdings" pitchFamily="2" charset="2"/>
              <a:buChar char="Ø"/>
            </a:pPr>
            <a:r>
              <a:rPr lang="en-GB" dirty="0">
                <a:highlight>
                  <a:srgbClr val="FFFF00"/>
                </a:highlight>
              </a:rPr>
              <a:t>Social-Emotional Development.</a:t>
            </a:r>
          </a:p>
          <a:p>
            <a:pPr>
              <a:buFont typeface="Wingdings" pitchFamily="2" charset="2"/>
              <a:buChar char="Ø"/>
            </a:pPr>
            <a:endParaRPr lang="en-GB" dirty="0"/>
          </a:p>
          <a:p>
            <a:pPr>
              <a:buFont typeface="Wingdings" pitchFamily="2" charset="2"/>
              <a:buChar char="Ø"/>
            </a:pPr>
            <a:endParaRPr lang="en-GB" dirty="0"/>
          </a:p>
        </p:txBody>
      </p:sp>
    </p:spTree>
    <p:extLst>
      <p:ext uri="{BB962C8B-B14F-4D97-AF65-F5344CB8AC3E}">
        <p14:creationId xmlns:p14="http://schemas.microsoft.com/office/powerpoint/2010/main" val="843168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DIAGNOSIS</a:t>
            </a:r>
          </a:p>
        </p:txBody>
      </p:sp>
      <p:sp>
        <p:nvSpPr>
          <p:cNvPr id="3" name="Content Placeholder 2"/>
          <p:cNvSpPr>
            <a:spLocks noGrp="1"/>
          </p:cNvSpPr>
          <p:nvPr>
            <p:ph idx="1"/>
          </p:nvPr>
        </p:nvSpPr>
        <p:spPr>
          <a:xfrm>
            <a:off x="457200" y="1066800"/>
            <a:ext cx="8229600" cy="5715000"/>
          </a:xfrm>
        </p:spPr>
        <p:txBody>
          <a:bodyPr/>
          <a:lstStyle/>
          <a:p>
            <a:pPr>
              <a:buFont typeface="Wingdings" pitchFamily="2" charset="2"/>
              <a:buChar char="q"/>
            </a:pPr>
            <a:r>
              <a:rPr lang="en-GB" dirty="0"/>
              <a:t>Normally(Typically) </a:t>
            </a:r>
            <a:r>
              <a:rPr lang="en-GB" dirty="0" err="1"/>
              <a:t>Disfluent</a:t>
            </a:r>
            <a:r>
              <a:rPr lang="en-GB" dirty="0"/>
              <a:t>:</a:t>
            </a:r>
          </a:p>
          <a:p>
            <a:r>
              <a:rPr lang="en-GB" dirty="0"/>
              <a:t>Less than 10 </a:t>
            </a:r>
            <a:r>
              <a:rPr lang="en-GB" dirty="0" err="1"/>
              <a:t>disfluencies</a:t>
            </a:r>
            <a:r>
              <a:rPr lang="en-GB" dirty="0"/>
              <a:t>/100words or syllables.</a:t>
            </a:r>
          </a:p>
          <a:p>
            <a:r>
              <a:rPr lang="en-GB" dirty="0" err="1"/>
              <a:t>Multisyllable</a:t>
            </a:r>
            <a:r>
              <a:rPr lang="en-GB" dirty="0"/>
              <a:t> word </a:t>
            </a:r>
            <a:r>
              <a:rPr lang="en-GB" dirty="0" err="1"/>
              <a:t>repetitions,phrase</a:t>
            </a:r>
            <a:r>
              <a:rPr lang="en-GB" dirty="0"/>
              <a:t> </a:t>
            </a:r>
            <a:r>
              <a:rPr lang="en-GB" dirty="0" err="1"/>
              <a:t>repetitions,revesions</a:t>
            </a:r>
            <a:r>
              <a:rPr lang="en-GB" dirty="0"/>
              <a:t> ,</a:t>
            </a:r>
            <a:r>
              <a:rPr lang="en-GB" dirty="0" err="1"/>
              <a:t>interjections,pauses</a:t>
            </a:r>
            <a:r>
              <a:rPr lang="en-GB" dirty="0"/>
              <a:t>.</a:t>
            </a:r>
          </a:p>
          <a:p>
            <a:r>
              <a:rPr lang="en-GB" dirty="0"/>
              <a:t>Tw</a:t>
            </a:r>
            <a:r>
              <a:rPr lang="en-US" dirty="0"/>
              <a:t>o</a:t>
            </a:r>
            <a:r>
              <a:rPr lang="en-GB" dirty="0"/>
              <a:t> or less repetitions.</a:t>
            </a:r>
          </a:p>
          <a:p>
            <a:r>
              <a:rPr lang="en-GB" dirty="0"/>
              <a:t>Stuttering-like </a:t>
            </a:r>
            <a:r>
              <a:rPr lang="en-GB" dirty="0" err="1"/>
              <a:t>disfluencies</a:t>
            </a:r>
            <a:r>
              <a:rPr lang="en-GB" dirty="0"/>
              <a:t>/total </a:t>
            </a:r>
            <a:r>
              <a:rPr lang="en-GB" dirty="0" err="1"/>
              <a:t>disfluencies</a:t>
            </a:r>
            <a:r>
              <a:rPr lang="en-GB" dirty="0"/>
              <a:t> less than 50%.</a:t>
            </a:r>
          </a:p>
          <a:p>
            <a:r>
              <a:rPr lang="en-GB" dirty="0"/>
              <a:t>All </a:t>
            </a:r>
            <a:r>
              <a:rPr lang="en-GB" dirty="0" err="1"/>
              <a:t>disfluencies</a:t>
            </a:r>
            <a:r>
              <a:rPr lang="en-GB" dirty="0"/>
              <a:t> are relaxed.</a:t>
            </a:r>
          </a:p>
          <a:p>
            <a:pPr marL="0" indent="0">
              <a:buNone/>
            </a:pPr>
            <a:endParaRPr lang="en-GB" dirty="0"/>
          </a:p>
          <a:p>
            <a:endParaRPr lang="en-GB" dirty="0"/>
          </a:p>
        </p:txBody>
      </p:sp>
    </p:spTree>
    <p:extLst>
      <p:ext uri="{BB962C8B-B14F-4D97-AF65-F5344CB8AC3E}">
        <p14:creationId xmlns:p14="http://schemas.microsoft.com/office/powerpoint/2010/main" val="3309918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Cont.</a:t>
            </a:r>
          </a:p>
        </p:txBody>
      </p:sp>
      <p:sp>
        <p:nvSpPr>
          <p:cNvPr id="3" name="Content Placeholder 2"/>
          <p:cNvSpPr>
            <a:spLocks noGrp="1"/>
          </p:cNvSpPr>
          <p:nvPr>
            <p:ph idx="1"/>
          </p:nvPr>
        </p:nvSpPr>
        <p:spPr>
          <a:xfrm>
            <a:off x="457200" y="990600"/>
            <a:ext cx="8229600" cy="5867400"/>
          </a:xfrm>
        </p:spPr>
        <p:txBody>
          <a:bodyPr/>
          <a:lstStyle/>
          <a:p>
            <a:pPr>
              <a:buFont typeface="Wingdings" pitchFamily="2" charset="2"/>
              <a:buChar char="q"/>
            </a:pPr>
            <a:r>
              <a:rPr lang="en-GB" dirty="0"/>
              <a:t>Border Line Stuttering:</a:t>
            </a:r>
          </a:p>
          <a:p>
            <a:r>
              <a:rPr lang="en-GB" dirty="0"/>
              <a:t>1.5-3 years</a:t>
            </a:r>
          </a:p>
          <a:p>
            <a:r>
              <a:rPr lang="en-GB" dirty="0"/>
              <a:t>More than 10 disfluencies/100words or syllables.</a:t>
            </a:r>
          </a:p>
          <a:p>
            <a:r>
              <a:rPr lang="en-GB" dirty="0"/>
              <a:t>Disfluencies are loose and relaxed.</a:t>
            </a:r>
          </a:p>
          <a:p>
            <a:r>
              <a:rPr lang="en-GB" dirty="0"/>
              <a:t>Part word repetitions, single-syllable word repetitions, prolongations.</a:t>
            </a:r>
          </a:p>
          <a:p>
            <a:r>
              <a:rPr lang="en-GB" dirty="0"/>
              <a:t>More than tow repetitions.</a:t>
            </a:r>
          </a:p>
          <a:p>
            <a:r>
              <a:rPr lang="en-GB" dirty="0"/>
              <a:t>Stuttering-like disfluencies/total disfluencies more than 50%.</a:t>
            </a:r>
          </a:p>
          <a:p>
            <a:endParaRPr lang="en-GB" dirty="0"/>
          </a:p>
          <a:p>
            <a:endParaRPr lang="en-GB" dirty="0"/>
          </a:p>
        </p:txBody>
      </p:sp>
    </p:spTree>
    <p:extLst>
      <p:ext uri="{BB962C8B-B14F-4D97-AF65-F5344CB8AC3E}">
        <p14:creationId xmlns:p14="http://schemas.microsoft.com/office/powerpoint/2010/main" val="1785685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GB" dirty="0"/>
              <a:t>Cont.</a:t>
            </a:r>
          </a:p>
        </p:txBody>
      </p:sp>
      <p:sp>
        <p:nvSpPr>
          <p:cNvPr id="3" name="Content Placeholder 2"/>
          <p:cNvSpPr>
            <a:spLocks noGrp="1"/>
          </p:cNvSpPr>
          <p:nvPr>
            <p:ph idx="1"/>
          </p:nvPr>
        </p:nvSpPr>
        <p:spPr>
          <a:xfrm>
            <a:off x="457200" y="990600"/>
            <a:ext cx="8229600" cy="5867400"/>
          </a:xfrm>
        </p:spPr>
        <p:txBody>
          <a:bodyPr>
            <a:normAutofit lnSpcReduction="10000"/>
          </a:bodyPr>
          <a:lstStyle/>
          <a:p>
            <a:pPr>
              <a:buFont typeface="Wingdings" pitchFamily="2" charset="2"/>
              <a:buChar char="q"/>
            </a:pPr>
            <a:r>
              <a:rPr lang="en-GB" dirty="0"/>
              <a:t>Beginning Stuttering:</a:t>
            </a:r>
          </a:p>
          <a:p>
            <a:r>
              <a:rPr lang="en-GB" dirty="0"/>
              <a:t>Between 3.5 years old and 6.</a:t>
            </a:r>
          </a:p>
          <a:p>
            <a:r>
              <a:rPr lang="en-GB" dirty="0"/>
              <a:t>Tension and hurry in the child</a:t>
            </a:r>
            <a:r>
              <a:rPr lang="ar-SA" dirty="0"/>
              <a:t>’</a:t>
            </a:r>
            <a:r>
              <a:rPr lang="en-US" dirty="0"/>
              <a:t>s stuttering.</a:t>
            </a:r>
          </a:p>
          <a:p>
            <a:r>
              <a:rPr lang="en-US" dirty="0"/>
              <a:t>Rapid, abrupt repetitions, pitch rising during repetitions, prolongations,</a:t>
            </a:r>
          </a:p>
          <a:p>
            <a:r>
              <a:rPr lang="en-US" dirty="0"/>
              <a:t>Difficulty starting airflow or phonation(blocks)</a:t>
            </a:r>
          </a:p>
          <a:p>
            <a:r>
              <a:rPr lang="en-US" dirty="0"/>
              <a:t>Signs of facial tension.</a:t>
            </a:r>
          </a:p>
          <a:p>
            <a:r>
              <a:rPr lang="en-US" dirty="0"/>
              <a:t>Aware of his stuttering.</a:t>
            </a:r>
          </a:p>
          <a:p>
            <a:r>
              <a:rPr lang="en-US" dirty="0"/>
              <a:t>Frustrated .</a:t>
            </a:r>
          </a:p>
          <a:p>
            <a:r>
              <a:rPr lang="en-US" dirty="0"/>
              <a:t>Use a variety of escape behaviors.</a:t>
            </a:r>
          </a:p>
          <a:p>
            <a:r>
              <a:rPr lang="en-US" dirty="0"/>
              <a:t>Avoidance may </a:t>
            </a:r>
            <a:r>
              <a:rPr lang="en-US" dirty="0" err="1"/>
              <a:t>occure</a:t>
            </a:r>
            <a:r>
              <a:rPr lang="en-US" dirty="0"/>
              <a:t>.</a:t>
            </a:r>
            <a:endParaRPr lang="en-GB" dirty="0"/>
          </a:p>
        </p:txBody>
      </p:sp>
    </p:spTree>
    <p:extLst>
      <p:ext uri="{BB962C8B-B14F-4D97-AF65-F5344CB8AC3E}">
        <p14:creationId xmlns:p14="http://schemas.microsoft.com/office/powerpoint/2010/main" val="297306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Density of White Matter</a:t>
            </a:r>
          </a:p>
        </p:txBody>
      </p:sp>
      <p:pic>
        <p:nvPicPr>
          <p:cNvPr id="4098" name="Picture 2" descr="C:\Users\Toshiba\Desktop\densit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69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664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a:t>Risk Factors for Persistent Stuttering</a:t>
            </a:r>
            <a:endParaRPr lang="en-GB" dirty="0"/>
          </a:p>
        </p:txBody>
      </p:sp>
      <p:pic>
        <p:nvPicPr>
          <p:cNvPr id="1028" name="Picture 4" descr="C:\Users\Toshiba\Desktop\٢٠١٨٠٤٢٢_٢٢٠٧٤٩-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45386" y="1143000"/>
            <a:ext cx="7253227"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54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Drawing Information Together</a:t>
            </a:r>
            <a:endParaRPr lang="en-GB" dirty="0"/>
          </a:p>
        </p:txBody>
      </p:sp>
      <p:sp>
        <p:nvSpPr>
          <p:cNvPr id="3" name="Content Placeholder 2"/>
          <p:cNvSpPr>
            <a:spLocks noGrp="1"/>
          </p:cNvSpPr>
          <p:nvPr>
            <p:ph idx="1"/>
          </p:nvPr>
        </p:nvSpPr>
        <p:spPr>
          <a:xfrm>
            <a:off x="457200" y="1143000"/>
            <a:ext cx="8229600" cy="5638800"/>
          </a:xfrm>
        </p:spPr>
        <p:txBody>
          <a:bodyPr/>
          <a:lstStyle/>
          <a:p>
            <a:r>
              <a:rPr lang="en-US" dirty="0"/>
              <a:t>Closing Interview:</a:t>
            </a:r>
          </a:p>
          <a:p>
            <a:pPr>
              <a:buFontTx/>
              <a:buChar char="-"/>
            </a:pPr>
            <a:r>
              <a:rPr lang="en-US" dirty="0"/>
              <a:t>Discuss assessment findings.</a:t>
            </a:r>
          </a:p>
          <a:p>
            <a:pPr>
              <a:buFontTx/>
              <a:buChar char="-"/>
            </a:pPr>
            <a:r>
              <a:rPr lang="en-US" dirty="0"/>
              <a:t>Discuss family desires.</a:t>
            </a:r>
          </a:p>
          <a:p>
            <a:pPr>
              <a:buFontTx/>
              <a:buChar char="-"/>
            </a:pPr>
            <a:r>
              <a:rPr lang="en-US" dirty="0"/>
              <a:t>Write my summary and recommendations.</a:t>
            </a:r>
          </a:p>
          <a:p>
            <a:r>
              <a:rPr lang="en-US" dirty="0" err="1"/>
              <a:t>Reco</a:t>
            </a:r>
            <a:r>
              <a:rPr lang="en-GB" dirty="0" err="1"/>
              <a:t>mmendations</a:t>
            </a:r>
            <a:r>
              <a:rPr lang="en-GB" dirty="0"/>
              <a:t> for children with normal </a:t>
            </a:r>
            <a:r>
              <a:rPr lang="en-GB" dirty="0" err="1"/>
              <a:t>disfluency</a:t>
            </a:r>
            <a:r>
              <a:rPr lang="en-GB" dirty="0"/>
              <a:t>.</a:t>
            </a:r>
            <a:endParaRPr lang="en-US" dirty="0"/>
          </a:p>
        </p:txBody>
      </p:sp>
    </p:spTree>
    <p:extLst>
      <p:ext uri="{BB962C8B-B14F-4D97-AF65-F5344CB8AC3E}">
        <p14:creationId xmlns:p14="http://schemas.microsoft.com/office/powerpoint/2010/main" val="2378883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Recommendations for Children with Borderline or Beginning Stuttering</a:t>
            </a:r>
            <a:endParaRPr lang="en-GB" dirty="0"/>
          </a:p>
        </p:txBody>
      </p:sp>
      <p:pic>
        <p:nvPicPr>
          <p:cNvPr id="2051" name="Picture 3" descr="C:\Users\Toshiba\Desktop\IMG_٢٠١٨٠٤٢٢_٢٠١٢٥٩٥٠٣-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502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41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GB" dirty="0"/>
          </a:p>
        </p:txBody>
      </p:sp>
      <p:pic>
        <p:nvPicPr>
          <p:cNvPr id="1026" name="Picture 2" descr="C:\Users\Toshiba\Desktop\IMG_٢٠١٨٠٤٢٢_٢٠١٢٥٩٥٠٣-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991600"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20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SCHOOL-AGE CHILD</a:t>
            </a:r>
            <a:endParaRPr lang="en-GB" dirty="0"/>
          </a:p>
        </p:txBody>
      </p:sp>
      <p:sp>
        <p:nvSpPr>
          <p:cNvPr id="3" name="Content Placeholder 2"/>
          <p:cNvSpPr>
            <a:spLocks noGrp="1"/>
          </p:cNvSpPr>
          <p:nvPr>
            <p:ph idx="1"/>
          </p:nvPr>
        </p:nvSpPr>
        <p:spPr>
          <a:xfrm>
            <a:off x="457200" y="1219200"/>
            <a:ext cx="8229600" cy="5334000"/>
          </a:xfrm>
        </p:spPr>
        <p:txBody>
          <a:bodyPr/>
          <a:lstStyle/>
          <a:p>
            <a:pPr>
              <a:buFont typeface="Wingdings" pitchFamily="2" charset="2"/>
              <a:buChar char="Ø"/>
            </a:pPr>
            <a:r>
              <a:rPr lang="en-US" dirty="0" err="1"/>
              <a:t>Preassessment</a:t>
            </a:r>
            <a:r>
              <a:rPr lang="en-US" dirty="0"/>
              <a:t>:</a:t>
            </a:r>
          </a:p>
          <a:p>
            <a:pPr>
              <a:buFont typeface="Wingdings" pitchFamily="2" charset="2"/>
              <a:buChar char="ü"/>
            </a:pPr>
            <a:r>
              <a:rPr lang="en-US" dirty="0"/>
              <a:t>Clinical </a:t>
            </a:r>
            <a:r>
              <a:rPr lang="en-US" dirty="0" err="1"/>
              <a:t>Quistions</a:t>
            </a:r>
            <a:r>
              <a:rPr lang="en-US" dirty="0"/>
              <a:t>.</a:t>
            </a:r>
          </a:p>
          <a:p>
            <a:pPr>
              <a:buFont typeface="Wingdings" pitchFamily="2" charset="2"/>
              <a:buChar char="ü"/>
            </a:pPr>
            <a:r>
              <a:rPr lang="en-US" dirty="0"/>
              <a:t>Public School Consideration(IDEA,97 ,2004).</a:t>
            </a:r>
          </a:p>
          <a:p>
            <a:pPr>
              <a:buFont typeface="Wingdings" pitchFamily="2" charset="2"/>
              <a:buChar char="ü"/>
            </a:pPr>
            <a:r>
              <a:rPr lang="en-US" dirty="0"/>
              <a:t>Initial Contact with the family.</a:t>
            </a:r>
          </a:p>
          <a:p>
            <a:pPr>
              <a:buFont typeface="Wingdings" pitchFamily="2" charset="2"/>
              <a:buChar char="ü"/>
            </a:pPr>
            <a:r>
              <a:rPr lang="en-US" dirty="0"/>
              <a:t>Case history form.(pages 180-184)</a:t>
            </a:r>
          </a:p>
          <a:p>
            <a:pPr>
              <a:buFont typeface="Wingdings" pitchFamily="2" charset="2"/>
              <a:buChar char="ü"/>
            </a:pPr>
            <a:r>
              <a:rPr lang="en-US" dirty="0"/>
              <a:t>Audio/Video recording.</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4045720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Cont.</a:t>
            </a:r>
            <a:endParaRPr lang="en-GB" dirty="0"/>
          </a:p>
        </p:txBody>
      </p:sp>
      <p:sp>
        <p:nvSpPr>
          <p:cNvPr id="3" name="Content Placeholder 2"/>
          <p:cNvSpPr>
            <a:spLocks noGrp="1"/>
          </p:cNvSpPr>
          <p:nvPr>
            <p:ph idx="1"/>
          </p:nvPr>
        </p:nvSpPr>
        <p:spPr>
          <a:xfrm>
            <a:off x="457200" y="990600"/>
            <a:ext cx="8229600" cy="5867400"/>
          </a:xfrm>
        </p:spPr>
        <p:txBody>
          <a:bodyPr>
            <a:normAutofit lnSpcReduction="10000"/>
          </a:bodyPr>
          <a:lstStyle/>
          <a:p>
            <a:pPr>
              <a:buFont typeface="Wingdings" pitchFamily="2" charset="2"/>
              <a:buChar char="Ø"/>
            </a:pPr>
            <a:r>
              <a:rPr lang="en-US" dirty="0"/>
              <a:t>Assessment:</a:t>
            </a:r>
          </a:p>
          <a:p>
            <a:pPr>
              <a:buFont typeface="Wingdings" pitchFamily="2" charset="2"/>
              <a:buChar char="ü"/>
            </a:pPr>
            <a:r>
              <a:rPr lang="en-US" dirty="0"/>
              <a:t>Parent interview:</a:t>
            </a:r>
          </a:p>
          <a:p>
            <a:pPr marL="0" indent="0">
              <a:buNone/>
            </a:pPr>
            <a:r>
              <a:rPr lang="en-US" dirty="0"/>
              <a:t>-talk more freely about stuttering with child and parents.</a:t>
            </a:r>
          </a:p>
          <a:p>
            <a:pPr marL="0" indent="0">
              <a:buNone/>
            </a:pPr>
            <a:r>
              <a:rPr lang="en-US" dirty="0"/>
              <a:t>-several questions are asked to the parents(pages 185-188).</a:t>
            </a:r>
          </a:p>
          <a:p>
            <a:pPr>
              <a:buFont typeface="Wingdings" pitchFamily="2" charset="2"/>
              <a:buChar char="ü"/>
            </a:pPr>
            <a:r>
              <a:rPr lang="en-US" dirty="0"/>
              <a:t>Teacher interview.</a:t>
            </a:r>
          </a:p>
          <a:p>
            <a:pPr>
              <a:buFont typeface="Wingdings" pitchFamily="2" charset="2"/>
              <a:buChar char="ü"/>
            </a:pPr>
            <a:r>
              <a:rPr lang="en-US" dirty="0"/>
              <a:t>Classroom observation.</a:t>
            </a:r>
          </a:p>
          <a:p>
            <a:pPr>
              <a:buFont typeface="Wingdings" pitchFamily="2" charset="2"/>
              <a:buChar char="ü"/>
            </a:pPr>
            <a:r>
              <a:rPr lang="en-US" dirty="0"/>
              <a:t>Child/student interview-accepting environment.</a:t>
            </a:r>
          </a:p>
          <a:p>
            <a:pPr>
              <a:buFont typeface="Wingdings" pitchFamily="2" charset="2"/>
              <a:buChar char="ü"/>
            </a:pPr>
            <a:r>
              <a:rPr lang="en-US" dirty="0"/>
              <a:t>Questionnaire for the client (page200). </a:t>
            </a:r>
          </a:p>
          <a:p>
            <a:pPr>
              <a:buFont typeface="Wingdings" pitchFamily="2" charset="2"/>
              <a:buChar char="ü"/>
            </a:pPr>
            <a:endParaRPr lang="en-GB" dirty="0"/>
          </a:p>
        </p:txBody>
      </p:sp>
    </p:spTree>
    <p:extLst>
      <p:ext uri="{BB962C8B-B14F-4D97-AF65-F5344CB8AC3E}">
        <p14:creationId xmlns:p14="http://schemas.microsoft.com/office/powerpoint/2010/main" val="3572944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Cont.</a:t>
            </a:r>
            <a:endParaRPr lang="en-GB" dirty="0"/>
          </a:p>
        </p:txBody>
      </p:sp>
      <p:sp>
        <p:nvSpPr>
          <p:cNvPr id="3" name="Content Placeholder 2"/>
          <p:cNvSpPr>
            <a:spLocks noGrp="1"/>
          </p:cNvSpPr>
          <p:nvPr>
            <p:ph idx="1"/>
          </p:nvPr>
        </p:nvSpPr>
        <p:spPr>
          <a:xfrm>
            <a:off x="457200" y="914400"/>
            <a:ext cx="8229600" cy="5943600"/>
          </a:xfrm>
        </p:spPr>
        <p:txBody>
          <a:bodyPr/>
          <a:lstStyle/>
          <a:p>
            <a:pPr>
              <a:buFont typeface="Wingdings" pitchFamily="2" charset="2"/>
              <a:buChar char="v"/>
            </a:pPr>
            <a:r>
              <a:rPr lang="en-GB" dirty="0"/>
              <a:t>Speech Sample</a:t>
            </a:r>
          </a:p>
          <a:p>
            <a:pPr>
              <a:buFont typeface="Wingdings" pitchFamily="2" charset="2"/>
              <a:buChar char="Ø"/>
            </a:pPr>
            <a:r>
              <a:rPr lang="en-GB" dirty="0"/>
              <a:t>Pattern of </a:t>
            </a:r>
            <a:r>
              <a:rPr lang="en-GB" dirty="0" err="1"/>
              <a:t>disfluencies</a:t>
            </a:r>
            <a:r>
              <a:rPr lang="en-GB" dirty="0"/>
              <a:t>:</a:t>
            </a:r>
          </a:p>
          <a:p>
            <a:pPr marL="0" indent="0">
              <a:buNone/>
            </a:pPr>
            <a:r>
              <a:rPr lang="en-GB" dirty="0"/>
              <a:t>-SSI-3/SSI-4</a:t>
            </a:r>
          </a:p>
          <a:p>
            <a:pPr marL="0" indent="0">
              <a:buNone/>
            </a:pPr>
            <a:r>
              <a:rPr lang="en-GB" dirty="0"/>
              <a:t>--Speech Rate.</a:t>
            </a:r>
          </a:p>
          <a:p>
            <a:pPr marL="0" indent="0">
              <a:buNone/>
            </a:pPr>
            <a:r>
              <a:rPr lang="en-US" dirty="0"/>
              <a:t>-Trial Therapy.(fluency skills)</a:t>
            </a:r>
            <a:endParaRPr lang="en-GB" dirty="0"/>
          </a:p>
          <a:p>
            <a:pPr>
              <a:buFont typeface="Wingdings" pitchFamily="2" charset="2"/>
              <a:buChar char="v"/>
            </a:pPr>
            <a:r>
              <a:rPr lang="en-GB" dirty="0"/>
              <a:t>Feelings and Attitudes.</a:t>
            </a:r>
          </a:p>
          <a:p>
            <a:endParaRPr lang="en-GB" dirty="0"/>
          </a:p>
        </p:txBody>
      </p:sp>
    </p:spTree>
    <p:extLst>
      <p:ext uri="{BB962C8B-B14F-4D97-AF65-F5344CB8AC3E}">
        <p14:creationId xmlns:p14="http://schemas.microsoft.com/office/powerpoint/2010/main" val="2942289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715000"/>
          </a:xfrm>
        </p:spPr>
        <p:txBody>
          <a:bodyPr/>
          <a:lstStyle/>
          <a:p>
            <a:pPr>
              <a:buFont typeface="Wingdings" pitchFamily="2" charset="2"/>
              <a:buChar char="Ø"/>
            </a:pPr>
            <a:r>
              <a:rPr lang="en-GB" dirty="0"/>
              <a:t>Speech and Language </a:t>
            </a:r>
            <a:r>
              <a:rPr lang="en-GB" dirty="0" err="1"/>
              <a:t>behaviors</a:t>
            </a:r>
            <a:r>
              <a:rPr lang="en-GB" dirty="0"/>
              <a:t>.</a:t>
            </a:r>
          </a:p>
          <a:p>
            <a:pPr>
              <a:buFont typeface="Wingdings" pitchFamily="2" charset="2"/>
              <a:buChar char="Ø"/>
            </a:pPr>
            <a:r>
              <a:rPr lang="en-GB" dirty="0"/>
              <a:t>Speech and Language environment.</a:t>
            </a:r>
          </a:p>
          <a:p>
            <a:pPr>
              <a:buFont typeface="Wingdings" pitchFamily="2" charset="2"/>
              <a:buChar char="Ø"/>
            </a:pPr>
            <a:r>
              <a:rPr lang="en-GB" dirty="0"/>
              <a:t>Physical Development.</a:t>
            </a:r>
          </a:p>
          <a:p>
            <a:pPr>
              <a:buFont typeface="Wingdings" pitchFamily="2" charset="2"/>
              <a:buChar char="Ø"/>
            </a:pPr>
            <a:r>
              <a:rPr lang="en-GB" dirty="0"/>
              <a:t>Cognitive Development.</a:t>
            </a:r>
          </a:p>
          <a:p>
            <a:pPr>
              <a:buFont typeface="Wingdings" pitchFamily="2" charset="2"/>
              <a:buChar char="Ø"/>
            </a:pPr>
            <a:r>
              <a:rPr lang="en-GB" dirty="0"/>
              <a:t>Social-Emotional Development.</a:t>
            </a:r>
          </a:p>
          <a:p>
            <a:pPr>
              <a:buFont typeface="Wingdings" pitchFamily="2" charset="2"/>
              <a:buChar char="Ø"/>
            </a:pPr>
            <a:r>
              <a:rPr lang="en-US" dirty="0"/>
              <a:t>Academic Adjustment.</a:t>
            </a:r>
            <a:endParaRPr lang="en-GB" dirty="0"/>
          </a:p>
          <a:p>
            <a:endParaRPr lang="en-GB" dirty="0"/>
          </a:p>
        </p:txBody>
      </p:sp>
    </p:spTree>
    <p:extLst>
      <p:ext uri="{BB962C8B-B14F-4D97-AF65-F5344CB8AC3E}">
        <p14:creationId xmlns:p14="http://schemas.microsoft.com/office/powerpoint/2010/main" val="2490888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715000"/>
          </a:xfrm>
        </p:spPr>
        <p:txBody>
          <a:bodyPr/>
          <a:lstStyle/>
          <a:p>
            <a:r>
              <a:rPr lang="en-US" dirty="0"/>
              <a:t>Diagnosis.</a:t>
            </a:r>
          </a:p>
          <a:p>
            <a:r>
              <a:rPr lang="en-US" dirty="0"/>
              <a:t>Closing Interview:</a:t>
            </a:r>
          </a:p>
          <a:p>
            <a:pPr>
              <a:buFontTx/>
              <a:buChar char="-"/>
            </a:pPr>
            <a:r>
              <a:rPr lang="en-US" dirty="0"/>
              <a:t>Discuss assessment findings.</a:t>
            </a:r>
          </a:p>
          <a:p>
            <a:pPr>
              <a:buFontTx/>
              <a:buChar char="-"/>
            </a:pPr>
            <a:r>
              <a:rPr lang="en-US" dirty="0"/>
              <a:t>Discuss family desires.</a:t>
            </a:r>
          </a:p>
          <a:p>
            <a:pPr>
              <a:buFontTx/>
              <a:buChar char="-"/>
            </a:pPr>
            <a:r>
              <a:rPr lang="en-US" dirty="0"/>
              <a:t>Write my summary and recommendations.</a:t>
            </a:r>
          </a:p>
          <a:p>
            <a:r>
              <a:rPr lang="en-US" dirty="0"/>
              <a:t>Public School settings.</a:t>
            </a:r>
          </a:p>
          <a:p>
            <a:endParaRPr lang="en-GB" dirty="0"/>
          </a:p>
        </p:txBody>
      </p:sp>
    </p:spTree>
    <p:extLst>
      <p:ext uri="{BB962C8B-B14F-4D97-AF65-F5344CB8AC3E}">
        <p14:creationId xmlns:p14="http://schemas.microsoft.com/office/powerpoint/2010/main" val="1789303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ADOLESCENTS and ADULTS</a:t>
            </a:r>
            <a:endParaRPr lang="en-GB" dirty="0"/>
          </a:p>
        </p:txBody>
      </p:sp>
      <p:sp>
        <p:nvSpPr>
          <p:cNvPr id="3" name="Content Placeholder 2"/>
          <p:cNvSpPr>
            <a:spLocks noGrp="1"/>
          </p:cNvSpPr>
          <p:nvPr>
            <p:ph idx="1"/>
          </p:nvPr>
        </p:nvSpPr>
        <p:spPr>
          <a:xfrm>
            <a:off x="457200" y="1143000"/>
            <a:ext cx="8229600" cy="5715000"/>
          </a:xfrm>
        </p:spPr>
        <p:txBody>
          <a:bodyPr/>
          <a:lstStyle/>
          <a:p>
            <a:pPr>
              <a:buFont typeface="Wingdings" pitchFamily="2" charset="2"/>
              <a:buChar char="v"/>
            </a:pPr>
            <a:r>
              <a:rPr lang="en-US" dirty="0"/>
              <a:t>PREASSESSMENT:</a:t>
            </a:r>
          </a:p>
          <a:p>
            <a:pPr>
              <a:buFont typeface="Wingdings" pitchFamily="2" charset="2"/>
              <a:buChar char="Ø"/>
            </a:pPr>
            <a:r>
              <a:rPr lang="en-US" dirty="0"/>
              <a:t>Clinic versus School Assessment.</a:t>
            </a:r>
          </a:p>
          <a:p>
            <a:pPr>
              <a:buFont typeface="Wingdings" pitchFamily="2" charset="2"/>
              <a:buChar char="Ø"/>
            </a:pPr>
            <a:r>
              <a:rPr lang="en-US" dirty="0"/>
              <a:t>Case History Form.(pages 205-208)</a:t>
            </a:r>
          </a:p>
          <a:p>
            <a:pPr>
              <a:buFont typeface="Wingdings" pitchFamily="2" charset="2"/>
              <a:buChar char="Ø"/>
            </a:pPr>
            <a:r>
              <a:rPr lang="en-US" dirty="0"/>
              <a:t>Attitude Questionnaires.</a:t>
            </a:r>
          </a:p>
          <a:p>
            <a:pPr>
              <a:buFont typeface="Wingdings" pitchFamily="2" charset="2"/>
              <a:buChar char="Ø"/>
            </a:pPr>
            <a:r>
              <a:rPr lang="en-US" dirty="0"/>
              <a:t>Audio/Video recording.</a:t>
            </a:r>
            <a:endParaRPr lang="en-GB" dirty="0"/>
          </a:p>
        </p:txBody>
      </p:sp>
    </p:spTree>
    <p:extLst>
      <p:ext uri="{BB962C8B-B14F-4D97-AF65-F5344CB8AC3E}">
        <p14:creationId xmlns:p14="http://schemas.microsoft.com/office/powerpoint/2010/main" val="122701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Brain Structure and Function</a:t>
            </a:r>
          </a:p>
        </p:txBody>
      </p:sp>
      <p:pic>
        <p:nvPicPr>
          <p:cNvPr id="5122" name="Picture 2" descr="C:\Users\Toshiba\Desktop\brain str. fu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9154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01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Cont.</a:t>
            </a:r>
            <a:endParaRPr lang="en-GB" dirty="0"/>
          </a:p>
        </p:txBody>
      </p:sp>
      <p:sp>
        <p:nvSpPr>
          <p:cNvPr id="3" name="Content Placeholder 2"/>
          <p:cNvSpPr>
            <a:spLocks noGrp="1"/>
          </p:cNvSpPr>
          <p:nvPr>
            <p:ph idx="1"/>
          </p:nvPr>
        </p:nvSpPr>
        <p:spPr>
          <a:xfrm>
            <a:off x="457200" y="990600"/>
            <a:ext cx="8229600" cy="5867400"/>
          </a:xfrm>
        </p:spPr>
        <p:txBody>
          <a:bodyPr/>
          <a:lstStyle/>
          <a:p>
            <a:pPr>
              <a:buFont typeface="Wingdings" pitchFamily="2" charset="2"/>
              <a:buChar char="v"/>
            </a:pPr>
            <a:r>
              <a:rPr lang="en-US" dirty="0"/>
              <a:t>ASSESSMENT:</a:t>
            </a:r>
          </a:p>
          <a:p>
            <a:pPr>
              <a:buFont typeface="Wingdings" pitchFamily="2" charset="2"/>
              <a:buChar char="Ø"/>
            </a:pPr>
            <a:r>
              <a:rPr lang="en-US" dirty="0"/>
              <a:t>Client Interview.(questions pages 209-210).</a:t>
            </a:r>
          </a:p>
          <a:p>
            <a:pPr>
              <a:buFont typeface="Wingdings" pitchFamily="2" charset="2"/>
              <a:buChar char="Ø"/>
            </a:pPr>
            <a:r>
              <a:rPr lang="en-US" dirty="0"/>
              <a:t>Parents Interview.</a:t>
            </a:r>
          </a:p>
          <a:p>
            <a:pPr>
              <a:buFont typeface="Wingdings" pitchFamily="2" charset="2"/>
              <a:buChar char="v"/>
            </a:pPr>
            <a:r>
              <a:rPr lang="en-GB" dirty="0"/>
              <a:t>Speech Sample</a:t>
            </a:r>
          </a:p>
          <a:p>
            <a:pPr>
              <a:buFont typeface="Wingdings" pitchFamily="2" charset="2"/>
              <a:buChar char="Ø"/>
            </a:pPr>
            <a:r>
              <a:rPr lang="en-GB" dirty="0"/>
              <a:t>Pattern of </a:t>
            </a:r>
            <a:r>
              <a:rPr lang="en-GB" dirty="0" err="1"/>
              <a:t>disfluencies</a:t>
            </a:r>
            <a:r>
              <a:rPr lang="en-GB" dirty="0"/>
              <a:t>:</a:t>
            </a:r>
          </a:p>
          <a:p>
            <a:pPr marL="0" indent="0">
              <a:buNone/>
            </a:pPr>
            <a:r>
              <a:rPr lang="en-GB" dirty="0"/>
              <a:t>-SSI-3/SSI-4</a:t>
            </a:r>
          </a:p>
          <a:p>
            <a:pPr marL="0" indent="0">
              <a:buNone/>
            </a:pPr>
            <a:r>
              <a:rPr lang="en-GB" dirty="0"/>
              <a:t>--Speech Rate.</a:t>
            </a:r>
          </a:p>
          <a:p>
            <a:pPr marL="0" indent="0">
              <a:buNone/>
            </a:pPr>
            <a:r>
              <a:rPr lang="en-US" dirty="0"/>
              <a:t>-Trial Therapy.(fluency skills)</a:t>
            </a:r>
            <a:endParaRPr lang="en-GB" dirty="0"/>
          </a:p>
          <a:p>
            <a:pPr>
              <a:buFont typeface="Wingdings" pitchFamily="2" charset="2"/>
              <a:buChar char="Ø"/>
            </a:pPr>
            <a:r>
              <a:rPr lang="en-US" dirty="0"/>
              <a:t>Feelings and Attitudes.</a:t>
            </a:r>
          </a:p>
          <a:p>
            <a:pPr>
              <a:buFont typeface="Wingdings" pitchFamily="2" charset="2"/>
              <a:buChar char="Ø"/>
            </a:pPr>
            <a:endParaRPr lang="en-GB" dirty="0"/>
          </a:p>
        </p:txBody>
      </p:sp>
    </p:spTree>
    <p:extLst>
      <p:ext uri="{BB962C8B-B14F-4D97-AF65-F5344CB8AC3E}">
        <p14:creationId xmlns:p14="http://schemas.microsoft.com/office/powerpoint/2010/main" val="1532986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Cont.</a:t>
            </a:r>
            <a:endParaRPr lang="en-GB" dirty="0"/>
          </a:p>
        </p:txBody>
      </p:sp>
      <p:sp>
        <p:nvSpPr>
          <p:cNvPr id="3" name="Content Placeholder 2"/>
          <p:cNvSpPr>
            <a:spLocks noGrp="1"/>
          </p:cNvSpPr>
          <p:nvPr>
            <p:ph idx="1"/>
          </p:nvPr>
        </p:nvSpPr>
        <p:spPr>
          <a:xfrm>
            <a:off x="457200" y="914400"/>
            <a:ext cx="8229600" cy="5791200"/>
          </a:xfrm>
        </p:spPr>
        <p:txBody>
          <a:bodyPr/>
          <a:lstStyle/>
          <a:p>
            <a:pPr>
              <a:buFont typeface="Wingdings" pitchFamily="2" charset="2"/>
              <a:buChar char="Ø"/>
            </a:pPr>
            <a:r>
              <a:rPr lang="en-GB" dirty="0"/>
              <a:t>Speech and Language </a:t>
            </a:r>
            <a:r>
              <a:rPr lang="en-GB" dirty="0" err="1"/>
              <a:t>behaviors</a:t>
            </a:r>
            <a:r>
              <a:rPr lang="en-GB" dirty="0"/>
              <a:t>.</a:t>
            </a:r>
          </a:p>
          <a:p>
            <a:pPr>
              <a:buFont typeface="Wingdings" pitchFamily="2" charset="2"/>
              <a:buChar char="Ø"/>
            </a:pPr>
            <a:r>
              <a:rPr lang="en-GB" dirty="0"/>
              <a:t>Speech and Language environment.</a:t>
            </a:r>
          </a:p>
          <a:p>
            <a:pPr>
              <a:buFont typeface="Wingdings" pitchFamily="2" charset="2"/>
              <a:buChar char="Ø"/>
            </a:pPr>
            <a:r>
              <a:rPr lang="en-GB" dirty="0"/>
              <a:t>Physical Development.</a:t>
            </a:r>
          </a:p>
          <a:p>
            <a:pPr>
              <a:buFont typeface="Wingdings" pitchFamily="2" charset="2"/>
              <a:buChar char="Ø"/>
            </a:pPr>
            <a:r>
              <a:rPr lang="en-GB" dirty="0"/>
              <a:t>Cognitive Development.</a:t>
            </a:r>
          </a:p>
          <a:p>
            <a:pPr>
              <a:buFont typeface="Wingdings" pitchFamily="2" charset="2"/>
              <a:buChar char="Ø"/>
            </a:pPr>
            <a:r>
              <a:rPr lang="en-GB" dirty="0"/>
              <a:t>Social-Emotional Development.</a:t>
            </a:r>
          </a:p>
          <a:p>
            <a:pPr>
              <a:buFont typeface="Wingdings" pitchFamily="2" charset="2"/>
              <a:buChar char="Ø"/>
            </a:pPr>
            <a:r>
              <a:rPr lang="en-US" dirty="0"/>
              <a:t>Diagnosis and recommendations.</a:t>
            </a:r>
          </a:p>
          <a:p>
            <a:pPr>
              <a:buFont typeface="Wingdings" pitchFamily="2" charset="2"/>
              <a:buChar char="Ø"/>
            </a:pPr>
            <a:r>
              <a:rPr lang="en-US" dirty="0"/>
              <a:t>Closing interview.</a:t>
            </a:r>
            <a:endParaRPr lang="en-GB" dirty="0"/>
          </a:p>
          <a:p>
            <a:endParaRPr lang="en-GB" dirty="0"/>
          </a:p>
        </p:txBody>
      </p:sp>
    </p:spTree>
    <p:extLst>
      <p:ext uri="{BB962C8B-B14F-4D97-AF65-F5344CB8AC3E}">
        <p14:creationId xmlns:p14="http://schemas.microsoft.com/office/powerpoint/2010/main" val="3189984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a:t>PRELIMINARIES TO TREATMENT</a:t>
            </a:r>
            <a:endParaRPr lang="en-GB"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925973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fontScale="90000"/>
          </a:bodyPr>
          <a:lstStyle/>
          <a:p>
            <a:r>
              <a:rPr lang="en-US" dirty="0"/>
              <a:t>Clinician</a:t>
            </a:r>
            <a:r>
              <a:rPr lang="ar-SA" dirty="0"/>
              <a:t>’</a:t>
            </a:r>
            <a:r>
              <a:rPr lang="en-GB" dirty="0"/>
              <a:t>s Attributes(Characteristics):</a:t>
            </a:r>
            <a:br>
              <a:rPr lang="en-GB" dirty="0"/>
            </a:br>
            <a:endParaRPr lang="en-GB" dirty="0"/>
          </a:p>
        </p:txBody>
      </p:sp>
      <p:sp>
        <p:nvSpPr>
          <p:cNvPr id="3" name="Content Placeholder 2"/>
          <p:cNvSpPr>
            <a:spLocks noGrp="1"/>
          </p:cNvSpPr>
          <p:nvPr>
            <p:ph idx="1"/>
          </p:nvPr>
        </p:nvSpPr>
        <p:spPr>
          <a:xfrm>
            <a:off x="457200" y="1219200"/>
            <a:ext cx="8229600" cy="5638800"/>
          </a:xfrm>
        </p:spPr>
        <p:txBody>
          <a:bodyPr>
            <a:normAutofit lnSpcReduction="10000"/>
          </a:bodyPr>
          <a:lstStyle/>
          <a:p>
            <a:pPr>
              <a:buFont typeface="Wingdings" pitchFamily="2" charset="2"/>
              <a:buChar char="ü"/>
            </a:pPr>
            <a:r>
              <a:rPr lang="en-GB" dirty="0" err="1"/>
              <a:t>Empathy:The</a:t>
            </a:r>
            <a:r>
              <a:rPr lang="en-GB" dirty="0"/>
              <a:t> ability to understand the </a:t>
            </a:r>
            <a:r>
              <a:rPr lang="en-GB" dirty="0" err="1"/>
              <a:t>feelings,thoughts,perspectives</a:t>
            </a:r>
            <a:r>
              <a:rPr lang="en-GB" dirty="0"/>
              <a:t> and beliefs.</a:t>
            </a:r>
          </a:p>
          <a:p>
            <a:pPr>
              <a:buFont typeface="Wingdings" pitchFamily="2" charset="2"/>
              <a:buChar char="ü"/>
            </a:pPr>
            <a:r>
              <a:rPr lang="en-GB" dirty="0"/>
              <a:t>Warmth(Unconditional positive regard):feeling of positive regard for another person which is conveyed by voice </a:t>
            </a:r>
            <a:r>
              <a:rPr lang="en-GB" dirty="0" err="1"/>
              <a:t>tone,facial</a:t>
            </a:r>
            <a:r>
              <a:rPr lang="en-GB" dirty="0"/>
              <a:t> </a:t>
            </a:r>
            <a:r>
              <a:rPr lang="en-GB" dirty="0" err="1"/>
              <a:t>exoression</a:t>
            </a:r>
            <a:r>
              <a:rPr lang="en-GB" dirty="0"/>
              <a:t> and body language.</a:t>
            </a:r>
          </a:p>
          <a:p>
            <a:pPr>
              <a:buFont typeface="Wingdings" pitchFamily="2" charset="2"/>
              <a:buChar char="ü"/>
            </a:pPr>
            <a:r>
              <a:rPr lang="en-GB" dirty="0"/>
              <a:t>Genuineness(congruence):Honesty and self-acceptance.</a:t>
            </a:r>
          </a:p>
          <a:p>
            <a:pPr>
              <a:buFont typeface="Wingdings" pitchFamily="2" charset="2"/>
              <a:buChar char="ü"/>
            </a:pPr>
            <a:r>
              <a:rPr lang="en-GB" dirty="0"/>
              <a:t>A Preference for Evidence-Based Practice. </a:t>
            </a:r>
          </a:p>
          <a:p>
            <a:pPr>
              <a:buFont typeface="Wingdings" pitchFamily="2" charset="2"/>
              <a:buChar char="ü"/>
            </a:pPr>
            <a:r>
              <a:rPr lang="en-GB" dirty="0"/>
              <a:t>A Commitment to Continuing Education.</a:t>
            </a:r>
          </a:p>
          <a:p>
            <a:pPr>
              <a:buFont typeface="Wingdings" pitchFamily="2" charset="2"/>
              <a:buChar char="ü"/>
            </a:pPr>
            <a:r>
              <a:rPr lang="en-GB" dirty="0"/>
              <a:t>Critical Thinking and Creativity.</a:t>
            </a:r>
          </a:p>
          <a:p>
            <a:pPr>
              <a:buFont typeface="Wingdings" pitchFamily="2" charset="2"/>
              <a:buChar char="ü"/>
            </a:pPr>
            <a:endParaRPr lang="en-GB" dirty="0"/>
          </a:p>
          <a:p>
            <a:endParaRPr lang="en-GB" dirty="0"/>
          </a:p>
        </p:txBody>
      </p:sp>
    </p:spTree>
    <p:extLst>
      <p:ext uri="{BB962C8B-B14F-4D97-AF65-F5344CB8AC3E}">
        <p14:creationId xmlns:p14="http://schemas.microsoft.com/office/powerpoint/2010/main" val="2426578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Clinician</a:t>
            </a:r>
            <a:r>
              <a:rPr lang="ar-SA" dirty="0"/>
              <a:t>’</a:t>
            </a:r>
            <a:r>
              <a:rPr lang="en-GB" dirty="0"/>
              <a:t>s Beliefs</a:t>
            </a:r>
          </a:p>
        </p:txBody>
      </p:sp>
      <p:sp>
        <p:nvSpPr>
          <p:cNvPr id="3" name="Content Placeholder 2"/>
          <p:cNvSpPr>
            <a:spLocks noGrp="1"/>
          </p:cNvSpPr>
          <p:nvPr>
            <p:ph idx="1"/>
          </p:nvPr>
        </p:nvSpPr>
        <p:spPr>
          <a:xfrm>
            <a:off x="457200" y="1295400"/>
            <a:ext cx="8229600" cy="5334000"/>
          </a:xfrm>
        </p:spPr>
        <p:txBody>
          <a:bodyPr/>
          <a:lstStyle/>
          <a:p>
            <a:r>
              <a:rPr lang="en-US" dirty="0"/>
              <a:t>Clinician</a:t>
            </a:r>
            <a:r>
              <a:rPr lang="ar-SA" dirty="0"/>
              <a:t>’</a:t>
            </a:r>
            <a:r>
              <a:rPr lang="en-GB" dirty="0"/>
              <a:t>s Beliefs about the causes ,etiology and development of stuttering direct clinical practice in:</a:t>
            </a:r>
          </a:p>
          <a:p>
            <a:pPr>
              <a:buFont typeface="Wingdings" pitchFamily="2" charset="2"/>
              <a:buChar char="Ø"/>
            </a:pPr>
            <a:r>
              <a:rPr lang="en-GB" dirty="0"/>
              <a:t>ASSESSMENT.</a:t>
            </a:r>
          </a:p>
          <a:p>
            <a:pPr>
              <a:buFont typeface="Wingdings" pitchFamily="2" charset="2"/>
              <a:buChar char="Ø"/>
            </a:pPr>
            <a:r>
              <a:rPr lang="en-GB" dirty="0"/>
              <a:t>INTERVENTION.</a:t>
            </a:r>
          </a:p>
          <a:p>
            <a:pPr>
              <a:buFont typeface="Wingdings" pitchFamily="2" charset="2"/>
              <a:buChar char="Ø"/>
            </a:pPr>
            <a:r>
              <a:rPr lang="en-GB" dirty="0"/>
              <a:t>PARENT COUNCELLING. </a:t>
            </a:r>
          </a:p>
        </p:txBody>
      </p:sp>
    </p:spTree>
    <p:extLst>
      <p:ext uri="{BB962C8B-B14F-4D97-AF65-F5344CB8AC3E}">
        <p14:creationId xmlns:p14="http://schemas.microsoft.com/office/powerpoint/2010/main" val="3287999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dirty="0"/>
              <a:t>TREATMENT GOALS</a:t>
            </a:r>
          </a:p>
        </p:txBody>
      </p:sp>
      <p:sp>
        <p:nvSpPr>
          <p:cNvPr id="3" name="Content Placeholder 2"/>
          <p:cNvSpPr>
            <a:spLocks noGrp="1"/>
          </p:cNvSpPr>
          <p:nvPr>
            <p:ph idx="1"/>
          </p:nvPr>
        </p:nvSpPr>
        <p:spPr>
          <a:xfrm>
            <a:off x="457200" y="1219200"/>
            <a:ext cx="8229600" cy="5486400"/>
          </a:xfrm>
        </p:spPr>
        <p:txBody>
          <a:bodyPr>
            <a:normAutofit fontScale="92500" lnSpcReduction="20000"/>
          </a:bodyPr>
          <a:lstStyle/>
          <a:p>
            <a:r>
              <a:rPr lang="en-GB" dirty="0"/>
              <a:t>Treatment goals vary according to different variables.</a:t>
            </a:r>
          </a:p>
          <a:p>
            <a:pPr>
              <a:buFont typeface="Wingdings" pitchFamily="2" charset="2"/>
              <a:buChar char="ü"/>
            </a:pPr>
            <a:r>
              <a:rPr lang="en-GB" dirty="0"/>
              <a:t>Reduce the Frequency of Stuttering.</a:t>
            </a:r>
          </a:p>
          <a:p>
            <a:pPr>
              <a:buFont typeface="Wingdings" pitchFamily="2" charset="2"/>
              <a:buChar char="ü"/>
            </a:pPr>
            <a:r>
              <a:rPr lang="en-GB" dirty="0"/>
              <a:t>Reduce the Abnormality of Stuttering.</a:t>
            </a:r>
          </a:p>
          <a:p>
            <a:pPr>
              <a:buFont typeface="Wingdings" pitchFamily="2" charset="2"/>
              <a:buChar char="ü"/>
            </a:pPr>
            <a:r>
              <a:rPr lang="en-GB" dirty="0"/>
              <a:t>Reduce Negative Feelings about Stuttering and about Speaking.</a:t>
            </a:r>
          </a:p>
          <a:p>
            <a:pPr>
              <a:buFont typeface="Wingdings" pitchFamily="2" charset="2"/>
              <a:buChar char="ü"/>
            </a:pPr>
            <a:r>
              <a:rPr lang="en-GB" dirty="0"/>
              <a:t>Reduce Negative Thoughts and Attitudes about Stuttering and about Speaking.</a:t>
            </a:r>
          </a:p>
          <a:p>
            <a:pPr>
              <a:buFont typeface="Wingdings" pitchFamily="2" charset="2"/>
              <a:buChar char="ü"/>
            </a:pPr>
            <a:r>
              <a:rPr lang="en-GB" dirty="0"/>
              <a:t>Reduce avoidance.</a:t>
            </a:r>
          </a:p>
          <a:p>
            <a:pPr>
              <a:buFont typeface="Wingdings" pitchFamily="2" charset="2"/>
              <a:buChar char="ü"/>
            </a:pPr>
            <a:r>
              <a:rPr lang="en-GB" dirty="0"/>
              <a:t>Increase Overall Communication Abilities.</a:t>
            </a:r>
          </a:p>
          <a:p>
            <a:pPr>
              <a:buFont typeface="Wingdings" pitchFamily="2" charset="2"/>
              <a:buChar char="ü"/>
            </a:pPr>
            <a:r>
              <a:rPr lang="en-GB" dirty="0"/>
              <a:t>Create an Environment that Facilitates Frequency: Fluency -Facilitating Environment.</a:t>
            </a:r>
          </a:p>
          <a:p>
            <a:pPr>
              <a:buFont typeface="Wingdings" pitchFamily="2" charset="2"/>
              <a:buChar char="ü"/>
            </a:pPr>
            <a:endParaRPr lang="en-GB" dirty="0"/>
          </a:p>
        </p:txBody>
      </p:sp>
    </p:spTree>
    <p:extLst>
      <p:ext uri="{BB962C8B-B14F-4D97-AF65-F5344CB8AC3E}">
        <p14:creationId xmlns:p14="http://schemas.microsoft.com/office/powerpoint/2010/main" val="557350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733800"/>
          </a:xfrm>
        </p:spPr>
        <p:txBody>
          <a:bodyPr/>
          <a:lstStyle/>
          <a:p>
            <a:r>
              <a:rPr lang="en-US" dirty="0"/>
              <a:t>THERAPY PROCEDURES</a:t>
            </a:r>
            <a:endParaRPr lang="en-GB"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2702599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981200"/>
          </a:xfrm>
        </p:spPr>
        <p:txBody>
          <a:bodyPr>
            <a:normAutofit fontScale="90000"/>
          </a:bodyPr>
          <a:lstStyle/>
          <a:p>
            <a:r>
              <a:rPr lang="en-US" dirty="0"/>
              <a:t>Procedures to Help Clients and Families Deal with Their Emotions Associated with stuttering</a:t>
            </a:r>
            <a:endParaRPr lang="en-GB" dirty="0"/>
          </a:p>
        </p:txBody>
      </p:sp>
      <p:sp>
        <p:nvSpPr>
          <p:cNvPr id="3" name="Content Placeholder 2"/>
          <p:cNvSpPr>
            <a:spLocks noGrp="1"/>
          </p:cNvSpPr>
          <p:nvPr>
            <p:ph idx="1"/>
          </p:nvPr>
        </p:nvSpPr>
        <p:spPr>
          <a:xfrm>
            <a:off x="457200" y="1905000"/>
            <a:ext cx="8229600" cy="4724400"/>
          </a:xfrm>
        </p:spPr>
        <p:txBody>
          <a:bodyPr>
            <a:normAutofit fontScale="77500" lnSpcReduction="20000"/>
          </a:bodyPr>
          <a:lstStyle/>
          <a:p>
            <a:r>
              <a:rPr lang="en-US" dirty="0"/>
              <a:t>Called counseling or working with emotions related to stuttering.</a:t>
            </a:r>
          </a:p>
          <a:p>
            <a:r>
              <a:rPr lang="en-US" dirty="0" err="1"/>
              <a:t>Empathy,Warmth</a:t>
            </a:r>
            <a:r>
              <a:rPr lang="en-US" dirty="0"/>
              <a:t> and Genuineness.</a:t>
            </a:r>
          </a:p>
          <a:p>
            <a:r>
              <a:rPr lang="en-US" dirty="0"/>
              <a:t>Family must develop faith in the clinician abilities and in understanding and acceptance of their feelings.</a:t>
            </a:r>
          </a:p>
          <a:p>
            <a:r>
              <a:rPr lang="en-US" dirty="0"/>
              <a:t>Listen carefully to parents description of stuttering, responses to it ,feelings.</a:t>
            </a:r>
          </a:p>
          <a:p>
            <a:r>
              <a:rPr lang="en-US" dirty="0"/>
              <a:t>Share information about </a:t>
            </a:r>
            <a:r>
              <a:rPr lang="en-US" dirty="0" err="1"/>
              <a:t>recovery,help</a:t>
            </a:r>
            <a:r>
              <a:rPr lang="en-US" dirty="0"/>
              <a:t> parents realize positive changes.</a:t>
            </a:r>
          </a:p>
          <a:p>
            <a:r>
              <a:rPr lang="en-US" dirty="0"/>
              <a:t>In older clients direct work with the clients rather than the family.</a:t>
            </a:r>
          </a:p>
          <a:p>
            <a:r>
              <a:rPr lang="en-US" dirty="0"/>
              <a:t>Teaching certain techniques(</a:t>
            </a:r>
            <a:r>
              <a:rPr lang="en-US" dirty="0" err="1"/>
              <a:t>cancellations,pull</a:t>
            </a:r>
            <a:r>
              <a:rPr lang="en-US" dirty="0"/>
              <a:t>-outs, preparatory sets .  </a:t>
            </a:r>
            <a:endParaRPr lang="en-GB" dirty="0"/>
          </a:p>
        </p:txBody>
      </p:sp>
    </p:spTree>
    <p:extLst>
      <p:ext uri="{BB962C8B-B14F-4D97-AF65-F5344CB8AC3E}">
        <p14:creationId xmlns:p14="http://schemas.microsoft.com/office/powerpoint/2010/main" val="36353361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to Reduce the Frequency of Stuttering</a:t>
            </a:r>
            <a:endParaRPr lang="en-GB" dirty="0"/>
          </a:p>
        </p:txBody>
      </p:sp>
      <p:sp>
        <p:nvSpPr>
          <p:cNvPr id="3" name="Content Placeholder 2"/>
          <p:cNvSpPr>
            <a:spLocks noGrp="1"/>
          </p:cNvSpPr>
          <p:nvPr>
            <p:ph idx="1"/>
          </p:nvPr>
        </p:nvSpPr>
        <p:spPr>
          <a:xfrm>
            <a:off x="457200" y="1600200"/>
            <a:ext cx="8229600" cy="5105400"/>
          </a:xfrm>
        </p:spPr>
        <p:txBody>
          <a:bodyPr/>
          <a:lstStyle/>
          <a:p>
            <a:r>
              <a:rPr lang="en-US" dirty="0"/>
              <a:t>Operant conditioning.</a:t>
            </a:r>
          </a:p>
          <a:p>
            <a:r>
              <a:rPr lang="en-US" dirty="0"/>
              <a:t>Rewards: may be </a:t>
            </a:r>
            <a:r>
              <a:rPr lang="en-US" dirty="0" err="1"/>
              <a:t>verbal,tangible</a:t>
            </a:r>
            <a:r>
              <a:rPr lang="en-US" dirty="0"/>
              <a:t>(tokens).</a:t>
            </a:r>
          </a:p>
          <a:p>
            <a:r>
              <a:rPr lang="en-US" dirty="0"/>
              <a:t>Mild </a:t>
            </a:r>
            <a:r>
              <a:rPr lang="en-US" dirty="0" err="1"/>
              <a:t>punishment:drawing</a:t>
            </a:r>
            <a:r>
              <a:rPr lang="en-US" dirty="0"/>
              <a:t> attention to stuttering moment, ask the client to try the word again.</a:t>
            </a:r>
          </a:p>
          <a:p>
            <a:r>
              <a:rPr lang="en-US" dirty="0"/>
              <a:t>Fluency Shaping techniques is used.</a:t>
            </a:r>
          </a:p>
          <a:p>
            <a:r>
              <a:rPr lang="en-US" dirty="0"/>
              <a:t>Mostly </a:t>
            </a:r>
            <a:r>
              <a:rPr lang="en-US" b="1" dirty="0"/>
              <a:t>SLOW AND PROLONGED SPEECH</a:t>
            </a:r>
            <a:r>
              <a:rPr lang="en-US" dirty="0"/>
              <a:t>.</a:t>
            </a:r>
          </a:p>
          <a:p>
            <a:r>
              <a:rPr lang="en-US" dirty="0"/>
              <a:t>Then progressing to more and more normal-sounding speech.</a:t>
            </a:r>
            <a:endParaRPr lang="en-GB" dirty="0"/>
          </a:p>
        </p:txBody>
      </p:sp>
    </p:spTree>
    <p:extLst>
      <p:ext uri="{BB962C8B-B14F-4D97-AF65-F5344CB8AC3E}">
        <p14:creationId xmlns:p14="http://schemas.microsoft.com/office/powerpoint/2010/main" val="26008049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to Reduce the Abnormality of  Stuttering</a:t>
            </a:r>
            <a:endParaRPr lang="en-GB" dirty="0"/>
          </a:p>
        </p:txBody>
      </p:sp>
      <p:sp>
        <p:nvSpPr>
          <p:cNvPr id="3" name="Content Placeholder 2"/>
          <p:cNvSpPr>
            <a:spLocks noGrp="1"/>
          </p:cNvSpPr>
          <p:nvPr>
            <p:ph idx="1"/>
          </p:nvPr>
        </p:nvSpPr>
        <p:spPr>
          <a:xfrm>
            <a:off x="457200" y="1600200"/>
            <a:ext cx="8229600" cy="5486400"/>
          </a:xfrm>
        </p:spPr>
        <p:txBody>
          <a:bodyPr>
            <a:normAutofit fontScale="92500" lnSpcReduction="10000"/>
          </a:bodyPr>
          <a:lstStyle/>
          <a:p>
            <a:r>
              <a:rPr lang="en-US" dirty="0"/>
              <a:t>Appropriate for clients who developed </a:t>
            </a:r>
            <a:r>
              <a:rPr lang="en-US" dirty="0" err="1"/>
              <a:t>struggle,tension</a:t>
            </a:r>
            <a:r>
              <a:rPr lang="en-US" dirty="0"/>
              <a:t>, escape and avoidance.</a:t>
            </a:r>
          </a:p>
          <a:p>
            <a:r>
              <a:rPr lang="en-US" dirty="0"/>
              <a:t>Reward and mild punishment is used to:</a:t>
            </a:r>
          </a:p>
          <a:p>
            <a:pPr marL="0" indent="0">
              <a:buNone/>
            </a:pPr>
            <a:r>
              <a:rPr lang="en-US" dirty="0"/>
              <a:t>-change long tense stutters to briefer and more relaxed ones.</a:t>
            </a:r>
          </a:p>
          <a:p>
            <a:pPr marL="0" indent="0">
              <a:buNone/>
            </a:pPr>
            <a:r>
              <a:rPr lang="en-US" dirty="0"/>
              <a:t>-diminish use of escape and avoidance behaviors.</a:t>
            </a:r>
          </a:p>
          <a:p>
            <a:r>
              <a:rPr lang="en-US" dirty="0"/>
              <a:t>Reducing negative emotions.</a:t>
            </a:r>
          </a:p>
          <a:p>
            <a:r>
              <a:rPr lang="en-US" dirty="0"/>
              <a:t>These techniques called</a:t>
            </a:r>
            <a:r>
              <a:rPr lang="en-US" b="1" dirty="0"/>
              <a:t>(STUTTERING MODIFICATION).VAN RIPER </a:t>
            </a:r>
          </a:p>
          <a:p>
            <a:r>
              <a:rPr lang="en-US" b="1" dirty="0"/>
              <a:t>FLUENCY SHAPING TECHNIQUES  </a:t>
            </a:r>
            <a:r>
              <a:rPr lang="en-US" dirty="0"/>
              <a:t>some times used.</a:t>
            </a:r>
          </a:p>
          <a:p>
            <a:endParaRPr lang="en-US" dirty="0"/>
          </a:p>
          <a:p>
            <a:endParaRPr lang="en-GB" dirty="0"/>
          </a:p>
        </p:txBody>
      </p:sp>
    </p:spTree>
    <p:extLst>
      <p:ext uri="{BB962C8B-B14F-4D97-AF65-F5344CB8AC3E}">
        <p14:creationId xmlns:p14="http://schemas.microsoft.com/office/powerpoint/2010/main" val="167536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dirty="0"/>
              <a:t>Sensory Processing</a:t>
            </a:r>
          </a:p>
        </p:txBody>
      </p:sp>
      <p:pic>
        <p:nvPicPr>
          <p:cNvPr id="6146" name="Picture 2" descr="C:\Users\Toshiba\Desktop\sensory pr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776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dirty="0"/>
              <a:t>Procedures to Reduce Negative Thoughts and Attitudes about Stuttering and Speaking </a:t>
            </a:r>
            <a:endParaRPr lang="en-GB" dirty="0"/>
          </a:p>
        </p:txBody>
      </p:sp>
      <p:sp>
        <p:nvSpPr>
          <p:cNvPr id="3" name="Content Placeholder 2"/>
          <p:cNvSpPr>
            <a:spLocks noGrp="1"/>
          </p:cNvSpPr>
          <p:nvPr>
            <p:ph idx="1"/>
          </p:nvPr>
        </p:nvSpPr>
        <p:spPr>
          <a:xfrm>
            <a:off x="457200" y="1981200"/>
            <a:ext cx="8229600" cy="4572000"/>
          </a:xfrm>
        </p:spPr>
        <p:txBody>
          <a:bodyPr/>
          <a:lstStyle/>
          <a:p>
            <a:r>
              <a:rPr lang="en-US" dirty="0"/>
              <a:t>Cognitive Behavior Therapy.</a:t>
            </a:r>
          </a:p>
          <a:p>
            <a:r>
              <a:rPr lang="en-US" dirty="0"/>
              <a:t>Helping clients to think and feel more positively about their </a:t>
            </a:r>
            <a:r>
              <a:rPr lang="en-US" dirty="0" err="1"/>
              <a:t>speech,listener</a:t>
            </a:r>
            <a:r>
              <a:rPr lang="en-US" dirty="0"/>
              <a:t> </a:t>
            </a:r>
            <a:r>
              <a:rPr lang="en-US" dirty="0" err="1"/>
              <a:t>reactions,and</a:t>
            </a:r>
            <a:r>
              <a:rPr lang="en-US" dirty="0"/>
              <a:t> situations of negative emotions.</a:t>
            </a:r>
          </a:p>
          <a:p>
            <a:r>
              <a:rPr lang="en-US" b="1" dirty="0"/>
              <a:t>Thoughts</a:t>
            </a:r>
            <a:r>
              <a:rPr lang="en-US" dirty="0"/>
              <a:t> influence </a:t>
            </a:r>
            <a:r>
              <a:rPr lang="en-US" b="1" dirty="0"/>
              <a:t>Feelings</a:t>
            </a:r>
            <a:r>
              <a:rPr lang="en-US" dirty="0"/>
              <a:t> and </a:t>
            </a:r>
            <a:r>
              <a:rPr lang="en-US" b="1" dirty="0"/>
              <a:t>Actions</a:t>
            </a:r>
            <a:r>
              <a:rPr lang="en-US" dirty="0"/>
              <a:t>.</a:t>
            </a:r>
          </a:p>
          <a:p>
            <a:r>
              <a:rPr lang="en-US" dirty="0"/>
              <a:t>Muscular tension and maladaptive behaviors leads to more stuttering.</a:t>
            </a:r>
          </a:p>
          <a:p>
            <a:r>
              <a:rPr lang="en-US" dirty="0"/>
              <a:t> </a:t>
            </a:r>
          </a:p>
          <a:p>
            <a:endParaRPr lang="en-GB" dirty="0"/>
          </a:p>
        </p:txBody>
      </p:sp>
    </p:spTree>
    <p:extLst>
      <p:ext uri="{BB962C8B-B14F-4D97-AF65-F5344CB8AC3E}">
        <p14:creationId xmlns:p14="http://schemas.microsoft.com/office/powerpoint/2010/main" val="2017447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 to Reduce Avoidance</a:t>
            </a:r>
            <a:endParaRPr lang="en-GB" dirty="0"/>
          </a:p>
        </p:txBody>
      </p:sp>
      <p:sp>
        <p:nvSpPr>
          <p:cNvPr id="3" name="Content Placeholder 2"/>
          <p:cNvSpPr>
            <a:spLocks noGrp="1"/>
          </p:cNvSpPr>
          <p:nvPr>
            <p:ph idx="1"/>
          </p:nvPr>
        </p:nvSpPr>
        <p:spPr>
          <a:xfrm>
            <a:off x="457200" y="1295400"/>
            <a:ext cx="8229600" cy="5562600"/>
          </a:xfrm>
        </p:spPr>
        <p:txBody>
          <a:bodyPr>
            <a:normAutofit lnSpcReduction="10000"/>
          </a:bodyPr>
          <a:lstStyle/>
          <a:p>
            <a:r>
              <a:rPr lang="en-US" dirty="0"/>
              <a:t>Reducing negative emotions(fears of stuttering and listener reaction).</a:t>
            </a:r>
          </a:p>
          <a:p>
            <a:r>
              <a:rPr lang="en-US" dirty="0"/>
              <a:t>Fear of </a:t>
            </a:r>
            <a:r>
              <a:rPr lang="en-US" dirty="0" err="1"/>
              <a:t>stutter:rewarding</a:t>
            </a:r>
            <a:r>
              <a:rPr lang="en-US" dirty="0"/>
              <a:t> catching a stutter moment and holding onto it.</a:t>
            </a:r>
          </a:p>
          <a:p>
            <a:r>
              <a:rPr lang="en-US" dirty="0"/>
              <a:t>Fear of </a:t>
            </a:r>
            <a:r>
              <a:rPr lang="en-US" dirty="0" err="1"/>
              <a:t>listener:stuttering</a:t>
            </a:r>
            <a:r>
              <a:rPr lang="en-US" dirty="0"/>
              <a:t> voluntarily make client feeling in control during stutter.</a:t>
            </a:r>
          </a:p>
          <a:p>
            <a:r>
              <a:rPr lang="en-US" dirty="0"/>
              <a:t>Learn client preparatory sets (stuttering modification) .</a:t>
            </a:r>
          </a:p>
          <a:p>
            <a:r>
              <a:rPr lang="en-US" dirty="0"/>
              <a:t>Shifting to slower rate(fluency shaping).</a:t>
            </a:r>
          </a:p>
          <a:p>
            <a:r>
              <a:rPr lang="en-US" dirty="0"/>
              <a:t>Situation avoidance: help client to construct a hierarchy of easy-to- difficult situations. </a:t>
            </a:r>
            <a:endParaRPr lang="en-GB" dirty="0"/>
          </a:p>
        </p:txBody>
      </p:sp>
    </p:spTree>
    <p:extLst>
      <p:ext uri="{BB962C8B-B14F-4D97-AF65-F5344CB8AC3E}">
        <p14:creationId xmlns:p14="http://schemas.microsoft.com/office/powerpoint/2010/main" val="3050176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to Increase Overall Communication Abilities</a:t>
            </a:r>
            <a:endParaRPr lang="en-GB"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a:t>Reduce fears of stuttering and listener reaction.</a:t>
            </a:r>
          </a:p>
          <a:p>
            <a:r>
              <a:rPr lang="en-US" dirty="0"/>
              <a:t>Reduce avoidance speaking situations.</a:t>
            </a:r>
          </a:p>
          <a:p>
            <a:r>
              <a:rPr lang="en-US" dirty="0"/>
              <a:t>Observe and report the overall communication style of the client in different contexts.</a:t>
            </a:r>
          </a:p>
          <a:p>
            <a:r>
              <a:rPr lang="en-US" dirty="0"/>
              <a:t>Eye </a:t>
            </a:r>
            <a:r>
              <a:rPr lang="en-US" dirty="0" err="1"/>
              <a:t>contact,turn</a:t>
            </a:r>
            <a:r>
              <a:rPr lang="en-US" dirty="0"/>
              <a:t> </a:t>
            </a:r>
            <a:r>
              <a:rPr lang="en-US" dirty="0" err="1"/>
              <a:t>taking,topic</a:t>
            </a:r>
            <a:r>
              <a:rPr lang="en-US" dirty="0"/>
              <a:t> </a:t>
            </a:r>
            <a:r>
              <a:rPr lang="en-US" dirty="0" err="1"/>
              <a:t>maintainance</a:t>
            </a:r>
            <a:r>
              <a:rPr lang="en-US" dirty="0"/>
              <a:t>, </a:t>
            </a:r>
            <a:r>
              <a:rPr lang="en-US" dirty="0" err="1"/>
              <a:t>clarifying,repairing</a:t>
            </a:r>
            <a:r>
              <a:rPr lang="en-US" dirty="0"/>
              <a:t> communication </a:t>
            </a:r>
            <a:r>
              <a:rPr lang="en-US" dirty="0" err="1"/>
              <a:t>breakdown,willingness</a:t>
            </a:r>
            <a:r>
              <a:rPr lang="en-US" dirty="0"/>
              <a:t> to </a:t>
            </a:r>
            <a:r>
              <a:rPr lang="en-US" dirty="0" err="1"/>
              <a:t>initate</a:t>
            </a:r>
            <a:r>
              <a:rPr lang="en-US" dirty="0"/>
              <a:t> and maintain communicative interaction.</a:t>
            </a:r>
            <a:endParaRPr lang="en-GB" dirty="0"/>
          </a:p>
        </p:txBody>
      </p:sp>
    </p:spTree>
    <p:extLst>
      <p:ext uri="{BB962C8B-B14F-4D97-AF65-F5344CB8AC3E}">
        <p14:creationId xmlns:p14="http://schemas.microsoft.com/office/powerpoint/2010/main" val="2788958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Procedures to Create an Environment that Facilitates Fluency</a:t>
            </a:r>
            <a:endParaRPr lang="en-GB" dirty="0"/>
          </a:p>
        </p:txBody>
      </p:sp>
      <p:sp>
        <p:nvSpPr>
          <p:cNvPr id="3" name="Content Placeholder 2"/>
          <p:cNvSpPr>
            <a:spLocks noGrp="1"/>
          </p:cNvSpPr>
          <p:nvPr>
            <p:ph idx="1"/>
          </p:nvPr>
        </p:nvSpPr>
        <p:spPr>
          <a:xfrm>
            <a:off x="457200" y="1447800"/>
            <a:ext cx="8229600" cy="5257800"/>
          </a:xfrm>
        </p:spPr>
        <p:txBody>
          <a:bodyPr>
            <a:normAutofit lnSpcReduction="10000"/>
          </a:bodyPr>
          <a:lstStyle/>
          <a:p>
            <a:r>
              <a:rPr lang="en-US" dirty="0"/>
              <a:t>Parent counseling.</a:t>
            </a:r>
          </a:p>
          <a:p>
            <a:r>
              <a:rPr lang="en-US" dirty="0"/>
              <a:t>Parent child interaction is an important key element for environment that can facilitate fluency.</a:t>
            </a:r>
          </a:p>
          <a:p>
            <a:r>
              <a:rPr lang="en-US" dirty="0"/>
              <a:t>Coaching parents how to communicate with their child.</a:t>
            </a:r>
          </a:p>
          <a:p>
            <a:r>
              <a:rPr lang="en-US" dirty="0"/>
              <a:t>Home communication style to be changed.</a:t>
            </a:r>
          </a:p>
          <a:p>
            <a:r>
              <a:rPr lang="en-US" dirty="0"/>
              <a:t>Make school a(fluency-friendly) environment.</a:t>
            </a:r>
          </a:p>
          <a:p>
            <a:r>
              <a:rPr lang="en-US" dirty="0"/>
              <a:t>Openness about stuttering can create supportive environment.</a:t>
            </a:r>
          </a:p>
          <a:p>
            <a:endParaRPr lang="en-US" dirty="0"/>
          </a:p>
          <a:p>
            <a:endParaRPr lang="en-US" dirty="0"/>
          </a:p>
          <a:p>
            <a:endParaRPr lang="en-GB" dirty="0"/>
          </a:p>
        </p:txBody>
      </p:sp>
    </p:spTree>
    <p:extLst>
      <p:ext uri="{BB962C8B-B14F-4D97-AF65-F5344CB8AC3E}">
        <p14:creationId xmlns:p14="http://schemas.microsoft.com/office/powerpoint/2010/main" val="1960417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Motor Learning Principles for Treatment Generalization.</a:t>
            </a:r>
            <a:endParaRPr lang="en-GB" dirty="0"/>
          </a:p>
        </p:txBody>
      </p:sp>
      <p:pic>
        <p:nvPicPr>
          <p:cNvPr id="1026" name="Picture 2" descr="C:\Users\Toshiba\Desktop\IMG_٢٠١٨٠٤٢٢_٢٠١٢٠٣٦٩٣-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90678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43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181600"/>
          </a:xfrm>
        </p:spPr>
        <p:txBody>
          <a:bodyPr/>
          <a:lstStyle/>
          <a:p>
            <a:r>
              <a:rPr lang="en-US" dirty="0"/>
              <a:t>STUTTERING INTERVENTION</a:t>
            </a:r>
            <a:br>
              <a:rPr lang="en-US" dirty="0"/>
            </a:br>
            <a:r>
              <a:rPr lang="en-US" dirty="0"/>
              <a:t>(THERAPY)</a:t>
            </a:r>
            <a:endParaRPr lang="en-GB"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4175620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876800"/>
          </a:xfrm>
        </p:spPr>
        <p:txBody>
          <a:bodyPr/>
          <a:lstStyle/>
          <a:p>
            <a:r>
              <a:rPr lang="en-US" b="1" dirty="0"/>
              <a:t>TOW MAJOR THERAPY APPROACHES</a:t>
            </a:r>
            <a:br>
              <a:rPr lang="en-US" b="1" dirty="0"/>
            </a:br>
            <a:br>
              <a:rPr lang="en-US" dirty="0"/>
            </a:br>
            <a:r>
              <a:rPr lang="en-US" dirty="0"/>
              <a:t>1-STUTTERING MODIFICATION.</a:t>
            </a:r>
            <a:br>
              <a:rPr lang="en-US" dirty="0"/>
            </a:br>
            <a:r>
              <a:rPr lang="en-US" dirty="0"/>
              <a:t>2-FLUENCY SHAPING                .                                  </a:t>
            </a:r>
            <a:endParaRPr lang="en-GB" dirty="0"/>
          </a:p>
        </p:txBody>
      </p:sp>
      <p:sp>
        <p:nvSpPr>
          <p:cNvPr id="3" name="Content Placeholder 2"/>
          <p:cNvSpPr>
            <a:spLocks noGrp="1"/>
          </p:cNvSpPr>
          <p:nvPr>
            <p:ph idx="1"/>
          </p:nvPr>
        </p:nvSpPr>
        <p:spPr>
          <a:xfrm>
            <a:off x="457200" y="6080444"/>
            <a:ext cx="8229600" cy="45719"/>
          </a:xfrm>
        </p:spPr>
        <p:txBody>
          <a:bodyPr>
            <a:normAutofit fontScale="25000" lnSpcReduction="20000"/>
          </a:bodyPr>
          <a:lstStyle/>
          <a:p>
            <a:endParaRPr lang="en-GB" dirty="0"/>
          </a:p>
        </p:txBody>
      </p:sp>
    </p:spTree>
    <p:extLst>
      <p:ext uri="{BB962C8B-B14F-4D97-AF65-F5344CB8AC3E}">
        <p14:creationId xmlns:p14="http://schemas.microsoft.com/office/powerpoint/2010/main" val="441769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Stuttering Modification</a:t>
            </a:r>
            <a:endParaRPr lang="en-GB" dirty="0"/>
          </a:p>
        </p:txBody>
      </p:sp>
      <p:sp>
        <p:nvSpPr>
          <p:cNvPr id="3" name="Content Placeholder 2"/>
          <p:cNvSpPr>
            <a:spLocks noGrp="1"/>
          </p:cNvSpPr>
          <p:nvPr>
            <p:ph idx="1"/>
          </p:nvPr>
        </p:nvSpPr>
        <p:spPr>
          <a:xfrm>
            <a:off x="457200" y="1219200"/>
            <a:ext cx="8229600" cy="5562600"/>
          </a:xfrm>
        </p:spPr>
        <p:txBody>
          <a:bodyPr>
            <a:normAutofit/>
          </a:bodyPr>
          <a:lstStyle/>
          <a:p>
            <a:pPr>
              <a:buFont typeface="Wingdings" pitchFamily="2" charset="2"/>
              <a:buChar char="Ø"/>
            </a:pPr>
            <a:r>
              <a:rPr lang="en-US" dirty="0"/>
              <a:t>The main goal of stuttering modification is not to speak more fluently but to stutter easily.</a:t>
            </a:r>
          </a:p>
          <a:p>
            <a:pPr marL="609600" indent="-609600">
              <a:buFont typeface="Wingdings" pitchFamily="2" charset="2"/>
              <a:buNone/>
            </a:pPr>
            <a:endParaRPr lang="en-US" dirty="0"/>
          </a:p>
          <a:p>
            <a:pPr>
              <a:buFont typeface="Wingdings" pitchFamily="2" charset="2"/>
              <a:buChar char="Ø"/>
            </a:pPr>
            <a:r>
              <a:rPr lang="en-US" dirty="0"/>
              <a:t>Two key elements:</a:t>
            </a:r>
          </a:p>
          <a:p>
            <a:pPr marL="990600" lvl="1" indent="-533400"/>
            <a:r>
              <a:rPr lang="en-US" sz="3200" dirty="0"/>
              <a:t>Modification of stuttering moments to reduce severity.</a:t>
            </a:r>
          </a:p>
          <a:p>
            <a:pPr marL="990600" lvl="1" indent="-533400"/>
            <a:r>
              <a:rPr lang="en-US" sz="3200" dirty="0"/>
              <a:t>Elimination of avoidance and covert behaviors to reduce the fear of stuttering</a:t>
            </a:r>
            <a:endParaRPr lang="en-GB" sz="3200" dirty="0"/>
          </a:p>
        </p:txBody>
      </p:sp>
    </p:spTree>
    <p:extLst>
      <p:ext uri="{BB962C8B-B14F-4D97-AF65-F5344CB8AC3E}">
        <p14:creationId xmlns:p14="http://schemas.microsoft.com/office/powerpoint/2010/main" val="1143891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STUTTERING MODIFICATION</a:t>
            </a:r>
            <a:endParaRPr lang="en-GB" dirty="0"/>
          </a:p>
        </p:txBody>
      </p:sp>
      <p:sp>
        <p:nvSpPr>
          <p:cNvPr id="3" name="Content Placeholder 2"/>
          <p:cNvSpPr>
            <a:spLocks noGrp="1"/>
          </p:cNvSpPr>
          <p:nvPr>
            <p:ph idx="1"/>
          </p:nvPr>
        </p:nvSpPr>
        <p:spPr>
          <a:xfrm>
            <a:off x="457200" y="1600200"/>
            <a:ext cx="8229600" cy="5257800"/>
          </a:xfrm>
        </p:spPr>
        <p:txBody>
          <a:bodyPr/>
          <a:lstStyle/>
          <a:p>
            <a:r>
              <a:rPr lang="en-US" b="1" dirty="0"/>
              <a:t>VAN RIPER</a:t>
            </a:r>
            <a:r>
              <a:rPr lang="ar-SA" b="1" dirty="0"/>
              <a:t>’</a:t>
            </a:r>
            <a:r>
              <a:rPr lang="en-GB" b="1" dirty="0"/>
              <a:t>s approach.</a:t>
            </a:r>
          </a:p>
          <a:p>
            <a:r>
              <a:rPr lang="en-US" altLang="en-US" dirty="0"/>
              <a:t>Major focus on Attitudes, speech fears, avoidances.</a:t>
            </a:r>
          </a:p>
          <a:p>
            <a:r>
              <a:rPr lang="en-US" altLang="en-US" dirty="0"/>
              <a:t>Major focus on Modification of stuttering moments.</a:t>
            </a:r>
          </a:p>
          <a:p>
            <a:r>
              <a:rPr lang="en-US" altLang="en-US" dirty="0"/>
              <a:t>Major focus on analysis of stuttering behaviors.</a:t>
            </a:r>
          </a:p>
          <a:p>
            <a:r>
              <a:rPr lang="en-US" altLang="en-US" dirty="0"/>
              <a:t>Major emphasis on Development of self-monitoring skills.</a:t>
            </a:r>
          </a:p>
        </p:txBody>
      </p:sp>
    </p:spTree>
    <p:extLst>
      <p:ext uri="{BB962C8B-B14F-4D97-AF65-F5344CB8AC3E}">
        <p14:creationId xmlns:p14="http://schemas.microsoft.com/office/powerpoint/2010/main" val="11070615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Phases ( Stages)</a:t>
            </a:r>
            <a:endParaRPr lang="en-GB" dirty="0"/>
          </a:p>
        </p:txBody>
      </p:sp>
      <p:sp>
        <p:nvSpPr>
          <p:cNvPr id="3" name="Content Placeholder 2"/>
          <p:cNvSpPr>
            <a:spLocks noGrp="1"/>
          </p:cNvSpPr>
          <p:nvPr>
            <p:ph idx="1"/>
          </p:nvPr>
        </p:nvSpPr>
        <p:spPr/>
        <p:txBody>
          <a:bodyPr/>
          <a:lstStyle/>
          <a:p>
            <a:r>
              <a:rPr lang="en-US" dirty="0"/>
              <a:t>Identification Phase</a:t>
            </a:r>
          </a:p>
          <a:p>
            <a:r>
              <a:rPr lang="en-US" dirty="0"/>
              <a:t>Desensitization Phase</a:t>
            </a:r>
          </a:p>
          <a:p>
            <a:r>
              <a:rPr lang="en-US" dirty="0"/>
              <a:t>Modification Phase</a:t>
            </a:r>
          </a:p>
          <a:p>
            <a:r>
              <a:rPr lang="en-US" dirty="0"/>
              <a:t>Stabilization Phase</a:t>
            </a:r>
          </a:p>
          <a:p>
            <a:endParaRPr lang="en-GB" dirty="0"/>
          </a:p>
        </p:txBody>
      </p:sp>
    </p:spTree>
    <p:extLst>
      <p:ext uri="{BB962C8B-B14F-4D97-AF65-F5344CB8AC3E}">
        <p14:creationId xmlns:p14="http://schemas.microsoft.com/office/powerpoint/2010/main" val="3264440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dirty="0"/>
              <a:t>Sensory Motor control</a:t>
            </a:r>
          </a:p>
        </p:txBody>
      </p:sp>
      <p:pic>
        <p:nvPicPr>
          <p:cNvPr id="7170" name="Picture 2" descr="C:\Users\Toshiba\Desktop\sensor motor.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43000"/>
            <a:ext cx="8991600" cy="571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238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Phase</a:t>
            </a:r>
            <a:endParaRPr lang="en-GB" dirty="0"/>
          </a:p>
        </p:txBody>
      </p:sp>
      <p:sp>
        <p:nvSpPr>
          <p:cNvPr id="3" name="Content Placeholder 2"/>
          <p:cNvSpPr>
            <a:spLocks noGrp="1"/>
          </p:cNvSpPr>
          <p:nvPr>
            <p:ph idx="1"/>
          </p:nvPr>
        </p:nvSpPr>
        <p:spPr/>
        <p:txBody>
          <a:bodyPr/>
          <a:lstStyle/>
          <a:p>
            <a:r>
              <a:rPr lang="en-US" dirty="0"/>
              <a:t>To improve the understanding of each individual’s stuttering and to have client understand the basic concepts of speech production. </a:t>
            </a:r>
          </a:p>
          <a:p>
            <a:pPr>
              <a:buFont typeface="Wingdings" pitchFamily="2" charset="2"/>
              <a:buNone/>
            </a:pPr>
            <a:endParaRPr lang="en-US" dirty="0"/>
          </a:p>
          <a:p>
            <a:r>
              <a:rPr lang="en-US" dirty="0"/>
              <a:t>Therapy strategies used to identify behaviors are oral reading, discussion, modeling stuttered behaviors, and self observation</a:t>
            </a:r>
            <a:r>
              <a:rPr lang="en-US" dirty="0">
                <a:latin typeface="Calisto MT" pitchFamily="18" charset="0"/>
              </a:rPr>
              <a:t>.</a:t>
            </a:r>
          </a:p>
          <a:p>
            <a:endParaRPr lang="en-GB" dirty="0"/>
          </a:p>
        </p:txBody>
      </p:sp>
    </p:spTree>
    <p:extLst>
      <p:ext uri="{BB962C8B-B14F-4D97-AF65-F5344CB8AC3E}">
        <p14:creationId xmlns:p14="http://schemas.microsoft.com/office/powerpoint/2010/main" val="2214525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 </a:t>
            </a:r>
            <a:r>
              <a:rPr lang="en-US" dirty="0" err="1"/>
              <a:t>Desensetization</a:t>
            </a:r>
            <a:endParaRPr lang="en-GB" dirty="0"/>
          </a:p>
        </p:txBody>
      </p:sp>
      <p:sp>
        <p:nvSpPr>
          <p:cNvPr id="3" name="Content Placeholder 2"/>
          <p:cNvSpPr>
            <a:spLocks noGrp="1"/>
          </p:cNvSpPr>
          <p:nvPr>
            <p:ph idx="1"/>
          </p:nvPr>
        </p:nvSpPr>
        <p:spPr>
          <a:xfrm>
            <a:off x="457200" y="1143000"/>
            <a:ext cx="8229600" cy="5638800"/>
          </a:xfrm>
        </p:spPr>
        <p:txBody>
          <a:bodyPr>
            <a:normAutofit fontScale="85000" lnSpcReduction="20000"/>
          </a:bodyPr>
          <a:lstStyle/>
          <a:p>
            <a:pPr>
              <a:buFont typeface="Wingdings" pitchFamily="2" charset="2"/>
              <a:buChar char="Ø"/>
            </a:pPr>
            <a:r>
              <a:rPr lang="en-US" dirty="0"/>
              <a:t>Deliberate</a:t>
            </a:r>
            <a:r>
              <a:rPr lang="en-US" sz="2400" dirty="0"/>
              <a:t> </a:t>
            </a:r>
            <a:r>
              <a:rPr lang="en-US" dirty="0"/>
              <a:t>(or</a:t>
            </a:r>
            <a:r>
              <a:rPr lang="en-US" sz="2400" dirty="0"/>
              <a:t> </a:t>
            </a:r>
            <a:r>
              <a:rPr lang="en-US" dirty="0"/>
              <a:t>Voluntary) Stuttering:</a:t>
            </a:r>
          </a:p>
          <a:p>
            <a:pPr marL="0" indent="0">
              <a:buNone/>
            </a:pPr>
            <a:r>
              <a:rPr lang="en-US" dirty="0"/>
              <a:t>        ( </a:t>
            </a:r>
            <a:r>
              <a:rPr lang="en-GB" dirty="0"/>
              <a:t>Toughening the Stutterer to his Stuttering )</a:t>
            </a:r>
            <a:endParaRPr lang="en-US" dirty="0"/>
          </a:p>
          <a:p>
            <a:pPr>
              <a:buFont typeface="Wingdings" pitchFamily="2" charset="2"/>
              <a:buChar char="ü"/>
            </a:pPr>
            <a:r>
              <a:rPr lang="en-US" dirty="0"/>
              <a:t>What is it?</a:t>
            </a:r>
          </a:p>
          <a:p>
            <a:pPr>
              <a:buFontTx/>
              <a:buChar char="-"/>
            </a:pPr>
            <a:r>
              <a:rPr lang="en-US" dirty="0"/>
              <a:t>The child stutters “on purpose”.</a:t>
            </a:r>
          </a:p>
          <a:p>
            <a:pPr>
              <a:buFont typeface="Wingdings" pitchFamily="2" charset="2"/>
              <a:buChar char="ü"/>
            </a:pPr>
            <a:r>
              <a:rPr lang="en-US" dirty="0"/>
              <a:t>Why use it?</a:t>
            </a:r>
          </a:p>
          <a:p>
            <a:pPr lvl="1">
              <a:lnSpc>
                <a:spcPct val="80000"/>
              </a:lnSpc>
            </a:pPr>
            <a:r>
              <a:rPr lang="en-US" dirty="0"/>
              <a:t>Assists in building awareness of stuttering moments</a:t>
            </a:r>
          </a:p>
          <a:p>
            <a:pPr lvl="1">
              <a:lnSpc>
                <a:spcPct val="80000"/>
              </a:lnSpc>
            </a:pPr>
            <a:r>
              <a:rPr lang="en-US" dirty="0"/>
              <a:t>Decreases fear and avoidance of stuttering </a:t>
            </a:r>
          </a:p>
          <a:p>
            <a:pPr lvl="1">
              <a:lnSpc>
                <a:spcPct val="80000"/>
              </a:lnSpc>
            </a:pPr>
            <a:r>
              <a:rPr lang="en-US" dirty="0"/>
              <a:t>Desensitizes to listener reactions</a:t>
            </a:r>
          </a:p>
          <a:p>
            <a:pPr lvl="1">
              <a:lnSpc>
                <a:spcPct val="80000"/>
              </a:lnSpc>
            </a:pPr>
            <a:r>
              <a:rPr lang="en-US" dirty="0"/>
              <a:t>Creates a feeling of confidence in the ability to say feared words</a:t>
            </a:r>
          </a:p>
          <a:p>
            <a:pPr lvl="1">
              <a:lnSpc>
                <a:spcPct val="80000"/>
              </a:lnSpc>
            </a:pPr>
            <a:r>
              <a:rPr lang="en-US" dirty="0"/>
              <a:t>Confront what might otherwise be avoided</a:t>
            </a:r>
          </a:p>
          <a:p>
            <a:pPr>
              <a:lnSpc>
                <a:spcPct val="80000"/>
              </a:lnSpc>
              <a:buFont typeface="Wingdings" pitchFamily="2" charset="2"/>
              <a:buChar char="ü"/>
            </a:pPr>
            <a:r>
              <a:rPr lang="en-US" dirty="0"/>
              <a:t>When and how to use it?</a:t>
            </a:r>
          </a:p>
          <a:p>
            <a:pPr lvl="1">
              <a:lnSpc>
                <a:spcPct val="80000"/>
              </a:lnSpc>
            </a:pPr>
            <a:r>
              <a:rPr lang="en-US" dirty="0"/>
              <a:t>-Begin teaching at the single word level with </a:t>
            </a:r>
            <a:r>
              <a:rPr lang="en-US" dirty="0" err="1"/>
              <a:t>unfeared</a:t>
            </a:r>
            <a:r>
              <a:rPr lang="en-US" dirty="0"/>
              <a:t> sounds or words</a:t>
            </a:r>
          </a:p>
          <a:p>
            <a:pPr lvl="1">
              <a:lnSpc>
                <a:spcPct val="80000"/>
              </a:lnSpc>
            </a:pPr>
            <a:r>
              <a:rPr lang="en-US" dirty="0"/>
              <a:t>Begin using it in </a:t>
            </a:r>
            <a:r>
              <a:rPr lang="en-US" dirty="0" err="1"/>
              <a:t>unfeared</a:t>
            </a:r>
            <a:r>
              <a:rPr lang="en-US" dirty="0"/>
              <a:t> situations</a:t>
            </a:r>
          </a:p>
          <a:p>
            <a:pPr lvl="1">
              <a:lnSpc>
                <a:spcPct val="80000"/>
              </a:lnSpc>
            </a:pPr>
            <a:r>
              <a:rPr lang="en-US" dirty="0"/>
              <a:t>Build to use on feared words or in feared situations.</a:t>
            </a:r>
          </a:p>
          <a:p>
            <a:pPr marL="457200" lvl="1" indent="0">
              <a:lnSpc>
                <a:spcPct val="80000"/>
              </a:lnSpc>
              <a:buNone/>
            </a:pPr>
            <a:endParaRPr lang="en-US" dirty="0"/>
          </a:p>
          <a:p>
            <a:pPr lvl="1">
              <a:lnSpc>
                <a:spcPct val="80000"/>
              </a:lnSpc>
              <a:buFont typeface="Wingdings" pitchFamily="2" charset="2"/>
              <a:buChar char="ü"/>
            </a:pPr>
            <a:endParaRPr lang="en-US" dirty="0"/>
          </a:p>
          <a:p>
            <a:pPr lvl="1">
              <a:lnSpc>
                <a:spcPct val="80000"/>
              </a:lnSpc>
            </a:pPr>
            <a:endParaRPr lang="en-US" dirty="0"/>
          </a:p>
          <a:p>
            <a:pPr>
              <a:buFontTx/>
              <a:buChar char="-"/>
            </a:pPr>
            <a:endParaRPr lang="en-GB" dirty="0"/>
          </a:p>
        </p:txBody>
      </p:sp>
    </p:spTree>
    <p:extLst>
      <p:ext uri="{BB962C8B-B14F-4D97-AF65-F5344CB8AC3E}">
        <p14:creationId xmlns:p14="http://schemas.microsoft.com/office/powerpoint/2010/main" val="4174298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Modification Phase</a:t>
            </a:r>
            <a:endParaRPr lang="en-GB" dirty="0"/>
          </a:p>
        </p:txBody>
      </p:sp>
      <p:sp>
        <p:nvSpPr>
          <p:cNvPr id="3" name="Content Placeholder 2"/>
          <p:cNvSpPr>
            <a:spLocks noGrp="1"/>
          </p:cNvSpPr>
          <p:nvPr>
            <p:ph idx="1"/>
          </p:nvPr>
        </p:nvSpPr>
        <p:spPr>
          <a:xfrm>
            <a:off x="457200" y="1143000"/>
            <a:ext cx="8229600" cy="5715000"/>
          </a:xfrm>
        </p:spPr>
        <p:txBody>
          <a:bodyPr>
            <a:normAutofit lnSpcReduction="10000"/>
          </a:bodyPr>
          <a:lstStyle/>
          <a:p>
            <a:pPr>
              <a:buFont typeface="Wingdings" pitchFamily="2" charset="2"/>
              <a:buChar char="Ø"/>
            </a:pPr>
            <a:r>
              <a:rPr lang="en-US" dirty="0"/>
              <a:t>A-Cancellation:</a:t>
            </a:r>
          </a:p>
          <a:p>
            <a:pPr>
              <a:lnSpc>
                <a:spcPct val="90000"/>
              </a:lnSpc>
              <a:buFont typeface="Wingdings" pitchFamily="2" charset="2"/>
              <a:buChar char="ü"/>
            </a:pPr>
            <a:r>
              <a:rPr lang="en-US" sz="2800" dirty="0"/>
              <a:t>What is it?</a:t>
            </a:r>
          </a:p>
          <a:p>
            <a:pPr lvl="1">
              <a:lnSpc>
                <a:spcPct val="90000"/>
              </a:lnSpc>
            </a:pPr>
            <a:r>
              <a:rPr lang="en-US" sz="2400" dirty="0"/>
              <a:t>Finishing a stuttered word then</a:t>
            </a:r>
          </a:p>
          <a:p>
            <a:pPr lvl="1">
              <a:lnSpc>
                <a:spcPct val="90000"/>
              </a:lnSpc>
            </a:pPr>
            <a:r>
              <a:rPr lang="en-US" sz="2400" dirty="0"/>
              <a:t>Pausing for a moment to plan (e.g. pantomime or silently revisit the word) then</a:t>
            </a:r>
          </a:p>
          <a:p>
            <a:pPr lvl="1">
              <a:lnSpc>
                <a:spcPct val="90000"/>
              </a:lnSpc>
            </a:pPr>
            <a:r>
              <a:rPr lang="en-US" sz="2400" dirty="0"/>
              <a:t>Stuttering on the word again in an easier way</a:t>
            </a:r>
          </a:p>
          <a:p>
            <a:pPr lvl="1">
              <a:lnSpc>
                <a:spcPct val="90000"/>
              </a:lnSpc>
              <a:buNone/>
            </a:pPr>
            <a:endParaRPr lang="en-US" sz="2400" dirty="0"/>
          </a:p>
          <a:p>
            <a:pPr>
              <a:lnSpc>
                <a:spcPct val="90000"/>
              </a:lnSpc>
              <a:buFont typeface="Wingdings" pitchFamily="2" charset="2"/>
              <a:buChar char="ü"/>
            </a:pPr>
            <a:r>
              <a:rPr lang="en-US" sz="2800" dirty="0"/>
              <a:t>Why use it?</a:t>
            </a:r>
          </a:p>
          <a:p>
            <a:pPr lvl="1">
              <a:lnSpc>
                <a:spcPct val="90000"/>
              </a:lnSpc>
            </a:pPr>
            <a:r>
              <a:rPr lang="en-US" sz="2400" dirty="0"/>
              <a:t>The child learns to “cancel out” or replace hard stuttering with a looser, more controlled form of stuttering </a:t>
            </a:r>
          </a:p>
          <a:p>
            <a:pPr lvl="1">
              <a:lnSpc>
                <a:spcPct val="90000"/>
              </a:lnSpc>
            </a:pPr>
            <a:r>
              <a:rPr lang="en-US" sz="2400" dirty="0"/>
              <a:t>Cancellation discourages avoidance behaviors such as recoiling, changing words, stopping in a block and backing up</a:t>
            </a:r>
          </a:p>
          <a:p>
            <a:pPr lvl="1">
              <a:lnSpc>
                <a:spcPct val="90000"/>
              </a:lnSpc>
            </a:pPr>
            <a:r>
              <a:rPr lang="en-US" sz="2400" dirty="0"/>
              <a:t>Cancellation reinforces easier stuttering and build confidence</a:t>
            </a:r>
          </a:p>
          <a:p>
            <a:pPr marL="0" indent="0">
              <a:buNone/>
            </a:pPr>
            <a:endParaRPr lang="en-GB" dirty="0"/>
          </a:p>
        </p:txBody>
      </p:sp>
    </p:spTree>
    <p:extLst>
      <p:ext uri="{BB962C8B-B14F-4D97-AF65-F5344CB8AC3E}">
        <p14:creationId xmlns:p14="http://schemas.microsoft.com/office/powerpoint/2010/main" val="2808276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endParaRPr lang="en-GB" dirty="0"/>
          </a:p>
        </p:txBody>
      </p:sp>
      <p:sp>
        <p:nvSpPr>
          <p:cNvPr id="3" name="Content Placeholder 2"/>
          <p:cNvSpPr>
            <a:spLocks noGrp="1"/>
          </p:cNvSpPr>
          <p:nvPr>
            <p:ph idx="1"/>
          </p:nvPr>
        </p:nvSpPr>
        <p:spPr/>
        <p:txBody>
          <a:bodyPr/>
          <a:lstStyle/>
          <a:p>
            <a:pPr lvl="1">
              <a:lnSpc>
                <a:spcPct val="90000"/>
              </a:lnSpc>
              <a:buFont typeface="Wingdings" pitchFamily="2" charset="2"/>
              <a:buChar char="ü"/>
            </a:pPr>
            <a:r>
              <a:rPr lang="en-US" dirty="0"/>
              <a:t>When and how to use it?</a:t>
            </a:r>
          </a:p>
          <a:p>
            <a:pPr marL="914400" lvl="2" indent="0">
              <a:lnSpc>
                <a:spcPct val="90000"/>
              </a:lnSpc>
              <a:buNone/>
            </a:pPr>
            <a:r>
              <a:rPr lang="en-US" dirty="0"/>
              <a:t>- Child MUST complete the hard stutter before pausing and making it easier</a:t>
            </a:r>
          </a:p>
          <a:p>
            <a:pPr lvl="2">
              <a:lnSpc>
                <a:spcPct val="90000"/>
              </a:lnSpc>
              <a:buNone/>
            </a:pPr>
            <a:endParaRPr lang="en-US" dirty="0"/>
          </a:p>
          <a:p>
            <a:pPr marL="914400" lvl="2" indent="0">
              <a:lnSpc>
                <a:spcPct val="90000"/>
              </a:lnSpc>
              <a:buNone/>
            </a:pPr>
            <a:r>
              <a:rPr lang="en-US" dirty="0"/>
              <a:t>- Typically used in the therapy room only as a way of learning a strategy, not in the outside world</a:t>
            </a:r>
          </a:p>
          <a:p>
            <a:pPr>
              <a:lnSpc>
                <a:spcPct val="90000"/>
              </a:lnSpc>
            </a:pPr>
            <a:endParaRPr lang="en-US" dirty="0"/>
          </a:p>
          <a:p>
            <a:endParaRPr lang="en-GB" dirty="0"/>
          </a:p>
        </p:txBody>
      </p:sp>
    </p:spTree>
    <p:extLst>
      <p:ext uri="{BB962C8B-B14F-4D97-AF65-F5344CB8AC3E}">
        <p14:creationId xmlns:p14="http://schemas.microsoft.com/office/powerpoint/2010/main" val="449224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715000"/>
          </a:xfrm>
        </p:spPr>
        <p:txBody>
          <a:bodyPr>
            <a:normAutofit/>
          </a:bodyPr>
          <a:lstStyle/>
          <a:p>
            <a:pPr>
              <a:buFont typeface="Wingdings" pitchFamily="2" charset="2"/>
              <a:buChar char="Ø"/>
            </a:pPr>
            <a:r>
              <a:rPr lang="en-US" dirty="0"/>
              <a:t>B-Pullout:</a:t>
            </a:r>
          </a:p>
          <a:p>
            <a:pPr>
              <a:lnSpc>
                <a:spcPct val="80000"/>
              </a:lnSpc>
              <a:buFont typeface="Wingdings" pitchFamily="2" charset="2"/>
              <a:buChar char="ü"/>
            </a:pPr>
            <a:r>
              <a:rPr lang="en-US" sz="2400" dirty="0"/>
              <a:t>What is it?</a:t>
            </a:r>
          </a:p>
          <a:p>
            <a:pPr lvl="1">
              <a:lnSpc>
                <a:spcPct val="80000"/>
              </a:lnSpc>
            </a:pPr>
            <a:r>
              <a:rPr lang="en-US" sz="2400" dirty="0"/>
              <a:t>“Holding on”  to the stuttering moment and  “staying with it” </a:t>
            </a:r>
          </a:p>
          <a:p>
            <a:pPr lvl="1">
              <a:lnSpc>
                <a:spcPct val="80000"/>
              </a:lnSpc>
            </a:pPr>
            <a:r>
              <a:rPr lang="en-US" sz="2400" dirty="0"/>
              <a:t>Helps to focus in on site of physical tension and cessation of movement so as to </a:t>
            </a:r>
          </a:p>
          <a:p>
            <a:pPr lvl="1">
              <a:lnSpc>
                <a:spcPct val="80000"/>
              </a:lnSpc>
              <a:buFontTx/>
              <a:buChar char="-"/>
            </a:pPr>
            <a:r>
              <a:rPr lang="en-US" sz="2400" dirty="0"/>
              <a:t>Change the stuttering moment through reducing or “easing off” tension and slowly moving ahead  into the next sound or word</a:t>
            </a:r>
          </a:p>
          <a:p>
            <a:pPr>
              <a:lnSpc>
                <a:spcPct val="80000"/>
              </a:lnSpc>
              <a:buFont typeface="Wingdings" pitchFamily="2" charset="2"/>
              <a:buChar char="ü"/>
            </a:pPr>
            <a:r>
              <a:rPr lang="en-US" sz="2400" dirty="0"/>
              <a:t>Why use it?</a:t>
            </a:r>
          </a:p>
          <a:p>
            <a:pPr lvl="1">
              <a:lnSpc>
                <a:spcPct val="80000"/>
              </a:lnSpc>
            </a:pPr>
            <a:r>
              <a:rPr lang="en-US" sz="2400" dirty="0"/>
              <a:t>Confront the stuttering moment and “take charge” (desensitization)</a:t>
            </a:r>
          </a:p>
          <a:p>
            <a:pPr lvl="1">
              <a:lnSpc>
                <a:spcPct val="80000"/>
              </a:lnSpc>
            </a:pPr>
            <a:r>
              <a:rPr lang="en-US" sz="2400" dirty="0"/>
              <a:t>Release tension and keep speech moving forward</a:t>
            </a:r>
          </a:p>
          <a:p>
            <a:pPr lvl="1">
              <a:lnSpc>
                <a:spcPct val="80000"/>
              </a:lnSpc>
            </a:pPr>
            <a:r>
              <a:rPr lang="en-US" sz="2400" dirty="0"/>
              <a:t>Reinforce a looser  or “easier” way of stuttering</a:t>
            </a:r>
          </a:p>
          <a:p>
            <a:pPr marL="457200" lvl="1" indent="0">
              <a:lnSpc>
                <a:spcPct val="80000"/>
              </a:lnSpc>
              <a:buNone/>
            </a:pPr>
            <a:endParaRPr lang="en-US" sz="2400" dirty="0"/>
          </a:p>
          <a:p>
            <a:pPr>
              <a:buFont typeface="Wingdings" pitchFamily="2" charset="2"/>
              <a:buChar char="ü"/>
            </a:pPr>
            <a:endParaRPr lang="en-GB" sz="2400" dirty="0"/>
          </a:p>
        </p:txBody>
      </p:sp>
    </p:spTree>
    <p:extLst>
      <p:ext uri="{BB962C8B-B14F-4D97-AF65-F5344CB8AC3E}">
        <p14:creationId xmlns:p14="http://schemas.microsoft.com/office/powerpoint/2010/main" val="4011899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endParaRPr lang="en-GB" dirty="0"/>
          </a:p>
        </p:txBody>
      </p:sp>
      <p:sp>
        <p:nvSpPr>
          <p:cNvPr id="3" name="Content Placeholder 2"/>
          <p:cNvSpPr>
            <a:spLocks noGrp="1"/>
          </p:cNvSpPr>
          <p:nvPr>
            <p:ph idx="1"/>
          </p:nvPr>
        </p:nvSpPr>
        <p:spPr/>
        <p:txBody>
          <a:bodyPr>
            <a:normAutofit lnSpcReduction="10000"/>
          </a:bodyPr>
          <a:lstStyle/>
          <a:p>
            <a:pPr>
              <a:lnSpc>
                <a:spcPct val="90000"/>
              </a:lnSpc>
              <a:buFont typeface="Wingdings" pitchFamily="2" charset="2"/>
              <a:buChar char="ü"/>
            </a:pPr>
            <a:r>
              <a:rPr lang="en-US" dirty="0"/>
              <a:t>When and how to use it? </a:t>
            </a:r>
          </a:p>
          <a:p>
            <a:pPr>
              <a:lnSpc>
                <a:spcPct val="90000"/>
              </a:lnSpc>
              <a:buNone/>
            </a:pPr>
            <a:endParaRPr lang="en-US" dirty="0"/>
          </a:p>
          <a:p>
            <a:pPr lvl="1">
              <a:lnSpc>
                <a:spcPct val="90000"/>
              </a:lnSpc>
            </a:pPr>
            <a:r>
              <a:rPr lang="en-US" dirty="0"/>
              <a:t>When the child experiences a high degree of emotionality or  feels “stuck” in a moment of stuttering</a:t>
            </a:r>
          </a:p>
          <a:p>
            <a:pPr lvl="1">
              <a:lnSpc>
                <a:spcPct val="90000"/>
              </a:lnSpc>
            </a:pPr>
            <a:endParaRPr lang="en-US" dirty="0"/>
          </a:p>
          <a:p>
            <a:pPr lvl="1">
              <a:lnSpc>
                <a:spcPct val="90000"/>
              </a:lnSpc>
            </a:pPr>
            <a:r>
              <a:rPr lang="en-US" dirty="0"/>
              <a:t>After the child has learned to “hold onto” a moment of stuttering and tolerate it </a:t>
            </a:r>
          </a:p>
          <a:p>
            <a:pPr lvl="1">
              <a:lnSpc>
                <a:spcPct val="90000"/>
              </a:lnSpc>
            </a:pPr>
            <a:endParaRPr lang="en-US" dirty="0"/>
          </a:p>
          <a:p>
            <a:pPr lvl="1">
              <a:lnSpc>
                <a:spcPct val="90000"/>
              </a:lnSpc>
            </a:pPr>
            <a:r>
              <a:rPr lang="en-US" dirty="0"/>
              <a:t>Start with deliberate or “fake” stuttering at the single word level</a:t>
            </a:r>
          </a:p>
          <a:p>
            <a:endParaRPr lang="en-GB" dirty="0"/>
          </a:p>
        </p:txBody>
      </p:sp>
    </p:spTree>
    <p:extLst>
      <p:ext uri="{BB962C8B-B14F-4D97-AF65-F5344CB8AC3E}">
        <p14:creationId xmlns:p14="http://schemas.microsoft.com/office/powerpoint/2010/main" val="648000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791200"/>
          </a:xfrm>
        </p:spPr>
        <p:txBody>
          <a:bodyPr>
            <a:normAutofit lnSpcReduction="10000"/>
          </a:bodyPr>
          <a:lstStyle/>
          <a:p>
            <a:pPr marL="457200" lvl="1" indent="-457200">
              <a:buFont typeface="Wingdings" pitchFamily="2" charset="2"/>
              <a:buChar char="Ø"/>
            </a:pPr>
            <a:r>
              <a:rPr lang="en-US" dirty="0">
                <a:latin typeface="Arial" charset="0"/>
              </a:rPr>
              <a:t>C--Preparatory Sets:</a:t>
            </a:r>
          </a:p>
          <a:p>
            <a:pPr marL="0" lvl="1" indent="0">
              <a:buNone/>
            </a:pPr>
            <a:r>
              <a:rPr lang="en-US" dirty="0"/>
              <a:t>-</a:t>
            </a:r>
            <a:r>
              <a:rPr lang="en-US" sz="3200" dirty="0"/>
              <a:t>when the person anticipates a word to be difficult, they are encouraged to work through all sounds of the word slowly and calmly.</a:t>
            </a:r>
          </a:p>
          <a:p>
            <a:pPr marL="0" lvl="1" indent="0">
              <a:buNone/>
            </a:pPr>
            <a:r>
              <a:rPr lang="en-GB" sz="3200" dirty="0"/>
              <a:t>-Preparatory set is used prior to the production of an upcoming word that the </a:t>
            </a:r>
            <a:r>
              <a:rPr lang="en-GB" sz="3200" dirty="0" err="1"/>
              <a:t>pws</a:t>
            </a:r>
            <a:r>
              <a:rPr lang="en-GB" sz="3200" dirty="0"/>
              <a:t> anticipates will be stuttered.</a:t>
            </a:r>
          </a:p>
          <a:p>
            <a:pPr marL="0" lvl="1" indent="0">
              <a:buNone/>
            </a:pPr>
            <a:r>
              <a:rPr lang="en-GB" sz="3200" dirty="0"/>
              <a:t>-Using a slower rate and light articulatory contacts the </a:t>
            </a:r>
            <a:r>
              <a:rPr lang="en-GB" sz="3200" dirty="0" err="1"/>
              <a:t>pws</a:t>
            </a:r>
            <a:r>
              <a:rPr lang="en-GB" sz="3200" dirty="0"/>
              <a:t> begins the first sound of the word slowly, smoothly, and easily. </a:t>
            </a:r>
          </a:p>
          <a:p>
            <a:pPr marL="0" lvl="1" indent="0">
              <a:buNone/>
            </a:pPr>
            <a:r>
              <a:rPr lang="en-GB" sz="3200" dirty="0"/>
              <a:t>- The word is completed in a slow, relaxed, smooth manner. </a:t>
            </a:r>
          </a:p>
          <a:p>
            <a:pPr marL="457200" lvl="1" indent="-457200">
              <a:buFontTx/>
              <a:buChar char="-"/>
            </a:pPr>
            <a:endParaRPr lang="en-GB" dirty="0"/>
          </a:p>
          <a:p>
            <a:pPr marL="457200" lvl="1" indent="-457200">
              <a:buFontTx/>
              <a:buChar char="-"/>
            </a:pPr>
            <a:endParaRPr lang="en-US" dirty="0"/>
          </a:p>
          <a:p>
            <a:pPr marL="0" lvl="1" indent="0">
              <a:buNone/>
            </a:pPr>
            <a:endParaRPr lang="en-US" dirty="0">
              <a:latin typeface="Arial" charset="0"/>
            </a:endParaRPr>
          </a:p>
          <a:p>
            <a:endParaRPr lang="en-GB" dirty="0"/>
          </a:p>
        </p:txBody>
      </p:sp>
    </p:spTree>
    <p:extLst>
      <p:ext uri="{BB962C8B-B14F-4D97-AF65-F5344CB8AC3E}">
        <p14:creationId xmlns:p14="http://schemas.microsoft.com/office/powerpoint/2010/main" val="4113252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Stabilization Phase</a:t>
            </a:r>
            <a:endParaRPr lang="en-GB" dirty="0"/>
          </a:p>
        </p:txBody>
      </p:sp>
      <p:sp>
        <p:nvSpPr>
          <p:cNvPr id="3" name="Content Placeholder 2"/>
          <p:cNvSpPr>
            <a:spLocks noGrp="1"/>
          </p:cNvSpPr>
          <p:nvPr>
            <p:ph idx="1"/>
          </p:nvPr>
        </p:nvSpPr>
        <p:spPr>
          <a:xfrm>
            <a:off x="457200" y="1600200"/>
            <a:ext cx="8229600" cy="5257800"/>
          </a:xfrm>
        </p:spPr>
        <p:txBody>
          <a:bodyPr/>
          <a:lstStyle/>
          <a:p>
            <a:r>
              <a:rPr lang="en-US" dirty="0"/>
              <a:t>Individual becomes a confident communicator and possesses the skills to act as their own clinician.</a:t>
            </a:r>
          </a:p>
          <a:p>
            <a:endParaRPr lang="en-US" dirty="0"/>
          </a:p>
          <a:p>
            <a:r>
              <a:rPr lang="en-US" dirty="0"/>
              <a:t>Generalization and maintenance are addressed during the stabilization phase</a:t>
            </a:r>
            <a:endParaRPr lang="en-GB" dirty="0"/>
          </a:p>
        </p:txBody>
      </p:sp>
    </p:spTree>
    <p:extLst>
      <p:ext uri="{BB962C8B-B14F-4D97-AF65-F5344CB8AC3E}">
        <p14:creationId xmlns:p14="http://schemas.microsoft.com/office/powerpoint/2010/main" val="557898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a:t>Generalization &amp; Maintenance</a:t>
            </a:r>
            <a:endParaRPr lang="en-GB" dirty="0"/>
          </a:p>
        </p:txBody>
      </p:sp>
      <p:sp>
        <p:nvSpPr>
          <p:cNvPr id="3" name="Content Placeholder 2"/>
          <p:cNvSpPr>
            <a:spLocks noGrp="1"/>
          </p:cNvSpPr>
          <p:nvPr>
            <p:ph idx="1"/>
          </p:nvPr>
        </p:nvSpPr>
        <p:spPr>
          <a:xfrm>
            <a:off x="457200" y="1295400"/>
            <a:ext cx="8229600" cy="5410200"/>
          </a:xfrm>
        </p:spPr>
        <p:txBody>
          <a:bodyPr/>
          <a:lstStyle/>
          <a:p>
            <a:pPr>
              <a:lnSpc>
                <a:spcPct val="80000"/>
              </a:lnSpc>
              <a:buFont typeface="Wingdings" pitchFamily="2" charset="2"/>
              <a:buChar char="ü"/>
            </a:pPr>
            <a:r>
              <a:rPr lang="en-US" sz="2400" dirty="0"/>
              <a:t>Generalization</a:t>
            </a:r>
          </a:p>
          <a:p>
            <a:pPr lvl="1">
              <a:lnSpc>
                <a:spcPct val="80000"/>
              </a:lnSpc>
            </a:pPr>
            <a:r>
              <a:rPr lang="en-US" sz="2400" dirty="0"/>
              <a:t>The client is able to use strategies learned in therapy in more natural contexts.</a:t>
            </a:r>
          </a:p>
          <a:p>
            <a:pPr lvl="1">
              <a:lnSpc>
                <a:spcPct val="80000"/>
              </a:lnSpc>
            </a:pPr>
            <a:r>
              <a:rPr lang="en-US" sz="2400" dirty="0"/>
              <a:t>The client is encouraged to face situations that were feared and avoided prior therapy.</a:t>
            </a:r>
          </a:p>
          <a:p>
            <a:pPr lvl="1">
              <a:lnSpc>
                <a:spcPct val="80000"/>
              </a:lnSpc>
            </a:pPr>
            <a:r>
              <a:rPr lang="en-US" sz="2400" dirty="0"/>
              <a:t>Dismissal occurs when the client becomes more confident and feels that stuttering moments in every day situations are manageable.  </a:t>
            </a:r>
          </a:p>
          <a:p>
            <a:pPr lvl="1">
              <a:lnSpc>
                <a:spcPct val="80000"/>
              </a:lnSpc>
              <a:buFont typeface="Wingdings" pitchFamily="2" charset="2"/>
              <a:buNone/>
            </a:pPr>
            <a:endParaRPr lang="en-US" sz="2400" dirty="0"/>
          </a:p>
          <a:p>
            <a:pPr>
              <a:lnSpc>
                <a:spcPct val="80000"/>
              </a:lnSpc>
              <a:buFont typeface="Wingdings" pitchFamily="2" charset="2"/>
              <a:buChar char="ü"/>
            </a:pPr>
            <a:r>
              <a:rPr lang="en-US" sz="2400" dirty="0"/>
              <a:t>Maintenance</a:t>
            </a:r>
          </a:p>
          <a:p>
            <a:pPr lvl="1">
              <a:lnSpc>
                <a:spcPct val="80000"/>
              </a:lnSpc>
            </a:pPr>
            <a:r>
              <a:rPr lang="en-US" sz="2400" dirty="0"/>
              <a:t>The strategies learned during therapy are maintained by the client during the stabilization phase and after dismissal.</a:t>
            </a:r>
          </a:p>
          <a:p>
            <a:pPr lvl="1">
              <a:lnSpc>
                <a:spcPct val="80000"/>
              </a:lnSpc>
            </a:pPr>
            <a:r>
              <a:rPr lang="en-US" sz="2400" dirty="0"/>
              <a:t>If stuttering behaviors reoccur and become problematic, it is encouraged to go over the phases of therapy with a pseudo stutter.</a:t>
            </a:r>
          </a:p>
          <a:p>
            <a:endParaRPr lang="en-GB" dirty="0"/>
          </a:p>
        </p:txBody>
      </p:sp>
    </p:spTree>
    <p:extLst>
      <p:ext uri="{BB962C8B-B14F-4D97-AF65-F5344CB8AC3E}">
        <p14:creationId xmlns:p14="http://schemas.microsoft.com/office/powerpoint/2010/main" val="2020020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Disclosure </a:t>
            </a:r>
            <a:endParaRPr lang="en-GB" dirty="0"/>
          </a:p>
        </p:txBody>
      </p:sp>
      <p:sp>
        <p:nvSpPr>
          <p:cNvPr id="3" name="Content Placeholder 2"/>
          <p:cNvSpPr>
            <a:spLocks noGrp="1"/>
          </p:cNvSpPr>
          <p:nvPr>
            <p:ph idx="1"/>
          </p:nvPr>
        </p:nvSpPr>
        <p:spPr>
          <a:xfrm>
            <a:off x="457200" y="762000"/>
            <a:ext cx="8229600" cy="6096000"/>
          </a:xfrm>
        </p:spPr>
        <p:txBody>
          <a:bodyPr>
            <a:noAutofit/>
          </a:bodyPr>
          <a:lstStyle/>
          <a:p>
            <a:pPr>
              <a:lnSpc>
                <a:spcPct val="80000"/>
              </a:lnSpc>
              <a:buFont typeface="Wingdings" pitchFamily="2" charset="2"/>
              <a:buChar char="ü"/>
            </a:pPr>
            <a:r>
              <a:rPr lang="en-US" sz="2800" dirty="0"/>
              <a:t>What is it?</a:t>
            </a:r>
          </a:p>
          <a:p>
            <a:pPr lvl="1">
              <a:lnSpc>
                <a:spcPct val="80000"/>
              </a:lnSpc>
            </a:pPr>
            <a:r>
              <a:rPr lang="en-US" dirty="0"/>
              <a:t>Child chooses to openly acknowledges own stuttering to listeners </a:t>
            </a:r>
          </a:p>
          <a:p>
            <a:pPr marL="457200" lvl="1" indent="0">
              <a:lnSpc>
                <a:spcPct val="80000"/>
              </a:lnSpc>
              <a:buNone/>
            </a:pPr>
            <a:endParaRPr lang="en-US" dirty="0"/>
          </a:p>
          <a:p>
            <a:pPr>
              <a:lnSpc>
                <a:spcPct val="80000"/>
              </a:lnSpc>
              <a:buFont typeface="Wingdings" pitchFamily="2" charset="2"/>
              <a:buChar char="ü"/>
            </a:pPr>
            <a:r>
              <a:rPr lang="en-US" sz="2800" dirty="0"/>
              <a:t>Why use it?</a:t>
            </a:r>
          </a:p>
          <a:p>
            <a:pPr lvl="1">
              <a:lnSpc>
                <a:spcPct val="80000"/>
              </a:lnSpc>
            </a:pPr>
            <a:r>
              <a:rPr lang="en-US" dirty="0"/>
              <a:t>Allows the child to take control of the situation</a:t>
            </a:r>
          </a:p>
          <a:p>
            <a:pPr lvl="1">
              <a:lnSpc>
                <a:spcPct val="80000"/>
              </a:lnSpc>
            </a:pPr>
            <a:r>
              <a:rPr lang="en-US" dirty="0"/>
              <a:t>It promotes openness about using techniques</a:t>
            </a:r>
          </a:p>
          <a:p>
            <a:pPr lvl="1">
              <a:lnSpc>
                <a:spcPct val="80000"/>
              </a:lnSpc>
            </a:pPr>
            <a:r>
              <a:rPr lang="en-US" dirty="0"/>
              <a:t>Helps listeners know what to expect</a:t>
            </a:r>
          </a:p>
          <a:p>
            <a:pPr lvl="1">
              <a:lnSpc>
                <a:spcPct val="80000"/>
              </a:lnSpc>
            </a:pPr>
            <a:r>
              <a:rPr lang="en-US" dirty="0"/>
              <a:t>Informs listeners what the client wants them to do</a:t>
            </a:r>
          </a:p>
          <a:p>
            <a:pPr lvl="1">
              <a:lnSpc>
                <a:spcPct val="80000"/>
              </a:lnSpc>
            </a:pPr>
            <a:endParaRPr lang="en-US" dirty="0"/>
          </a:p>
          <a:p>
            <a:pPr>
              <a:lnSpc>
                <a:spcPct val="80000"/>
              </a:lnSpc>
              <a:buFont typeface="Wingdings" pitchFamily="2" charset="2"/>
              <a:buChar char="ü"/>
            </a:pPr>
            <a:r>
              <a:rPr lang="en-US" sz="2800" dirty="0"/>
              <a:t>When to use it?</a:t>
            </a:r>
          </a:p>
          <a:p>
            <a:pPr lvl="1">
              <a:lnSpc>
                <a:spcPct val="80000"/>
              </a:lnSpc>
            </a:pPr>
            <a:r>
              <a:rPr lang="en-US" dirty="0"/>
              <a:t>Like other tools, it should occur in a hierarchy (e.g., family, friends, group therapy, teachers/co-workers, strangers)</a:t>
            </a:r>
          </a:p>
          <a:p>
            <a:pPr lvl="1">
              <a:lnSpc>
                <a:spcPct val="80000"/>
              </a:lnSpc>
            </a:pPr>
            <a:r>
              <a:rPr lang="en-US" dirty="0"/>
              <a:t>At the beginning of a conversation or presentation</a:t>
            </a:r>
          </a:p>
          <a:p>
            <a:endParaRPr lang="en-GB" sz="2800" dirty="0"/>
          </a:p>
        </p:txBody>
      </p:sp>
    </p:spTree>
    <p:extLst>
      <p:ext uri="{BB962C8B-B14F-4D97-AF65-F5344CB8AC3E}">
        <p14:creationId xmlns:p14="http://schemas.microsoft.com/office/powerpoint/2010/main" val="419321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Language Factors</a:t>
            </a:r>
          </a:p>
        </p:txBody>
      </p:sp>
      <p:pic>
        <p:nvPicPr>
          <p:cNvPr id="8194" name="Picture 2" descr="C:\Users\Toshiba\Desktop\languag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9067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052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Fluency Shaping</a:t>
            </a:r>
          </a:p>
        </p:txBody>
      </p:sp>
      <p:sp>
        <p:nvSpPr>
          <p:cNvPr id="3" name="Content Placeholder 2"/>
          <p:cNvSpPr>
            <a:spLocks noGrp="1"/>
          </p:cNvSpPr>
          <p:nvPr>
            <p:ph idx="1"/>
          </p:nvPr>
        </p:nvSpPr>
        <p:spPr>
          <a:xfrm>
            <a:off x="457200" y="1600200"/>
            <a:ext cx="8229600" cy="4525963"/>
          </a:xfrm>
        </p:spPr>
        <p:txBody>
          <a:bodyPr/>
          <a:lstStyle/>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Fluency shaping techniques are designed to reduce the frequency of </a:t>
            </a:r>
            <a:r>
              <a:rPr lang="en-GB" dirty="0" err="1"/>
              <a:t>disfluencies</a:t>
            </a:r>
            <a:r>
              <a:rPr lang="en-GB" dirty="0"/>
              <a:t>.</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All of them modify speech in some manner.</a:t>
            </a:r>
          </a:p>
          <a:p>
            <a:pPr>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It is important to remember that there is a </a:t>
            </a:r>
            <a:r>
              <a:rPr lang="en-GB" dirty="0" err="1"/>
              <a:t>tradeoff</a:t>
            </a:r>
            <a:r>
              <a:rPr lang="en-GB" dirty="0"/>
              <a:t> between naturalness and fluency benefits: the more the child modifies her speech, the less likely she is to be </a:t>
            </a:r>
            <a:r>
              <a:rPr lang="en-GB" dirty="0" err="1"/>
              <a:t>disfluent</a:t>
            </a:r>
            <a:r>
              <a:rPr lang="en-GB" dirty="0"/>
              <a:t>, BUT the more unnatural she will sound</a:t>
            </a:r>
          </a:p>
        </p:txBody>
      </p:sp>
    </p:spTree>
    <p:extLst>
      <p:ext uri="{BB962C8B-B14F-4D97-AF65-F5344CB8AC3E}">
        <p14:creationId xmlns:p14="http://schemas.microsoft.com/office/powerpoint/2010/main" val="8307372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GB" dirty="0"/>
              <a:t>Fluency Shaping</a:t>
            </a:r>
          </a:p>
        </p:txBody>
      </p:sp>
      <p:sp>
        <p:nvSpPr>
          <p:cNvPr id="3" name="Content Placeholder 2"/>
          <p:cNvSpPr>
            <a:spLocks noGrp="1"/>
          </p:cNvSpPr>
          <p:nvPr>
            <p:ph idx="1"/>
          </p:nvPr>
        </p:nvSpPr>
        <p:spPr>
          <a:xfrm>
            <a:off x="457200" y="990600"/>
            <a:ext cx="8229600" cy="5867400"/>
          </a:xfrm>
        </p:spPr>
        <p:txBody>
          <a:bodyPr/>
          <a:lstStyle/>
          <a:p>
            <a:r>
              <a:rPr lang="en-GB" dirty="0"/>
              <a:t>Stuttering is viewed as  physical phenomenon.</a:t>
            </a:r>
          </a:p>
          <a:p>
            <a:r>
              <a:rPr lang="en-GB" dirty="0"/>
              <a:t>If the speaker follows the rules of speech mechanics, his speech will be fluent.</a:t>
            </a:r>
          </a:p>
          <a:p>
            <a:r>
              <a:rPr lang="en-GB" dirty="0"/>
              <a:t>if he violates these rules, his speech will not be fluent.</a:t>
            </a:r>
          </a:p>
          <a:p>
            <a:r>
              <a:rPr lang="en-GB" dirty="0"/>
              <a:t>As incorrect and distorted muscle movements are altered, the speaker is able to achieve fluent speech.</a:t>
            </a:r>
          </a:p>
          <a:p>
            <a:r>
              <a:rPr lang="en-GB" dirty="0"/>
              <a:t>The client is carefully taken through gradations of muscle movements associated with speech production.</a:t>
            </a:r>
          </a:p>
        </p:txBody>
      </p:sp>
    </p:spTree>
    <p:extLst>
      <p:ext uri="{BB962C8B-B14F-4D97-AF65-F5344CB8AC3E}">
        <p14:creationId xmlns:p14="http://schemas.microsoft.com/office/powerpoint/2010/main" val="28343415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990600"/>
            <a:ext cx="8229600" cy="5791200"/>
          </a:xfrm>
        </p:spPr>
        <p:txBody>
          <a:bodyPr>
            <a:normAutofit fontScale="92500" lnSpcReduction="10000"/>
          </a:bodyPr>
          <a:lstStyle/>
          <a:p>
            <a:pPr>
              <a:buFont typeface="Wingdings" pitchFamily="2" charset="2"/>
              <a:buChar char="Ø"/>
            </a:pPr>
            <a:r>
              <a:rPr lang="en-GB" b="1" dirty="0"/>
              <a:t>Full Breath Target</a:t>
            </a:r>
            <a:r>
              <a:rPr lang="en-GB" dirty="0"/>
              <a:t>: </a:t>
            </a:r>
          </a:p>
          <a:p>
            <a:pPr marL="0" indent="0">
              <a:buNone/>
            </a:pPr>
            <a:r>
              <a:rPr lang="en-US" dirty="0"/>
              <a:t>-</a:t>
            </a:r>
            <a:r>
              <a:rPr lang="en-GB" dirty="0"/>
              <a:t>Teach the client to inhale through the mouth in a relaxed manner.</a:t>
            </a:r>
          </a:p>
          <a:p>
            <a:pPr marL="0" indent="0">
              <a:buNone/>
            </a:pPr>
            <a:r>
              <a:rPr lang="en-US" dirty="0"/>
              <a:t>-</a:t>
            </a:r>
            <a:r>
              <a:rPr lang="en-GB" dirty="0"/>
              <a:t>particular attention to relaxation of the throat and a smooth downward movement of the diaphragm.</a:t>
            </a:r>
          </a:p>
          <a:p>
            <a:pPr marL="0" indent="0">
              <a:buNone/>
            </a:pPr>
            <a:r>
              <a:rPr lang="en-US" dirty="0"/>
              <a:t>-</a:t>
            </a:r>
            <a:r>
              <a:rPr lang="en-GB" dirty="0"/>
              <a:t>The diaphragm must move smoothly during the inhalation and the vocal tract including the articulators must stay relaxed. </a:t>
            </a:r>
          </a:p>
          <a:p>
            <a:pPr marL="0" indent="0">
              <a:buNone/>
            </a:pPr>
            <a:r>
              <a:rPr lang="en-US" dirty="0"/>
              <a:t>-</a:t>
            </a:r>
            <a:r>
              <a:rPr lang="en-GB" dirty="0"/>
              <a:t>At the top of the full inhalation, the client must not tighten and needs to begin speaking without hesitation. </a:t>
            </a:r>
          </a:p>
          <a:p>
            <a:pPr marL="0" indent="0">
              <a:buNone/>
            </a:pPr>
            <a:r>
              <a:rPr lang="en-US" dirty="0"/>
              <a:t>-</a:t>
            </a:r>
            <a:r>
              <a:rPr lang="en-GB" dirty="0"/>
              <a:t>Air and voice must begin at the same time. </a:t>
            </a:r>
          </a:p>
        </p:txBody>
      </p:sp>
    </p:spTree>
    <p:extLst>
      <p:ext uri="{BB962C8B-B14F-4D97-AF65-F5344CB8AC3E}">
        <p14:creationId xmlns:p14="http://schemas.microsoft.com/office/powerpoint/2010/main" val="33861745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Cont.</a:t>
            </a:r>
            <a:endParaRPr lang="en-GB" dirty="0"/>
          </a:p>
        </p:txBody>
      </p:sp>
      <p:sp>
        <p:nvSpPr>
          <p:cNvPr id="3" name="Content Placeholder 2"/>
          <p:cNvSpPr>
            <a:spLocks noGrp="1"/>
          </p:cNvSpPr>
          <p:nvPr>
            <p:ph idx="1"/>
          </p:nvPr>
        </p:nvSpPr>
        <p:spPr>
          <a:xfrm>
            <a:off x="457200" y="990600"/>
            <a:ext cx="8229600" cy="5867400"/>
          </a:xfrm>
        </p:spPr>
        <p:txBody>
          <a:bodyPr>
            <a:normAutofit lnSpcReduction="10000"/>
          </a:bodyPr>
          <a:lstStyle/>
          <a:p>
            <a:pPr>
              <a:buFont typeface="Wingdings" pitchFamily="2" charset="2"/>
              <a:buChar char="Ø"/>
            </a:pPr>
            <a:r>
              <a:rPr lang="en-GB" b="1" dirty="0"/>
              <a:t>Gentle Onset</a:t>
            </a:r>
            <a:r>
              <a:rPr lang="en-GB" dirty="0"/>
              <a:t>:</a:t>
            </a:r>
          </a:p>
          <a:p>
            <a:pPr marL="0" indent="0">
              <a:buNone/>
            </a:pPr>
            <a:r>
              <a:rPr lang="en-US" dirty="0"/>
              <a:t>-</a:t>
            </a:r>
            <a:r>
              <a:rPr lang="en-GB" dirty="0"/>
              <a:t>Addresses the abrupt initiation of phonation.</a:t>
            </a:r>
          </a:p>
          <a:p>
            <a:pPr marL="0" indent="0">
              <a:buNone/>
            </a:pPr>
            <a:r>
              <a:rPr lang="en-US" dirty="0"/>
              <a:t>-</a:t>
            </a:r>
            <a:r>
              <a:rPr lang="en-GB" dirty="0"/>
              <a:t>Full breath must occur first before gentle onset is effective. </a:t>
            </a:r>
          </a:p>
          <a:p>
            <a:pPr marL="0" indent="0">
              <a:buNone/>
            </a:pPr>
            <a:r>
              <a:rPr lang="en-US" dirty="0"/>
              <a:t>-</a:t>
            </a:r>
            <a:r>
              <a:rPr lang="en-GB" dirty="0"/>
              <a:t>Gentle onset is taught by exaggerating the initiation of sounds/words. </a:t>
            </a:r>
          </a:p>
          <a:p>
            <a:pPr marL="0" indent="0">
              <a:buNone/>
            </a:pPr>
            <a:r>
              <a:rPr lang="en-US" dirty="0"/>
              <a:t>-</a:t>
            </a:r>
            <a:r>
              <a:rPr lang="en-GB" dirty="0"/>
              <a:t>First the client demonstrates very low amplitude vibration of the vocal cords, followed by a gradual increase in the loudness of phonation. </a:t>
            </a:r>
          </a:p>
          <a:p>
            <a:pPr marL="0" indent="0">
              <a:buNone/>
            </a:pPr>
            <a:r>
              <a:rPr lang="en-GB" dirty="0"/>
              <a:t>- Finally a decrease in loudness to the initial amplitude level. </a:t>
            </a:r>
          </a:p>
        </p:txBody>
      </p:sp>
    </p:spTree>
    <p:extLst>
      <p:ext uri="{BB962C8B-B14F-4D97-AF65-F5344CB8AC3E}">
        <p14:creationId xmlns:p14="http://schemas.microsoft.com/office/powerpoint/2010/main" val="3066315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Cont.</a:t>
            </a:r>
            <a:endParaRPr lang="en-GB" dirty="0"/>
          </a:p>
        </p:txBody>
      </p:sp>
      <p:sp>
        <p:nvSpPr>
          <p:cNvPr id="3" name="Content Placeholder 2"/>
          <p:cNvSpPr>
            <a:spLocks noGrp="1"/>
          </p:cNvSpPr>
          <p:nvPr>
            <p:ph idx="1"/>
          </p:nvPr>
        </p:nvSpPr>
        <p:spPr>
          <a:xfrm>
            <a:off x="457200" y="914400"/>
            <a:ext cx="8229600" cy="5943600"/>
          </a:xfrm>
        </p:spPr>
        <p:txBody>
          <a:bodyPr/>
          <a:lstStyle/>
          <a:p>
            <a:pPr>
              <a:buFont typeface="Wingdings" pitchFamily="2" charset="2"/>
              <a:buChar char="Ø"/>
            </a:pPr>
            <a:r>
              <a:rPr lang="en-GB" b="1" dirty="0"/>
              <a:t>Easy Starts/Easy Speech: </a:t>
            </a:r>
          </a:p>
          <a:p>
            <a:pPr marL="0" indent="0">
              <a:buNone/>
            </a:pPr>
            <a:r>
              <a:rPr lang="en-US" dirty="0"/>
              <a:t>-</a:t>
            </a:r>
            <a:r>
              <a:rPr lang="en-GB" dirty="0"/>
              <a:t>The child/teen is generally instructed to begin speech a little slower, with less tightness, and slightly softer. </a:t>
            </a:r>
          </a:p>
          <a:p>
            <a:pPr marL="0" indent="0">
              <a:buNone/>
            </a:pPr>
            <a:r>
              <a:rPr lang="en-US" dirty="0"/>
              <a:t>-Complexity of responses increased in a hierarchy manner.</a:t>
            </a:r>
          </a:p>
          <a:p>
            <a:pPr marL="0" indent="0">
              <a:buNone/>
            </a:pPr>
            <a:r>
              <a:rPr lang="en-US" dirty="0"/>
              <a:t>-</a:t>
            </a:r>
            <a:r>
              <a:rPr lang="en-GB" dirty="0"/>
              <a:t>Carryover and self-monitoring are taught to the children. </a:t>
            </a:r>
          </a:p>
        </p:txBody>
      </p:sp>
    </p:spTree>
    <p:extLst>
      <p:ext uri="{BB962C8B-B14F-4D97-AF65-F5344CB8AC3E}">
        <p14:creationId xmlns:p14="http://schemas.microsoft.com/office/powerpoint/2010/main" val="3181161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Cont.</a:t>
            </a:r>
            <a:endParaRPr lang="en-GB" dirty="0"/>
          </a:p>
        </p:txBody>
      </p:sp>
      <p:sp>
        <p:nvSpPr>
          <p:cNvPr id="3" name="Content Placeholder 2"/>
          <p:cNvSpPr>
            <a:spLocks noGrp="1"/>
          </p:cNvSpPr>
          <p:nvPr>
            <p:ph idx="1"/>
          </p:nvPr>
        </p:nvSpPr>
        <p:spPr>
          <a:xfrm>
            <a:off x="457200" y="1066800"/>
            <a:ext cx="8229600" cy="5791200"/>
          </a:xfrm>
        </p:spPr>
        <p:txBody>
          <a:bodyPr>
            <a:normAutofit fontScale="92500"/>
          </a:bodyPr>
          <a:lstStyle/>
          <a:p>
            <a:pPr>
              <a:buFont typeface="Wingdings" pitchFamily="2" charset="2"/>
              <a:buChar char="Ø"/>
            </a:pPr>
            <a:r>
              <a:rPr lang="en-GB" b="1" dirty="0"/>
              <a:t>Stretching:</a:t>
            </a:r>
          </a:p>
          <a:p>
            <a:pPr marL="0" indent="0">
              <a:buNone/>
            </a:pPr>
            <a:r>
              <a:rPr lang="en-US" dirty="0"/>
              <a:t>-</a:t>
            </a:r>
            <a:r>
              <a:rPr lang="en-GB" dirty="0"/>
              <a:t>The child/teen can also be taught to slightly stretch the beginning sound to ease into production. </a:t>
            </a:r>
          </a:p>
          <a:p>
            <a:pPr>
              <a:buFont typeface="Wingdings" pitchFamily="2" charset="2"/>
              <a:buChar char="Ø"/>
            </a:pPr>
            <a:r>
              <a:rPr lang="en-GB" b="1" dirty="0"/>
              <a:t>Light Contacts:</a:t>
            </a:r>
          </a:p>
          <a:p>
            <a:pPr>
              <a:buFontTx/>
              <a:buChar char="-"/>
            </a:pPr>
            <a:r>
              <a:rPr lang="en-GB" dirty="0"/>
              <a:t>The child/teen is taught to “touch” the articulators together lightly and softly.</a:t>
            </a:r>
          </a:p>
          <a:p>
            <a:pPr>
              <a:buFontTx/>
              <a:buChar char="-"/>
            </a:pPr>
            <a:r>
              <a:rPr lang="en-GB" dirty="0"/>
              <a:t>Light contacts are used on sounds that involve more contacts such a plosives and labials.</a:t>
            </a:r>
          </a:p>
          <a:p>
            <a:pPr>
              <a:buFont typeface="Wingdings" pitchFamily="2" charset="2"/>
              <a:buChar char="Ø"/>
            </a:pPr>
            <a:r>
              <a:rPr lang="en-GB" b="1" dirty="0"/>
              <a:t>Chunking:</a:t>
            </a:r>
          </a:p>
          <a:p>
            <a:pPr marL="0" indent="0">
              <a:buNone/>
            </a:pPr>
            <a:r>
              <a:rPr lang="en-US" dirty="0"/>
              <a:t>-</a:t>
            </a:r>
            <a:r>
              <a:rPr lang="en-GB" dirty="0"/>
              <a:t> The child/teen practices forward moving speech by grouping words together.</a:t>
            </a:r>
          </a:p>
        </p:txBody>
      </p:sp>
    </p:spTree>
    <p:extLst>
      <p:ext uri="{BB962C8B-B14F-4D97-AF65-F5344CB8AC3E}">
        <p14:creationId xmlns:p14="http://schemas.microsoft.com/office/powerpoint/2010/main" val="11942997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lstStyle/>
          <a:p>
            <a:r>
              <a:rPr lang="en-US" altLang="en-US" dirty="0"/>
              <a:t>Slow-Prolonged Speech</a:t>
            </a:r>
            <a:endParaRPr lang="en-GB" dirty="0"/>
          </a:p>
        </p:txBody>
      </p:sp>
      <p:sp>
        <p:nvSpPr>
          <p:cNvPr id="3" name="Content Placeholder 2"/>
          <p:cNvSpPr>
            <a:spLocks noGrp="1"/>
          </p:cNvSpPr>
          <p:nvPr>
            <p:ph idx="1"/>
          </p:nvPr>
        </p:nvSpPr>
        <p:spPr/>
        <p:txBody>
          <a:bodyPr/>
          <a:lstStyle/>
          <a:p>
            <a:r>
              <a:rPr lang="en-US" altLang="en-US" dirty="0"/>
              <a:t>DAF:DELAYED AUDITORY FEEDBACK</a:t>
            </a:r>
          </a:p>
          <a:p>
            <a:pPr lvl="1"/>
            <a:r>
              <a:rPr lang="en-US" altLang="en-US" dirty="0"/>
              <a:t>optimum is 500-millisecond delay</a:t>
            </a:r>
          </a:p>
          <a:p>
            <a:r>
              <a:rPr lang="en-US" altLang="en-US" dirty="0"/>
              <a:t>Rhythmic Speech:</a:t>
            </a:r>
          </a:p>
          <a:p>
            <a:pPr marL="0" indent="0">
              <a:buNone/>
            </a:pPr>
            <a:r>
              <a:rPr lang="en-US" dirty="0"/>
              <a:t>     -</a:t>
            </a:r>
            <a:r>
              <a:rPr lang="en-US" altLang="en-US" dirty="0"/>
              <a:t> Metronome-timed speech</a:t>
            </a:r>
          </a:p>
          <a:p>
            <a:pPr lvl="1"/>
            <a:r>
              <a:rPr lang="en-US" altLang="en-US" dirty="0"/>
              <a:t>pacing boards</a:t>
            </a:r>
          </a:p>
          <a:p>
            <a:pPr lvl="1"/>
            <a:r>
              <a:rPr lang="en-US" altLang="en-US" dirty="0"/>
              <a:t>miniature electronic metronome worn behind the ear </a:t>
            </a:r>
          </a:p>
          <a:p>
            <a:pPr lvl="1"/>
            <a:r>
              <a:rPr lang="en-US" altLang="en-US" dirty="0"/>
              <a:t>(one word or syllable per beat</a:t>
            </a:r>
            <a:endParaRPr lang="en-GB" dirty="0"/>
          </a:p>
        </p:txBody>
      </p:sp>
    </p:spTree>
    <p:extLst>
      <p:ext uri="{BB962C8B-B14F-4D97-AF65-F5344CB8AC3E}">
        <p14:creationId xmlns:p14="http://schemas.microsoft.com/office/powerpoint/2010/main" val="19663007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dirty="0"/>
              <a:t>Cont.</a:t>
            </a:r>
          </a:p>
        </p:txBody>
      </p:sp>
      <p:sp>
        <p:nvSpPr>
          <p:cNvPr id="3" name="Content Placeholder 2"/>
          <p:cNvSpPr>
            <a:spLocks noGrp="1"/>
          </p:cNvSpPr>
          <p:nvPr>
            <p:ph idx="1"/>
          </p:nvPr>
        </p:nvSpPr>
        <p:spPr>
          <a:xfrm>
            <a:off x="457200" y="1143000"/>
            <a:ext cx="8229600" cy="5486400"/>
          </a:xfrm>
        </p:spPr>
        <p:txBody>
          <a:bodyPr/>
          <a:lstStyle/>
          <a:p>
            <a:r>
              <a:rPr lang="en-US" altLang="en-US" dirty="0"/>
              <a:t>Masking:</a:t>
            </a:r>
          </a:p>
          <a:p>
            <a:pPr marL="0" indent="0">
              <a:buNone/>
            </a:pPr>
            <a:r>
              <a:rPr lang="en-US" dirty="0"/>
              <a:t>  -</a:t>
            </a:r>
            <a:r>
              <a:rPr lang="en-US" altLang="en-US" dirty="0"/>
              <a:t>Speaking while listening to loud masking noise</a:t>
            </a:r>
          </a:p>
          <a:p>
            <a:pPr marL="0" indent="0">
              <a:buNone/>
            </a:pPr>
            <a:r>
              <a:rPr lang="en-US" altLang="en-US" dirty="0"/>
              <a:t>  -Turned on when person begins to phonate</a:t>
            </a:r>
          </a:p>
          <a:p>
            <a:pPr marL="0" indent="0">
              <a:buNone/>
            </a:pPr>
            <a:r>
              <a:rPr lang="en-US" altLang="en-US" dirty="0"/>
              <a:t>  -Turned off when phonation ceases</a:t>
            </a:r>
          </a:p>
          <a:p>
            <a:pPr marL="0" indent="0">
              <a:buNone/>
            </a:pPr>
            <a:endParaRPr lang="en-GB" dirty="0"/>
          </a:p>
        </p:txBody>
      </p:sp>
    </p:spTree>
    <p:extLst>
      <p:ext uri="{BB962C8B-B14F-4D97-AF65-F5344CB8AC3E}">
        <p14:creationId xmlns:p14="http://schemas.microsoft.com/office/powerpoint/2010/main" val="560770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2654</TotalTime>
  <Words>4041</Words>
  <Application>Microsoft Office PowerPoint</Application>
  <PresentationFormat>On-screen Show (4:3)</PresentationFormat>
  <Paragraphs>534</Paragraphs>
  <Slides>97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Calisto MT</vt:lpstr>
      <vt:lpstr>Wingdings</vt:lpstr>
      <vt:lpstr>Office Theme</vt:lpstr>
      <vt:lpstr>CONSTITUTIONAL FACTORS IN STUTTERING   P.P.T</vt:lpstr>
      <vt:lpstr>Heredity Factors</vt:lpstr>
      <vt:lpstr>Congenital Factors</vt:lpstr>
      <vt:lpstr>Brain Structure and Function</vt:lpstr>
      <vt:lpstr>Density of White Matter</vt:lpstr>
      <vt:lpstr>Brain Structure and Function</vt:lpstr>
      <vt:lpstr>Sensory Processing</vt:lpstr>
      <vt:lpstr>Sensory Motor control</vt:lpstr>
      <vt:lpstr>Language Factors</vt:lpstr>
      <vt:lpstr>Emotional Factors</vt:lpstr>
      <vt:lpstr>THEORIES ABOUT CONSTITUTIONAL FACTORS</vt:lpstr>
      <vt:lpstr>STUTTERING AS ADISORDER OF BRAIN ORGANIZATION</vt:lpstr>
      <vt:lpstr>Cont.</vt:lpstr>
      <vt:lpstr>Cont.</vt:lpstr>
      <vt:lpstr>STUTTERING AS a DISORDER OF TIMING</vt:lpstr>
      <vt:lpstr>STUTTERING AS a REDUCED CAPACITY FOR INTERNAL MODELING</vt:lpstr>
      <vt:lpstr>Cont.</vt:lpstr>
      <vt:lpstr>Cont.</vt:lpstr>
      <vt:lpstr>Cont.</vt:lpstr>
      <vt:lpstr>STUTTERING AS a LANGUAGE PRODUCTION DEFICIT</vt:lpstr>
      <vt:lpstr>Cont.</vt:lpstr>
      <vt:lpstr>STUTTERING AS a MULTIFACTORIAL DYNAMIC DISORDER</vt:lpstr>
      <vt:lpstr>PowerPoint Presentation</vt:lpstr>
      <vt:lpstr>PowerPoint Presentation</vt:lpstr>
      <vt:lpstr>PRELIMINARIES TO ASSESSMENT</vt:lpstr>
      <vt:lpstr>Assessment</vt:lpstr>
      <vt:lpstr>Assessment has to fulfill the following needs </vt:lpstr>
      <vt:lpstr>Cont.</vt:lpstr>
      <vt:lpstr>Assessment of Stuttering Behavior</vt:lpstr>
      <vt:lpstr>Behaviors Counted as Stutters</vt:lpstr>
      <vt:lpstr>Assessment Procedures</vt:lpstr>
      <vt:lpstr>Cont.</vt:lpstr>
      <vt:lpstr>Cont.</vt:lpstr>
      <vt:lpstr>Cont.</vt:lpstr>
      <vt:lpstr>ASSESSING SEVERITY</vt:lpstr>
      <vt:lpstr>Assessing Speech Naturalness</vt:lpstr>
      <vt:lpstr>Cont.</vt:lpstr>
      <vt:lpstr>Assessing Feelings and Attitudes</vt:lpstr>
      <vt:lpstr>PowerPoint Presentation</vt:lpstr>
      <vt:lpstr>Assessment and Diagnosis</vt:lpstr>
      <vt:lpstr>Assessment and Diagnosis</vt:lpstr>
      <vt:lpstr>PowerPoint Presentation</vt:lpstr>
      <vt:lpstr>Preschool Child</vt:lpstr>
      <vt:lpstr>Cont.</vt:lpstr>
      <vt:lpstr>Cont.</vt:lpstr>
      <vt:lpstr>Cont.</vt:lpstr>
      <vt:lpstr>DIAGNOSIS</vt:lpstr>
      <vt:lpstr>Cont.</vt:lpstr>
      <vt:lpstr>Cont.</vt:lpstr>
      <vt:lpstr>Risk Factors for Persistent Stuttering</vt:lpstr>
      <vt:lpstr>Drawing Information Together</vt:lpstr>
      <vt:lpstr>Recommendations for Children with Borderline or Beginning Stuttering</vt:lpstr>
      <vt:lpstr>PowerPoint Presentation</vt:lpstr>
      <vt:lpstr>SCHOOL-AGE CHILD</vt:lpstr>
      <vt:lpstr>Cont.</vt:lpstr>
      <vt:lpstr>Cont.</vt:lpstr>
      <vt:lpstr>Cont.</vt:lpstr>
      <vt:lpstr>Cont.</vt:lpstr>
      <vt:lpstr>ADOLESCENTS and ADULTS</vt:lpstr>
      <vt:lpstr>Cont.</vt:lpstr>
      <vt:lpstr>Cont.</vt:lpstr>
      <vt:lpstr>PRELIMINARIES TO TREATMENT</vt:lpstr>
      <vt:lpstr>Clinician’s Attributes(Characteristics): </vt:lpstr>
      <vt:lpstr>Clinician’s Beliefs</vt:lpstr>
      <vt:lpstr>TREATMENT GOALS</vt:lpstr>
      <vt:lpstr>THERAPY PROCEDURES</vt:lpstr>
      <vt:lpstr>Procedures to Help Clients and Families Deal with Their Emotions Associated with stuttering</vt:lpstr>
      <vt:lpstr>Procedures to Reduce the Frequency of Stuttering</vt:lpstr>
      <vt:lpstr>Procedures to Reduce the Abnormality of  Stuttering</vt:lpstr>
      <vt:lpstr>Procedures to Reduce Negative Thoughts and Attitudes about Stuttering and Speaking </vt:lpstr>
      <vt:lpstr>Procedures to Reduce Avoidance</vt:lpstr>
      <vt:lpstr>Procedures to Increase Overall Communication Abilities</vt:lpstr>
      <vt:lpstr>Procedures to Create an Environment that Facilitates Fluency</vt:lpstr>
      <vt:lpstr>Motor Learning Principles for Treatment Generalization.</vt:lpstr>
      <vt:lpstr>STUTTERING INTERVENTION (THERAPY)</vt:lpstr>
      <vt:lpstr>TOW MAJOR THERAPY APPROACHES  1-STUTTERING MODIFICATION. 2-FLUENCY SHAPING                .                                  </vt:lpstr>
      <vt:lpstr>Stuttering Modification</vt:lpstr>
      <vt:lpstr>STUTTERING MODIFICATION</vt:lpstr>
      <vt:lpstr>Four Phases ( Stages)</vt:lpstr>
      <vt:lpstr>Identification Phase</vt:lpstr>
      <vt:lpstr> Desensetization</vt:lpstr>
      <vt:lpstr>Modification Phase</vt:lpstr>
      <vt:lpstr>Cont.</vt:lpstr>
      <vt:lpstr>Cont.</vt:lpstr>
      <vt:lpstr>Cont.</vt:lpstr>
      <vt:lpstr>Cont.</vt:lpstr>
      <vt:lpstr>Stabilization Phase</vt:lpstr>
      <vt:lpstr>Generalization &amp; Maintenance</vt:lpstr>
      <vt:lpstr>Disclosure </vt:lpstr>
      <vt:lpstr>Fluency Shaping</vt:lpstr>
      <vt:lpstr>Fluency Shaping</vt:lpstr>
      <vt:lpstr>Cont.</vt:lpstr>
      <vt:lpstr>Cont.</vt:lpstr>
      <vt:lpstr>Cont.</vt:lpstr>
      <vt:lpstr>Cont.</vt:lpstr>
      <vt:lpstr>Slow-Prolonged Speech</vt:lpstr>
      <vt:lpstr>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STUTTERING  P.P.T</dc:title>
  <dc:creator>Toshiba</dc:creator>
  <cp:lastModifiedBy>Israa</cp:lastModifiedBy>
  <cp:revision>153</cp:revision>
  <cp:lastPrinted>2022-06-11T13:57:34Z</cp:lastPrinted>
  <dcterms:created xsi:type="dcterms:W3CDTF">2018-03-04T17:24:56Z</dcterms:created>
  <dcterms:modified xsi:type="dcterms:W3CDTF">2022-06-11T13:59:33Z</dcterms:modified>
</cp:coreProperties>
</file>