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6" r:id="rId31"/>
    <p:sldId id="285"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5" r:id="rId50"/>
    <p:sldId id="304" r:id="rId51"/>
    <p:sldId id="306" r:id="rId52"/>
    <p:sldId id="307" r:id="rId53"/>
    <p:sldId id="308" r:id="rId54"/>
    <p:sldId id="309" r:id="rId55"/>
    <p:sldId id="310" r:id="rId56"/>
    <p:sldId id="311" r:id="rId57"/>
    <p:sldId id="312" r:id="rId58"/>
    <p:sldId id="313" r:id="rId5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D735D32-2008-4BCA-9D99-365C372F8075}" type="datetimeFigureOut">
              <a:rPr lang="en-US" smtClean="0"/>
              <a:pPr/>
              <a:t>1/22/2016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AAFB5B-CDC2-465E-BE33-FAC01F0AEA0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D735D32-2008-4BCA-9D99-365C372F8075}" type="datetimeFigureOut">
              <a:rPr lang="en-US" smtClean="0"/>
              <a:pPr/>
              <a:t>1/22/2016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AAFB5B-CDC2-465E-BE33-FAC01F0AEA0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D735D32-2008-4BCA-9D99-365C372F8075}" type="datetimeFigureOut">
              <a:rPr lang="en-US" smtClean="0"/>
              <a:pPr/>
              <a:t>1/22/2016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AAFB5B-CDC2-465E-BE33-FAC01F0AEA0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D735D32-2008-4BCA-9D99-365C372F8075}" type="datetimeFigureOut">
              <a:rPr lang="en-US" smtClean="0"/>
              <a:pPr/>
              <a:t>1/22/2016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AAFB5B-CDC2-465E-BE33-FAC01F0AEA0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D735D32-2008-4BCA-9D99-365C372F8075}" type="datetimeFigureOut">
              <a:rPr lang="en-US" smtClean="0"/>
              <a:pPr/>
              <a:t>1/22/2016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AAFB5B-CDC2-465E-BE33-FAC01F0AEA0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D735D32-2008-4BCA-9D99-365C372F8075}" type="datetimeFigureOut">
              <a:rPr lang="en-US" smtClean="0"/>
              <a:pPr/>
              <a:t>1/22/2016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AAFB5B-CDC2-465E-BE33-FAC01F0AEA0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D735D32-2008-4BCA-9D99-365C372F8075}" type="datetimeFigureOut">
              <a:rPr lang="en-US" smtClean="0"/>
              <a:pPr/>
              <a:t>1/22/2016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AAAFB5B-CDC2-465E-BE33-FAC01F0AEA0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D735D32-2008-4BCA-9D99-365C372F8075}" type="datetimeFigureOut">
              <a:rPr lang="en-US" smtClean="0"/>
              <a:pPr/>
              <a:t>1/22/2016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AAAFB5B-CDC2-465E-BE33-FAC01F0AEA0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735D32-2008-4BCA-9D99-365C372F8075}" type="datetimeFigureOut">
              <a:rPr lang="en-US" smtClean="0"/>
              <a:pPr/>
              <a:t>1/22/2016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AAAFB5B-CDC2-465E-BE33-FAC01F0AEA0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D735D32-2008-4BCA-9D99-365C372F8075}" type="datetimeFigureOut">
              <a:rPr lang="en-US" smtClean="0"/>
              <a:pPr/>
              <a:t>1/22/2016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AAFB5B-CDC2-465E-BE33-FAC01F0AEA0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D735D32-2008-4BCA-9D99-365C372F8075}" type="datetimeFigureOut">
              <a:rPr lang="en-US" smtClean="0"/>
              <a:pPr/>
              <a:t>1/22/2016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AAFB5B-CDC2-465E-BE33-FAC01F0AEA0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735D32-2008-4BCA-9D99-365C372F8075}" type="datetimeFigureOut">
              <a:rPr lang="en-US" smtClean="0"/>
              <a:pPr/>
              <a:t>1/22/2016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AAFB5B-CDC2-465E-BE33-FAC01F0AEA0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Etiology and </a:t>
            </a:r>
            <a:r>
              <a:rPr lang="en-US" dirty="0" err="1" smtClean="0"/>
              <a:t>Symptomatology</a:t>
            </a:r>
            <a:r>
              <a:rPr lang="en-US" dirty="0" smtClean="0"/>
              <a:t> of Non-Fluent Aphasias </a:t>
            </a:r>
            <a:endParaRPr lang="en-US" dirty="0"/>
          </a:p>
        </p:txBody>
      </p:sp>
      <p:sp>
        <p:nvSpPr>
          <p:cNvPr id="3" name="Subtitle 2"/>
          <p:cNvSpPr>
            <a:spLocks noGrp="1"/>
          </p:cNvSpPr>
          <p:nvPr>
            <p:ph type="subTitle" idx="1"/>
          </p:nvPr>
        </p:nvSpPr>
        <p:spPr/>
        <p:txBody>
          <a:bodyPr/>
          <a:lstStyle/>
          <a:p>
            <a:r>
              <a:rPr lang="en-US" dirty="0" smtClean="0"/>
              <a:t>Chapter 5</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Why broca’s aphasia is debated and controversial?</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Involvement of Broca’s area is neither sufficient nor necessary to produce what is typically described as broca’s aphasia.</a:t>
            </a:r>
          </a:p>
          <a:p>
            <a:pPr>
              <a:buNone/>
            </a:pPr>
            <a:r>
              <a:rPr lang="en-US" dirty="0" smtClean="0"/>
              <a:t>Examples:</a:t>
            </a:r>
            <a:br>
              <a:rPr lang="en-US" dirty="0" smtClean="0"/>
            </a:br>
            <a:r>
              <a:rPr lang="en-US" dirty="0" smtClean="0"/>
              <a:t>- Lower portion of the motor strip (beyond broca’s area) may be involved.</a:t>
            </a:r>
            <a:br>
              <a:rPr lang="en-US" dirty="0" smtClean="0"/>
            </a:br>
            <a:r>
              <a:rPr lang="en-US" dirty="0" smtClean="0"/>
              <a:t>- The areas </a:t>
            </a:r>
            <a:r>
              <a:rPr lang="en-US" dirty="0" smtClean="0">
                <a:solidFill>
                  <a:srgbClr val="FF0000"/>
                </a:solidFill>
              </a:rPr>
              <a:t>anterior</a:t>
            </a:r>
            <a:r>
              <a:rPr lang="en-US" dirty="0" smtClean="0"/>
              <a:t> and </a:t>
            </a:r>
            <a:r>
              <a:rPr lang="en-US" dirty="0" smtClean="0">
                <a:solidFill>
                  <a:srgbClr val="FF0000"/>
                </a:solidFill>
              </a:rPr>
              <a:t>inferior</a:t>
            </a:r>
            <a:r>
              <a:rPr lang="en-US" dirty="0" smtClean="0"/>
              <a:t> to area 44 may be affected</a:t>
            </a:r>
            <a:br>
              <a:rPr lang="en-US" dirty="0" smtClean="0"/>
            </a:br>
            <a:r>
              <a:rPr lang="en-US" dirty="0" smtClean="0"/>
              <a:t>- Deep cortical damage (not part of broca’s) </a:t>
            </a:r>
            <a:r>
              <a:rPr lang="en-US" dirty="0" smtClean="0">
                <a:solidFill>
                  <a:srgbClr val="FF0000"/>
                </a:solidFill>
              </a:rPr>
              <a:t>is necessary</a:t>
            </a:r>
            <a:r>
              <a:rPr lang="en-US" dirty="0" smtClean="0"/>
              <a:t> to produce broca’s aphasia.</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Why broca’s aphasia is debated and controversial?</a:t>
            </a:r>
            <a:endParaRPr lang="en-US" dirty="0"/>
          </a:p>
        </p:txBody>
      </p:sp>
      <p:sp>
        <p:nvSpPr>
          <p:cNvPr id="3" name="Content Placeholder 2"/>
          <p:cNvSpPr>
            <a:spLocks noGrp="1"/>
          </p:cNvSpPr>
          <p:nvPr>
            <p:ph idx="1"/>
          </p:nvPr>
        </p:nvSpPr>
        <p:spPr>
          <a:xfrm>
            <a:off x="152400" y="1371600"/>
            <a:ext cx="8839200" cy="5486400"/>
          </a:xfrm>
        </p:spPr>
        <p:txBody>
          <a:bodyPr>
            <a:normAutofit fontScale="77500" lnSpcReduction="20000"/>
          </a:bodyPr>
          <a:lstStyle/>
          <a:p>
            <a:pPr>
              <a:buNone/>
            </a:pPr>
            <a:r>
              <a:rPr lang="en-US" dirty="0" smtClean="0"/>
              <a:t>Examples (con’)</a:t>
            </a:r>
            <a:br>
              <a:rPr lang="en-US" dirty="0" smtClean="0"/>
            </a:br>
            <a:r>
              <a:rPr lang="en-US" dirty="0" smtClean="0"/>
              <a:t>- Instead of aphasia, damage limited to broca’s area is more likely to produce transient mutism and subsequent mild apraxia. Thus damage limited to only </a:t>
            </a:r>
            <a:r>
              <a:rPr lang="en-US" dirty="0" err="1" smtClean="0"/>
              <a:t>broca</a:t>
            </a:r>
            <a:r>
              <a:rPr lang="en-US" dirty="0" smtClean="0"/>
              <a:t> may not produce</a:t>
            </a:r>
            <a:br>
              <a:rPr lang="en-US" dirty="0" smtClean="0"/>
            </a:br>
            <a:r>
              <a:rPr lang="en-US" dirty="0" smtClean="0"/>
              <a:t>- portions of the  frontal, temporal and parietal regions may be involved in producing symptoms often grouped under broca’s aphasia.</a:t>
            </a:r>
            <a:br>
              <a:rPr lang="en-US" dirty="0" smtClean="0"/>
            </a:br>
            <a:r>
              <a:rPr lang="en-US" dirty="0" smtClean="0"/>
              <a:t>- even </a:t>
            </a:r>
            <a:r>
              <a:rPr lang="en-US" dirty="0" err="1" smtClean="0"/>
              <a:t>wernick’s</a:t>
            </a:r>
            <a:r>
              <a:rPr lang="en-US" dirty="0" smtClean="0"/>
              <a:t> area may be involved in broca’s aphasia</a:t>
            </a:r>
            <a:br>
              <a:rPr lang="en-US" dirty="0" smtClean="0"/>
            </a:br>
            <a:r>
              <a:rPr lang="en-US" dirty="0" smtClean="0"/>
              <a:t>- Patient’s without damage to broca’s aphasia may be observed. Thus damage to broca’s area is not </a:t>
            </a:r>
            <a:r>
              <a:rPr lang="en-US" dirty="0" err="1" smtClean="0"/>
              <a:t>necessairy</a:t>
            </a:r>
            <a:r>
              <a:rPr lang="en-US" dirty="0" smtClean="0"/>
              <a:t> to produce broca’s aphasia</a:t>
            </a:r>
            <a:br>
              <a:rPr lang="en-US" dirty="0" smtClean="0"/>
            </a:br>
            <a:r>
              <a:rPr lang="en-US" dirty="0" smtClean="0"/>
              <a:t>- some patients with injured broca’s area may have transcortical motor aphasia. Thus in addition to producing apraxia; damage to broca’s area may produce a different type of aphasia.</a:t>
            </a:r>
            <a:br>
              <a:rPr lang="en-US" dirty="0" smtClean="0"/>
            </a:br>
            <a:r>
              <a:rPr lang="en-US" dirty="0" smtClean="0"/>
              <a:t>-All aphasia patients show cerebral </a:t>
            </a:r>
            <a:r>
              <a:rPr lang="en-US" dirty="0" err="1" smtClean="0"/>
              <a:t>hypometabolism</a:t>
            </a:r>
            <a:r>
              <a:rPr lang="en-US" dirty="0" smtClean="0"/>
              <a:t> in widespread cerebral areas. Reduced capacity of  unaffected areas may contribute to the functional deficit.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General Characteristics of broca’s aphasia</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Broca’s aphasia is neurologically more easily recognized then </a:t>
            </a:r>
            <a:r>
              <a:rPr lang="en-US" dirty="0" err="1" smtClean="0"/>
              <a:t>Wernicke’s</a:t>
            </a:r>
            <a:r>
              <a:rPr lang="en-US" dirty="0" smtClean="0"/>
              <a:t> aphasia.</a:t>
            </a:r>
          </a:p>
          <a:p>
            <a:r>
              <a:rPr lang="en-US" dirty="0" smtClean="0"/>
              <a:t>Typically, Broca’s patients present a contralateral (right-sided) </a:t>
            </a:r>
            <a:r>
              <a:rPr lang="en-US" dirty="0" smtClean="0">
                <a:solidFill>
                  <a:srgbClr val="FF0000"/>
                </a:solidFill>
              </a:rPr>
              <a:t>hemiplegia</a:t>
            </a:r>
            <a:r>
              <a:rPr lang="en-US" dirty="0" smtClean="0"/>
              <a:t> or </a:t>
            </a:r>
            <a:r>
              <a:rPr lang="en-US" dirty="0" err="1" smtClean="0">
                <a:solidFill>
                  <a:srgbClr val="FF0000"/>
                </a:solidFill>
              </a:rPr>
              <a:t>hemiparesis</a:t>
            </a:r>
            <a:r>
              <a:rPr lang="en-US" dirty="0" smtClean="0"/>
              <a:t> </a:t>
            </a:r>
          </a:p>
          <a:p>
            <a:r>
              <a:rPr lang="en-US" dirty="0" smtClean="0"/>
              <a:t>Damage to broca’s area is likely to damage the descending pyramidal tracts that run alongside the area.</a:t>
            </a:r>
          </a:p>
          <a:p>
            <a:r>
              <a:rPr lang="en-US" dirty="0" err="1" smtClean="0"/>
              <a:t>Weakeness</a:t>
            </a:r>
            <a:r>
              <a:rPr lang="en-US" dirty="0" smtClean="0"/>
              <a:t> of muscles on the right side of the face may be evident.</a:t>
            </a:r>
          </a:p>
          <a:p>
            <a:r>
              <a:rPr lang="en-US" dirty="0" smtClean="0"/>
              <a:t>Broca’s aphasia patients may be </a:t>
            </a:r>
            <a:r>
              <a:rPr lang="en-US" dirty="0" err="1" smtClean="0"/>
              <a:t>intially</a:t>
            </a:r>
            <a:r>
              <a:rPr lang="en-US" dirty="0" smtClean="0"/>
              <a:t> confined to wheelchairs.</a:t>
            </a:r>
          </a:p>
          <a:p>
            <a:r>
              <a:rPr lang="en-US" dirty="0" smtClean="0"/>
              <a:t>Such motor problems are absent in </a:t>
            </a:r>
            <a:r>
              <a:rPr lang="en-US" dirty="0" err="1" smtClean="0"/>
              <a:t>Wernicke’s</a:t>
            </a:r>
            <a:r>
              <a:rPr lang="en-US" dirty="0" smtClean="0"/>
              <a:t> aphasia</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General Characteristics of broca’s aphasia</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Later, patients with Broca’s aphasia may use a walker or a cane. Leg and foot muscles regain functions faster than those of the hand and arms. Motor problem improves over time.</a:t>
            </a:r>
          </a:p>
          <a:p>
            <a:r>
              <a:rPr lang="en-US" dirty="0" smtClean="0"/>
              <a:t>Broca’s aphasia patients are often depressed, and may react emotionally when they fail on assessment task.</a:t>
            </a:r>
          </a:p>
          <a:p>
            <a:r>
              <a:rPr lang="en-US" dirty="0" smtClean="0"/>
              <a:t>They may exhibit </a:t>
            </a:r>
            <a:r>
              <a:rPr lang="en-US" b="1" i="1" dirty="0" smtClean="0">
                <a:solidFill>
                  <a:srgbClr val="FF0000"/>
                </a:solidFill>
              </a:rPr>
              <a:t>catastrophic reactions</a:t>
            </a:r>
            <a:r>
              <a:rPr lang="en-US" dirty="0" smtClean="0"/>
              <a:t>, </a:t>
            </a:r>
            <a:r>
              <a:rPr lang="en-US" dirty="0" smtClean="0">
                <a:sym typeface="Wingdings" pitchFamily="2" charset="2"/>
              </a:rPr>
              <a:t> patients may weep and refuse to cooperate during testing and assessment.</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Major language characteristics of Broca’s aphasia</a:t>
            </a:r>
            <a:endParaRPr lang="en-US" dirty="0"/>
          </a:p>
        </p:txBody>
      </p:sp>
      <p:sp>
        <p:nvSpPr>
          <p:cNvPr id="3" name="Content Placeholder 2"/>
          <p:cNvSpPr>
            <a:spLocks noGrp="1"/>
          </p:cNvSpPr>
          <p:nvPr>
            <p:ph idx="1"/>
          </p:nvPr>
        </p:nvSpPr>
        <p:spPr/>
        <p:txBody>
          <a:bodyPr>
            <a:normAutofit lnSpcReduction="10000"/>
          </a:bodyPr>
          <a:lstStyle/>
          <a:p>
            <a:r>
              <a:rPr lang="en-US" i="1" dirty="0" smtClean="0"/>
              <a:t>Non-fluent and effortful speech</a:t>
            </a:r>
            <a:r>
              <a:rPr lang="en-US" dirty="0" smtClean="0"/>
              <a:t>; speech filled with pauses, interjections, revisions, sound-syllable repetitions and prolongations.</a:t>
            </a:r>
          </a:p>
          <a:p>
            <a:r>
              <a:rPr lang="en-US" b="1" dirty="0" smtClean="0"/>
              <a:t>Agrammatic Speech</a:t>
            </a:r>
            <a:r>
              <a:rPr lang="en-US" dirty="0" smtClean="0"/>
              <a:t>: Also called </a:t>
            </a:r>
            <a:r>
              <a:rPr lang="en-US" b="1" dirty="0" smtClean="0"/>
              <a:t>telegraphic speech.</a:t>
            </a:r>
            <a:r>
              <a:rPr lang="en-US" dirty="0" smtClean="0"/>
              <a:t> Limited to content words (nouns and verbs). Omission of functional words (conjunctions/ articles/ auxiliary verbs, prepositions). Grammatical morphemes may be absent in speech</a:t>
            </a:r>
            <a:endParaRPr lang="en-US" b="1"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Major language characteristics of Broca’s aphasia</a:t>
            </a:r>
            <a:endParaRPr lang="en-US" dirty="0"/>
          </a:p>
        </p:txBody>
      </p:sp>
      <p:sp>
        <p:nvSpPr>
          <p:cNvPr id="3" name="Content Placeholder 2"/>
          <p:cNvSpPr>
            <a:spLocks noGrp="1"/>
          </p:cNvSpPr>
          <p:nvPr>
            <p:ph idx="1"/>
          </p:nvPr>
        </p:nvSpPr>
        <p:spPr/>
        <p:txBody>
          <a:bodyPr/>
          <a:lstStyle/>
          <a:p>
            <a:r>
              <a:rPr lang="en-US" i="1" dirty="0" smtClean="0">
                <a:solidFill>
                  <a:srgbClr val="FF0000"/>
                </a:solidFill>
              </a:rPr>
              <a:t>Slow rate of speech </a:t>
            </a:r>
            <a:r>
              <a:rPr lang="en-US" dirty="0" smtClean="0">
                <a:solidFill>
                  <a:srgbClr val="FF0000"/>
                </a:solidFill>
              </a:rPr>
              <a:t>with </a:t>
            </a:r>
            <a:r>
              <a:rPr lang="en-US" i="1" dirty="0" smtClean="0">
                <a:solidFill>
                  <a:srgbClr val="FF0000"/>
                </a:solidFill>
              </a:rPr>
              <a:t>uneven flow</a:t>
            </a:r>
            <a:r>
              <a:rPr lang="en-US" dirty="0" smtClean="0"/>
              <a:t>. The frequent pauses disrupt the flow of speech and create unnatural rhythm.</a:t>
            </a:r>
          </a:p>
          <a:p>
            <a:r>
              <a:rPr lang="en-US" i="1" dirty="0" smtClean="0">
                <a:solidFill>
                  <a:srgbClr val="FF0000"/>
                </a:solidFill>
              </a:rPr>
              <a:t>Limited word output and reduced length of utterances</a:t>
            </a:r>
            <a:r>
              <a:rPr lang="en-US" i="1" dirty="0" smtClean="0"/>
              <a:t>. </a:t>
            </a:r>
            <a:r>
              <a:rPr lang="en-US" dirty="0" smtClean="0"/>
              <a:t>The speech may often be limited to just few words and few word combinations. Phrase length may be limited.</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Major language characteristics of Broca’s aphasia</a:t>
            </a:r>
            <a:endParaRPr lang="en-US" dirty="0"/>
          </a:p>
        </p:txBody>
      </p:sp>
      <p:sp>
        <p:nvSpPr>
          <p:cNvPr id="3" name="Content Placeholder 2"/>
          <p:cNvSpPr>
            <a:spLocks noGrp="1"/>
          </p:cNvSpPr>
          <p:nvPr>
            <p:ph idx="1"/>
          </p:nvPr>
        </p:nvSpPr>
        <p:spPr/>
        <p:txBody>
          <a:bodyPr/>
          <a:lstStyle/>
          <a:p>
            <a:r>
              <a:rPr lang="en-US" dirty="0" smtClean="0">
                <a:solidFill>
                  <a:srgbClr val="FF0000"/>
                </a:solidFill>
              </a:rPr>
              <a:t>Impaired repetition of words and sentences</a:t>
            </a:r>
            <a:r>
              <a:rPr lang="en-US" dirty="0" smtClean="0"/>
              <a:t>. When the clinician imitates words and sentences, the patient may be unable to repeat them (imitate). Repetition of </a:t>
            </a:r>
            <a:r>
              <a:rPr lang="en-US" dirty="0" smtClean="0">
                <a:solidFill>
                  <a:srgbClr val="FF0000"/>
                </a:solidFill>
              </a:rPr>
              <a:t>grammatical elements in a sentence may be especially missing</a:t>
            </a:r>
            <a:r>
              <a:rPr lang="en-US" dirty="0" smtClean="0"/>
              <a:t>. E.g. The boy is walking </a:t>
            </a:r>
            <a:r>
              <a:rPr lang="en-US" dirty="0" smtClean="0">
                <a:sym typeface="Wingdings" pitchFamily="2" charset="2"/>
              </a:rPr>
              <a:t> The boy walk.</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fontScale="90000"/>
          </a:bodyPr>
          <a:lstStyle/>
          <a:p>
            <a:r>
              <a:rPr lang="en-US" dirty="0" smtClean="0"/>
              <a:t>Major language characteristics of Broca’s aphasia</a:t>
            </a:r>
            <a:endParaRPr lang="en-US" dirty="0"/>
          </a:p>
        </p:txBody>
      </p:sp>
      <p:sp>
        <p:nvSpPr>
          <p:cNvPr id="3" name="Content Placeholder 2"/>
          <p:cNvSpPr>
            <a:spLocks noGrp="1"/>
          </p:cNvSpPr>
          <p:nvPr>
            <p:ph idx="1"/>
          </p:nvPr>
        </p:nvSpPr>
        <p:spPr>
          <a:xfrm>
            <a:off x="152400" y="1143000"/>
            <a:ext cx="8839200" cy="5715000"/>
          </a:xfrm>
        </p:spPr>
        <p:txBody>
          <a:bodyPr>
            <a:normAutofit fontScale="85000" lnSpcReduction="20000"/>
          </a:bodyPr>
          <a:lstStyle/>
          <a:p>
            <a:r>
              <a:rPr lang="en-US" i="1" dirty="0" smtClean="0">
                <a:solidFill>
                  <a:srgbClr val="FF0000"/>
                </a:solidFill>
              </a:rPr>
              <a:t>Impaired confrontational naming</a:t>
            </a:r>
            <a:r>
              <a:rPr lang="en-US" dirty="0" smtClean="0"/>
              <a:t>: Impaired ability to name an object/picture/or a person when asked to do so.</a:t>
            </a:r>
          </a:p>
          <a:p>
            <a:r>
              <a:rPr lang="en-US" dirty="0" smtClean="0"/>
              <a:t>Some </a:t>
            </a:r>
            <a:r>
              <a:rPr lang="en-US" dirty="0" smtClean="0">
                <a:solidFill>
                  <a:srgbClr val="FF0000"/>
                </a:solidFill>
              </a:rPr>
              <a:t>impairments in auditory comprehension</a:t>
            </a:r>
            <a:r>
              <a:rPr lang="en-US" dirty="0" smtClean="0"/>
              <a:t>. Some degree of impairment in auditory comprehension. Broca’s aphasia patients rarely have complete comprehension of language. Language comprehension deficits in broca’s patients are still significant. Example; when asked to </a:t>
            </a:r>
            <a:r>
              <a:rPr lang="en-US" b="1" dirty="0" smtClean="0"/>
              <a:t>point at objects named in sequence</a:t>
            </a:r>
            <a:r>
              <a:rPr lang="en-US" dirty="0" smtClean="0"/>
              <a:t>. Striking auditory comprehension difficulty is evident when patients are asked to </a:t>
            </a:r>
            <a:r>
              <a:rPr lang="en-US" b="1" dirty="0" smtClean="0"/>
              <a:t>respond in such a way to distinguish relational words (bigger/smaller). </a:t>
            </a:r>
            <a:r>
              <a:rPr lang="en-US" dirty="0" smtClean="0"/>
              <a:t>Also, difficulty understanding </a:t>
            </a:r>
            <a:r>
              <a:rPr lang="en-US" b="1" dirty="0" smtClean="0"/>
              <a:t>syntactic structures or meaning implied in word order </a:t>
            </a:r>
            <a:r>
              <a:rPr lang="en-US" dirty="0" smtClean="0"/>
              <a:t>(e.g. my sister’s husband vs. my husband’s sister) even though they understand the meaning of individual words involved. Especial difficulty </a:t>
            </a:r>
            <a:r>
              <a:rPr lang="en-US" b="1" dirty="0" smtClean="0"/>
              <a:t>understanding grammatical morphemes</a:t>
            </a:r>
            <a:r>
              <a:rPr lang="en-US" dirty="0" smtClean="0"/>
              <a:t>.</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Major language characteristics of Broca’s aphasia</a:t>
            </a:r>
            <a:endParaRPr lang="en-US" dirty="0"/>
          </a:p>
        </p:txBody>
      </p:sp>
      <p:sp>
        <p:nvSpPr>
          <p:cNvPr id="3" name="Content Placeholder 2"/>
          <p:cNvSpPr>
            <a:spLocks noGrp="1"/>
          </p:cNvSpPr>
          <p:nvPr>
            <p:ph idx="1"/>
          </p:nvPr>
        </p:nvSpPr>
        <p:spPr>
          <a:xfrm>
            <a:off x="457200" y="1600200"/>
            <a:ext cx="8229600" cy="5029200"/>
          </a:xfrm>
        </p:spPr>
        <p:txBody>
          <a:bodyPr>
            <a:normAutofit fontScale="85000" lnSpcReduction="20000"/>
          </a:bodyPr>
          <a:lstStyle/>
          <a:p>
            <a:r>
              <a:rPr lang="en-US" i="1" dirty="0" smtClean="0">
                <a:solidFill>
                  <a:srgbClr val="FF0000"/>
                </a:solidFill>
              </a:rPr>
              <a:t>Generally poor oral reading, </a:t>
            </a:r>
            <a:r>
              <a:rPr lang="en-US" dirty="0" smtClean="0"/>
              <a:t>oral reading is effortful and non-fluent just as their verbal expression is. They may have i</a:t>
            </a:r>
            <a:r>
              <a:rPr lang="en-US" dirty="0" smtClean="0">
                <a:solidFill>
                  <a:srgbClr val="FF0000"/>
                </a:solidFill>
              </a:rPr>
              <a:t>mpaired comprehension of the material they read. </a:t>
            </a:r>
            <a:r>
              <a:rPr lang="en-US" dirty="0" smtClean="0"/>
              <a:t>Comprehension may be limited to </a:t>
            </a:r>
            <a:r>
              <a:rPr lang="en-US" b="1" dirty="0" smtClean="0"/>
              <a:t>substantive</a:t>
            </a:r>
            <a:r>
              <a:rPr lang="en-US" dirty="0" smtClean="0"/>
              <a:t> words.</a:t>
            </a:r>
          </a:p>
          <a:p>
            <a:r>
              <a:rPr lang="en-US" i="1" dirty="0" smtClean="0">
                <a:solidFill>
                  <a:srgbClr val="FF0000"/>
                </a:solidFill>
              </a:rPr>
              <a:t>Writing problems</a:t>
            </a:r>
            <a:r>
              <a:rPr lang="en-US" i="1" dirty="0" smtClean="0"/>
              <a:t>. </a:t>
            </a:r>
            <a:r>
              <a:rPr lang="en-US" dirty="0" smtClean="0"/>
              <a:t>Patients write slowly, laboriously, and with many spelling errors and letter omissions. Letters may be poorly formed. Writing is similar to verbal expression may be agrammatic. They may write with </a:t>
            </a:r>
            <a:r>
              <a:rPr lang="en-US" b="1" dirty="0" smtClean="0"/>
              <a:t>substantive words</a:t>
            </a:r>
            <a:r>
              <a:rPr lang="en-US" dirty="0" smtClean="0"/>
              <a:t>, omitting grammatical features. This may be also due to their use of the non-preferred hand because of associated paralysis (But still their errors exceed what is expected due to use of non-preferred hand).</a:t>
            </a:r>
            <a:endParaRPr lang="en-US" i="1"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Major language characteristics of Broca’s aphasia</a:t>
            </a:r>
            <a:endParaRPr lang="en-US" dirty="0"/>
          </a:p>
        </p:txBody>
      </p:sp>
      <p:sp>
        <p:nvSpPr>
          <p:cNvPr id="3" name="Content Placeholder 2"/>
          <p:cNvSpPr>
            <a:spLocks noGrp="1"/>
          </p:cNvSpPr>
          <p:nvPr>
            <p:ph idx="1"/>
          </p:nvPr>
        </p:nvSpPr>
        <p:spPr/>
        <p:txBody>
          <a:bodyPr/>
          <a:lstStyle/>
          <a:p>
            <a:r>
              <a:rPr lang="en-US" dirty="0" smtClean="0"/>
              <a:t>Monotonous speech. Lack of intonation and other prosodic features. This can be a result of </a:t>
            </a:r>
            <a:r>
              <a:rPr lang="en-US" dirty="0" err="1" smtClean="0"/>
              <a:t>disfluent</a:t>
            </a:r>
            <a:r>
              <a:rPr lang="en-US" dirty="0" smtClean="0"/>
              <a:t>, arrhythmic speech.</a:t>
            </a:r>
          </a:p>
          <a:p>
            <a:endParaRPr lang="en-US" dirty="0"/>
          </a:p>
          <a:p>
            <a:r>
              <a:rPr lang="en-US" dirty="0" smtClean="0"/>
              <a:t>Note: Paraphasias may be present BUT they are not a major feature of Broca’s aphasia classification.</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Four Types of Non-fluent Aphasias</a:t>
            </a:r>
            <a:endParaRPr lang="en-US"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Broca’s aphasia</a:t>
            </a:r>
          </a:p>
          <a:p>
            <a:pPr marL="514350" indent="-514350">
              <a:buFont typeface="+mj-lt"/>
              <a:buAutoNum type="arabicPeriod"/>
            </a:pPr>
            <a:r>
              <a:rPr lang="en-US" dirty="0" smtClean="0"/>
              <a:t>Transcortical Motor Aphasia (TMA)</a:t>
            </a:r>
          </a:p>
          <a:p>
            <a:pPr marL="514350" indent="-514350">
              <a:buFont typeface="+mj-lt"/>
              <a:buAutoNum type="arabicPeriod"/>
            </a:pPr>
            <a:r>
              <a:rPr lang="en-US" dirty="0" smtClean="0"/>
              <a:t>Mixed Transcortical Aphasia</a:t>
            </a:r>
          </a:p>
          <a:p>
            <a:pPr marL="514350" indent="-514350">
              <a:buFont typeface="+mj-lt"/>
              <a:buAutoNum type="arabicPeriod"/>
            </a:pPr>
            <a:r>
              <a:rPr lang="en-US" dirty="0" smtClean="0"/>
              <a:t>Global Aphasia</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dirty="0" smtClean="0"/>
              <a:t>The major lang. characteristics of broca’s aphasia p.135</a:t>
            </a:r>
            <a:endParaRPr lang="en-US" dirty="0"/>
          </a:p>
        </p:txBody>
      </p:sp>
      <p:sp>
        <p:nvSpPr>
          <p:cNvPr id="5" name="Content Placeholder 4"/>
          <p:cNvSpPr>
            <a:spLocks noGrp="1"/>
          </p:cNvSpPr>
          <p:nvPr>
            <p:ph idx="1"/>
          </p:nvPr>
        </p:nvSpPr>
        <p:spPr/>
        <p:txBody>
          <a:bodyPr/>
          <a:lstStyle/>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Associated speech problems with Broca’s aphasia</a:t>
            </a:r>
            <a:endParaRPr lang="en-US" dirty="0"/>
          </a:p>
        </p:txBody>
      </p:sp>
      <p:sp>
        <p:nvSpPr>
          <p:cNvPr id="3" name="Content Placeholder 2"/>
          <p:cNvSpPr>
            <a:spLocks noGrp="1"/>
          </p:cNvSpPr>
          <p:nvPr>
            <p:ph idx="1"/>
          </p:nvPr>
        </p:nvSpPr>
        <p:spPr/>
        <p:txBody>
          <a:bodyPr/>
          <a:lstStyle/>
          <a:p>
            <a:r>
              <a:rPr lang="en-US" dirty="0" smtClean="0"/>
              <a:t>Motor speech disorders that result from central or peripheral </a:t>
            </a:r>
            <a:r>
              <a:rPr lang="en-US" dirty="0" err="1" smtClean="0"/>
              <a:t>neuropathological</a:t>
            </a:r>
            <a:r>
              <a:rPr lang="en-US" dirty="0" smtClean="0"/>
              <a:t> factors  may coexist with Broca’s aphasia.</a:t>
            </a:r>
          </a:p>
          <a:p>
            <a:r>
              <a:rPr lang="en-US" dirty="0" smtClean="0"/>
              <a:t>They include:</a:t>
            </a:r>
            <a:br>
              <a:rPr lang="en-US" dirty="0" smtClean="0"/>
            </a:br>
            <a:r>
              <a:rPr lang="en-US" dirty="0" smtClean="0"/>
              <a:t>- Apraxia of speech</a:t>
            </a:r>
            <a:br>
              <a:rPr lang="en-US" dirty="0" smtClean="0"/>
            </a:br>
            <a:r>
              <a:rPr lang="en-US" dirty="0" smtClean="0"/>
              <a:t>- Dysarthria </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Apraxia of speech</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 motor speech disorder that has neurological basis;</a:t>
            </a:r>
          </a:p>
          <a:p>
            <a:r>
              <a:rPr lang="en-US" dirty="0" smtClean="0"/>
              <a:t>Difficulty in motor planning of speech</a:t>
            </a:r>
          </a:p>
          <a:p>
            <a:r>
              <a:rPr lang="en-US" dirty="0" smtClean="0"/>
              <a:t>Characterized by a difficulty in </a:t>
            </a:r>
            <a:r>
              <a:rPr lang="en-US" dirty="0" smtClean="0">
                <a:solidFill>
                  <a:srgbClr val="FF0000"/>
                </a:solidFill>
              </a:rPr>
              <a:t>initiating articulation, effortful articulation, groping articulatory movements</a:t>
            </a:r>
            <a:r>
              <a:rPr lang="en-US" dirty="0" smtClean="0"/>
              <a:t>, </a:t>
            </a:r>
            <a:r>
              <a:rPr lang="en-US" dirty="0" smtClean="0">
                <a:solidFill>
                  <a:srgbClr val="FF0000"/>
                </a:solidFill>
              </a:rPr>
              <a:t>articulatory inconsistency</a:t>
            </a:r>
          </a:p>
          <a:p>
            <a:r>
              <a:rPr lang="en-US" b="1" u="sng" dirty="0" smtClean="0"/>
              <a:t>No</a:t>
            </a:r>
            <a:r>
              <a:rPr lang="en-US" dirty="0" smtClean="0"/>
              <a:t> speech muscle weakness or paralysis.</a:t>
            </a:r>
          </a:p>
          <a:p>
            <a:r>
              <a:rPr lang="en-US" dirty="0" smtClean="0"/>
              <a:t>To some extent, the non-fluent and effortful speech of patients with Broca’s aphasia may be due to their apraxia.</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Dysarthria </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It’s a neurogenic speech disorder that is caused by muscle weakness affecting respiratory, phonatory, articulatory, resonance, and prosodic features of speech.</a:t>
            </a:r>
          </a:p>
          <a:p>
            <a:r>
              <a:rPr lang="en-US" dirty="0" smtClean="0"/>
              <a:t>Dysarthria affects speech intelligibility.</a:t>
            </a:r>
            <a:endParaRPr lang="en-US" dirty="0"/>
          </a:p>
          <a:p>
            <a:r>
              <a:rPr lang="en-US" dirty="0" smtClean="0"/>
              <a:t>Patients with Broca’s aphasia usually have a mild dysarthria. </a:t>
            </a:r>
          </a:p>
          <a:p>
            <a:r>
              <a:rPr lang="en-US" dirty="0" smtClean="0"/>
              <a:t>In combination with apraxia of speech, dysarthria may produce a notable effect on speech production and intelligibility.</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Important</a:t>
            </a:r>
            <a:endParaRPr lang="en-US" dirty="0"/>
          </a:p>
        </p:txBody>
      </p:sp>
      <p:sp>
        <p:nvSpPr>
          <p:cNvPr id="3" name="Content Placeholder 2"/>
          <p:cNvSpPr>
            <a:spLocks noGrp="1"/>
          </p:cNvSpPr>
          <p:nvPr>
            <p:ph idx="1"/>
          </p:nvPr>
        </p:nvSpPr>
        <p:spPr/>
        <p:txBody>
          <a:bodyPr/>
          <a:lstStyle/>
          <a:p>
            <a:r>
              <a:rPr lang="en-US" dirty="0" smtClean="0"/>
              <a:t>Aphasia </a:t>
            </a:r>
            <a:r>
              <a:rPr lang="en-US" dirty="0" smtClean="0">
                <a:sym typeface="Wingdings" pitchFamily="2" charset="2"/>
              </a:rPr>
              <a:t> Neurogenic language disorder.</a:t>
            </a:r>
          </a:p>
          <a:p>
            <a:r>
              <a:rPr lang="en-US" dirty="0" smtClean="0">
                <a:sym typeface="Wingdings" pitchFamily="2" charset="2"/>
              </a:rPr>
              <a:t>Apraxia/dysarthria  Motor speech disorders.</a:t>
            </a:r>
          </a:p>
          <a:p>
            <a:endParaRPr lang="en-US" dirty="0">
              <a:sym typeface="Wingdings" pitchFamily="2" charset="2"/>
            </a:endParaRPr>
          </a:p>
          <a:p>
            <a:r>
              <a:rPr lang="en-US" dirty="0" smtClean="0">
                <a:sym typeface="Wingdings" pitchFamily="2" charset="2"/>
              </a:rPr>
              <a:t>They are independent.</a:t>
            </a:r>
          </a:p>
          <a:p>
            <a:endParaRPr lang="en-US" dirty="0">
              <a:sym typeface="Wingdings" pitchFamily="2" charset="2"/>
            </a:endParaRPr>
          </a:p>
          <a:p>
            <a:r>
              <a:rPr lang="en-US" dirty="0" smtClean="0">
                <a:sym typeface="Wingdings" pitchFamily="2" charset="2"/>
              </a:rPr>
              <a:t>The diagnosis of aphasia does not depend on the presence of a motor speech disorder.</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Individual differences in patients with broca’s aphasia</a:t>
            </a:r>
            <a:endParaRPr lang="en-US" dirty="0"/>
          </a:p>
        </p:txBody>
      </p:sp>
      <p:sp>
        <p:nvSpPr>
          <p:cNvPr id="3" name="Content Placeholder 2"/>
          <p:cNvSpPr>
            <a:spLocks noGrp="1"/>
          </p:cNvSpPr>
          <p:nvPr>
            <p:ph idx="1"/>
          </p:nvPr>
        </p:nvSpPr>
        <p:spPr/>
        <p:txBody>
          <a:bodyPr>
            <a:normAutofit fontScale="92500"/>
          </a:bodyPr>
          <a:lstStyle/>
          <a:p>
            <a:r>
              <a:rPr lang="en-US" dirty="0" smtClean="0"/>
              <a:t>Because of varied neuropathology in patients diagnosed with Broca’s aphasia, differences in symptom complexes across patients.</a:t>
            </a:r>
          </a:p>
          <a:p>
            <a:r>
              <a:rPr lang="en-US" dirty="0" smtClean="0"/>
              <a:t>Some patients say just few words; others can carry on limited conversation.</a:t>
            </a:r>
          </a:p>
          <a:p>
            <a:r>
              <a:rPr lang="en-US" dirty="0" smtClean="0"/>
              <a:t>Language comprehension can be good enough to carry on basic conversation or may be impaired to a notable degree.</a:t>
            </a:r>
          </a:p>
          <a:p>
            <a:r>
              <a:rPr lang="en-US" dirty="0" smtClean="0"/>
              <a:t>Fluency may be mildly impaired in some patients</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Individual differences in patients with broca’s aphasia</a:t>
            </a:r>
            <a:endParaRPr lang="en-US" dirty="0"/>
          </a:p>
        </p:txBody>
      </p:sp>
      <p:sp>
        <p:nvSpPr>
          <p:cNvPr id="3" name="Content Placeholder 2"/>
          <p:cNvSpPr>
            <a:spLocks noGrp="1"/>
          </p:cNvSpPr>
          <p:nvPr>
            <p:ph idx="1"/>
          </p:nvPr>
        </p:nvSpPr>
        <p:spPr/>
        <p:txBody>
          <a:bodyPr>
            <a:normAutofit lnSpcReduction="10000"/>
          </a:bodyPr>
          <a:lstStyle/>
          <a:p>
            <a:r>
              <a:rPr lang="en-US" dirty="0" smtClean="0"/>
              <a:t>By many patients, expressive skills may be more impaired than receptive skills.</a:t>
            </a:r>
          </a:p>
          <a:p>
            <a:endParaRPr lang="en-US" dirty="0"/>
          </a:p>
          <a:p>
            <a:r>
              <a:rPr lang="en-US" dirty="0" smtClean="0"/>
              <a:t>Based on the severity of the symptoms / the extent of the underlying cerebral damage / patterns of recovery. Broca’s aphasia is classified into:</a:t>
            </a:r>
            <a:br>
              <a:rPr lang="en-US" dirty="0" smtClean="0"/>
            </a:br>
            <a:r>
              <a:rPr lang="en-US" dirty="0" smtClean="0"/>
              <a:t>- Type I</a:t>
            </a:r>
            <a:br>
              <a:rPr lang="en-US" dirty="0" smtClean="0"/>
            </a:br>
            <a:r>
              <a:rPr lang="en-US" dirty="0" smtClean="0"/>
              <a:t>- Type II</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 I Broca’s aphasia</a:t>
            </a:r>
            <a:endParaRPr lang="en-US" dirty="0"/>
          </a:p>
        </p:txBody>
      </p:sp>
      <p:sp>
        <p:nvSpPr>
          <p:cNvPr id="3" name="Content Placeholder 2"/>
          <p:cNvSpPr>
            <a:spLocks noGrp="1"/>
          </p:cNvSpPr>
          <p:nvPr>
            <p:ph idx="1"/>
          </p:nvPr>
        </p:nvSpPr>
        <p:spPr/>
        <p:txBody>
          <a:bodyPr/>
          <a:lstStyle/>
          <a:p>
            <a:r>
              <a:rPr lang="en-US" dirty="0" smtClean="0"/>
              <a:t>Damage is limited to the cortex and immediate subcortical structures.</a:t>
            </a:r>
          </a:p>
          <a:p>
            <a:r>
              <a:rPr lang="en-US" dirty="0" smtClean="0"/>
              <a:t>Symptoms:</a:t>
            </a:r>
            <a:br>
              <a:rPr lang="en-US" dirty="0" smtClean="0"/>
            </a:br>
            <a:r>
              <a:rPr lang="en-US" dirty="0" smtClean="0"/>
              <a:t>- Mild articulation and word-finding problems</a:t>
            </a:r>
            <a:br>
              <a:rPr lang="en-US" dirty="0" smtClean="0"/>
            </a:br>
            <a:r>
              <a:rPr lang="en-US" dirty="0" smtClean="0"/>
              <a:t>- Mild agrammatism –if present-</a:t>
            </a:r>
          </a:p>
          <a:p>
            <a:r>
              <a:rPr lang="en-US" dirty="0" smtClean="0"/>
              <a:t>Recovery may be very good.</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 II Broca’s aphasia</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More persistent and more severe and extensive cerebral damage that extends deep into white matter.</a:t>
            </a:r>
          </a:p>
          <a:p>
            <a:endParaRPr lang="en-US" dirty="0"/>
          </a:p>
          <a:p>
            <a:r>
              <a:rPr lang="en-US" dirty="0" smtClean="0"/>
              <a:t>Symptoms include:</a:t>
            </a:r>
            <a:br>
              <a:rPr lang="en-US" dirty="0" smtClean="0"/>
            </a:br>
            <a:r>
              <a:rPr lang="en-US" dirty="0" smtClean="0"/>
              <a:t>- Dysarthria</a:t>
            </a:r>
            <a:br>
              <a:rPr lang="en-US" dirty="0" smtClean="0"/>
            </a:br>
            <a:r>
              <a:rPr lang="en-US" dirty="0" smtClean="0"/>
              <a:t>- Severe agrammatism</a:t>
            </a:r>
            <a:br>
              <a:rPr lang="en-US" dirty="0" smtClean="0"/>
            </a:br>
            <a:endParaRPr lang="en-US" dirty="0" smtClean="0"/>
          </a:p>
          <a:p>
            <a:r>
              <a:rPr lang="en-US" dirty="0" smtClean="0"/>
              <a:t>Only limited recovery is expected due to deep and extensive lesions.</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Relative strengths of patients with Broca’s aphasia</a:t>
            </a:r>
            <a:endParaRPr lang="en-US" dirty="0"/>
          </a:p>
        </p:txBody>
      </p:sp>
      <p:sp>
        <p:nvSpPr>
          <p:cNvPr id="3" name="Content Placeholder 2"/>
          <p:cNvSpPr>
            <a:spLocks noGrp="1"/>
          </p:cNvSpPr>
          <p:nvPr>
            <p:ph idx="1"/>
          </p:nvPr>
        </p:nvSpPr>
        <p:spPr/>
        <p:txBody>
          <a:bodyPr>
            <a:normAutofit fontScale="85000" lnSpcReduction="10000"/>
          </a:bodyPr>
          <a:lstStyle/>
          <a:p>
            <a:pPr marL="514350" indent="-514350">
              <a:buFont typeface="+mj-lt"/>
              <a:buAutoNum type="arabicPeriod"/>
            </a:pPr>
            <a:r>
              <a:rPr lang="en-US" dirty="0" smtClean="0"/>
              <a:t>In most cases of broca’s –unlike </a:t>
            </a:r>
            <a:r>
              <a:rPr lang="en-US" dirty="0" err="1" smtClean="0"/>
              <a:t>wernicke’s</a:t>
            </a:r>
            <a:r>
              <a:rPr lang="en-US" dirty="0" smtClean="0"/>
              <a:t>-  generally </a:t>
            </a:r>
            <a:r>
              <a:rPr lang="en-US" b="1" dirty="0" smtClean="0"/>
              <a:t>communicate well</a:t>
            </a:r>
            <a:r>
              <a:rPr lang="en-US" dirty="0" smtClean="0"/>
              <a:t>, even if they manage to communicate the most basic elements. Agrammatic speech of broca’s patients can still express the basic meaning.</a:t>
            </a:r>
          </a:p>
          <a:p>
            <a:pPr marL="514350" indent="-514350">
              <a:buFont typeface="+mj-lt"/>
              <a:buAutoNum type="arabicPeriod"/>
            </a:pPr>
            <a:r>
              <a:rPr lang="en-US" dirty="0" smtClean="0"/>
              <a:t>Broca’s patients produce generally </a:t>
            </a:r>
            <a:r>
              <a:rPr lang="en-US" b="1" dirty="0" smtClean="0"/>
              <a:t>relevant and socially appropriate</a:t>
            </a:r>
            <a:r>
              <a:rPr lang="en-US" dirty="0" smtClean="0"/>
              <a:t> responses no matter how limited or agrammatic their response.</a:t>
            </a:r>
          </a:p>
          <a:p>
            <a:pPr marL="514350" indent="-514350">
              <a:buFont typeface="+mj-lt"/>
              <a:buAutoNum type="arabicPeriod"/>
            </a:pPr>
            <a:r>
              <a:rPr lang="en-US" dirty="0" smtClean="0"/>
              <a:t>Broca’s aphasia patients </a:t>
            </a:r>
            <a:r>
              <a:rPr lang="en-US" b="1" dirty="0" smtClean="0"/>
              <a:t>are aware </a:t>
            </a:r>
            <a:r>
              <a:rPr lang="en-US" dirty="0" smtClean="0"/>
              <a:t>of their speech difficulties. </a:t>
            </a:r>
            <a:r>
              <a:rPr lang="en-US" dirty="0" smtClean="0">
                <a:sym typeface="Wingdings" pitchFamily="2" charset="2"/>
              </a:rPr>
              <a:t> they try </a:t>
            </a:r>
            <a:r>
              <a:rPr lang="en-US" b="1" dirty="0" smtClean="0">
                <a:sym typeface="Wingdings" pitchFamily="2" charset="2"/>
              </a:rPr>
              <a:t>to self correct </a:t>
            </a:r>
            <a:r>
              <a:rPr lang="en-US" dirty="0" smtClean="0">
                <a:sym typeface="Wingdings" pitchFamily="2" charset="2"/>
              </a:rPr>
              <a:t>(but exhibit frustration due to their failure to communicate.</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Fluency in Aphasiology </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Neurogenic stuttering: a fluency disorder associated with patients having cerebral diseases or traumas.</a:t>
            </a:r>
          </a:p>
          <a:p>
            <a:r>
              <a:rPr lang="en-US" dirty="0" smtClean="0"/>
              <a:t>Neurogenic stuttering may or may not be associated with aphasia.</a:t>
            </a:r>
          </a:p>
          <a:p>
            <a:endParaRPr lang="en-US" dirty="0"/>
          </a:p>
          <a:p>
            <a:r>
              <a:rPr lang="en-US" dirty="0" err="1" smtClean="0"/>
              <a:t>Disfluencies</a:t>
            </a:r>
            <a:r>
              <a:rPr lang="en-US" dirty="0" smtClean="0"/>
              <a:t> are important in the study of stuttering</a:t>
            </a:r>
          </a:p>
          <a:p>
            <a:r>
              <a:rPr lang="en-US" dirty="0" smtClean="0"/>
              <a:t>But in neurogenic stuttering, </a:t>
            </a:r>
            <a:r>
              <a:rPr lang="en-US" dirty="0" err="1" smtClean="0"/>
              <a:t>disfluencies</a:t>
            </a:r>
            <a:r>
              <a:rPr lang="en-US" dirty="0" smtClean="0"/>
              <a:t> themselves are not of great importance.</a:t>
            </a: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81000" y="3200400"/>
            <a:ext cx="8229600" cy="1143000"/>
          </a:xfrm>
        </p:spPr>
        <p:txBody>
          <a:bodyPr/>
          <a:lstStyle/>
          <a:p>
            <a:r>
              <a:rPr lang="en-US" dirty="0" smtClean="0"/>
              <a:t>Transcortical Motor Aphasia</a:t>
            </a: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Transcortical Motor Aphasia (TMA)</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Repetition skills are well preserved</a:t>
            </a:r>
          </a:p>
          <a:p>
            <a:r>
              <a:rPr lang="en-US" dirty="0" smtClean="0"/>
              <a:t>Other names:</a:t>
            </a:r>
            <a:br>
              <a:rPr lang="en-US" dirty="0" smtClean="0"/>
            </a:br>
            <a:r>
              <a:rPr lang="en-US" dirty="0" smtClean="0"/>
              <a:t>- </a:t>
            </a:r>
            <a:r>
              <a:rPr lang="en-US" dirty="0" smtClean="0">
                <a:solidFill>
                  <a:srgbClr val="FF0000"/>
                </a:solidFill>
              </a:rPr>
              <a:t>Dynamic aphasia</a:t>
            </a:r>
            <a:br>
              <a:rPr lang="en-US" dirty="0" smtClean="0">
                <a:solidFill>
                  <a:srgbClr val="FF0000"/>
                </a:solidFill>
              </a:rPr>
            </a:br>
            <a:r>
              <a:rPr lang="en-US" dirty="0" smtClean="0">
                <a:solidFill>
                  <a:srgbClr val="FF0000"/>
                </a:solidFill>
              </a:rPr>
              <a:t>- Isolation syndrome</a:t>
            </a:r>
            <a:br>
              <a:rPr lang="en-US" dirty="0" smtClean="0">
                <a:solidFill>
                  <a:srgbClr val="FF0000"/>
                </a:solidFill>
              </a:rPr>
            </a:br>
            <a:r>
              <a:rPr lang="en-US" dirty="0" smtClean="0">
                <a:solidFill>
                  <a:srgbClr val="FF0000"/>
                </a:solidFill>
              </a:rPr>
              <a:t>- </a:t>
            </a:r>
            <a:r>
              <a:rPr lang="en-US" dirty="0" err="1" smtClean="0">
                <a:solidFill>
                  <a:srgbClr val="FF0000"/>
                </a:solidFill>
              </a:rPr>
              <a:t>Extrasylvian</a:t>
            </a:r>
            <a:r>
              <a:rPr lang="en-US" dirty="0" smtClean="0">
                <a:solidFill>
                  <a:srgbClr val="FF0000"/>
                </a:solidFill>
              </a:rPr>
              <a:t> aphasic syndrome</a:t>
            </a:r>
          </a:p>
          <a:p>
            <a:r>
              <a:rPr lang="en-US" dirty="0" smtClean="0"/>
              <a:t>The </a:t>
            </a:r>
            <a:r>
              <a:rPr lang="en-US" dirty="0" err="1" smtClean="0"/>
              <a:t>neuropathological</a:t>
            </a:r>
            <a:r>
              <a:rPr lang="en-US" dirty="0" smtClean="0"/>
              <a:t> factors lie outside the </a:t>
            </a:r>
            <a:r>
              <a:rPr lang="en-US" dirty="0" err="1" smtClean="0"/>
              <a:t>parasylvian</a:t>
            </a:r>
            <a:r>
              <a:rPr lang="en-US" dirty="0" smtClean="0"/>
              <a:t> language zone.</a:t>
            </a:r>
          </a:p>
          <a:p>
            <a:r>
              <a:rPr lang="en-US" dirty="0" smtClean="0"/>
              <a:t>There is nothing truly transcortical about transcortical aphasia but it is an </a:t>
            </a:r>
            <a:r>
              <a:rPr lang="en-US" smtClean="0"/>
              <a:t>established term </a:t>
            </a:r>
            <a:r>
              <a:rPr lang="en-US" dirty="0" smtClean="0"/>
              <a:t>to describe non-fluent aphasia with good repetition.</a:t>
            </a: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Neuroanatomical Bases of TMA</a:t>
            </a:r>
            <a:endParaRPr lang="en-US" dirty="0"/>
          </a:p>
        </p:txBody>
      </p:sp>
      <p:sp>
        <p:nvSpPr>
          <p:cNvPr id="3" name="Content Placeholder 2"/>
          <p:cNvSpPr>
            <a:spLocks noGrp="1"/>
          </p:cNvSpPr>
          <p:nvPr>
            <p:ph idx="1"/>
          </p:nvPr>
        </p:nvSpPr>
        <p:spPr/>
        <p:txBody>
          <a:bodyPr/>
          <a:lstStyle/>
          <a:p>
            <a:r>
              <a:rPr lang="en-US" dirty="0" smtClean="0"/>
              <a:t>Lesions of TMA are usually outside Broca’s area </a:t>
            </a:r>
          </a:p>
          <a:p>
            <a:r>
              <a:rPr lang="en-US" dirty="0" smtClean="0"/>
              <a:t>Often </a:t>
            </a:r>
            <a:r>
              <a:rPr lang="en-US" dirty="0" smtClean="0">
                <a:sym typeface="Wingdings" pitchFamily="2" charset="2"/>
              </a:rPr>
              <a:t> </a:t>
            </a:r>
            <a:r>
              <a:rPr lang="en-US" dirty="0" smtClean="0">
                <a:solidFill>
                  <a:srgbClr val="FF0000"/>
                </a:solidFill>
                <a:sym typeface="Wingdings" pitchFamily="2" charset="2"/>
              </a:rPr>
              <a:t>Anterior superior frontal lobe</a:t>
            </a:r>
            <a:r>
              <a:rPr lang="en-US" dirty="0" smtClean="0">
                <a:sym typeface="Wingdings" pitchFamily="2" charset="2"/>
              </a:rPr>
              <a:t>.</a:t>
            </a:r>
          </a:p>
          <a:p>
            <a:r>
              <a:rPr lang="en-US" dirty="0" smtClean="0">
                <a:sym typeface="Wingdings" pitchFamily="2" charset="2"/>
              </a:rPr>
              <a:t>Lesions are often found in </a:t>
            </a:r>
            <a:r>
              <a:rPr lang="en-US" b="1" dirty="0" smtClean="0">
                <a:sym typeface="Wingdings" pitchFamily="2" charset="2"/>
              </a:rPr>
              <a:t>deep portions of the left frontal lobe </a:t>
            </a:r>
            <a:r>
              <a:rPr lang="en-US" dirty="0" smtClean="0">
                <a:sym typeface="Wingdings" pitchFamily="2" charset="2"/>
              </a:rPr>
              <a:t>or </a:t>
            </a:r>
            <a:r>
              <a:rPr lang="en-US" b="1" dirty="0" smtClean="0">
                <a:sym typeface="Wingdings" pitchFamily="2" charset="2"/>
              </a:rPr>
              <a:t>below or above broca’s area.</a:t>
            </a:r>
            <a:endParaRPr lang="en-US" b="1"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Neuroanatomical Bases of TMA</a:t>
            </a:r>
            <a:endParaRPr lang="en-US" dirty="0"/>
          </a:p>
        </p:txBody>
      </p:sp>
      <p:sp>
        <p:nvSpPr>
          <p:cNvPr id="3" name="Content Placeholder 2"/>
          <p:cNvSpPr>
            <a:spLocks noGrp="1"/>
          </p:cNvSpPr>
          <p:nvPr>
            <p:ph idx="1"/>
          </p:nvPr>
        </p:nvSpPr>
        <p:spPr/>
        <p:txBody>
          <a:bodyPr/>
          <a:lstStyle/>
          <a:p>
            <a:r>
              <a:rPr lang="en-US" dirty="0" smtClean="0"/>
              <a:t>Lesions often </a:t>
            </a:r>
            <a:r>
              <a:rPr lang="en-US" dirty="0" smtClean="0">
                <a:solidFill>
                  <a:srgbClr val="FF0000"/>
                </a:solidFill>
              </a:rPr>
              <a:t>affect association pathways. </a:t>
            </a:r>
            <a:r>
              <a:rPr lang="en-US" dirty="0" smtClean="0"/>
              <a:t>These pathways </a:t>
            </a:r>
            <a:r>
              <a:rPr lang="en-US" b="1" dirty="0" smtClean="0"/>
              <a:t>connect perisylvian regions with other cerebral regions.</a:t>
            </a:r>
          </a:p>
          <a:p>
            <a:r>
              <a:rPr lang="en-US" dirty="0" smtClean="0"/>
              <a:t>Damage to the </a:t>
            </a:r>
            <a:r>
              <a:rPr lang="en-US" dirty="0" smtClean="0">
                <a:solidFill>
                  <a:srgbClr val="FF0000"/>
                </a:solidFill>
              </a:rPr>
              <a:t>anterior superior frontal lobe is associated with TMA</a:t>
            </a:r>
            <a:r>
              <a:rPr lang="en-US" dirty="0" smtClean="0"/>
              <a:t>.</a:t>
            </a:r>
          </a:p>
          <a:p>
            <a:r>
              <a:rPr lang="en-US" dirty="0" smtClean="0"/>
              <a:t>Supplemental motor area may be involved. Thus TMA are called also as </a:t>
            </a:r>
            <a:r>
              <a:rPr lang="en-US" dirty="0" smtClean="0">
                <a:solidFill>
                  <a:srgbClr val="FF0000"/>
                </a:solidFill>
              </a:rPr>
              <a:t>supplemental motor area aphasia</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Neuroanatomical Bases of TMA</a:t>
            </a:r>
            <a:endParaRPr lang="en-US" dirty="0"/>
          </a:p>
        </p:txBody>
      </p:sp>
      <p:sp>
        <p:nvSpPr>
          <p:cNvPr id="3" name="Content Placeholder 2"/>
          <p:cNvSpPr>
            <a:spLocks noGrp="1"/>
          </p:cNvSpPr>
          <p:nvPr>
            <p:ph idx="1"/>
          </p:nvPr>
        </p:nvSpPr>
        <p:spPr/>
        <p:txBody>
          <a:bodyPr/>
          <a:lstStyle/>
          <a:p>
            <a:r>
              <a:rPr lang="en-US" dirty="0" smtClean="0"/>
              <a:t>Areas supplied by the </a:t>
            </a:r>
            <a:r>
              <a:rPr lang="en-US" b="1" dirty="0" smtClean="0"/>
              <a:t>anterior cerebral artery </a:t>
            </a:r>
            <a:r>
              <a:rPr lang="en-US" dirty="0" smtClean="0"/>
              <a:t>and the </a:t>
            </a:r>
            <a:r>
              <a:rPr lang="en-US" b="1" dirty="0" smtClean="0"/>
              <a:t>anterior branch of the MCA </a:t>
            </a:r>
            <a:r>
              <a:rPr lang="en-US" dirty="0" smtClean="0"/>
              <a:t>are affected. </a:t>
            </a:r>
            <a:r>
              <a:rPr lang="en-US" dirty="0" smtClean="0">
                <a:solidFill>
                  <a:srgbClr val="FF0000"/>
                </a:solidFill>
              </a:rPr>
              <a:t>The watershed area </a:t>
            </a:r>
            <a:r>
              <a:rPr lang="en-US" dirty="0" smtClean="0"/>
              <a:t>between the anterior cerebral artery and the anterior branch of the MCA is affected.</a:t>
            </a:r>
          </a:p>
          <a:p>
            <a:r>
              <a:rPr lang="en-US" dirty="0" smtClean="0"/>
              <a:t>TMA can be caused by head trauma, hepatic encephalitis, progressive neurological disease.</a:t>
            </a:r>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Characteristics of TMA</a:t>
            </a:r>
            <a:endParaRPr lang="en-US" dirty="0"/>
          </a:p>
        </p:txBody>
      </p:sp>
      <p:sp>
        <p:nvSpPr>
          <p:cNvPr id="3" name="Content Placeholder 2"/>
          <p:cNvSpPr>
            <a:spLocks noGrp="1"/>
          </p:cNvSpPr>
          <p:nvPr>
            <p:ph idx="1"/>
          </p:nvPr>
        </p:nvSpPr>
        <p:spPr/>
        <p:txBody>
          <a:bodyPr>
            <a:normAutofit lnSpcReduction="10000"/>
          </a:bodyPr>
          <a:lstStyle/>
          <a:p>
            <a:r>
              <a:rPr lang="en-US" dirty="0" smtClean="0"/>
              <a:t>Motor disorders including:</a:t>
            </a:r>
          </a:p>
          <a:p>
            <a:pPr>
              <a:buFontTx/>
              <a:buChar char="-"/>
            </a:pPr>
            <a:r>
              <a:rPr lang="en-US" dirty="0" smtClean="0">
                <a:solidFill>
                  <a:srgbClr val="FF0000"/>
                </a:solidFill>
              </a:rPr>
              <a:t>Rigidity</a:t>
            </a:r>
            <a:r>
              <a:rPr lang="en-US" dirty="0" smtClean="0"/>
              <a:t> of upper extremity</a:t>
            </a:r>
          </a:p>
          <a:p>
            <a:pPr>
              <a:buFontTx/>
              <a:buChar char="-"/>
            </a:pPr>
            <a:r>
              <a:rPr lang="en-US" dirty="0" smtClean="0">
                <a:solidFill>
                  <a:srgbClr val="FF0000"/>
                </a:solidFill>
              </a:rPr>
              <a:t>Akinesia</a:t>
            </a:r>
            <a:r>
              <a:rPr lang="en-US" dirty="0" smtClean="0"/>
              <a:t> (absence of movement)</a:t>
            </a:r>
          </a:p>
          <a:p>
            <a:pPr>
              <a:buFontTx/>
              <a:buChar char="-"/>
            </a:pPr>
            <a:r>
              <a:rPr lang="en-US" dirty="0" smtClean="0">
                <a:solidFill>
                  <a:srgbClr val="FF0000"/>
                </a:solidFill>
              </a:rPr>
              <a:t>Bradykinesia</a:t>
            </a:r>
            <a:r>
              <a:rPr lang="en-US" dirty="0" smtClean="0"/>
              <a:t> (slowness of movement)</a:t>
            </a:r>
          </a:p>
          <a:p>
            <a:pPr>
              <a:buFontTx/>
              <a:buChar char="-"/>
            </a:pPr>
            <a:r>
              <a:rPr lang="en-US" dirty="0" smtClean="0">
                <a:solidFill>
                  <a:srgbClr val="FF0000"/>
                </a:solidFill>
              </a:rPr>
              <a:t>Hemiparesis </a:t>
            </a:r>
          </a:p>
          <a:p>
            <a:pPr>
              <a:buFontTx/>
              <a:buChar char="-"/>
            </a:pPr>
            <a:r>
              <a:rPr lang="en-US" dirty="0" smtClean="0"/>
              <a:t>Buccofacial apraxia (in </a:t>
            </a:r>
            <a:r>
              <a:rPr lang="en-US" b="1" dirty="0" smtClean="0"/>
              <a:t>few cases</a:t>
            </a:r>
            <a:r>
              <a:rPr lang="en-US" dirty="0" smtClean="0"/>
              <a:t>)</a:t>
            </a:r>
          </a:p>
          <a:p>
            <a:r>
              <a:rPr lang="en-US" dirty="0" smtClean="0">
                <a:solidFill>
                  <a:srgbClr val="FF0000"/>
                </a:solidFill>
              </a:rPr>
              <a:t>Apathy or behavioral withdrawal </a:t>
            </a:r>
            <a:r>
              <a:rPr lang="en-US" dirty="0" smtClean="0"/>
              <a:t>(showing little or </a:t>
            </a:r>
            <a:r>
              <a:rPr lang="en-US" dirty="0" smtClean="0">
                <a:solidFill>
                  <a:srgbClr val="FF0000"/>
                </a:solidFill>
              </a:rPr>
              <a:t>no interest in using language</a:t>
            </a:r>
            <a:r>
              <a:rPr lang="en-US" dirty="0" smtClean="0"/>
              <a:t>)</a:t>
            </a:r>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Major language Characteristics of TMA</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solidFill>
                  <a:srgbClr val="FF0000"/>
                </a:solidFill>
              </a:rPr>
              <a:t>Muteness</a:t>
            </a:r>
            <a:r>
              <a:rPr lang="en-US" dirty="0" smtClean="0"/>
              <a:t> </a:t>
            </a:r>
            <a:r>
              <a:rPr lang="en-US" dirty="0" smtClean="0">
                <a:sym typeface="Wingdings" pitchFamily="2" charset="2"/>
              </a:rPr>
              <a:t> Soon or after the </a:t>
            </a:r>
            <a:r>
              <a:rPr lang="en-US" dirty="0" err="1" smtClean="0">
                <a:sym typeface="Wingdings" pitchFamily="2" charset="2"/>
              </a:rPr>
              <a:t>onest</a:t>
            </a:r>
            <a:r>
              <a:rPr lang="en-US" dirty="0" smtClean="0">
                <a:sym typeface="Wingdings" pitchFamily="2" charset="2"/>
              </a:rPr>
              <a:t>. Patients may be speechless(mute), Possibly due to </a:t>
            </a:r>
            <a:r>
              <a:rPr lang="en-US" dirty="0" err="1" smtClean="0">
                <a:sym typeface="Wingdings" pitchFamily="2" charset="2"/>
              </a:rPr>
              <a:t>aknesia</a:t>
            </a:r>
            <a:r>
              <a:rPr lang="en-US" dirty="0" smtClean="0">
                <a:sym typeface="Wingdings" pitchFamily="2" charset="2"/>
              </a:rPr>
              <a:t>.</a:t>
            </a:r>
          </a:p>
          <a:p>
            <a:r>
              <a:rPr lang="en-US" dirty="0" smtClean="0">
                <a:solidFill>
                  <a:srgbClr val="FF0000"/>
                </a:solidFill>
                <a:sym typeface="Wingdings" pitchFamily="2" charset="2"/>
              </a:rPr>
              <a:t>Echolalia and preservative speech</a:t>
            </a:r>
            <a:r>
              <a:rPr lang="en-US" dirty="0" smtClean="0">
                <a:sym typeface="Wingdings" pitchFamily="2" charset="2"/>
              </a:rPr>
              <a:t>. As the patient recovers from muteness, the patient may exhibit echolalia (repetition of heard speech), and perseveration (multiple repetitions of one’s own utterances) often may be evident.</a:t>
            </a:r>
          </a:p>
          <a:p>
            <a:r>
              <a:rPr lang="en-US" dirty="0" smtClean="0">
                <a:solidFill>
                  <a:srgbClr val="FF0000"/>
                </a:solidFill>
                <a:sym typeface="Wingdings" pitchFamily="2" charset="2"/>
              </a:rPr>
              <a:t>Good Articulation</a:t>
            </a:r>
          </a:p>
          <a:p>
            <a:r>
              <a:rPr lang="en-US" dirty="0" smtClean="0">
                <a:solidFill>
                  <a:srgbClr val="FF0000"/>
                </a:solidFill>
                <a:sym typeface="Wingdings" pitchFamily="2" charset="2"/>
              </a:rPr>
              <a:t>Good pointing</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Major language Characteristics of TMA</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Reduced spontaneous speech. Lack of interest in verbal communication and disinterested in spontaneous speech</a:t>
            </a:r>
          </a:p>
          <a:p>
            <a:r>
              <a:rPr lang="en-US" dirty="0" err="1" smtClean="0"/>
              <a:t>Nonfluent</a:t>
            </a:r>
            <a:r>
              <a:rPr lang="en-US" dirty="0" smtClean="0"/>
              <a:t>, </a:t>
            </a:r>
            <a:r>
              <a:rPr lang="en-US" dirty="0" err="1" smtClean="0"/>
              <a:t>paraphasic</a:t>
            </a:r>
            <a:r>
              <a:rPr lang="en-US" dirty="0" smtClean="0"/>
              <a:t>, agrammatic, and telegraphic speech.</a:t>
            </a:r>
          </a:p>
          <a:p>
            <a:r>
              <a:rPr lang="en-US" dirty="0" smtClean="0"/>
              <a:t>Naming problems (confrontational naming). Naming may improve w/ various cues.</a:t>
            </a:r>
          </a:p>
          <a:p>
            <a:r>
              <a:rPr lang="en-US" b="1" u="sng" dirty="0" smtClean="0">
                <a:solidFill>
                  <a:srgbClr val="FF0000"/>
                </a:solidFill>
                <a:effectLst>
                  <a:outerShdw blurRad="38100" dist="38100" dir="2700000" algn="tl">
                    <a:srgbClr val="000000">
                      <a:alpha val="43137"/>
                    </a:srgbClr>
                  </a:outerShdw>
                </a:effectLst>
              </a:rPr>
              <a:t>Intact repetition skills</a:t>
            </a:r>
            <a:r>
              <a:rPr lang="en-US" b="1" u="sng" dirty="0" smtClean="0">
                <a:effectLst>
                  <a:outerShdw blurRad="38100" dist="38100" dir="2700000" algn="tl">
                    <a:srgbClr val="000000">
                      <a:alpha val="43137"/>
                    </a:srgbClr>
                  </a:outerShdw>
                </a:effectLst>
              </a:rPr>
              <a:t>. </a:t>
            </a:r>
            <a:r>
              <a:rPr lang="en-US" dirty="0" smtClean="0"/>
              <a:t>It is a unique diagnostic feature of TMA. May repeat long and complex </a:t>
            </a:r>
            <a:r>
              <a:rPr lang="en-US" dirty="0" err="1" smtClean="0"/>
              <a:t>utterences</a:t>
            </a:r>
            <a:r>
              <a:rPr lang="en-US" dirty="0" smtClean="0"/>
              <a:t> as the </a:t>
            </a:r>
            <a:r>
              <a:rPr lang="en-US" dirty="0" err="1" smtClean="0"/>
              <a:t>clinican</a:t>
            </a:r>
            <a:r>
              <a:rPr lang="en-US" dirty="0" smtClean="0"/>
              <a:t> models.</a:t>
            </a:r>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Major language Characteristics of TMA</a:t>
            </a:r>
            <a:br>
              <a:rPr lang="en-US" dirty="0" smtClean="0"/>
            </a:b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solidFill>
                  <a:srgbClr val="FF0000"/>
                </a:solidFill>
              </a:rPr>
              <a:t>Relatively intact serial speech</a:t>
            </a:r>
            <a:r>
              <a:rPr lang="en-US" dirty="0" smtClean="0"/>
              <a:t>. The patient although needing assistance to initiate speech, may produce serial speech with little or no error.</a:t>
            </a:r>
          </a:p>
          <a:p>
            <a:r>
              <a:rPr lang="en-US" dirty="0" smtClean="0"/>
              <a:t>Preserved over-learned speech.</a:t>
            </a:r>
          </a:p>
          <a:p>
            <a:r>
              <a:rPr lang="en-US" dirty="0" smtClean="0"/>
              <a:t>Intact knowledge of grammar and meaningfulness. Patients may correct grammatically incorrect model the clinician provides and repeat it in the correct form.</a:t>
            </a:r>
          </a:p>
          <a:p>
            <a:r>
              <a:rPr lang="en-US" dirty="0" smtClean="0"/>
              <a:t>Limited word fluency. The patient may have difficulty generating word lists.</a:t>
            </a:r>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Major language Characteristics of TMA</a:t>
            </a:r>
            <a:br>
              <a:rPr lang="en-US" dirty="0" smtClean="0"/>
            </a:br>
            <a:endParaRPr lang="en-US" dirty="0"/>
          </a:p>
        </p:txBody>
      </p:sp>
      <p:sp>
        <p:nvSpPr>
          <p:cNvPr id="3" name="Content Placeholder 2"/>
          <p:cNvSpPr>
            <a:spLocks noGrp="1"/>
          </p:cNvSpPr>
          <p:nvPr>
            <p:ph idx="1"/>
          </p:nvPr>
        </p:nvSpPr>
        <p:spPr>
          <a:xfrm>
            <a:off x="457200" y="1600200"/>
            <a:ext cx="8229600" cy="5257800"/>
          </a:xfrm>
        </p:spPr>
        <p:txBody>
          <a:bodyPr>
            <a:normAutofit fontScale="85000" lnSpcReduction="10000"/>
          </a:bodyPr>
          <a:lstStyle/>
          <a:p>
            <a:r>
              <a:rPr lang="en-US" dirty="0" smtClean="0"/>
              <a:t>Use of motor prompts to initiate speech. Patients may try to facilitate the initiation of speech by motor activities like clapping, head nodding, hand waving.</a:t>
            </a:r>
          </a:p>
          <a:p>
            <a:r>
              <a:rPr lang="en-US" dirty="0" smtClean="0"/>
              <a:t>Better  comprehension than production. (auditory comprehension is good for simple conversation/ comprehension may be impaired for complex speech).</a:t>
            </a:r>
          </a:p>
          <a:p>
            <a:r>
              <a:rPr lang="en-US" dirty="0" smtClean="0"/>
              <a:t>Reading problems. Reading aloud and reading comprehension are both better preserved than speaking and writing. Reading could be slow and difficult to maintain. Reading comprehension can be intact for simple printed material and impaired for complex material</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Speech Fluency in Aphasia is characterized by:</a:t>
            </a:r>
            <a:endParaRPr lang="en-US"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Normal flow of speech with No unusual effort </a:t>
            </a:r>
          </a:p>
          <a:p>
            <a:pPr marL="514350" indent="-514350">
              <a:buFont typeface="+mj-lt"/>
              <a:buAutoNum type="arabicPeriod"/>
            </a:pPr>
            <a:r>
              <a:rPr lang="en-US" dirty="0" smtClean="0"/>
              <a:t>Normal or even increased rate of speech</a:t>
            </a:r>
          </a:p>
          <a:p>
            <a:pPr marL="514350" indent="-514350">
              <a:buFont typeface="+mj-lt"/>
              <a:buAutoNum type="arabicPeriod"/>
            </a:pPr>
            <a:r>
              <a:rPr lang="en-US" dirty="0" smtClean="0"/>
              <a:t>Normal melodic properties (i.e. intonation patterns)</a:t>
            </a:r>
          </a:p>
          <a:p>
            <a:pPr marL="514350" indent="-514350">
              <a:buFont typeface="+mj-lt"/>
              <a:buAutoNum type="arabicPeriod"/>
            </a:pPr>
            <a:r>
              <a:rPr lang="en-US" dirty="0" smtClean="0"/>
              <a:t>Normal amount of speech </a:t>
            </a:r>
          </a:p>
          <a:p>
            <a:pPr marL="514350" indent="-514350">
              <a:buFont typeface="+mj-lt"/>
              <a:buAutoNum type="arabicPeriod"/>
            </a:pPr>
            <a:r>
              <a:rPr lang="en-US" dirty="0" smtClean="0"/>
              <a:t>Easily initiated speech </a:t>
            </a:r>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Major language Characteristics of TMA</a:t>
            </a:r>
            <a:br>
              <a:rPr lang="en-US" dirty="0" smtClean="0"/>
            </a:br>
            <a:endParaRPr lang="en-US" dirty="0"/>
          </a:p>
        </p:txBody>
      </p:sp>
      <p:sp>
        <p:nvSpPr>
          <p:cNvPr id="3" name="Content Placeholder 2"/>
          <p:cNvSpPr>
            <a:spLocks noGrp="1"/>
          </p:cNvSpPr>
          <p:nvPr>
            <p:ph idx="1"/>
          </p:nvPr>
        </p:nvSpPr>
        <p:spPr/>
        <p:txBody>
          <a:bodyPr/>
          <a:lstStyle/>
          <a:p>
            <a:r>
              <a:rPr lang="en-US" dirty="0" smtClean="0"/>
              <a:t>Writing problems. Disinterested in writing, poor spelling and letters are poorly formed.</a:t>
            </a:r>
          </a:p>
          <a:p>
            <a:endParaRPr lang="en-US" dirty="0" smtClean="0"/>
          </a:p>
          <a:p>
            <a:r>
              <a:rPr lang="en-US" dirty="0" smtClean="0"/>
              <a:t>NOTE: The difference b/w language production problems(impaired) and repetition skills(spared) characterize TMA. It’s the main distinction from Broca’s aphasia.</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Individual differences in patient with TMA</a:t>
            </a:r>
            <a:endParaRPr lang="en-US" dirty="0"/>
          </a:p>
        </p:txBody>
      </p:sp>
      <p:sp>
        <p:nvSpPr>
          <p:cNvPr id="3" name="Content Placeholder 2"/>
          <p:cNvSpPr>
            <a:spLocks noGrp="1"/>
          </p:cNvSpPr>
          <p:nvPr>
            <p:ph idx="1"/>
          </p:nvPr>
        </p:nvSpPr>
        <p:spPr>
          <a:xfrm>
            <a:off x="457200" y="1600200"/>
            <a:ext cx="8229600" cy="5029200"/>
          </a:xfrm>
        </p:spPr>
        <p:txBody>
          <a:bodyPr>
            <a:normAutofit lnSpcReduction="10000"/>
          </a:bodyPr>
          <a:lstStyle/>
          <a:p>
            <a:r>
              <a:rPr lang="en-US" dirty="0" smtClean="0"/>
              <a:t>Depending on the site and extent of lesions, a </a:t>
            </a:r>
            <a:r>
              <a:rPr lang="en-US" dirty="0" smtClean="0">
                <a:solidFill>
                  <a:srgbClr val="FF0000"/>
                </a:solidFill>
              </a:rPr>
              <a:t>few</a:t>
            </a:r>
            <a:r>
              <a:rPr lang="en-US" dirty="0" smtClean="0"/>
              <a:t> patients may show </a:t>
            </a:r>
            <a:r>
              <a:rPr lang="en-US" dirty="0" smtClean="0">
                <a:solidFill>
                  <a:srgbClr val="FF0000"/>
                </a:solidFill>
              </a:rPr>
              <a:t>sensory loss </a:t>
            </a:r>
            <a:r>
              <a:rPr lang="en-US" dirty="0" smtClean="0"/>
              <a:t>or </a:t>
            </a:r>
            <a:r>
              <a:rPr lang="en-US" dirty="0" smtClean="0">
                <a:solidFill>
                  <a:srgbClr val="FF0000"/>
                </a:solidFill>
              </a:rPr>
              <a:t>visual field-loss. </a:t>
            </a:r>
            <a:r>
              <a:rPr lang="en-US" dirty="0" smtClean="0"/>
              <a:t>Some patients ignore the use of their right hand.</a:t>
            </a:r>
          </a:p>
          <a:p>
            <a:r>
              <a:rPr lang="en-US" dirty="0" smtClean="0"/>
              <a:t>TMA can be classified into type I and type II.</a:t>
            </a:r>
          </a:p>
          <a:p>
            <a:r>
              <a:rPr lang="en-US" dirty="0" smtClean="0"/>
              <a:t>In type II (more severe): </a:t>
            </a:r>
            <a:r>
              <a:rPr lang="en-US" dirty="0" smtClean="0">
                <a:solidFill>
                  <a:srgbClr val="FF0000"/>
                </a:solidFill>
              </a:rPr>
              <a:t>Lower extremity paresis, lower extremity sensory loss, and mild dysarthria.</a:t>
            </a:r>
          </a:p>
          <a:p>
            <a:r>
              <a:rPr lang="en-US" dirty="0" smtClean="0"/>
              <a:t>Language characteristics in both types are </a:t>
            </a:r>
            <a:r>
              <a:rPr lang="en-US" dirty="0" smtClean="0">
                <a:solidFill>
                  <a:srgbClr val="FF0000"/>
                </a:solidFill>
              </a:rPr>
              <a:t>similar.</a:t>
            </a:r>
          </a:p>
          <a:p>
            <a:endParaRPr 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Mixed Transcortical Aphasia MTA</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It is a rare form of non-fluent aphasia.</a:t>
            </a:r>
          </a:p>
          <a:p>
            <a:r>
              <a:rPr lang="en-US" dirty="0" smtClean="0"/>
              <a:t>Also called:</a:t>
            </a:r>
            <a:br>
              <a:rPr lang="en-US" dirty="0" smtClean="0"/>
            </a:br>
            <a:r>
              <a:rPr lang="en-US" dirty="0" smtClean="0"/>
              <a:t>- Isolation aphasia or (isolation of the speech area).</a:t>
            </a:r>
          </a:p>
          <a:p>
            <a:r>
              <a:rPr lang="en-US" dirty="0" smtClean="0"/>
              <a:t>Combines symptoms of Transcortical Motor Aphasia TMA + Transcortical Sensory Aphasia TSA.</a:t>
            </a:r>
          </a:p>
          <a:p>
            <a:r>
              <a:rPr lang="en-US" dirty="0" smtClean="0"/>
              <a:t>TMA is similar to global aphasia in which language impairment is severe and extensive.</a:t>
            </a:r>
          </a:p>
          <a:p>
            <a:r>
              <a:rPr lang="en-US" dirty="0" smtClean="0"/>
              <a:t>TMA retain their speech repetition skills.</a:t>
            </a:r>
          </a:p>
          <a:p>
            <a:r>
              <a:rPr lang="en-US" dirty="0" smtClean="0"/>
              <a:t>The </a:t>
            </a:r>
            <a:r>
              <a:rPr lang="en-US" dirty="0" smtClean="0">
                <a:solidFill>
                  <a:srgbClr val="FF0000"/>
                </a:solidFill>
              </a:rPr>
              <a:t>isolated perseveration of repetition skill </a:t>
            </a:r>
            <a:r>
              <a:rPr lang="en-US" dirty="0" smtClean="0"/>
              <a:t>in the presence of impaired language skill is the reason for suggesting the name </a:t>
            </a:r>
            <a:r>
              <a:rPr lang="en-US" dirty="0" smtClean="0">
                <a:solidFill>
                  <a:srgbClr val="FF0000"/>
                </a:solidFill>
              </a:rPr>
              <a:t>isolation aphasia </a:t>
            </a:r>
            <a:r>
              <a:rPr lang="en-US" dirty="0" smtClean="0"/>
              <a:t>for this syndrome.</a:t>
            </a:r>
            <a:endParaRPr lang="en-US"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Neuroanatomical Bases of MTA</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Various conditions that reduce blood flow through the cerebral arteries can cause MTA:</a:t>
            </a:r>
          </a:p>
          <a:p>
            <a:pPr marL="514350" indent="-514350">
              <a:buFont typeface="+mj-lt"/>
              <a:buAutoNum type="arabicPeriod"/>
            </a:pPr>
            <a:r>
              <a:rPr lang="en-US" dirty="0" smtClean="0"/>
              <a:t>Hypoxia of various origin</a:t>
            </a:r>
          </a:p>
          <a:p>
            <a:pPr marL="514350" indent="-514350">
              <a:buFont typeface="+mj-lt"/>
              <a:buAutoNum type="arabicPeriod"/>
            </a:pPr>
            <a:r>
              <a:rPr lang="en-US" dirty="0" smtClean="0"/>
              <a:t>Cardiac arrest</a:t>
            </a:r>
          </a:p>
          <a:p>
            <a:pPr marL="514350" indent="-514350">
              <a:buFont typeface="+mj-lt"/>
              <a:buAutoNum type="arabicPeriod"/>
            </a:pPr>
            <a:r>
              <a:rPr lang="en-US" dirty="0" smtClean="0"/>
              <a:t>Cerebral edema</a:t>
            </a:r>
          </a:p>
          <a:p>
            <a:pPr marL="514350" indent="-514350">
              <a:buFont typeface="+mj-lt"/>
              <a:buAutoNum type="arabicPeriod"/>
            </a:pPr>
            <a:r>
              <a:rPr lang="en-US" dirty="0" smtClean="0"/>
              <a:t>Multiple embolic strokes</a:t>
            </a:r>
          </a:p>
          <a:p>
            <a:pPr marL="514350" indent="-514350">
              <a:buFont typeface="+mj-lt"/>
              <a:buAutoNum type="arabicPeriod"/>
            </a:pPr>
            <a:endParaRPr lang="en-US" dirty="0" smtClean="0"/>
          </a:p>
          <a:p>
            <a:pPr marL="514350" indent="-514350"/>
            <a:r>
              <a:rPr lang="en-US" dirty="0" smtClean="0"/>
              <a:t>Note: MTA is less severe than global aphasia (repetition is preserved)</a:t>
            </a:r>
            <a:endParaRPr 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Neuroanatomic</a:t>
            </a:r>
            <a:r>
              <a:rPr lang="en-US" dirty="0" smtClean="0"/>
              <a:t> basis of MTA</a:t>
            </a:r>
            <a:endParaRPr lang="en-US" dirty="0"/>
          </a:p>
        </p:txBody>
      </p:sp>
      <p:sp>
        <p:nvSpPr>
          <p:cNvPr id="3" name="Content Placeholder 2"/>
          <p:cNvSpPr>
            <a:spLocks noGrp="1"/>
          </p:cNvSpPr>
          <p:nvPr>
            <p:ph idx="1"/>
          </p:nvPr>
        </p:nvSpPr>
        <p:spPr/>
        <p:txBody>
          <a:bodyPr/>
          <a:lstStyle/>
          <a:p>
            <a:r>
              <a:rPr lang="en-US" dirty="0" smtClean="0"/>
              <a:t>Damage is often in the </a:t>
            </a:r>
            <a:r>
              <a:rPr lang="en-US" dirty="0" smtClean="0">
                <a:solidFill>
                  <a:srgbClr val="FF0000"/>
                </a:solidFill>
              </a:rPr>
              <a:t>watershed area </a:t>
            </a:r>
            <a:r>
              <a:rPr lang="en-US" dirty="0" smtClean="0"/>
              <a:t>between the </a:t>
            </a:r>
            <a:r>
              <a:rPr lang="en-US" dirty="0" smtClean="0">
                <a:solidFill>
                  <a:srgbClr val="FF0000"/>
                </a:solidFill>
              </a:rPr>
              <a:t>middle cerebral artery MCA </a:t>
            </a:r>
            <a:r>
              <a:rPr lang="en-US" dirty="0" smtClean="0"/>
              <a:t>on one hand, and the </a:t>
            </a:r>
            <a:r>
              <a:rPr lang="en-US" dirty="0" smtClean="0">
                <a:solidFill>
                  <a:srgbClr val="FF0000"/>
                </a:solidFill>
              </a:rPr>
              <a:t>anterior and posterior cerebral arteries on the other hand</a:t>
            </a:r>
            <a:r>
              <a:rPr lang="en-US" dirty="0" smtClean="0"/>
              <a:t>.</a:t>
            </a:r>
            <a:endParaRPr 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Characteristics of MTA</a:t>
            </a:r>
            <a:endParaRPr lang="en-US" dirty="0"/>
          </a:p>
        </p:txBody>
      </p:sp>
      <p:sp>
        <p:nvSpPr>
          <p:cNvPr id="3" name="Content Placeholder 2"/>
          <p:cNvSpPr>
            <a:spLocks noGrp="1"/>
          </p:cNvSpPr>
          <p:nvPr>
            <p:ph idx="1"/>
          </p:nvPr>
        </p:nvSpPr>
        <p:spPr/>
        <p:txBody>
          <a:bodyPr>
            <a:normAutofit fontScale="85000" lnSpcReduction="10000"/>
          </a:bodyPr>
          <a:lstStyle/>
          <a:p>
            <a:pPr marL="514350" indent="-514350">
              <a:buFont typeface="+mj-lt"/>
              <a:buAutoNum type="arabicPeriod"/>
            </a:pPr>
            <a:r>
              <a:rPr lang="en-US" dirty="0" smtClean="0">
                <a:solidFill>
                  <a:srgbClr val="FF0000"/>
                </a:solidFill>
              </a:rPr>
              <a:t>Bilateral upper motor neuron paralysis</a:t>
            </a:r>
            <a:r>
              <a:rPr lang="en-US" dirty="0" smtClean="0"/>
              <a:t>. This </a:t>
            </a:r>
            <a:r>
              <a:rPr lang="en-US" b="1" dirty="0" smtClean="0"/>
              <a:t>spastic paralysis </a:t>
            </a:r>
            <a:r>
              <a:rPr lang="en-US" dirty="0" smtClean="0"/>
              <a:t>affects volitional muscle movements.</a:t>
            </a:r>
          </a:p>
          <a:p>
            <a:pPr marL="514350" indent="-514350">
              <a:buFont typeface="+mj-lt"/>
              <a:buAutoNum type="arabicPeriod"/>
            </a:pPr>
            <a:r>
              <a:rPr lang="en-US" dirty="0" smtClean="0"/>
              <a:t>Severe </a:t>
            </a:r>
            <a:r>
              <a:rPr lang="en-US" dirty="0" smtClean="0">
                <a:solidFill>
                  <a:srgbClr val="FF0000"/>
                </a:solidFill>
              </a:rPr>
              <a:t>spastic quadriparesis. </a:t>
            </a:r>
            <a:r>
              <a:rPr lang="en-US" dirty="0" smtClean="0"/>
              <a:t>Severe weakness in all four limbs which suggests bilateral brain damage.</a:t>
            </a:r>
            <a:r>
              <a:rPr lang="en-US" dirty="0" smtClean="0">
                <a:solidFill>
                  <a:srgbClr val="FF0000"/>
                </a:solidFill>
              </a:rPr>
              <a:t> </a:t>
            </a:r>
          </a:p>
          <a:p>
            <a:pPr marL="514350" indent="-514350">
              <a:buFont typeface="+mj-lt"/>
              <a:buAutoNum type="arabicPeriod"/>
            </a:pPr>
            <a:r>
              <a:rPr lang="en-US" dirty="0" smtClean="0">
                <a:solidFill>
                  <a:srgbClr val="FF0000"/>
                </a:solidFill>
              </a:rPr>
              <a:t>Visual field defects</a:t>
            </a:r>
            <a:r>
              <a:rPr lang="en-US" dirty="0" smtClean="0"/>
              <a:t>. The typical problem is </a:t>
            </a:r>
            <a:r>
              <a:rPr lang="en-US" dirty="0" smtClean="0">
                <a:solidFill>
                  <a:srgbClr val="FF0000"/>
                </a:solidFill>
              </a:rPr>
              <a:t>right side hemianopia </a:t>
            </a:r>
            <a:r>
              <a:rPr lang="en-US" dirty="0" smtClean="0"/>
              <a:t>(because of left side brain damage).</a:t>
            </a:r>
          </a:p>
          <a:p>
            <a:pPr marL="514350" indent="-514350">
              <a:buFont typeface="+mj-lt"/>
              <a:buAutoNum type="arabicPeriod"/>
            </a:pPr>
            <a:r>
              <a:rPr lang="en-US" dirty="0" smtClean="0"/>
              <a:t>Most commonly associated with </a:t>
            </a:r>
            <a:r>
              <a:rPr lang="en-US" dirty="0" smtClean="0">
                <a:solidFill>
                  <a:srgbClr val="FF0000"/>
                </a:solidFill>
              </a:rPr>
              <a:t>Weakness in hip and shoulder muscles</a:t>
            </a:r>
            <a:r>
              <a:rPr lang="en-US" dirty="0" smtClean="0"/>
              <a:t>. Few patients may not have any other marked neurologic deficit.</a:t>
            </a:r>
          </a:p>
          <a:p>
            <a:pPr marL="514350" indent="-514350">
              <a:buFont typeface="+mj-lt"/>
              <a:buAutoNum type="arabicPeriod"/>
            </a:pPr>
            <a:r>
              <a:rPr lang="en-US" dirty="0" smtClean="0">
                <a:solidFill>
                  <a:srgbClr val="FF0000"/>
                </a:solidFill>
              </a:rPr>
              <a:t>Severe brain damage</a:t>
            </a:r>
            <a:r>
              <a:rPr lang="en-US" dirty="0" smtClean="0"/>
              <a:t>. This results in various </a:t>
            </a:r>
            <a:r>
              <a:rPr lang="en-US" dirty="0" smtClean="0">
                <a:solidFill>
                  <a:srgbClr val="FF0000"/>
                </a:solidFill>
              </a:rPr>
              <a:t>sensory and motor problems.</a:t>
            </a:r>
            <a:endParaRPr lang="en-US" dirty="0">
              <a:solidFill>
                <a:srgbClr val="FF0000"/>
              </a:solidFill>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Major language characteristics of MTA</a:t>
            </a:r>
            <a:endParaRPr lang="en-US" dirty="0"/>
          </a:p>
        </p:txBody>
      </p:sp>
      <p:sp>
        <p:nvSpPr>
          <p:cNvPr id="3" name="Content Placeholder 2"/>
          <p:cNvSpPr>
            <a:spLocks noGrp="1"/>
          </p:cNvSpPr>
          <p:nvPr>
            <p:ph idx="1"/>
          </p:nvPr>
        </p:nvSpPr>
        <p:spPr>
          <a:xfrm>
            <a:off x="457200" y="1600200"/>
            <a:ext cx="8229600" cy="5029200"/>
          </a:xfrm>
        </p:spPr>
        <p:txBody>
          <a:bodyPr>
            <a:normAutofit lnSpcReduction="10000"/>
          </a:bodyPr>
          <a:lstStyle/>
          <a:p>
            <a:r>
              <a:rPr lang="en-US" dirty="0" smtClean="0"/>
              <a:t>Extremely limited spontaneous verbal expression.</a:t>
            </a:r>
          </a:p>
          <a:p>
            <a:r>
              <a:rPr lang="en-US" dirty="0" smtClean="0"/>
              <a:t>Echolalia. ** The length of phrases may be limited to 3-4 words only. They can repeat non-sense syllables or words from foreign language.</a:t>
            </a:r>
          </a:p>
          <a:p>
            <a:r>
              <a:rPr lang="en-US" dirty="0" smtClean="0"/>
              <a:t>Repetition combined with sentence completion.</a:t>
            </a:r>
          </a:p>
          <a:p>
            <a:r>
              <a:rPr lang="en-US" dirty="0" smtClean="0"/>
              <a:t>Severely impaired fluency (because of severely limited spontaneous speech)</a:t>
            </a:r>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Major language characteristics of MTA</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solidFill>
                  <a:srgbClr val="FF0000"/>
                </a:solidFill>
              </a:rPr>
              <a:t>Severely impaired auditory comprehension </a:t>
            </a:r>
            <a:r>
              <a:rPr lang="en-US" dirty="0" smtClean="0">
                <a:sym typeface="Wingdings" pitchFamily="2" charset="2"/>
              </a:rPr>
              <a:t> May not understand simple conversation.</a:t>
            </a:r>
          </a:p>
          <a:p>
            <a:r>
              <a:rPr lang="en-US" dirty="0" smtClean="0">
                <a:sym typeface="Wingdings" pitchFamily="2" charset="2"/>
              </a:rPr>
              <a:t>Marked naming difficulty (confrontational naming)</a:t>
            </a:r>
          </a:p>
          <a:p>
            <a:r>
              <a:rPr lang="en-US" dirty="0" smtClean="0">
                <a:solidFill>
                  <a:srgbClr val="FF0000"/>
                </a:solidFill>
                <a:sym typeface="Wingdings" pitchFamily="2" charset="2"/>
              </a:rPr>
              <a:t>Mostly unimpaired automatic speech  Once initiated and left to continue without </a:t>
            </a:r>
            <a:r>
              <a:rPr lang="en-US" dirty="0" smtClean="0">
                <a:sym typeface="Wingdings" pitchFamily="2" charset="2"/>
              </a:rPr>
              <a:t>interruption, the patient may recite months in a year or a number in a series.</a:t>
            </a:r>
          </a:p>
          <a:p>
            <a:r>
              <a:rPr lang="en-US" dirty="0" smtClean="0">
                <a:solidFill>
                  <a:srgbClr val="FF0000"/>
                </a:solidFill>
                <a:sym typeface="Wingdings" pitchFamily="2" charset="2"/>
              </a:rPr>
              <a:t>Normal articulation</a:t>
            </a:r>
          </a:p>
          <a:p>
            <a:r>
              <a:rPr lang="en-US" dirty="0" smtClean="0">
                <a:sym typeface="Wingdings" pitchFamily="2" charset="2"/>
              </a:rPr>
              <a:t>Severe reading and writing impairments.</a:t>
            </a:r>
            <a:endParaRPr lang="en-US" dirty="0" smtClean="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Recovery of MTA</a:t>
            </a:r>
            <a:endParaRPr lang="en-US" dirty="0"/>
          </a:p>
        </p:txBody>
      </p:sp>
      <p:sp>
        <p:nvSpPr>
          <p:cNvPr id="3" name="Content Placeholder 2"/>
          <p:cNvSpPr>
            <a:spLocks noGrp="1"/>
          </p:cNvSpPr>
          <p:nvPr>
            <p:ph idx="1"/>
          </p:nvPr>
        </p:nvSpPr>
        <p:spPr/>
        <p:txBody>
          <a:bodyPr/>
          <a:lstStyle/>
          <a:p>
            <a:r>
              <a:rPr lang="en-US" dirty="0" smtClean="0"/>
              <a:t>Poor recovery of language skills.</a:t>
            </a:r>
            <a:endParaRPr 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971800"/>
            <a:ext cx="8229600" cy="1143000"/>
          </a:xfrm>
        </p:spPr>
        <p:txBody>
          <a:bodyPr/>
          <a:lstStyle/>
          <a:p>
            <a:r>
              <a:rPr lang="en-US" dirty="0" smtClean="0"/>
              <a:t>Global Aphasia</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Non-fluency in aphasia is characterized by:</a:t>
            </a:r>
            <a:endParaRPr lang="en-US" dirty="0"/>
          </a:p>
        </p:txBody>
      </p:sp>
      <p:sp>
        <p:nvSpPr>
          <p:cNvPr id="3" name="Content Placeholder 2"/>
          <p:cNvSpPr>
            <a:spLocks noGrp="1"/>
          </p:cNvSpPr>
          <p:nvPr>
            <p:ph idx="1"/>
          </p:nvPr>
        </p:nvSpPr>
        <p:spPr>
          <a:xfrm>
            <a:off x="457200" y="1371600"/>
            <a:ext cx="8229600" cy="5486400"/>
          </a:xfrm>
        </p:spPr>
        <p:txBody>
          <a:bodyPr>
            <a:normAutofit fontScale="92500" lnSpcReduction="10000"/>
          </a:bodyPr>
          <a:lstStyle/>
          <a:p>
            <a:pPr marL="514350" indent="-514350">
              <a:buFont typeface="+mj-lt"/>
              <a:buAutoNum type="arabicPeriod"/>
            </a:pPr>
            <a:r>
              <a:rPr lang="en-US" dirty="0" smtClean="0"/>
              <a:t>Reduced rate of speech &lt; 50 Words Per Min </a:t>
            </a:r>
          </a:p>
          <a:p>
            <a:pPr marL="514350" indent="-514350">
              <a:buFont typeface="+mj-lt"/>
              <a:buAutoNum type="arabicPeriod"/>
            </a:pPr>
            <a:r>
              <a:rPr lang="en-US" dirty="0" smtClean="0"/>
              <a:t>Increased speaking effort (struggling/ facial grimaces/ hand gestures/ muscle effort)</a:t>
            </a:r>
          </a:p>
          <a:p>
            <a:pPr marL="514350" indent="-514350">
              <a:buFont typeface="+mj-lt"/>
              <a:buAutoNum type="arabicPeriod"/>
            </a:pPr>
            <a:r>
              <a:rPr lang="en-US" dirty="0" smtClean="0"/>
              <a:t>Limited phrase length (limited length&amp; complexity)</a:t>
            </a:r>
          </a:p>
          <a:p>
            <a:pPr marL="514350" indent="-514350">
              <a:buFont typeface="+mj-lt"/>
              <a:buAutoNum type="arabicPeriod"/>
            </a:pPr>
            <a:r>
              <a:rPr lang="en-US" dirty="0" smtClean="0"/>
              <a:t>Abnormal prosody</a:t>
            </a:r>
          </a:p>
          <a:p>
            <a:pPr marL="514350" indent="-514350">
              <a:buFont typeface="+mj-lt"/>
              <a:buAutoNum type="arabicPeriod"/>
            </a:pPr>
            <a:r>
              <a:rPr lang="en-US" dirty="0" smtClean="0"/>
              <a:t>Depressed amount of speech (answers very briefly)</a:t>
            </a:r>
          </a:p>
          <a:p>
            <a:pPr marL="514350" indent="-514350">
              <a:buFont typeface="+mj-lt"/>
              <a:buAutoNum type="arabicPeriod"/>
            </a:pPr>
            <a:r>
              <a:rPr lang="en-US" dirty="0" smtClean="0"/>
              <a:t>Difficulty initiating speech</a:t>
            </a:r>
          </a:p>
          <a:p>
            <a:pPr marL="514350" indent="-514350">
              <a:buFont typeface="+mj-lt"/>
              <a:buAutoNum type="arabicPeriod"/>
            </a:pPr>
            <a:r>
              <a:rPr lang="en-US" dirty="0" smtClean="0"/>
              <a:t>Excessive use of content words &amp; omission of functional words.</a:t>
            </a:r>
            <a:endParaRPr lang="en-US"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Global aphasia</a:t>
            </a:r>
            <a:endParaRPr lang="en-US" dirty="0"/>
          </a:p>
        </p:txBody>
      </p:sp>
      <p:sp>
        <p:nvSpPr>
          <p:cNvPr id="3" name="Content Placeholder 2"/>
          <p:cNvSpPr>
            <a:spLocks noGrp="1"/>
          </p:cNvSpPr>
          <p:nvPr>
            <p:ph idx="1"/>
          </p:nvPr>
        </p:nvSpPr>
        <p:spPr/>
        <p:txBody>
          <a:bodyPr/>
          <a:lstStyle/>
          <a:p>
            <a:r>
              <a:rPr lang="en-US" dirty="0" smtClean="0"/>
              <a:t>Accounts for 30-55% of aphasic patients</a:t>
            </a:r>
          </a:p>
          <a:p>
            <a:r>
              <a:rPr lang="en-US" dirty="0" smtClean="0"/>
              <a:t>Global aphasia is the most severe form of aphasia and has a generalized (Global) effect on communication skills.</a:t>
            </a:r>
          </a:p>
          <a:p>
            <a:r>
              <a:rPr lang="en-US" dirty="0" smtClean="0"/>
              <a:t>The disorder affects all modes of communication including nonverbal communication and spares no particular skill.</a:t>
            </a:r>
            <a:endParaRPr lang="en-US"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Neuroanatomical bases of Global Aphasia </a:t>
            </a:r>
            <a:endParaRPr lang="en-US" dirty="0"/>
          </a:p>
        </p:txBody>
      </p:sp>
      <p:sp>
        <p:nvSpPr>
          <p:cNvPr id="3" name="Content Placeholder 2"/>
          <p:cNvSpPr>
            <a:spLocks noGrp="1"/>
          </p:cNvSpPr>
          <p:nvPr>
            <p:ph idx="1"/>
          </p:nvPr>
        </p:nvSpPr>
        <p:spPr/>
        <p:txBody>
          <a:bodyPr>
            <a:normAutofit lnSpcReduction="10000"/>
          </a:bodyPr>
          <a:lstStyle/>
          <a:p>
            <a:r>
              <a:rPr lang="en-US" dirty="0" smtClean="0"/>
              <a:t>The lesions are likely to involve </a:t>
            </a:r>
            <a:r>
              <a:rPr lang="en-US" dirty="0" smtClean="0">
                <a:solidFill>
                  <a:srgbClr val="FF0000"/>
                </a:solidFill>
              </a:rPr>
              <a:t>the </a:t>
            </a:r>
            <a:r>
              <a:rPr lang="en-US" b="1" dirty="0" smtClean="0">
                <a:solidFill>
                  <a:srgbClr val="FF0000"/>
                </a:solidFill>
              </a:rPr>
              <a:t>entire </a:t>
            </a:r>
            <a:r>
              <a:rPr lang="en-US" dirty="0" smtClean="0">
                <a:solidFill>
                  <a:srgbClr val="FF0000"/>
                </a:solidFill>
              </a:rPr>
              <a:t>perisylvian region.</a:t>
            </a:r>
          </a:p>
          <a:p>
            <a:r>
              <a:rPr lang="en-US" dirty="0" smtClean="0"/>
              <a:t>Both Broca’s and Wernicke’s area are affected.</a:t>
            </a:r>
          </a:p>
          <a:p>
            <a:r>
              <a:rPr lang="en-US" dirty="0" smtClean="0"/>
              <a:t>All speech and language centers in the dominant hemisphere tend to be affected.</a:t>
            </a:r>
          </a:p>
          <a:p>
            <a:r>
              <a:rPr lang="en-US" dirty="0" smtClean="0"/>
              <a:t>Damage may extend to </a:t>
            </a:r>
            <a:r>
              <a:rPr lang="en-US" b="1" dirty="0" smtClean="0"/>
              <a:t>deep white matter in the brain</a:t>
            </a:r>
          </a:p>
          <a:p>
            <a:r>
              <a:rPr lang="en-US" dirty="0" smtClean="0"/>
              <a:t>In some cases, basal ganglia, thalamus and internal capsule may be damaged.</a:t>
            </a:r>
            <a:endParaRPr lang="en-US"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Neuroanatomical bases of Global Aphasia </a:t>
            </a:r>
            <a:endParaRPr lang="en-US" dirty="0"/>
          </a:p>
        </p:txBody>
      </p:sp>
      <p:sp>
        <p:nvSpPr>
          <p:cNvPr id="3" name="Content Placeholder 2"/>
          <p:cNvSpPr>
            <a:spLocks noGrp="1"/>
          </p:cNvSpPr>
          <p:nvPr>
            <p:ph idx="1"/>
          </p:nvPr>
        </p:nvSpPr>
        <p:spPr>
          <a:xfrm>
            <a:off x="457200" y="1600200"/>
            <a:ext cx="8229600" cy="5257800"/>
          </a:xfrm>
        </p:spPr>
        <p:txBody>
          <a:bodyPr>
            <a:normAutofit fontScale="85000" lnSpcReduction="20000"/>
          </a:bodyPr>
          <a:lstStyle/>
          <a:p>
            <a:r>
              <a:rPr lang="en-US" dirty="0" smtClean="0"/>
              <a:t>Few patients are reported with limited damage. Some patients, the lesion was restricted to the anterior region, the posterior and subcortical structures.</a:t>
            </a:r>
          </a:p>
          <a:p>
            <a:r>
              <a:rPr lang="en-US" dirty="0" smtClean="0"/>
              <a:t>Lesion sites in global aphasia are supplied by the </a:t>
            </a:r>
            <a:r>
              <a:rPr lang="en-US" dirty="0" smtClean="0">
                <a:solidFill>
                  <a:srgbClr val="FF0000"/>
                </a:solidFill>
              </a:rPr>
              <a:t>Middle Cerebral Artery MCA</a:t>
            </a:r>
            <a:r>
              <a:rPr lang="en-US" dirty="0" smtClean="0"/>
              <a:t> (The largest branch of the carotid artery) </a:t>
            </a:r>
            <a:r>
              <a:rPr lang="en-US" dirty="0" smtClean="0">
                <a:sym typeface="Wingdings" pitchFamily="2" charset="2"/>
              </a:rPr>
              <a:t> e.g. occlusions in the MCA</a:t>
            </a:r>
          </a:p>
          <a:p>
            <a:r>
              <a:rPr lang="en-US" dirty="0" smtClean="0">
                <a:sym typeface="Wingdings" pitchFamily="2" charset="2"/>
              </a:rPr>
              <a:t>Most severe deficits are found in patients with frontal, temporal (especially the posterior temporal gyrus), and the parietal lobes</a:t>
            </a:r>
          </a:p>
          <a:p>
            <a:r>
              <a:rPr lang="en-US" dirty="0" smtClean="0">
                <a:sym typeface="Wingdings" pitchFamily="2" charset="2"/>
              </a:rPr>
              <a:t>Widespread damage of the </a:t>
            </a:r>
            <a:r>
              <a:rPr lang="en-US" dirty="0" smtClean="0">
                <a:solidFill>
                  <a:srgbClr val="FF0000"/>
                </a:solidFill>
                <a:sym typeface="Wingdings" pitchFamily="2" charset="2"/>
              </a:rPr>
              <a:t>left </a:t>
            </a:r>
            <a:r>
              <a:rPr lang="en-US" dirty="0" err="1" smtClean="0">
                <a:solidFill>
                  <a:srgbClr val="FF0000"/>
                </a:solidFill>
                <a:sym typeface="Wingdings" pitchFamily="2" charset="2"/>
              </a:rPr>
              <a:t>fronto</a:t>
            </a:r>
            <a:r>
              <a:rPr lang="en-US" dirty="0" smtClean="0">
                <a:solidFill>
                  <a:srgbClr val="FF0000"/>
                </a:solidFill>
                <a:sym typeface="Wingdings" pitchFamily="2" charset="2"/>
              </a:rPr>
              <a:t>-</a:t>
            </a:r>
            <a:r>
              <a:rPr lang="en-US" dirty="0" err="1" smtClean="0">
                <a:solidFill>
                  <a:srgbClr val="FF0000"/>
                </a:solidFill>
                <a:sym typeface="Wingdings" pitchFamily="2" charset="2"/>
              </a:rPr>
              <a:t>temporo</a:t>
            </a:r>
            <a:r>
              <a:rPr lang="en-US" dirty="0" smtClean="0">
                <a:solidFill>
                  <a:srgbClr val="FF0000"/>
                </a:solidFill>
                <a:sym typeface="Wingdings" pitchFamily="2" charset="2"/>
              </a:rPr>
              <a:t>-parietal regions involved in speech and language</a:t>
            </a:r>
            <a:r>
              <a:rPr lang="en-US" dirty="0" smtClean="0">
                <a:sym typeface="Wingdings" pitchFamily="2" charset="2"/>
              </a:rPr>
              <a:t> is common in globally aphasic patients.</a:t>
            </a:r>
          </a:p>
          <a:p>
            <a:r>
              <a:rPr lang="en-US" dirty="0" smtClean="0">
                <a:sym typeface="Wingdings" pitchFamily="2" charset="2"/>
              </a:rPr>
              <a:t>Few atypical global aphasia cases w/ other damage sites have been reported.</a:t>
            </a:r>
            <a:endParaRPr lang="en-US"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General Characteristics of Global Aphasia</a:t>
            </a:r>
            <a:endParaRPr lang="en-US" dirty="0"/>
          </a:p>
        </p:txBody>
      </p:sp>
      <p:sp>
        <p:nvSpPr>
          <p:cNvPr id="3" name="Content Placeholder 2"/>
          <p:cNvSpPr>
            <a:spLocks noGrp="1"/>
          </p:cNvSpPr>
          <p:nvPr>
            <p:ph idx="1"/>
          </p:nvPr>
        </p:nvSpPr>
        <p:spPr/>
        <p:txBody>
          <a:bodyPr>
            <a:normAutofit fontScale="92500"/>
          </a:bodyPr>
          <a:lstStyle/>
          <a:p>
            <a:pPr marL="514350" indent="-514350">
              <a:buFont typeface="+mj-lt"/>
              <a:buAutoNum type="arabicPeriod"/>
            </a:pPr>
            <a:r>
              <a:rPr lang="en-US" dirty="0" smtClean="0">
                <a:sym typeface="Wingdings" pitchFamily="2" charset="2"/>
              </a:rPr>
              <a:t>Right Hemiparesis (muscular weakness or partial paralysis on one side) or hemiplegia (paralysis of one side) is present.</a:t>
            </a:r>
          </a:p>
          <a:p>
            <a:pPr marL="514350" indent="-514350">
              <a:buFont typeface="+mj-lt"/>
              <a:buAutoNum type="arabicPeriod"/>
            </a:pPr>
            <a:r>
              <a:rPr lang="en-US" dirty="0" smtClean="0">
                <a:sym typeface="Wingdings" pitchFamily="2" charset="2"/>
              </a:rPr>
              <a:t>Right sided sensory loss is commonly seen  </a:t>
            </a:r>
          </a:p>
          <a:p>
            <a:pPr marL="514350" indent="-514350">
              <a:buFont typeface="+mj-lt"/>
              <a:buAutoNum type="arabicPeriod"/>
            </a:pPr>
            <a:r>
              <a:rPr lang="en-US" dirty="0" smtClean="0">
                <a:sym typeface="Wingdings" pitchFamily="2" charset="2"/>
              </a:rPr>
              <a:t>Apraxia (Verbal and non-verbal) may be present</a:t>
            </a:r>
          </a:p>
          <a:p>
            <a:pPr marL="514350" indent="-514350">
              <a:buFont typeface="+mj-lt"/>
              <a:buAutoNum type="arabicPeriod"/>
            </a:pPr>
            <a:r>
              <a:rPr lang="en-US" dirty="0" smtClean="0">
                <a:sym typeface="Wingdings" pitchFamily="2" charset="2"/>
              </a:rPr>
              <a:t>Hemineglect.  Tendency to neglect one side of his/her body. Hemineglect especially </a:t>
            </a:r>
            <a:r>
              <a:rPr lang="en-US" b="1" u="sng" dirty="0" smtClean="0">
                <a:solidFill>
                  <a:srgbClr val="FF0000"/>
                </a:solidFill>
                <a:sym typeface="Wingdings" pitchFamily="2" charset="2"/>
              </a:rPr>
              <a:t>left neglect is more common than right neglect</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Major language characteristics of Global aphasia</a:t>
            </a:r>
            <a:endParaRPr lang="en-US" dirty="0"/>
          </a:p>
        </p:txBody>
      </p:sp>
      <p:sp>
        <p:nvSpPr>
          <p:cNvPr id="3" name="Content Placeholder 2"/>
          <p:cNvSpPr>
            <a:spLocks noGrp="1"/>
          </p:cNvSpPr>
          <p:nvPr>
            <p:ph idx="1"/>
          </p:nvPr>
        </p:nvSpPr>
        <p:spPr/>
        <p:txBody>
          <a:bodyPr>
            <a:normAutofit fontScale="92500" lnSpcReduction="20000"/>
          </a:bodyPr>
          <a:lstStyle/>
          <a:p>
            <a:r>
              <a:rPr lang="en-US" i="1" dirty="0" smtClean="0"/>
              <a:t>Globally impaired communication skills</a:t>
            </a:r>
            <a:r>
              <a:rPr lang="en-US" dirty="0" smtClean="0"/>
              <a:t>. </a:t>
            </a:r>
            <a:r>
              <a:rPr lang="en-US" dirty="0" smtClean="0">
                <a:sym typeface="Wingdings" pitchFamily="2" charset="2"/>
              </a:rPr>
              <a:t> Verbal &amp; Non-verbal skills are profoundly impaired.</a:t>
            </a:r>
          </a:p>
          <a:p>
            <a:r>
              <a:rPr lang="en-US" dirty="0" smtClean="0">
                <a:sym typeface="Wingdings" pitchFamily="2" charset="2"/>
              </a:rPr>
              <a:t>Severely reduced fluency </a:t>
            </a:r>
          </a:p>
          <a:p>
            <a:r>
              <a:rPr lang="en-US" dirty="0" smtClean="0">
                <a:sym typeface="Wingdings" pitchFamily="2" charset="2"/>
              </a:rPr>
              <a:t>Extremely limited verbal expressions. The patient’s language may be limited to a few recognizable or non-recognizable words, exclamations, and serial utterances. </a:t>
            </a:r>
          </a:p>
          <a:p>
            <a:r>
              <a:rPr lang="en-US" dirty="0" smtClean="0">
                <a:sym typeface="Wingdings" pitchFamily="2" charset="2"/>
              </a:rPr>
              <a:t>Some patients may repeat such consonant-vowel combinations as do-do-do or ma-ma-ma. Patients may keep repeating short utterances (perseverations)</a:t>
            </a:r>
          </a:p>
          <a:p>
            <a:endParaRPr lang="en-US"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Major language characteristics of Global aphasia</a:t>
            </a:r>
            <a:endParaRPr lang="en-US" dirty="0"/>
          </a:p>
        </p:txBody>
      </p:sp>
      <p:sp>
        <p:nvSpPr>
          <p:cNvPr id="3" name="Content Placeholder 2"/>
          <p:cNvSpPr>
            <a:spLocks noGrp="1"/>
          </p:cNvSpPr>
          <p:nvPr>
            <p:ph idx="1"/>
          </p:nvPr>
        </p:nvSpPr>
        <p:spPr/>
        <p:txBody>
          <a:bodyPr>
            <a:normAutofit lnSpcReduction="10000"/>
          </a:bodyPr>
          <a:lstStyle/>
          <a:p>
            <a:r>
              <a:rPr lang="en-US" dirty="0" smtClean="0"/>
              <a:t>Impaired repetition (even simple words)</a:t>
            </a:r>
          </a:p>
          <a:p>
            <a:r>
              <a:rPr lang="en-US" dirty="0" smtClean="0"/>
              <a:t>Impaired naming</a:t>
            </a:r>
          </a:p>
          <a:p>
            <a:r>
              <a:rPr lang="en-US" dirty="0" smtClean="0"/>
              <a:t>Impaired auditory comprehension. Auditory comprehension may be limited to single words. There is an evidence than comprehension is better than production in global aphasia </a:t>
            </a:r>
            <a:r>
              <a:rPr lang="en-US" dirty="0" smtClean="0">
                <a:sym typeface="Wingdings" pitchFamily="2" charset="2"/>
              </a:rPr>
              <a:t> Thus more tendency to develop into broca’s aphasia w/ therapy</a:t>
            </a:r>
          </a:p>
          <a:p>
            <a:r>
              <a:rPr lang="en-US" dirty="0" smtClean="0">
                <a:sym typeface="Wingdings" pitchFamily="2" charset="2"/>
              </a:rPr>
              <a:t>Impaired reading and writing skills.</a:t>
            </a:r>
            <a:endParaRPr lang="en-US"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Individual differences in Patients with Global aphasia</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Some global aphasia patients may not have neurological symptoms</a:t>
            </a:r>
          </a:p>
          <a:p>
            <a:r>
              <a:rPr lang="en-US" dirty="0" smtClean="0"/>
              <a:t>Some individuals may retain restricted auditory comprehension.</a:t>
            </a:r>
          </a:p>
          <a:p>
            <a:r>
              <a:rPr lang="en-US" dirty="0" smtClean="0"/>
              <a:t>Better prognosis for patients with less motor impairments (i.e. without </a:t>
            </a:r>
            <a:r>
              <a:rPr lang="en-US" dirty="0" err="1" smtClean="0"/>
              <a:t>hemiparesis</a:t>
            </a:r>
            <a:r>
              <a:rPr lang="en-US" dirty="0" smtClean="0"/>
              <a:t>/hemiplegia)</a:t>
            </a:r>
          </a:p>
          <a:p>
            <a:r>
              <a:rPr lang="en-US" dirty="0" smtClean="0"/>
              <a:t>Prognosis of recovery is limited and worse tan what is seen in other types of aphasia.</a:t>
            </a:r>
          </a:p>
          <a:p>
            <a:r>
              <a:rPr lang="en-US" dirty="0" smtClean="0"/>
              <a:t>Some patients show slightly better recovery of their comprehension skills than expressive skills.</a:t>
            </a:r>
            <a:endParaRPr lang="en-US"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Individual differences in Patients with Global aphasia</a:t>
            </a:r>
            <a:endParaRPr lang="en-US" dirty="0"/>
          </a:p>
        </p:txBody>
      </p:sp>
      <p:sp>
        <p:nvSpPr>
          <p:cNvPr id="3" name="Content Placeholder 2"/>
          <p:cNvSpPr>
            <a:spLocks noGrp="1"/>
          </p:cNvSpPr>
          <p:nvPr>
            <p:ph idx="1"/>
          </p:nvPr>
        </p:nvSpPr>
        <p:spPr>
          <a:xfrm>
            <a:off x="457200" y="1447800"/>
            <a:ext cx="8229600" cy="5410200"/>
          </a:xfrm>
        </p:spPr>
        <p:txBody>
          <a:bodyPr>
            <a:normAutofit fontScale="77500" lnSpcReduction="20000"/>
          </a:bodyPr>
          <a:lstStyle/>
          <a:p>
            <a:r>
              <a:rPr lang="en-US" dirty="0" smtClean="0"/>
              <a:t>Global aphasia at the onset may eventually evolve into another type of aphasia in some patients.</a:t>
            </a:r>
          </a:p>
          <a:p>
            <a:r>
              <a:rPr lang="en-US" dirty="0" smtClean="0"/>
              <a:t>Global aphasia may evolve into:</a:t>
            </a:r>
            <a:br>
              <a:rPr lang="en-US" dirty="0" smtClean="0"/>
            </a:br>
            <a:r>
              <a:rPr lang="en-US" dirty="0" smtClean="0"/>
              <a:t>- </a:t>
            </a:r>
            <a:r>
              <a:rPr lang="en-US" dirty="0" smtClean="0">
                <a:solidFill>
                  <a:srgbClr val="FF0000"/>
                </a:solidFill>
              </a:rPr>
              <a:t>Broca’s aphasia**</a:t>
            </a:r>
            <a:r>
              <a:rPr lang="en-US" dirty="0" smtClean="0"/>
              <a:t/>
            </a:r>
            <a:br>
              <a:rPr lang="en-US" dirty="0" smtClean="0"/>
            </a:br>
            <a:r>
              <a:rPr lang="en-US" dirty="0" smtClean="0"/>
              <a:t>- Wernick’s aphasia</a:t>
            </a:r>
            <a:br>
              <a:rPr lang="en-US" dirty="0" smtClean="0"/>
            </a:br>
            <a:r>
              <a:rPr lang="en-US" dirty="0" smtClean="0"/>
              <a:t>- </a:t>
            </a:r>
            <a:r>
              <a:rPr lang="en-US" dirty="0" smtClean="0">
                <a:solidFill>
                  <a:srgbClr val="FF0000"/>
                </a:solidFill>
              </a:rPr>
              <a:t>Anomic aphasia**</a:t>
            </a:r>
            <a:r>
              <a:rPr lang="en-US" dirty="0" smtClean="0"/>
              <a:t/>
            </a:r>
            <a:br>
              <a:rPr lang="en-US" dirty="0" smtClean="0"/>
            </a:br>
            <a:r>
              <a:rPr lang="en-US" dirty="0" smtClean="0"/>
              <a:t>- conduction aphasia</a:t>
            </a:r>
          </a:p>
          <a:p>
            <a:pPr>
              <a:buNone/>
            </a:pPr>
            <a:r>
              <a:rPr lang="en-US" dirty="0" smtClean="0">
                <a:solidFill>
                  <a:srgbClr val="FF0000"/>
                </a:solidFill>
              </a:rPr>
              <a:t>** </a:t>
            </a:r>
            <a:r>
              <a:rPr lang="en-US" dirty="0" smtClean="0">
                <a:solidFill>
                  <a:srgbClr val="FF0000"/>
                </a:solidFill>
                <a:sym typeface="Wingdings" pitchFamily="2" charset="2"/>
              </a:rPr>
              <a:t> Most commonly</a:t>
            </a:r>
            <a:endParaRPr lang="en-US" dirty="0" smtClean="0">
              <a:solidFill>
                <a:srgbClr val="FF0000"/>
              </a:solidFill>
            </a:endParaRPr>
          </a:p>
          <a:p>
            <a:r>
              <a:rPr lang="en-US" dirty="0" smtClean="0"/>
              <a:t>Global aphasia in younger patients is likely to evolve into a less severe aphasia.</a:t>
            </a:r>
          </a:p>
          <a:p>
            <a:r>
              <a:rPr lang="en-US" dirty="0" smtClean="0"/>
              <a:t>It is important to offer pessimistic prognosis at the time of onset as many patients are acute at that time.</a:t>
            </a:r>
          </a:p>
          <a:p>
            <a:r>
              <a:rPr lang="en-US" dirty="0" smtClean="0"/>
              <a:t>Global aphasia that remains stable even after one year post-stoke, especially without treatment, may indeed have a poor prognosis.</a:t>
            </a:r>
            <a:br>
              <a:rPr lang="en-US" dirty="0" smtClean="0"/>
            </a:br>
            <a:endParaRPr lang="en-US"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Relative strengths of Patients with Global Aphasia</a:t>
            </a:r>
            <a:endParaRPr lang="en-US" dirty="0"/>
          </a:p>
        </p:txBody>
      </p:sp>
      <p:sp>
        <p:nvSpPr>
          <p:cNvPr id="3" name="Content Placeholder 2"/>
          <p:cNvSpPr>
            <a:spLocks noGrp="1"/>
          </p:cNvSpPr>
          <p:nvPr>
            <p:ph idx="1"/>
          </p:nvPr>
        </p:nvSpPr>
        <p:spPr>
          <a:xfrm>
            <a:off x="304800" y="1371600"/>
            <a:ext cx="8610600" cy="5257800"/>
          </a:xfrm>
        </p:spPr>
        <p:txBody>
          <a:bodyPr>
            <a:normAutofit fontScale="70000" lnSpcReduction="20000"/>
          </a:bodyPr>
          <a:lstStyle/>
          <a:p>
            <a:r>
              <a:rPr lang="en-US" dirty="0" smtClean="0"/>
              <a:t>Global aphasia patients may retain some strengths that might be useful in treatment sessions.</a:t>
            </a:r>
          </a:p>
          <a:p>
            <a:pPr marL="514350" indent="-514350">
              <a:buFont typeface="+mj-lt"/>
              <a:buAutoNum type="arabicPeriod"/>
            </a:pPr>
            <a:r>
              <a:rPr lang="en-US" dirty="0" smtClean="0"/>
              <a:t>Some patients may follow whole body commands. (e.g. sit/ stand up)</a:t>
            </a:r>
          </a:p>
          <a:p>
            <a:pPr marL="514350" indent="-514350">
              <a:buFont typeface="+mj-lt"/>
              <a:buAutoNum type="arabicPeriod"/>
            </a:pPr>
            <a:r>
              <a:rPr lang="en-US" dirty="0" smtClean="0"/>
              <a:t>Distinguish b/w meaningful and meaningless speech and correctly identify environmental sounds</a:t>
            </a:r>
          </a:p>
          <a:p>
            <a:pPr marL="514350" indent="-514350">
              <a:buFont typeface="+mj-lt"/>
              <a:buAutoNum type="arabicPeriod"/>
            </a:pPr>
            <a:r>
              <a:rPr lang="en-US" dirty="0" smtClean="0"/>
              <a:t>They may recognize familiar places, persons, melodies, humor, absurdities and metaphors.</a:t>
            </a:r>
          </a:p>
          <a:p>
            <a:pPr marL="514350" indent="-514350">
              <a:buFont typeface="+mj-lt"/>
              <a:buAutoNum type="arabicPeriod"/>
            </a:pPr>
            <a:r>
              <a:rPr lang="en-US" dirty="0" smtClean="0"/>
              <a:t>Respond better to personally relevant questions (compared to non-personal questions)</a:t>
            </a:r>
          </a:p>
          <a:p>
            <a:pPr marL="514350" indent="-514350">
              <a:buFont typeface="+mj-lt"/>
              <a:buAutoNum type="arabicPeriod"/>
            </a:pPr>
            <a:r>
              <a:rPr lang="en-US" dirty="0" smtClean="0"/>
              <a:t>Some patients may grasp the meaning of spoken speech by interpreting gestures and facial expressions.</a:t>
            </a:r>
          </a:p>
          <a:p>
            <a:pPr marL="514350" indent="-514350">
              <a:buFont typeface="+mj-lt"/>
              <a:buAutoNum type="arabicPeriod"/>
            </a:pPr>
            <a:r>
              <a:rPr lang="en-US" dirty="0" smtClean="0"/>
              <a:t>Generally alert, task-oriented, and responsive during assessment and treatment</a:t>
            </a:r>
          </a:p>
          <a:p>
            <a:pPr marL="514350" indent="-514350">
              <a:buNone/>
            </a:pPr>
            <a:r>
              <a:rPr lang="en-US" dirty="0" smtClean="0">
                <a:solidFill>
                  <a:srgbClr val="FF0000"/>
                </a:solidFill>
              </a:rPr>
              <a:t>**Alertness, social appropriateness, and task orientation help distinguish global aphasic patients from confused language dementia.</a:t>
            </a:r>
          </a:p>
          <a:p>
            <a:pPr marL="514350" indent="-514350">
              <a:buFont typeface="+mj-lt"/>
              <a:buAutoNum type="arabicPeriod"/>
            </a:pP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Fluency in Aphasiology</a:t>
            </a:r>
            <a:endParaRPr lang="en-US" dirty="0"/>
          </a:p>
        </p:txBody>
      </p:sp>
      <p:sp>
        <p:nvSpPr>
          <p:cNvPr id="3" name="Content Placeholder 2"/>
          <p:cNvSpPr>
            <a:spLocks noGrp="1"/>
          </p:cNvSpPr>
          <p:nvPr>
            <p:ph idx="1"/>
          </p:nvPr>
        </p:nvSpPr>
        <p:spPr/>
        <p:txBody>
          <a:bodyPr/>
          <a:lstStyle/>
          <a:p>
            <a:r>
              <a:rPr lang="en-US" dirty="0" smtClean="0"/>
              <a:t>Fluency is impaired when the anterior side of the brain is affected.</a:t>
            </a:r>
          </a:p>
          <a:p>
            <a:r>
              <a:rPr lang="en-US" dirty="0" smtClean="0"/>
              <a:t>Lesions in the posterior side retain fluency.</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names of Broca’s aphasia </a:t>
            </a:r>
            <a:endParaRPr lang="en-US" dirty="0"/>
          </a:p>
        </p:txBody>
      </p:sp>
      <p:sp>
        <p:nvSpPr>
          <p:cNvPr id="3" name="Content Placeholder 2"/>
          <p:cNvSpPr>
            <a:spLocks noGrp="1"/>
          </p:cNvSpPr>
          <p:nvPr>
            <p:ph idx="1"/>
          </p:nvPr>
        </p:nvSpPr>
        <p:spPr/>
        <p:txBody>
          <a:bodyPr>
            <a:normAutofit lnSpcReduction="10000"/>
          </a:bodyPr>
          <a:lstStyle/>
          <a:p>
            <a:pPr marL="514350" indent="-514350">
              <a:buFont typeface="+mj-lt"/>
              <a:buAutoNum type="arabicPeriod"/>
            </a:pPr>
            <a:r>
              <a:rPr lang="en-US" dirty="0" smtClean="0"/>
              <a:t>Expressive aphasia</a:t>
            </a:r>
          </a:p>
          <a:p>
            <a:pPr marL="514350" indent="-514350">
              <a:buFont typeface="+mj-lt"/>
              <a:buAutoNum type="arabicPeriod"/>
            </a:pPr>
            <a:r>
              <a:rPr lang="en-US" dirty="0" smtClean="0"/>
              <a:t>Central motor aphasia</a:t>
            </a:r>
          </a:p>
          <a:p>
            <a:pPr marL="514350" indent="-514350">
              <a:buFont typeface="+mj-lt"/>
              <a:buAutoNum type="arabicPeriod"/>
            </a:pPr>
            <a:r>
              <a:rPr lang="en-US" dirty="0" smtClean="0"/>
              <a:t>Anterior Aphasia</a:t>
            </a:r>
          </a:p>
          <a:p>
            <a:pPr marL="514350" indent="-514350">
              <a:buFont typeface="+mj-lt"/>
              <a:buAutoNum type="arabicPeriod"/>
            </a:pPr>
            <a:r>
              <a:rPr lang="en-US" dirty="0" smtClean="0"/>
              <a:t>Efferent motor aphasia</a:t>
            </a:r>
          </a:p>
          <a:p>
            <a:pPr marL="514350" indent="-514350">
              <a:buFont typeface="+mj-lt"/>
              <a:buAutoNum type="arabicPeriod"/>
            </a:pPr>
            <a:r>
              <a:rPr lang="en-US" dirty="0" smtClean="0"/>
              <a:t>Syntactic aphasia</a:t>
            </a:r>
          </a:p>
          <a:p>
            <a:pPr marL="514350" indent="-514350">
              <a:buFont typeface="+mj-lt"/>
              <a:buAutoNum type="arabicPeriod"/>
            </a:pPr>
            <a:r>
              <a:rPr lang="en-US" dirty="0" smtClean="0"/>
              <a:t>Agrammatic aphasia</a:t>
            </a:r>
          </a:p>
          <a:p>
            <a:pPr marL="514350" indent="-514350">
              <a:buFont typeface="+mj-lt"/>
              <a:buAutoNum type="arabicPeriod"/>
            </a:pPr>
            <a:r>
              <a:rPr lang="en-US" dirty="0" smtClean="0"/>
              <a:t>Verbal aphasia</a:t>
            </a:r>
          </a:p>
          <a:p>
            <a:pPr marL="514350" indent="-514350">
              <a:buFont typeface="+mj-lt"/>
              <a:buAutoNum type="arabicPeriod"/>
            </a:pPr>
            <a:r>
              <a:rPr lang="en-US" dirty="0" smtClean="0"/>
              <a:t>Perisylvian aphasia </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Broca’s aphasia</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Why broca’s aphasia is debated and controversial?</a:t>
            </a:r>
            <a:br>
              <a:rPr lang="en-US" dirty="0" smtClean="0"/>
            </a:br>
            <a:endParaRPr lang="en-US" dirty="0" smtClean="0"/>
          </a:p>
          <a:p>
            <a:pPr marL="514350" indent="-514350">
              <a:buFontTx/>
              <a:buChar char="-"/>
            </a:pPr>
            <a:r>
              <a:rPr lang="en-US" dirty="0" smtClean="0"/>
              <a:t>It has a complex symptoms and neuroanatomical basis.</a:t>
            </a:r>
          </a:p>
          <a:p>
            <a:pPr marL="514350" indent="-514350">
              <a:buFontTx/>
              <a:buChar char="-"/>
            </a:pPr>
            <a:r>
              <a:rPr lang="en-US" dirty="0" smtClean="0"/>
              <a:t>Involvement of Broca’s area is neither sufficient nor necessary to produce what is typically described as broca’s aphasia.</a:t>
            </a:r>
          </a:p>
          <a:p>
            <a:pPr marL="514350" indent="-514350"/>
            <a:r>
              <a:rPr lang="en-US" dirty="0" smtClean="0"/>
              <a:t>Broca’s aphasia was initially called </a:t>
            </a:r>
            <a:r>
              <a:rPr lang="en-US" i="1" dirty="0" smtClean="0"/>
              <a:t>aphemic </a:t>
            </a:r>
            <a:r>
              <a:rPr lang="en-US" dirty="0" smtClean="0"/>
              <a:t>aphasia.</a:t>
            </a:r>
          </a:p>
          <a:p>
            <a:pPr marL="514350" indent="-514350">
              <a:buFont typeface="+mj-lt"/>
              <a:buAutoNum type="arabicPeriod"/>
            </a:pP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Neuroanatomical bases of Broca’s aphasia </a:t>
            </a:r>
            <a:endParaRPr lang="en-US" dirty="0"/>
          </a:p>
        </p:txBody>
      </p:sp>
      <p:sp>
        <p:nvSpPr>
          <p:cNvPr id="3" name="Content Placeholder 2"/>
          <p:cNvSpPr>
            <a:spLocks noGrp="1"/>
          </p:cNvSpPr>
          <p:nvPr>
            <p:ph idx="1"/>
          </p:nvPr>
        </p:nvSpPr>
        <p:spPr/>
        <p:txBody>
          <a:bodyPr>
            <a:normAutofit fontScale="92500"/>
          </a:bodyPr>
          <a:lstStyle/>
          <a:p>
            <a:r>
              <a:rPr lang="en-US" dirty="0" smtClean="0"/>
              <a:t>Broca’s area is located posterior-inferior (third) frontal gyrus of the left hemisphere.</a:t>
            </a:r>
          </a:p>
          <a:p>
            <a:r>
              <a:rPr lang="en-US" dirty="0" err="1" smtClean="0"/>
              <a:t>Broadman</a:t>
            </a:r>
            <a:r>
              <a:rPr lang="en-US" dirty="0" smtClean="0"/>
              <a:t> area 44 and may extend to 45.</a:t>
            </a:r>
          </a:p>
          <a:p>
            <a:r>
              <a:rPr lang="en-US" dirty="0" smtClean="0"/>
              <a:t>It’s also known as the </a:t>
            </a:r>
            <a:r>
              <a:rPr lang="en-US" dirty="0" smtClean="0">
                <a:solidFill>
                  <a:srgbClr val="FF0000"/>
                </a:solidFill>
              </a:rPr>
              <a:t>anterior language cortex.</a:t>
            </a:r>
          </a:p>
          <a:p>
            <a:r>
              <a:rPr lang="en-US" dirty="0" smtClean="0"/>
              <a:t>Supplied by the </a:t>
            </a:r>
            <a:r>
              <a:rPr lang="en-US" b="1" dirty="0" smtClean="0"/>
              <a:t>upper division of the Middle Cerebral Artery MCA.</a:t>
            </a:r>
          </a:p>
          <a:p>
            <a:r>
              <a:rPr lang="en-US" dirty="0" smtClean="0"/>
              <a:t>It is the lower portion of the premotor cortex that controls movement of face, hand, and arm.</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2362</TotalTime>
  <Words>2979</Words>
  <Application>Microsoft Office PowerPoint</Application>
  <PresentationFormat>On-screen Show (4:3)</PresentationFormat>
  <Paragraphs>271</Paragraphs>
  <Slides>58</Slides>
  <Notes>0</Notes>
  <HiddenSlides>0</HiddenSlides>
  <MMClips>0</MMClips>
  <ScaleCrop>false</ScaleCrop>
  <HeadingPairs>
    <vt:vector size="4" baseType="variant">
      <vt:variant>
        <vt:lpstr>Theme</vt:lpstr>
      </vt:variant>
      <vt:variant>
        <vt:i4>1</vt:i4>
      </vt:variant>
      <vt:variant>
        <vt:lpstr>Slide Titles</vt:lpstr>
      </vt:variant>
      <vt:variant>
        <vt:i4>58</vt:i4>
      </vt:variant>
    </vt:vector>
  </HeadingPairs>
  <TitlesOfParts>
    <vt:vector size="59" baseType="lpstr">
      <vt:lpstr>Office Theme</vt:lpstr>
      <vt:lpstr>Etiology and Symptomatology of Non-Fluent Aphasias </vt:lpstr>
      <vt:lpstr>Four Types of Non-fluent Aphasias</vt:lpstr>
      <vt:lpstr>Fluency in Aphasiology </vt:lpstr>
      <vt:lpstr>Speech Fluency in Aphasia is characterized by:</vt:lpstr>
      <vt:lpstr>Non-fluency in aphasia is characterized by:</vt:lpstr>
      <vt:lpstr>Fluency in Aphasiology</vt:lpstr>
      <vt:lpstr>Other names of Broca’s aphasia </vt:lpstr>
      <vt:lpstr>Broca’s aphasia</vt:lpstr>
      <vt:lpstr>Neuroanatomical bases of Broca’s aphasia </vt:lpstr>
      <vt:lpstr>Why broca’s aphasia is debated and controversial?</vt:lpstr>
      <vt:lpstr>Why broca’s aphasia is debated and controversial?</vt:lpstr>
      <vt:lpstr>General Characteristics of broca’s aphasia</vt:lpstr>
      <vt:lpstr>General Characteristics of broca’s aphasia</vt:lpstr>
      <vt:lpstr>Major language characteristics of Broca’s aphasia</vt:lpstr>
      <vt:lpstr>Major language characteristics of Broca’s aphasia</vt:lpstr>
      <vt:lpstr>Major language characteristics of Broca’s aphasia</vt:lpstr>
      <vt:lpstr>Major language characteristics of Broca’s aphasia</vt:lpstr>
      <vt:lpstr>Major language characteristics of Broca’s aphasia</vt:lpstr>
      <vt:lpstr>Major language characteristics of Broca’s aphasia</vt:lpstr>
      <vt:lpstr>The major lang. characteristics of broca’s aphasia p.135</vt:lpstr>
      <vt:lpstr>Associated speech problems with Broca’s aphasia</vt:lpstr>
      <vt:lpstr>Apraxia of speech</vt:lpstr>
      <vt:lpstr>Dysarthria </vt:lpstr>
      <vt:lpstr>Important</vt:lpstr>
      <vt:lpstr>Individual differences in patients with broca’s aphasia</vt:lpstr>
      <vt:lpstr>Individual differences in patients with broca’s aphasia</vt:lpstr>
      <vt:lpstr>Type I Broca’s aphasia</vt:lpstr>
      <vt:lpstr>Type II Broca’s aphasia</vt:lpstr>
      <vt:lpstr>Relative strengths of patients with Broca’s aphasia</vt:lpstr>
      <vt:lpstr>Transcortical Motor Aphasia</vt:lpstr>
      <vt:lpstr>Transcortical Motor Aphasia (TMA)</vt:lpstr>
      <vt:lpstr>Neuroanatomical Bases of TMA</vt:lpstr>
      <vt:lpstr>Neuroanatomical Bases of TMA</vt:lpstr>
      <vt:lpstr>Neuroanatomical Bases of TMA</vt:lpstr>
      <vt:lpstr>General Characteristics of TMA</vt:lpstr>
      <vt:lpstr>Major language Characteristics of TMA</vt:lpstr>
      <vt:lpstr>Major language Characteristics of TMA</vt:lpstr>
      <vt:lpstr>Major language Characteristics of TMA </vt:lpstr>
      <vt:lpstr>Major language Characteristics of TMA </vt:lpstr>
      <vt:lpstr>Major language Characteristics of TMA </vt:lpstr>
      <vt:lpstr>Individual differences in patient with TMA</vt:lpstr>
      <vt:lpstr>Mixed Transcortical Aphasia MTA</vt:lpstr>
      <vt:lpstr>Neuroanatomical Bases of MTA</vt:lpstr>
      <vt:lpstr>Neuroanatomic basis of MTA</vt:lpstr>
      <vt:lpstr>General Characteristics of MTA</vt:lpstr>
      <vt:lpstr>Major language characteristics of MTA</vt:lpstr>
      <vt:lpstr>Major language characteristics of MTA</vt:lpstr>
      <vt:lpstr>Recovery of MTA</vt:lpstr>
      <vt:lpstr>Global Aphasia</vt:lpstr>
      <vt:lpstr>Global aphasia</vt:lpstr>
      <vt:lpstr>Neuroanatomical bases of Global Aphasia </vt:lpstr>
      <vt:lpstr>Neuroanatomical bases of Global Aphasia </vt:lpstr>
      <vt:lpstr>General Characteristics of Global Aphasia</vt:lpstr>
      <vt:lpstr>Major language characteristics of Global aphasia</vt:lpstr>
      <vt:lpstr>Major language characteristics of Global aphasia</vt:lpstr>
      <vt:lpstr>Individual differences in Patients with Global aphasia</vt:lpstr>
      <vt:lpstr>Individual differences in Patients with Global aphasia</vt:lpstr>
      <vt:lpstr>Relative strengths of Patients with Global Aphasia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Etiology and Symptomatology of Non-Fluent Aphasias </dc:title>
  <dc:creator>Windows7</dc:creator>
  <cp:lastModifiedBy>Windows7</cp:lastModifiedBy>
  <cp:revision>17</cp:revision>
  <dcterms:created xsi:type="dcterms:W3CDTF">2015-12-14T01:06:17Z</dcterms:created>
  <dcterms:modified xsi:type="dcterms:W3CDTF">2016-01-23T03:10:09Z</dcterms:modified>
</cp:coreProperties>
</file>