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32"/>
  </p:notesMasterIdLst>
  <p:handoutMasterIdLst>
    <p:handoutMasterId r:id="rId33"/>
  </p:handoutMasterIdLst>
  <p:sldIdLst>
    <p:sldId id="256" r:id="rId2"/>
    <p:sldId id="259" r:id="rId3"/>
    <p:sldId id="295" r:id="rId4"/>
    <p:sldId id="296" r:id="rId5"/>
    <p:sldId id="297" r:id="rId6"/>
    <p:sldId id="308" r:id="rId7"/>
    <p:sldId id="298" r:id="rId8"/>
    <p:sldId id="299" r:id="rId9"/>
    <p:sldId id="300" r:id="rId10"/>
    <p:sldId id="302" r:id="rId11"/>
    <p:sldId id="303" r:id="rId12"/>
    <p:sldId id="301" r:id="rId13"/>
    <p:sldId id="304" r:id="rId14"/>
    <p:sldId id="305" r:id="rId15"/>
    <p:sldId id="306" r:id="rId16"/>
    <p:sldId id="307" r:id="rId17"/>
    <p:sldId id="310" r:id="rId18"/>
    <p:sldId id="311" r:id="rId19"/>
    <p:sldId id="312" r:id="rId20"/>
    <p:sldId id="313" r:id="rId21"/>
    <p:sldId id="315" r:id="rId22"/>
    <p:sldId id="314" r:id="rId23"/>
    <p:sldId id="316" r:id="rId24"/>
    <p:sldId id="317" r:id="rId25"/>
    <p:sldId id="318" r:id="rId26"/>
    <p:sldId id="319" r:id="rId27"/>
    <p:sldId id="320" r:id="rId28"/>
    <p:sldId id="321" r:id="rId29"/>
    <p:sldId id="322" r:id="rId30"/>
    <p:sldId id="294"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8" autoAdjust="0"/>
    <p:restoredTop sz="78713" autoAdjust="0"/>
  </p:normalViewPr>
  <p:slideViewPr>
    <p:cSldViewPr snapToGrid="0" snapToObjects="1">
      <p:cViewPr varScale="1">
        <p:scale>
          <a:sx n="86" d="100"/>
          <a:sy n="86" d="100"/>
        </p:scale>
        <p:origin x="-678" y="-78"/>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154860E-AD62-446B-8F1D-D39DA0A104DC}" type="datetimeFigureOut">
              <a:rPr lang="en-US"/>
              <a:pPr>
                <a:defRPr/>
              </a:pPr>
              <a:t>10/11/2012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F8A7A8B-FFAD-4BA3-9A32-AE99E7237D50}"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2BE9EB2-6542-499C-B07D-3FCBC98C1CE3}" type="datetimeFigureOut">
              <a:rPr lang="en-US"/>
              <a:pPr>
                <a:defRPr/>
              </a:pPr>
              <a:t>10/11/2012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87819EA-932A-411C-8218-D19E2F1679EC}"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72"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238FD-F202-4EED-B452-EF5F42F9CEC6}" type="slidenum">
              <a:rPr lang="en-US">
                <a:ea typeface="ＭＳ Ｐゴシック" pitchFamily="-72" charset="-128"/>
                <a:cs typeface="ＭＳ Ｐゴシック" pitchFamily="-72" charset="-128"/>
              </a:rPr>
              <a:pPr fontAlgn="base">
                <a:spcBef>
                  <a:spcPct val="0"/>
                </a:spcBef>
                <a:spcAft>
                  <a:spcPct val="0"/>
                </a:spcAft>
                <a:defRPr/>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0A562A-1C67-40D4-9967-A1E93F2BA07E}" type="slidenum">
              <a:rPr lang="en-US">
                <a:ea typeface="ＭＳ Ｐゴシック" pitchFamily="-72" charset="-128"/>
                <a:cs typeface="ＭＳ Ｐゴシック" pitchFamily="-72" charset="-128"/>
              </a:rPr>
              <a:pPr fontAlgn="base">
                <a:spcBef>
                  <a:spcPct val="0"/>
                </a:spcBef>
                <a:spcAft>
                  <a:spcPct val="0"/>
                </a:spcAft>
                <a:defRPr/>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310173-807E-46C9-85C8-80B9D3E3B481}" type="slidenum">
              <a:rPr lang="en-US">
                <a:ea typeface="ＭＳ Ｐゴシック" pitchFamily="-72" charset="-128"/>
                <a:cs typeface="ＭＳ Ｐゴシック" pitchFamily="-72" charset="-128"/>
              </a:rPr>
              <a:pPr fontAlgn="base">
                <a:spcBef>
                  <a:spcPct val="0"/>
                </a:spcBef>
                <a:spcAft>
                  <a:spcPct val="0"/>
                </a:spcAft>
                <a:defRPr/>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8F4B2A-9C14-45B9-AD2A-0C9B5D9EB3D2}"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5CDB6B-5504-4EC1-91DD-3B8BF6284B7C}" type="slidenum">
              <a:rPr lang="en-US">
                <a:ea typeface="ＭＳ Ｐゴシック" pitchFamily="-72" charset="-128"/>
                <a:cs typeface="ＭＳ Ｐゴシック" pitchFamily="-72" charset="-128"/>
              </a:rPr>
              <a:pPr fontAlgn="base">
                <a:spcBef>
                  <a:spcPct val="0"/>
                </a:spcBef>
                <a:spcAft>
                  <a:spcPct val="0"/>
                </a:spcAft>
                <a:defRPr/>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a:p>
            <a:pPr eaLnBrk="1" hangingPunct="1">
              <a:spcBef>
                <a:spcPct val="0"/>
              </a:spcBef>
            </a:pPr>
            <a:endParaRPr lang="en-US" smtClean="0">
              <a:latin typeface="Arial" charset="0"/>
            </a:endParaRP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BDE128-B6D8-4FB4-A6F8-A7F93A47F702}"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C3E12C-A60C-4687-903C-6A9B531DE876}" type="slidenum">
              <a:rPr lang="en-US">
                <a:ea typeface="ＭＳ Ｐゴシック" pitchFamily="-72" charset="-128"/>
                <a:cs typeface="ＭＳ Ｐゴシック" pitchFamily="-72" charset="-128"/>
              </a:rPr>
              <a:pPr fontAlgn="base">
                <a:spcBef>
                  <a:spcPct val="0"/>
                </a:spcBef>
                <a:spcAft>
                  <a:spcPct val="0"/>
                </a:spcAft>
                <a:defRPr/>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a:p>
            <a:pPr eaLnBrk="1" hangingPunct="1">
              <a:spcBef>
                <a:spcPct val="0"/>
              </a:spcBef>
            </a:pPr>
            <a:endParaRPr lang="en-US" smtClean="0">
              <a:latin typeface="Arial" charset="0"/>
            </a:endParaRP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411DEC-7148-485C-B65D-EC7787939873}"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601A5E-4BB8-431B-81B0-7BBD14ED7DF9}"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69FEC4-1A56-4AF2-9FF2-105DB2F6008D}"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smtClean="0"/>
              <a:t>In summary, emotions do provide very valuable information and predict factors about behavior.  In addition, it is important not to ignore minor events as they will accumulate over time.</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E1A4C9-9FC3-4115-8B13-485E3CEAD222}" type="slidenum">
              <a:rPr lang="en-US">
                <a:ea typeface="ＭＳ Ｐゴシック" pitchFamily="-72" charset="-128"/>
                <a:cs typeface="ＭＳ Ｐゴシック" pitchFamily="-72" charset="-128"/>
              </a:rPr>
              <a:pPr fontAlgn="base">
                <a:spcBef>
                  <a:spcPct val="0"/>
                </a:spcBef>
                <a:spcAft>
                  <a:spcPct val="0"/>
                </a:spcAft>
                <a:defRPr/>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8FA9D3-DA0F-4D8F-BF9A-6576BDD2B6B9}" type="slidenum">
              <a:rPr lang="en-US">
                <a:ea typeface="ＭＳ Ｐゴシック" pitchFamily="-72" charset="-128"/>
                <a:cs typeface="ＭＳ Ｐゴシック" pitchFamily="-72" charset="-128"/>
              </a:rPr>
              <a:pPr fontAlgn="base">
                <a:spcBef>
                  <a:spcPct val="0"/>
                </a:spcBef>
                <a:spcAft>
                  <a:spcPct val="0"/>
                </a:spcAft>
                <a:defRPr/>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8FAA6E-44D4-46BF-A592-769A1A399A97}" type="slidenum">
              <a:rPr lang="en-US">
                <a:ea typeface="ＭＳ Ｐゴシック" pitchFamily="-72" charset="-128"/>
                <a:cs typeface="ＭＳ Ｐゴシック" pitchFamily="-72" charset="-128"/>
              </a:rPr>
              <a:pPr fontAlgn="base">
                <a:spcBef>
                  <a:spcPct val="0"/>
                </a:spcBef>
                <a:spcAft>
                  <a:spcPct val="0"/>
                </a:spcAft>
                <a:defRPr/>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smtClean="0"/>
              <a:t>Exhibit 4-6 illustrates the “Cascading Model of Emotional Intelligence”  Here we see the suggested relationship between Conscientiousness. Cognitive, and Emotional Affects and the outcomes of detecting others’ emotions, understanding what they mean, and regulating the emotions successfully.</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3EEDE6-BCE0-42C0-B0BB-698497672127}" type="slidenum">
              <a:rPr lang="en-US">
                <a:ea typeface="ＭＳ Ｐゴシック" pitchFamily="-72" charset="-128"/>
                <a:cs typeface="ＭＳ Ｐゴシック" pitchFamily="-72" charset="-128"/>
              </a:rPr>
              <a:pPr fontAlgn="base">
                <a:spcBef>
                  <a:spcPct val="0"/>
                </a:spcBef>
                <a:spcAft>
                  <a:spcPct val="0"/>
                </a:spcAft>
                <a:defRPr/>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CB9CC-497C-4C25-AF39-6125A40FE073}" type="slidenum">
              <a:rPr lang="en-US">
                <a:ea typeface="ＭＳ Ｐゴシック" pitchFamily="-72" charset="-128"/>
                <a:cs typeface="ＭＳ Ｐゴシック" pitchFamily="-72" charset="-128"/>
              </a:rPr>
              <a:pPr fontAlgn="base">
                <a:spcBef>
                  <a:spcPct val="0"/>
                </a:spcBef>
                <a:spcAft>
                  <a:spcPct val="0"/>
                </a:spcAft>
                <a:defRPr/>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7C953D-34C8-4350-A98F-BDEFBC045C4D}" type="slidenum">
              <a:rPr lang="en-US">
                <a:ea typeface="ＭＳ Ｐゴシック" pitchFamily="-72" charset="-128"/>
                <a:cs typeface="ＭＳ Ｐゴシック" pitchFamily="-72" charset="-128"/>
              </a:rPr>
              <a:pPr fontAlgn="base">
                <a:spcBef>
                  <a:spcPct val="0"/>
                </a:spcBef>
                <a:spcAft>
                  <a:spcPct val="0"/>
                </a:spcAft>
                <a:defRPr/>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E4D404-608D-4AE3-8B60-71596589FE27}" type="slidenum">
              <a:rPr lang="en-US">
                <a:ea typeface="ＭＳ Ｐゴシック" pitchFamily="-72" charset="-128"/>
                <a:cs typeface="ＭＳ Ｐゴシック" pitchFamily="-72" charset="-128"/>
              </a:rPr>
              <a:pPr fontAlgn="base">
                <a:spcBef>
                  <a:spcPct val="0"/>
                </a:spcBef>
                <a:spcAft>
                  <a:spcPct val="0"/>
                </a:spcAft>
                <a:defRPr/>
              </a:pPr>
              <a:t>24</a:t>
            </a:fld>
            <a:endParaRPr lang="en-US">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3A2F99-5B15-4072-A41D-014EEAE7EEF6}" type="slidenum">
              <a:rPr lang="en-US">
                <a:ea typeface="ＭＳ Ｐゴシック" pitchFamily="-72" charset="-128"/>
                <a:cs typeface="ＭＳ Ｐゴシック" pitchFamily="-72" charset="-128"/>
              </a:rPr>
              <a:pPr fontAlgn="base">
                <a:spcBef>
                  <a:spcPct val="0"/>
                </a:spcBef>
                <a:spcAft>
                  <a:spcPct val="0"/>
                </a:spcAft>
                <a:defRPr/>
              </a:pPr>
              <a:t>25</a:t>
            </a:fld>
            <a:endParaRPr lang="en-US">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8DA992-F44F-4B83-9F50-2FE4571EA9B7}"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FCD728-C642-4AD9-915F-6039C8193A73}" type="slidenum">
              <a:rPr lang="en-US">
                <a:ea typeface="ＭＳ Ｐゴシック" pitchFamily="-72" charset="-128"/>
                <a:cs typeface="ＭＳ Ｐゴシック" pitchFamily="-72" charset="-128"/>
              </a:rPr>
              <a:pPr fontAlgn="base">
                <a:spcBef>
                  <a:spcPct val="0"/>
                </a:spcBef>
                <a:spcAft>
                  <a:spcPct val="0"/>
                </a:spcAft>
                <a:defRPr/>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B145E1-51B1-4B96-B709-C93EB796337A}" type="slidenum">
              <a:rPr lang="en-US">
                <a:ea typeface="ＭＳ Ｐゴシック" pitchFamily="-72" charset="-128"/>
                <a:cs typeface="ＭＳ Ｐゴシック" pitchFamily="-72" charset="-128"/>
              </a:rPr>
              <a:pPr fontAlgn="base">
                <a:spcBef>
                  <a:spcPct val="0"/>
                </a:spcBef>
                <a:spcAft>
                  <a:spcPct val="0"/>
                </a:spcAft>
                <a:defRPr/>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ECE510-77BC-4401-8675-AE78FFDA5DA3}" type="slidenum">
              <a:rPr lang="en-US">
                <a:ea typeface="ＭＳ Ｐゴシック" pitchFamily="-72" charset="-128"/>
                <a:cs typeface="ＭＳ Ｐゴシック" pitchFamily="-72" charset="-128"/>
              </a:rPr>
              <a:pPr fontAlgn="base">
                <a:spcBef>
                  <a:spcPct val="0"/>
                </a:spcBef>
                <a:spcAft>
                  <a:spcPct val="0"/>
                </a:spcAft>
                <a:defRPr/>
              </a:pPr>
              <a:t>29</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86FD48-45C8-4208-B444-B6FDE005794D}" type="slidenum">
              <a:rPr lang="en-US">
                <a:ea typeface="ＭＳ Ｐゴシック" pitchFamily="-72" charset="-128"/>
                <a:cs typeface="ＭＳ Ｐゴシック" pitchFamily="-72" charset="-128"/>
              </a:rPr>
              <a:pPr fontAlgn="base">
                <a:spcBef>
                  <a:spcPct val="0"/>
                </a:spcBef>
                <a:spcAft>
                  <a:spcPct val="0"/>
                </a:spcAft>
                <a:defRPr/>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eaLnBrk="1" hangingPunct="1">
              <a:spcBef>
                <a:spcPct val="0"/>
              </a:spcBef>
            </a:pPr>
            <a:endParaRPr lang="en-US" smtClean="0"/>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79C40E-A2EC-4FC2-AEFA-66A19C895537}" type="slidenum">
              <a:rPr lang="en-US">
                <a:ea typeface="ＭＳ Ｐゴシック" pitchFamily="-72" charset="-128"/>
                <a:cs typeface="ＭＳ Ｐゴシック" pitchFamily="-72" charset="-128"/>
              </a:rPr>
              <a:pPr fontAlgn="base">
                <a:spcBef>
                  <a:spcPct val="0"/>
                </a:spcBef>
                <a:spcAft>
                  <a:spcPct val="0"/>
                </a:spcAft>
                <a:defRPr/>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040BA8-61A0-4A8C-82F3-87E5F07DE4A1}" type="slidenum">
              <a:rPr lang="en-US">
                <a:ea typeface="ＭＳ Ｐゴシック" pitchFamily="-72" charset="-128"/>
                <a:cs typeface="ＭＳ Ｐゴシック" pitchFamily="-72" charset="-128"/>
              </a:rPr>
              <a:pPr fontAlgn="base">
                <a:spcBef>
                  <a:spcPct val="0"/>
                </a:spcBef>
                <a:spcAft>
                  <a:spcPct val="0"/>
                </a:spcAft>
                <a:defRPr/>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C34E0E-F1F9-41BF-9524-4ABBD03158E8}"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0AE0CE-5193-4C0E-B5D5-BCEEA478F95C}"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DA7938-CDF4-41D8-B3D8-3C90B1B47B7E}"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BF0AF6-5E4D-4060-94A0-8D9BD5D2BC4B}" type="slidenum">
              <a:rPr lang="en-US">
                <a:ea typeface="ＭＳ Ｐゴシック" pitchFamily="-72" charset="-128"/>
                <a:cs typeface="ＭＳ Ｐゴシック" pitchFamily="-72" charset="-128"/>
              </a:rPr>
              <a:pPr fontAlgn="base">
                <a:spcBef>
                  <a:spcPct val="0"/>
                </a:spcBef>
                <a:spcAft>
                  <a:spcPct val="0"/>
                </a:spcAft>
                <a:defRPr/>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9D9BAA-D00A-4477-86A5-47FB5BAACE64}" type="slidenum">
              <a:rPr lang="en-US">
                <a:ea typeface="ＭＳ Ｐゴシック" pitchFamily="-72" charset="-128"/>
                <a:cs typeface="ＭＳ Ｐゴシック" pitchFamily="-72" charset="-128"/>
              </a:rPr>
              <a:pPr fontAlgn="base">
                <a:spcBef>
                  <a:spcPct val="0"/>
                </a:spcBef>
                <a:spcAft>
                  <a:spcPct val="0"/>
                </a:spcAft>
                <a:defRPr/>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AC93D0-AC2C-4188-96EB-531F88FE5157}" type="datetimeFigureOut">
              <a:rPr lang="en-US"/>
              <a:pPr>
                <a:defRPr/>
              </a:pPr>
              <a:t>10/11/2012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r>
              <a:rPr lang="en-US"/>
              <a:t>1-</a:t>
            </a:r>
            <a:fld id="{AC271EBA-BE2B-4EA4-88C5-B453D15A64A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45C39E85-258D-4663-A391-5D3D4402CD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09B15EAC-492A-4564-8110-8AD53076CF5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684DE2-3D2B-4DC7-88D1-53119399F6D3}" type="datetimeFigureOut">
              <a:rPr lang="en-US"/>
              <a:pPr>
                <a:defRPr/>
              </a:pPr>
              <a:t>10/11/2012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r>
              <a:rPr lang="en-US"/>
              <a:t>1-</a:t>
            </a:r>
            <a:fld id="{65CFC672-7A8F-4C3B-8BA6-28C2D6953EF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9A7F73-4958-445C-9546-1FEE8C08FEC6}" type="datetimeFigureOut">
              <a:rPr lang="en-US"/>
              <a:pPr>
                <a:defRPr/>
              </a:pPr>
              <a:t>10/11/2012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9F8BB4C6-1367-4E77-976F-E0703DAE67D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7" name="Slide Number Placeholder 6"/>
          <p:cNvSpPr>
            <a:spLocks noGrp="1"/>
          </p:cNvSpPr>
          <p:nvPr>
            <p:ph type="sldNum" sz="quarter" idx="12"/>
          </p:nvPr>
        </p:nvSpPr>
        <p:spPr/>
        <p:txBody>
          <a:bodyPr/>
          <a:lstStyle>
            <a:lvl1pPr>
              <a:defRPr/>
            </a:lvl1pPr>
          </a:lstStyle>
          <a:p>
            <a:pPr>
              <a:defRPr/>
            </a:pPr>
            <a:fld id="{B7849246-D0F0-4E10-A3E2-D6271D54C64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9" name="Slide Number Placeholder 8"/>
          <p:cNvSpPr>
            <a:spLocks noGrp="1"/>
          </p:cNvSpPr>
          <p:nvPr>
            <p:ph type="sldNum" sz="quarter" idx="12"/>
          </p:nvPr>
        </p:nvSpPr>
        <p:spPr/>
        <p:txBody>
          <a:bodyPr/>
          <a:lstStyle>
            <a:lvl1pPr>
              <a:defRPr/>
            </a:lvl1pPr>
          </a:lstStyle>
          <a:p>
            <a:pPr>
              <a:defRPr/>
            </a:pPr>
            <a:fld id="{B066EC9F-AB35-4FEF-AEF2-811490F9A87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5" name="Slide Number Placeholder 4"/>
          <p:cNvSpPr>
            <a:spLocks noGrp="1"/>
          </p:cNvSpPr>
          <p:nvPr>
            <p:ph type="sldNum" sz="quarter" idx="12"/>
          </p:nvPr>
        </p:nvSpPr>
        <p:spPr/>
        <p:txBody>
          <a:bodyPr/>
          <a:lstStyle>
            <a:lvl1pPr>
              <a:defRPr/>
            </a:lvl1pPr>
          </a:lstStyle>
          <a:p>
            <a:pPr>
              <a:defRPr/>
            </a:pPr>
            <a:fld id="{DBFF3039-0A25-45AA-B3D0-94D12A106E0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4" name="Slide Number Placeholder 3"/>
          <p:cNvSpPr>
            <a:spLocks noGrp="1"/>
          </p:cNvSpPr>
          <p:nvPr>
            <p:ph type="sldNum" sz="quarter" idx="12"/>
          </p:nvPr>
        </p:nvSpPr>
        <p:spPr/>
        <p:txBody>
          <a:bodyPr/>
          <a:lstStyle>
            <a:lvl1pPr>
              <a:defRPr/>
            </a:lvl1pPr>
          </a:lstStyle>
          <a:p>
            <a:pPr>
              <a:defRPr/>
            </a:pPr>
            <a:fld id="{950A0FC9-1C02-47A8-A8F4-C50BC8448B0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7" name="Slide Number Placeholder 6"/>
          <p:cNvSpPr>
            <a:spLocks noGrp="1"/>
          </p:cNvSpPr>
          <p:nvPr>
            <p:ph type="sldNum" sz="quarter" idx="12"/>
          </p:nvPr>
        </p:nvSpPr>
        <p:spPr/>
        <p:txBody>
          <a:bodyPr/>
          <a:lstStyle>
            <a:lvl1pPr>
              <a:defRPr/>
            </a:lvl1pPr>
          </a:lstStyle>
          <a:p>
            <a:pPr>
              <a:defRPr/>
            </a:pPr>
            <a:fld id="{9329A9FE-CB5B-4C40-B2BD-182D15318F9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7" name="Slide Number Placeholder 6"/>
          <p:cNvSpPr>
            <a:spLocks noGrp="1"/>
          </p:cNvSpPr>
          <p:nvPr>
            <p:ph type="sldNum" sz="quarter" idx="12"/>
          </p:nvPr>
        </p:nvSpPr>
        <p:spPr/>
        <p:txBody>
          <a:bodyPr/>
          <a:lstStyle>
            <a:lvl1pPr>
              <a:defRPr/>
            </a:lvl1pPr>
          </a:lstStyle>
          <a:p>
            <a:pPr>
              <a:defRPr/>
            </a:pPr>
            <a:fld id="{047F1168-43B8-4339-984A-F531EB82656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E29AF135-D352-4C82-89E7-6447C72BD510}" type="datetimeFigureOut">
              <a:rPr lang="en-US"/>
              <a:pPr>
                <a:defRPr/>
              </a:pPr>
              <a:t>10/11/2012</a:t>
            </a:fld>
            <a:endParaRPr lang="en-US"/>
          </a:p>
        </p:txBody>
      </p:sp>
      <p:sp>
        <p:nvSpPr>
          <p:cNvPr id="5"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Copyright © 2013 Pearson Education, Inc. publishing as Prentice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r>
              <a:rPr lang="en-US"/>
              <a:t>1-</a:t>
            </a:r>
            <a:fld id="{D6729038-CC2C-4174-9D89-FC6DD138D02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72" charset="-128"/>
        </a:defRPr>
      </a:lvl1pPr>
      <a:lvl2pPr algn="ctr" defTabSz="457200" rtl="0" eaLnBrk="0" fontAlgn="base" hangingPunct="0">
        <a:spcBef>
          <a:spcPct val="0"/>
        </a:spcBef>
        <a:spcAft>
          <a:spcPct val="0"/>
        </a:spcAft>
        <a:defRPr sz="4400">
          <a:solidFill>
            <a:schemeClr val="tx1"/>
          </a:solidFill>
          <a:latin typeface="Calibri" pitchFamily="-72" charset="0"/>
          <a:ea typeface="MS PGothic" pitchFamily="34" charset="-128"/>
          <a:cs typeface="ＭＳ Ｐゴシック" pitchFamily="-72" charset="-128"/>
        </a:defRPr>
      </a:lvl2pPr>
      <a:lvl3pPr algn="ctr" defTabSz="457200" rtl="0" eaLnBrk="0" fontAlgn="base" hangingPunct="0">
        <a:spcBef>
          <a:spcPct val="0"/>
        </a:spcBef>
        <a:spcAft>
          <a:spcPct val="0"/>
        </a:spcAft>
        <a:defRPr sz="4400">
          <a:solidFill>
            <a:schemeClr val="tx1"/>
          </a:solidFill>
          <a:latin typeface="Calibri" pitchFamily="-72" charset="0"/>
          <a:ea typeface="MS PGothic" pitchFamily="34" charset="-128"/>
          <a:cs typeface="ＭＳ Ｐゴシック" pitchFamily="-72" charset="-128"/>
        </a:defRPr>
      </a:lvl3pPr>
      <a:lvl4pPr algn="ctr" defTabSz="457200" rtl="0" eaLnBrk="0" fontAlgn="base" hangingPunct="0">
        <a:spcBef>
          <a:spcPct val="0"/>
        </a:spcBef>
        <a:spcAft>
          <a:spcPct val="0"/>
        </a:spcAft>
        <a:defRPr sz="4400">
          <a:solidFill>
            <a:schemeClr val="tx1"/>
          </a:solidFill>
          <a:latin typeface="Calibri" pitchFamily="-72" charset="0"/>
          <a:ea typeface="MS PGothic" pitchFamily="34" charset="-128"/>
          <a:cs typeface="ＭＳ Ｐゴシック" pitchFamily="-72" charset="-128"/>
        </a:defRPr>
      </a:lvl4pPr>
      <a:lvl5pPr algn="ctr" defTabSz="457200" rtl="0" eaLnBrk="0" fontAlgn="base" hangingPunct="0">
        <a:spcBef>
          <a:spcPct val="0"/>
        </a:spcBef>
        <a:spcAft>
          <a:spcPct val="0"/>
        </a:spcAft>
        <a:defRPr sz="4400">
          <a:solidFill>
            <a:schemeClr val="tx1"/>
          </a:solidFill>
          <a:latin typeface="Calibri" pitchFamily="-72" charset="0"/>
          <a:ea typeface="MS PGothic" pitchFamily="34" charset="-128"/>
          <a:cs typeface="ＭＳ Ｐゴシック" pitchFamily="-72" charset="-128"/>
        </a:defRPr>
      </a:lvl5pPr>
      <a:lvl6pPr marL="4572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7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8"/>
          <p:cNvSpPr>
            <a:spLocks noGrp="1"/>
          </p:cNvSpPr>
          <p:nvPr>
            <p:ph type="ctrTitle"/>
          </p:nvPr>
        </p:nvSpPr>
        <p:spPr>
          <a:xfrm>
            <a:off x="4233863" y="0"/>
            <a:ext cx="4910137" cy="2130425"/>
          </a:xfrm>
        </p:spPr>
        <p:txBody>
          <a:bodyPr/>
          <a:lstStyle/>
          <a:p>
            <a:pPr algn="r" eaLnBrk="1" hangingPunct="1"/>
            <a:r>
              <a:rPr lang="en-US" b="1" smtClean="0"/>
              <a:t>Organizational Behavior</a:t>
            </a:r>
            <a:br>
              <a:rPr lang="en-US" b="1" smtClean="0"/>
            </a:br>
            <a:r>
              <a:rPr lang="en-US" b="1" smtClean="0"/>
              <a:t>15th Ed</a:t>
            </a:r>
          </a:p>
        </p:txBody>
      </p:sp>
      <p:sp>
        <p:nvSpPr>
          <p:cNvPr id="10" name="Subtitle 9"/>
          <p:cNvSpPr>
            <a:spLocks noGrp="1"/>
          </p:cNvSpPr>
          <p:nvPr>
            <p:ph type="subTitle" idx="1"/>
          </p:nvPr>
        </p:nvSpPr>
        <p:spPr>
          <a:xfrm>
            <a:off x="2017713" y="3878263"/>
            <a:ext cx="6400800" cy="1752600"/>
          </a:xfrm>
        </p:spPr>
        <p:txBody>
          <a:bodyPr>
            <a:normAutofit/>
          </a:bodyPr>
          <a:lstStyle/>
          <a:p>
            <a:pPr eaLnBrk="1" hangingPunct="1"/>
            <a:endParaRPr lang="en-US" b="1" smtClean="0">
              <a:solidFill>
                <a:srgbClr val="898989"/>
              </a:solidFill>
            </a:endParaRPr>
          </a:p>
          <a:p>
            <a:pPr algn="r" eaLnBrk="1" hangingPunct="1"/>
            <a:r>
              <a:rPr lang="en-US" b="1" smtClean="0">
                <a:solidFill>
                  <a:srgbClr val="898989"/>
                </a:solidFill>
              </a:rPr>
              <a:t>Emotions and Moods</a:t>
            </a:r>
          </a:p>
        </p:txBody>
      </p:sp>
      <p:sp>
        <p:nvSpPr>
          <p:cNvPr id="13" name="Footer Placeholder 12"/>
          <p:cNvSpPr>
            <a:spLocks noGrp="1"/>
          </p:cNvSpPr>
          <p:nvPr>
            <p:ph type="ftr" sz="quarter" idx="11"/>
          </p:nvPr>
        </p:nvSpPr>
        <p:spPr/>
        <p:txBody>
          <a:bodyPr/>
          <a:lstStyle/>
          <a:p>
            <a:pPr>
              <a:defRPr/>
            </a:pPr>
            <a:r>
              <a:rPr lang="en-US"/>
              <a:t>Copyright © 2013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dirty="0"/>
              <a:t>4-</a:t>
            </a:r>
            <a:fld id="{1A7903F7-E063-46E5-8418-A7B64F34E9D9}" type="slidenum">
              <a:rPr lang="en-US"/>
              <a:pPr>
                <a:defRPr/>
              </a:pPr>
              <a:t>1</a:t>
            </a:fld>
            <a:endParaRPr lang="en-US" dirty="0"/>
          </a:p>
        </p:txBody>
      </p:sp>
      <p:sp>
        <p:nvSpPr>
          <p:cNvPr id="15365" name="TextBox 41"/>
          <p:cNvSpPr txBox="1">
            <a:spLocks noChangeArrowheads="1"/>
          </p:cNvSpPr>
          <p:nvPr/>
        </p:nvSpPr>
        <p:spPr bwMode="auto">
          <a:xfrm>
            <a:off x="4002088" y="2289175"/>
            <a:ext cx="5022850" cy="457200"/>
          </a:xfrm>
          <a:prstGeom prst="rect">
            <a:avLst/>
          </a:prstGeom>
          <a:noFill/>
          <a:ln w="9525">
            <a:noFill/>
            <a:miter lim="800000"/>
            <a:headEnd/>
            <a:tailEnd/>
          </a:ln>
        </p:spPr>
        <p:txBody>
          <a:bodyPr>
            <a:spAutoFit/>
          </a:bodyPr>
          <a:lstStyle/>
          <a:p>
            <a:pPr algn="r"/>
            <a:r>
              <a:rPr lang="en-US" sz="2400" b="1">
                <a:latin typeface="Perpetua Titling MT" pitchFamily="18" charset="0"/>
              </a:rPr>
              <a:t>Robbins and Judge</a:t>
            </a:r>
          </a:p>
        </p:txBody>
      </p:sp>
      <p:sp>
        <p:nvSpPr>
          <p:cNvPr id="15366" name="TextBox 42"/>
          <p:cNvSpPr txBox="1">
            <a:spLocks noChangeArrowheads="1"/>
          </p:cNvSpPr>
          <p:nvPr/>
        </p:nvSpPr>
        <p:spPr bwMode="auto">
          <a:xfrm>
            <a:off x="457200" y="741363"/>
            <a:ext cx="4660900" cy="2286000"/>
          </a:xfrm>
          <a:prstGeom prst="rect">
            <a:avLst/>
          </a:prstGeom>
          <a:noFill/>
          <a:ln w="9525">
            <a:noFill/>
            <a:miter lim="800000"/>
            <a:headEnd/>
            <a:tailEnd/>
          </a:ln>
        </p:spPr>
        <p:txBody>
          <a:bodyPr>
            <a:spAutoFit/>
          </a:bodyPr>
          <a:lstStyle/>
          <a:p>
            <a:r>
              <a:rPr lang="en-US" sz="4000" b="1" i="1">
                <a:latin typeface="Perpetua Titling MT" pitchFamily="18" charset="0"/>
              </a:rPr>
              <a:t>Chapter</a:t>
            </a:r>
            <a:r>
              <a:rPr lang="en-US" sz="6000" b="1" i="1">
                <a:latin typeface="Perpetua Titling MT" pitchFamily="18" charset="0"/>
              </a:rPr>
              <a:t> </a:t>
            </a:r>
            <a:r>
              <a:rPr lang="en-US" sz="14400" b="1" i="1">
                <a:latin typeface="Perpetua Titling MT" pitchFamily="18" charset="0"/>
              </a:rPr>
              <a:t>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55838" y="274638"/>
            <a:ext cx="6430962" cy="1143000"/>
          </a:xfrm>
        </p:spPr>
        <p:txBody>
          <a:bodyPr rtlCol="0">
            <a:normAutofit fontScale="90000"/>
          </a:bodyPr>
          <a:lstStyle/>
          <a:p>
            <a:pPr algn="r" eaLnBrk="1" fontAlgn="auto" hangingPunct="1">
              <a:spcAft>
                <a:spcPts val="0"/>
              </a:spcAft>
              <a:defRPr/>
            </a:pPr>
            <a:r>
              <a:rPr lang="en-US" sz="4000" dirty="0" smtClean="0">
                <a:ea typeface="+mj-ea"/>
                <a:cs typeface="+mj-cs"/>
              </a:rPr>
              <a:t>Identify the Sources of </a:t>
            </a:r>
            <a:br>
              <a:rPr lang="en-US" sz="4000" dirty="0" smtClean="0">
                <a:ea typeface="+mj-ea"/>
                <a:cs typeface="+mj-cs"/>
              </a:rPr>
            </a:br>
            <a:r>
              <a:rPr lang="en-US" sz="4000" dirty="0" smtClean="0">
                <a:ea typeface="+mj-ea"/>
                <a:cs typeface="+mj-cs"/>
              </a:rPr>
              <a:t>Emotions and Moods</a:t>
            </a:r>
            <a:endParaRPr lang="en-US" dirty="0">
              <a:ea typeface="+mj-ea"/>
              <a:cs typeface="+mj-cs"/>
            </a:endParaRP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173788"/>
            <a:ext cx="609600" cy="365125"/>
          </a:xfrm>
        </p:spPr>
        <p:txBody>
          <a:bodyPr/>
          <a:lstStyle/>
          <a:p>
            <a:pPr>
              <a:defRPr/>
            </a:pPr>
            <a:r>
              <a:rPr lang="en-US" dirty="0"/>
              <a:t>4-</a:t>
            </a:r>
            <a:fld id="{3640EDD8-40A8-4C52-8EF0-7D0B8BA9FE70}" type="slidenum">
              <a:rPr lang="en-US"/>
              <a:pPr>
                <a:defRPr/>
              </a:pPr>
              <a:t>10</a:t>
            </a:fld>
            <a:endParaRPr lang="en-US" dirty="0"/>
          </a:p>
        </p:txBody>
      </p:sp>
      <p:sp>
        <p:nvSpPr>
          <p:cNvPr id="17" name="Oval 16"/>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3</a:t>
            </a:r>
          </a:p>
        </p:txBody>
      </p:sp>
      <p:sp>
        <p:nvSpPr>
          <p:cNvPr id="33798" name="TextBox 9"/>
          <p:cNvSpPr txBox="1">
            <a:spLocks noChangeArrowheads="1"/>
          </p:cNvSpPr>
          <p:nvPr/>
        </p:nvSpPr>
        <p:spPr bwMode="auto">
          <a:xfrm>
            <a:off x="2593975" y="3714750"/>
            <a:ext cx="3575050" cy="369888"/>
          </a:xfrm>
          <a:prstGeom prst="rect">
            <a:avLst/>
          </a:prstGeom>
          <a:noFill/>
          <a:ln w="9525">
            <a:noFill/>
            <a:miter lim="800000"/>
            <a:headEnd/>
            <a:tailEnd/>
          </a:ln>
        </p:spPr>
        <p:txBody>
          <a:bodyPr>
            <a:spAutoFit/>
          </a:bodyPr>
          <a:lstStyle/>
          <a:p>
            <a:pPr algn="ctr"/>
            <a:r>
              <a:rPr lang="en-US">
                <a:latin typeface="Calibri" pitchFamily="34" charset="0"/>
              </a:rPr>
              <a:t>Insert Exhibit 4-3</a:t>
            </a:r>
          </a:p>
        </p:txBody>
      </p:sp>
      <p:pic>
        <p:nvPicPr>
          <p:cNvPr id="33799" name="Picture 1"/>
          <p:cNvPicPr>
            <a:picLocks noChangeAspect="1"/>
          </p:cNvPicPr>
          <p:nvPr/>
        </p:nvPicPr>
        <p:blipFill>
          <a:blip r:embed="rId3"/>
          <a:srcRect/>
          <a:stretch>
            <a:fillRect/>
          </a:stretch>
        </p:blipFill>
        <p:spPr bwMode="auto">
          <a:xfrm>
            <a:off x="1546225" y="1712913"/>
            <a:ext cx="6051550" cy="464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55838" y="274638"/>
            <a:ext cx="6430962" cy="1143000"/>
          </a:xfrm>
        </p:spPr>
        <p:txBody>
          <a:bodyPr>
            <a:normAutofit/>
          </a:bodyPr>
          <a:lstStyle/>
          <a:p>
            <a:pPr algn="r" eaLnBrk="1" hangingPunct="1"/>
            <a:r>
              <a:rPr lang="en-US" sz="3600" b="1" smtClean="0"/>
              <a:t>Identify the Sources of </a:t>
            </a:r>
            <a:br>
              <a:rPr lang="en-US" sz="3600" b="1" smtClean="0"/>
            </a:br>
            <a:r>
              <a:rPr lang="en-US" sz="3600" b="1" smtClean="0"/>
              <a:t>Emotions and Moods</a:t>
            </a:r>
            <a:endParaRPr lang="en-US" sz="4000" b="1" smtClean="0"/>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173788"/>
            <a:ext cx="609600" cy="365125"/>
          </a:xfrm>
        </p:spPr>
        <p:txBody>
          <a:bodyPr/>
          <a:lstStyle/>
          <a:p>
            <a:pPr>
              <a:defRPr/>
            </a:pPr>
            <a:r>
              <a:rPr lang="en-US" dirty="0"/>
              <a:t>4-</a:t>
            </a:r>
            <a:fld id="{A3A7857D-379B-4E8A-B698-E7C84B575768}" type="slidenum">
              <a:rPr lang="en-US"/>
              <a:pPr>
                <a:defRPr/>
              </a:pPr>
              <a:t>11</a:t>
            </a:fld>
            <a:endParaRPr lang="en-US" dirty="0"/>
          </a:p>
        </p:txBody>
      </p:sp>
      <p:sp>
        <p:nvSpPr>
          <p:cNvPr id="17" name="Oval 16"/>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3</a:t>
            </a:r>
          </a:p>
        </p:txBody>
      </p:sp>
      <p:sp>
        <p:nvSpPr>
          <p:cNvPr id="35846" name="TextBox 9"/>
          <p:cNvSpPr txBox="1">
            <a:spLocks noChangeArrowheads="1"/>
          </p:cNvSpPr>
          <p:nvPr/>
        </p:nvSpPr>
        <p:spPr bwMode="auto">
          <a:xfrm>
            <a:off x="2593975" y="3714750"/>
            <a:ext cx="3575050" cy="369888"/>
          </a:xfrm>
          <a:prstGeom prst="rect">
            <a:avLst/>
          </a:prstGeom>
          <a:noFill/>
          <a:ln w="9525">
            <a:noFill/>
            <a:miter lim="800000"/>
            <a:headEnd/>
            <a:tailEnd/>
          </a:ln>
        </p:spPr>
        <p:txBody>
          <a:bodyPr>
            <a:spAutoFit/>
          </a:bodyPr>
          <a:lstStyle/>
          <a:p>
            <a:pPr algn="ctr"/>
            <a:r>
              <a:rPr lang="en-US">
                <a:latin typeface="Calibri" pitchFamily="34" charset="0"/>
              </a:rPr>
              <a:t>Insert Exhibit 4-4</a:t>
            </a:r>
          </a:p>
        </p:txBody>
      </p:sp>
      <p:pic>
        <p:nvPicPr>
          <p:cNvPr id="35847" name="Picture 1"/>
          <p:cNvPicPr>
            <a:picLocks noChangeAspect="1"/>
          </p:cNvPicPr>
          <p:nvPr/>
        </p:nvPicPr>
        <p:blipFill>
          <a:blip r:embed="rId3"/>
          <a:srcRect/>
          <a:stretch>
            <a:fillRect/>
          </a:stretch>
        </p:blipFill>
        <p:spPr bwMode="auto">
          <a:xfrm>
            <a:off x="1289050" y="1668463"/>
            <a:ext cx="6565900" cy="4687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55838" y="274638"/>
            <a:ext cx="6430962" cy="1143000"/>
          </a:xfrm>
        </p:spPr>
        <p:txBody>
          <a:bodyPr>
            <a:normAutofit/>
          </a:bodyPr>
          <a:lstStyle/>
          <a:p>
            <a:pPr algn="r" eaLnBrk="1" hangingPunct="1"/>
            <a:r>
              <a:rPr lang="en-US" sz="3600" b="1" smtClean="0"/>
              <a:t>Identify the Sources of </a:t>
            </a:r>
            <a:br>
              <a:rPr lang="en-US" sz="3600" b="1" smtClean="0"/>
            </a:br>
            <a:r>
              <a:rPr lang="en-US" sz="3600" b="1" smtClean="0"/>
              <a:t>Emotions and Moods</a:t>
            </a:r>
            <a:endParaRPr lang="en-US" sz="4000" b="1" smtClean="0"/>
          </a:p>
        </p:txBody>
      </p:sp>
      <p:sp>
        <p:nvSpPr>
          <p:cNvPr id="37890" name="Content Placeholder 13"/>
          <p:cNvSpPr>
            <a:spLocks noGrp="1"/>
          </p:cNvSpPr>
          <p:nvPr>
            <p:ph idx="1"/>
          </p:nvPr>
        </p:nvSpPr>
        <p:spPr>
          <a:xfrm>
            <a:off x="528638" y="1878013"/>
            <a:ext cx="8229600" cy="4478337"/>
          </a:xfrm>
        </p:spPr>
        <p:txBody>
          <a:bodyPr/>
          <a:lstStyle/>
          <a:p>
            <a:pPr eaLnBrk="1" hangingPunct="1">
              <a:lnSpc>
                <a:spcPct val="90000"/>
              </a:lnSpc>
            </a:pPr>
            <a:r>
              <a:rPr lang="en-US" sz="2800" b="1" smtClean="0">
                <a:latin typeface="Arial" charset="0"/>
              </a:rPr>
              <a:t>Weather</a:t>
            </a:r>
          </a:p>
          <a:p>
            <a:pPr lvl="1" eaLnBrk="1" hangingPunct="1">
              <a:lnSpc>
                <a:spcPct val="90000"/>
              </a:lnSpc>
            </a:pPr>
            <a:r>
              <a:rPr lang="en-US" b="1" smtClean="0">
                <a:latin typeface="Arial" charset="0"/>
              </a:rPr>
              <a:t>Illusory correlation – no effect </a:t>
            </a:r>
          </a:p>
          <a:p>
            <a:pPr eaLnBrk="1" hangingPunct="1">
              <a:lnSpc>
                <a:spcPct val="90000"/>
              </a:lnSpc>
            </a:pPr>
            <a:r>
              <a:rPr lang="en-US" sz="2800" b="1" smtClean="0">
                <a:latin typeface="Arial" charset="0"/>
              </a:rPr>
              <a:t>Stress</a:t>
            </a:r>
          </a:p>
          <a:p>
            <a:pPr lvl="1" eaLnBrk="1" hangingPunct="1">
              <a:lnSpc>
                <a:spcPct val="90000"/>
              </a:lnSpc>
            </a:pPr>
            <a:r>
              <a:rPr lang="en-US" b="1" smtClean="0">
                <a:latin typeface="Arial" charset="0"/>
              </a:rPr>
              <a:t>Even low levels of constant stress can worsen moods</a:t>
            </a:r>
          </a:p>
          <a:p>
            <a:pPr eaLnBrk="1" hangingPunct="1">
              <a:lnSpc>
                <a:spcPct val="90000"/>
              </a:lnSpc>
            </a:pPr>
            <a:r>
              <a:rPr lang="en-US" sz="2800" b="1" smtClean="0">
                <a:latin typeface="Arial" charset="0"/>
              </a:rPr>
              <a:t>Social Activities</a:t>
            </a:r>
          </a:p>
          <a:p>
            <a:pPr lvl="1" eaLnBrk="1" hangingPunct="1">
              <a:lnSpc>
                <a:spcPct val="90000"/>
              </a:lnSpc>
            </a:pPr>
            <a:r>
              <a:rPr lang="en-US" b="1" smtClean="0">
                <a:latin typeface="Arial" charset="0"/>
              </a:rPr>
              <a:t>Physical, informal, and dining activities increase positive moods</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173788"/>
            <a:ext cx="609600" cy="365125"/>
          </a:xfrm>
        </p:spPr>
        <p:txBody>
          <a:bodyPr/>
          <a:lstStyle/>
          <a:p>
            <a:pPr>
              <a:defRPr/>
            </a:pPr>
            <a:r>
              <a:rPr lang="en-US" dirty="0"/>
              <a:t>4-</a:t>
            </a:r>
            <a:fld id="{E5B6B0BE-9C51-48E6-AC41-4AC386151A37}" type="slidenum">
              <a:rPr lang="en-US"/>
              <a:pPr>
                <a:defRPr/>
              </a:pPr>
              <a:t>12</a:t>
            </a:fld>
            <a:endParaRPr lang="en-US" dirty="0"/>
          </a:p>
        </p:txBody>
      </p:sp>
      <p:sp>
        <p:nvSpPr>
          <p:cNvPr id="17" name="Oval 16"/>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55838" y="274638"/>
            <a:ext cx="6430962" cy="1143000"/>
          </a:xfrm>
        </p:spPr>
        <p:txBody>
          <a:bodyPr>
            <a:normAutofit/>
          </a:bodyPr>
          <a:lstStyle/>
          <a:p>
            <a:pPr algn="r" eaLnBrk="1" hangingPunct="1"/>
            <a:r>
              <a:rPr lang="en-US" sz="3600" b="1" smtClean="0"/>
              <a:t>Identify the Sources of </a:t>
            </a:r>
            <a:br>
              <a:rPr lang="en-US" sz="3600" b="1" smtClean="0"/>
            </a:br>
            <a:r>
              <a:rPr lang="en-US" sz="3600" b="1" smtClean="0"/>
              <a:t>Emotions and Moods</a:t>
            </a:r>
            <a:endParaRPr lang="en-US" sz="4000" b="1" smtClean="0"/>
          </a:p>
        </p:txBody>
      </p:sp>
      <p:sp>
        <p:nvSpPr>
          <p:cNvPr id="39938" name="Content Placeholder 13"/>
          <p:cNvSpPr>
            <a:spLocks noGrp="1"/>
          </p:cNvSpPr>
          <p:nvPr>
            <p:ph idx="1"/>
          </p:nvPr>
        </p:nvSpPr>
        <p:spPr>
          <a:xfrm>
            <a:off x="528638" y="1878013"/>
            <a:ext cx="8229600" cy="4478337"/>
          </a:xfrm>
        </p:spPr>
        <p:txBody>
          <a:bodyPr/>
          <a:lstStyle/>
          <a:p>
            <a:pPr eaLnBrk="1" hangingPunct="1"/>
            <a:r>
              <a:rPr lang="en-US" sz="2800" b="1" smtClean="0">
                <a:latin typeface="Arial" charset="0"/>
              </a:rPr>
              <a:t>Sleep </a:t>
            </a:r>
          </a:p>
          <a:p>
            <a:pPr lvl="1" eaLnBrk="1" hangingPunct="1"/>
            <a:r>
              <a:rPr lang="en-US" b="1" smtClean="0">
                <a:latin typeface="Arial" charset="0"/>
              </a:rPr>
              <a:t>Poor sleep quality increases negative affect</a:t>
            </a:r>
          </a:p>
          <a:p>
            <a:pPr eaLnBrk="1" hangingPunct="1"/>
            <a:r>
              <a:rPr lang="en-US" sz="2800" b="1" smtClean="0">
                <a:latin typeface="Arial" charset="0"/>
              </a:rPr>
              <a:t>Exercise</a:t>
            </a:r>
          </a:p>
          <a:p>
            <a:pPr marL="692150" lvl="2" indent="-342900" eaLnBrk="1" hangingPunct="1">
              <a:spcBef>
                <a:spcPts val="2000"/>
              </a:spcBef>
            </a:pPr>
            <a:r>
              <a:rPr lang="en-US" sz="2800" b="1" smtClean="0">
                <a:latin typeface="Arial" charset="0"/>
              </a:rPr>
              <a:t>Does somewhat improve mood, especially for depressed people</a:t>
            </a:r>
          </a:p>
          <a:p>
            <a:pPr eaLnBrk="1" hangingPunct="1"/>
            <a:endParaRPr lang="en-US" b="1" smtClean="0">
              <a:latin typeface="Arial" charset="0"/>
            </a:endParaRP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173788"/>
            <a:ext cx="609600" cy="365125"/>
          </a:xfrm>
        </p:spPr>
        <p:txBody>
          <a:bodyPr/>
          <a:lstStyle/>
          <a:p>
            <a:pPr>
              <a:defRPr/>
            </a:pPr>
            <a:r>
              <a:rPr lang="en-US" dirty="0"/>
              <a:t>4-</a:t>
            </a:r>
            <a:fld id="{55663E27-B1CB-429E-97DA-64911EBEAFE5}" type="slidenum">
              <a:rPr lang="en-US"/>
              <a:pPr>
                <a:defRPr/>
              </a:pPr>
              <a:t>13</a:t>
            </a:fld>
            <a:endParaRPr lang="en-US" dirty="0"/>
          </a:p>
        </p:txBody>
      </p:sp>
      <p:sp>
        <p:nvSpPr>
          <p:cNvPr id="17" name="Oval 16"/>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55838" y="274638"/>
            <a:ext cx="6430962" cy="1143000"/>
          </a:xfrm>
        </p:spPr>
        <p:txBody>
          <a:bodyPr>
            <a:normAutofit/>
          </a:bodyPr>
          <a:lstStyle/>
          <a:p>
            <a:pPr algn="r" eaLnBrk="1" hangingPunct="1"/>
            <a:r>
              <a:rPr lang="en-US" sz="3600" b="1" smtClean="0"/>
              <a:t>Identify the Sources of </a:t>
            </a:r>
            <a:br>
              <a:rPr lang="en-US" sz="3600" b="1" smtClean="0"/>
            </a:br>
            <a:r>
              <a:rPr lang="en-US" sz="3600" b="1" smtClean="0"/>
              <a:t>Emotions and Moods</a:t>
            </a:r>
            <a:endParaRPr lang="en-US" sz="4000" b="1" smtClean="0"/>
          </a:p>
        </p:txBody>
      </p:sp>
      <p:sp>
        <p:nvSpPr>
          <p:cNvPr id="41986" name="Content Placeholder 13"/>
          <p:cNvSpPr>
            <a:spLocks noGrp="1"/>
          </p:cNvSpPr>
          <p:nvPr>
            <p:ph idx="1"/>
          </p:nvPr>
        </p:nvSpPr>
        <p:spPr>
          <a:xfrm>
            <a:off x="528638" y="1878013"/>
            <a:ext cx="8229600" cy="4478337"/>
          </a:xfrm>
        </p:spPr>
        <p:txBody>
          <a:bodyPr/>
          <a:lstStyle/>
          <a:p>
            <a:pPr eaLnBrk="1" hangingPunct="1"/>
            <a:r>
              <a:rPr lang="en-US" sz="2800" b="1" smtClean="0">
                <a:latin typeface="Arial" charset="0"/>
              </a:rPr>
              <a:t>Age</a:t>
            </a:r>
          </a:p>
          <a:p>
            <a:pPr lvl="1" eaLnBrk="1" hangingPunct="1"/>
            <a:r>
              <a:rPr lang="en-US" b="1" smtClean="0">
                <a:latin typeface="Arial" charset="0"/>
              </a:rPr>
              <a:t>Older folks experience fewer negative emotions</a:t>
            </a:r>
          </a:p>
          <a:p>
            <a:pPr eaLnBrk="1" hangingPunct="1"/>
            <a:r>
              <a:rPr lang="en-US" sz="2800" b="1" smtClean="0">
                <a:latin typeface="Arial" charset="0"/>
              </a:rPr>
              <a:t>Sex</a:t>
            </a:r>
          </a:p>
          <a:p>
            <a:pPr lvl="1" eaLnBrk="1" hangingPunct="1"/>
            <a:r>
              <a:rPr lang="en-US" b="1" smtClean="0">
                <a:latin typeface="Arial" charset="0"/>
              </a:rPr>
              <a:t>Women tend to be more emotionally expressive, feel emotions more intensely, have longer-lasting moods, and express emotions more frequently than do men</a:t>
            </a:r>
          </a:p>
          <a:p>
            <a:pPr lvl="1" eaLnBrk="1" hangingPunct="1"/>
            <a:r>
              <a:rPr lang="en-US" b="1" smtClean="0">
                <a:latin typeface="Arial" charset="0"/>
              </a:rPr>
              <a:t>Due more to socialization than to biology </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173788"/>
            <a:ext cx="609600" cy="365125"/>
          </a:xfrm>
        </p:spPr>
        <p:txBody>
          <a:bodyPr/>
          <a:lstStyle/>
          <a:p>
            <a:pPr>
              <a:defRPr/>
            </a:pPr>
            <a:r>
              <a:rPr lang="en-US" dirty="0"/>
              <a:t>4-</a:t>
            </a:r>
            <a:fld id="{0B93466B-ACD9-415F-9994-78D231A79F7F}" type="slidenum">
              <a:rPr lang="en-US"/>
              <a:pPr>
                <a:defRPr/>
              </a:pPr>
              <a:t>14</a:t>
            </a:fld>
            <a:endParaRPr lang="en-US" dirty="0"/>
          </a:p>
        </p:txBody>
      </p:sp>
      <p:sp>
        <p:nvSpPr>
          <p:cNvPr id="17" name="Oval 16"/>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7"/>
          <p:cNvSpPr>
            <a:spLocks noGrp="1"/>
          </p:cNvSpPr>
          <p:nvPr>
            <p:ph type="title"/>
          </p:nvPr>
        </p:nvSpPr>
        <p:spPr>
          <a:xfrm>
            <a:off x="2255838" y="274638"/>
            <a:ext cx="6430962" cy="1143000"/>
          </a:xfrm>
        </p:spPr>
        <p:txBody>
          <a:bodyPr/>
          <a:lstStyle/>
          <a:p>
            <a:pPr algn="r" eaLnBrk="1" hangingPunct="1"/>
            <a:r>
              <a:rPr lang="en-US" sz="3600" b="1" smtClean="0"/>
              <a:t>Show the Impact Emotional Labor Has on Employees</a:t>
            </a:r>
          </a:p>
        </p:txBody>
      </p:sp>
      <p:sp>
        <p:nvSpPr>
          <p:cNvPr id="44034" name="Content Placeholder 13"/>
          <p:cNvSpPr>
            <a:spLocks noGrp="1"/>
          </p:cNvSpPr>
          <p:nvPr>
            <p:ph idx="1"/>
          </p:nvPr>
        </p:nvSpPr>
        <p:spPr>
          <a:xfrm>
            <a:off x="528638" y="1878013"/>
            <a:ext cx="8229600" cy="4478337"/>
          </a:xfrm>
        </p:spPr>
        <p:txBody>
          <a:bodyPr/>
          <a:lstStyle/>
          <a:p>
            <a:pPr marL="223838" indent="0" eaLnBrk="1" hangingPunct="1">
              <a:lnSpc>
                <a:spcPct val="90000"/>
              </a:lnSpc>
              <a:buFont typeface="Arial" charset="0"/>
              <a:buNone/>
            </a:pPr>
            <a:r>
              <a:rPr lang="en-US" sz="2800" b="1" smtClean="0">
                <a:latin typeface="Arial" charset="0"/>
              </a:rPr>
              <a:t>Emotional Labor-An employee’s expression of organizationally desired emotions during interpersonal transactions at work.</a:t>
            </a:r>
          </a:p>
          <a:p>
            <a:pPr marL="223838" indent="0" eaLnBrk="1" hangingPunct="1">
              <a:lnSpc>
                <a:spcPct val="90000"/>
              </a:lnSpc>
            </a:pPr>
            <a:r>
              <a:rPr lang="en-US" sz="2800" b="1" smtClean="0">
                <a:latin typeface="Arial" charset="0"/>
              </a:rPr>
              <a:t>Emotional Dissonance:</a:t>
            </a:r>
          </a:p>
          <a:p>
            <a:pPr lvl="1" eaLnBrk="1" hangingPunct="1">
              <a:lnSpc>
                <a:spcPct val="90000"/>
              </a:lnSpc>
            </a:pPr>
            <a:r>
              <a:rPr lang="en-US" b="1" smtClean="0">
                <a:latin typeface="Arial" charset="0"/>
              </a:rPr>
              <a:t>Employees have to project one emotion while simultaneously feeling another</a:t>
            </a:r>
          </a:p>
          <a:p>
            <a:pPr lvl="1" eaLnBrk="1" hangingPunct="1">
              <a:lnSpc>
                <a:spcPct val="90000"/>
              </a:lnSpc>
            </a:pPr>
            <a:r>
              <a:rPr lang="en-US" b="1" smtClean="0">
                <a:latin typeface="Arial" charset="0"/>
              </a:rPr>
              <a:t>Can be very damaging and lead to burnout</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173788"/>
            <a:ext cx="609600" cy="365125"/>
          </a:xfrm>
        </p:spPr>
        <p:txBody>
          <a:bodyPr/>
          <a:lstStyle/>
          <a:p>
            <a:pPr>
              <a:defRPr/>
            </a:pPr>
            <a:r>
              <a:rPr lang="en-US" dirty="0"/>
              <a:t>4-</a:t>
            </a:r>
            <a:fld id="{0335B404-BF08-42C8-A5B1-FAA55F9ED3A3}" type="slidenum">
              <a:rPr lang="en-US"/>
              <a:pPr>
                <a:defRPr/>
              </a:pPr>
              <a:t>15</a:t>
            </a:fld>
            <a:endParaRPr lang="en-US" dirty="0"/>
          </a:p>
        </p:txBody>
      </p:sp>
      <p:sp>
        <p:nvSpPr>
          <p:cNvPr id="17" name="Oval 16"/>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7"/>
          <p:cNvSpPr>
            <a:spLocks noGrp="1"/>
          </p:cNvSpPr>
          <p:nvPr>
            <p:ph type="title"/>
          </p:nvPr>
        </p:nvSpPr>
        <p:spPr>
          <a:xfrm>
            <a:off x="2255838" y="274638"/>
            <a:ext cx="6430962" cy="1143000"/>
          </a:xfrm>
        </p:spPr>
        <p:txBody>
          <a:bodyPr/>
          <a:lstStyle/>
          <a:p>
            <a:pPr algn="r" eaLnBrk="1" hangingPunct="1"/>
            <a:r>
              <a:rPr lang="en-US" sz="3600" b="1" smtClean="0"/>
              <a:t>Show the Impact Emotional Labor Has on Employees</a:t>
            </a:r>
          </a:p>
        </p:txBody>
      </p:sp>
      <p:sp>
        <p:nvSpPr>
          <p:cNvPr id="46082" name="Content Placeholder 13"/>
          <p:cNvSpPr>
            <a:spLocks noGrp="1"/>
          </p:cNvSpPr>
          <p:nvPr>
            <p:ph idx="1"/>
          </p:nvPr>
        </p:nvSpPr>
        <p:spPr>
          <a:xfrm>
            <a:off x="528638" y="1878013"/>
            <a:ext cx="8229600" cy="4478337"/>
          </a:xfrm>
        </p:spPr>
        <p:txBody>
          <a:bodyPr/>
          <a:lstStyle/>
          <a:p>
            <a:pPr marL="223838" indent="0" eaLnBrk="1" hangingPunct="1">
              <a:lnSpc>
                <a:spcPct val="90000"/>
              </a:lnSpc>
            </a:pPr>
            <a:r>
              <a:rPr lang="en-US" sz="2800" b="1" smtClean="0">
                <a:latin typeface="Arial" charset="0"/>
              </a:rPr>
              <a:t>Types of Emotions:</a:t>
            </a:r>
          </a:p>
          <a:p>
            <a:pPr lvl="1" eaLnBrk="1" hangingPunct="1">
              <a:lnSpc>
                <a:spcPct val="90000"/>
              </a:lnSpc>
            </a:pPr>
            <a:r>
              <a:rPr lang="en-US" b="1" smtClean="0">
                <a:latin typeface="Arial" charset="0"/>
              </a:rPr>
              <a:t>Felt: the individual’s actual emotions</a:t>
            </a:r>
          </a:p>
          <a:p>
            <a:pPr lvl="1" eaLnBrk="1" hangingPunct="1">
              <a:lnSpc>
                <a:spcPct val="90000"/>
              </a:lnSpc>
            </a:pPr>
            <a:r>
              <a:rPr lang="en-US" b="1" smtClean="0">
                <a:latin typeface="Arial" charset="0"/>
              </a:rPr>
              <a:t>Displayed: required or appropriate emotions</a:t>
            </a:r>
          </a:p>
          <a:p>
            <a:pPr lvl="2" eaLnBrk="1" hangingPunct="1">
              <a:lnSpc>
                <a:spcPct val="90000"/>
              </a:lnSpc>
            </a:pPr>
            <a:r>
              <a:rPr lang="en-US" sz="2800" b="1" u="sng" smtClean="0">
                <a:latin typeface="Arial" charset="0"/>
              </a:rPr>
              <a:t>Surface Acting</a:t>
            </a:r>
            <a:r>
              <a:rPr lang="en-US" sz="2800" b="1" smtClean="0">
                <a:latin typeface="Arial" charset="0"/>
              </a:rPr>
              <a:t>: Hiding one’s inner feelings and forgoing emotional expressions in response to display rules. </a:t>
            </a:r>
          </a:p>
          <a:p>
            <a:pPr lvl="2" eaLnBrk="1" hangingPunct="1">
              <a:lnSpc>
                <a:spcPct val="90000"/>
              </a:lnSpc>
            </a:pPr>
            <a:r>
              <a:rPr lang="en-US" sz="2800" b="1" u="sng" smtClean="0">
                <a:latin typeface="Arial" charset="0"/>
              </a:rPr>
              <a:t>Deep Acting</a:t>
            </a:r>
            <a:r>
              <a:rPr lang="en-US" sz="2800" b="1" smtClean="0">
                <a:latin typeface="Arial" charset="0"/>
              </a:rPr>
              <a:t>: Trying to modify one’s true inner feelings based on display rules. </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173788"/>
            <a:ext cx="609600" cy="365125"/>
          </a:xfrm>
        </p:spPr>
        <p:txBody>
          <a:bodyPr/>
          <a:lstStyle/>
          <a:p>
            <a:pPr>
              <a:defRPr/>
            </a:pPr>
            <a:r>
              <a:rPr lang="en-US" dirty="0"/>
              <a:t>4-</a:t>
            </a:r>
            <a:fld id="{3F4EAE17-F140-4048-BC50-6B84CE3B44DF}" type="slidenum">
              <a:rPr lang="en-US"/>
              <a:pPr>
                <a:defRPr/>
              </a:pPr>
              <a:t>16</a:t>
            </a:fld>
            <a:endParaRPr lang="en-US" dirty="0"/>
          </a:p>
        </p:txBody>
      </p:sp>
      <p:sp>
        <p:nvSpPr>
          <p:cNvPr id="17" name="Oval 16"/>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7"/>
          <p:cNvSpPr>
            <a:spLocks noGrp="1"/>
          </p:cNvSpPr>
          <p:nvPr>
            <p:ph type="title"/>
          </p:nvPr>
        </p:nvSpPr>
        <p:spPr>
          <a:xfrm>
            <a:off x="2255838" y="274638"/>
            <a:ext cx="6430962" cy="1143000"/>
          </a:xfrm>
        </p:spPr>
        <p:txBody>
          <a:bodyPr/>
          <a:lstStyle/>
          <a:p>
            <a:pPr algn="r" eaLnBrk="1" hangingPunct="1"/>
            <a:r>
              <a:rPr lang="en-US" sz="3600" b="1" smtClean="0"/>
              <a:t>Describe Affective Events Theory and Identify Its Applications</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173788"/>
            <a:ext cx="609600" cy="365125"/>
          </a:xfrm>
        </p:spPr>
        <p:txBody>
          <a:bodyPr/>
          <a:lstStyle/>
          <a:p>
            <a:pPr>
              <a:defRPr/>
            </a:pPr>
            <a:r>
              <a:rPr lang="en-US" dirty="0"/>
              <a:t>4-</a:t>
            </a:r>
            <a:fld id="{18014EBA-1026-4A6D-A34B-5DDCF21D006E}" type="slidenum">
              <a:rPr lang="en-US"/>
              <a:pPr>
                <a:defRPr/>
              </a:pPr>
              <a:t>17</a:t>
            </a:fld>
            <a:endParaRPr lang="en-US" dirty="0"/>
          </a:p>
        </p:txBody>
      </p:sp>
      <p:sp>
        <p:nvSpPr>
          <p:cNvPr id="17" name="Oval 16"/>
          <p:cNvSpPr/>
          <p:nvPr/>
        </p:nvSpPr>
        <p:spPr>
          <a:xfrm>
            <a:off x="288925" y="274638"/>
            <a:ext cx="1668463"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74675" y="501650"/>
            <a:ext cx="1141413" cy="646113"/>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5</a:t>
            </a:r>
          </a:p>
        </p:txBody>
      </p:sp>
      <p:sp>
        <p:nvSpPr>
          <p:cNvPr id="48134" name="TextBox 9"/>
          <p:cNvSpPr txBox="1">
            <a:spLocks noChangeArrowheads="1"/>
          </p:cNvSpPr>
          <p:nvPr/>
        </p:nvSpPr>
        <p:spPr bwMode="auto">
          <a:xfrm>
            <a:off x="3567113" y="3768725"/>
            <a:ext cx="1809750" cy="369888"/>
          </a:xfrm>
          <a:prstGeom prst="rect">
            <a:avLst/>
          </a:prstGeom>
          <a:noFill/>
          <a:ln w="9525">
            <a:noFill/>
            <a:miter lim="800000"/>
            <a:headEnd/>
            <a:tailEnd/>
          </a:ln>
        </p:spPr>
        <p:txBody>
          <a:bodyPr>
            <a:spAutoFit/>
          </a:bodyPr>
          <a:lstStyle/>
          <a:p>
            <a:r>
              <a:rPr lang="en-US">
                <a:latin typeface="Calibri" pitchFamily="34" charset="0"/>
              </a:rPr>
              <a:t>Insert Exhibit 4-5</a:t>
            </a:r>
          </a:p>
        </p:txBody>
      </p:sp>
      <p:pic>
        <p:nvPicPr>
          <p:cNvPr id="48135" name="Picture 1"/>
          <p:cNvPicPr>
            <a:picLocks noChangeAspect="1"/>
          </p:cNvPicPr>
          <p:nvPr/>
        </p:nvPicPr>
        <p:blipFill>
          <a:blip r:embed="rId3"/>
          <a:srcRect/>
          <a:stretch>
            <a:fillRect/>
          </a:stretch>
        </p:blipFill>
        <p:spPr bwMode="auto">
          <a:xfrm>
            <a:off x="1106488" y="1476375"/>
            <a:ext cx="6931025" cy="487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7"/>
          <p:cNvSpPr>
            <a:spLocks noGrp="1"/>
          </p:cNvSpPr>
          <p:nvPr>
            <p:ph type="title"/>
          </p:nvPr>
        </p:nvSpPr>
        <p:spPr/>
        <p:txBody>
          <a:bodyPr/>
          <a:lstStyle/>
          <a:p>
            <a:pPr algn="r" eaLnBrk="1" hangingPunct="1"/>
            <a:r>
              <a:rPr lang="en-US" sz="3600" b="1" smtClean="0"/>
              <a:t>Describe Affective Events Theory </a:t>
            </a:r>
            <a:br>
              <a:rPr lang="en-US" sz="3600" b="1" smtClean="0"/>
            </a:br>
            <a:r>
              <a:rPr lang="en-US" sz="3600" b="1" smtClean="0"/>
              <a:t>and Identify Its Applications</a:t>
            </a:r>
          </a:p>
        </p:txBody>
      </p:sp>
      <p:sp>
        <p:nvSpPr>
          <p:cNvPr id="50178" name="Content Placeholder 18"/>
          <p:cNvSpPr>
            <a:spLocks noGrp="1"/>
          </p:cNvSpPr>
          <p:nvPr>
            <p:ph idx="1"/>
          </p:nvPr>
        </p:nvSpPr>
        <p:spPr>
          <a:xfrm>
            <a:off x="457200" y="1600200"/>
            <a:ext cx="8686800" cy="4525963"/>
          </a:xfrm>
        </p:spPr>
        <p:txBody>
          <a:bodyPr/>
          <a:lstStyle/>
          <a:p>
            <a:pPr marL="457200" indent="-457200" eaLnBrk="1" hangingPunct="1">
              <a:lnSpc>
                <a:spcPct val="90000"/>
              </a:lnSpc>
              <a:spcBef>
                <a:spcPct val="40000"/>
              </a:spcBef>
              <a:buClr>
                <a:schemeClr val="tx1"/>
              </a:buClr>
            </a:pPr>
            <a:r>
              <a:rPr lang="en-US" sz="2800" b="1" smtClean="0">
                <a:latin typeface="Arial" charset="0"/>
              </a:rPr>
              <a:t>An emotional episode is actually the result of a series of emotional experiences triggered by a single event</a:t>
            </a:r>
          </a:p>
          <a:p>
            <a:pPr marL="457200" indent="-457200" eaLnBrk="1" hangingPunct="1">
              <a:lnSpc>
                <a:spcPct val="90000"/>
              </a:lnSpc>
              <a:spcBef>
                <a:spcPct val="40000"/>
              </a:spcBef>
              <a:buClr>
                <a:schemeClr val="tx1"/>
              </a:buClr>
            </a:pPr>
            <a:r>
              <a:rPr lang="en-US" sz="2800" b="1" smtClean="0">
                <a:latin typeface="Arial" charset="0"/>
              </a:rPr>
              <a:t>Current and past emotions affect job satisfaction</a:t>
            </a:r>
          </a:p>
          <a:p>
            <a:pPr marL="457200" indent="-457200" eaLnBrk="1" hangingPunct="1">
              <a:lnSpc>
                <a:spcPct val="90000"/>
              </a:lnSpc>
              <a:spcBef>
                <a:spcPct val="40000"/>
              </a:spcBef>
              <a:buClr>
                <a:schemeClr val="tx1"/>
              </a:buClr>
            </a:pPr>
            <a:r>
              <a:rPr lang="en-US" sz="2800" b="1" smtClean="0">
                <a:latin typeface="Arial" charset="0"/>
              </a:rPr>
              <a:t>Emotional fluctuations over time create variations in job performance</a:t>
            </a:r>
          </a:p>
          <a:p>
            <a:pPr marL="457200" indent="-457200" eaLnBrk="1" hangingPunct="1">
              <a:lnSpc>
                <a:spcPct val="90000"/>
              </a:lnSpc>
              <a:spcBef>
                <a:spcPct val="40000"/>
              </a:spcBef>
              <a:buClr>
                <a:schemeClr val="tx1"/>
              </a:buClr>
            </a:pPr>
            <a:r>
              <a:rPr lang="en-US" sz="2800" b="1" smtClean="0">
                <a:latin typeface="Arial" charset="0"/>
              </a:rPr>
              <a:t>Emotion-driven behaviors are typically brief and variable </a:t>
            </a:r>
          </a:p>
          <a:p>
            <a:pPr marL="457200" indent="-457200" eaLnBrk="1" hangingPunct="1">
              <a:lnSpc>
                <a:spcPct val="90000"/>
              </a:lnSpc>
              <a:spcBef>
                <a:spcPct val="40000"/>
              </a:spcBef>
              <a:buClr>
                <a:schemeClr val="tx1"/>
              </a:buClr>
            </a:pPr>
            <a:r>
              <a:rPr lang="en-US" sz="2800" b="1" smtClean="0">
                <a:latin typeface="Arial" charset="0"/>
              </a:rPr>
              <a:t>Both negative and positive emotions can distract workers and reduce job performance</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4-</a:t>
            </a:r>
            <a:fld id="{BB37AF0F-7561-4330-9ADB-1778795B61F9}" type="slidenum">
              <a:rPr lang="en-US"/>
              <a:pPr>
                <a:defRPr/>
              </a:pPr>
              <a:t>18</a:t>
            </a:fld>
            <a:endParaRPr lang="en-US" dirty="0"/>
          </a:p>
        </p:txBody>
      </p:sp>
      <p:sp>
        <p:nvSpPr>
          <p:cNvPr id="17" name="Oval 16"/>
          <p:cNvSpPr/>
          <p:nvPr/>
        </p:nvSpPr>
        <p:spPr>
          <a:xfrm>
            <a:off x="288925" y="274638"/>
            <a:ext cx="1668463"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74675" y="501650"/>
            <a:ext cx="1141413" cy="646113"/>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7"/>
          <p:cNvSpPr>
            <a:spLocks noGrp="1"/>
          </p:cNvSpPr>
          <p:nvPr>
            <p:ph type="title"/>
          </p:nvPr>
        </p:nvSpPr>
        <p:spPr/>
        <p:txBody>
          <a:bodyPr/>
          <a:lstStyle/>
          <a:p>
            <a:pPr algn="r" eaLnBrk="1" hangingPunct="1"/>
            <a:r>
              <a:rPr lang="en-US" sz="3600" b="1" smtClean="0"/>
              <a:t>Describe Affective Events Theory </a:t>
            </a:r>
            <a:br>
              <a:rPr lang="en-US" sz="3600" b="1" smtClean="0"/>
            </a:br>
            <a:r>
              <a:rPr lang="en-US" sz="3600" b="1" smtClean="0"/>
              <a:t>and Identify Its Applications</a:t>
            </a:r>
          </a:p>
        </p:txBody>
      </p:sp>
      <p:sp>
        <p:nvSpPr>
          <p:cNvPr id="52226" name="Content Placeholder 18"/>
          <p:cNvSpPr>
            <a:spLocks noGrp="1"/>
          </p:cNvSpPr>
          <p:nvPr>
            <p:ph idx="1"/>
          </p:nvPr>
        </p:nvSpPr>
        <p:spPr/>
        <p:txBody>
          <a:bodyPr/>
          <a:lstStyle/>
          <a:p>
            <a:pPr marL="457200" indent="-457200" eaLnBrk="1" hangingPunct="1"/>
            <a:r>
              <a:rPr lang="en-US" b="1" i="1" smtClean="0">
                <a:latin typeface="Arial" charset="0"/>
              </a:rPr>
              <a:t>Emotions provide valuable insights about behavior</a:t>
            </a:r>
          </a:p>
          <a:p>
            <a:pPr marL="457200" indent="-457200" eaLnBrk="1" hangingPunct="1"/>
            <a:r>
              <a:rPr lang="en-US" b="1" i="1" smtClean="0">
                <a:latin typeface="Arial" charset="0"/>
              </a:rPr>
              <a:t>Emotions, and the events that cause them, should not be ignored at work; they accumulate</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4-</a:t>
            </a:r>
            <a:fld id="{2CA9D5E4-F3AC-4C8E-A01D-D19C36B7CD9D}" type="slidenum">
              <a:rPr lang="en-US"/>
              <a:pPr>
                <a:defRPr/>
              </a:pPr>
              <a:t>19</a:t>
            </a:fld>
            <a:endParaRPr lang="en-US" dirty="0"/>
          </a:p>
        </p:txBody>
      </p:sp>
      <p:sp>
        <p:nvSpPr>
          <p:cNvPr id="17" name="Oval 16"/>
          <p:cNvSpPr/>
          <p:nvPr/>
        </p:nvSpPr>
        <p:spPr>
          <a:xfrm>
            <a:off x="288925" y="274638"/>
            <a:ext cx="1668463"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74675" y="501650"/>
            <a:ext cx="1141413" cy="646113"/>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r" eaLnBrk="1" hangingPunct="1"/>
            <a:r>
              <a:rPr lang="en-US" sz="3600" b="1" smtClean="0"/>
              <a:t>Chapter 4 Learning Objectives</a:t>
            </a:r>
          </a:p>
        </p:txBody>
      </p:sp>
      <p:sp>
        <p:nvSpPr>
          <p:cNvPr id="3" name="Content Placeholder 2"/>
          <p:cNvSpPr>
            <a:spLocks noGrp="1"/>
          </p:cNvSpPr>
          <p:nvPr>
            <p:ph idx="1"/>
          </p:nvPr>
        </p:nvSpPr>
        <p:spPr>
          <a:xfrm>
            <a:off x="185738" y="1712913"/>
            <a:ext cx="8958262" cy="4643437"/>
          </a:xfrm>
        </p:spPr>
        <p:txBody>
          <a:bodyPr>
            <a:normAutofit/>
          </a:bodyPr>
          <a:lstStyle/>
          <a:p>
            <a:pPr eaLnBrk="1" hangingPunct="1">
              <a:lnSpc>
                <a:spcPct val="80000"/>
              </a:lnSpc>
              <a:buFont typeface="Arial" charset="0"/>
              <a:buNone/>
            </a:pPr>
            <a:r>
              <a:rPr lang="en-US" sz="2200" b="1" smtClean="0"/>
              <a:t>After studying this chapter you should be able to:</a:t>
            </a:r>
          </a:p>
          <a:p>
            <a:pPr eaLnBrk="1" hangingPunct="1">
              <a:lnSpc>
                <a:spcPct val="80000"/>
              </a:lnSpc>
            </a:pPr>
            <a:r>
              <a:rPr lang="en-US" sz="2500" b="1" smtClean="0"/>
              <a:t>Differentiate emotions from moods and list the basic emotions and moods.</a:t>
            </a:r>
          </a:p>
          <a:p>
            <a:pPr eaLnBrk="1" hangingPunct="1">
              <a:lnSpc>
                <a:spcPct val="80000"/>
              </a:lnSpc>
            </a:pPr>
            <a:r>
              <a:rPr lang="en-US" sz="2500" b="1" smtClean="0"/>
              <a:t>Discuss whether emotions are rational and what functions they serve.</a:t>
            </a:r>
          </a:p>
          <a:p>
            <a:pPr eaLnBrk="1" hangingPunct="1">
              <a:lnSpc>
                <a:spcPct val="80000"/>
              </a:lnSpc>
            </a:pPr>
            <a:r>
              <a:rPr lang="en-US" sz="2500" b="1" smtClean="0"/>
              <a:t>Identify the sources of emotions and moods.</a:t>
            </a:r>
          </a:p>
          <a:p>
            <a:pPr eaLnBrk="1" hangingPunct="1">
              <a:lnSpc>
                <a:spcPct val="80000"/>
              </a:lnSpc>
            </a:pPr>
            <a:r>
              <a:rPr lang="en-US" sz="2500" b="1" smtClean="0"/>
              <a:t>Show the impact emotional labor has on employees.</a:t>
            </a:r>
          </a:p>
          <a:p>
            <a:pPr eaLnBrk="1" hangingPunct="1">
              <a:lnSpc>
                <a:spcPct val="80000"/>
              </a:lnSpc>
            </a:pPr>
            <a:r>
              <a:rPr lang="en-US" sz="2500" b="1" smtClean="0"/>
              <a:t>Describe affective events theory and identify its applications.</a:t>
            </a:r>
          </a:p>
          <a:p>
            <a:pPr eaLnBrk="1" hangingPunct="1">
              <a:lnSpc>
                <a:spcPct val="80000"/>
              </a:lnSpc>
            </a:pPr>
            <a:r>
              <a:rPr lang="en-US" sz="2500" b="1" smtClean="0"/>
              <a:t>Contrast the evidence for and against the existence of emotional intelligence.</a:t>
            </a:r>
          </a:p>
          <a:p>
            <a:pPr eaLnBrk="1">
              <a:lnSpc>
                <a:spcPct val="80000"/>
              </a:lnSpc>
            </a:pPr>
            <a:r>
              <a:rPr lang="en-US" sz="2500" b="1" smtClean="0"/>
              <a:t>Be able to identify strategies for emotion regulation and their likely effects.</a:t>
            </a:r>
          </a:p>
          <a:p>
            <a:pPr eaLnBrk="1">
              <a:lnSpc>
                <a:spcPct val="80000"/>
              </a:lnSpc>
            </a:pPr>
            <a:r>
              <a:rPr lang="en-US" sz="2500" b="1" smtClean="0"/>
              <a:t>Apply concepts about emotions and moods to specific OB issues.</a:t>
            </a:r>
          </a:p>
          <a:p>
            <a:pPr eaLnBrk="1" hangingPunct="1">
              <a:lnSpc>
                <a:spcPct val="80000"/>
              </a:lnSpc>
              <a:buFont typeface="Calibri" pitchFamily="34" charset="0"/>
              <a:buAutoNum type="arabicPeriod"/>
            </a:pPr>
            <a:endParaRPr lang="en-US" sz="2200" b="1" smtClean="0"/>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4-</a:t>
            </a:r>
            <a:fld id="{7249F3ED-9EFB-443A-AE70-875A509B59B2}"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7"/>
          <p:cNvSpPr>
            <a:spLocks noGrp="1"/>
          </p:cNvSpPr>
          <p:nvPr>
            <p:ph type="title"/>
          </p:nvPr>
        </p:nvSpPr>
        <p:spPr>
          <a:xfrm>
            <a:off x="574675" y="192088"/>
            <a:ext cx="8229600" cy="1143000"/>
          </a:xfrm>
        </p:spPr>
        <p:txBody>
          <a:bodyPr/>
          <a:lstStyle/>
          <a:p>
            <a:pPr algn="r" eaLnBrk="1" hangingPunct="1"/>
            <a:r>
              <a:rPr lang="en-US" sz="3600" b="1" smtClean="0"/>
              <a:t>Contrast the Evidence </a:t>
            </a:r>
            <a:br>
              <a:rPr lang="en-US" sz="3600" b="1" smtClean="0"/>
            </a:br>
            <a:r>
              <a:rPr lang="en-US" sz="3600" b="1" smtClean="0"/>
              <a:t>For and Against the Existence </a:t>
            </a:r>
            <a:br>
              <a:rPr lang="en-US" sz="3600" b="1" smtClean="0"/>
            </a:br>
            <a:r>
              <a:rPr lang="en-US" sz="3600" b="1" smtClean="0"/>
              <a:t>of Emotional Intelligence</a:t>
            </a:r>
          </a:p>
        </p:txBody>
      </p:sp>
      <p:sp>
        <p:nvSpPr>
          <p:cNvPr id="54274" name="Content Placeholder 18"/>
          <p:cNvSpPr>
            <a:spLocks noGrp="1"/>
          </p:cNvSpPr>
          <p:nvPr>
            <p:ph idx="1"/>
          </p:nvPr>
        </p:nvSpPr>
        <p:spPr/>
        <p:txBody>
          <a:bodyPr/>
          <a:lstStyle/>
          <a:p>
            <a:pPr eaLnBrk="1" hangingPunct="1"/>
            <a:r>
              <a:rPr lang="en-US" sz="2800" b="1" smtClean="0">
                <a:latin typeface="Arial" charset="0"/>
              </a:rPr>
              <a:t>Emotional Intelligence is a person’s ability to:</a:t>
            </a:r>
          </a:p>
          <a:p>
            <a:pPr lvl="1" eaLnBrk="1" hangingPunct="1"/>
            <a:r>
              <a:rPr lang="en-US" b="1" smtClean="0">
                <a:latin typeface="Arial" charset="0"/>
              </a:rPr>
              <a:t>Be self-aware</a:t>
            </a:r>
          </a:p>
          <a:p>
            <a:pPr lvl="2" eaLnBrk="1" hangingPunct="1"/>
            <a:r>
              <a:rPr lang="en-US" sz="2800" b="1" smtClean="0">
                <a:latin typeface="Arial" charset="0"/>
              </a:rPr>
              <a:t>Recognizing own emotions when experienced</a:t>
            </a:r>
          </a:p>
          <a:p>
            <a:pPr lvl="1" eaLnBrk="1" hangingPunct="1"/>
            <a:r>
              <a:rPr lang="en-US" b="1" smtClean="0">
                <a:latin typeface="Arial" charset="0"/>
              </a:rPr>
              <a:t>Detect emotions in others</a:t>
            </a:r>
          </a:p>
          <a:p>
            <a:pPr lvl="1" eaLnBrk="1" hangingPunct="1"/>
            <a:r>
              <a:rPr lang="en-US" b="1" smtClean="0">
                <a:latin typeface="Arial" charset="0"/>
              </a:rPr>
              <a:t>Manage emotional cues and information</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4-</a:t>
            </a:r>
            <a:fld id="{57E9A413-8327-4E60-8781-56C756060C03}" type="slidenum">
              <a:rPr lang="en-US"/>
              <a:pPr>
                <a:defRPr/>
              </a:pPr>
              <a:t>20</a:t>
            </a:fld>
            <a:endParaRPr lang="en-US" dirty="0"/>
          </a:p>
        </p:txBody>
      </p:sp>
      <p:sp>
        <p:nvSpPr>
          <p:cNvPr id="17" name="Oval 16"/>
          <p:cNvSpPr/>
          <p:nvPr/>
        </p:nvSpPr>
        <p:spPr>
          <a:xfrm>
            <a:off x="288925" y="274638"/>
            <a:ext cx="1668463"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74675" y="501650"/>
            <a:ext cx="1141413" cy="646113"/>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6</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7"/>
          <p:cNvSpPr>
            <a:spLocks noGrp="1"/>
          </p:cNvSpPr>
          <p:nvPr>
            <p:ph type="title"/>
          </p:nvPr>
        </p:nvSpPr>
        <p:spPr>
          <a:xfrm>
            <a:off x="574675" y="192088"/>
            <a:ext cx="8229600" cy="1143000"/>
          </a:xfrm>
        </p:spPr>
        <p:txBody>
          <a:bodyPr/>
          <a:lstStyle/>
          <a:p>
            <a:pPr algn="r" eaLnBrk="1" hangingPunct="1"/>
            <a:r>
              <a:rPr lang="en-US" sz="3600" b="1" smtClean="0"/>
              <a:t>Contrast the Evidence </a:t>
            </a:r>
            <a:br>
              <a:rPr lang="en-US" sz="3600" b="1" smtClean="0"/>
            </a:br>
            <a:r>
              <a:rPr lang="en-US" sz="3600" b="1" smtClean="0"/>
              <a:t>For and Against the Existence </a:t>
            </a:r>
            <a:br>
              <a:rPr lang="en-US" sz="3600" b="1" smtClean="0"/>
            </a:br>
            <a:r>
              <a:rPr lang="en-US" sz="3600" b="1" smtClean="0"/>
              <a:t>of Emotional Intelligence</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4-</a:t>
            </a:r>
            <a:fld id="{D8289D07-A313-4E83-AC7F-D81470BD54AB}" type="slidenum">
              <a:rPr lang="en-US"/>
              <a:pPr>
                <a:defRPr/>
              </a:pPr>
              <a:t>21</a:t>
            </a:fld>
            <a:endParaRPr lang="en-US" dirty="0"/>
          </a:p>
        </p:txBody>
      </p:sp>
      <p:sp>
        <p:nvSpPr>
          <p:cNvPr id="17" name="Oval 16"/>
          <p:cNvSpPr/>
          <p:nvPr/>
        </p:nvSpPr>
        <p:spPr>
          <a:xfrm>
            <a:off x="288925" y="274638"/>
            <a:ext cx="1668463"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74675" y="501650"/>
            <a:ext cx="1141413" cy="646113"/>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6</a:t>
            </a:r>
          </a:p>
        </p:txBody>
      </p:sp>
      <p:sp>
        <p:nvSpPr>
          <p:cNvPr id="56326" name="TextBox 9"/>
          <p:cNvSpPr txBox="1">
            <a:spLocks noChangeArrowheads="1"/>
          </p:cNvSpPr>
          <p:nvPr/>
        </p:nvSpPr>
        <p:spPr bwMode="auto">
          <a:xfrm>
            <a:off x="3511550" y="3324225"/>
            <a:ext cx="2657475" cy="369888"/>
          </a:xfrm>
          <a:prstGeom prst="rect">
            <a:avLst/>
          </a:prstGeom>
          <a:noFill/>
          <a:ln w="9525">
            <a:noFill/>
            <a:miter lim="800000"/>
            <a:headEnd/>
            <a:tailEnd/>
          </a:ln>
        </p:spPr>
        <p:txBody>
          <a:bodyPr>
            <a:spAutoFit/>
          </a:bodyPr>
          <a:lstStyle/>
          <a:p>
            <a:pPr algn="ctr"/>
            <a:r>
              <a:rPr lang="en-US">
                <a:latin typeface="Calibri" pitchFamily="34" charset="0"/>
              </a:rPr>
              <a:t>Insert Exhibit 4-6</a:t>
            </a:r>
          </a:p>
        </p:txBody>
      </p:sp>
      <p:pic>
        <p:nvPicPr>
          <p:cNvPr id="56327" name="Picture 1"/>
          <p:cNvPicPr>
            <a:picLocks noChangeAspect="1"/>
          </p:cNvPicPr>
          <p:nvPr/>
        </p:nvPicPr>
        <p:blipFill>
          <a:blip r:embed="rId3"/>
          <a:srcRect/>
          <a:stretch>
            <a:fillRect/>
          </a:stretch>
        </p:blipFill>
        <p:spPr bwMode="auto">
          <a:xfrm>
            <a:off x="1069975" y="1981200"/>
            <a:ext cx="7004050" cy="377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7"/>
          <p:cNvSpPr>
            <a:spLocks noGrp="1"/>
          </p:cNvSpPr>
          <p:nvPr>
            <p:ph type="title"/>
          </p:nvPr>
        </p:nvSpPr>
        <p:spPr>
          <a:xfrm>
            <a:off x="574675" y="192088"/>
            <a:ext cx="8229600" cy="1143000"/>
          </a:xfrm>
        </p:spPr>
        <p:txBody>
          <a:bodyPr/>
          <a:lstStyle/>
          <a:p>
            <a:pPr algn="r" eaLnBrk="1" hangingPunct="1"/>
            <a:r>
              <a:rPr lang="en-US" sz="3600" b="1" smtClean="0"/>
              <a:t>Contrast the Evidence </a:t>
            </a:r>
            <a:br>
              <a:rPr lang="en-US" sz="3600" b="1" smtClean="0"/>
            </a:br>
            <a:r>
              <a:rPr lang="en-US" sz="3600" b="1" smtClean="0"/>
              <a:t>For and Against the Existence </a:t>
            </a:r>
            <a:br>
              <a:rPr lang="en-US" sz="3600" b="1" smtClean="0"/>
            </a:br>
            <a:r>
              <a:rPr lang="en-US" sz="3600" b="1" smtClean="0"/>
              <a:t>of Emotional Intelligence</a:t>
            </a:r>
          </a:p>
        </p:txBody>
      </p:sp>
      <p:sp>
        <p:nvSpPr>
          <p:cNvPr id="58370" name="Content Placeholder 18"/>
          <p:cNvSpPr>
            <a:spLocks noGrp="1"/>
          </p:cNvSpPr>
          <p:nvPr>
            <p:ph idx="1"/>
          </p:nvPr>
        </p:nvSpPr>
        <p:spPr/>
        <p:txBody>
          <a:bodyPr/>
          <a:lstStyle/>
          <a:p>
            <a:pPr eaLnBrk="1" hangingPunct="1"/>
            <a:r>
              <a:rPr lang="en-US" sz="2800" b="1" smtClean="0">
                <a:latin typeface="Arial" charset="0"/>
              </a:rPr>
              <a:t>EI is controversial and not wholly accepted</a:t>
            </a:r>
          </a:p>
          <a:p>
            <a:pPr lvl="1" eaLnBrk="1" hangingPunct="1"/>
            <a:r>
              <a:rPr lang="en-US" b="1" smtClean="0">
                <a:latin typeface="Arial" charset="0"/>
              </a:rPr>
              <a:t>Case for EI:</a:t>
            </a:r>
          </a:p>
          <a:p>
            <a:pPr lvl="2" eaLnBrk="1" hangingPunct="1"/>
            <a:r>
              <a:rPr lang="en-US" sz="2800" b="1" smtClean="0">
                <a:latin typeface="Arial" charset="0"/>
              </a:rPr>
              <a:t>Intuitive appeal; </a:t>
            </a:r>
          </a:p>
          <a:p>
            <a:pPr lvl="2" eaLnBrk="1" hangingPunct="1"/>
            <a:r>
              <a:rPr lang="en-US" sz="2800" b="1" smtClean="0">
                <a:latin typeface="Arial" charset="0"/>
              </a:rPr>
              <a:t>Predicts criteria that matter; </a:t>
            </a:r>
          </a:p>
          <a:p>
            <a:pPr lvl="2" eaLnBrk="1" hangingPunct="1"/>
            <a:r>
              <a:rPr lang="en-US" sz="2800" b="1" smtClean="0">
                <a:latin typeface="Arial" charset="0"/>
              </a:rPr>
              <a:t>Is biologically-based.</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4-</a:t>
            </a:r>
            <a:fld id="{59C16680-39C7-4983-A87A-BE3F02065ED5}" type="slidenum">
              <a:rPr lang="en-US"/>
              <a:pPr>
                <a:defRPr/>
              </a:pPr>
              <a:t>22</a:t>
            </a:fld>
            <a:endParaRPr lang="en-US" dirty="0"/>
          </a:p>
        </p:txBody>
      </p:sp>
      <p:sp>
        <p:nvSpPr>
          <p:cNvPr id="17" name="Oval 16"/>
          <p:cNvSpPr/>
          <p:nvPr/>
        </p:nvSpPr>
        <p:spPr>
          <a:xfrm>
            <a:off x="288925" y="274638"/>
            <a:ext cx="1668463"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74675" y="501650"/>
            <a:ext cx="1141413" cy="646113"/>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7"/>
          <p:cNvSpPr>
            <a:spLocks noGrp="1"/>
          </p:cNvSpPr>
          <p:nvPr>
            <p:ph type="title"/>
          </p:nvPr>
        </p:nvSpPr>
        <p:spPr>
          <a:xfrm>
            <a:off x="574675" y="192088"/>
            <a:ext cx="8229600" cy="1143000"/>
          </a:xfrm>
        </p:spPr>
        <p:txBody>
          <a:bodyPr/>
          <a:lstStyle/>
          <a:p>
            <a:pPr algn="r" eaLnBrk="1" hangingPunct="1"/>
            <a:r>
              <a:rPr lang="en-US" sz="3600" b="1" smtClean="0"/>
              <a:t>Contrast the Evidence </a:t>
            </a:r>
            <a:br>
              <a:rPr lang="en-US" sz="3600" b="1" smtClean="0"/>
            </a:br>
            <a:r>
              <a:rPr lang="en-US" sz="3600" b="1" smtClean="0"/>
              <a:t>For and Against the Existence </a:t>
            </a:r>
            <a:br>
              <a:rPr lang="en-US" sz="3600" b="1" smtClean="0"/>
            </a:br>
            <a:r>
              <a:rPr lang="en-US" sz="3600" b="1" smtClean="0"/>
              <a:t>of Emotional Intelligence</a:t>
            </a:r>
          </a:p>
        </p:txBody>
      </p:sp>
      <p:sp>
        <p:nvSpPr>
          <p:cNvPr id="60418" name="Content Placeholder 18"/>
          <p:cNvSpPr>
            <a:spLocks noGrp="1"/>
          </p:cNvSpPr>
          <p:nvPr>
            <p:ph idx="1"/>
          </p:nvPr>
        </p:nvSpPr>
        <p:spPr/>
        <p:txBody>
          <a:bodyPr/>
          <a:lstStyle/>
          <a:p>
            <a:pPr eaLnBrk="1" hangingPunct="1"/>
            <a:r>
              <a:rPr lang="en-US" sz="2800" b="1" smtClean="0">
                <a:latin typeface="Arial" charset="0"/>
              </a:rPr>
              <a:t>EI is controversial and not wholly accepted</a:t>
            </a:r>
          </a:p>
          <a:p>
            <a:pPr lvl="1" eaLnBrk="1" hangingPunct="1"/>
            <a:r>
              <a:rPr lang="en-US" b="1" smtClean="0">
                <a:latin typeface="Arial" charset="0"/>
              </a:rPr>
              <a:t>Case against EI:</a:t>
            </a:r>
          </a:p>
          <a:p>
            <a:pPr lvl="2" eaLnBrk="1" hangingPunct="1"/>
            <a:r>
              <a:rPr lang="en-US" sz="2800" b="1" smtClean="0">
                <a:latin typeface="Arial" charset="0"/>
              </a:rPr>
              <a:t>Too vague a concept; </a:t>
            </a:r>
          </a:p>
          <a:p>
            <a:pPr lvl="2" eaLnBrk="1" hangingPunct="1"/>
            <a:r>
              <a:rPr lang="en-US" sz="2800" b="1" smtClean="0">
                <a:latin typeface="Arial" charset="0"/>
              </a:rPr>
              <a:t>Can’t be measured;</a:t>
            </a:r>
          </a:p>
          <a:p>
            <a:pPr lvl="2" eaLnBrk="1" hangingPunct="1"/>
            <a:r>
              <a:rPr lang="en-US" sz="2800" b="1" smtClean="0">
                <a:latin typeface="Arial" charset="0"/>
              </a:rPr>
              <a:t>Its personality by a different name.</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4-</a:t>
            </a:r>
            <a:fld id="{B78A30A1-6370-4E8B-9E3E-824B96A55FFD}" type="slidenum">
              <a:rPr lang="en-US"/>
              <a:pPr>
                <a:defRPr/>
              </a:pPr>
              <a:t>23</a:t>
            </a:fld>
            <a:endParaRPr lang="en-US" dirty="0"/>
          </a:p>
        </p:txBody>
      </p:sp>
      <p:sp>
        <p:nvSpPr>
          <p:cNvPr id="17" name="Oval 16"/>
          <p:cNvSpPr/>
          <p:nvPr/>
        </p:nvSpPr>
        <p:spPr>
          <a:xfrm>
            <a:off x="288925" y="274638"/>
            <a:ext cx="1668463"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74675" y="501650"/>
            <a:ext cx="1141413" cy="646113"/>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6</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7"/>
          <p:cNvSpPr>
            <a:spLocks noGrp="1"/>
          </p:cNvSpPr>
          <p:nvPr>
            <p:ph type="title"/>
          </p:nvPr>
        </p:nvSpPr>
        <p:spPr>
          <a:xfrm>
            <a:off x="574675" y="192088"/>
            <a:ext cx="8229600" cy="1143000"/>
          </a:xfrm>
        </p:spPr>
        <p:txBody>
          <a:bodyPr/>
          <a:lstStyle/>
          <a:p>
            <a:pPr algn="r" eaLnBrk="1" hangingPunct="1"/>
            <a:r>
              <a:rPr lang="en-US" sz="3600" b="1" smtClean="0"/>
              <a:t>Be Able to Identify Strategies </a:t>
            </a:r>
            <a:br>
              <a:rPr lang="en-US" sz="3600" b="1" smtClean="0"/>
            </a:br>
            <a:r>
              <a:rPr lang="en-US" sz="3600" b="1" smtClean="0"/>
              <a:t>for Emotion Regulation </a:t>
            </a:r>
            <a:br>
              <a:rPr lang="en-US" sz="3600" b="1" smtClean="0"/>
            </a:br>
            <a:r>
              <a:rPr lang="en-US" sz="3600" b="1" smtClean="0"/>
              <a:t>and Their Likely Effects</a:t>
            </a:r>
          </a:p>
        </p:txBody>
      </p:sp>
      <p:sp>
        <p:nvSpPr>
          <p:cNvPr id="62466" name="Content Placeholder 18"/>
          <p:cNvSpPr>
            <a:spLocks noGrp="1"/>
          </p:cNvSpPr>
          <p:nvPr>
            <p:ph idx="1"/>
          </p:nvPr>
        </p:nvSpPr>
        <p:spPr/>
        <p:txBody>
          <a:bodyPr/>
          <a:lstStyle/>
          <a:p>
            <a:pPr eaLnBrk="1" hangingPunct="1"/>
            <a:r>
              <a:rPr lang="en-US" sz="2800" b="1" i="1" smtClean="0"/>
              <a:t>Emotion regulation</a:t>
            </a:r>
            <a:r>
              <a:rPr lang="en-US" sz="2800" b="1" smtClean="0"/>
              <a:t> is to identify and modify the emotions you feel.</a:t>
            </a:r>
          </a:p>
          <a:p>
            <a:pPr eaLnBrk="1" hangingPunct="1"/>
            <a:r>
              <a:rPr lang="en-US" sz="2800" b="1" smtClean="0"/>
              <a:t>Strategies to change your emotions include thinking about more pleasant things, suppressing negative thoughts, distracting yourself, reappraising the situation, or engaging in relaxation techniques.</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4-</a:t>
            </a:r>
            <a:fld id="{3129E3EF-6572-45C7-847B-149E0EF0D70B}" type="slidenum">
              <a:rPr lang="en-US"/>
              <a:pPr>
                <a:defRPr/>
              </a:pPr>
              <a:t>24</a:t>
            </a:fld>
            <a:endParaRPr lang="en-US" dirty="0"/>
          </a:p>
        </p:txBody>
      </p:sp>
      <p:sp>
        <p:nvSpPr>
          <p:cNvPr id="17" name="Oval 16"/>
          <p:cNvSpPr/>
          <p:nvPr/>
        </p:nvSpPr>
        <p:spPr>
          <a:xfrm>
            <a:off x="288925" y="274638"/>
            <a:ext cx="1668463"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74675" y="501650"/>
            <a:ext cx="1141413" cy="646113"/>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6</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7"/>
          <p:cNvSpPr>
            <a:spLocks noGrp="1"/>
          </p:cNvSpPr>
          <p:nvPr>
            <p:ph type="title"/>
          </p:nvPr>
        </p:nvSpPr>
        <p:spPr>
          <a:xfrm>
            <a:off x="574675" y="192088"/>
            <a:ext cx="8229600" cy="1143000"/>
          </a:xfrm>
        </p:spPr>
        <p:txBody>
          <a:bodyPr/>
          <a:lstStyle/>
          <a:p>
            <a:pPr algn="r" eaLnBrk="1" hangingPunct="1"/>
            <a:r>
              <a:rPr lang="en-US" sz="3600" b="1" smtClean="0"/>
              <a:t>Apply Concepts About Emotions </a:t>
            </a:r>
            <a:br>
              <a:rPr lang="en-US" sz="3600" b="1" smtClean="0"/>
            </a:br>
            <a:r>
              <a:rPr lang="en-US" sz="3600" b="1" smtClean="0"/>
              <a:t>and Moods to Specific OB Issue</a:t>
            </a:r>
          </a:p>
        </p:txBody>
      </p:sp>
      <p:sp>
        <p:nvSpPr>
          <p:cNvPr id="64514" name="Content Placeholder 18"/>
          <p:cNvSpPr>
            <a:spLocks noGrp="1"/>
          </p:cNvSpPr>
          <p:nvPr>
            <p:ph idx="1"/>
          </p:nvPr>
        </p:nvSpPr>
        <p:spPr/>
        <p:txBody>
          <a:bodyPr/>
          <a:lstStyle/>
          <a:p>
            <a:pPr eaLnBrk="1" hangingPunct="1">
              <a:lnSpc>
                <a:spcPct val="90000"/>
              </a:lnSpc>
            </a:pPr>
            <a:r>
              <a:rPr lang="en-US" sz="2800" b="1" smtClean="0">
                <a:latin typeface="Arial" charset="0"/>
              </a:rPr>
              <a:t>Selection</a:t>
            </a:r>
          </a:p>
          <a:p>
            <a:pPr lvl="1" eaLnBrk="1" hangingPunct="1">
              <a:lnSpc>
                <a:spcPct val="90000"/>
              </a:lnSpc>
            </a:pPr>
            <a:r>
              <a:rPr lang="en-US" b="1" smtClean="0">
                <a:latin typeface="Arial" charset="0"/>
              </a:rPr>
              <a:t>EI should be a hiring factor, especially for social jobs.  </a:t>
            </a:r>
          </a:p>
          <a:p>
            <a:pPr eaLnBrk="1" hangingPunct="1">
              <a:lnSpc>
                <a:spcPct val="90000"/>
              </a:lnSpc>
            </a:pPr>
            <a:r>
              <a:rPr lang="en-US" sz="2800" b="1" smtClean="0">
                <a:latin typeface="Arial" charset="0"/>
              </a:rPr>
              <a:t>Decision Making</a:t>
            </a:r>
          </a:p>
          <a:p>
            <a:pPr lvl="1" eaLnBrk="1" hangingPunct="1">
              <a:lnSpc>
                <a:spcPct val="90000"/>
              </a:lnSpc>
            </a:pPr>
            <a:r>
              <a:rPr lang="en-US" b="1" smtClean="0">
                <a:latin typeface="Arial" charset="0"/>
              </a:rPr>
              <a:t>Positive emotions can lead to better decisions.</a:t>
            </a:r>
          </a:p>
          <a:p>
            <a:pPr eaLnBrk="1" hangingPunct="1">
              <a:lnSpc>
                <a:spcPct val="90000"/>
              </a:lnSpc>
            </a:pPr>
            <a:r>
              <a:rPr lang="en-US" sz="2800" b="1" smtClean="0">
                <a:latin typeface="Arial" charset="0"/>
              </a:rPr>
              <a:t>Creativity</a:t>
            </a:r>
          </a:p>
          <a:p>
            <a:pPr lvl="1" eaLnBrk="1" hangingPunct="1">
              <a:lnSpc>
                <a:spcPct val="90000"/>
              </a:lnSpc>
            </a:pPr>
            <a:r>
              <a:rPr lang="en-US" b="1" smtClean="0">
                <a:latin typeface="Arial" charset="0"/>
              </a:rPr>
              <a:t>Positive mood increases flexibility, openness, and creativity.</a:t>
            </a:r>
          </a:p>
          <a:p>
            <a:pPr eaLnBrk="1" hangingPunct="1">
              <a:lnSpc>
                <a:spcPct val="90000"/>
              </a:lnSpc>
            </a:pPr>
            <a:endParaRPr lang="en-US" b="1" smtClean="0">
              <a:latin typeface="Arial" charset="0"/>
            </a:endParaRP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4-</a:t>
            </a:r>
            <a:fld id="{52B93CBD-DCC5-4E21-9C92-618BF08661B8}" type="slidenum">
              <a:rPr lang="en-US"/>
              <a:pPr>
                <a:defRPr/>
              </a:pPr>
              <a:t>25</a:t>
            </a:fld>
            <a:endParaRPr lang="en-US" dirty="0"/>
          </a:p>
        </p:txBody>
      </p:sp>
      <p:sp>
        <p:nvSpPr>
          <p:cNvPr id="17" name="Oval 16"/>
          <p:cNvSpPr/>
          <p:nvPr/>
        </p:nvSpPr>
        <p:spPr>
          <a:xfrm>
            <a:off x="288925" y="274638"/>
            <a:ext cx="1668463"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74675" y="501650"/>
            <a:ext cx="1141413" cy="646113"/>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7</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7"/>
          <p:cNvSpPr>
            <a:spLocks noGrp="1"/>
          </p:cNvSpPr>
          <p:nvPr>
            <p:ph type="title"/>
          </p:nvPr>
        </p:nvSpPr>
        <p:spPr>
          <a:xfrm>
            <a:off x="574675" y="192088"/>
            <a:ext cx="8229600" cy="1143000"/>
          </a:xfrm>
        </p:spPr>
        <p:txBody>
          <a:bodyPr/>
          <a:lstStyle/>
          <a:p>
            <a:pPr algn="r" eaLnBrk="1" hangingPunct="1"/>
            <a:r>
              <a:rPr lang="en-US" sz="3600" b="1" smtClean="0"/>
              <a:t>Apply Concepts About Emotions </a:t>
            </a:r>
            <a:br>
              <a:rPr lang="en-US" sz="3600" b="1" smtClean="0"/>
            </a:br>
            <a:r>
              <a:rPr lang="en-US" sz="3600" b="1" smtClean="0"/>
              <a:t>and Moods to Specific OB Issue</a:t>
            </a:r>
          </a:p>
        </p:txBody>
      </p:sp>
      <p:sp>
        <p:nvSpPr>
          <p:cNvPr id="66562" name="Content Placeholder 18"/>
          <p:cNvSpPr>
            <a:spLocks noGrp="1"/>
          </p:cNvSpPr>
          <p:nvPr>
            <p:ph idx="1"/>
          </p:nvPr>
        </p:nvSpPr>
        <p:spPr/>
        <p:txBody>
          <a:bodyPr wrap="none"/>
          <a:lstStyle/>
          <a:p>
            <a:pPr eaLnBrk="1" hangingPunct="1">
              <a:lnSpc>
                <a:spcPct val="90000"/>
              </a:lnSpc>
            </a:pPr>
            <a:r>
              <a:rPr lang="en-US" sz="2800" b="1" smtClean="0">
                <a:latin typeface="Arial" charset="0"/>
              </a:rPr>
              <a:t>Motivation</a:t>
            </a:r>
          </a:p>
          <a:p>
            <a:pPr lvl="1" eaLnBrk="1" hangingPunct="1">
              <a:lnSpc>
                <a:spcPct val="90000"/>
              </a:lnSpc>
            </a:pPr>
            <a:r>
              <a:rPr lang="en-US" b="1" smtClean="0">
                <a:latin typeface="Arial" charset="0"/>
              </a:rPr>
              <a:t>Positive mood affects expectations of success; </a:t>
            </a:r>
            <a:br>
              <a:rPr lang="en-US" b="1" smtClean="0">
                <a:latin typeface="Arial" charset="0"/>
              </a:rPr>
            </a:br>
            <a:r>
              <a:rPr lang="en-US" b="1" smtClean="0">
                <a:latin typeface="Arial" charset="0"/>
              </a:rPr>
              <a:t>feedback amplifies this effect.</a:t>
            </a:r>
          </a:p>
          <a:p>
            <a:pPr eaLnBrk="1" hangingPunct="1">
              <a:lnSpc>
                <a:spcPct val="90000"/>
              </a:lnSpc>
            </a:pPr>
            <a:r>
              <a:rPr lang="en-US" sz="2800" b="1" smtClean="0">
                <a:latin typeface="Arial" charset="0"/>
              </a:rPr>
              <a:t>Leadership</a:t>
            </a:r>
          </a:p>
          <a:p>
            <a:pPr lvl="1" eaLnBrk="1" hangingPunct="1">
              <a:lnSpc>
                <a:spcPct val="90000"/>
              </a:lnSpc>
            </a:pPr>
            <a:r>
              <a:rPr lang="en-US" b="1" smtClean="0">
                <a:latin typeface="Arial" charset="0"/>
              </a:rPr>
              <a:t>Emotions are important to acceptance of </a:t>
            </a:r>
            <a:br>
              <a:rPr lang="en-US" b="1" smtClean="0">
                <a:latin typeface="Arial" charset="0"/>
              </a:rPr>
            </a:br>
            <a:r>
              <a:rPr lang="en-US" b="1" smtClean="0">
                <a:latin typeface="Arial" charset="0"/>
              </a:rPr>
              <a:t>messages from organizational leaders.</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4-</a:t>
            </a:r>
            <a:fld id="{12A5AF70-370F-4794-995F-8591F0C5EE2B}" type="slidenum">
              <a:rPr lang="en-US"/>
              <a:pPr>
                <a:defRPr/>
              </a:pPr>
              <a:t>26</a:t>
            </a:fld>
            <a:endParaRPr lang="en-US" dirty="0"/>
          </a:p>
        </p:txBody>
      </p:sp>
      <p:sp>
        <p:nvSpPr>
          <p:cNvPr id="17" name="Oval 16"/>
          <p:cNvSpPr/>
          <p:nvPr/>
        </p:nvSpPr>
        <p:spPr>
          <a:xfrm>
            <a:off x="288925" y="274638"/>
            <a:ext cx="1668463"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74675" y="501650"/>
            <a:ext cx="1141413" cy="646113"/>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7"/>
          <p:cNvSpPr>
            <a:spLocks noGrp="1"/>
          </p:cNvSpPr>
          <p:nvPr>
            <p:ph type="title"/>
          </p:nvPr>
        </p:nvSpPr>
        <p:spPr>
          <a:xfrm>
            <a:off x="574675" y="192088"/>
            <a:ext cx="8229600" cy="1143000"/>
          </a:xfrm>
        </p:spPr>
        <p:txBody>
          <a:bodyPr/>
          <a:lstStyle/>
          <a:p>
            <a:pPr algn="r" eaLnBrk="1" hangingPunct="1"/>
            <a:r>
              <a:rPr lang="en-US" sz="3600" b="1" smtClean="0"/>
              <a:t>Apply Concepts About Emotions </a:t>
            </a:r>
            <a:br>
              <a:rPr lang="en-US" sz="3600" b="1" smtClean="0"/>
            </a:br>
            <a:r>
              <a:rPr lang="en-US" sz="3600" b="1" smtClean="0"/>
              <a:t>and Moods to Specific OB Issue</a:t>
            </a:r>
          </a:p>
        </p:txBody>
      </p:sp>
      <p:sp>
        <p:nvSpPr>
          <p:cNvPr id="68610" name="Content Placeholder 18"/>
          <p:cNvSpPr>
            <a:spLocks noGrp="1"/>
          </p:cNvSpPr>
          <p:nvPr>
            <p:ph idx="1"/>
          </p:nvPr>
        </p:nvSpPr>
        <p:spPr>
          <a:xfrm>
            <a:off x="457200" y="2057400"/>
            <a:ext cx="8229600" cy="4298950"/>
          </a:xfrm>
        </p:spPr>
        <p:txBody>
          <a:bodyPr wrap="none"/>
          <a:lstStyle/>
          <a:p>
            <a:pPr eaLnBrk="1" hangingPunct="1">
              <a:lnSpc>
                <a:spcPct val="80000"/>
              </a:lnSpc>
            </a:pPr>
            <a:r>
              <a:rPr lang="en-US" sz="2800" b="1" smtClean="0">
                <a:latin typeface="Arial" charset="0"/>
              </a:rPr>
              <a:t>Negotiation </a:t>
            </a:r>
          </a:p>
          <a:p>
            <a:pPr lvl="1" eaLnBrk="1" hangingPunct="1">
              <a:lnSpc>
                <a:spcPct val="80000"/>
              </a:lnSpc>
            </a:pPr>
            <a:r>
              <a:rPr lang="en-US" b="1" smtClean="0">
                <a:latin typeface="Arial" charset="0"/>
              </a:rPr>
              <a:t>Emotions, skillfully displayed, can </a:t>
            </a:r>
            <a:br>
              <a:rPr lang="en-US" b="1" smtClean="0">
                <a:latin typeface="Arial" charset="0"/>
              </a:rPr>
            </a:br>
            <a:r>
              <a:rPr lang="en-US" b="1" smtClean="0">
                <a:latin typeface="Arial" charset="0"/>
              </a:rPr>
              <a:t>affect negotiations</a:t>
            </a:r>
          </a:p>
          <a:p>
            <a:pPr eaLnBrk="1" hangingPunct="1">
              <a:lnSpc>
                <a:spcPct val="80000"/>
              </a:lnSpc>
            </a:pPr>
            <a:r>
              <a:rPr lang="en-US" sz="2800" b="1" smtClean="0">
                <a:latin typeface="Arial" charset="0"/>
              </a:rPr>
              <a:t>Customer Services</a:t>
            </a:r>
          </a:p>
          <a:p>
            <a:pPr lvl="1" eaLnBrk="1" hangingPunct="1">
              <a:lnSpc>
                <a:spcPct val="80000"/>
              </a:lnSpc>
            </a:pPr>
            <a:r>
              <a:rPr lang="en-US" b="1" smtClean="0">
                <a:latin typeface="Arial" charset="0"/>
              </a:rPr>
              <a:t>Emotions affect service quality delivered to </a:t>
            </a:r>
            <a:br>
              <a:rPr lang="en-US" b="1" smtClean="0">
                <a:latin typeface="Arial" charset="0"/>
              </a:rPr>
            </a:br>
            <a:r>
              <a:rPr lang="en-US" b="1" smtClean="0">
                <a:latin typeface="Arial" charset="0"/>
              </a:rPr>
              <a:t>customers which affects customer relationships</a:t>
            </a:r>
          </a:p>
          <a:p>
            <a:pPr lvl="1" eaLnBrk="1" hangingPunct="1">
              <a:lnSpc>
                <a:spcPct val="80000"/>
              </a:lnSpc>
            </a:pPr>
            <a:r>
              <a:rPr lang="en-US" b="1" i="1" smtClean="0">
                <a:latin typeface="Arial" charset="0"/>
              </a:rPr>
              <a:t>Emotional Contagion</a:t>
            </a:r>
            <a:r>
              <a:rPr lang="en-US" b="1" smtClean="0">
                <a:latin typeface="Arial" charset="0"/>
              </a:rPr>
              <a:t>: “catching” emotions </a:t>
            </a:r>
          </a:p>
          <a:p>
            <a:pPr eaLnBrk="1" hangingPunct="1">
              <a:lnSpc>
                <a:spcPct val="80000"/>
              </a:lnSpc>
            </a:pPr>
            <a:r>
              <a:rPr lang="en-US" sz="2800" b="1" smtClean="0">
                <a:latin typeface="Arial" charset="0"/>
              </a:rPr>
              <a:t>Job Attitudes</a:t>
            </a:r>
          </a:p>
          <a:p>
            <a:pPr lvl="1" eaLnBrk="1" hangingPunct="1">
              <a:lnSpc>
                <a:spcPct val="80000"/>
              </a:lnSpc>
            </a:pPr>
            <a:r>
              <a:rPr lang="en-US" b="1" smtClean="0">
                <a:latin typeface="Arial" charset="0"/>
              </a:rPr>
              <a:t>Can carry over to home, but dissipate overnight</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4-</a:t>
            </a:r>
            <a:fld id="{20ED93B5-63D6-44F0-93D5-37AB9A0C4953}" type="slidenum">
              <a:rPr lang="en-US"/>
              <a:pPr>
                <a:defRPr/>
              </a:pPr>
              <a:t>27</a:t>
            </a:fld>
            <a:endParaRPr lang="en-US" dirty="0"/>
          </a:p>
        </p:txBody>
      </p:sp>
      <p:sp>
        <p:nvSpPr>
          <p:cNvPr id="17" name="Oval 16"/>
          <p:cNvSpPr/>
          <p:nvPr/>
        </p:nvSpPr>
        <p:spPr>
          <a:xfrm>
            <a:off x="288925" y="274638"/>
            <a:ext cx="1668463"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74675" y="501650"/>
            <a:ext cx="1141413" cy="646113"/>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7"/>
          <p:cNvSpPr>
            <a:spLocks noGrp="1"/>
          </p:cNvSpPr>
          <p:nvPr>
            <p:ph type="title"/>
          </p:nvPr>
        </p:nvSpPr>
        <p:spPr>
          <a:xfrm>
            <a:off x="574675" y="192088"/>
            <a:ext cx="8229600" cy="1143000"/>
          </a:xfrm>
        </p:spPr>
        <p:txBody>
          <a:bodyPr/>
          <a:lstStyle/>
          <a:p>
            <a:pPr algn="r" eaLnBrk="1" hangingPunct="1"/>
            <a:r>
              <a:rPr lang="en-US" sz="3600" b="1" smtClean="0"/>
              <a:t>Apply Concepts About Emotions </a:t>
            </a:r>
            <a:br>
              <a:rPr lang="en-US" sz="3600" b="1" smtClean="0"/>
            </a:br>
            <a:r>
              <a:rPr lang="en-US" sz="3600" b="1" smtClean="0"/>
              <a:t>and Moods to Specific OB Issue</a:t>
            </a:r>
          </a:p>
        </p:txBody>
      </p:sp>
      <p:sp>
        <p:nvSpPr>
          <p:cNvPr id="70658" name="Content Placeholder 18"/>
          <p:cNvSpPr>
            <a:spLocks noGrp="1"/>
          </p:cNvSpPr>
          <p:nvPr>
            <p:ph idx="1"/>
          </p:nvPr>
        </p:nvSpPr>
        <p:spPr>
          <a:xfrm>
            <a:off x="457200" y="2057400"/>
            <a:ext cx="8229600" cy="4298950"/>
          </a:xfrm>
        </p:spPr>
        <p:txBody>
          <a:bodyPr wrap="none"/>
          <a:lstStyle/>
          <a:p>
            <a:pPr eaLnBrk="1" hangingPunct="1">
              <a:lnSpc>
                <a:spcPct val="80000"/>
              </a:lnSpc>
            </a:pPr>
            <a:r>
              <a:rPr lang="en-US" sz="2800" b="1" smtClean="0">
                <a:latin typeface="Arial" charset="0"/>
              </a:rPr>
              <a:t>Deviant Workplace Behaviors</a:t>
            </a:r>
          </a:p>
          <a:p>
            <a:pPr lvl="1" eaLnBrk="1" hangingPunct="1">
              <a:lnSpc>
                <a:spcPct val="80000"/>
              </a:lnSpc>
            </a:pPr>
            <a:r>
              <a:rPr lang="en-US" b="1" smtClean="0">
                <a:latin typeface="Arial" charset="0"/>
              </a:rPr>
              <a:t>Negative emotions lead to </a:t>
            </a:r>
            <a:r>
              <a:rPr lang="en-US" b="1" i="1" smtClean="0">
                <a:latin typeface="Arial" charset="0"/>
              </a:rPr>
              <a:t>employee deviance</a:t>
            </a:r>
            <a:r>
              <a:rPr lang="en-US" b="1" smtClean="0">
                <a:latin typeface="Arial" charset="0"/>
              </a:rPr>
              <a:t>  </a:t>
            </a:r>
            <a:br>
              <a:rPr lang="en-US" b="1" smtClean="0">
                <a:latin typeface="Arial" charset="0"/>
              </a:rPr>
            </a:br>
            <a:r>
              <a:rPr lang="en-US" b="1" smtClean="0">
                <a:latin typeface="Arial" charset="0"/>
              </a:rPr>
              <a:t>(actions that violate norms and </a:t>
            </a:r>
            <a:br>
              <a:rPr lang="en-US" b="1" smtClean="0">
                <a:latin typeface="Arial" charset="0"/>
              </a:rPr>
            </a:br>
            <a:r>
              <a:rPr lang="en-US" b="1" smtClean="0">
                <a:latin typeface="Arial" charset="0"/>
              </a:rPr>
              <a:t>threaten the organization)</a:t>
            </a:r>
          </a:p>
          <a:p>
            <a:pPr eaLnBrk="1" hangingPunct="1">
              <a:lnSpc>
                <a:spcPct val="80000"/>
              </a:lnSpc>
            </a:pPr>
            <a:r>
              <a:rPr lang="en-US" sz="2800" b="1" smtClean="0">
                <a:latin typeface="Arial" charset="0"/>
              </a:rPr>
              <a:t>Safety and Injury at Work</a:t>
            </a:r>
          </a:p>
          <a:p>
            <a:pPr lvl="1" eaLnBrk="1" hangingPunct="1">
              <a:lnSpc>
                <a:spcPct val="80000"/>
              </a:lnSpc>
            </a:pPr>
            <a:r>
              <a:rPr lang="en-US" b="1" smtClean="0">
                <a:latin typeface="Arial" charset="0"/>
              </a:rPr>
              <a:t>Don’t do dangerous work when in a bad mood</a:t>
            </a:r>
          </a:p>
          <a:p>
            <a:pPr eaLnBrk="1" hangingPunct="1">
              <a:lnSpc>
                <a:spcPct val="90000"/>
              </a:lnSpc>
            </a:pPr>
            <a:r>
              <a:rPr lang="en-US" sz="2800" b="1" smtClean="0">
                <a:latin typeface="Arial" charset="0"/>
              </a:rPr>
              <a:t>Manager’s Influence</a:t>
            </a:r>
          </a:p>
          <a:p>
            <a:pPr lvl="1" eaLnBrk="1" hangingPunct="1">
              <a:lnSpc>
                <a:spcPct val="90000"/>
              </a:lnSpc>
            </a:pPr>
            <a:r>
              <a:rPr lang="en-US" b="1" smtClean="0">
                <a:latin typeface="Arial" charset="0"/>
              </a:rPr>
              <a:t>Leaders who are in a good mood, use humor, </a:t>
            </a:r>
          </a:p>
          <a:p>
            <a:pPr lvl="1" eaLnBrk="1" hangingPunct="1">
              <a:lnSpc>
                <a:spcPct val="90000"/>
              </a:lnSpc>
              <a:buFont typeface="Arial" charset="0"/>
              <a:buNone/>
            </a:pPr>
            <a:r>
              <a:rPr lang="en-US" b="1" smtClean="0">
                <a:latin typeface="Arial" charset="0"/>
              </a:rPr>
              <a:t>	and praise employees increase positive moods</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4-</a:t>
            </a:r>
            <a:fld id="{EA0350CD-90E9-4D63-B2E6-77699D2BFD34}" type="slidenum">
              <a:rPr lang="en-US"/>
              <a:pPr>
                <a:defRPr/>
              </a:pPr>
              <a:t>28</a:t>
            </a:fld>
            <a:endParaRPr lang="en-US" dirty="0"/>
          </a:p>
        </p:txBody>
      </p:sp>
      <p:sp>
        <p:nvSpPr>
          <p:cNvPr id="17" name="Oval 16"/>
          <p:cNvSpPr/>
          <p:nvPr/>
        </p:nvSpPr>
        <p:spPr>
          <a:xfrm>
            <a:off x="288925" y="274638"/>
            <a:ext cx="1668463"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74675" y="501650"/>
            <a:ext cx="1141413" cy="646113"/>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7</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7"/>
          <p:cNvSpPr>
            <a:spLocks noGrp="1"/>
          </p:cNvSpPr>
          <p:nvPr>
            <p:ph type="title"/>
          </p:nvPr>
        </p:nvSpPr>
        <p:spPr>
          <a:xfrm>
            <a:off x="574675" y="192088"/>
            <a:ext cx="8229600" cy="1143000"/>
          </a:xfrm>
        </p:spPr>
        <p:txBody>
          <a:bodyPr/>
          <a:lstStyle/>
          <a:p>
            <a:pPr algn="r" eaLnBrk="1" hangingPunct="1"/>
            <a:r>
              <a:rPr lang="en-US" sz="3600" b="1" smtClean="0"/>
              <a:t>Managerial Implications</a:t>
            </a:r>
          </a:p>
        </p:txBody>
      </p:sp>
      <p:sp>
        <p:nvSpPr>
          <p:cNvPr id="72706" name="Content Placeholder 18"/>
          <p:cNvSpPr>
            <a:spLocks noGrp="1"/>
          </p:cNvSpPr>
          <p:nvPr>
            <p:ph idx="1"/>
          </p:nvPr>
        </p:nvSpPr>
        <p:spPr>
          <a:xfrm>
            <a:off x="457200" y="1335088"/>
            <a:ext cx="8229600" cy="4298950"/>
          </a:xfrm>
        </p:spPr>
        <p:txBody>
          <a:bodyPr wrap="none"/>
          <a:lstStyle/>
          <a:p>
            <a:pPr eaLnBrk="1" hangingPunct="1"/>
            <a:r>
              <a:rPr lang="en-US" sz="2800" b="1" smtClean="0"/>
              <a:t>Emotions and moods are a natural part of an </a:t>
            </a:r>
            <a:br>
              <a:rPr lang="en-US" sz="2800" b="1" smtClean="0"/>
            </a:br>
            <a:r>
              <a:rPr lang="en-US" sz="2800" b="1" smtClean="0"/>
              <a:t>individual’s makeup. </a:t>
            </a:r>
          </a:p>
          <a:p>
            <a:pPr eaLnBrk="1" hangingPunct="1"/>
            <a:r>
              <a:rPr lang="en-US" sz="2800" b="1" smtClean="0"/>
              <a:t>Ignoring co-workers’ and employees’ emotions and </a:t>
            </a:r>
            <a:br>
              <a:rPr lang="en-US" sz="2800" b="1" smtClean="0"/>
            </a:br>
            <a:r>
              <a:rPr lang="en-US" sz="2800" b="1" smtClean="0"/>
              <a:t>assessing others’ behavior as if they were</a:t>
            </a:r>
            <a:br>
              <a:rPr lang="en-US" sz="2800" b="1" smtClean="0"/>
            </a:br>
            <a:r>
              <a:rPr lang="en-US" sz="2800" b="1" smtClean="0"/>
              <a:t>completely rational is wrong. </a:t>
            </a:r>
          </a:p>
          <a:p>
            <a:pPr eaLnBrk="1" hangingPunct="1"/>
            <a:r>
              <a:rPr lang="en-US" sz="2800" b="1" smtClean="0"/>
              <a:t>“You can’t divorce emotions from the workplace </a:t>
            </a:r>
            <a:br>
              <a:rPr lang="en-US" sz="2800" b="1" smtClean="0"/>
            </a:br>
            <a:r>
              <a:rPr lang="en-US" sz="2800" b="1" smtClean="0"/>
              <a:t>because you can’t divorce emotions from people.”</a:t>
            </a:r>
          </a:p>
          <a:p>
            <a:pPr eaLnBrk="1" hangingPunct="1"/>
            <a:r>
              <a:rPr lang="en-US" sz="2800" b="1" smtClean="0"/>
              <a:t>Managers who understand the roles of emotions and </a:t>
            </a:r>
            <a:br>
              <a:rPr lang="en-US" sz="2800" b="1" smtClean="0"/>
            </a:br>
            <a:r>
              <a:rPr lang="en-US" sz="2800" b="1" smtClean="0"/>
              <a:t>moods will significantly improve their ability </a:t>
            </a:r>
            <a:br>
              <a:rPr lang="en-US" sz="2800" b="1" smtClean="0"/>
            </a:br>
            <a:r>
              <a:rPr lang="en-US" sz="2800" b="1" smtClean="0"/>
              <a:t>to explain co-workers’ and employees’ behaviors.</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4-</a:t>
            </a:r>
            <a:fld id="{DB8A430C-FC5C-4A78-9B3B-0EABBB52AA1E}"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438275"/>
          </a:xfrm>
        </p:spPr>
        <p:txBody>
          <a:bodyPr/>
          <a:lstStyle/>
          <a:p>
            <a:pPr algn="r" eaLnBrk="1" hangingPunct="1"/>
            <a:r>
              <a:rPr lang="en-US" sz="3600" b="1" smtClean="0"/>
              <a:t>Differentiate Emotions from Moods,</a:t>
            </a:r>
            <a:br>
              <a:rPr lang="en-US" sz="3600" b="1" smtClean="0"/>
            </a:br>
            <a:r>
              <a:rPr lang="en-US" sz="3600" b="1" smtClean="0"/>
              <a:t>List the Basic Emotions and Moods</a:t>
            </a:r>
          </a:p>
        </p:txBody>
      </p:sp>
      <p:sp>
        <p:nvSpPr>
          <p:cNvPr id="14" name="Content Placeholder 13"/>
          <p:cNvSpPr>
            <a:spLocks noGrp="1"/>
          </p:cNvSpPr>
          <p:nvPr>
            <p:ph idx="1"/>
          </p:nvPr>
        </p:nvSpPr>
        <p:spPr>
          <a:xfrm>
            <a:off x="457200" y="2393950"/>
            <a:ext cx="8229600" cy="3962400"/>
          </a:xfrm>
        </p:spPr>
        <p:txBody>
          <a:bodyPr>
            <a:normAutofit/>
          </a:bodyPr>
          <a:lstStyle/>
          <a:p>
            <a:pPr eaLnBrk="1" hangingPunct="1">
              <a:lnSpc>
                <a:spcPct val="90000"/>
              </a:lnSpc>
            </a:pPr>
            <a:r>
              <a:rPr lang="en-US" sz="2700" b="1" smtClean="0">
                <a:latin typeface="Arial" charset="0"/>
              </a:rPr>
              <a:t>The “Myth of Rationality”</a:t>
            </a:r>
          </a:p>
          <a:p>
            <a:pPr lvl="1" eaLnBrk="1" hangingPunct="1">
              <a:lnSpc>
                <a:spcPct val="90000"/>
              </a:lnSpc>
            </a:pPr>
            <a:r>
              <a:rPr lang="en-US" sz="2400" b="1" smtClean="0">
                <a:latin typeface="Arial" charset="0"/>
              </a:rPr>
              <a:t>Emotions were seen as irrational</a:t>
            </a:r>
          </a:p>
          <a:p>
            <a:pPr lvl="1" eaLnBrk="1" hangingPunct="1">
              <a:lnSpc>
                <a:spcPct val="90000"/>
              </a:lnSpc>
            </a:pPr>
            <a:r>
              <a:rPr lang="en-US" sz="2400" b="1" smtClean="0">
                <a:latin typeface="Arial" charset="0"/>
              </a:rPr>
              <a:t>Managers worked to make emotion-free environments</a:t>
            </a:r>
          </a:p>
          <a:p>
            <a:pPr eaLnBrk="1" hangingPunct="1">
              <a:lnSpc>
                <a:spcPct val="90000"/>
              </a:lnSpc>
            </a:pPr>
            <a:r>
              <a:rPr lang="en-US" sz="2700" b="1" smtClean="0">
                <a:latin typeface="Arial" charset="0"/>
              </a:rPr>
              <a:t>View of Emotionality</a:t>
            </a:r>
          </a:p>
          <a:p>
            <a:pPr lvl="1" eaLnBrk="1" hangingPunct="1">
              <a:lnSpc>
                <a:spcPct val="90000"/>
              </a:lnSpc>
            </a:pPr>
            <a:r>
              <a:rPr lang="en-US" sz="2400" b="1" smtClean="0">
                <a:latin typeface="Arial" charset="0"/>
              </a:rPr>
              <a:t>Emotions were believed to be disruptive</a:t>
            </a:r>
          </a:p>
          <a:p>
            <a:pPr lvl="1" eaLnBrk="1" hangingPunct="1">
              <a:lnSpc>
                <a:spcPct val="90000"/>
              </a:lnSpc>
            </a:pPr>
            <a:r>
              <a:rPr lang="en-US" sz="2400" b="1" smtClean="0">
                <a:latin typeface="Arial" charset="0"/>
              </a:rPr>
              <a:t>Emotions interfered with productivity</a:t>
            </a:r>
          </a:p>
          <a:p>
            <a:pPr lvl="1" eaLnBrk="1" hangingPunct="1">
              <a:lnSpc>
                <a:spcPct val="90000"/>
              </a:lnSpc>
            </a:pPr>
            <a:r>
              <a:rPr lang="en-US" sz="2400" b="1" smtClean="0">
                <a:latin typeface="Arial" charset="0"/>
              </a:rPr>
              <a:t>Only negative emotions were observed</a:t>
            </a:r>
          </a:p>
          <a:p>
            <a:pPr eaLnBrk="1" hangingPunct="1">
              <a:lnSpc>
                <a:spcPct val="90000"/>
              </a:lnSpc>
            </a:pPr>
            <a:r>
              <a:rPr lang="en-US" sz="2700" b="1" smtClean="0">
                <a:latin typeface="Arial" charset="0"/>
              </a:rPr>
              <a:t>Now we know emotions can’t be separated from the workplace</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173788"/>
            <a:ext cx="609600" cy="365125"/>
          </a:xfrm>
        </p:spPr>
        <p:txBody>
          <a:bodyPr/>
          <a:lstStyle/>
          <a:p>
            <a:pPr>
              <a:defRPr/>
            </a:pPr>
            <a:r>
              <a:rPr lang="en-US" dirty="0"/>
              <a:t>4-</a:t>
            </a:r>
            <a:fld id="{CAF9BC18-BC8D-4417-95FC-1020934E8F18}" type="slidenum">
              <a:rPr lang="en-US"/>
              <a:pPr>
                <a:defRPr/>
              </a:pPr>
              <a:t>3</a:t>
            </a:fld>
            <a:endParaRPr lang="en-US" dirty="0"/>
          </a:p>
        </p:txBody>
      </p:sp>
      <p:sp>
        <p:nvSpPr>
          <p:cNvPr id="17" name="Oval 16"/>
          <p:cNvSpPr/>
          <p:nvPr/>
        </p:nvSpPr>
        <p:spPr>
          <a:xfrm>
            <a:off x="271463" y="274638"/>
            <a:ext cx="1670050" cy="1143000"/>
          </a:xfrm>
          <a:prstGeom prst="ellipse">
            <a:avLst/>
          </a:prstGeom>
          <a:solidFill>
            <a:schemeClr val="bg1">
              <a:lumMod val="65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1</a:t>
            </a:r>
          </a:p>
        </p:txBody>
      </p:sp>
      <p:sp>
        <p:nvSpPr>
          <p:cNvPr id="19463" name="TextBox 7"/>
          <p:cNvSpPr txBox="1">
            <a:spLocks noChangeArrowheads="1"/>
          </p:cNvSpPr>
          <p:nvPr/>
        </p:nvSpPr>
        <p:spPr bwMode="auto">
          <a:xfrm>
            <a:off x="528638" y="1789113"/>
            <a:ext cx="7308850" cy="457200"/>
          </a:xfrm>
          <a:prstGeom prst="rect">
            <a:avLst/>
          </a:prstGeom>
          <a:noFill/>
          <a:ln w="9525">
            <a:noFill/>
            <a:miter lim="800000"/>
            <a:headEnd/>
            <a:tailEnd/>
          </a:ln>
        </p:spPr>
        <p:txBody>
          <a:bodyPr>
            <a:spAutoFit/>
          </a:bodyPr>
          <a:lstStyle/>
          <a:p>
            <a:r>
              <a:rPr lang="en-US" sz="2400" b="1">
                <a:cs typeface="Arial" charset="0"/>
              </a:rPr>
              <a:t>Why Were Emotions Ignored in OB?</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Copyright © 2013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dirty="0"/>
              <a:t>4-</a:t>
            </a:r>
            <a:fld id="{B27C4F0B-CF17-4851-B03B-760421F4A0B4}" type="slidenum">
              <a:rPr lang="en-US"/>
              <a:pPr>
                <a:defRPr/>
              </a:pPr>
              <a:t>30</a:t>
            </a:fld>
            <a:endParaRPr lang="en-US" dirty="0"/>
          </a:p>
        </p:txBody>
      </p:sp>
      <p:sp>
        <p:nvSpPr>
          <p:cNvPr id="74755" name="Rectangle 4"/>
          <p:cNvSpPr>
            <a:spLocks noChangeArrowheads="1"/>
          </p:cNvSpPr>
          <p:nvPr/>
        </p:nvSpPr>
        <p:spPr bwMode="auto">
          <a:xfrm>
            <a:off x="457200" y="3035300"/>
            <a:ext cx="8304213" cy="2289175"/>
          </a:xfrm>
          <a:prstGeom prst="rect">
            <a:avLst/>
          </a:prstGeom>
          <a:noFill/>
          <a:ln w="9525">
            <a:noFill/>
            <a:miter lim="800000"/>
            <a:headEnd/>
            <a:tailEnd/>
          </a:ln>
        </p:spPr>
        <p:txBody>
          <a:bodyPr>
            <a:spAutoFit/>
          </a:bodyPr>
          <a:lstStyle/>
          <a:p>
            <a:pPr algn="ctr">
              <a:lnSpc>
                <a:spcPct val="80000"/>
              </a:lnSpc>
            </a:pPr>
            <a:r>
              <a:rPr lang="en-US" sz="2000" b="1"/>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gn="ctr">
              <a:lnSpc>
                <a:spcPct val="80000"/>
              </a:lnSpc>
            </a:pPr>
            <a:endParaRPr lang="en-US" sz="2400" b="1"/>
          </a:p>
          <a:p>
            <a:pPr algn="ctr">
              <a:lnSpc>
                <a:spcPct val="80000"/>
              </a:lnSpc>
            </a:pPr>
            <a:r>
              <a:rPr lang="en-US" sz="2800" b="1"/>
              <a:t>Copyright © 2013 Pearson Education, Inc.  </a:t>
            </a:r>
            <a:br>
              <a:rPr lang="en-US" sz="2800" b="1"/>
            </a:br>
            <a:r>
              <a:rPr lang="en-US" sz="2800" b="1"/>
              <a:t>publishing as Prentice Hall</a:t>
            </a:r>
          </a:p>
        </p:txBody>
      </p:sp>
      <p:pic>
        <p:nvPicPr>
          <p:cNvPr id="6" name="Picture 2" descr="cid:3287383400_2177562"/>
          <p:cNvPicPr>
            <a:picLocks noChangeAspect="1" noChangeArrowheads="1"/>
          </p:cNvPicPr>
          <p:nvPr/>
        </p:nvPicPr>
        <p:blipFill>
          <a:blip r:embed="rId3"/>
          <a:srcRect/>
          <a:stretch>
            <a:fillRect/>
          </a:stretch>
        </p:blipFill>
        <p:spPr bwMode="blackWhite">
          <a:xfrm>
            <a:off x="746125" y="323850"/>
            <a:ext cx="7685088" cy="2401888"/>
          </a:xfrm>
          <a:prstGeom prst="rect">
            <a:avLst/>
          </a:prstGeom>
          <a:solidFill>
            <a:schemeClr val="hlink"/>
          </a:solidFill>
          <a:ln w="3175">
            <a:solidFill>
              <a:schemeClr val="bg1"/>
            </a:solidFill>
            <a:miter lim="800000"/>
            <a:headEnd/>
            <a:tailEnd/>
          </a:ln>
          <a:effectLst>
            <a:outerShdw blurRad="63500" dist="107763" dir="2700000" algn="ctr" rotWithShape="0">
              <a:srgbClr val="80808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438275"/>
          </a:xfrm>
        </p:spPr>
        <p:txBody>
          <a:bodyPr/>
          <a:lstStyle/>
          <a:p>
            <a:pPr algn="r" eaLnBrk="1" hangingPunct="1"/>
            <a:r>
              <a:rPr lang="en-US" sz="3600" b="1" smtClean="0"/>
              <a:t>Differentiate Emotions from Moods,</a:t>
            </a:r>
            <a:br>
              <a:rPr lang="en-US" sz="3600" b="1" smtClean="0"/>
            </a:br>
            <a:r>
              <a:rPr lang="en-US" sz="3600" b="1" smtClean="0"/>
              <a:t>List the Basic Emotions and Moods</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173788"/>
            <a:ext cx="609600" cy="365125"/>
          </a:xfrm>
        </p:spPr>
        <p:txBody>
          <a:bodyPr/>
          <a:lstStyle/>
          <a:p>
            <a:pPr>
              <a:defRPr/>
            </a:pPr>
            <a:r>
              <a:rPr lang="en-US" dirty="0"/>
              <a:t>4-</a:t>
            </a:r>
            <a:fld id="{D87F2395-DB6D-4788-8F28-126A70C12B78}" type="slidenum">
              <a:rPr lang="en-US"/>
              <a:pPr>
                <a:defRPr/>
              </a:pPr>
              <a:t>4</a:t>
            </a:fld>
            <a:endParaRPr lang="en-US" dirty="0"/>
          </a:p>
        </p:txBody>
      </p:sp>
      <p:sp>
        <p:nvSpPr>
          <p:cNvPr id="17" name="Oval 16"/>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1</a:t>
            </a:r>
          </a:p>
        </p:txBody>
      </p:sp>
      <p:sp>
        <p:nvSpPr>
          <p:cNvPr id="21510" name="TextBox 11"/>
          <p:cNvSpPr txBox="1">
            <a:spLocks noChangeArrowheads="1"/>
          </p:cNvSpPr>
          <p:nvPr/>
        </p:nvSpPr>
        <p:spPr bwMode="auto">
          <a:xfrm>
            <a:off x="3027363" y="3486150"/>
            <a:ext cx="3141662" cy="368300"/>
          </a:xfrm>
          <a:prstGeom prst="rect">
            <a:avLst/>
          </a:prstGeom>
          <a:noFill/>
          <a:ln w="9525">
            <a:noFill/>
            <a:miter lim="800000"/>
            <a:headEnd/>
            <a:tailEnd/>
          </a:ln>
        </p:spPr>
        <p:txBody>
          <a:bodyPr>
            <a:spAutoFit/>
          </a:bodyPr>
          <a:lstStyle/>
          <a:p>
            <a:pPr algn="ctr"/>
            <a:r>
              <a:rPr lang="en-US">
                <a:latin typeface="Calibri" pitchFamily="34" charset="0"/>
              </a:rPr>
              <a:t>Insert Exhibit 4-1</a:t>
            </a:r>
          </a:p>
        </p:txBody>
      </p:sp>
      <p:pic>
        <p:nvPicPr>
          <p:cNvPr id="21511" name="Picture 2"/>
          <p:cNvPicPr>
            <a:picLocks noChangeAspect="1"/>
          </p:cNvPicPr>
          <p:nvPr/>
        </p:nvPicPr>
        <p:blipFill>
          <a:blip r:embed="rId3"/>
          <a:srcRect/>
          <a:stretch>
            <a:fillRect/>
          </a:stretch>
        </p:blipFill>
        <p:spPr bwMode="auto">
          <a:xfrm>
            <a:off x="1146175" y="1417638"/>
            <a:ext cx="6851650"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438275"/>
          </a:xfrm>
        </p:spPr>
        <p:txBody>
          <a:bodyPr/>
          <a:lstStyle/>
          <a:p>
            <a:pPr algn="r" eaLnBrk="1" hangingPunct="1"/>
            <a:r>
              <a:rPr lang="en-US" sz="3600" b="1" smtClean="0"/>
              <a:t>Differentiate Emotions from Moods,</a:t>
            </a:r>
            <a:br>
              <a:rPr lang="en-US" sz="3600" b="1" smtClean="0"/>
            </a:br>
            <a:r>
              <a:rPr lang="en-US" sz="3600" b="1" smtClean="0"/>
              <a:t>List the Basic Emotions and Moods</a:t>
            </a:r>
          </a:p>
        </p:txBody>
      </p:sp>
      <p:sp>
        <p:nvSpPr>
          <p:cNvPr id="23554" name="Content Placeholder 13"/>
          <p:cNvSpPr>
            <a:spLocks noGrp="1"/>
          </p:cNvSpPr>
          <p:nvPr>
            <p:ph idx="1"/>
          </p:nvPr>
        </p:nvSpPr>
        <p:spPr>
          <a:xfrm>
            <a:off x="528638" y="1878013"/>
            <a:ext cx="8229600" cy="4478337"/>
          </a:xfrm>
        </p:spPr>
        <p:txBody>
          <a:bodyPr/>
          <a:lstStyle/>
          <a:p>
            <a:pPr eaLnBrk="1" hangingPunct="1"/>
            <a:r>
              <a:rPr lang="en-US" sz="2800" b="1" smtClean="0">
                <a:latin typeface="Arial" charset="0"/>
              </a:rPr>
              <a:t>While not universally accepted, there appear to be six basic emotions:</a:t>
            </a:r>
          </a:p>
          <a:p>
            <a:pPr marL="914400" lvl="1" indent="-457200" eaLnBrk="1" hangingPunct="1">
              <a:buFont typeface="Calibri" pitchFamily="34" charset="0"/>
              <a:buAutoNum type="arabicPeriod"/>
            </a:pPr>
            <a:r>
              <a:rPr lang="en-US" b="1" smtClean="0">
                <a:latin typeface="Arial" charset="0"/>
              </a:rPr>
              <a:t>Anger</a:t>
            </a:r>
          </a:p>
          <a:p>
            <a:pPr marL="914400" lvl="1" indent="-457200" eaLnBrk="1" hangingPunct="1">
              <a:buFont typeface="Calibri" pitchFamily="34" charset="0"/>
              <a:buAutoNum type="arabicPeriod"/>
            </a:pPr>
            <a:r>
              <a:rPr lang="en-US" b="1" smtClean="0">
                <a:latin typeface="Arial" charset="0"/>
              </a:rPr>
              <a:t>Fear</a:t>
            </a:r>
          </a:p>
          <a:p>
            <a:pPr marL="914400" lvl="1" indent="-457200" eaLnBrk="1" hangingPunct="1">
              <a:buFont typeface="Calibri" pitchFamily="34" charset="0"/>
              <a:buAutoNum type="arabicPeriod"/>
            </a:pPr>
            <a:r>
              <a:rPr lang="en-US" b="1" smtClean="0">
                <a:latin typeface="Arial" charset="0"/>
              </a:rPr>
              <a:t>Sadness</a:t>
            </a:r>
          </a:p>
          <a:p>
            <a:pPr marL="914400" lvl="1" indent="-457200" eaLnBrk="1" hangingPunct="1">
              <a:buFont typeface="Calibri" pitchFamily="34" charset="0"/>
              <a:buAutoNum type="arabicPeriod"/>
            </a:pPr>
            <a:r>
              <a:rPr lang="en-US" b="1" smtClean="0">
                <a:latin typeface="Arial" charset="0"/>
              </a:rPr>
              <a:t>Happiness</a:t>
            </a:r>
          </a:p>
          <a:p>
            <a:pPr marL="914400" lvl="1" indent="-457200" eaLnBrk="1" hangingPunct="1">
              <a:buFont typeface="Calibri" pitchFamily="34" charset="0"/>
              <a:buAutoNum type="arabicPeriod"/>
            </a:pPr>
            <a:r>
              <a:rPr lang="en-US" b="1" smtClean="0">
                <a:latin typeface="Arial" charset="0"/>
              </a:rPr>
              <a:t>Disgust</a:t>
            </a:r>
          </a:p>
          <a:p>
            <a:pPr marL="914400" lvl="1" indent="-457200" eaLnBrk="1" hangingPunct="1">
              <a:buFont typeface="Calibri" pitchFamily="34" charset="0"/>
              <a:buAutoNum type="arabicPeriod"/>
            </a:pPr>
            <a:r>
              <a:rPr lang="en-US" b="1" smtClean="0">
                <a:latin typeface="Arial" charset="0"/>
              </a:rPr>
              <a:t>Surprise</a:t>
            </a:r>
          </a:p>
          <a:p>
            <a:pPr marL="914400" lvl="1" indent="-457200" eaLnBrk="1" hangingPunct="1">
              <a:buFont typeface="Arial" charset="0"/>
              <a:buNone/>
            </a:pPr>
            <a:endParaRPr lang="en-US" b="1" smtClean="0">
              <a:latin typeface="Arial" charset="0"/>
            </a:endParaRP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173788"/>
            <a:ext cx="609600" cy="365125"/>
          </a:xfrm>
        </p:spPr>
        <p:txBody>
          <a:bodyPr/>
          <a:lstStyle/>
          <a:p>
            <a:pPr>
              <a:defRPr/>
            </a:pPr>
            <a:r>
              <a:rPr lang="en-US" dirty="0"/>
              <a:t>4-</a:t>
            </a:r>
            <a:fld id="{0EBFDB9C-A10A-4AB8-AE62-FD0C590EBDFB}" type="slidenum">
              <a:rPr lang="en-US"/>
              <a:pPr>
                <a:defRPr/>
              </a:pPr>
              <a:t>5</a:t>
            </a:fld>
            <a:endParaRPr lang="en-US" dirty="0"/>
          </a:p>
        </p:txBody>
      </p:sp>
      <p:sp>
        <p:nvSpPr>
          <p:cNvPr id="17" name="Oval 16"/>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438275"/>
          </a:xfrm>
        </p:spPr>
        <p:txBody>
          <a:bodyPr/>
          <a:lstStyle/>
          <a:p>
            <a:pPr algn="r" eaLnBrk="1" hangingPunct="1"/>
            <a:r>
              <a:rPr lang="en-US" sz="3600" b="1" smtClean="0"/>
              <a:t>Differentiate Emotions from Moods,</a:t>
            </a:r>
            <a:br>
              <a:rPr lang="en-US" sz="3600" b="1" smtClean="0"/>
            </a:br>
            <a:r>
              <a:rPr lang="en-US" sz="3600" b="1" smtClean="0"/>
              <a:t>List the Basic Emotions and Moods</a:t>
            </a:r>
          </a:p>
        </p:txBody>
      </p:sp>
      <p:sp>
        <p:nvSpPr>
          <p:cNvPr id="25602" name="Content Placeholder 13"/>
          <p:cNvSpPr>
            <a:spLocks noGrp="1"/>
          </p:cNvSpPr>
          <p:nvPr>
            <p:ph idx="1"/>
          </p:nvPr>
        </p:nvSpPr>
        <p:spPr>
          <a:xfrm>
            <a:off x="528638" y="1878013"/>
            <a:ext cx="8229600" cy="1198562"/>
          </a:xfrm>
        </p:spPr>
        <p:txBody>
          <a:bodyPr/>
          <a:lstStyle/>
          <a:p>
            <a:pPr eaLnBrk="1" hangingPunct="1"/>
            <a:r>
              <a:rPr lang="en-US" sz="2800" b="1" smtClean="0">
                <a:latin typeface="Arial" charset="0"/>
              </a:rPr>
              <a:t>May even be placed in a spectrum of emotion:</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173788"/>
            <a:ext cx="609600" cy="365125"/>
          </a:xfrm>
        </p:spPr>
        <p:txBody>
          <a:bodyPr/>
          <a:lstStyle/>
          <a:p>
            <a:pPr>
              <a:defRPr/>
            </a:pPr>
            <a:r>
              <a:rPr lang="en-US" dirty="0"/>
              <a:t>4-</a:t>
            </a:r>
            <a:fld id="{C49197B7-874F-4FB4-9F3A-60E0F1449363}" type="slidenum">
              <a:rPr lang="en-US"/>
              <a:pPr>
                <a:defRPr/>
              </a:pPr>
              <a:t>6</a:t>
            </a:fld>
            <a:endParaRPr lang="en-US" dirty="0"/>
          </a:p>
        </p:txBody>
      </p:sp>
      <p:sp>
        <p:nvSpPr>
          <p:cNvPr id="17" name="Oval 16"/>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1</a:t>
            </a:r>
          </a:p>
        </p:txBody>
      </p:sp>
      <p:sp>
        <p:nvSpPr>
          <p:cNvPr id="8" name="Rectangle 7"/>
          <p:cNvSpPr/>
          <p:nvPr/>
        </p:nvSpPr>
        <p:spPr>
          <a:xfrm>
            <a:off x="1106488" y="4043363"/>
            <a:ext cx="6931025" cy="571500"/>
          </a:xfrm>
          <a:prstGeom prst="rect">
            <a:avLst/>
          </a:prstGeom>
          <a:gradFill flip="none" rotWithShape="1">
            <a:gsLst>
              <a:gs pos="0">
                <a:schemeClr val="accent1">
                  <a:satMod val="150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1138153" y="4120683"/>
            <a:ext cx="1412274" cy="369332"/>
          </a:xfrm>
          <a:prstGeom prst="rect">
            <a:avLst/>
          </a:prstGeom>
          <a:noFill/>
        </p:spPr>
        <p:txBody>
          <a:bodyPr>
            <a:spAutoFit/>
          </a:bodyPr>
          <a:lstStyle/>
          <a:p>
            <a:pPr fontAlgn="auto">
              <a:spcBef>
                <a:spcPts val="0"/>
              </a:spcBef>
              <a:spcAft>
                <a:spcPts val="0"/>
              </a:spcAft>
              <a:defRPr/>
            </a:pPr>
            <a:r>
              <a:rPr lang="en-US" dirty="0">
                <a:ln>
                  <a:solidFill>
                    <a:srgbClr val="000000"/>
                  </a:solidFill>
                </a:ln>
                <a:solidFill>
                  <a:schemeClr val="bg1"/>
                </a:solidFill>
                <a:latin typeface="+mn-lt"/>
                <a:ea typeface="+mn-ea"/>
              </a:rPr>
              <a:t>Happiness</a:t>
            </a:r>
          </a:p>
        </p:txBody>
      </p:sp>
      <p:sp>
        <p:nvSpPr>
          <p:cNvPr id="10" name="TextBox 9"/>
          <p:cNvSpPr txBox="1"/>
          <p:nvPr/>
        </p:nvSpPr>
        <p:spPr>
          <a:xfrm>
            <a:off x="2621971" y="4120683"/>
            <a:ext cx="1412274" cy="369332"/>
          </a:xfrm>
          <a:prstGeom prst="rect">
            <a:avLst/>
          </a:prstGeom>
          <a:noFill/>
        </p:spPr>
        <p:txBody>
          <a:bodyPr>
            <a:spAutoFit/>
          </a:bodyPr>
          <a:lstStyle/>
          <a:p>
            <a:pPr fontAlgn="auto">
              <a:spcBef>
                <a:spcPts val="0"/>
              </a:spcBef>
              <a:spcAft>
                <a:spcPts val="0"/>
              </a:spcAft>
              <a:defRPr/>
            </a:pPr>
            <a:r>
              <a:rPr lang="en-US" dirty="0">
                <a:ln>
                  <a:solidFill>
                    <a:srgbClr val="000000"/>
                  </a:solidFill>
                </a:ln>
                <a:solidFill>
                  <a:schemeClr val="bg1"/>
                </a:solidFill>
                <a:latin typeface="+mn-lt"/>
                <a:ea typeface="+mn-ea"/>
              </a:rPr>
              <a:t>Surprise</a:t>
            </a:r>
          </a:p>
        </p:txBody>
      </p:sp>
      <p:sp>
        <p:nvSpPr>
          <p:cNvPr id="11" name="TextBox 10"/>
          <p:cNvSpPr txBox="1"/>
          <p:nvPr/>
        </p:nvSpPr>
        <p:spPr>
          <a:xfrm>
            <a:off x="3825221" y="4120683"/>
            <a:ext cx="1412274" cy="369332"/>
          </a:xfrm>
          <a:prstGeom prst="rect">
            <a:avLst/>
          </a:prstGeom>
          <a:noFill/>
        </p:spPr>
        <p:txBody>
          <a:bodyPr>
            <a:spAutoFit/>
          </a:bodyPr>
          <a:lstStyle/>
          <a:p>
            <a:pPr fontAlgn="auto">
              <a:spcBef>
                <a:spcPts val="0"/>
              </a:spcBef>
              <a:spcAft>
                <a:spcPts val="0"/>
              </a:spcAft>
              <a:defRPr/>
            </a:pPr>
            <a:r>
              <a:rPr lang="en-US" dirty="0">
                <a:ln>
                  <a:solidFill>
                    <a:srgbClr val="000000"/>
                  </a:solidFill>
                </a:ln>
                <a:solidFill>
                  <a:schemeClr val="bg1"/>
                </a:solidFill>
                <a:latin typeface="+mn-lt"/>
                <a:ea typeface="+mn-ea"/>
              </a:rPr>
              <a:t>Fear</a:t>
            </a:r>
          </a:p>
        </p:txBody>
      </p:sp>
      <p:sp>
        <p:nvSpPr>
          <p:cNvPr id="12" name="TextBox 11"/>
          <p:cNvSpPr txBox="1"/>
          <p:nvPr/>
        </p:nvSpPr>
        <p:spPr>
          <a:xfrm>
            <a:off x="4819978" y="4120683"/>
            <a:ext cx="1412274" cy="369332"/>
          </a:xfrm>
          <a:prstGeom prst="rect">
            <a:avLst/>
          </a:prstGeom>
          <a:noFill/>
        </p:spPr>
        <p:txBody>
          <a:bodyPr>
            <a:spAutoFit/>
          </a:bodyPr>
          <a:lstStyle/>
          <a:p>
            <a:pPr fontAlgn="auto">
              <a:spcBef>
                <a:spcPts val="0"/>
              </a:spcBef>
              <a:spcAft>
                <a:spcPts val="0"/>
              </a:spcAft>
              <a:defRPr/>
            </a:pPr>
            <a:r>
              <a:rPr lang="en-US" dirty="0">
                <a:ln>
                  <a:solidFill>
                    <a:srgbClr val="000000"/>
                  </a:solidFill>
                </a:ln>
                <a:solidFill>
                  <a:schemeClr val="bg1"/>
                </a:solidFill>
                <a:latin typeface="+mn-lt"/>
                <a:ea typeface="+mn-ea"/>
              </a:rPr>
              <a:t>Sadness</a:t>
            </a:r>
          </a:p>
        </p:txBody>
      </p:sp>
      <p:sp>
        <p:nvSpPr>
          <p:cNvPr id="13" name="TextBox 12"/>
          <p:cNvSpPr txBox="1"/>
          <p:nvPr/>
        </p:nvSpPr>
        <p:spPr>
          <a:xfrm>
            <a:off x="6226113" y="4120683"/>
            <a:ext cx="1412274" cy="369332"/>
          </a:xfrm>
          <a:prstGeom prst="rect">
            <a:avLst/>
          </a:prstGeom>
          <a:noFill/>
        </p:spPr>
        <p:txBody>
          <a:bodyPr>
            <a:spAutoFit/>
          </a:bodyPr>
          <a:lstStyle/>
          <a:p>
            <a:pPr fontAlgn="auto">
              <a:spcBef>
                <a:spcPts val="0"/>
              </a:spcBef>
              <a:spcAft>
                <a:spcPts val="0"/>
              </a:spcAft>
              <a:defRPr/>
            </a:pPr>
            <a:r>
              <a:rPr lang="en-US" dirty="0">
                <a:ln>
                  <a:solidFill>
                    <a:srgbClr val="000000"/>
                  </a:solidFill>
                </a:ln>
                <a:solidFill>
                  <a:schemeClr val="bg1"/>
                </a:solidFill>
                <a:latin typeface="+mn-lt"/>
                <a:ea typeface="+mn-ea"/>
              </a:rPr>
              <a:t>Anger</a:t>
            </a:r>
          </a:p>
        </p:txBody>
      </p:sp>
      <p:sp>
        <p:nvSpPr>
          <p:cNvPr id="15" name="TextBox 14"/>
          <p:cNvSpPr txBox="1"/>
          <p:nvPr/>
        </p:nvSpPr>
        <p:spPr>
          <a:xfrm>
            <a:off x="7149324" y="4120683"/>
            <a:ext cx="1412274" cy="369332"/>
          </a:xfrm>
          <a:prstGeom prst="rect">
            <a:avLst/>
          </a:prstGeom>
          <a:noFill/>
        </p:spPr>
        <p:txBody>
          <a:bodyPr>
            <a:spAutoFit/>
          </a:bodyPr>
          <a:lstStyle/>
          <a:p>
            <a:pPr fontAlgn="auto">
              <a:spcBef>
                <a:spcPts val="0"/>
              </a:spcBef>
              <a:spcAft>
                <a:spcPts val="0"/>
              </a:spcAft>
              <a:defRPr/>
            </a:pPr>
            <a:r>
              <a:rPr lang="en-US" dirty="0">
                <a:ln>
                  <a:solidFill>
                    <a:srgbClr val="000000"/>
                  </a:solidFill>
                </a:ln>
                <a:solidFill>
                  <a:schemeClr val="bg1"/>
                </a:solidFill>
                <a:latin typeface="+mn-lt"/>
                <a:ea typeface="+mn-ea"/>
              </a:rPr>
              <a:t>Disgust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738188" y="14288"/>
            <a:ext cx="8229600" cy="1438275"/>
          </a:xfrm>
        </p:spPr>
        <p:txBody>
          <a:bodyPr/>
          <a:lstStyle/>
          <a:p>
            <a:pPr algn="r" eaLnBrk="1" hangingPunct="1"/>
            <a:r>
              <a:rPr lang="en-US" sz="3600" b="1" smtClean="0"/>
              <a:t>Discuss Whether Emotions Are </a:t>
            </a:r>
            <a:br>
              <a:rPr lang="en-US" sz="3600" b="1" smtClean="0"/>
            </a:br>
            <a:r>
              <a:rPr lang="en-US" sz="3600" b="1" smtClean="0"/>
              <a:t>Rational and What </a:t>
            </a:r>
            <a:br>
              <a:rPr lang="en-US" sz="3600" b="1" smtClean="0"/>
            </a:br>
            <a:r>
              <a:rPr lang="en-US" sz="3600" b="1" smtClean="0"/>
              <a:t>Functions They Serve</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173788"/>
            <a:ext cx="609600" cy="365125"/>
          </a:xfrm>
        </p:spPr>
        <p:txBody>
          <a:bodyPr/>
          <a:lstStyle/>
          <a:p>
            <a:pPr>
              <a:defRPr/>
            </a:pPr>
            <a:r>
              <a:rPr lang="en-US" dirty="0"/>
              <a:t>4-</a:t>
            </a:r>
            <a:fld id="{3B6D8C33-BC51-460E-B50E-634A2B087F4E}" type="slidenum">
              <a:rPr lang="en-US"/>
              <a:pPr>
                <a:defRPr/>
              </a:pPr>
              <a:t>7</a:t>
            </a:fld>
            <a:endParaRPr lang="en-US" dirty="0"/>
          </a:p>
        </p:txBody>
      </p:sp>
      <p:sp>
        <p:nvSpPr>
          <p:cNvPr id="17" name="Oval 16"/>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2</a:t>
            </a:r>
          </a:p>
        </p:txBody>
      </p:sp>
      <p:sp>
        <p:nvSpPr>
          <p:cNvPr id="27654" name="TextBox 8"/>
          <p:cNvSpPr txBox="1">
            <a:spLocks noChangeArrowheads="1"/>
          </p:cNvSpPr>
          <p:nvPr/>
        </p:nvSpPr>
        <p:spPr bwMode="auto">
          <a:xfrm>
            <a:off x="2878138" y="3255963"/>
            <a:ext cx="3290887" cy="369887"/>
          </a:xfrm>
          <a:prstGeom prst="rect">
            <a:avLst/>
          </a:prstGeom>
          <a:noFill/>
          <a:ln w="9525">
            <a:noFill/>
            <a:miter lim="800000"/>
            <a:headEnd/>
            <a:tailEnd/>
          </a:ln>
        </p:spPr>
        <p:txBody>
          <a:bodyPr>
            <a:spAutoFit/>
          </a:bodyPr>
          <a:lstStyle/>
          <a:p>
            <a:pPr algn="ctr"/>
            <a:r>
              <a:rPr lang="en-US">
                <a:latin typeface="Calibri" pitchFamily="34" charset="0"/>
              </a:rPr>
              <a:t>Insert Exhibit 4-2</a:t>
            </a:r>
          </a:p>
        </p:txBody>
      </p:sp>
      <p:pic>
        <p:nvPicPr>
          <p:cNvPr id="27655" name="Picture 2"/>
          <p:cNvPicPr>
            <a:picLocks noChangeAspect="1"/>
          </p:cNvPicPr>
          <p:nvPr/>
        </p:nvPicPr>
        <p:blipFill>
          <a:blip r:embed="rId3"/>
          <a:srcRect/>
          <a:stretch>
            <a:fillRect/>
          </a:stretch>
        </p:blipFill>
        <p:spPr bwMode="auto">
          <a:xfrm>
            <a:off x="1189038" y="1663700"/>
            <a:ext cx="6765925" cy="435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Up Arrow 15"/>
          <p:cNvSpPr/>
          <p:nvPr/>
        </p:nvSpPr>
        <p:spPr>
          <a:xfrm>
            <a:off x="5464175" y="3119438"/>
            <a:ext cx="801688" cy="110490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Up Arrow 14"/>
          <p:cNvSpPr/>
          <p:nvPr/>
        </p:nvSpPr>
        <p:spPr>
          <a:xfrm>
            <a:off x="2954338" y="3119438"/>
            <a:ext cx="800100" cy="110490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173788"/>
            <a:ext cx="609600" cy="365125"/>
          </a:xfrm>
        </p:spPr>
        <p:txBody>
          <a:bodyPr/>
          <a:lstStyle/>
          <a:p>
            <a:pPr>
              <a:defRPr/>
            </a:pPr>
            <a:r>
              <a:rPr lang="en-US" dirty="0"/>
              <a:t>4-</a:t>
            </a:r>
            <a:fld id="{5973AE1D-3E73-4084-BA3E-FA801DE71929}" type="slidenum">
              <a:rPr lang="en-US"/>
              <a:pPr>
                <a:defRPr/>
              </a:pPr>
              <a:t>8</a:t>
            </a:fld>
            <a:endParaRPr lang="en-US" dirty="0"/>
          </a:p>
        </p:txBody>
      </p:sp>
      <p:sp>
        <p:nvSpPr>
          <p:cNvPr id="17" name="Oval 16"/>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2</a:t>
            </a:r>
          </a:p>
        </p:txBody>
      </p:sp>
      <p:sp>
        <p:nvSpPr>
          <p:cNvPr id="9" name="Title 1"/>
          <p:cNvSpPr txBox="1">
            <a:spLocks/>
          </p:cNvSpPr>
          <p:nvPr/>
        </p:nvSpPr>
        <p:spPr>
          <a:xfrm>
            <a:off x="711200" y="-20638"/>
            <a:ext cx="8229600" cy="1438276"/>
          </a:xfrm>
          <a:prstGeom prst="rect">
            <a:avLst/>
          </a:prstGeom>
        </p:spPr>
        <p:txBody>
          <a:bodyPr anchor="ctr"/>
          <a:lstStyle/>
          <a:p>
            <a:pPr algn="r" defTabSz="914400"/>
            <a:r>
              <a:rPr lang="en-US" sz="3600" b="1">
                <a:latin typeface="Calibri" pitchFamily="34" charset="0"/>
              </a:rPr>
              <a:t>Discuss Whether Emotions Are </a:t>
            </a:r>
            <a:br>
              <a:rPr lang="en-US" sz="3600" b="1">
                <a:latin typeface="Calibri" pitchFamily="34" charset="0"/>
              </a:rPr>
            </a:br>
            <a:r>
              <a:rPr lang="en-US" sz="3600" b="1">
                <a:latin typeface="Calibri" pitchFamily="34" charset="0"/>
              </a:rPr>
              <a:t>Rational and What </a:t>
            </a:r>
            <a:br>
              <a:rPr lang="en-US" sz="3600" b="1">
                <a:latin typeface="Calibri" pitchFamily="34" charset="0"/>
              </a:rPr>
            </a:br>
            <a:r>
              <a:rPr lang="en-US" sz="3600" b="1">
                <a:latin typeface="Calibri" pitchFamily="34" charset="0"/>
              </a:rPr>
              <a:t>Functions They Serve</a:t>
            </a:r>
            <a:endParaRPr lang="en-US" sz="3600" b="1">
              <a:effectLst>
                <a:outerShdw blurRad="38100" dist="38100" dir="2700000" algn="tl">
                  <a:srgbClr val="C0C0C0"/>
                </a:outerShdw>
              </a:effectLst>
              <a:latin typeface="Arial Narrow" pitchFamily="34" charset="0"/>
            </a:endParaRPr>
          </a:p>
        </p:txBody>
      </p:sp>
      <p:sp>
        <p:nvSpPr>
          <p:cNvPr id="11" name="Rounded Rectangle 10"/>
          <p:cNvSpPr/>
          <p:nvPr/>
        </p:nvSpPr>
        <p:spPr>
          <a:xfrm>
            <a:off x="2051050" y="2181225"/>
            <a:ext cx="5113338" cy="7175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a:solidFill>
                  <a:srgbClr val="0064E2"/>
                </a:solidFill>
              </a:rPr>
              <a:t>Decision-Making</a:t>
            </a:r>
          </a:p>
        </p:txBody>
      </p:sp>
      <p:sp>
        <p:nvSpPr>
          <p:cNvPr id="12" name="Rounded Rectangle 11"/>
          <p:cNvSpPr/>
          <p:nvPr/>
        </p:nvSpPr>
        <p:spPr>
          <a:xfrm>
            <a:off x="1255713" y="4224338"/>
            <a:ext cx="2651125" cy="77311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a:solidFill>
                  <a:srgbClr val="0064E2"/>
                </a:solidFill>
              </a:rPr>
              <a:t>Thinking</a:t>
            </a:r>
          </a:p>
        </p:txBody>
      </p:sp>
      <p:sp>
        <p:nvSpPr>
          <p:cNvPr id="13" name="Rounded Rectangle 12"/>
          <p:cNvSpPr/>
          <p:nvPr/>
        </p:nvSpPr>
        <p:spPr>
          <a:xfrm>
            <a:off x="5343525" y="4224338"/>
            <a:ext cx="2651125" cy="77311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a:solidFill>
                  <a:srgbClr val="0064E2"/>
                </a:solidFill>
              </a:rPr>
              <a:t>Feeling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55838" y="274638"/>
            <a:ext cx="6430962" cy="1143000"/>
          </a:xfrm>
        </p:spPr>
        <p:txBody>
          <a:bodyPr>
            <a:normAutofit/>
          </a:bodyPr>
          <a:lstStyle/>
          <a:p>
            <a:pPr algn="r" eaLnBrk="1" hangingPunct="1"/>
            <a:r>
              <a:rPr lang="en-US" sz="3600" b="1" smtClean="0"/>
              <a:t>Identify the Sources of </a:t>
            </a:r>
            <a:br>
              <a:rPr lang="en-US" sz="3600" b="1" smtClean="0"/>
            </a:br>
            <a:r>
              <a:rPr lang="en-US" sz="3600" b="1" smtClean="0"/>
              <a:t>Emotions and Moods</a:t>
            </a:r>
            <a:endParaRPr lang="en-US" sz="4000" b="1" smtClean="0"/>
          </a:p>
        </p:txBody>
      </p:sp>
      <p:sp>
        <p:nvSpPr>
          <p:cNvPr id="31746" name="Content Placeholder 13"/>
          <p:cNvSpPr>
            <a:spLocks noGrp="1"/>
          </p:cNvSpPr>
          <p:nvPr>
            <p:ph idx="1"/>
          </p:nvPr>
        </p:nvSpPr>
        <p:spPr>
          <a:xfrm>
            <a:off x="528638" y="1878013"/>
            <a:ext cx="8229600" cy="4478337"/>
          </a:xfrm>
        </p:spPr>
        <p:txBody>
          <a:bodyPr/>
          <a:lstStyle/>
          <a:p>
            <a:pPr eaLnBrk="1" hangingPunct="1">
              <a:lnSpc>
                <a:spcPct val="90000"/>
              </a:lnSpc>
            </a:pPr>
            <a:r>
              <a:rPr lang="en-US" sz="2800" b="1" smtClean="0">
                <a:latin typeface="Arial" charset="0"/>
              </a:rPr>
              <a:t>Personality </a:t>
            </a:r>
          </a:p>
          <a:p>
            <a:pPr lvl="1" eaLnBrk="1" hangingPunct="1">
              <a:lnSpc>
                <a:spcPct val="90000"/>
              </a:lnSpc>
            </a:pPr>
            <a:r>
              <a:rPr lang="en-US" b="1" smtClean="0">
                <a:latin typeface="Arial" charset="0"/>
              </a:rPr>
              <a:t>There is a trait component – affect intensity</a:t>
            </a:r>
          </a:p>
          <a:p>
            <a:pPr eaLnBrk="1" hangingPunct="1">
              <a:lnSpc>
                <a:spcPct val="90000"/>
              </a:lnSpc>
            </a:pPr>
            <a:r>
              <a:rPr lang="en-US" sz="2800" b="1" smtClean="0">
                <a:latin typeface="Arial" charset="0"/>
              </a:rPr>
              <a:t>Day and Time of the Week</a:t>
            </a:r>
          </a:p>
          <a:p>
            <a:pPr lvl="1" eaLnBrk="1" hangingPunct="1">
              <a:lnSpc>
                <a:spcPct val="90000"/>
              </a:lnSpc>
            </a:pPr>
            <a:r>
              <a:rPr lang="en-US" b="1" smtClean="0">
                <a:latin typeface="Arial" charset="0"/>
              </a:rPr>
              <a:t>There is a common pattern for all of us</a:t>
            </a:r>
          </a:p>
          <a:p>
            <a:pPr lvl="2" eaLnBrk="1" hangingPunct="1">
              <a:lnSpc>
                <a:spcPct val="90000"/>
              </a:lnSpc>
            </a:pPr>
            <a:r>
              <a:rPr lang="en-US" sz="2800" b="1" smtClean="0">
                <a:latin typeface="Arial" charset="0"/>
              </a:rPr>
              <a:t>Happier in the midpoint of the daily awake period </a:t>
            </a:r>
          </a:p>
          <a:p>
            <a:pPr lvl="2" eaLnBrk="1" hangingPunct="1">
              <a:lnSpc>
                <a:spcPct val="90000"/>
              </a:lnSpc>
            </a:pPr>
            <a:r>
              <a:rPr lang="en-US" sz="2800" b="1" smtClean="0">
                <a:latin typeface="Arial" charset="0"/>
              </a:rPr>
              <a:t>Happier toward the end of the week</a:t>
            </a: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173788"/>
            <a:ext cx="609600" cy="365125"/>
          </a:xfrm>
        </p:spPr>
        <p:txBody>
          <a:bodyPr/>
          <a:lstStyle/>
          <a:p>
            <a:pPr>
              <a:defRPr/>
            </a:pPr>
            <a:r>
              <a:rPr lang="en-US" dirty="0"/>
              <a:t>4-</a:t>
            </a:r>
            <a:fld id="{16AA3322-BB6A-44A2-BBD3-F8158418B343}" type="slidenum">
              <a:rPr lang="en-US"/>
              <a:pPr>
                <a:defRPr/>
              </a:pPr>
              <a:t>9</a:t>
            </a:fld>
            <a:endParaRPr lang="en-US" dirty="0"/>
          </a:p>
        </p:txBody>
      </p:sp>
      <p:sp>
        <p:nvSpPr>
          <p:cNvPr id="17" name="Oval 16"/>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893</TotalTime>
  <Words>1476</Words>
  <Application>Microsoft Office PowerPoint</Application>
  <PresentationFormat>On-screen Show (4:3)</PresentationFormat>
  <Paragraphs>278</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Organizational Behavior 15th Ed</vt:lpstr>
      <vt:lpstr>Chapter 4 Learning Objectives</vt:lpstr>
      <vt:lpstr>Differentiate Emotions from Moods, List the Basic Emotions and Moods</vt:lpstr>
      <vt:lpstr>Differentiate Emotions from Moods, List the Basic Emotions and Moods</vt:lpstr>
      <vt:lpstr>Differentiate Emotions from Moods, List the Basic Emotions and Moods</vt:lpstr>
      <vt:lpstr>Differentiate Emotions from Moods, List the Basic Emotions and Moods</vt:lpstr>
      <vt:lpstr>Discuss Whether Emotions Are  Rational and What  Functions They Serve</vt:lpstr>
      <vt:lpstr>Slide 8</vt:lpstr>
      <vt:lpstr>Identify the Sources of  Emotions and Moods</vt:lpstr>
      <vt:lpstr>Identify the Sources of  Emotions and Moods</vt:lpstr>
      <vt:lpstr>Identify the Sources of  Emotions and Moods</vt:lpstr>
      <vt:lpstr>Identify the Sources of  Emotions and Moods</vt:lpstr>
      <vt:lpstr>Identify the Sources of  Emotions and Moods</vt:lpstr>
      <vt:lpstr>Identify the Sources of  Emotions and Moods</vt:lpstr>
      <vt:lpstr>Show the Impact Emotional Labor Has on Employees</vt:lpstr>
      <vt:lpstr>Show the Impact Emotional Labor Has on Employees</vt:lpstr>
      <vt:lpstr>Describe Affective Events Theory and Identify Its Applications</vt:lpstr>
      <vt:lpstr>Describe Affective Events Theory  and Identify Its Applications</vt:lpstr>
      <vt:lpstr>Describe Affective Events Theory  and Identify Its Applications</vt:lpstr>
      <vt:lpstr>Contrast the Evidence  For and Against the Existence  of Emotional Intelligence</vt:lpstr>
      <vt:lpstr>Contrast the Evidence  For and Against the Existence  of Emotional Intelligence</vt:lpstr>
      <vt:lpstr>Contrast the Evidence  For and Against the Existence  of Emotional Intelligence</vt:lpstr>
      <vt:lpstr>Contrast the Evidence  For and Against the Existence  of Emotional Intelligence</vt:lpstr>
      <vt:lpstr>Be Able to Identify Strategies  for Emotion Regulation  and Their Likely Effects</vt:lpstr>
      <vt:lpstr>Apply Concepts About Emotions  and Moods to Specific OB Issue</vt:lpstr>
      <vt:lpstr>Apply Concepts About Emotions  and Moods to Specific OB Issue</vt:lpstr>
      <vt:lpstr>Apply Concepts About Emotions  and Moods to Specific OB Issue</vt:lpstr>
      <vt:lpstr>Apply Concepts About Emotions  and Moods to Specific OB Issue</vt:lpstr>
      <vt:lpstr>Managerial Implications</vt:lpstr>
      <vt:lpstr>Slide 30</vt:lpstr>
    </vt:vector>
  </TitlesOfParts>
  <Company>UT Pan American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sjabbar</cp:lastModifiedBy>
  <cp:revision>77</cp:revision>
  <dcterms:created xsi:type="dcterms:W3CDTF">2012-01-05T01:48:28Z</dcterms:created>
  <dcterms:modified xsi:type="dcterms:W3CDTF">2012-10-11T12:08:47Z</dcterms:modified>
</cp:coreProperties>
</file>