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</p:sldMasterIdLst>
  <p:notesMasterIdLst>
    <p:notesMasterId r:id="rId48"/>
  </p:notesMasterIdLst>
  <p:handoutMasterIdLst>
    <p:handoutMasterId r:id="rId49"/>
  </p:handoutMasterIdLst>
  <p:sldIdLst>
    <p:sldId id="257" r:id="rId2"/>
    <p:sldId id="314" r:id="rId3"/>
    <p:sldId id="315" r:id="rId4"/>
    <p:sldId id="316" r:id="rId5"/>
    <p:sldId id="317" r:id="rId6"/>
    <p:sldId id="270" r:id="rId7"/>
    <p:sldId id="289" r:id="rId8"/>
    <p:sldId id="271" r:id="rId9"/>
    <p:sldId id="259" r:id="rId10"/>
    <p:sldId id="272" r:id="rId11"/>
    <p:sldId id="283" r:id="rId12"/>
    <p:sldId id="273" r:id="rId13"/>
    <p:sldId id="274" r:id="rId14"/>
    <p:sldId id="260" r:id="rId15"/>
    <p:sldId id="290" r:id="rId16"/>
    <p:sldId id="275" r:id="rId17"/>
    <p:sldId id="261" r:id="rId18"/>
    <p:sldId id="276" r:id="rId19"/>
    <p:sldId id="277" r:id="rId20"/>
    <p:sldId id="278" r:id="rId21"/>
    <p:sldId id="286" r:id="rId22"/>
    <p:sldId id="285" r:id="rId23"/>
    <p:sldId id="279" r:id="rId24"/>
    <p:sldId id="280" r:id="rId25"/>
    <p:sldId id="262" r:id="rId26"/>
    <p:sldId id="310" r:id="rId27"/>
    <p:sldId id="311" r:id="rId28"/>
    <p:sldId id="312" r:id="rId29"/>
    <p:sldId id="263" r:id="rId30"/>
    <p:sldId id="313" r:id="rId31"/>
    <p:sldId id="281" r:id="rId32"/>
    <p:sldId id="264" r:id="rId33"/>
    <p:sldId id="265" r:id="rId34"/>
    <p:sldId id="282" r:id="rId35"/>
    <p:sldId id="292" r:id="rId36"/>
    <p:sldId id="293" r:id="rId37"/>
    <p:sldId id="294" r:id="rId38"/>
    <p:sldId id="295" r:id="rId39"/>
    <p:sldId id="298" r:id="rId40"/>
    <p:sldId id="300" r:id="rId41"/>
    <p:sldId id="301" r:id="rId42"/>
    <p:sldId id="302" r:id="rId43"/>
    <p:sldId id="303" r:id="rId44"/>
    <p:sldId id="304" r:id="rId45"/>
    <p:sldId id="307" r:id="rId46"/>
    <p:sldId id="308" r:id="rId4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>
      <p:cViewPr>
        <p:scale>
          <a:sx n="112" d="100"/>
          <a:sy n="112" d="100"/>
        </p:scale>
        <p:origin x="11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B72A3E-B424-4395-B060-5C490E1BB9C7}" type="datetimeFigureOut">
              <a:rPr lang="en-US"/>
              <a:pPr>
                <a:defRPr/>
              </a:pPr>
              <a:t>12/5/21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856878-1452-4447-ADEC-61459F657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BC826-3ECC-4818-B154-D1E88F391813}" type="datetimeFigureOut">
              <a:rPr lang="ar-SA" smtClean="0"/>
              <a:pPr/>
              <a:t>1 جمادى الأولى، 1443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1BF529-2481-4E91-967E-8D77178124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5D135-6952-4081-B96C-D5D7F44F8A84}" type="slidenum">
              <a:rPr lang="en-US"/>
              <a:pPr/>
              <a:t>7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81AF7-F5A1-4D8A-899D-3542398DB88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CD19E-9EA4-4326-B643-9528C49B17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DD472-75A9-4307-866B-081AAE7E9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2856C-A34E-4FF2-AD81-FBBC86B8E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153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81000" y="2362200"/>
            <a:ext cx="4191000" cy="41148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724400" y="2362200"/>
            <a:ext cx="41910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8C34-BA76-495C-9B5C-DE13A486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E0300-389B-4A35-8542-C144AB8B6B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900B5-C75A-4A5F-9BC1-97ED56F5D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1F2F6-7057-49C5-815D-3546847987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A5F3F-FC57-4A60-B736-E2602DBED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68B7-0F7E-4B67-8133-89CD5D87A8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78DA-AC7E-4B2E-8298-3226C240D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46BC3-B6B4-4009-A963-30A086D2C4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50C28-2BBD-4256-96BD-44F00FCAD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4138DEF-C8B4-4972-9559-2296E21643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6/60/Gray212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18O50lzMG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209800"/>
            <a:ext cx="67056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400" b="1">
                <a:solidFill>
                  <a:schemeClr val="tx2"/>
                </a:solidFill>
              </a:rPr>
              <a:t>Musculoskeletal Assessment</a:t>
            </a:r>
          </a:p>
        </p:txBody>
      </p:sp>
      <p:pic>
        <p:nvPicPr>
          <p:cNvPr id="3" name="Picture 5" descr="U:\SKELE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038600"/>
            <a:ext cx="5410200" cy="1479550"/>
          </a:xfrm>
          <a:prstGeom prst="rect">
            <a:avLst/>
          </a:prstGeom>
          <a:noFill/>
        </p:spPr>
      </p:pic>
      <p:pic>
        <p:nvPicPr>
          <p:cNvPr id="4" name="Picture 6" descr="3x7337 muscle and skeletal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76300" cy="1778000"/>
          </a:xfrm>
          <a:prstGeom prst="rect">
            <a:avLst/>
          </a:prstGeom>
          <a:noFill/>
        </p:spPr>
      </p:pic>
      <p:pic>
        <p:nvPicPr>
          <p:cNvPr id="5" name="Picture 5" descr="bd1953 skele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514600"/>
            <a:ext cx="812800" cy="1778000"/>
          </a:xfrm>
          <a:prstGeom prst="rect">
            <a:avLst/>
          </a:prstGeom>
          <a:noFill/>
        </p:spPr>
      </p:pic>
      <p:pic>
        <p:nvPicPr>
          <p:cNvPr id="6" name="Picture 4" descr="90px-Atlas_Santiago_Toural_GFD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28600"/>
            <a:ext cx="166052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1143000"/>
          </a:xfrm>
        </p:spPr>
        <p:txBody>
          <a:bodyPr/>
          <a:lstStyle/>
          <a:p>
            <a:pPr eaLnBrk="1" hangingPunct="1"/>
            <a:r>
              <a:rPr lang="en-US"/>
              <a:t>Rating muscle strength </a:t>
            </a:r>
          </a:p>
        </p:txBody>
      </p:sp>
      <p:graphicFrame>
        <p:nvGraphicFramePr>
          <p:cNvPr id="102455" name="Group 55"/>
          <p:cNvGraphicFramePr>
            <a:graphicFrameLocks noGrp="1"/>
          </p:cNvGraphicFramePr>
          <p:nvPr>
            <p:ph type="tbl" idx="1"/>
          </p:nvPr>
        </p:nvGraphicFramePr>
        <p:xfrm>
          <a:off x="762000" y="1905000"/>
          <a:ext cx="8153400" cy="4414520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Rating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 of function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Classification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Full </a:t>
                      </a:r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Range of Motion (ROM)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against  gravity with full resistance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Full R.O.M against  gravity with moderate 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Good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Full R.O.M with gravity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Full R.O.M without gravity (passive motion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Palpable muscle contraction but no movement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 muscle contraction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Zero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1143000"/>
          </a:xfrm>
        </p:spPr>
        <p:txBody>
          <a:bodyPr/>
          <a:lstStyle/>
          <a:p>
            <a:r>
              <a:rPr lang="en-US" dirty="0"/>
              <a:t>Grading Muscle Strength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5	Normal		100%		Complete ROM against full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resistance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4	Good		  75%		Complete ROM against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moderate resistance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3	Fair		  50%		Complete ROM without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resistance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2	Poor		  25%		Complete ROM only if joint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fully supported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1	Trace		  10%		Muscle contraction visible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but insufficient to move joint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0	None		    0%		No visible or palpable muscle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						contraction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143000"/>
          </a:xfrm>
        </p:spPr>
        <p:txBody>
          <a:bodyPr/>
          <a:lstStyle/>
          <a:p>
            <a:pPr eaLnBrk="1" hangingPunct="1"/>
            <a:r>
              <a:rPr lang="en-US"/>
              <a:t>Shoulder Girdle </a:t>
            </a:r>
          </a:p>
        </p:txBody>
      </p:sp>
      <p:pic>
        <p:nvPicPr>
          <p:cNvPr id="12291" name="Picture 4" descr="mu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771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mu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mus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14800"/>
            <a:ext cx="358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mus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3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Shoulder Joint </a:t>
            </a:r>
          </a:p>
        </p:txBody>
      </p:sp>
      <p:pic>
        <p:nvPicPr>
          <p:cNvPr id="13315" name="Picture 4" descr="mu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812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mu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1400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mus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mus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962400"/>
            <a:ext cx="2028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mus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038600"/>
            <a:ext cx="1409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mus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0386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mus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038600"/>
            <a:ext cx="2266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Elbows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Palpate the lateral and medial aspects of the olecranon process </a:t>
            </a:r>
          </a:p>
          <a:p>
            <a:pPr eaLnBrk="1" hangingPunct="1"/>
            <a:r>
              <a:rPr lang="en-US" dirty="0"/>
              <a:t>Test range of motion of each elbow </a:t>
            </a:r>
          </a:p>
          <a:p>
            <a:pPr eaLnBrk="1" hangingPunct="1"/>
            <a:r>
              <a:rPr lang="en-US" dirty="0"/>
              <a:t>Test muscle strength </a:t>
            </a:r>
          </a:p>
          <a:p>
            <a:pPr eaLnBrk="1" hangingPunct="1"/>
            <a:r>
              <a:rPr lang="en-US" dirty="0"/>
              <a:t>Use a Goniometer to determine exact ROM in joints with limited ROM</a:t>
            </a:r>
          </a:p>
          <a:p>
            <a:pPr eaLnBrk="1" hangingPunct="1"/>
            <a:endParaRPr lang="en-US" dirty="0"/>
          </a:p>
        </p:txBody>
      </p:sp>
      <p:pic>
        <p:nvPicPr>
          <p:cNvPr id="49154" name="Picture 2" descr="File:Gray21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438401"/>
            <a:ext cx="1044575" cy="3581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 descr="http://avalonrehab.com/images/goni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58000"/>
          </a:xfrm>
          <a:prstGeom prst="rect">
            <a:avLst/>
          </a:prstGeom>
          <a:noFill/>
        </p:spPr>
      </p:pic>
      <p:pic>
        <p:nvPicPr>
          <p:cNvPr id="92164" name="Picture 4" descr="http://www.sulekhab2b.com/indiamedicoinstruments/images/Products/FINGER-GONI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4" descr="mus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1336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mus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mus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3124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mus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148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Wrists and hands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28800"/>
            <a:ext cx="7696200" cy="4038600"/>
          </a:xfrm>
        </p:spPr>
        <p:txBody>
          <a:bodyPr/>
          <a:lstStyle/>
          <a:p>
            <a:pPr eaLnBrk="1" hangingPunct="1"/>
            <a:r>
              <a:rPr lang="en-US" dirty="0"/>
              <a:t>Inspect the wrists and dorsum of the hands for size ,shape ,symmetry ,and color </a:t>
            </a:r>
          </a:p>
          <a:p>
            <a:pPr eaLnBrk="1" hangingPunct="1"/>
            <a:r>
              <a:rPr lang="en-US" dirty="0"/>
              <a:t>Inspect the palms of the hands </a:t>
            </a:r>
          </a:p>
          <a:p>
            <a:pPr eaLnBrk="1" hangingPunct="1"/>
            <a:r>
              <a:rPr lang="en-US" dirty="0"/>
              <a:t>Palpate the wrists and hands for temperature and texture </a:t>
            </a:r>
          </a:p>
          <a:p>
            <a:pPr eaLnBrk="1" hangingPunct="1"/>
            <a:r>
              <a:rPr lang="en-US" dirty="0"/>
              <a:t>Palpate each joint of wrists and hands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Test the range of motion of the wrist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The wrist should hyperextended to 70 degree and flex to 90 degree 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pic>
        <p:nvPicPr>
          <p:cNvPr id="17412" name="Picture 4" descr="mus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0"/>
            <a:ext cx="304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mus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576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Turn the palms down ,move the hand laterally toward the  fifth finger ,then medially toward the thumb ( movement of the wrist and not the elbow )</a:t>
            </a:r>
          </a:p>
          <a:p>
            <a:pPr eaLnBrk="1" hangingPunct="1"/>
            <a:r>
              <a:rPr lang="en-US"/>
              <a:t>Ulnar deviation should reach as mush as 55 degree and radial deviation 20 degree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3A8592-7825-BB42-BE19-E0628893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4072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5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 </a:t>
            </a:r>
            <a:r>
              <a:rPr lang="en-US" b="1" dirty="0" err="1">
                <a:solidFill>
                  <a:srgbClr val="00B050"/>
                </a:solidFill>
              </a:rPr>
              <a:t>phalens</a:t>
            </a:r>
            <a:r>
              <a:rPr lang="en-US" b="1" dirty="0">
                <a:solidFill>
                  <a:srgbClr val="00B050"/>
                </a:solidFill>
              </a:rPr>
              <a:t> test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Bend the wrists downward and press the backs of both hands together ( flexion of wrist 90 degree ) -</a:t>
            </a:r>
            <a:r>
              <a:rPr lang="en-US" dirty="0">
                <a:solidFill>
                  <a:srgbClr val="FF0000"/>
                </a:solidFill>
              </a:rPr>
              <a:t>CARPAL TUNNEL SYNDROME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baseline="-2000" dirty="0" err="1">
                <a:solidFill>
                  <a:srgbClr val="00B050"/>
                </a:solidFill>
              </a:rPr>
              <a:t>Tinels</a:t>
            </a:r>
            <a:r>
              <a:rPr lang="en-US" sz="4000" b="1" baseline="-2000" dirty="0">
                <a:solidFill>
                  <a:srgbClr val="00B050"/>
                </a:solidFill>
              </a:rPr>
              <a:t> sign </a:t>
            </a:r>
            <a:r>
              <a:rPr lang="en-US" dirty="0"/>
              <a:t>:percussing lightly over the median nerve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514725" y="2868613"/>
          <a:ext cx="211455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lip" r:id="rId3" imgW="2114286" imgH="1990476" progId="">
                  <p:embed/>
                </p:oleObj>
              </mc:Choice>
              <mc:Fallback>
                <p:oleObj name="Clip" r:id="rId3" imgW="2114286" imgH="19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868613"/>
                        <a:ext cx="2114550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مستطيل 4"/>
          <p:cNvSpPr/>
          <p:nvPr/>
        </p:nvSpPr>
        <p:spPr>
          <a:xfrm>
            <a:off x="1828800" y="1371600"/>
            <a:ext cx="268432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Phelan’s 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71625" y="381000"/>
          <a:ext cx="6000750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Clip" r:id="rId3" imgW="4304762" imgH="3876190" progId="">
                  <p:embed/>
                </p:oleObj>
              </mc:Choice>
              <mc:Fallback>
                <p:oleObj name="Clip" r:id="rId3" imgW="4304762" imgH="38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81000"/>
                        <a:ext cx="6000750" cy="540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مستطيل 4"/>
          <p:cNvSpPr/>
          <p:nvPr/>
        </p:nvSpPr>
        <p:spPr>
          <a:xfrm>
            <a:off x="4953000" y="1066800"/>
            <a:ext cx="33528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/>
              <a:t>Tunnel Sign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Test R.O.M of the hands and fingers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Fingers should flex to 90 degree and hyperextend to 30 degree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Test for muscle strength of  hands and fingers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8" name="Picture 4" descr="ch4f4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Hips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/>
              <a:t>Inspect the position of each hip and leg with the client in a supine position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/>
              <a:t>Palpate each hip joint and the upper thighs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/>
              <a:t>Test R.O.M of the hips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-hip flexion to 90 degree with straight knee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-hip flexion to 120 degree with flexed knee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-internal hip rotation to 40 degree and external rotation to 45 degree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-adduction to 30 degree and abduction to 45 degree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-hyper extension to 15 degree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/>
              <a:t>Test for muscle strength of the hip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ip flexion lying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876799" cy="2743200"/>
          </a:xfrm>
          <a:prstGeom prst="rect">
            <a:avLst/>
          </a:prstGeom>
          <a:noFill/>
        </p:spPr>
      </p:pic>
      <p:pic>
        <p:nvPicPr>
          <p:cNvPr id="108548" name="Picture 4" descr="Do Your Hips Extend? Looking at hip extension and flexion~ — Musicians'  Health Collect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810000" cy="246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What's The Deal With Hip Internal &amp; External Rotation? — Revive Sport &amp;  Sp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86725" cy="6359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able Hip Abduction / Adduction Standing sideways with your left side  facing the weight stack of a pulley machi… | Cable workout, Hip flexor,  Cable machine work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2" y="584200"/>
            <a:ext cx="7353298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Knees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700" dirty="0"/>
              <a:t>Inspect the knees, quadriceps muscle </a:t>
            </a:r>
          </a:p>
          <a:p>
            <a:pPr eaLnBrk="1" hangingPunct="1"/>
            <a:r>
              <a:rPr lang="en-US" sz="2700" dirty="0"/>
              <a:t>Palpate the knee </a:t>
            </a:r>
          </a:p>
          <a:p>
            <a:pPr eaLnBrk="1" hangingPunct="1"/>
            <a:r>
              <a:rPr lang="en-US" sz="2700" dirty="0"/>
              <a:t>Palpate the </a:t>
            </a:r>
            <a:r>
              <a:rPr lang="en-US" sz="2700" dirty="0" err="1"/>
              <a:t>tibiofemoral</a:t>
            </a:r>
            <a:r>
              <a:rPr lang="en-US" sz="2700" dirty="0"/>
              <a:t> joint </a:t>
            </a:r>
          </a:p>
          <a:p>
            <a:pPr eaLnBrk="1" hangingPunct="1"/>
            <a:r>
              <a:rPr lang="en-US" sz="2700" dirty="0"/>
              <a:t>Test for the </a:t>
            </a:r>
            <a:r>
              <a:rPr lang="en-US" sz="2700" b="1" dirty="0">
                <a:solidFill>
                  <a:srgbClr val="00B050"/>
                </a:solidFill>
              </a:rPr>
              <a:t>bulge sign </a:t>
            </a:r>
            <a:r>
              <a:rPr lang="en-US" sz="2700" dirty="0"/>
              <a:t>–this procedure detect the presence of small amounts of fluid (4 to 8 ml ) –apply pressure to the lateral side of the knee while observing the medial side ,normally no fluid is present </a:t>
            </a:r>
          </a:p>
        </p:txBody>
      </p:sp>
      <p:pic>
        <p:nvPicPr>
          <p:cNvPr id="86018" name="Picture 2" descr="http://www.eorthopod.com/images/ContentImages/knee/knee_quadriceps_tendonitis/knee_tendonitis_quadriceps_anatom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905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A15B9-36F9-094E-9298-CE6B5914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77" y="0"/>
            <a:ext cx="5674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9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Best Knee Special Tests Flashcards | Quiz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79134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696200" cy="4572000"/>
          </a:xfrm>
        </p:spPr>
        <p:txBody>
          <a:bodyPr/>
          <a:lstStyle/>
          <a:p>
            <a:pPr eaLnBrk="1" hangingPunct="1"/>
            <a:r>
              <a:rPr lang="en-US" sz="2700" dirty="0"/>
              <a:t>Perform </a:t>
            </a:r>
            <a:r>
              <a:rPr lang="en-US" sz="2700" b="1" dirty="0">
                <a:solidFill>
                  <a:srgbClr val="00B050"/>
                </a:solidFill>
              </a:rPr>
              <a:t>ballottement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-used to detect fluid ,grasp the thigh just above the knee to milk fluid behind patella the tap patella ,if it rebounds against your fingers ,fluid is present </a:t>
            </a:r>
          </a:p>
          <a:p>
            <a:pPr eaLnBrk="1" hangingPunct="1">
              <a:buNone/>
            </a:pPr>
            <a:r>
              <a:rPr lang="en-US" sz="2700" dirty="0">
                <a:hlinkClick r:id="rId2"/>
              </a:rPr>
              <a:t>https://www.youtube.com/watch?v=r18O50lzMGw</a:t>
            </a:r>
            <a:r>
              <a:rPr lang="en-US" sz="27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-Test the R.O.M of each knee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-Test for muscle strength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700" dirty="0"/>
              <a:t>-Inspect the knee while the client is standing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Ankles and feet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8392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/>
              <a:t>Inspect the ankles and feet with the client sitting ,standing ,and walking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Palpate the ankle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Palpate </a:t>
            </a:r>
            <a:r>
              <a:rPr lang="en-US" sz="2700" dirty="0" err="1"/>
              <a:t>achilles</a:t>
            </a:r>
            <a:r>
              <a:rPr lang="en-US" sz="2700" dirty="0"/>
              <a:t> tendon ,</a:t>
            </a:r>
            <a:r>
              <a:rPr lang="en-US" sz="2700" dirty="0" err="1"/>
              <a:t>metatarsopharyngeal</a:t>
            </a:r>
            <a:r>
              <a:rPr lang="en-US" sz="2700" dirty="0"/>
              <a:t> joints and </a:t>
            </a:r>
            <a:r>
              <a:rPr lang="en-US" sz="2700" dirty="0" err="1"/>
              <a:t>interphalangeal</a:t>
            </a:r>
            <a:r>
              <a:rPr lang="en-US" sz="2700" dirty="0"/>
              <a:t> joint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/>
              <a:t>Test R.O.M of the ankles and feet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 -</a:t>
            </a:r>
            <a:r>
              <a:rPr lang="en-US" sz="2700" dirty="0" err="1"/>
              <a:t>dorsiflexion</a:t>
            </a:r>
            <a:r>
              <a:rPr lang="en-US" sz="2700" dirty="0"/>
              <a:t> reach 20 degree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-planter flexion 45 degree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-inversion to 30 degree and </a:t>
            </a:r>
            <a:r>
              <a:rPr lang="en-US" sz="2700" dirty="0" err="1"/>
              <a:t>eversion</a:t>
            </a:r>
            <a:r>
              <a:rPr lang="en-US" sz="2700" dirty="0"/>
              <a:t> to 20 degree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700" dirty="0"/>
              <a:t>-test muscle strength of the ankle and foot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Spine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Inspect the spine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Palpate each vertebral process with your thumb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Palpate the muscles on both sides of the neck and back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Test R.O.M of the cervical spine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Test R.O.M of the thoracic and lumbar spine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Lateral flexion of the spine -35 degree </a:t>
            </a:r>
          </a:p>
          <a:p>
            <a:pPr eaLnBrk="1" hangingPunct="1"/>
            <a:r>
              <a:rPr lang="en-US"/>
              <a:t>Forward flexion of the spine reach 90 degree and extension reach 35 </a:t>
            </a:r>
          </a:p>
          <a:p>
            <a:pPr eaLnBrk="1" hangingPunct="1"/>
            <a:r>
              <a:rPr lang="en-US"/>
              <a:t>Rotation of the spine reach 30 degree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706437"/>
          </a:xfrm>
          <a:noFill/>
        </p:spPr>
        <p:txBody>
          <a:bodyPr/>
          <a:lstStyle/>
          <a:p>
            <a:r>
              <a:rPr lang="en-US" sz="3900">
                <a:effectLst/>
                <a:cs typeface="Arial" charset="0"/>
              </a:rPr>
              <a:t>Rheumatic disease 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435100" y="908050"/>
            <a:ext cx="7499350" cy="5616575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Osteoarthritis :joint cartilage erodes, resulting in pain ,stiffness and disability</a:t>
            </a:r>
          </a:p>
          <a:p>
            <a:endParaRPr lang="en-US" sz="2800" dirty="0">
              <a:cs typeface="Arial" charset="0"/>
            </a:endParaRPr>
          </a:p>
        </p:txBody>
      </p:sp>
      <p:pic>
        <p:nvPicPr>
          <p:cNvPr id="9220" name="Picture 4" descr="C:\Documents and Settings\iasmar\Desktop\osteoarthriti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44675"/>
            <a:ext cx="52943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osteo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3744912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288" y="188913"/>
            <a:ext cx="8748712" cy="6335712"/>
          </a:xfrm>
        </p:spPr>
        <p:txBody>
          <a:bodyPr/>
          <a:lstStyle/>
          <a:p>
            <a:r>
              <a:rPr lang="en-US" sz="2400" b="1">
                <a:cs typeface="Arial" charset="0"/>
              </a:rPr>
              <a:t>Rheumatoid arthritis : inflammation of the synovium of the joint leads to pain ,swelling ,damage to the joint ,and loss of function</a:t>
            </a:r>
            <a:r>
              <a:rPr lang="en-US">
                <a:cs typeface="Arial" charset="0"/>
              </a:rPr>
              <a:t> </a:t>
            </a:r>
          </a:p>
          <a:p>
            <a:endParaRPr lang="en-US">
              <a:cs typeface="Arial" charset="0"/>
            </a:endParaRPr>
          </a:p>
          <a:p>
            <a:endParaRPr lang="en-US">
              <a:cs typeface="Arial" charset="0"/>
            </a:endParaRPr>
          </a:p>
        </p:txBody>
      </p:sp>
      <p:pic>
        <p:nvPicPr>
          <p:cNvPr id="10245" name="Picture 5" descr="rheumatoid_arthr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4716462" cy="4968875"/>
          </a:xfrm>
          <a:prstGeom prst="rect">
            <a:avLst/>
          </a:prstGeom>
          <a:noFill/>
        </p:spPr>
      </p:pic>
      <p:pic>
        <p:nvPicPr>
          <p:cNvPr id="10246" name="Picture 6" descr="uesc_01_img0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265613"/>
            <a:ext cx="4211637" cy="2592387"/>
          </a:xfrm>
          <a:prstGeom prst="rect">
            <a:avLst/>
          </a:prstGeom>
          <a:noFill/>
        </p:spPr>
      </p:pic>
      <p:pic>
        <p:nvPicPr>
          <p:cNvPr id="10247" name="Picture 7" descr="17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341438"/>
            <a:ext cx="4284662" cy="273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843587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Gout :type of arthritis caused by uric acid crystal deposits in the joints. Manifested by erythema, pain and edema </a:t>
            </a:r>
          </a:p>
        </p:txBody>
      </p:sp>
      <p:pic>
        <p:nvPicPr>
          <p:cNvPr id="28676" name="Picture 4" descr="arthritis_gout_intr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565400"/>
            <a:ext cx="3527425" cy="4105275"/>
          </a:xfrm>
          <a:prstGeom prst="rect">
            <a:avLst/>
          </a:prstGeom>
          <a:noFill/>
        </p:spPr>
      </p:pic>
      <p:pic>
        <p:nvPicPr>
          <p:cNvPr id="28677" name="Picture 5" descr="gout_labe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2339975" cy="4365625"/>
          </a:xfrm>
          <a:prstGeom prst="rect">
            <a:avLst/>
          </a:prstGeom>
          <a:noFill/>
        </p:spPr>
      </p:pic>
      <p:pic>
        <p:nvPicPr>
          <p:cNvPr id="28678" name="Picture 6" descr="267247_f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20938"/>
            <a:ext cx="2808287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827088" y="188913"/>
            <a:ext cx="8075612" cy="6059487"/>
          </a:xfrm>
        </p:spPr>
        <p:txBody>
          <a:bodyPr/>
          <a:lstStyle/>
          <a:p>
            <a:r>
              <a:rPr lang="en-US" sz="2800">
                <a:cs typeface="Arial" charset="0"/>
              </a:rPr>
              <a:t>Tendinitis –inflammation of tendon </a:t>
            </a:r>
          </a:p>
          <a:p>
            <a:r>
              <a:rPr lang="en-US" sz="2800">
                <a:cs typeface="Arial" charset="0"/>
              </a:rPr>
              <a:t>Polymyositis :inflammation and weakness in skeletal muscles</a:t>
            </a:r>
          </a:p>
        </p:txBody>
      </p:sp>
      <p:pic>
        <p:nvPicPr>
          <p:cNvPr id="29701" name="Picture 5" descr="b_15_1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268413"/>
            <a:ext cx="4537075" cy="5589587"/>
          </a:xfrm>
          <a:prstGeom prst="rect">
            <a:avLst/>
          </a:prstGeom>
          <a:noFill/>
        </p:spPr>
      </p:pic>
      <p:pic>
        <p:nvPicPr>
          <p:cNvPr id="29702" name="Picture 6" descr="ptendin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887787" cy="446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490537"/>
          </a:xfrm>
          <a:noFill/>
        </p:spPr>
        <p:txBody>
          <a:bodyPr>
            <a:normAutofit fontScale="90000"/>
          </a:bodyPr>
          <a:lstStyle/>
          <a:p>
            <a:r>
              <a:rPr lang="en-US" sz="3900">
                <a:effectLst/>
                <a:cs typeface="Arial" charset="0"/>
              </a:rPr>
              <a:t>Abnormal of spine 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971550" y="765175"/>
            <a:ext cx="7962900" cy="5340350"/>
          </a:xfrm>
        </p:spPr>
        <p:txBody>
          <a:bodyPr/>
          <a:lstStyle/>
          <a:p>
            <a:r>
              <a:rPr lang="en-US" sz="2800">
                <a:cs typeface="Arial" charset="0"/>
              </a:rPr>
              <a:t>Kyphosis ,Scoliosis </a:t>
            </a:r>
          </a:p>
          <a:p>
            <a:r>
              <a:rPr lang="en-US" sz="2800">
                <a:cs typeface="Arial" charset="0"/>
              </a:rPr>
              <a:t>Lordosis :</a:t>
            </a:r>
            <a:r>
              <a:rPr lang="en-US" sz="2400">
                <a:cs typeface="Arial" charset="0"/>
              </a:rPr>
              <a:t>exaggeration of the normal lumbar curve , occurs in pregnancy and in obesity to compensate for the protuberance of the abdomen </a:t>
            </a:r>
          </a:p>
        </p:txBody>
      </p:sp>
      <p:pic>
        <p:nvPicPr>
          <p:cNvPr id="12293" name="Picture 5" descr="9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94000"/>
            <a:ext cx="6481763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057321-392A-044A-8CB8-DC94966D6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24" y="0"/>
            <a:ext cx="5774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38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>
                <a:effectLst/>
                <a:cs typeface="Arial" charset="0"/>
              </a:rPr>
              <a:t>Joint disorders 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TMJ  syndrome </a:t>
            </a:r>
          </a:p>
          <a:p>
            <a:pPr>
              <a:buFont typeface="Wingdings 2" pitchFamily="18" charset="2"/>
              <a:buNone/>
            </a:pPr>
            <a:r>
              <a:rPr lang="en-US">
                <a:cs typeface="Arial" charset="0"/>
              </a:rPr>
              <a:t>Inflammation or Trauma lead to swelling and crepitus or pain in the joint </a:t>
            </a:r>
          </a:p>
          <a:p>
            <a:pPr>
              <a:buFont typeface="Wingdings 2" pitchFamily="18" charset="2"/>
              <a:buNone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endParaRPr lang="en-US">
              <a:effectLst/>
              <a:cs typeface="Arial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Rotator cuff tear </a:t>
            </a:r>
          </a:p>
          <a:p>
            <a:pPr>
              <a:buFont typeface="Wingdings 2" pitchFamily="18" charset="2"/>
              <a:buNone/>
            </a:pPr>
            <a:r>
              <a:rPr lang="en-US" dirty="0">
                <a:cs typeface="Arial" charset="0"/>
              </a:rPr>
              <a:t>are tears of one, or more, of the four </a:t>
            </a:r>
            <a:r>
              <a:rPr lang="en-US" b="1" dirty="0">
                <a:cs typeface="Arial" charset="0"/>
              </a:rPr>
              <a:t>tendons </a:t>
            </a:r>
            <a:r>
              <a:rPr lang="en-US" dirty="0">
                <a:cs typeface="Arial" charset="0"/>
              </a:rPr>
              <a:t>of the </a:t>
            </a:r>
            <a:r>
              <a:rPr lang="en-US" b="1" dirty="0">
                <a:cs typeface="Arial" charset="0"/>
              </a:rPr>
              <a:t>rotator cuff</a:t>
            </a:r>
            <a:r>
              <a:rPr lang="en-US" dirty="0">
                <a:cs typeface="Arial" charset="0"/>
              </a:rPr>
              <a:t> muscles </a:t>
            </a:r>
          </a:p>
          <a:p>
            <a:pPr>
              <a:buFont typeface="Wingdings 2" pitchFamily="18" charset="2"/>
              <a:buNone/>
            </a:pPr>
            <a:r>
              <a:rPr lang="en-US" dirty="0">
                <a:cs typeface="Arial" charset="0"/>
              </a:rPr>
              <a:t>- Happens due to repeated 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impingement, injury or falls.  </a:t>
            </a:r>
          </a:p>
          <a:p>
            <a:pPr>
              <a:buFont typeface="Wingdings 2" pitchFamily="18" charset="2"/>
              <a:buNone/>
            </a:pPr>
            <a:endParaRPr lang="en-US" dirty="0">
              <a:cs typeface="Arial" charset="0"/>
            </a:endParaRPr>
          </a:p>
        </p:txBody>
      </p:sp>
      <p:pic>
        <p:nvPicPr>
          <p:cNvPr id="31748" name="Picture 4" descr="te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516312"/>
            <a:ext cx="2663825" cy="2808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762000" y="838200"/>
            <a:ext cx="7696200" cy="51054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Olecranon bursitis </a:t>
            </a:r>
          </a:p>
          <a:p>
            <a:pPr>
              <a:buFont typeface="Wingdings 2" pitchFamily="18" charset="2"/>
              <a:buNone/>
            </a:pPr>
            <a:r>
              <a:rPr lang="en-US" dirty="0">
                <a:cs typeface="Arial" charset="0"/>
              </a:rPr>
              <a:t>is a condition characterized by pain, swelling and inflammation of the olecranon  bursa located in the elbow </a:t>
            </a:r>
          </a:p>
        </p:txBody>
      </p:sp>
      <p:pic>
        <p:nvPicPr>
          <p:cNvPr id="32772" name="Picture 4" descr="elbow_bursitis_intr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789363"/>
            <a:ext cx="3324225" cy="2725737"/>
          </a:xfrm>
          <a:prstGeom prst="rect">
            <a:avLst/>
          </a:prstGeom>
          <a:noFill/>
        </p:spPr>
      </p:pic>
      <p:pic>
        <p:nvPicPr>
          <p:cNvPr id="32773" name="Picture 5" descr="Olecranon_Infected_Bursitis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644900"/>
            <a:ext cx="3762375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914400" y="152400"/>
            <a:ext cx="7162800" cy="6096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Carpal tunnel syndrome</a:t>
            </a:r>
          </a:p>
          <a:p>
            <a:pPr>
              <a:buFont typeface="Wingdings 2" pitchFamily="18" charset="2"/>
              <a:buNone/>
            </a:pPr>
            <a:r>
              <a:rPr lang="en-US" sz="2800" dirty="0">
                <a:cs typeface="Arial" charset="0"/>
              </a:rPr>
              <a:t>-The carpal tunnel is a narrow passageway of ligament and bones at the base of hand. It contains nerve and tendons</a:t>
            </a:r>
          </a:p>
          <a:p>
            <a:pPr>
              <a:buFont typeface="Wingdings 2" pitchFamily="18" charset="2"/>
              <a:buNone/>
            </a:pPr>
            <a:r>
              <a:rPr lang="en-US" sz="2800" dirty="0">
                <a:cs typeface="Arial" charset="0"/>
              </a:rPr>
              <a:t>-Chronic repetitive motion results in compression of the medial nerve  </a:t>
            </a:r>
          </a:p>
          <a:p>
            <a:pPr>
              <a:buFont typeface="Wingdings 2" pitchFamily="18" charset="2"/>
              <a:buNone/>
            </a:pPr>
            <a:r>
              <a:rPr lang="en-US" sz="2800" dirty="0">
                <a:cs typeface="Arial" charset="0"/>
              </a:rPr>
              <a:t>- Findings include: Positive Phalen's test, pain and numbness.  </a:t>
            </a:r>
          </a:p>
          <a:p>
            <a:pPr>
              <a:buFont typeface="Wingdings 2" pitchFamily="18" charset="2"/>
              <a:buNone/>
            </a:pPr>
            <a:endParaRPr lang="en-US" sz="2800" dirty="0">
              <a:cs typeface="Arial" charset="0"/>
            </a:endParaRPr>
          </a:p>
        </p:txBody>
      </p:sp>
      <p:pic>
        <p:nvPicPr>
          <p:cNvPr id="33796" name="Picture 4" descr="31141_1173387682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399" y="3678634"/>
            <a:ext cx="2504803" cy="2569766"/>
          </a:xfrm>
          <a:prstGeom prst="rect">
            <a:avLst/>
          </a:prstGeom>
          <a:noFill/>
        </p:spPr>
      </p:pic>
      <p:pic>
        <p:nvPicPr>
          <p:cNvPr id="33797" name="Picture 5" descr="carpaltu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987" y="3912452"/>
            <a:ext cx="2055813" cy="2569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1116013" y="188913"/>
            <a:ext cx="7786687" cy="62484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Dupuytrens contracture</a:t>
            </a:r>
          </a:p>
          <a:p>
            <a:pPr>
              <a:buFont typeface="Wingdings 2" pitchFamily="18" charset="2"/>
              <a:buNone/>
            </a:pPr>
            <a:r>
              <a:rPr lang="en-US" dirty="0">
                <a:cs typeface="Arial" charset="0"/>
              </a:rPr>
              <a:t> is a fixed flexion  contracture  of the hand  where the fingers bend towards the palm and cannot be fully extended (straightened) </a:t>
            </a:r>
          </a:p>
        </p:txBody>
      </p:sp>
      <p:pic>
        <p:nvPicPr>
          <p:cNvPr id="14341" name="Picture 5" descr="hand_dupuytrens_intro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565400"/>
            <a:ext cx="3095625" cy="3959225"/>
          </a:xfrm>
          <a:prstGeom prst="rect">
            <a:avLst/>
          </a:prstGeom>
          <a:noFill/>
        </p:spPr>
      </p:pic>
      <p:pic>
        <p:nvPicPr>
          <p:cNvPr id="14342" name="Picture 6" descr="duppa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84538"/>
            <a:ext cx="4752975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1042988" y="188913"/>
            <a:ext cx="7891462" cy="6480175"/>
          </a:xfrm>
        </p:spPr>
        <p:txBody>
          <a:bodyPr/>
          <a:lstStyle/>
          <a:p>
            <a:r>
              <a:rPr lang="en-US">
                <a:cs typeface="Arial" charset="0"/>
              </a:rPr>
              <a:t>Hallux valgus </a:t>
            </a:r>
          </a:p>
          <a:p>
            <a:pPr>
              <a:buFont typeface="Wingdings 2" pitchFamily="18" charset="2"/>
              <a:buNone/>
            </a:pPr>
            <a:r>
              <a:rPr lang="en-US">
                <a:cs typeface="Arial" charset="0"/>
              </a:rPr>
              <a:t>If the big toe starts to deviate inward in the direction of other toe</a:t>
            </a:r>
          </a:p>
        </p:txBody>
      </p:sp>
      <p:pic>
        <p:nvPicPr>
          <p:cNvPr id="36870" name="Picture 6" descr="foot_bunion_anat02_27976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708275"/>
            <a:ext cx="3708400" cy="4149725"/>
          </a:xfrm>
          <a:prstGeom prst="rect">
            <a:avLst/>
          </a:prstGeom>
          <a:noFill/>
        </p:spPr>
      </p:pic>
      <p:pic>
        <p:nvPicPr>
          <p:cNvPr id="36871" name="Picture 7" descr="hallux_valg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492375"/>
            <a:ext cx="5113337" cy="436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965200" y="260350"/>
            <a:ext cx="8178800" cy="5988050"/>
          </a:xfrm>
        </p:spPr>
        <p:txBody>
          <a:bodyPr/>
          <a:lstStyle/>
          <a:p>
            <a:r>
              <a:rPr lang="en-US">
                <a:cs typeface="Arial" charset="0"/>
              </a:rPr>
              <a:t>Hammer toe</a:t>
            </a:r>
          </a:p>
          <a:p>
            <a:pPr>
              <a:buFont typeface="Wingdings 2" pitchFamily="18" charset="2"/>
              <a:buNone/>
            </a:pPr>
            <a:r>
              <a:rPr lang="en-US">
                <a:cs typeface="Arial" charset="0"/>
              </a:rPr>
              <a:t>is a deformity  of the proximal interphalangeal joint of the second, third, or fourth toe causing it to be permanently bent, resembling a hammer </a:t>
            </a:r>
          </a:p>
          <a:p>
            <a:pPr>
              <a:buFont typeface="Wingdings 2" pitchFamily="18" charset="2"/>
              <a:buNone/>
            </a:pPr>
            <a:endParaRPr lang="en-US">
              <a:cs typeface="Arial" charset="0"/>
            </a:endParaRPr>
          </a:p>
        </p:txBody>
      </p:sp>
      <p:pic>
        <p:nvPicPr>
          <p:cNvPr id="37893" name="Picture 5" descr="9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94000"/>
            <a:ext cx="6192838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C6834-771B-C74C-8269-FE1AB6EBB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717"/>
            <a:ext cx="7772400" cy="64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JOINTS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696200" cy="3200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Inspect temporomandibular joint</a:t>
            </a:r>
            <a:endParaRPr lang="ar-SA" dirty="0"/>
          </a:p>
          <a:p>
            <a:r>
              <a:rPr lang="en-US" dirty="0"/>
              <a:t>palpate  temporomandibular muscles </a:t>
            </a:r>
            <a:endParaRPr lang="ar-SA" dirty="0"/>
          </a:p>
          <a:p>
            <a:r>
              <a:rPr lang="en-US" dirty="0"/>
              <a:t>Test for range of motion of the TMJ </a:t>
            </a:r>
          </a:p>
          <a:p>
            <a:pPr eaLnBrk="1" hangingPunct="1"/>
            <a:r>
              <a:rPr lang="en-US" dirty="0"/>
              <a:t>Test for muscle strength and motor function of cranial nerve V  (Trigeminal 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 temporalis and masseter muscle 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57200" y="5426732"/>
            <a:ext cx="7239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/>
              <a:t> inspect and palpate for </a:t>
            </a:r>
            <a:br>
              <a:rPr lang="en-US" dirty="0"/>
            </a:br>
            <a:r>
              <a:rPr lang="en-US" dirty="0"/>
              <a:t>Symmetry , Erythema, Edema, Nodules, Deformities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Masses, Skin atrophy, Skin breakdown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/>
              <a:t>Palpation: Temperomandibular Joint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362200"/>
            <a:ext cx="4183063" cy="4114800"/>
          </a:xfrm>
        </p:spPr>
        <p:txBody>
          <a:bodyPr/>
          <a:lstStyle/>
          <a:p>
            <a:r>
              <a:rPr lang="en-US" sz="2400" dirty="0"/>
              <a:t>Place the tips of your index fingers directly in front of the tragus of each ear</a:t>
            </a:r>
          </a:p>
          <a:p>
            <a:r>
              <a:rPr lang="en-US" sz="2400" dirty="0"/>
              <a:t>Ask the person to open and close the mouth</a:t>
            </a:r>
          </a:p>
          <a:p>
            <a:r>
              <a:rPr lang="en-US" sz="2400" dirty="0"/>
              <a:t>Note any decreased range of motion, tenderness, or      swelling</a:t>
            </a:r>
          </a:p>
        </p:txBody>
      </p:sp>
      <p:pic>
        <p:nvPicPr>
          <p:cNvPr id="138244" name="Picture 4" descr="heent-tm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165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900"/>
              <a:t>Joints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696200" cy="4876800"/>
          </a:xfrm>
        </p:spPr>
        <p:txBody>
          <a:bodyPr/>
          <a:lstStyle/>
          <a:p>
            <a:pPr eaLnBrk="1" hangingPunct="1"/>
            <a:r>
              <a:rPr lang="en-US" sz="2000" b="1" dirty="0"/>
              <a:t>TMJ dysfunction should be suspected if facial pain and limited jaw movement accompany </a:t>
            </a:r>
            <a:r>
              <a:rPr lang="en-US" sz="2000" b="1" dirty="0">
                <a:solidFill>
                  <a:srgbClr val="FF0000"/>
                </a:solidFill>
              </a:rPr>
              <a:t>clicking</a:t>
            </a:r>
            <a:r>
              <a:rPr lang="en-US" sz="2000" b="1" dirty="0"/>
              <a:t> sounds as the </a:t>
            </a:r>
            <a:r>
              <a:rPr lang="en-US" sz="2000" b="1" dirty="0">
                <a:solidFill>
                  <a:srgbClr val="FF0000"/>
                </a:solidFill>
              </a:rPr>
              <a:t>jaw opens and closes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/>
          <a:srcRect l="2161" t="6062" r="1831" b="50633"/>
          <a:stretch>
            <a:fillRect/>
          </a:stretch>
        </p:blipFill>
        <p:spPr bwMode="auto">
          <a:xfrm>
            <a:off x="2286000" y="236220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Shoulders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077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Inspect and palpate the shoulders and the surrounding tissue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Test range of motion of the shoulders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1-flexion and extension of shoulders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2-internal and external rotation of the shoulder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3-abduction and adduction of the shoulder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00B0F0"/>
                </a:solidFill>
              </a:rPr>
              <a:t>Test for strength of the shoulder muscles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1231</Words>
  <Application>Microsoft Macintosh PowerPoint</Application>
  <PresentationFormat>On-screen Show (4:3)</PresentationFormat>
  <Paragraphs>149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Wingdings</vt:lpstr>
      <vt:lpstr>Wingdings 2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JOINTS </vt:lpstr>
      <vt:lpstr>Palpation: Temperomandibular Joint</vt:lpstr>
      <vt:lpstr>Joints </vt:lpstr>
      <vt:lpstr>Shoulders </vt:lpstr>
      <vt:lpstr>Rating muscle strength </vt:lpstr>
      <vt:lpstr>Grading Muscle Strength</vt:lpstr>
      <vt:lpstr>Shoulder Girdle </vt:lpstr>
      <vt:lpstr>Shoulder Joint </vt:lpstr>
      <vt:lpstr>Elbows </vt:lpstr>
      <vt:lpstr>PowerPoint Presentation</vt:lpstr>
      <vt:lpstr>PowerPoint Presentation</vt:lpstr>
      <vt:lpstr>Wrists and hands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Hips </vt:lpstr>
      <vt:lpstr>PowerPoint Presentation</vt:lpstr>
      <vt:lpstr>PowerPoint Presentation</vt:lpstr>
      <vt:lpstr>PowerPoint Presentation</vt:lpstr>
      <vt:lpstr>Knees </vt:lpstr>
      <vt:lpstr>PowerPoint Presentation</vt:lpstr>
      <vt:lpstr>PowerPoint Presentation</vt:lpstr>
      <vt:lpstr>Ankles and feet </vt:lpstr>
      <vt:lpstr>Spine </vt:lpstr>
      <vt:lpstr>PowerPoint Presentation</vt:lpstr>
      <vt:lpstr>Rheumatic disease </vt:lpstr>
      <vt:lpstr>PowerPoint Presentation</vt:lpstr>
      <vt:lpstr>PowerPoint Presentation</vt:lpstr>
      <vt:lpstr>PowerPoint Presentation</vt:lpstr>
      <vt:lpstr>Abnormal of spine </vt:lpstr>
      <vt:lpstr>Joint disorders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Wesmosis@Yahoo.Dk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promotion for pregnancy.</dc:title>
  <dc:creator>USER</dc:creator>
  <cp:lastModifiedBy>Microsoft Office User</cp:lastModifiedBy>
  <cp:revision>57</cp:revision>
  <dcterms:created xsi:type="dcterms:W3CDTF">2008-12-14T15:18:47Z</dcterms:created>
  <dcterms:modified xsi:type="dcterms:W3CDTF">2021-12-05T23:18:33Z</dcterms:modified>
</cp:coreProperties>
</file>