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2" r:id="rId17"/>
    <p:sldId id="273" r:id="rId18"/>
    <p:sldId id="274" r:id="rId19"/>
    <p:sldId id="27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0" d="100"/>
          <a:sy n="80" d="100"/>
        </p:scale>
        <p:origin x="7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 J Rappocciolo" userId="879f8e48-bda6-4e77-b76f-bf556f28e237" providerId="ADAL" clId="{E8A551AF-C1EA-433C-AE18-B0FC5F72F479}"/>
    <pc:docChg chg="undo custSel addSld modSld">
      <pc:chgData name="Emilia J Rappocciolo" userId="879f8e48-bda6-4e77-b76f-bf556f28e237" providerId="ADAL" clId="{E8A551AF-C1EA-433C-AE18-B0FC5F72F479}" dt="2024-10-30T10:42:38.073" v="1291" actId="27636"/>
      <pc:docMkLst>
        <pc:docMk/>
      </pc:docMkLst>
      <pc:sldChg chg="addSp modSp new mod modClrScheme chgLayout">
        <pc:chgData name="Emilia J Rappocciolo" userId="879f8e48-bda6-4e77-b76f-bf556f28e237" providerId="ADAL" clId="{E8A551AF-C1EA-433C-AE18-B0FC5F72F479}" dt="2024-10-30T09:26:55.727" v="123" actId="1036"/>
        <pc:sldMkLst>
          <pc:docMk/>
          <pc:sldMk cId="3738850322" sldId="264"/>
        </pc:sldMkLst>
        <pc:spChg chg="add mod">
          <ac:chgData name="Emilia J Rappocciolo" userId="879f8e48-bda6-4e77-b76f-bf556f28e237" providerId="ADAL" clId="{E8A551AF-C1EA-433C-AE18-B0FC5F72F479}" dt="2024-10-30T09:24:16.625" v="36" actId="1035"/>
          <ac:spMkLst>
            <pc:docMk/>
            <pc:sldMk cId="3738850322" sldId="264"/>
            <ac:spMk id="2" creationId="{FE2649BC-C8C7-BE45-9E18-7A77EF225B00}"/>
          </ac:spMkLst>
        </pc:spChg>
        <pc:spChg chg="add mod">
          <ac:chgData name="Emilia J Rappocciolo" userId="879f8e48-bda6-4e77-b76f-bf556f28e237" providerId="ADAL" clId="{E8A551AF-C1EA-433C-AE18-B0FC5F72F479}" dt="2024-10-30T09:26:34.407" v="67" actId="5793"/>
          <ac:spMkLst>
            <pc:docMk/>
            <pc:sldMk cId="3738850322" sldId="264"/>
            <ac:spMk id="3" creationId="{A57EF0C7-1718-03BE-4C60-E8F0DC5F380D}"/>
          </ac:spMkLst>
        </pc:spChg>
        <pc:picChg chg="add mod">
          <ac:chgData name="Emilia J Rappocciolo" userId="879f8e48-bda6-4e77-b76f-bf556f28e237" providerId="ADAL" clId="{E8A551AF-C1EA-433C-AE18-B0FC5F72F479}" dt="2024-10-30T09:26:55.727" v="123" actId="1036"/>
          <ac:picMkLst>
            <pc:docMk/>
            <pc:sldMk cId="3738850322" sldId="264"/>
            <ac:picMk id="4" creationId="{6665F474-C7CC-3178-8A1F-76D34532EF92}"/>
          </ac:picMkLst>
        </pc:picChg>
      </pc:sldChg>
      <pc:sldChg chg="modSp new mod">
        <pc:chgData name="Emilia J Rappocciolo" userId="879f8e48-bda6-4e77-b76f-bf556f28e237" providerId="ADAL" clId="{E8A551AF-C1EA-433C-AE18-B0FC5F72F479}" dt="2024-10-30T09:30:55.145" v="326" actId="20577"/>
        <pc:sldMkLst>
          <pc:docMk/>
          <pc:sldMk cId="2013314757" sldId="265"/>
        </pc:sldMkLst>
        <pc:spChg chg="mod">
          <ac:chgData name="Emilia J Rappocciolo" userId="879f8e48-bda6-4e77-b76f-bf556f28e237" providerId="ADAL" clId="{E8A551AF-C1EA-433C-AE18-B0FC5F72F479}" dt="2024-10-30T09:29:35.086" v="197" actId="1035"/>
          <ac:spMkLst>
            <pc:docMk/>
            <pc:sldMk cId="2013314757" sldId="265"/>
            <ac:spMk id="2" creationId="{C8F2C3D4-A01E-DB5D-6096-91B5AFB7C020}"/>
          </ac:spMkLst>
        </pc:spChg>
        <pc:spChg chg="mod">
          <ac:chgData name="Emilia J Rappocciolo" userId="879f8e48-bda6-4e77-b76f-bf556f28e237" providerId="ADAL" clId="{E8A551AF-C1EA-433C-AE18-B0FC5F72F479}" dt="2024-10-30T09:30:55.145" v="326" actId="20577"/>
          <ac:spMkLst>
            <pc:docMk/>
            <pc:sldMk cId="2013314757" sldId="265"/>
            <ac:spMk id="3" creationId="{3F54751E-3990-4A79-9A9E-AA98BDBE2627}"/>
          </ac:spMkLst>
        </pc:spChg>
      </pc:sldChg>
      <pc:sldChg chg="addSp delSp modSp new mod modClrScheme chgLayout">
        <pc:chgData name="Emilia J Rappocciolo" userId="879f8e48-bda6-4e77-b76f-bf556f28e237" providerId="ADAL" clId="{E8A551AF-C1EA-433C-AE18-B0FC5F72F479}" dt="2024-10-30T09:32:26.612" v="449" actId="1035"/>
        <pc:sldMkLst>
          <pc:docMk/>
          <pc:sldMk cId="1726188842" sldId="266"/>
        </pc:sldMkLst>
        <pc:spChg chg="del">
          <ac:chgData name="Emilia J Rappocciolo" userId="879f8e48-bda6-4e77-b76f-bf556f28e237" providerId="ADAL" clId="{E8A551AF-C1EA-433C-AE18-B0FC5F72F479}" dt="2024-10-30T09:31:18.275" v="328" actId="700"/>
          <ac:spMkLst>
            <pc:docMk/>
            <pc:sldMk cId="1726188842" sldId="266"/>
            <ac:spMk id="2" creationId="{33AC50FC-1864-9CFC-2DDB-5BF96672DD9E}"/>
          </ac:spMkLst>
        </pc:spChg>
        <pc:spChg chg="del">
          <ac:chgData name="Emilia J Rappocciolo" userId="879f8e48-bda6-4e77-b76f-bf556f28e237" providerId="ADAL" clId="{E8A551AF-C1EA-433C-AE18-B0FC5F72F479}" dt="2024-10-30T09:31:18.275" v="328" actId="700"/>
          <ac:spMkLst>
            <pc:docMk/>
            <pc:sldMk cId="1726188842" sldId="266"/>
            <ac:spMk id="3" creationId="{F1BB915F-B175-C2F3-DC1D-4231B22A1E16}"/>
          </ac:spMkLst>
        </pc:spChg>
        <pc:spChg chg="add mod ord">
          <ac:chgData name="Emilia J Rappocciolo" userId="879f8e48-bda6-4e77-b76f-bf556f28e237" providerId="ADAL" clId="{E8A551AF-C1EA-433C-AE18-B0FC5F72F479}" dt="2024-10-30T09:32:26.612" v="449" actId="1035"/>
          <ac:spMkLst>
            <pc:docMk/>
            <pc:sldMk cId="1726188842" sldId="266"/>
            <ac:spMk id="5" creationId="{B48B3056-B838-ACD7-69E7-BD60B0935110}"/>
          </ac:spMkLst>
        </pc:spChg>
        <pc:picChg chg="add mod">
          <ac:chgData name="Emilia J Rappocciolo" userId="879f8e48-bda6-4e77-b76f-bf556f28e237" providerId="ADAL" clId="{E8A551AF-C1EA-433C-AE18-B0FC5F72F479}" dt="2024-10-30T09:31:56.424" v="380" actId="1076"/>
          <ac:picMkLst>
            <pc:docMk/>
            <pc:sldMk cId="1726188842" sldId="266"/>
            <ac:picMk id="4" creationId="{84BDF98F-D385-1BB5-D998-4BBEC394C74D}"/>
          </ac:picMkLst>
        </pc:picChg>
      </pc:sldChg>
      <pc:sldChg chg="addSp delSp modSp new mod modClrScheme chgLayout">
        <pc:chgData name="Emilia J Rappocciolo" userId="879f8e48-bda6-4e77-b76f-bf556f28e237" providerId="ADAL" clId="{E8A551AF-C1EA-433C-AE18-B0FC5F72F479}" dt="2024-10-30T09:35:38.231" v="533" actId="20577"/>
        <pc:sldMkLst>
          <pc:docMk/>
          <pc:sldMk cId="3476629323" sldId="267"/>
        </pc:sldMkLst>
        <pc:spChg chg="del mod ord">
          <ac:chgData name="Emilia J Rappocciolo" userId="879f8e48-bda6-4e77-b76f-bf556f28e237" providerId="ADAL" clId="{E8A551AF-C1EA-433C-AE18-B0FC5F72F479}" dt="2024-10-30T09:32:52.518" v="451" actId="700"/>
          <ac:spMkLst>
            <pc:docMk/>
            <pc:sldMk cId="3476629323" sldId="267"/>
            <ac:spMk id="2" creationId="{C413E7B0-2F21-A106-69B2-6DE7FFA9C108}"/>
          </ac:spMkLst>
        </pc:spChg>
        <pc:spChg chg="add mod ord">
          <ac:chgData name="Emilia J Rappocciolo" userId="879f8e48-bda6-4e77-b76f-bf556f28e237" providerId="ADAL" clId="{E8A551AF-C1EA-433C-AE18-B0FC5F72F479}" dt="2024-10-30T09:33:09.774" v="507" actId="1035"/>
          <ac:spMkLst>
            <pc:docMk/>
            <pc:sldMk cId="3476629323" sldId="267"/>
            <ac:spMk id="3" creationId="{55E7576B-B1C0-CCF4-F19C-E3C9B245DA65}"/>
          </ac:spMkLst>
        </pc:spChg>
        <pc:spChg chg="add mod ord">
          <ac:chgData name="Emilia J Rappocciolo" userId="879f8e48-bda6-4e77-b76f-bf556f28e237" providerId="ADAL" clId="{E8A551AF-C1EA-433C-AE18-B0FC5F72F479}" dt="2024-10-30T09:35:38.231" v="533" actId="20577"/>
          <ac:spMkLst>
            <pc:docMk/>
            <pc:sldMk cId="3476629323" sldId="267"/>
            <ac:spMk id="4" creationId="{757EB6E0-D24D-6110-E2D9-93D224815B45}"/>
          </ac:spMkLst>
        </pc:spChg>
      </pc:sldChg>
      <pc:sldChg chg="modSp new mod">
        <pc:chgData name="Emilia J Rappocciolo" userId="879f8e48-bda6-4e77-b76f-bf556f28e237" providerId="ADAL" clId="{E8A551AF-C1EA-433C-AE18-B0FC5F72F479}" dt="2024-10-30T09:38:00.155" v="589" actId="1035"/>
        <pc:sldMkLst>
          <pc:docMk/>
          <pc:sldMk cId="4231325393" sldId="268"/>
        </pc:sldMkLst>
        <pc:spChg chg="mod">
          <ac:chgData name="Emilia J Rappocciolo" userId="879f8e48-bda6-4e77-b76f-bf556f28e237" providerId="ADAL" clId="{E8A551AF-C1EA-433C-AE18-B0FC5F72F479}" dt="2024-10-30T09:38:00.155" v="589" actId="1035"/>
          <ac:spMkLst>
            <pc:docMk/>
            <pc:sldMk cId="4231325393" sldId="268"/>
            <ac:spMk id="2" creationId="{05777271-EEC7-CDE2-EC12-22EBD44D7B3D}"/>
          </ac:spMkLst>
        </pc:spChg>
        <pc:spChg chg="mod">
          <ac:chgData name="Emilia J Rappocciolo" userId="879f8e48-bda6-4e77-b76f-bf556f28e237" providerId="ADAL" clId="{E8A551AF-C1EA-433C-AE18-B0FC5F72F479}" dt="2024-10-30T09:37:49.803" v="578" actId="114"/>
          <ac:spMkLst>
            <pc:docMk/>
            <pc:sldMk cId="4231325393" sldId="268"/>
            <ac:spMk id="3" creationId="{0A2583B7-92C8-7E81-A7B7-BE2999597225}"/>
          </ac:spMkLst>
        </pc:spChg>
      </pc:sldChg>
      <pc:sldChg chg="modSp new mod">
        <pc:chgData name="Emilia J Rappocciolo" userId="879f8e48-bda6-4e77-b76f-bf556f28e237" providerId="ADAL" clId="{E8A551AF-C1EA-433C-AE18-B0FC5F72F479}" dt="2024-10-30T09:42:56.398" v="692" actId="20577"/>
        <pc:sldMkLst>
          <pc:docMk/>
          <pc:sldMk cId="4241418326" sldId="269"/>
        </pc:sldMkLst>
        <pc:spChg chg="mod">
          <ac:chgData name="Emilia J Rappocciolo" userId="879f8e48-bda6-4e77-b76f-bf556f28e237" providerId="ADAL" clId="{E8A551AF-C1EA-433C-AE18-B0FC5F72F479}" dt="2024-10-30T09:38:50.470" v="649" actId="1035"/>
          <ac:spMkLst>
            <pc:docMk/>
            <pc:sldMk cId="4241418326" sldId="269"/>
            <ac:spMk id="2" creationId="{DC227E8F-8724-1403-CA3C-363CDB2146BA}"/>
          </ac:spMkLst>
        </pc:spChg>
        <pc:spChg chg="mod">
          <ac:chgData name="Emilia J Rappocciolo" userId="879f8e48-bda6-4e77-b76f-bf556f28e237" providerId="ADAL" clId="{E8A551AF-C1EA-433C-AE18-B0FC5F72F479}" dt="2024-10-30T09:42:56.398" v="692" actId="20577"/>
          <ac:spMkLst>
            <pc:docMk/>
            <pc:sldMk cId="4241418326" sldId="269"/>
            <ac:spMk id="3" creationId="{539B3805-F38C-DB5B-C699-87BB531A86EF}"/>
          </ac:spMkLst>
        </pc:spChg>
      </pc:sldChg>
      <pc:sldChg chg="modSp new mod">
        <pc:chgData name="Emilia J Rappocciolo" userId="879f8e48-bda6-4e77-b76f-bf556f28e237" providerId="ADAL" clId="{E8A551AF-C1EA-433C-AE18-B0FC5F72F479}" dt="2024-10-30T09:46:02.818" v="751" actId="15"/>
        <pc:sldMkLst>
          <pc:docMk/>
          <pc:sldMk cId="1417580651" sldId="270"/>
        </pc:sldMkLst>
        <pc:spChg chg="mod">
          <ac:chgData name="Emilia J Rappocciolo" userId="879f8e48-bda6-4e77-b76f-bf556f28e237" providerId="ADAL" clId="{E8A551AF-C1EA-433C-AE18-B0FC5F72F479}" dt="2024-10-30T09:43:46.377" v="727" actId="1035"/>
          <ac:spMkLst>
            <pc:docMk/>
            <pc:sldMk cId="1417580651" sldId="270"/>
            <ac:spMk id="2" creationId="{AA5D24F5-5A2F-20A3-6549-8C6297E794DA}"/>
          </ac:spMkLst>
        </pc:spChg>
        <pc:spChg chg="mod">
          <ac:chgData name="Emilia J Rappocciolo" userId="879f8e48-bda6-4e77-b76f-bf556f28e237" providerId="ADAL" clId="{E8A551AF-C1EA-433C-AE18-B0FC5F72F479}" dt="2024-10-30T09:46:02.818" v="751" actId="15"/>
          <ac:spMkLst>
            <pc:docMk/>
            <pc:sldMk cId="1417580651" sldId="270"/>
            <ac:spMk id="3" creationId="{207510D1-7D3C-C0EC-E788-CE405B365E0C}"/>
          </ac:spMkLst>
        </pc:spChg>
      </pc:sldChg>
      <pc:sldChg chg="addSp delSp modSp new mod modClrScheme chgLayout">
        <pc:chgData name="Emilia J Rappocciolo" userId="879f8e48-bda6-4e77-b76f-bf556f28e237" providerId="ADAL" clId="{E8A551AF-C1EA-433C-AE18-B0FC5F72F479}" dt="2024-10-30T10:24:39.764" v="1026" actId="20577"/>
        <pc:sldMkLst>
          <pc:docMk/>
          <pc:sldMk cId="4010623499" sldId="271"/>
        </pc:sldMkLst>
        <pc:spChg chg="del">
          <ac:chgData name="Emilia J Rappocciolo" userId="879f8e48-bda6-4e77-b76f-bf556f28e237" providerId="ADAL" clId="{E8A551AF-C1EA-433C-AE18-B0FC5F72F479}" dt="2024-10-30T10:21:58.945" v="753" actId="700"/>
          <ac:spMkLst>
            <pc:docMk/>
            <pc:sldMk cId="4010623499" sldId="271"/>
            <ac:spMk id="2" creationId="{10416C58-BDA3-6658-C400-ADA3EAC7288A}"/>
          </ac:spMkLst>
        </pc:spChg>
        <pc:spChg chg="del">
          <ac:chgData name="Emilia J Rappocciolo" userId="879f8e48-bda6-4e77-b76f-bf556f28e237" providerId="ADAL" clId="{E8A551AF-C1EA-433C-AE18-B0FC5F72F479}" dt="2024-10-30T10:21:58.945" v="753" actId="700"/>
          <ac:spMkLst>
            <pc:docMk/>
            <pc:sldMk cId="4010623499" sldId="271"/>
            <ac:spMk id="3" creationId="{C8652A95-8E81-D8A3-45A9-E41F65E927A6}"/>
          </ac:spMkLst>
        </pc:spChg>
        <pc:spChg chg="add mod">
          <ac:chgData name="Emilia J Rappocciolo" userId="879f8e48-bda6-4e77-b76f-bf556f28e237" providerId="ADAL" clId="{E8A551AF-C1EA-433C-AE18-B0FC5F72F479}" dt="2024-10-30T10:24:39.764" v="1026" actId="20577"/>
          <ac:spMkLst>
            <pc:docMk/>
            <pc:sldMk cId="4010623499" sldId="271"/>
            <ac:spMk id="5" creationId="{7DE844F9-60F1-7759-86F7-3864E3B1EF11}"/>
          </ac:spMkLst>
        </pc:spChg>
        <pc:graphicFrameChg chg="add mod">
          <ac:chgData name="Emilia J Rappocciolo" userId="879f8e48-bda6-4e77-b76f-bf556f28e237" providerId="ADAL" clId="{E8A551AF-C1EA-433C-AE18-B0FC5F72F479}" dt="2024-10-30T10:22:19.712" v="870" actId="1036"/>
          <ac:graphicFrameMkLst>
            <pc:docMk/>
            <pc:sldMk cId="4010623499" sldId="271"/>
            <ac:graphicFrameMk id="4" creationId="{E45039B9-EAD9-1004-58F2-255F1BFED067}"/>
          </ac:graphicFrameMkLst>
        </pc:graphicFrameChg>
      </pc:sldChg>
      <pc:sldChg chg="modSp new mod">
        <pc:chgData name="Emilia J Rappocciolo" userId="879f8e48-bda6-4e77-b76f-bf556f28e237" providerId="ADAL" clId="{E8A551AF-C1EA-433C-AE18-B0FC5F72F479}" dt="2024-10-30T10:34:09.135" v="1101" actId="20577"/>
        <pc:sldMkLst>
          <pc:docMk/>
          <pc:sldMk cId="3630674770" sldId="272"/>
        </pc:sldMkLst>
        <pc:spChg chg="mod">
          <ac:chgData name="Emilia J Rappocciolo" userId="879f8e48-bda6-4e77-b76f-bf556f28e237" providerId="ADAL" clId="{E8A551AF-C1EA-433C-AE18-B0FC5F72F479}" dt="2024-10-30T10:26:30.016" v="1060" actId="1035"/>
          <ac:spMkLst>
            <pc:docMk/>
            <pc:sldMk cId="3630674770" sldId="272"/>
            <ac:spMk id="2" creationId="{219679EC-1942-A9F1-3451-D6646DC6D89D}"/>
          </ac:spMkLst>
        </pc:spChg>
        <pc:spChg chg="mod">
          <ac:chgData name="Emilia J Rappocciolo" userId="879f8e48-bda6-4e77-b76f-bf556f28e237" providerId="ADAL" clId="{E8A551AF-C1EA-433C-AE18-B0FC5F72F479}" dt="2024-10-30T10:34:09.135" v="1101" actId="20577"/>
          <ac:spMkLst>
            <pc:docMk/>
            <pc:sldMk cId="3630674770" sldId="272"/>
            <ac:spMk id="3" creationId="{AB3BFDB6-FBBF-3EE5-2237-0B582721EB39}"/>
          </ac:spMkLst>
        </pc:spChg>
      </pc:sldChg>
      <pc:sldChg chg="modSp new mod">
        <pc:chgData name="Emilia J Rappocciolo" userId="879f8e48-bda6-4e77-b76f-bf556f28e237" providerId="ADAL" clId="{E8A551AF-C1EA-433C-AE18-B0FC5F72F479}" dt="2024-10-30T10:36:08.522" v="1139" actId="20577"/>
        <pc:sldMkLst>
          <pc:docMk/>
          <pc:sldMk cId="4279421424" sldId="273"/>
        </pc:sldMkLst>
        <pc:spChg chg="mod">
          <ac:chgData name="Emilia J Rappocciolo" userId="879f8e48-bda6-4e77-b76f-bf556f28e237" providerId="ADAL" clId="{E8A551AF-C1EA-433C-AE18-B0FC5F72F479}" dt="2024-10-30T10:34:59.135" v="1125" actId="1035"/>
          <ac:spMkLst>
            <pc:docMk/>
            <pc:sldMk cId="4279421424" sldId="273"/>
            <ac:spMk id="2" creationId="{F749ABB8-B3D7-7B71-47B2-6F498ED3080B}"/>
          </ac:spMkLst>
        </pc:spChg>
        <pc:spChg chg="mod">
          <ac:chgData name="Emilia J Rappocciolo" userId="879f8e48-bda6-4e77-b76f-bf556f28e237" providerId="ADAL" clId="{E8A551AF-C1EA-433C-AE18-B0FC5F72F479}" dt="2024-10-30T10:36:08.522" v="1139" actId="20577"/>
          <ac:spMkLst>
            <pc:docMk/>
            <pc:sldMk cId="4279421424" sldId="273"/>
            <ac:spMk id="3" creationId="{0FA79E65-3C36-6036-1910-BC6C91F4453A}"/>
          </ac:spMkLst>
        </pc:spChg>
      </pc:sldChg>
      <pc:sldChg chg="modSp new mod">
        <pc:chgData name="Emilia J Rappocciolo" userId="879f8e48-bda6-4e77-b76f-bf556f28e237" providerId="ADAL" clId="{E8A551AF-C1EA-433C-AE18-B0FC5F72F479}" dt="2024-10-30T10:42:38.073" v="1291" actId="27636"/>
        <pc:sldMkLst>
          <pc:docMk/>
          <pc:sldMk cId="3774890094" sldId="274"/>
        </pc:sldMkLst>
        <pc:spChg chg="mod">
          <ac:chgData name="Emilia J Rappocciolo" userId="879f8e48-bda6-4e77-b76f-bf556f28e237" providerId="ADAL" clId="{E8A551AF-C1EA-433C-AE18-B0FC5F72F479}" dt="2024-10-30T10:36:59.542" v="1166" actId="1035"/>
          <ac:spMkLst>
            <pc:docMk/>
            <pc:sldMk cId="3774890094" sldId="274"/>
            <ac:spMk id="2" creationId="{1FB09260-BD95-4DBC-CCB9-D53B5C5BA13E}"/>
          </ac:spMkLst>
        </pc:spChg>
        <pc:spChg chg="mod">
          <ac:chgData name="Emilia J Rappocciolo" userId="879f8e48-bda6-4e77-b76f-bf556f28e237" providerId="ADAL" clId="{E8A551AF-C1EA-433C-AE18-B0FC5F72F479}" dt="2024-10-30T10:42:38.073" v="1291" actId="27636"/>
          <ac:spMkLst>
            <pc:docMk/>
            <pc:sldMk cId="3774890094" sldId="274"/>
            <ac:spMk id="3" creationId="{F6CA95C2-2AAE-E75F-B827-21B3B83D1B7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10/29/2024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10/29/2024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10/29/2024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10/29/2024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10/29/2024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10/29/2024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10/29/2024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10/29/2024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10/29/2024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10/29/2024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10/29/2024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10/29/2024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CCA96-28BF-A720-8E3E-18C08EFA84C2}"/>
              </a:ext>
            </a:extLst>
          </p:cNvPr>
          <p:cNvSpPr>
            <a:spLocks noGrp="1"/>
          </p:cNvSpPr>
          <p:nvPr>
            <p:ph type="ctrTitle"/>
          </p:nvPr>
        </p:nvSpPr>
        <p:spPr/>
        <p:txBody>
          <a:bodyPr/>
          <a:lstStyle/>
          <a:p>
            <a:r>
              <a:rPr lang="en-GB" dirty="0"/>
              <a:t>Lecture 7</a:t>
            </a:r>
          </a:p>
        </p:txBody>
      </p:sp>
      <p:sp>
        <p:nvSpPr>
          <p:cNvPr id="3" name="Subtitle 2">
            <a:extLst>
              <a:ext uri="{FF2B5EF4-FFF2-40B4-BE49-F238E27FC236}">
                <a16:creationId xmlns:a16="http://schemas.microsoft.com/office/drawing/2014/main" id="{82099E5E-804D-2306-A56D-98DC9C7A5071}"/>
              </a:ext>
            </a:extLst>
          </p:cNvPr>
          <p:cNvSpPr>
            <a:spLocks noGrp="1"/>
          </p:cNvSpPr>
          <p:nvPr>
            <p:ph type="subTitle" idx="1"/>
          </p:nvPr>
        </p:nvSpPr>
        <p:spPr/>
        <p:txBody>
          <a:bodyPr/>
          <a:lstStyle/>
          <a:p>
            <a:r>
              <a:rPr lang="en-GB" dirty="0"/>
              <a:t>NUTD 343</a:t>
            </a:r>
          </a:p>
          <a:p>
            <a:r>
              <a:rPr lang="en-GB" dirty="0" err="1"/>
              <a:t>Dr.</a:t>
            </a:r>
            <a:r>
              <a:rPr lang="en-GB" dirty="0"/>
              <a:t> Emilia Rappocciolo</a:t>
            </a:r>
          </a:p>
        </p:txBody>
      </p:sp>
    </p:spTree>
    <p:extLst>
      <p:ext uri="{BB962C8B-B14F-4D97-AF65-F5344CB8AC3E}">
        <p14:creationId xmlns:p14="http://schemas.microsoft.com/office/powerpoint/2010/main" val="1292131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2C3D4-A01E-DB5D-6096-91B5AFB7C020}"/>
              </a:ext>
            </a:extLst>
          </p:cNvPr>
          <p:cNvSpPr>
            <a:spLocks noGrp="1"/>
          </p:cNvSpPr>
          <p:nvPr>
            <p:ph type="title"/>
          </p:nvPr>
        </p:nvSpPr>
        <p:spPr>
          <a:xfrm>
            <a:off x="2231136" y="174117"/>
            <a:ext cx="7729728" cy="797433"/>
          </a:xfrm>
        </p:spPr>
        <p:txBody>
          <a:bodyPr>
            <a:normAutofit fontScale="90000"/>
          </a:bodyPr>
          <a:lstStyle/>
          <a:p>
            <a:r>
              <a:rPr lang="en-GB" dirty="0" err="1"/>
              <a:t>Samonella</a:t>
            </a:r>
            <a:r>
              <a:rPr lang="en-GB" dirty="0"/>
              <a:t> enterica subspecies typhimurium</a:t>
            </a:r>
          </a:p>
        </p:txBody>
      </p:sp>
      <p:sp>
        <p:nvSpPr>
          <p:cNvPr id="3" name="Content Placeholder 2">
            <a:extLst>
              <a:ext uri="{FF2B5EF4-FFF2-40B4-BE49-F238E27FC236}">
                <a16:creationId xmlns:a16="http://schemas.microsoft.com/office/drawing/2014/main" id="{3F54751E-3990-4A79-9A9E-AA98BDBE2627}"/>
              </a:ext>
            </a:extLst>
          </p:cNvPr>
          <p:cNvSpPr>
            <a:spLocks noGrp="1"/>
          </p:cNvSpPr>
          <p:nvPr>
            <p:ph idx="1"/>
          </p:nvPr>
        </p:nvSpPr>
        <p:spPr>
          <a:xfrm>
            <a:off x="1314450" y="1400175"/>
            <a:ext cx="9477375" cy="5067299"/>
          </a:xfrm>
        </p:spPr>
        <p:txBody>
          <a:bodyPr>
            <a:normAutofit/>
          </a:bodyPr>
          <a:lstStyle/>
          <a:p>
            <a:r>
              <a:rPr lang="en-GB" sz="2400" dirty="0"/>
              <a:t>In gastrointestinal tracts of a broad range of animals, mammals, reptiles, birds and insects</a:t>
            </a:r>
          </a:p>
          <a:p>
            <a:r>
              <a:rPr lang="en-GB" sz="2400" dirty="0"/>
              <a:t>Causes gastroenteritis</a:t>
            </a:r>
          </a:p>
          <a:p>
            <a:r>
              <a:rPr lang="en-GB" sz="2400" dirty="0"/>
              <a:t>Transferred animal-to-person, through certain food products: fresh meat, poultry, eggs, </a:t>
            </a:r>
            <a:r>
              <a:rPr lang="en-GB" sz="2400" dirty="0" err="1"/>
              <a:t>milk,fruits</a:t>
            </a:r>
            <a:r>
              <a:rPr lang="en-GB" sz="2400" dirty="0"/>
              <a:t>, vegetables, seafood</a:t>
            </a:r>
          </a:p>
          <a:p>
            <a:r>
              <a:rPr lang="en-GB" sz="2400" dirty="0"/>
              <a:t>House pets - contamination through contact with their </a:t>
            </a:r>
            <a:r>
              <a:rPr lang="en-GB" sz="2400" dirty="0" err="1"/>
              <a:t>feces</a:t>
            </a:r>
            <a:r>
              <a:rPr lang="en-GB" sz="2400" dirty="0"/>
              <a:t>.</a:t>
            </a:r>
          </a:p>
          <a:p>
            <a:endParaRPr lang="en-GB" sz="2400" dirty="0"/>
          </a:p>
        </p:txBody>
      </p:sp>
    </p:spTree>
    <p:extLst>
      <p:ext uri="{BB962C8B-B14F-4D97-AF65-F5344CB8AC3E}">
        <p14:creationId xmlns:p14="http://schemas.microsoft.com/office/powerpoint/2010/main" val="2013314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BDF98F-D385-1BB5-D998-4BBEC394C74D}"/>
              </a:ext>
            </a:extLst>
          </p:cNvPr>
          <p:cNvPicPr>
            <a:picLocks noChangeAspect="1"/>
          </p:cNvPicPr>
          <p:nvPr/>
        </p:nvPicPr>
        <p:blipFill>
          <a:blip r:embed="rId2"/>
          <a:stretch>
            <a:fillRect/>
          </a:stretch>
        </p:blipFill>
        <p:spPr>
          <a:xfrm>
            <a:off x="3718354" y="2221887"/>
            <a:ext cx="4755292" cy="2414225"/>
          </a:xfrm>
          <a:prstGeom prst="rect">
            <a:avLst/>
          </a:prstGeom>
        </p:spPr>
      </p:pic>
      <p:sp>
        <p:nvSpPr>
          <p:cNvPr id="5" name="Title 4">
            <a:extLst>
              <a:ext uri="{FF2B5EF4-FFF2-40B4-BE49-F238E27FC236}">
                <a16:creationId xmlns:a16="http://schemas.microsoft.com/office/drawing/2014/main" id="{B48B3056-B838-ACD7-69E7-BD60B0935110}"/>
              </a:ext>
            </a:extLst>
          </p:cNvPr>
          <p:cNvSpPr>
            <a:spLocks noGrp="1"/>
          </p:cNvSpPr>
          <p:nvPr>
            <p:ph type="title"/>
          </p:nvPr>
        </p:nvSpPr>
        <p:spPr>
          <a:xfrm>
            <a:off x="2231136" y="355092"/>
            <a:ext cx="7729728" cy="949833"/>
          </a:xfrm>
        </p:spPr>
        <p:txBody>
          <a:bodyPr>
            <a:normAutofit fontScale="90000"/>
          </a:bodyPr>
          <a:lstStyle/>
          <a:p>
            <a:r>
              <a:rPr lang="en-GB" dirty="0"/>
              <a:t>Foods associated with salmonella outbreaks</a:t>
            </a:r>
          </a:p>
        </p:txBody>
      </p:sp>
    </p:spTree>
    <p:extLst>
      <p:ext uri="{BB962C8B-B14F-4D97-AF65-F5344CB8AC3E}">
        <p14:creationId xmlns:p14="http://schemas.microsoft.com/office/powerpoint/2010/main" val="1726188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E7576B-B1C0-CCF4-F19C-E3C9B245DA65}"/>
              </a:ext>
            </a:extLst>
          </p:cNvPr>
          <p:cNvSpPr>
            <a:spLocks noGrp="1"/>
          </p:cNvSpPr>
          <p:nvPr>
            <p:ph type="title"/>
          </p:nvPr>
        </p:nvSpPr>
        <p:spPr>
          <a:xfrm>
            <a:off x="2231136" y="355092"/>
            <a:ext cx="7729728" cy="806958"/>
          </a:xfrm>
        </p:spPr>
        <p:txBody>
          <a:bodyPr/>
          <a:lstStyle/>
          <a:p>
            <a:r>
              <a:rPr lang="en-GB" dirty="0"/>
              <a:t>Virulence and infectivity</a:t>
            </a:r>
          </a:p>
        </p:txBody>
      </p:sp>
      <p:sp>
        <p:nvSpPr>
          <p:cNvPr id="4" name="Content Placeholder 3">
            <a:extLst>
              <a:ext uri="{FF2B5EF4-FFF2-40B4-BE49-F238E27FC236}">
                <a16:creationId xmlns:a16="http://schemas.microsoft.com/office/drawing/2014/main" id="{757EB6E0-D24D-6110-E2D9-93D224815B45}"/>
              </a:ext>
            </a:extLst>
          </p:cNvPr>
          <p:cNvSpPr>
            <a:spLocks noGrp="1"/>
          </p:cNvSpPr>
          <p:nvPr>
            <p:ph idx="1"/>
          </p:nvPr>
        </p:nvSpPr>
        <p:spPr>
          <a:xfrm>
            <a:off x="1257300" y="1781175"/>
            <a:ext cx="10020299" cy="4533899"/>
          </a:xfrm>
        </p:spPr>
        <p:txBody>
          <a:bodyPr>
            <a:normAutofit/>
          </a:bodyPr>
          <a:lstStyle/>
          <a:p>
            <a:r>
              <a:rPr lang="en-GB" sz="2400" dirty="0"/>
              <a:t>Sequence of steps:</a:t>
            </a:r>
          </a:p>
          <a:p>
            <a:r>
              <a:rPr lang="en-GB" sz="2400" dirty="0"/>
              <a:t>Ingestion of Salmonella spp., survival in the stomach, adherence to small intestine epithelial cells, overcome </a:t>
            </a:r>
            <a:r>
              <a:rPr lang="en-GB" sz="2400" dirty="0" err="1"/>
              <a:t>defense</a:t>
            </a:r>
            <a:r>
              <a:rPr lang="en-GB" sz="2400" dirty="0"/>
              <a:t> mechanisms, initiate infection</a:t>
            </a:r>
          </a:p>
          <a:p>
            <a:r>
              <a:rPr lang="en-GB" sz="2400" dirty="0"/>
              <a:t>virulence factors:</a:t>
            </a:r>
          </a:p>
          <a:p>
            <a:pPr lvl="1"/>
            <a:r>
              <a:rPr lang="en-GB" sz="2200" dirty="0"/>
              <a:t>length and structure of the O side chains of lipopolysaccharide. </a:t>
            </a:r>
          </a:p>
          <a:p>
            <a:pPr lvl="1"/>
            <a:r>
              <a:rPr lang="en-GB" sz="2200" dirty="0"/>
              <a:t>resistance to the action of complement is related to the length of the O side chain. </a:t>
            </a:r>
          </a:p>
          <a:p>
            <a:pPr lvl="1"/>
            <a:r>
              <a:rPr lang="en-GB" sz="2200" dirty="0"/>
              <a:t>presence and type of fimbriae - related to the ability to attachment</a:t>
            </a:r>
          </a:p>
          <a:p>
            <a:pPr lvl="1"/>
            <a:r>
              <a:rPr lang="en-GB" sz="2200" dirty="0"/>
              <a:t>expression of genes (on pathogenicity islands SPI, SP-1,SP-2) responsible for invasion into cells</a:t>
            </a:r>
          </a:p>
          <a:p>
            <a:endParaRPr lang="en-GB" sz="2400" dirty="0"/>
          </a:p>
        </p:txBody>
      </p:sp>
    </p:spTree>
    <p:extLst>
      <p:ext uri="{BB962C8B-B14F-4D97-AF65-F5344CB8AC3E}">
        <p14:creationId xmlns:p14="http://schemas.microsoft.com/office/powerpoint/2010/main" val="3476629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77271-EEC7-CDE2-EC12-22EBD44D7B3D}"/>
              </a:ext>
            </a:extLst>
          </p:cNvPr>
          <p:cNvSpPr>
            <a:spLocks noGrp="1"/>
          </p:cNvSpPr>
          <p:nvPr>
            <p:ph type="title"/>
          </p:nvPr>
        </p:nvSpPr>
        <p:spPr>
          <a:xfrm>
            <a:off x="2231136" y="136017"/>
            <a:ext cx="7729728" cy="559308"/>
          </a:xfrm>
        </p:spPr>
        <p:txBody>
          <a:bodyPr>
            <a:normAutofit fontScale="90000"/>
          </a:bodyPr>
          <a:lstStyle/>
          <a:p>
            <a:r>
              <a:rPr lang="en-GB" dirty="0"/>
              <a:t>VIRULENCE</a:t>
            </a:r>
          </a:p>
        </p:txBody>
      </p:sp>
      <p:sp>
        <p:nvSpPr>
          <p:cNvPr id="3" name="Content Placeholder 2">
            <a:extLst>
              <a:ext uri="{FF2B5EF4-FFF2-40B4-BE49-F238E27FC236}">
                <a16:creationId xmlns:a16="http://schemas.microsoft.com/office/drawing/2014/main" id="{0A2583B7-92C8-7E81-A7B7-BE2999597225}"/>
              </a:ext>
            </a:extLst>
          </p:cNvPr>
          <p:cNvSpPr>
            <a:spLocks noGrp="1"/>
          </p:cNvSpPr>
          <p:nvPr>
            <p:ph idx="1"/>
          </p:nvPr>
        </p:nvSpPr>
        <p:spPr>
          <a:xfrm>
            <a:off x="1276349" y="1009650"/>
            <a:ext cx="9915525" cy="5493258"/>
          </a:xfrm>
        </p:spPr>
        <p:txBody>
          <a:bodyPr>
            <a:normAutofit lnSpcReduction="10000"/>
          </a:bodyPr>
          <a:lstStyle/>
          <a:p>
            <a:r>
              <a:rPr lang="en-GB" sz="2400" dirty="0"/>
              <a:t>Production of toxins</a:t>
            </a:r>
          </a:p>
          <a:p>
            <a:pPr lvl="1"/>
            <a:r>
              <a:rPr lang="en-GB" sz="2200" dirty="0"/>
              <a:t>heat labile enterotoxin cause loss of intestinal fluids, </a:t>
            </a:r>
            <a:r>
              <a:rPr lang="en-GB" sz="2200" dirty="0" err="1"/>
              <a:t>diarrhea</a:t>
            </a:r>
            <a:endParaRPr lang="en-GB" sz="2200" dirty="0"/>
          </a:p>
          <a:p>
            <a:pPr lvl="1"/>
            <a:r>
              <a:rPr lang="en-GB" sz="2200" dirty="0"/>
              <a:t>heat labile cytotoxin cause damage to intestinal mucosal surface and results in enteric symptoms and inflammation</a:t>
            </a:r>
          </a:p>
          <a:p>
            <a:r>
              <a:rPr lang="en-GB" sz="2400" dirty="0"/>
              <a:t>Intracellular survival in phagocytes is associated with the presence of virulence plasmids which also result in spreading from the small intestine to the spleen and liver. </a:t>
            </a:r>
          </a:p>
          <a:p>
            <a:r>
              <a:rPr lang="en-GB" sz="2400" dirty="0"/>
              <a:t>Multiple antibiotic resistant strains of Salmonella have emerged</a:t>
            </a:r>
          </a:p>
          <a:p>
            <a:r>
              <a:rPr lang="en-GB" sz="2400" dirty="0"/>
              <a:t>Example: </a:t>
            </a:r>
            <a:r>
              <a:rPr lang="en-GB" sz="2400" i="1" dirty="0"/>
              <a:t>S. Typhimurium</a:t>
            </a:r>
            <a:r>
              <a:rPr lang="en-GB" sz="2400" dirty="0"/>
              <a:t> definitive phage type 104 (DT104)</a:t>
            </a:r>
          </a:p>
          <a:p>
            <a:r>
              <a:rPr lang="en-GB" sz="2400" dirty="0"/>
              <a:t>Multi-resistant </a:t>
            </a:r>
            <a:r>
              <a:rPr lang="en-GB" sz="2400" i="1" dirty="0"/>
              <a:t>S. Typhimurium</a:t>
            </a:r>
            <a:r>
              <a:rPr lang="en-GB" sz="2400" dirty="0"/>
              <a:t> DT104 infects both humans and animals (cattle and sheep)</a:t>
            </a:r>
          </a:p>
          <a:p>
            <a:r>
              <a:rPr lang="en-GB" sz="2400" dirty="0"/>
              <a:t>it is a significant health problem in Europe, North America, Middle East, South Africa and South-East Asia. </a:t>
            </a:r>
          </a:p>
          <a:p>
            <a:endParaRPr lang="en-GB" sz="2400" dirty="0"/>
          </a:p>
        </p:txBody>
      </p:sp>
    </p:spTree>
    <p:extLst>
      <p:ext uri="{BB962C8B-B14F-4D97-AF65-F5344CB8AC3E}">
        <p14:creationId xmlns:p14="http://schemas.microsoft.com/office/powerpoint/2010/main" val="4231325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27E8F-8724-1403-CA3C-363CDB2146BA}"/>
              </a:ext>
            </a:extLst>
          </p:cNvPr>
          <p:cNvSpPr>
            <a:spLocks noGrp="1"/>
          </p:cNvSpPr>
          <p:nvPr>
            <p:ph type="title"/>
          </p:nvPr>
        </p:nvSpPr>
        <p:spPr>
          <a:xfrm>
            <a:off x="2231136" y="259842"/>
            <a:ext cx="7729728" cy="521208"/>
          </a:xfrm>
        </p:spPr>
        <p:txBody>
          <a:bodyPr>
            <a:normAutofit fontScale="90000"/>
          </a:bodyPr>
          <a:lstStyle/>
          <a:p>
            <a:r>
              <a:rPr lang="en-GB" dirty="0"/>
              <a:t>CLINICAL SIGNS</a:t>
            </a:r>
          </a:p>
        </p:txBody>
      </p:sp>
      <p:sp>
        <p:nvSpPr>
          <p:cNvPr id="3" name="Content Placeholder 2">
            <a:extLst>
              <a:ext uri="{FF2B5EF4-FFF2-40B4-BE49-F238E27FC236}">
                <a16:creationId xmlns:a16="http://schemas.microsoft.com/office/drawing/2014/main" id="{539B3805-F38C-DB5B-C699-87BB531A86EF}"/>
              </a:ext>
            </a:extLst>
          </p:cNvPr>
          <p:cNvSpPr>
            <a:spLocks noGrp="1"/>
          </p:cNvSpPr>
          <p:nvPr>
            <p:ph idx="1"/>
          </p:nvPr>
        </p:nvSpPr>
        <p:spPr>
          <a:xfrm>
            <a:off x="1314450" y="1143000"/>
            <a:ext cx="9563100" cy="5286375"/>
          </a:xfrm>
        </p:spPr>
        <p:txBody>
          <a:bodyPr>
            <a:normAutofit/>
          </a:bodyPr>
          <a:lstStyle/>
          <a:p>
            <a:r>
              <a:rPr lang="en-GB" sz="2400" dirty="0"/>
              <a:t>Most frequent:</a:t>
            </a:r>
          </a:p>
          <a:p>
            <a:r>
              <a:rPr lang="en-GB" sz="2400" dirty="0"/>
              <a:t>Mild to fulminant </a:t>
            </a:r>
            <a:r>
              <a:rPr lang="en-GB" sz="2400" dirty="0" err="1"/>
              <a:t>diarrhea</a:t>
            </a:r>
            <a:r>
              <a:rPr lang="en-GB" sz="2400" dirty="0"/>
              <a:t> (severe and sudden) with low grade fever, nausea and vomiting</a:t>
            </a:r>
          </a:p>
          <a:p>
            <a:r>
              <a:rPr lang="en-GB" sz="2400" dirty="0" err="1"/>
              <a:t>Bacteremia</a:t>
            </a:r>
            <a:r>
              <a:rPr lang="en-GB" sz="2400" dirty="0"/>
              <a:t> and </a:t>
            </a:r>
            <a:r>
              <a:rPr lang="en-GB" sz="2400" dirty="0" err="1"/>
              <a:t>septicemia</a:t>
            </a:r>
            <a:r>
              <a:rPr lang="en-GB" sz="2400" dirty="0"/>
              <a:t> with high fever and positive blood cultures</a:t>
            </a:r>
          </a:p>
          <a:p>
            <a:r>
              <a:rPr lang="en-GB" sz="2400" dirty="0"/>
              <a:t>Severe dehydration: infants, elderly</a:t>
            </a:r>
          </a:p>
          <a:p>
            <a:r>
              <a:rPr lang="en-GB" sz="2400" dirty="0"/>
              <a:t>In most cases symptoms resolve in 1 to 7 days</a:t>
            </a:r>
          </a:p>
          <a:p>
            <a:r>
              <a:rPr lang="en-GB" sz="2400" dirty="0"/>
              <a:t>Deaths are rare except in very young, very old, debilitated or immunocompromised persons</a:t>
            </a:r>
          </a:p>
          <a:p>
            <a:r>
              <a:rPr lang="en-GB" sz="2400" dirty="0"/>
              <a:t>Reiter’s syndrome: Reactive Arthritis: a debilitating group of symptoms that follow gastrointestinal  infection</a:t>
            </a:r>
          </a:p>
          <a:p>
            <a:endParaRPr lang="en-GB" sz="2400" dirty="0"/>
          </a:p>
        </p:txBody>
      </p:sp>
    </p:spTree>
    <p:extLst>
      <p:ext uri="{BB962C8B-B14F-4D97-AF65-F5344CB8AC3E}">
        <p14:creationId xmlns:p14="http://schemas.microsoft.com/office/powerpoint/2010/main" val="4241418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D24F5-5A2F-20A3-6549-8C6297E794DA}"/>
              </a:ext>
            </a:extLst>
          </p:cNvPr>
          <p:cNvSpPr>
            <a:spLocks noGrp="1"/>
          </p:cNvSpPr>
          <p:nvPr>
            <p:ph type="title"/>
          </p:nvPr>
        </p:nvSpPr>
        <p:spPr>
          <a:xfrm>
            <a:off x="2231136" y="288417"/>
            <a:ext cx="7729728" cy="530733"/>
          </a:xfrm>
        </p:spPr>
        <p:txBody>
          <a:bodyPr>
            <a:normAutofit fontScale="90000"/>
          </a:bodyPr>
          <a:lstStyle/>
          <a:p>
            <a:r>
              <a:rPr lang="en-GB" dirty="0"/>
              <a:t>transmission</a:t>
            </a:r>
          </a:p>
        </p:txBody>
      </p:sp>
      <p:sp>
        <p:nvSpPr>
          <p:cNvPr id="3" name="Content Placeholder 2">
            <a:extLst>
              <a:ext uri="{FF2B5EF4-FFF2-40B4-BE49-F238E27FC236}">
                <a16:creationId xmlns:a16="http://schemas.microsoft.com/office/drawing/2014/main" id="{207510D1-7D3C-C0EC-E788-CE405B365E0C}"/>
              </a:ext>
            </a:extLst>
          </p:cNvPr>
          <p:cNvSpPr>
            <a:spLocks noGrp="1"/>
          </p:cNvSpPr>
          <p:nvPr>
            <p:ph idx="1"/>
          </p:nvPr>
        </p:nvSpPr>
        <p:spPr>
          <a:xfrm>
            <a:off x="1190625" y="1295400"/>
            <a:ext cx="9829800" cy="4972050"/>
          </a:xfrm>
        </p:spPr>
        <p:txBody>
          <a:bodyPr>
            <a:normAutofit lnSpcReduction="10000"/>
          </a:bodyPr>
          <a:lstStyle/>
          <a:p>
            <a:r>
              <a:rPr lang="en-GB" sz="2400" dirty="0"/>
              <a:t>Transmission by </a:t>
            </a:r>
            <a:r>
              <a:rPr lang="en-GB" sz="2400" dirty="0" err="1"/>
              <a:t>fecal</a:t>
            </a:r>
            <a:r>
              <a:rPr lang="en-GB" sz="2400" dirty="0"/>
              <a:t>-oral route</a:t>
            </a:r>
          </a:p>
          <a:p>
            <a:pPr lvl="1"/>
            <a:r>
              <a:rPr lang="en-GB" sz="2200" dirty="0"/>
              <a:t>by consumption of contaminated food or water</a:t>
            </a:r>
          </a:p>
          <a:p>
            <a:pPr lvl="1"/>
            <a:r>
              <a:rPr lang="en-GB" sz="2200" dirty="0"/>
              <a:t>person-to-person contact</a:t>
            </a:r>
          </a:p>
          <a:p>
            <a:pPr lvl="1"/>
            <a:r>
              <a:rPr lang="en-GB" sz="2200" dirty="0"/>
              <a:t>direct contact with infected animals (cats, dogs), poultry, </a:t>
            </a:r>
          </a:p>
          <a:p>
            <a:r>
              <a:rPr lang="en-GB" sz="2400" dirty="0"/>
              <a:t>Reptiles – turtles carry the most virulent strains </a:t>
            </a:r>
          </a:p>
          <a:p>
            <a:r>
              <a:rPr lang="en-GB" sz="2400" dirty="0"/>
              <a:t>Incidence of illness and outbreak data </a:t>
            </a:r>
          </a:p>
          <a:p>
            <a:pPr lvl="1"/>
            <a:r>
              <a:rPr lang="en-GB" sz="2200" dirty="0"/>
              <a:t>Salmonellosis is one of the most commonly reported enteric illnesses worldwide</a:t>
            </a:r>
          </a:p>
          <a:p>
            <a:pPr lvl="1"/>
            <a:r>
              <a:rPr lang="en-GB" sz="2200" dirty="0"/>
              <a:t>Children between 0–4 years had the highest notification rate</a:t>
            </a:r>
          </a:p>
          <a:p>
            <a:r>
              <a:rPr lang="en-GB" sz="2400" dirty="0"/>
              <a:t>Outbreaks are associated with:</a:t>
            </a:r>
          </a:p>
          <a:p>
            <a:pPr lvl="1"/>
            <a:r>
              <a:rPr lang="en-GB" sz="2200" dirty="0"/>
              <a:t>animal products: eggs, poultry, raw meat, milk and dairy products</a:t>
            </a:r>
          </a:p>
          <a:p>
            <a:pPr lvl="1"/>
            <a:r>
              <a:rPr lang="en-GB" sz="2200" dirty="0"/>
              <a:t>fresh produce, salad dressing, fruit juice, peanut butter and chocolate</a:t>
            </a:r>
          </a:p>
          <a:p>
            <a:endParaRPr lang="en-GB" sz="2400" dirty="0"/>
          </a:p>
        </p:txBody>
      </p:sp>
    </p:spTree>
    <p:extLst>
      <p:ext uri="{BB962C8B-B14F-4D97-AF65-F5344CB8AC3E}">
        <p14:creationId xmlns:p14="http://schemas.microsoft.com/office/powerpoint/2010/main" val="1417580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679EC-1942-A9F1-3451-D6646DC6D89D}"/>
              </a:ext>
            </a:extLst>
          </p:cNvPr>
          <p:cNvSpPr>
            <a:spLocks noGrp="1"/>
          </p:cNvSpPr>
          <p:nvPr>
            <p:ph type="title"/>
          </p:nvPr>
        </p:nvSpPr>
        <p:spPr>
          <a:xfrm>
            <a:off x="2231136" y="288417"/>
            <a:ext cx="7729728" cy="597408"/>
          </a:xfrm>
        </p:spPr>
        <p:txBody>
          <a:bodyPr>
            <a:normAutofit fontScale="90000"/>
          </a:bodyPr>
          <a:lstStyle/>
          <a:p>
            <a:r>
              <a:rPr lang="en-GB" dirty="0"/>
              <a:t>temperature</a:t>
            </a:r>
          </a:p>
        </p:txBody>
      </p:sp>
      <p:sp>
        <p:nvSpPr>
          <p:cNvPr id="3" name="Content Placeholder 2">
            <a:extLst>
              <a:ext uri="{FF2B5EF4-FFF2-40B4-BE49-F238E27FC236}">
                <a16:creationId xmlns:a16="http://schemas.microsoft.com/office/drawing/2014/main" id="{AB3BFDB6-FBBF-3EE5-2237-0B582721EB39}"/>
              </a:ext>
            </a:extLst>
          </p:cNvPr>
          <p:cNvSpPr>
            <a:spLocks noGrp="1"/>
          </p:cNvSpPr>
          <p:nvPr>
            <p:ph idx="1"/>
          </p:nvPr>
        </p:nvSpPr>
        <p:spPr>
          <a:xfrm>
            <a:off x="1314450" y="1247776"/>
            <a:ext cx="9772650" cy="4905374"/>
          </a:xfrm>
        </p:spPr>
        <p:txBody>
          <a:bodyPr>
            <a:normAutofit lnSpcReduction="10000"/>
          </a:bodyPr>
          <a:lstStyle/>
          <a:p>
            <a:r>
              <a:rPr lang="en-GB" sz="2400" dirty="0"/>
              <a:t>Resistance to heat and cold temperatures</a:t>
            </a:r>
          </a:p>
          <a:p>
            <a:r>
              <a:rPr lang="en-GB" sz="2400" dirty="0"/>
              <a:t>Can grow in foods heated at 54 °C (serovar Typhimurium)</a:t>
            </a:r>
          </a:p>
          <a:p>
            <a:r>
              <a:rPr lang="en-GB" sz="2400" dirty="0"/>
              <a:t>Heat resistance is  inversely correlated with the Aw</a:t>
            </a:r>
          </a:p>
          <a:p>
            <a:r>
              <a:rPr lang="en-GB" sz="2400" dirty="0"/>
              <a:t>Adaptation to heat </a:t>
            </a:r>
          </a:p>
          <a:p>
            <a:r>
              <a:rPr lang="en-GB" sz="2400" dirty="0"/>
              <a:t>Exposure to sub lethal T causes - </a:t>
            </a:r>
          </a:p>
          <a:p>
            <a:pPr lvl="1"/>
            <a:r>
              <a:rPr lang="en-GB" sz="2200" dirty="0"/>
              <a:t>Increased concentration of saturated FA in the plasma membrane</a:t>
            </a:r>
          </a:p>
          <a:p>
            <a:pPr lvl="1"/>
            <a:r>
              <a:rPr lang="en-GB" sz="2200" dirty="0"/>
              <a:t>Results in less fluidity, lower Aw and higher resistance to heat</a:t>
            </a:r>
          </a:p>
          <a:p>
            <a:pPr lvl="1"/>
            <a:r>
              <a:rPr lang="en-GB" sz="2200" dirty="0"/>
              <a:t>Able to grow in foods stored at 2 – 4 C</a:t>
            </a:r>
          </a:p>
          <a:p>
            <a:r>
              <a:rPr lang="en-GB" sz="2400" dirty="0"/>
              <a:t>Resist drying – can survive on dry beans surfaces (chocolate) – when processed, the low heat used to melt the chocolate is not high enough to eliminate the organism</a:t>
            </a:r>
          </a:p>
          <a:p>
            <a:endParaRPr lang="en-GB" sz="2400" dirty="0"/>
          </a:p>
        </p:txBody>
      </p:sp>
    </p:spTree>
    <p:extLst>
      <p:ext uri="{BB962C8B-B14F-4D97-AF65-F5344CB8AC3E}">
        <p14:creationId xmlns:p14="http://schemas.microsoft.com/office/powerpoint/2010/main" val="3630674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9ABB8-B3D7-7B71-47B2-6F498ED3080B}"/>
              </a:ext>
            </a:extLst>
          </p:cNvPr>
          <p:cNvSpPr>
            <a:spLocks noGrp="1"/>
          </p:cNvSpPr>
          <p:nvPr>
            <p:ph type="title"/>
          </p:nvPr>
        </p:nvSpPr>
        <p:spPr>
          <a:xfrm>
            <a:off x="2231136" y="355092"/>
            <a:ext cx="7729728" cy="502158"/>
          </a:xfrm>
        </p:spPr>
        <p:txBody>
          <a:bodyPr>
            <a:normAutofit fontScale="90000"/>
          </a:bodyPr>
          <a:lstStyle/>
          <a:p>
            <a:r>
              <a:rPr lang="en-GB" dirty="0" err="1"/>
              <a:t>ph</a:t>
            </a:r>
            <a:endParaRPr lang="en-GB" dirty="0"/>
          </a:p>
        </p:txBody>
      </p:sp>
      <p:sp>
        <p:nvSpPr>
          <p:cNvPr id="3" name="Content Placeholder 2">
            <a:extLst>
              <a:ext uri="{FF2B5EF4-FFF2-40B4-BE49-F238E27FC236}">
                <a16:creationId xmlns:a16="http://schemas.microsoft.com/office/drawing/2014/main" id="{0FA79E65-3C36-6036-1910-BC6C91F4453A}"/>
              </a:ext>
            </a:extLst>
          </p:cNvPr>
          <p:cNvSpPr>
            <a:spLocks noGrp="1"/>
          </p:cNvSpPr>
          <p:nvPr>
            <p:ph idx="1"/>
          </p:nvPr>
        </p:nvSpPr>
        <p:spPr>
          <a:xfrm>
            <a:off x="1514475" y="1162050"/>
            <a:ext cx="9620250" cy="5114925"/>
          </a:xfrm>
        </p:spPr>
        <p:txBody>
          <a:bodyPr>
            <a:normAutofit/>
          </a:bodyPr>
          <a:lstStyle/>
          <a:p>
            <a:r>
              <a:rPr lang="en-GB" sz="2400" dirty="0"/>
              <a:t>Can grow in a wide pH range: 4.5 – 9.5</a:t>
            </a:r>
          </a:p>
          <a:p>
            <a:r>
              <a:rPr lang="en-GB" sz="2400" dirty="0"/>
              <a:t>Concerns about fermented foods are raised, because salmonella can survive and contaminate fermented foods</a:t>
            </a:r>
          </a:p>
          <a:p>
            <a:r>
              <a:rPr lang="en-GB" sz="2400" dirty="0"/>
              <a:t>Acid Tolerance response is enhanced when the organism is briefly pre-exposed to pH 5.5, result in survival at lower pH of 4.5 </a:t>
            </a:r>
          </a:p>
          <a:p>
            <a:r>
              <a:rPr lang="en-GB" sz="2400" dirty="0"/>
              <a:t>Due to the synthesis of many pH shock proteins</a:t>
            </a:r>
          </a:p>
          <a:p>
            <a:endParaRPr lang="en-GB" sz="2400" dirty="0"/>
          </a:p>
        </p:txBody>
      </p:sp>
    </p:spTree>
    <p:extLst>
      <p:ext uri="{BB962C8B-B14F-4D97-AF65-F5344CB8AC3E}">
        <p14:creationId xmlns:p14="http://schemas.microsoft.com/office/powerpoint/2010/main" val="4279421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09260-BD95-4DBC-CCB9-D53B5C5BA13E}"/>
              </a:ext>
            </a:extLst>
          </p:cNvPr>
          <p:cNvSpPr>
            <a:spLocks noGrp="1"/>
          </p:cNvSpPr>
          <p:nvPr>
            <p:ph type="title"/>
          </p:nvPr>
        </p:nvSpPr>
        <p:spPr>
          <a:xfrm>
            <a:off x="2231136" y="288417"/>
            <a:ext cx="7729728" cy="502158"/>
          </a:xfrm>
        </p:spPr>
        <p:txBody>
          <a:bodyPr>
            <a:normAutofit fontScale="90000"/>
          </a:bodyPr>
          <a:lstStyle/>
          <a:p>
            <a:r>
              <a:rPr lang="en-GB" dirty="0"/>
              <a:t>salt</a:t>
            </a:r>
          </a:p>
        </p:txBody>
      </p:sp>
      <p:sp>
        <p:nvSpPr>
          <p:cNvPr id="3" name="Content Placeholder 2">
            <a:extLst>
              <a:ext uri="{FF2B5EF4-FFF2-40B4-BE49-F238E27FC236}">
                <a16:creationId xmlns:a16="http://schemas.microsoft.com/office/drawing/2014/main" id="{F6CA95C2-2AAE-E75F-B827-21B3B83D1B78}"/>
              </a:ext>
            </a:extLst>
          </p:cNvPr>
          <p:cNvSpPr>
            <a:spLocks noGrp="1"/>
          </p:cNvSpPr>
          <p:nvPr>
            <p:ph idx="1"/>
          </p:nvPr>
        </p:nvSpPr>
        <p:spPr>
          <a:xfrm>
            <a:off x="2231136" y="1095376"/>
            <a:ext cx="7729728" cy="4644652"/>
          </a:xfrm>
        </p:spPr>
        <p:txBody>
          <a:bodyPr>
            <a:normAutofit fontScale="92500"/>
          </a:bodyPr>
          <a:lstStyle/>
          <a:p>
            <a:r>
              <a:rPr lang="en-GB" sz="2400" dirty="0"/>
              <a:t>High salt concentration inhibits  growth and is used to extend shelf life of foods</a:t>
            </a:r>
          </a:p>
          <a:p>
            <a:r>
              <a:rPr lang="en-GB" sz="2400" dirty="0"/>
              <a:t>Salmonella is inhibited in the presence of 3% - 4% salt</a:t>
            </a:r>
          </a:p>
          <a:p>
            <a:r>
              <a:rPr lang="en-GB" sz="2400" dirty="0"/>
              <a:t>Salmonella can grow at low pH, high salt &gt;2% with increasing temperature</a:t>
            </a:r>
          </a:p>
          <a:p>
            <a:r>
              <a:rPr lang="en-GB" sz="2400" dirty="0"/>
              <a:t>Presence of salt in acidified foods can reduce the antibacterial action of acids </a:t>
            </a:r>
          </a:p>
          <a:p>
            <a:r>
              <a:rPr lang="en-GB" sz="2400" dirty="0"/>
              <a:t>Salmonella can survive in packaged refrigerated foods under vacuum modified atmosphere (adopted to prolong shelf life) gas mix of 60-80% CO</a:t>
            </a:r>
            <a:r>
              <a:rPr lang="en-GB" sz="2400" baseline="-25000" dirty="0"/>
              <a:t>2</a:t>
            </a:r>
            <a:r>
              <a:rPr lang="en-GB" sz="2400" dirty="0"/>
              <a:t> with N</a:t>
            </a:r>
            <a:r>
              <a:rPr lang="en-GB" sz="2400" baseline="-25000" dirty="0"/>
              <a:t>2</a:t>
            </a:r>
            <a:r>
              <a:rPr lang="en-GB" sz="2400" dirty="0"/>
              <a:t> and/or O</a:t>
            </a:r>
            <a:r>
              <a:rPr lang="en-GB" sz="2400" baseline="-25000" dirty="0"/>
              <a:t>2</a:t>
            </a:r>
            <a:r>
              <a:rPr lang="en-GB" sz="2400" dirty="0"/>
              <a:t> can inhibit the growth of aerobic spoilage organisms (Pseudomonas) and does not promote the growth of Salmonella</a:t>
            </a:r>
          </a:p>
          <a:p>
            <a:pPr marL="0" indent="0">
              <a:buNone/>
            </a:pPr>
            <a:endParaRPr lang="en-GB" sz="2400" dirty="0"/>
          </a:p>
          <a:p>
            <a:endParaRPr lang="en-GB" sz="2400" dirty="0"/>
          </a:p>
        </p:txBody>
      </p:sp>
    </p:spTree>
    <p:extLst>
      <p:ext uri="{BB962C8B-B14F-4D97-AF65-F5344CB8AC3E}">
        <p14:creationId xmlns:p14="http://schemas.microsoft.com/office/powerpoint/2010/main" val="3774890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45039B9-EAD9-1004-58F2-255F1BFED067}"/>
              </a:ext>
            </a:extLst>
          </p:cNvPr>
          <p:cNvGraphicFramePr>
            <a:graphicFrameLocks noGrp="1"/>
          </p:cNvGraphicFramePr>
          <p:nvPr>
            <p:extLst>
              <p:ext uri="{D42A27DB-BD31-4B8C-83A1-F6EECF244321}">
                <p14:modId xmlns:p14="http://schemas.microsoft.com/office/powerpoint/2010/main" val="3071336599"/>
              </p:ext>
            </p:extLst>
          </p:nvPr>
        </p:nvGraphicFramePr>
        <p:xfrm>
          <a:off x="1419225" y="542923"/>
          <a:ext cx="8915400" cy="6179604"/>
        </p:xfrm>
        <a:graphic>
          <a:graphicData uri="http://schemas.openxmlformats.org/drawingml/2006/table">
            <a:tbl>
              <a:tblPr firstRow="1" bandRow="1">
                <a:tableStyleId>{5C22544A-7EE6-4342-B048-85BDC9FD1C3A}</a:tableStyleId>
              </a:tblPr>
              <a:tblGrid>
                <a:gridCol w="6858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543050">
                  <a:extLst>
                    <a:ext uri="{9D8B030D-6E8A-4147-A177-3AD203B41FA5}">
                      <a16:colId xmlns:a16="http://schemas.microsoft.com/office/drawing/2014/main" val="20003"/>
                    </a:ext>
                  </a:extLst>
                </a:gridCol>
                <a:gridCol w="1123950">
                  <a:extLst>
                    <a:ext uri="{9D8B030D-6E8A-4147-A177-3AD203B41FA5}">
                      <a16:colId xmlns:a16="http://schemas.microsoft.com/office/drawing/2014/main" val="20004"/>
                    </a:ext>
                  </a:extLst>
                </a:gridCol>
                <a:gridCol w="2590800">
                  <a:extLst>
                    <a:ext uri="{9D8B030D-6E8A-4147-A177-3AD203B41FA5}">
                      <a16:colId xmlns:a16="http://schemas.microsoft.com/office/drawing/2014/main" val="20005"/>
                    </a:ext>
                  </a:extLst>
                </a:gridCol>
              </a:tblGrid>
              <a:tr h="561952">
                <a:tc>
                  <a:txBody>
                    <a:bodyPr/>
                    <a:lstStyle/>
                    <a:p>
                      <a:pPr algn="ctr"/>
                      <a:r>
                        <a:rPr lang="en-US" sz="1600" dirty="0">
                          <a:latin typeface="Comic Sans MS" charset="0"/>
                          <a:ea typeface="Comic Sans MS" charset="0"/>
                          <a:cs typeface="Comic Sans MS" charset="0"/>
                        </a:rPr>
                        <a:t>year</a:t>
                      </a:r>
                    </a:p>
                  </a:txBody>
                  <a:tcPr/>
                </a:tc>
                <a:tc>
                  <a:txBody>
                    <a:bodyPr/>
                    <a:lstStyle/>
                    <a:p>
                      <a:pPr algn="ctr"/>
                      <a:r>
                        <a:rPr lang="en-US" sz="1600" dirty="0" err="1">
                          <a:latin typeface="Comic Sans MS" charset="0"/>
                          <a:ea typeface="Comic Sans MS" charset="0"/>
                          <a:cs typeface="Comic Sans MS" charset="0"/>
                        </a:rPr>
                        <a:t>serovar</a:t>
                      </a:r>
                      <a:endParaRPr lang="en-US" sz="1600" dirty="0">
                        <a:latin typeface="Comic Sans MS" charset="0"/>
                        <a:ea typeface="Comic Sans MS" charset="0"/>
                        <a:cs typeface="Comic Sans MS" charset="0"/>
                      </a:endParaRPr>
                    </a:p>
                  </a:txBody>
                  <a:tcPr/>
                </a:tc>
                <a:tc>
                  <a:txBody>
                    <a:bodyPr/>
                    <a:lstStyle/>
                    <a:p>
                      <a:pPr algn="ctr"/>
                      <a:r>
                        <a:rPr lang="en-US" sz="1600" dirty="0">
                          <a:latin typeface="Comic Sans MS" charset="0"/>
                          <a:ea typeface="Comic Sans MS" charset="0"/>
                          <a:cs typeface="Comic Sans MS" charset="0"/>
                        </a:rPr>
                        <a:t>No. cases</a:t>
                      </a:r>
                    </a:p>
                  </a:txBody>
                  <a:tcPr/>
                </a:tc>
                <a:tc>
                  <a:txBody>
                    <a:bodyPr/>
                    <a:lstStyle/>
                    <a:p>
                      <a:pPr algn="ctr"/>
                      <a:r>
                        <a:rPr lang="en-US" sz="1600" dirty="0">
                          <a:latin typeface="Comic Sans MS" charset="0"/>
                          <a:ea typeface="Comic Sans MS" charset="0"/>
                          <a:cs typeface="Comic Sans MS" charset="0"/>
                        </a:rPr>
                        <a:t>Food</a:t>
                      </a:r>
                    </a:p>
                  </a:txBody>
                  <a:tcPr/>
                </a:tc>
                <a:tc>
                  <a:txBody>
                    <a:bodyPr/>
                    <a:lstStyle/>
                    <a:p>
                      <a:pPr algn="ctr"/>
                      <a:r>
                        <a:rPr lang="en-US" sz="1600" dirty="0">
                          <a:latin typeface="Comic Sans MS" charset="0"/>
                          <a:ea typeface="Comic Sans MS" charset="0"/>
                          <a:cs typeface="Comic Sans MS" charset="0"/>
                        </a:rPr>
                        <a:t>Country</a:t>
                      </a:r>
                    </a:p>
                  </a:txBody>
                  <a:tcPr/>
                </a:tc>
                <a:tc>
                  <a:txBody>
                    <a:bodyPr/>
                    <a:lstStyle/>
                    <a:p>
                      <a:pPr algn="ctr"/>
                      <a:r>
                        <a:rPr lang="en-US" sz="1600" dirty="0">
                          <a:latin typeface="Comic Sans MS" charset="0"/>
                          <a:ea typeface="Comic Sans MS" charset="0"/>
                          <a:cs typeface="Comic Sans MS" charset="0"/>
                        </a:rPr>
                        <a:t>Comments</a:t>
                      </a:r>
                    </a:p>
                  </a:txBody>
                  <a:tcPr/>
                </a:tc>
                <a:extLst>
                  <a:ext uri="{0D108BD9-81ED-4DB2-BD59-A6C34878D82A}">
                    <a16:rowId xmlns:a16="http://schemas.microsoft.com/office/drawing/2014/main" val="10000"/>
                  </a:ext>
                </a:extLst>
              </a:tr>
              <a:tr h="561952">
                <a:tc>
                  <a:txBody>
                    <a:bodyPr/>
                    <a:lstStyle/>
                    <a:p>
                      <a:r>
                        <a:rPr lang="en-US" sz="1600" dirty="0">
                          <a:latin typeface="Comic Sans MS" charset="0"/>
                          <a:ea typeface="Comic Sans MS" charset="0"/>
                          <a:cs typeface="Comic Sans MS" charset="0"/>
                        </a:rPr>
                        <a:t>2010</a:t>
                      </a:r>
                    </a:p>
                  </a:txBody>
                  <a:tcPr/>
                </a:tc>
                <a:tc>
                  <a:txBody>
                    <a:bodyPr/>
                    <a:lstStyle/>
                    <a:p>
                      <a:r>
                        <a:rPr lang="en-US" sz="1600" i="1" dirty="0">
                          <a:effectLst/>
                          <a:latin typeface="Comic Sans MS" charset="0"/>
                          <a:ea typeface="Comic Sans MS" charset="0"/>
                          <a:cs typeface="Comic Sans MS" charset="0"/>
                        </a:rPr>
                        <a:t>S. </a:t>
                      </a:r>
                      <a:r>
                        <a:rPr lang="en-US" sz="1600" dirty="0">
                          <a:effectLst/>
                          <a:latin typeface="Comic Sans MS" charset="0"/>
                          <a:ea typeface="Comic Sans MS" charset="0"/>
                          <a:cs typeface="Comic Sans MS" charset="0"/>
                        </a:rPr>
                        <a:t>Typhimurium PT9</a:t>
                      </a:r>
                      <a:endParaRPr lang="en-US" sz="1600" dirty="0">
                        <a:latin typeface="Comic Sans MS" charset="0"/>
                        <a:ea typeface="Comic Sans MS" charset="0"/>
                        <a:cs typeface="Comic Sans MS" charset="0"/>
                      </a:endParaRPr>
                    </a:p>
                  </a:txBody>
                  <a:tcPr/>
                </a:tc>
                <a:tc>
                  <a:txBody>
                    <a:bodyPr/>
                    <a:lstStyle/>
                    <a:p>
                      <a:r>
                        <a:rPr lang="en-US" sz="1600" dirty="0">
                          <a:latin typeface="Comic Sans MS" charset="0"/>
                          <a:ea typeface="Comic Sans MS" charset="0"/>
                          <a:cs typeface="Comic Sans MS" charset="0"/>
                        </a:rPr>
                        <a:t>170</a:t>
                      </a:r>
                    </a:p>
                  </a:txBody>
                  <a:tcPr/>
                </a:tc>
                <a:tc>
                  <a:txBody>
                    <a:bodyPr/>
                    <a:lstStyle/>
                    <a:p>
                      <a:r>
                        <a:rPr lang="en-US" sz="1600" dirty="0">
                          <a:effectLst/>
                          <a:latin typeface="Comic Sans MS" charset="0"/>
                          <a:ea typeface="Comic Sans MS" charset="0"/>
                          <a:cs typeface="Comic Sans MS" charset="0"/>
                        </a:rPr>
                        <a:t>Aioli - </a:t>
                      </a:r>
                    </a:p>
                    <a:p>
                      <a:r>
                        <a:rPr lang="en-US" sz="1600" dirty="0">
                          <a:effectLst/>
                          <a:latin typeface="Comic Sans MS" charset="0"/>
                          <a:ea typeface="Comic Sans MS" charset="0"/>
                          <a:cs typeface="Comic Sans MS" charset="0"/>
                        </a:rPr>
                        <a:t>Oil, garlic</a:t>
                      </a:r>
                      <a:endParaRPr lang="en-US" sz="1600" dirty="0">
                        <a:latin typeface="Comic Sans MS" charset="0"/>
                        <a:ea typeface="Comic Sans MS" charset="0"/>
                        <a:cs typeface="Comic Sans MS" charset="0"/>
                      </a:endParaRPr>
                    </a:p>
                  </a:txBody>
                  <a:tcPr/>
                </a:tc>
                <a:tc>
                  <a:txBody>
                    <a:bodyPr/>
                    <a:lstStyle/>
                    <a:p>
                      <a:r>
                        <a:rPr lang="en-US" sz="1600" dirty="0">
                          <a:latin typeface="Comic Sans MS" charset="0"/>
                          <a:ea typeface="Comic Sans MS" charset="0"/>
                          <a:cs typeface="Comic Sans MS" charset="0"/>
                        </a:rPr>
                        <a:t>Australia</a:t>
                      </a:r>
                    </a:p>
                  </a:txBody>
                  <a:tcPr/>
                </a:tc>
                <a:tc>
                  <a:txBody>
                    <a:bodyPr/>
                    <a:lstStyle/>
                    <a:p>
                      <a:r>
                        <a:rPr lang="en-US" sz="1600" dirty="0">
                          <a:latin typeface="Comic Sans MS" charset="0"/>
                          <a:ea typeface="Comic Sans MS" charset="0"/>
                          <a:cs typeface="Comic Sans MS" charset="0"/>
                        </a:rPr>
                        <a:t>Made with raw eggs</a:t>
                      </a:r>
                    </a:p>
                  </a:txBody>
                  <a:tcPr/>
                </a:tc>
                <a:extLst>
                  <a:ext uri="{0D108BD9-81ED-4DB2-BD59-A6C34878D82A}">
                    <a16:rowId xmlns:a16="http://schemas.microsoft.com/office/drawing/2014/main" val="10001"/>
                  </a:ext>
                </a:extLst>
              </a:tr>
              <a:tr h="780622">
                <a:tc>
                  <a:txBody>
                    <a:bodyPr/>
                    <a:lstStyle/>
                    <a:p>
                      <a:r>
                        <a:rPr lang="en-US" sz="1600" dirty="0">
                          <a:latin typeface="Comic Sans MS" charset="0"/>
                          <a:ea typeface="Comic Sans MS" charset="0"/>
                          <a:cs typeface="Comic Sans MS" charset="0"/>
                        </a:rPr>
                        <a:t>2009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i="1" dirty="0">
                          <a:effectLst/>
                          <a:latin typeface="Comic Sans MS" charset="0"/>
                          <a:ea typeface="Comic Sans MS" charset="0"/>
                          <a:cs typeface="Comic Sans MS" charset="0"/>
                        </a:rPr>
                        <a:t>S. </a:t>
                      </a:r>
                      <a:r>
                        <a:rPr lang="en-US" sz="1600" dirty="0">
                          <a:effectLst/>
                          <a:latin typeface="Comic Sans MS" charset="0"/>
                          <a:ea typeface="Comic Sans MS" charset="0"/>
                          <a:cs typeface="Comic Sans MS" charset="0"/>
                        </a:rPr>
                        <a:t>Montevideo </a:t>
                      </a:r>
                    </a:p>
                  </a:txBody>
                  <a:tcPr/>
                </a:tc>
                <a:tc>
                  <a:txBody>
                    <a:bodyPr/>
                    <a:lstStyle/>
                    <a:p>
                      <a:r>
                        <a:rPr lang="en-US" sz="1600" dirty="0">
                          <a:latin typeface="Comic Sans MS" charset="0"/>
                          <a:ea typeface="Comic Sans MS" charset="0"/>
                          <a:cs typeface="Comic Sans MS" charset="0"/>
                        </a:rPr>
                        <a:t>272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Comic Sans MS" charset="0"/>
                          <a:ea typeface="Comic Sans MS" charset="0"/>
                          <a:cs typeface="Comic Sans MS" charset="0"/>
                        </a:rPr>
                        <a:t>Salami with red/black pepper </a:t>
                      </a:r>
                    </a:p>
                  </a:txBody>
                  <a:tcPr/>
                </a:tc>
                <a:tc>
                  <a:txBody>
                    <a:bodyPr/>
                    <a:lstStyle/>
                    <a:p>
                      <a:r>
                        <a:rPr lang="en-US" sz="1600" dirty="0">
                          <a:latin typeface="Comic Sans MS" charset="0"/>
                          <a:ea typeface="Comic Sans MS" charset="0"/>
                          <a:cs typeface="Comic Sans MS" charset="0"/>
                        </a:rPr>
                        <a:t>US</a:t>
                      </a:r>
                    </a:p>
                  </a:txBody>
                  <a:tcPr/>
                </a:tc>
                <a:tc>
                  <a:txBody>
                    <a:bodyPr/>
                    <a:lstStyle/>
                    <a:p>
                      <a:r>
                        <a:rPr lang="en-US" sz="1600" dirty="0">
                          <a:highlight>
                            <a:srgbClr val="FFFF00"/>
                          </a:highlight>
                          <a:latin typeface="Comic Sans MS" charset="0"/>
                          <a:ea typeface="Comic Sans MS" charset="0"/>
                          <a:cs typeface="Comic Sans MS" charset="0"/>
                        </a:rPr>
                        <a:t>Pepper</a:t>
                      </a:r>
                      <a:r>
                        <a:rPr lang="en-US" sz="1600" dirty="0">
                          <a:latin typeface="Comic Sans MS" charset="0"/>
                          <a:ea typeface="Comic Sans MS" charset="0"/>
                          <a:cs typeface="Comic Sans MS" charset="0"/>
                        </a:rPr>
                        <a:t> added at the end, contained</a:t>
                      </a:r>
                      <a:r>
                        <a:rPr lang="en-US" sz="1600" baseline="0" dirty="0">
                          <a:latin typeface="Comic Sans MS" charset="0"/>
                          <a:ea typeface="Comic Sans MS" charset="0"/>
                          <a:cs typeface="Comic Sans MS" charset="0"/>
                        </a:rPr>
                        <a:t> Salmonella</a:t>
                      </a:r>
                      <a:endParaRPr lang="en-US" sz="1600" dirty="0">
                        <a:latin typeface="Comic Sans MS" charset="0"/>
                        <a:ea typeface="Comic Sans MS" charset="0"/>
                        <a:cs typeface="Comic Sans MS" charset="0"/>
                      </a:endParaRPr>
                    </a:p>
                  </a:txBody>
                  <a:tcPr/>
                </a:tc>
                <a:extLst>
                  <a:ext uri="{0D108BD9-81ED-4DB2-BD59-A6C34878D82A}">
                    <a16:rowId xmlns:a16="http://schemas.microsoft.com/office/drawing/2014/main" val="10002"/>
                  </a:ext>
                </a:extLst>
              </a:tr>
              <a:tr h="561952">
                <a:tc>
                  <a:txBody>
                    <a:bodyPr/>
                    <a:lstStyle/>
                    <a:p>
                      <a:r>
                        <a:rPr lang="en-US" sz="1600" dirty="0">
                          <a:latin typeface="Comic Sans MS" charset="0"/>
                          <a:ea typeface="Comic Sans MS" charset="0"/>
                          <a:cs typeface="Comic Sans MS" charset="0"/>
                        </a:rPr>
                        <a:t>2007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i="1" dirty="0">
                          <a:effectLst/>
                          <a:latin typeface="Comic Sans MS" charset="0"/>
                          <a:ea typeface="Comic Sans MS" charset="0"/>
                          <a:cs typeface="Comic Sans MS" charset="0"/>
                        </a:rPr>
                        <a:t>S. </a:t>
                      </a:r>
                      <a:r>
                        <a:rPr lang="en-US" sz="1600" dirty="0">
                          <a:effectLst/>
                          <a:latin typeface="Comic Sans MS" charset="0"/>
                          <a:ea typeface="Comic Sans MS" charset="0"/>
                          <a:cs typeface="Comic Sans MS" charset="0"/>
                        </a:rPr>
                        <a:t>Tennessee </a:t>
                      </a:r>
                    </a:p>
                  </a:txBody>
                  <a:tcPr/>
                </a:tc>
                <a:tc>
                  <a:txBody>
                    <a:bodyPr/>
                    <a:lstStyle/>
                    <a:p>
                      <a:r>
                        <a:rPr lang="en-US" sz="1600" dirty="0">
                          <a:latin typeface="Comic Sans MS" charset="0"/>
                          <a:ea typeface="Comic Sans MS" charset="0"/>
                          <a:cs typeface="Comic Sans MS" charset="0"/>
                        </a:rPr>
                        <a:t>628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Comic Sans MS" charset="0"/>
                          <a:ea typeface="Comic Sans MS" charset="0"/>
                          <a:cs typeface="Comic Sans MS" charset="0"/>
                        </a:rPr>
                        <a:t>Peanut butter </a:t>
                      </a:r>
                    </a:p>
                  </a:txBody>
                  <a:tcPr/>
                </a:tc>
                <a:tc>
                  <a:txBody>
                    <a:bodyPr/>
                    <a:lstStyle/>
                    <a:p>
                      <a:r>
                        <a:rPr lang="en-US" sz="1600" dirty="0">
                          <a:latin typeface="Comic Sans MS" charset="0"/>
                          <a:ea typeface="Comic Sans MS" charset="0"/>
                          <a:cs typeface="Comic Sans MS" charset="0"/>
                        </a:rPr>
                        <a:t>Us</a:t>
                      </a:r>
                    </a:p>
                  </a:txBody>
                  <a:tcPr/>
                </a:tc>
                <a:tc>
                  <a:txBody>
                    <a:bodyPr/>
                    <a:lstStyle/>
                    <a:p>
                      <a:r>
                        <a:rPr lang="en-US" sz="1600" dirty="0">
                          <a:latin typeface="Comic Sans MS" charset="0"/>
                          <a:ea typeface="Comic Sans MS" charset="0"/>
                          <a:cs typeface="Comic Sans MS" charset="0"/>
                        </a:rPr>
                        <a:t>Raw material tested</a:t>
                      </a:r>
                      <a:r>
                        <a:rPr lang="en-US" sz="1600" baseline="0" dirty="0">
                          <a:latin typeface="Comic Sans MS" charset="0"/>
                          <a:ea typeface="Comic Sans MS" charset="0"/>
                          <a:cs typeface="Comic Sans MS" charset="0"/>
                        </a:rPr>
                        <a:t> positive</a:t>
                      </a:r>
                      <a:endParaRPr lang="en-US" sz="1600" dirty="0">
                        <a:latin typeface="Comic Sans MS" charset="0"/>
                        <a:ea typeface="Comic Sans MS" charset="0"/>
                        <a:cs typeface="Comic Sans MS" charset="0"/>
                      </a:endParaRPr>
                    </a:p>
                  </a:txBody>
                  <a:tcPr/>
                </a:tc>
                <a:extLst>
                  <a:ext uri="{0D108BD9-81ED-4DB2-BD59-A6C34878D82A}">
                    <a16:rowId xmlns:a16="http://schemas.microsoft.com/office/drawing/2014/main" val="10003"/>
                  </a:ext>
                </a:extLst>
              </a:tr>
              <a:tr h="561952">
                <a:tc>
                  <a:txBody>
                    <a:bodyPr/>
                    <a:lstStyle/>
                    <a:p>
                      <a:r>
                        <a:rPr lang="en-US" sz="1600" dirty="0">
                          <a:latin typeface="Comic Sans MS" charset="0"/>
                          <a:ea typeface="Comic Sans MS" charset="0"/>
                          <a:cs typeface="Comic Sans MS" charset="0"/>
                        </a:rPr>
                        <a:t>2006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i="1" dirty="0">
                          <a:effectLst/>
                          <a:latin typeface="Comic Sans MS" charset="0"/>
                          <a:ea typeface="Comic Sans MS" charset="0"/>
                          <a:cs typeface="Comic Sans MS" charset="0"/>
                        </a:rPr>
                        <a:t>S. </a:t>
                      </a:r>
                      <a:r>
                        <a:rPr lang="en-US" sz="1600" dirty="0" err="1">
                          <a:effectLst/>
                          <a:latin typeface="Comic Sans MS" charset="0"/>
                          <a:ea typeface="Comic Sans MS" charset="0"/>
                          <a:cs typeface="Comic Sans MS" charset="0"/>
                        </a:rPr>
                        <a:t>Oranienburg</a:t>
                      </a:r>
                      <a:r>
                        <a:rPr lang="en-US" sz="1600" dirty="0">
                          <a:effectLst/>
                          <a:latin typeface="Comic Sans MS" charset="0"/>
                          <a:ea typeface="Comic Sans MS" charset="0"/>
                          <a:cs typeface="Comic Sans MS" charset="0"/>
                        </a:rPr>
                        <a:t> </a:t>
                      </a:r>
                    </a:p>
                  </a:txBody>
                  <a:tcPr/>
                </a:tc>
                <a:tc>
                  <a:txBody>
                    <a:bodyPr/>
                    <a:lstStyle/>
                    <a:p>
                      <a:r>
                        <a:rPr lang="en-US" sz="1600" dirty="0">
                          <a:latin typeface="Comic Sans MS" charset="0"/>
                          <a:ea typeface="Comic Sans MS" charset="0"/>
                          <a:cs typeface="Comic Sans MS" charset="0"/>
                        </a:rPr>
                        <a:t>126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Comic Sans MS" charset="0"/>
                          <a:ea typeface="Comic Sans MS" charset="0"/>
                          <a:cs typeface="Comic Sans MS" charset="0"/>
                        </a:rPr>
                        <a:t>Peanut butter </a:t>
                      </a:r>
                    </a:p>
                  </a:txBody>
                  <a:tcPr/>
                </a:tc>
                <a:tc>
                  <a:txBody>
                    <a:bodyPr/>
                    <a:lstStyle/>
                    <a:p>
                      <a:r>
                        <a:rPr lang="en-US" sz="1600" dirty="0">
                          <a:latin typeface="Comic Sans MS" charset="0"/>
                          <a:ea typeface="Comic Sans MS" charset="0"/>
                          <a:cs typeface="Comic Sans MS" charset="0"/>
                        </a:rPr>
                        <a:t>Australia</a:t>
                      </a:r>
                    </a:p>
                  </a:txBody>
                  <a:tcPr/>
                </a:tc>
                <a:tc>
                  <a:txBody>
                    <a:bodyPr/>
                    <a:lstStyle/>
                    <a:p>
                      <a:r>
                        <a:rPr lang="en-US" sz="1600" dirty="0">
                          <a:latin typeface="Comic Sans MS" charset="0"/>
                          <a:ea typeface="Comic Sans MS" charset="0"/>
                          <a:cs typeface="Comic Sans MS" charset="0"/>
                        </a:rPr>
                        <a:t>Cross contamination with </a:t>
                      </a:r>
                      <a:r>
                        <a:rPr lang="en-US" sz="1600" dirty="0">
                          <a:highlight>
                            <a:srgbClr val="FFFF00"/>
                          </a:highlight>
                          <a:latin typeface="Comic Sans MS" charset="0"/>
                          <a:ea typeface="Comic Sans MS" charset="0"/>
                          <a:cs typeface="Comic Sans MS" charset="0"/>
                        </a:rPr>
                        <a:t>alfalfa</a:t>
                      </a:r>
                    </a:p>
                  </a:txBody>
                  <a:tcPr/>
                </a:tc>
                <a:extLst>
                  <a:ext uri="{0D108BD9-81ED-4DB2-BD59-A6C34878D82A}">
                    <a16:rowId xmlns:a16="http://schemas.microsoft.com/office/drawing/2014/main" val="10004"/>
                  </a:ext>
                </a:extLst>
              </a:tr>
              <a:tr h="798564">
                <a:tc>
                  <a:txBody>
                    <a:bodyPr/>
                    <a:lstStyle/>
                    <a:p>
                      <a:r>
                        <a:rPr lang="en-US" sz="1600" dirty="0">
                          <a:latin typeface="Comic Sans MS" charset="0"/>
                          <a:ea typeface="Comic Sans MS" charset="0"/>
                          <a:cs typeface="Comic Sans MS" charset="0"/>
                        </a:rPr>
                        <a:t>2005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i="1" dirty="0">
                          <a:effectLst/>
                          <a:latin typeface="Comic Sans MS" charset="0"/>
                          <a:ea typeface="Comic Sans MS" charset="0"/>
                          <a:cs typeface="Comic Sans MS" charset="0"/>
                        </a:rPr>
                        <a:t>S. </a:t>
                      </a:r>
                      <a:r>
                        <a:rPr lang="en-US" sz="1600" dirty="0" err="1">
                          <a:effectLst/>
                          <a:latin typeface="Comic Sans MS" charset="0"/>
                          <a:ea typeface="Comic Sans MS" charset="0"/>
                          <a:cs typeface="Comic Sans MS" charset="0"/>
                        </a:rPr>
                        <a:t>Typhimurium</a:t>
                      </a:r>
                      <a:r>
                        <a:rPr lang="en-US" sz="1600" dirty="0">
                          <a:effectLst/>
                          <a:latin typeface="Comic Sans MS" charset="0"/>
                          <a:ea typeface="Comic Sans MS" charset="0"/>
                          <a:cs typeface="Comic Sans MS" charset="0"/>
                        </a:rPr>
                        <a:t> PT135 </a:t>
                      </a:r>
                    </a:p>
                  </a:txBody>
                  <a:tcPr/>
                </a:tc>
                <a:tc>
                  <a:txBody>
                    <a:bodyPr/>
                    <a:lstStyle/>
                    <a:p>
                      <a:r>
                        <a:rPr lang="en-US" sz="1600" dirty="0">
                          <a:latin typeface="Comic Sans MS" charset="0"/>
                          <a:ea typeface="Comic Sans MS" charset="0"/>
                          <a:cs typeface="Comic Sans MS" charset="0"/>
                        </a:rPr>
                        <a:t>63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Comic Sans MS" charset="0"/>
                          <a:ea typeface="Comic Sans MS" charset="0"/>
                          <a:cs typeface="Comic Sans MS" charset="0"/>
                        </a:rPr>
                        <a:t>Eggs in bakery products </a:t>
                      </a:r>
                    </a:p>
                  </a:txBody>
                  <a:tcPr/>
                </a:tc>
                <a:tc>
                  <a:txBody>
                    <a:bodyPr/>
                    <a:lstStyle/>
                    <a:p>
                      <a:r>
                        <a:rPr lang="en-US" sz="1600" dirty="0">
                          <a:latin typeface="Comic Sans MS" charset="0"/>
                          <a:ea typeface="Comic Sans MS" charset="0"/>
                          <a:cs typeface="Comic Sans MS" charset="0"/>
                        </a:rPr>
                        <a:t>Australia</a:t>
                      </a:r>
                    </a:p>
                  </a:txBody>
                  <a:tcPr/>
                </a:tc>
                <a:tc>
                  <a:txBody>
                    <a:bodyPr/>
                    <a:lstStyle/>
                    <a:p>
                      <a:r>
                        <a:rPr lang="en-US" sz="1600" dirty="0">
                          <a:latin typeface="Comic Sans MS" charset="0"/>
                          <a:ea typeface="Comic Sans MS" charset="0"/>
                          <a:cs typeface="Comic Sans MS" charset="0"/>
                        </a:rPr>
                        <a:t>Inadequate hygiene, </a:t>
                      </a:r>
                      <a:r>
                        <a:rPr lang="en-US" sz="1600" dirty="0">
                          <a:highlight>
                            <a:srgbClr val="FFFF00"/>
                          </a:highlight>
                          <a:latin typeface="Comic Sans MS" charset="0"/>
                          <a:ea typeface="Comic Sans MS" charset="0"/>
                          <a:cs typeface="Comic Sans MS" charset="0"/>
                        </a:rPr>
                        <a:t>eggs</a:t>
                      </a:r>
                      <a:r>
                        <a:rPr lang="en-US" sz="1600" dirty="0">
                          <a:latin typeface="Comic Sans MS" charset="0"/>
                          <a:ea typeface="Comic Sans MS" charset="0"/>
                          <a:cs typeface="Comic Sans MS" charset="0"/>
                        </a:rPr>
                        <a:t> were externally</a:t>
                      </a:r>
                      <a:r>
                        <a:rPr lang="en-US" sz="1600" baseline="0" dirty="0">
                          <a:latin typeface="Comic Sans MS" charset="0"/>
                          <a:ea typeface="Comic Sans MS" charset="0"/>
                          <a:cs typeface="Comic Sans MS" charset="0"/>
                        </a:rPr>
                        <a:t> dirty</a:t>
                      </a:r>
                      <a:endParaRPr lang="en-US" sz="1600" dirty="0">
                        <a:latin typeface="Comic Sans MS" charset="0"/>
                        <a:ea typeface="Comic Sans MS" charset="0"/>
                        <a:cs typeface="Comic Sans MS" charset="0"/>
                      </a:endParaRPr>
                    </a:p>
                  </a:txBody>
                  <a:tcPr/>
                </a:tc>
                <a:extLst>
                  <a:ext uri="{0D108BD9-81ED-4DB2-BD59-A6C34878D82A}">
                    <a16:rowId xmlns:a16="http://schemas.microsoft.com/office/drawing/2014/main" val="10005"/>
                  </a:ext>
                </a:extLst>
              </a:tr>
              <a:tr h="595680">
                <a:tc>
                  <a:txBody>
                    <a:bodyPr/>
                    <a:lstStyle/>
                    <a:p>
                      <a:r>
                        <a:rPr lang="en-US" sz="1600" dirty="0">
                          <a:latin typeface="Comic Sans MS" charset="0"/>
                          <a:ea typeface="Comic Sans MS" charset="0"/>
                          <a:cs typeface="Comic Sans MS" charset="0"/>
                        </a:rPr>
                        <a:t>2002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i="1" dirty="0">
                          <a:effectLst/>
                          <a:latin typeface="Comic Sans MS" charset="0"/>
                          <a:ea typeface="Comic Sans MS" charset="0"/>
                          <a:cs typeface="Comic Sans MS" charset="0"/>
                        </a:rPr>
                        <a:t>S. </a:t>
                      </a:r>
                      <a:r>
                        <a:rPr lang="en-US" sz="1600" dirty="0" err="1">
                          <a:effectLst/>
                          <a:latin typeface="Comic Sans MS" charset="0"/>
                          <a:ea typeface="Comic Sans MS" charset="0"/>
                          <a:cs typeface="Comic Sans MS" charset="0"/>
                        </a:rPr>
                        <a:t>Oranienburg</a:t>
                      </a:r>
                      <a:r>
                        <a:rPr lang="en-US" sz="1600" dirty="0">
                          <a:effectLst/>
                          <a:latin typeface="Comic Sans MS" charset="0"/>
                          <a:ea typeface="Comic Sans MS" charset="0"/>
                          <a:cs typeface="Comic Sans MS" charset="0"/>
                        </a:rPr>
                        <a:t> </a:t>
                      </a:r>
                    </a:p>
                  </a:txBody>
                  <a:tcPr/>
                </a:tc>
                <a:tc>
                  <a:txBody>
                    <a:bodyPr/>
                    <a:lstStyle/>
                    <a:p>
                      <a:r>
                        <a:rPr lang="en-US" sz="1600" dirty="0">
                          <a:latin typeface="Comic Sans MS" charset="0"/>
                          <a:ea typeface="Comic Sans MS" charset="0"/>
                          <a:cs typeface="Comic Sans MS" charset="0"/>
                        </a:rPr>
                        <a:t>&gt;439</a:t>
                      </a:r>
                    </a:p>
                  </a:txBody>
                  <a:tcPr/>
                </a:tc>
                <a:tc>
                  <a:txBody>
                    <a:bodyPr/>
                    <a:lstStyle/>
                    <a:p>
                      <a:r>
                        <a:rPr lang="en-US" sz="1600" dirty="0">
                          <a:latin typeface="Comic Sans MS" charset="0"/>
                          <a:ea typeface="Comic Sans MS" charset="0"/>
                          <a:cs typeface="Comic Sans MS" charset="0"/>
                        </a:rPr>
                        <a:t>chocolate</a:t>
                      </a:r>
                    </a:p>
                  </a:txBody>
                  <a:tcPr/>
                </a:tc>
                <a:tc>
                  <a:txBody>
                    <a:bodyPr/>
                    <a:lstStyle/>
                    <a:p>
                      <a:r>
                        <a:rPr lang="en-US" sz="1600" dirty="0">
                          <a:latin typeface="Comic Sans MS" charset="0"/>
                          <a:ea typeface="Comic Sans MS" charset="0"/>
                          <a:cs typeface="Comic Sans MS" charset="0"/>
                        </a:rPr>
                        <a:t>Germany</a:t>
                      </a:r>
                    </a:p>
                  </a:txBody>
                  <a:tcPr/>
                </a:tc>
                <a:tc>
                  <a:txBody>
                    <a:bodyPr/>
                    <a:lstStyle/>
                    <a:p>
                      <a:r>
                        <a:rPr lang="en-US" sz="1600" dirty="0">
                          <a:highlight>
                            <a:srgbClr val="FFFF00"/>
                          </a:highlight>
                          <a:latin typeface="Comic Sans MS" charset="0"/>
                          <a:ea typeface="Comic Sans MS" charset="0"/>
                          <a:cs typeface="Comic Sans MS" charset="0"/>
                        </a:rPr>
                        <a:t>Hi fat </a:t>
                      </a:r>
                      <a:r>
                        <a:rPr lang="en-US" sz="1600" dirty="0">
                          <a:latin typeface="Comic Sans MS" charset="0"/>
                          <a:ea typeface="Comic Sans MS" charset="0"/>
                          <a:cs typeface="Comic Sans MS" charset="0"/>
                        </a:rPr>
                        <a:t>content caused </a:t>
                      </a:r>
                      <a:r>
                        <a:rPr lang="en-US" sz="1600" dirty="0" err="1">
                          <a:latin typeface="Comic Sans MS" charset="0"/>
                          <a:ea typeface="Comic Sans MS" charset="0"/>
                          <a:cs typeface="Comic Sans MS" charset="0"/>
                        </a:rPr>
                        <a:t>salm</a:t>
                      </a:r>
                      <a:r>
                        <a:rPr lang="en-US" sz="1600" dirty="0">
                          <a:latin typeface="Comic Sans MS" charset="0"/>
                          <a:ea typeface="Comic Sans MS" charset="0"/>
                          <a:cs typeface="Comic Sans MS" charset="0"/>
                        </a:rPr>
                        <a:t>. resistance to heat</a:t>
                      </a:r>
                    </a:p>
                  </a:txBody>
                  <a:tcPr/>
                </a:tc>
                <a:extLst>
                  <a:ext uri="{0D108BD9-81ED-4DB2-BD59-A6C34878D82A}">
                    <a16:rowId xmlns:a16="http://schemas.microsoft.com/office/drawing/2014/main" val="10006"/>
                  </a:ext>
                </a:extLst>
              </a:tr>
              <a:tr h="798564">
                <a:tc>
                  <a:txBody>
                    <a:bodyPr/>
                    <a:lstStyle/>
                    <a:p>
                      <a:r>
                        <a:rPr lang="en-US" sz="1600" dirty="0">
                          <a:latin typeface="Comic Sans MS" charset="0"/>
                          <a:ea typeface="Comic Sans MS" charset="0"/>
                          <a:cs typeface="Comic Sans MS" charset="0"/>
                        </a:rPr>
                        <a:t>1999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i="1" dirty="0">
                          <a:effectLst/>
                          <a:latin typeface="Comic Sans MS" charset="0"/>
                          <a:ea typeface="Comic Sans MS" charset="0"/>
                          <a:cs typeface="Comic Sans MS" charset="0"/>
                        </a:rPr>
                        <a:t>S. </a:t>
                      </a:r>
                      <a:r>
                        <a:rPr lang="en-US" sz="1600" dirty="0" err="1">
                          <a:effectLst/>
                          <a:latin typeface="Comic Sans MS" charset="0"/>
                          <a:ea typeface="Comic Sans MS" charset="0"/>
                          <a:cs typeface="Comic Sans MS" charset="0"/>
                        </a:rPr>
                        <a:t>Typhimurium</a:t>
                      </a:r>
                      <a:r>
                        <a:rPr lang="en-US" sz="1600" dirty="0">
                          <a:effectLst/>
                          <a:latin typeface="Comic Sans MS" charset="0"/>
                          <a:ea typeface="Comic Sans MS" charset="0"/>
                          <a:cs typeface="Comic Sans MS" charset="0"/>
                        </a:rPr>
                        <a:t> PT135a </a:t>
                      </a:r>
                    </a:p>
                  </a:txBody>
                  <a:tcPr/>
                </a:tc>
                <a:tc>
                  <a:txBody>
                    <a:bodyPr/>
                    <a:lstStyle/>
                    <a:p>
                      <a:r>
                        <a:rPr lang="en-US" sz="1600" dirty="0">
                          <a:latin typeface="Comic Sans MS" charset="0"/>
                          <a:ea typeface="Comic Sans MS" charset="0"/>
                          <a:cs typeface="Comic Sans MS" charset="0"/>
                        </a:rPr>
                        <a:t>507</a:t>
                      </a:r>
                    </a:p>
                  </a:txBody>
                  <a:tcPr/>
                </a:tc>
                <a:tc>
                  <a:txBody>
                    <a:bodyPr/>
                    <a:lstStyle/>
                    <a:p>
                      <a:r>
                        <a:rPr lang="en-US" sz="1600" dirty="0">
                          <a:latin typeface="Comic Sans MS" charset="0"/>
                          <a:ea typeface="Comic Sans MS" charset="0"/>
                          <a:cs typeface="Comic Sans MS" charset="0"/>
                        </a:rPr>
                        <a:t>Fruit juice</a:t>
                      </a:r>
                    </a:p>
                  </a:txBody>
                  <a:tcPr/>
                </a:tc>
                <a:tc>
                  <a:txBody>
                    <a:bodyPr/>
                    <a:lstStyle/>
                    <a:p>
                      <a:r>
                        <a:rPr lang="en-US" sz="1600" dirty="0">
                          <a:latin typeface="Comic Sans MS" charset="0"/>
                          <a:ea typeface="Comic Sans MS" charset="0"/>
                          <a:cs typeface="Comic Sans MS" charset="0"/>
                        </a:rPr>
                        <a:t>Australia</a:t>
                      </a:r>
                    </a:p>
                  </a:txBody>
                  <a:tcPr/>
                </a:tc>
                <a:tc>
                  <a:txBody>
                    <a:bodyPr/>
                    <a:lstStyle/>
                    <a:p>
                      <a:r>
                        <a:rPr lang="en-US" sz="1600" dirty="0">
                          <a:highlight>
                            <a:srgbClr val="FFFF00"/>
                          </a:highlight>
                          <a:latin typeface="Comic Sans MS" charset="0"/>
                          <a:ea typeface="Comic Sans MS" charset="0"/>
                          <a:cs typeface="Comic Sans MS" charset="0"/>
                        </a:rPr>
                        <a:t>Unpasteurized</a:t>
                      </a:r>
                      <a:r>
                        <a:rPr lang="en-US" sz="1600" dirty="0">
                          <a:latin typeface="Comic Sans MS" charset="0"/>
                          <a:ea typeface="Comic Sans MS" charset="0"/>
                          <a:cs typeface="Comic Sans MS" charset="0"/>
                        </a:rPr>
                        <a:t>,</a:t>
                      </a:r>
                      <a:r>
                        <a:rPr lang="en-US" sz="1600" baseline="0" dirty="0">
                          <a:latin typeface="Comic Sans MS" charset="0"/>
                          <a:ea typeface="Comic Sans MS" charset="0"/>
                          <a:cs typeface="Comic Sans MS" charset="0"/>
                        </a:rPr>
                        <a:t> found on oranges and in storage tank</a:t>
                      </a:r>
                      <a:endParaRPr lang="en-US" sz="1600" dirty="0">
                        <a:latin typeface="Comic Sans MS" charset="0"/>
                        <a:ea typeface="Comic Sans MS" charset="0"/>
                        <a:cs typeface="Comic Sans MS" charset="0"/>
                      </a:endParaRPr>
                    </a:p>
                  </a:txBody>
                  <a:tcPr/>
                </a:tc>
                <a:extLst>
                  <a:ext uri="{0D108BD9-81ED-4DB2-BD59-A6C34878D82A}">
                    <a16:rowId xmlns:a16="http://schemas.microsoft.com/office/drawing/2014/main" val="10007"/>
                  </a:ext>
                </a:extLst>
              </a:tr>
              <a:tr h="798564">
                <a:tc>
                  <a:txBody>
                    <a:bodyPr/>
                    <a:lstStyle/>
                    <a:p>
                      <a:r>
                        <a:rPr lang="en-US" sz="1600" dirty="0">
                          <a:latin typeface="Comic Sans MS" charset="0"/>
                          <a:ea typeface="Comic Sans MS" charset="0"/>
                          <a:cs typeface="Comic Sans MS" charset="0"/>
                        </a:rPr>
                        <a:t>1985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i="1" dirty="0">
                          <a:effectLst/>
                          <a:latin typeface="Comic Sans MS" charset="0"/>
                          <a:ea typeface="Comic Sans MS" charset="0"/>
                          <a:cs typeface="Comic Sans MS" charset="0"/>
                        </a:rPr>
                        <a:t>S. </a:t>
                      </a:r>
                      <a:r>
                        <a:rPr lang="en-US" sz="1600" dirty="0" err="1">
                          <a:effectLst/>
                          <a:latin typeface="Comic Sans MS" charset="0"/>
                          <a:ea typeface="Comic Sans MS" charset="0"/>
                          <a:cs typeface="Comic Sans MS" charset="0"/>
                        </a:rPr>
                        <a:t>Typhimurium</a:t>
                      </a:r>
                      <a:r>
                        <a:rPr lang="en-US" sz="1600" dirty="0">
                          <a:effectLst/>
                          <a:latin typeface="Comic Sans MS" charset="0"/>
                          <a:ea typeface="Comic Sans MS" charset="0"/>
                          <a:cs typeface="Comic Sans MS" charset="0"/>
                        </a:rPr>
                        <a:t> </a:t>
                      </a:r>
                    </a:p>
                  </a:txBody>
                  <a:tcPr/>
                </a:tc>
                <a:tc>
                  <a:txBody>
                    <a:bodyPr/>
                    <a:lstStyle/>
                    <a:p>
                      <a:r>
                        <a:rPr lang="en-US" sz="1600" dirty="0">
                          <a:latin typeface="Comic Sans MS" charset="0"/>
                          <a:ea typeface="Comic Sans MS" charset="0"/>
                          <a:cs typeface="Comic Sans MS" charset="0"/>
                        </a:rPr>
                        <a:t>16,284 (7)</a:t>
                      </a:r>
                    </a:p>
                  </a:txBody>
                  <a:tcPr/>
                </a:tc>
                <a:tc>
                  <a:txBody>
                    <a:bodyPr/>
                    <a:lstStyle/>
                    <a:p>
                      <a:r>
                        <a:rPr lang="en-US" sz="1600" dirty="0">
                          <a:latin typeface="Comic Sans MS" charset="0"/>
                          <a:ea typeface="Comic Sans MS" charset="0"/>
                          <a:cs typeface="Comic Sans MS" charset="0"/>
                        </a:rPr>
                        <a:t>Pasteurized milk</a:t>
                      </a:r>
                    </a:p>
                  </a:txBody>
                  <a:tcPr/>
                </a:tc>
                <a:tc>
                  <a:txBody>
                    <a:bodyPr/>
                    <a:lstStyle/>
                    <a:p>
                      <a:r>
                        <a:rPr lang="en-US" sz="1600" dirty="0">
                          <a:latin typeface="Comic Sans MS" charset="0"/>
                          <a:ea typeface="Comic Sans MS" charset="0"/>
                          <a:cs typeface="Comic Sans MS" charset="0"/>
                        </a:rPr>
                        <a:t>US</a:t>
                      </a:r>
                    </a:p>
                  </a:txBody>
                  <a:tcPr/>
                </a:tc>
                <a:tc>
                  <a:txBody>
                    <a:bodyPr/>
                    <a:lstStyle/>
                    <a:p>
                      <a:r>
                        <a:rPr lang="en-US" sz="1600" dirty="0">
                          <a:latin typeface="Comic Sans MS" charset="0"/>
                          <a:ea typeface="Comic Sans MS" charset="0"/>
                          <a:cs typeface="Comic Sans MS" charset="0"/>
                        </a:rPr>
                        <a:t>Cross</a:t>
                      </a:r>
                      <a:r>
                        <a:rPr lang="en-US" sz="1600" baseline="0" dirty="0">
                          <a:latin typeface="Comic Sans MS" charset="0"/>
                          <a:ea typeface="Comic Sans MS" charset="0"/>
                          <a:cs typeface="Comic Sans MS" charset="0"/>
                        </a:rPr>
                        <a:t> contamination with the unpasteurized tank</a:t>
                      </a:r>
                      <a:endParaRPr lang="en-US" sz="1600" dirty="0">
                        <a:latin typeface="Comic Sans MS" charset="0"/>
                        <a:ea typeface="Comic Sans MS" charset="0"/>
                        <a:cs typeface="Comic Sans MS" charset="0"/>
                      </a:endParaRPr>
                    </a:p>
                  </a:txBody>
                  <a:tcPr/>
                </a:tc>
                <a:extLst>
                  <a:ext uri="{0D108BD9-81ED-4DB2-BD59-A6C34878D82A}">
                    <a16:rowId xmlns:a16="http://schemas.microsoft.com/office/drawing/2014/main" val="10008"/>
                  </a:ext>
                </a:extLst>
              </a:tr>
            </a:tbl>
          </a:graphicData>
        </a:graphic>
      </p:graphicFrame>
      <p:sp>
        <p:nvSpPr>
          <p:cNvPr id="5" name="TextBox 4">
            <a:extLst>
              <a:ext uri="{FF2B5EF4-FFF2-40B4-BE49-F238E27FC236}">
                <a16:creationId xmlns:a16="http://schemas.microsoft.com/office/drawing/2014/main" id="{7DE844F9-60F1-7759-86F7-3864E3B1EF11}"/>
              </a:ext>
            </a:extLst>
          </p:cNvPr>
          <p:cNvSpPr txBox="1"/>
          <p:nvPr/>
        </p:nvSpPr>
        <p:spPr>
          <a:xfrm>
            <a:off x="923924" y="85725"/>
            <a:ext cx="10010775" cy="369332"/>
          </a:xfrm>
          <a:prstGeom prst="rect">
            <a:avLst/>
          </a:prstGeom>
          <a:noFill/>
        </p:spPr>
        <p:txBody>
          <a:bodyPr wrap="square" rtlCol="0">
            <a:spAutoFit/>
          </a:bodyPr>
          <a:lstStyle/>
          <a:p>
            <a:r>
              <a:rPr lang="en-GB" dirty="0"/>
              <a:t>Selected major outbreaks associated with </a:t>
            </a:r>
            <a:r>
              <a:rPr lang="en-GB" i="1" dirty="0"/>
              <a:t>Salmonella </a:t>
            </a:r>
            <a:r>
              <a:rPr lang="en-GB" dirty="0"/>
              <a:t>infections (&gt;50 cases and at least one fatality)</a:t>
            </a:r>
          </a:p>
        </p:txBody>
      </p:sp>
    </p:spTree>
    <p:extLst>
      <p:ext uri="{BB962C8B-B14F-4D97-AF65-F5344CB8AC3E}">
        <p14:creationId xmlns:p14="http://schemas.microsoft.com/office/powerpoint/2010/main" val="4010623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9F808-AB3D-8B8C-D9D0-D0BB4EBDAE00}"/>
              </a:ext>
            </a:extLst>
          </p:cNvPr>
          <p:cNvSpPr>
            <a:spLocks noGrp="1"/>
          </p:cNvSpPr>
          <p:nvPr>
            <p:ph type="title"/>
          </p:nvPr>
        </p:nvSpPr>
        <p:spPr>
          <a:xfrm>
            <a:off x="2231136" y="250317"/>
            <a:ext cx="7729728" cy="664083"/>
          </a:xfrm>
        </p:spPr>
        <p:txBody>
          <a:bodyPr>
            <a:normAutofit fontScale="90000"/>
          </a:bodyPr>
          <a:lstStyle/>
          <a:p>
            <a:r>
              <a:rPr lang="en-GB" dirty="0"/>
              <a:t>Foodborne pathogens</a:t>
            </a:r>
          </a:p>
        </p:txBody>
      </p:sp>
      <p:sp>
        <p:nvSpPr>
          <p:cNvPr id="3" name="Content Placeholder 2">
            <a:extLst>
              <a:ext uri="{FF2B5EF4-FFF2-40B4-BE49-F238E27FC236}">
                <a16:creationId xmlns:a16="http://schemas.microsoft.com/office/drawing/2014/main" id="{DE1959F8-8D9B-2D19-7C0A-3F1277840FF8}"/>
              </a:ext>
            </a:extLst>
          </p:cNvPr>
          <p:cNvSpPr>
            <a:spLocks noGrp="1"/>
          </p:cNvSpPr>
          <p:nvPr>
            <p:ph idx="1"/>
          </p:nvPr>
        </p:nvSpPr>
        <p:spPr>
          <a:xfrm>
            <a:off x="1447799" y="1371600"/>
            <a:ext cx="9648825" cy="5086350"/>
          </a:xfrm>
        </p:spPr>
        <p:txBody>
          <a:bodyPr>
            <a:normAutofit lnSpcReduction="10000"/>
          </a:bodyPr>
          <a:lstStyle/>
          <a:p>
            <a:r>
              <a:rPr lang="en-GB" sz="2400" dirty="0"/>
              <a:t>Definition: Foodborne pathogens (e.g. viruses, bacteria, parasites) are biological agents that can cause a foodborne illness event.  A foodborne disease outbreak is defined as the occurrence of two or more cases of similar illness resulting from the ingestion of a common food.</a:t>
            </a:r>
          </a:p>
          <a:p>
            <a:r>
              <a:rPr lang="en-GB" sz="2400" dirty="0"/>
              <a:t>foodborne infection: occurs when a pathogen is ingested with food and establishes itself (and usually multiplies) in the human host. Requires an incubation period. Time from ingestion to symptoms can be long.</a:t>
            </a:r>
          </a:p>
          <a:p>
            <a:r>
              <a:rPr lang="en-GB" sz="2400" dirty="0"/>
              <a:t>foodborne intoxication: occurs when a toxigenic pathogens establishes itself in a food product and produces a toxin, which is then ingested by the human host.</a:t>
            </a:r>
          </a:p>
          <a:p>
            <a:r>
              <a:rPr lang="en-GB" sz="2400" dirty="0"/>
              <a:t>Except for botulinal toxins, the mycotoxins, and the phytoplankton toxins, just about all of the foodborne agents may be contracted via the </a:t>
            </a:r>
            <a:r>
              <a:rPr lang="en-GB" sz="2400" dirty="0" err="1"/>
              <a:t>fecal</a:t>
            </a:r>
            <a:r>
              <a:rPr lang="en-GB" sz="2400" dirty="0"/>
              <a:t>–oral route</a:t>
            </a:r>
          </a:p>
        </p:txBody>
      </p:sp>
    </p:spTree>
    <p:extLst>
      <p:ext uri="{BB962C8B-B14F-4D97-AF65-F5344CB8AC3E}">
        <p14:creationId xmlns:p14="http://schemas.microsoft.com/office/powerpoint/2010/main" val="673388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7CC9C50-863B-1009-BBD0-9E283424270F}"/>
              </a:ext>
            </a:extLst>
          </p:cNvPr>
          <p:cNvPicPr>
            <a:picLocks noChangeAspect="1"/>
          </p:cNvPicPr>
          <p:nvPr/>
        </p:nvPicPr>
        <p:blipFill>
          <a:blip r:embed="rId2"/>
          <a:stretch>
            <a:fillRect/>
          </a:stretch>
        </p:blipFill>
        <p:spPr>
          <a:xfrm>
            <a:off x="3595228" y="2278429"/>
            <a:ext cx="5001543" cy="3859573"/>
          </a:xfrm>
          <a:prstGeom prst="rect">
            <a:avLst/>
          </a:prstGeom>
        </p:spPr>
      </p:pic>
      <p:sp>
        <p:nvSpPr>
          <p:cNvPr id="10" name="Title 9">
            <a:extLst>
              <a:ext uri="{FF2B5EF4-FFF2-40B4-BE49-F238E27FC236}">
                <a16:creationId xmlns:a16="http://schemas.microsoft.com/office/drawing/2014/main" id="{6DBA589B-ECEC-6CD6-4D11-0C535965B8BE}"/>
              </a:ext>
            </a:extLst>
          </p:cNvPr>
          <p:cNvSpPr>
            <a:spLocks noGrp="1"/>
          </p:cNvSpPr>
          <p:nvPr>
            <p:ph type="title"/>
          </p:nvPr>
        </p:nvSpPr>
        <p:spPr>
          <a:xfrm>
            <a:off x="2231136" y="964692"/>
            <a:ext cx="7729728" cy="883158"/>
          </a:xfrm>
        </p:spPr>
        <p:txBody>
          <a:bodyPr/>
          <a:lstStyle/>
          <a:p>
            <a:r>
              <a:rPr lang="en-GB" dirty="0" err="1"/>
              <a:t>Fecal</a:t>
            </a:r>
            <a:r>
              <a:rPr lang="en-GB" dirty="0"/>
              <a:t> oral route</a:t>
            </a:r>
          </a:p>
        </p:txBody>
      </p:sp>
    </p:spTree>
    <p:extLst>
      <p:ext uri="{BB962C8B-B14F-4D97-AF65-F5344CB8AC3E}">
        <p14:creationId xmlns:p14="http://schemas.microsoft.com/office/powerpoint/2010/main" val="870222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912E6AF-C003-EE57-7AF4-1E7B5FD8C7D1}"/>
              </a:ext>
            </a:extLst>
          </p:cNvPr>
          <p:cNvSpPr>
            <a:spLocks noGrp="1"/>
          </p:cNvSpPr>
          <p:nvPr>
            <p:ph type="title"/>
          </p:nvPr>
        </p:nvSpPr>
        <p:spPr>
          <a:xfrm>
            <a:off x="2231136" y="221742"/>
            <a:ext cx="7729728" cy="540258"/>
          </a:xfrm>
        </p:spPr>
        <p:txBody>
          <a:bodyPr>
            <a:normAutofit fontScale="90000"/>
          </a:bodyPr>
          <a:lstStyle/>
          <a:p>
            <a:r>
              <a:rPr lang="en-GB" dirty="0"/>
              <a:t>pathogenesis</a:t>
            </a:r>
          </a:p>
        </p:txBody>
      </p:sp>
      <p:sp>
        <p:nvSpPr>
          <p:cNvPr id="4" name="Content Placeholder 3">
            <a:extLst>
              <a:ext uri="{FF2B5EF4-FFF2-40B4-BE49-F238E27FC236}">
                <a16:creationId xmlns:a16="http://schemas.microsoft.com/office/drawing/2014/main" id="{E0596A29-7657-5DC3-A6D1-F535E44B287D}"/>
              </a:ext>
            </a:extLst>
          </p:cNvPr>
          <p:cNvSpPr>
            <a:spLocks noGrp="1"/>
          </p:cNvSpPr>
          <p:nvPr>
            <p:ph idx="1"/>
          </p:nvPr>
        </p:nvSpPr>
        <p:spPr>
          <a:xfrm>
            <a:off x="1133475" y="1009650"/>
            <a:ext cx="10410825" cy="5314950"/>
          </a:xfrm>
        </p:spPr>
        <p:txBody>
          <a:bodyPr>
            <a:normAutofit/>
          </a:bodyPr>
          <a:lstStyle/>
          <a:p>
            <a:r>
              <a:rPr lang="en-GB" sz="2400" dirty="0"/>
              <a:t>To cause disease microorganisms need to be able to do the following:</a:t>
            </a:r>
          </a:p>
          <a:p>
            <a:r>
              <a:rPr lang="en-GB" sz="2400" dirty="0"/>
              <a:t>Invasion: overcome (mostly) acidity of stomach</a:t>
            </a:r>
          </a:p>
          <a:p>
            <a:r>
              <a:rPr lang="en-GB" sz="2400" dirty="0"/>
              <a:t>Colonization: attachment to intestinal wall and multiplication</a:t>
            </a:r>
          </a:p>
          <a:p>
            <a:r>
              <a:rPr lang="en-GB" sz="2400" dirty="0"/>
              <a:t>Avoidance of immune system</a:t>
            </a:r>
          </a:p>
          <a:p>
            <a:r>
              <a:rPr lang="en-GB" sz="2400" dirty="0"/>
              <a:t>Production of toxins or ability to cross the intestinal wall</a:t>
            </a:r>
          </a:p>
          <a:p>
            <a:r>
              <a:rPr lang="en-GB" sz="2400" dirty="0"/>
              <a:t>Different pathogens have different behaviour</a:t>
            </a:r>
          </a:p>
          <a:p>
            <a:pPr lvl="1"/>
            <a:r>
              <a:rPr lang="en-GB" sz="2200" dirty="0"/>
              <a:t>Flat and round worms: go to muscle, liver, or stay in the GI tract</a:t>
            </a:r>
          </a:p>
          <a:p>
            <a:pPr lvl="1"/>
            <a:r>
              <a:rPr lang="en-GB" sz="2200" dirty="0"/>
              <a:t>Protozoa: stay in the gut with the exception of </a:t>
            </a:r>
            <a:r>
              <a:rPr lang="en-GB" sz="2200" i="1" dirty="0"/>
              <a:t>Toxoplasma gondii</a:t>
            </a:r>
            <a:r>
              <a:rPr lang="en-GB" sz="2200" dirty="0"/>
              <a:t> that can cross the placenta</a:t>
            </a:r>
          </a:p>
          <a:p>
            <a:pPr lvl="1"/>
            <a:r>
              <a:rPr lang="en-GB" sz="2200" dirty="0"/>
              <a:t>Phytoplankton toxins: ingested preformed</a:t>
            </a:r>
          </a:p>
          <a:p>
            <a:pPr lvl="1"/>
            <a:r>
              <a:rPr lang="en-GB" sz="2200" dirty="0"/>
              <a:t>Bacteria: much diversity and complexity</a:t>
            </a:r>
          </a:p>
        </p:txBody>
      </p:sp>
    </p:spTree>
    <p:extLst>
      <p:ext uri="{BB962C8B-B14F-4D97-AF65-F5344CB8AC3E}">
        <p14:creationId xmlns:p14="http://schemas.microsoft.com/office/powerpoint/2010/main" val="2166564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01538-C333-6427-4C24-7950D0D1FEC9}"/>
              </a:ext>
            </a:extLst>
          </p:cNvPr>
          <p:cNvSpPr>
            <a:spLocks noGrp="1"/>
          </p:cNvSpPr>
          <p:nvPr>
            <p:ph type="title"/>
          </p:nvPr>
        </p:nvSpPr>
        <p:spPr>
          <a:xfrm>
            <a:off x="2231136" y="250317"/>
            <a:ext cx="7729728" cy="435483"/>
          </a:xfrm>
        </p:spPr>
        <p:txBody>
          <a:bodyPr>
            <a:normAutofit fontScale="90000"/>
          </a:bodyPr>
          <a:lstStyle/>
          <a:p>
            <a:r>
              <a:rPr lang="en-GB" dirty="0"/>
              <a:t> Bacteria pathogenesis</a:t>
            </a:r>
          </a:p>
        </p:txBody>
      </p:sp>
      <p:sp>
        <p:nvSpPr>
          <p:cNvPr id="3" name="Content Placeholder 2">
            <a:extLst>
              <a:ext uri="{FF2B5EF4-FFF2-40B4-BE49-F238E27FC236}">
                <a16:creationId xmlns:a16="http://schemas.microsoft.com/office/drawing/2014/main" id="{94A6EE7E-2908-7C35-5CEA-9234955D5A8E}"/>
              </a:ext>
            </a:extLst>
          </p:cNvPr>
          <p:cNvSpPr>
            <a:spLocks noGrp="1"/>
          </p:cNvSpPr>
          <p:nvPr>
            <p:ph idx="1"/>
          </p:nvPr>
        </p:nvSpPr>
        <p:spPr>
          <a:xfrm>
            <a:off x="1123950" y="1133475"/>
            <a:ext cx="9963150" cy="5474208"/>
          </a:xfrm>
        </p:spPr>
        <p:txBody>
          <a:bodyPr>
            <a:normAutofit/>
          </a:bodyPr>
          <a:lstStyle/>
          <a:p>
            <a:r>
              <a:rPr lang="en-GB" sz="2400" dirty="0"/>
              <a:t>Gram positive bacteria produce extracellular substances that account for most if not all the disease causing processes. Toxins such as enterotoxins, and exotoxins like botulinum toxin.</a:t>
            </a:r>
          </a:p>
          <a:p>
            <a:r>
              <a:rPr lang="en-GB" sz="2400" dirty="0"/>
              <a:t>Not all Gram positive bacteria cause disease through toxins. An example is </a:t>
            </a:r>
            <a:r>
              <a:rPr lang="en-GB" sz="2400" i="1" dirty="0"/>
              <a:t>Listeria monocytogenes</a:t>
            </a:r>
            <a:r>
              <a:rPr lang="en-GB" sz="2400" dirty="0"/>
              <a:t> which is an intracellular parasite.</a:t>
            </a:r>
          </a:p>
          <a:p>
            <a:r>
              <a:rPr lang="en-GB" sz="2400" dirty="0"/>
              <a:t>Gram negative bacteria have more complex mechanisms of pathogenesis.</a:t>
            </a:r>
          </a:p>
          <a:p>
            <a:r>
              <a:rPr lang="en-GB" sz="2400" i="1" dirty="0"/>
              <a:t>Salmonella</a:t>
            </a:r>
            <a:r>
              <a:rPr lang="en-GB" sz="2400" dirty="0"/>
              <a:t>:  All </a:t>
            </a:r>
            <a:r>
              <a:rPr lang="en-GB" sz="2400" i="1" dirty="0"/>
              <a:t>S. enterica</a:t>
            </a:r>
            <a:r>
              <a:rPr lang="en-GB" sz="2400" dirty="0"/>
              <a:t> serovars carry pathogenicity islands 1 and 2 (SPI-1, SPI-2), which were acquired via horizontal transfer either by plasmids or </a:t>
            </a:r>
            <a:r>
              <a:rPr lang="en-GB" sz="2400" dirty="0" err="1"/>
              <a:t>phages</a:t>
            </a:r>
            <a:r>
              <a:rPr lang="en-GB" sz="2400" dirty="0"/>
              <a:t>. In </a:t>
            </a:r>
            <a:r>
              <a:rPr lang="en-GB" sz="2400" i="1" dirty="0"/>
              <a:t>S. Typhimurium</a:t>
            </a:r>
            <a:r>
              <a:rPr lang="en-GB" sz="2400" dirty="0"/>
              <a:t>, at least 60 genes are required for virulence, and the two SPIs are known to contain at least 42 of these genes.</a:t>
            </a:r>
          </a:p>
          <a:p>
            <a:r>
              <a:rPr lang="en-GB" sz="2400" dirty="0"/>
              <a:t>A 29-kDa polypeptide enterotoxin has been demonstrated in </a:t>
            </a:r>
            <a:r>
              <a:rPr lang="en-GB" sz="2400" i="1" dirty="0"/>
              <a:t>S. Typhimurium</a:t>
            </a:r>
            <a:r>
              <a:rPr lang="en-GB" sz="2400" dirty="0"/>
              <a:t> that cross-reacts with cholera toxin and activates adenylate cyclase and could be involved in the diarrheal part of the syndrome.</a:t>
            </a:r>
          </a:p>
          <a:p>
            <a:pPr marL="0" indent="0">
              <a:buNone/>
            </a:pPr>
            <a:endParaRPr lang="en-GB" sz="2400" dirty="0"/>
          </a:p>
        </p:txBody>
      </p:sp>
    </p:spTree>
    <p:extLst>
      <p:ext uri="{BB962C8B-B14F-4D97-AF65-F5344CB8AC3E}">
        <p14:creationId xmlns:p14="http://schemas.microsoft.com/office/powerpoint/2010/main" val="2649144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01538-C333-6427-4C24-7950D0D1FEC9}"/>
              </a:ext>
            </a:extLst>
          </p:cNvPr>
          <p:cNvSpPr>
            <a:spLocks noGrp="1"/>
          </p:cNvSpPr>
          <p:nvPr>
            <p:ph type="title"/>
          </p:nvPr>
        </p:nvSpPr>
        <p:spPr>
          <a:xfrm>
            <a:off x="2231136" y="250317"/>
            <a:ext cx="7729728" cy="435483"/>
          </a:xfrm>
        </p:spPr>
        <p:txBody>
          <a:bodyPr>
            <a:normAutofit fontScale="90000"/>
          </a:bodyPr>
          <a:lstStyle/>
          <a:p>
            <a:r>
              <a:rPr lang="en-GB" dirty="0"/>
              <a:t> Bacteria pathogenesis</a:t>
            </a:r>
          </a:p>
        </p:txBody>
      </p:sp>
      <p:sp>
        <p:nvSpPr>
          <p:cNvPr id="3" name="Content Placeholder 2">
            <a:extLst>
              <a:ext uri="{FF2B5EF4-FFF2-40B4-BE49-F238E27FC236}">
                <a16:creationId xmlns:a16="http://schemas.microsoft.com/office/drawing/2014/main" id="{94A6EE7E-2908-7C35-5CEA-9234955D5A8E}"/>
              </a:ext>
            </a:extLst>
          </p:cNvPr>
          <p:cNvSpPr>
            <a:spLocks noGrp="1"/>
          </p:cNvSpPr>
          <p:nvPr>
            <p:ph idx="1"/>
          </p:nvPr>
        </p:nvSpPr>
        <p:spPr>
          <a:xfrm>
            <a:off x="1123950" y="1133475"/>
            <a:ext cx="9963150" cy="5474208"/>
          </a:xfrm>
        </p:spPr>
        <p:txBody>
          <a:bodyPr>
            <a:normAutofit/>
          </a:bodyPr>
          <a:lstStyle/>
          <a:p>
            <a:r>
              <a:rPr lang="en-GB" sz="2400" dirty="0"/>
              <a:t>Virulent strains of </a:t>
            </a:r>
            <a:r>
              <a:rPr lang="en-GB" sz="2400" i="1" dirty="0"/>
              <a:t>S. enterica</a:t>
            </a:r>
            <a:r>
              <a:rPr lang="en-GB" sz="2400" dirty="0"/>
              <a:t> initiate infection in nonphagocytic cells by attaching to the intestinal mucosa with the aid of </a:t>
            </a:r>
            <a:r>
              <a:rPr lang="en-GB" sz="2400" dirty="0" err="1"/>
              <a:t>fimbrial</a:t>
            </a:r>
            <a:r>
              <a:rPr lang="en-GB" sz="2400" dirty="0"/>
              <a:t> adhesins encoded by a gene on SPI-1. This is followed by the penetration of the intestinal mucosa.</a:t>
            </a:r>
          </a:p>
          <a:p>
            <a:r>
              <a:rPr lang="en-GB" sz="2400" dirty="0"/>
              <a:t>Once inside, they invade the M cells of Peyer’s patches, multiply inside vacuoles causing the cell to burst and pathogen spread.</a:t>
            </a:r>
          </a:p>
          <a:p>
            <a:r>
              <a:rPr lang="en-GB" sz="2400" i="1" dirty="0"/>
              <a:t>Escherichia coli</a:t>
            </a:r>
            <a:r>
              <a:rPr lang="en-GB" sz="2400" dirty="0"/>
              <a:t>: EPEC and EHEC. The pathogenicity island on the chromosome of EHEC and EPEC contains the </a:t>
            </a:r>
            <a:r>
              <a:rPr lang="en-GB" sz="2400" i="1" dirty="0" err="1"/>
              <a:t>eae</a:t>
            </a:r>
            <a:r>
              <a:rPr lang="en-GB" sz="2400" dirty="0"/>
              <a:t> gene that encodes the intimin protein that is essential for attachment–effacement (A/E).</a:t>
            </a:r>
          </a:p>
          <a:p>
            <a:r>
              <a:rPr lang="en-GB" sz="2400" dirty="0"/>
              <a:t>The pathogenicity of EHEC is due to the possession of </a:t>
            </a:r>
            <a:r>
              <a:rPr lang="en-GB" sz="2400" dirty="0" err="1"/>
              <a:t>Stx</a:t>
            </a:r>
            <a:r>
              <a:rPr lang="en-GB" sz="2400" dirty="0"/>
              <a:t> toxins, endotoxins, and host-derived cytokines such as </a:t>
            </a:r>
            <a:r>
              <a:rPr lang="en-GB" sz="2400" dirty="0" err="1"/>
              <a:t>tumor</a:t>
            </a:r>
            <a:r>
              <a:rPr lang="en-GB" sz="2400" dirty="0"/>
              <a:t> necrosis factor alpha (TNF-a) and interleukin-1β</a:t>
            </a:r>
            <a:r>
              <a:rPr lang="en-GB" sz="2400" i="1" dirty="0"/>
              <a:t>. </a:t>
            </a:r>
            <a:r>
              <a:rPr lang="en-GB" sz="2400" dirty="0"/>
              <a:t>Stx1 and Stx2 toxins inhibit protein synthesis in endothelial cells.</a:t>
            </a:r>
          </a:p>
          <a:p>
            <a:pPr marL="0" indent="0">
              <a:buNone/>
            </a:pPr>
            <a:endParaRPr lang="en-GB" sz="2400" dirty="0"/>
          </a:p>
        </p:txBody>
      </p:sp>
    </p:spTree>
    <p:extLst>
      <p:ext uri="{BB962C8B-B14F-4D97-AF65-F5344CB8AC3E}">
        <p14:creationId xmlns:p14="http://schemas.microsoft.com/office/powerpoint/2010/main" val="1916126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01538-C333-6427-4C24-7950D0D1FEC9}"/>
              </a:ext>
            </a:extLst>
          </p:cNvPr>
          <p:cNvSpPr>
            <a:spLocks noGrp="1"/>
          </p:cNvSpPr>
          <p:nvPr>
            <p:ph type="title"/>
          </p:nvPr>
        </p:nvSpPr>
        <p:spPr>
          <a:xfrm>
            <a:off x="2231136" y="250317"/>
            <a:ext cx="7729728" cy="435483"/>
          </a:xfrm>
        </p:spPr>
        <p:txBody>
          <a:bodyPr>
            <a:normAutofit fontScale="90000"/>
          </a:bodyPr>
          <a:lstStyle/>
          <a:p>
            <a:r>
              <a:rPr lang="en-GB" dirty="0"/>
              <a:t> Bacteria pathogenesis</a:t>
            </a:r>
          </a:p>
        </p:txBody>
      </p:sp>
      <p:sp>
        <p:nvSpPr>
          <p:cNvPr id="3" name="Content Placeholder 2">
            <a:extLst>
              <a:ext uri="{FF2B5EF4-FFF2-40B4-BE49-F238E27FC236}">
                <a16:creationId xmlns:a16="http://schemas.microsoft.com/office/drawing/2014/main" id="{94A6EE7E-2908-7C35-5CEA-9234955D5A8E}"/>
              </a:ext>
            </a:extLst>
          </p:cNvPr>
          <p:cNvSpPr>
            <a:spLocks noGrp="1"/>
          </p:cNvSpPr>
          <p:nvPr>
            <p:ph idx="1"/>
          </p:nvPr>
        </p:nvSpPr>
        <p:spPr>
          <a:xfrm>
            <a:off x="1123950" y="1133475"/>
            <a:ext cx="9963150" cy="5474208"/>
          </a:xfrm>
        </p:spPr>
        <p:txBody>
          <a:bodyPr>
            <a:normAutofit/>
          </a:bodyPr>
          <a:lstStyle/>
          <a:p>
            <a:r>
              <a:rPr lang="en-GB" sz="2400" i="1" dirty="0"/>
              <a:t>Yersinia enterocolitica</a:t>
            </a:r>
            <a:r>
              <a:rPr lang="en-GB" sz="2400" dirty="0"/>
              <a:t>: Yersinia outer proteins (YOPs). Type III secretion system injects </a:t>
            </a:r>
            <a:r>
              <a:rPr lang="en-GB" sz="2400" dirty="0" err="1"/>
              <a:t>YopB</a:t>
            </a:r>
            <a:r>
              <a:rPr lang="en-GB" sz="2400" dirty="0"/>
              <a:t> and </a:t>
            </a:r>
            <a:r>
              <a:rPr lang="en-GB" sz="2400" dirty="0" err="1"/>
              <a:t>YopD</a:t>
            </a:r>
            <a:r>
              <a:rPr lang="en-GB" sz="2400" dirty="0"/>
              <a:t> into the cell and induce apoptosis</a:t>
            </a:r>
          </a:p>
          <a:p>
            <a:r>
              <a:rPr lang="en-GB" sz="2400" i="1" dirty="0" err="1"/>
              <a:t>Shigellae</a:t>
            </a:r>
            <a:r>
              <a:rPr lang="en-GB" sz="2400" i="1" dirty="0"/>
              <a:t>. </a:t>
            </a:r>
            <a:r>
              <a:rPr lang="en-GB" sz="2400" dirty="0"/>
              <a:t>Invade macrophages in colonic and rectal tract and induce apoptosis. Acute inflammatory disease with dysentery. Blood and mucus are secreted. Shiga toxin inhibits protein synthesis.</a:t>
            </a:r>
          </a:p>
          <a:p>
            <a:r>
              <a:rPr lang="en-GB" sz="2400" dirty="0" err="1"/>
              <a:t>Vibrios</a:t>
            </a:r>
            <a:r>
              <a:rPr lang="en-GB" sz="2400" dirty="0"/>
              <a:t>. O1 </a:t>
            </a:r>
            <a:r>
              <a:rPr lang="en-GB" sz="2400" i="1" dirty="0"/>
              <a:t>Vibrio cholerae</a:t>
            </a:r>
            <a:r>
              <a:rPr lang="en-GB" sz="2400" dirty="0"/>
              <a:t> colonizes epithelium of small intestine (M cells in particular). Toxin is coregulated with the expression of pili that mediate attachment. Cholera toxin causes great loss of water by dysregulation of Cl/Na channels (activation of cAMP). </a:t>
            </a:r>
          </a:p>
        </p:txBody>
      </p:sp>
    </p:spTree>
    <p:extLst>
      <p:ext uri="{BB962C8B-B14F-4D97-AF65-F5344CB8AC3E}">
        <p14:creationId xmlns:p14="http://schemas.microsoft.com/office/powerpoint/2010/main" val="537703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2640F93-69EC-3CDB-4591-4DD88A64A26E}"/>
              </a:ext>
            </a:extLst>
          </p:cNvPr>
          <p:cNvGraphicFramePr>
            <a:graphicFrameLocks noGrp="1"/>
          </p:cNvGraphicFramePr>
          <p:nvPr>
            <p:extLst>
              <p:ext uri="{D42A27DB-BD31-4B8C-83A1-F6EECF244321}">
                <p14:modId xmlns:p14="http://schemas.microsoft.com/office/powerpoint/2010/main" val="3565304658"/>
              </p:ext>
            </p:extLst>
          </p:nvPr>
        </p:nvGraphicFramePr>
        <p:xfrm>
          <a:off x="2333625" y="2466976"/>
          <a:ext cx="6821170" cy="2844288"/>
        </p:xfrm>
        <a:graphic>
          <a:graphicData uri="http://schemas.openxmlformats.org/drawingml/2006/table">
            <a:tbl>
              <a:tblPr firstRow="1" firstCol="1" bandRow="1"/>
              <a:tblGrid>
                <a:gridCol w="3191803">
                  <a:extLst>
                    <a:ext uri="{9D8B030D-6E8A-4147-A177-3AD203B41FA5}">
                      <a16:colId xmlns:a16="http://schemas.microsoft.com/office/drawing/2014/main" val="3481969424"/>
                    </a:ext>
                  </a:extLst>
                </a:gridCol>
                <a:gridCol w="3629367">
                  <a:extLst>
                    <a:ext uri="{9D8B030D-6E8A-4147-A177-3AD203B41FA5}">
                      <a16:colId xmlns:a16="http://schemas.microsoft.com/office/drawing/2014/main" val="1338516477"/>
                    </a:ext>
                  </a:extLst>
                </a:gridCol>
              </a:tblGrid>
              <a:tr h="316032">
                <a:tc>
                  <a:txBody>
                    <a:bodyPr/>
                    <a:lstStyle/>
                    <a:p>
                      <a:pPr algn="ctr">
                        <a:lnSpc>
                          <a:spcPct val="107000"/>
                        </a:lnSpc>
                        <a:spcAft>
                          <a:spcPts val="800"/>
                        </a:spcAft>
                      </a:pPr>
                      <a:r>
                        <a:rPr lang="en-GB" sz="1600" b="1">
                          <a:effectLst/>
                          <a:latin typeface="Calibri" panose="020F0502020204030204" pitchFamily="34" charset="0"/>
                          <a:ea typeface="Calibri" panose="020F0502020204030204" pitchFamily="34" charset="0"/>
                          <a:cs typeface="Arial" panose="020B0604020202020204" pitchFamily="34" charset="0"/>
                        </a:rPr>
                        <a:t>Organism</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600" b="1">
                          <a:effectLst/>
                          <a:latin typeface="Calibri" panose="020F0502020204030204" pitchFamily="34" charset="0"/>
                          <a:ea typeface="Calibri" panose="020F0502020204030204" pitchFamily="34" charset="0"/>
                          <a:cs typeface="Arial" panose="020B0604020202020204" pitchFamily="34" charset="0"/>
                        </a:rPr>
                        <a:t>Virulence Factor Demonstrated</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1402099"/>
                  </a:ext>
                </a:extLst>
              </a:tr>
              <a:tr h="316032">
                <a:tc>
                  <a:txBody>
                    <a:bodyPr/>
                    <a:lstStyle/>
                    <a:p>
                      <a:pPr>
                        <a:lnSpc>
                          <a:spcPct val="107000"/>
                        </a:lnSpc>
                        <a:spcAft>
                          <a:spcPts val="800"/>
                        </a:spcAft>
                      </a:pPr>
                      <a:r>
                        <a:rPr lang="en-GB" sz="1600" i="1">
                          <a:effectLst/>
                          <a:latin typeface="Calibri" panose="020F0502020204030204" pitchFamily="34" charset="0"/>
                          <a:ea typeface="Calibri" panose="020F0502020204030204" pitchFamily="34" charset="0"/>
                          <a:cs typeface="Arial" panose="020B0604020202020204" pitchFamily="34" charset="0"/>
                        </a:rPr>
                        <a:t>Aeromonas caviae </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600">
                          <a:effectLst/>
                          <a:latin typeface="Calibri" panose="020F0502020204030204" pitchFamily="34" charset="0"/>
                          <a:ea typeface="Calibri" panose="020F0502020204030204" pitchFamily="34" charset="0"/>
                          <a:cs typeface="Arial" panose="020B0604020202020204" pitchFamily="34" charset="0"/>
                        </a:rPr>
                        <a:t>Enterotoxin</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5101217"/>
                  </a:ext>
                </a:extLst>
              </a:tr>
              <a:tr h="316032">
                <a:tc>
                  <a:txBody>
                    <a:bodyPr/>
                    <a:lstStyle/>
                    <a:p>
                      <a:pPr>
                        <a:lnSpc>
                          <a:spcPct val="107000"/>
                        </a:lnSpc>
                        <a:spcAft>
                          <a:spcPts val="800"/>
                        </a:spcAft>
                      </a:pPr>
                      <a:r>
                        <a:rPr lang="en-GB" sz="1600" i="1">
                          <a:effectLst/>
                          <a:latin typeface="Calibri" panose="020F0502020204030204" pitchFamily="34" charset="0"/>
                          <a:ea typeface="Calibri" panose="020F0502020204030204" pitchFamily="34" charset="0"/>
                          <a:cs typeface="Arial" panose="020B0604020202020204" pitchFamily="34" charset="0"/>
                        </a:rPr>
                        <a:t>A. hydrophila </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600">
                          <a:effectLst/>
                          <a:latin typeface="Calibri" panose="020F0502020204030204" pitchFamily="34" charset="0"/>
                          <a:ea typeface="Calibri" panose="020F0502020204030204" pitchFamily="34" charset="0"/>
                          <a:cs typeface="Arial" panose="020B0604020202020204" pitchFamily="34" charset="0"/>
                        </a:rPr>
                        <a:t>Cytotoxic enterotoxin</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0069130"/>
                  </a:ext>
                </a:extLst>
              </a:tr>
              <a:tr h="316032">
                <a:tc>
                  <a:txBody>
                    <a:bodyPr/>
                    <a:lstStyle/>
                    <a:p>
                      <a:pPr>
                        <a:lnSpc>
                          <a:spcPct val="107000"/>
                        </a:lnSpc>
                        <a:spcAft>
                          <a:spcPts val="800"/>
                        </a:spcAft>
                      </a:pPr>
                      <a:r>
                        <a:rPr lang="en-GB" sz="1600" i="1">
                          <a:effectLst/>
                          <a:latin typeface="Calibri" panose="020F0502020204030204" pitchFamily="34" charset="0"/>
                          <a:ea typeface="Calibri" panose="020F0502020204030204" pitchFamily="34" charset="0"/>
                          <a:cs typeface="Arial" panose="020B0604020202020204" pitchFamily="34" charset="0"/>
                        </a:rPr>
                        <a:t>Bacteroides fragilis </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600">
                          <a:effectLst/>
                          <a:latin typeface="Calibri" panose="020F0502020204030204" pitchFamily="34" charset="0"/>
                          <a:ea typeface="Calibri" panose="020F0502020204030204" pitchFamily="34" charset="0"/>
                          <a:cs typeface="Arial" panose="020B0604020202020204" pitchFamily="34" charset="0"/>
                        </a:rPr>
                        <a:t>Loop-positive enterotoxin</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8649712"/>
                  </a:ext>
                </a:extLst>
              </a:tr>
              <a:tr h="316032">
                <a:tc>
                  <a:txBody>
                    <a:bodyPr/>
                    <a:lstStyle/>
                    <a:p>
                      <a:pPr>
                        <a:lnSpc>
                          <a:spcPct val="107000"/>
                        </a:lnSpc>
                        <a:spcAft>
                          <a:spcPts val="800"/>
                        </a:spcAft>
                      </a:pPr>
                      <a:r>
                        <a:rPr lang="en-GB" sz="1600" i="1">
                          <a:effectLst/>
                          <a:latin typeface="Calibri" panose="020F0502020204030204" pitchFamily="34" charset="0"/>
                          <a:ea typeface="Calibri" panose="020F0502020204030204" pitchFamily="34" charset="0"/>
                          <a:cs typeface="Arial" panose="020B0604020202020204" pitchFamily="34" charset="0"/>
                        </a:rPr>
                        <a:t>Citrobacter freundii </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600">
                          <a:effectLst/>
                          <a:latin typeface="Calibri" panose="020F0502020204030204" pitchFamily="34" charset="0"/>
                          <a:ea typeface="Calibri" panose="020F0502020204030204" pitchFamily="34" charset="0"/>
                          <a:cs typeface="Arial" panose="020B0604020202020204" pitchFamily="34" charset="0"/>
                        </a:rPr>
                        <a:t>Heat-stable enterotoxin; A/E lesions</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3891336"/>
                  </a:ext>
                </a:extLst>
              </a:tr>
              <a:tr h="316032">
                <a:tc>
                  <a:txBody>
                    <a:bodyPr/>
                    <a:lstStyle/>
                    <a:p>
                      <a:pPr>
                        <a:lnSpc>
                          <a:spcPct val="107000"/>
                        </a:lnSpc>
                        <a:spcAft>
                          <a:spcPts val="800"/>
                        </a:spcAft>
                      </a:pPr>
                      <a:r>
                        <a:rPr lang="en-GB" sz="1600" i="1">
                          <a:effectLst/>
                          <a:latin typeface="Calibri" panose="020F0502020204030204" pitchFamily="34" charset="0"/>
                          <a:ea typeface="Calibri" panose="020F0502020204030204" pitchFamily="34" charset="0"/>
                          <a:cs typeface="Arial" panose="020B0604020202020204" pitchFamily="34" charset="0"/>
                        </a:rPr>
                        <a:t>Enterobacter cloacae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600">
                          <a:effectLst/>
                          <a:latin typeface="Calibri" panose="020F0502020204030204" pitchFamily="34" charset="0"/>
                          <a:ea typeface="Calibri" panose="020F0502020204030204" pitchFamily="34" charset="0"/>
                          <a:cs typeface="Arial" panose="020B0604020202020204" pitchFamily="34" charset="0"/>
                        </a:rPr>
                        <a:t>Heat-stable enterotoxin</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7276651"/>
                  </a:ext>
                </a:extLst>
              </a:tr>
              <a:tr h="316032">
                <a:tc>
                  <a:txBody>
                    <a:bodyPr/>
                    <a:lstStyle/>
                    <a:p>
                      <a:pPr>
                        <a:lnSpc>
                          <a:spcPct val="107000"/>
                        </a:lnSpc>
                        <a:spcAft>
                          <a:spcPts val="800"/>
                        </a:spcAft>
                      </a:pPr>
                      <a:r>
                        <a:rPr lang="it-IT" sz="1600" i="1">
                          <a:effectLst/>
                          <a:latin typeface="Calibri" panose="020F0502020204030204" pitchFamily="34" charset="0"/>
                          <a:ea typeface="Calibri" panose="020F0502020204030204" pitchFamily="34" charset="0"/>
                          <a:cs typeface="Arial" panose="020B0604020202020204" pitchFamily="34" charset="0"/>
                        </a:rPr>
                        <a:t>Hafnia alvei </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1600">
                          <a:effectLst/>
                          <a:latin typeface="Calibri" panose="020F0502020204030204" pitchFamily="34" charset="0"/>
                          <a:ea typeface="Calibri" panose="020F0502020204030204" pitchFamily="34" charset="0"/>
                          <a:cs typeface="Arial" panose="020B0604020202020204" pitchFamily="34" charset="0"/>
                        </a:rPr>
                        <a:t>Produce A/E lesions</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173905"/>
                  </a:ext>
                </a:extLst>
              </a:tr>
              <a:tr h="316032">
                <a:tc>
                  <a:txBody>
                    <a:bodyPr/>
                    <a:lstStyle/>
                    <a:p>
                      <a:pPr>
                        <a:lnSpc>
                          <a:spcPct val="107000"/>
                        </a:lnSpc>
                        <a:spcAft>
                          <a:spcPts val="800"/>
                        </a:spcAft>
                      </a:pPr>
                      <a:r>
                        <a:rPr lang="en-GB" sz="1600" i="1">
                          <a:effectLst/>
                          <a:latin typeface="Calibri" panose="020F0502020204030204" pitchFamily="34" charset="0"/>
                          <a:ea typeface="Calibri" panose="020F0502020204030204" pitchFamily="34" charset="0"/>
                          <a:cs typeface="Arial" panose="020B0604020202020204" pitchFamily="34" charset="0"/>
                        </a:rPr>
                        <a:t>Klebsiella pneumoniae </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600">
                          <a:effectLst/>
                          <a:latin typeface="Calibri" panose="020F0502020204030204" pitchFamily="34" charset="0"/>
                          <a:ea typeface="Calibri" panose="020F0502020204030204" pitchFamily="34" charset="0"/>
                          <a:cs typeface="Arial" panose="020B0604020202020204" pitchFamily="34" charset="0"/>
                        </a:rPr>
                        <a:t>Heat-stable enterotoxin</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6390916"/>
                  </a:ext>
                </a:extLst>
              </a:tr>
              <a:tr h="316032">
                <a:tc>
                  <a:txBody>
                    <a:bodyPr/>
                    <a:lstStyle/>
                    <a:p>
                      <a:pPr>
                        <a:lnSpc>
                          <a:spcPct val="107000"/>
                        </a:lnSpc>
                        <a:spcAft>
                          <a:spcPts val="800"/>
                        </a:spcAft>
                      </a:pPr>
                      <a:r>
                        <a:rPr lang="en-GB" sz="1600" i="1">
                          <a:effectLst/>
                          <a:latin typeface="Calibri" panose="020F0502020204030204" pitchFamily="34" charset="0"/>
                          <a:ea typeface="Calibri" panose="020F0502020204030204" pitchFamily="34" charset="0"/>
                          <a:cs typeface="Arial" panose="020B0604020202020204" pitchFamily="34" charset="0"/>
                        </a:rPr>
                        <a:t>Plesiomonas shigelloides </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600" dirty="0">
                          <a:effectLst/>
                          <a:latin typeface="Calibri" panose="020F0502020204030204" pitchFamily="34" charset="0"/>
                          <a:ea typeface="Calibri" panose="020F0502020204030204" pitchFamily="34" charset="0"/>
                          <a:cs typeface="Arial" panose="020B0604020202020204" pitchFamily="34" charset="0"/>
                        </a:rPr>
                        <a:t>Heat-stable enterotoxin</a:t>
                      </a:r>
                      <a:endParaRPr lang="en-GB"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9553170"/>
                  </a:ext>
                </a:extLst>
              </a:tr>
            </a:tbl>
          </a:graphicData>
        </a:graphic>
      </p:graphicFrame>
      <p:sp>
        <p:nvSpPr>
          <p:cNvPr id="6" name="TextBox 5">
            <a:extLst>
              <a:ext uri="{FF2B5EF4-FFF2-40B4-BE49-F238E27FC236}">
                <a16:creationId xmlns:a16="http://schemas.microsoft.com/office/drawing/2014/main" id="{F2335C9B-6006-8DBA-907B-80C745191F64}"/>
              </a:ext>
            </a:extLst>
          </p:cNvPr>
          <p:cNvSpPr txBox="1"/>
          <p:nvPr/>
        </p:nvSpPr>
        <p:spPr>
          <a:xfrm>
            <a:off x="2438400" y="1414760"/>
            <a:ext cx="6096000" cy="923330"/>
          </a:xfrm>
          <a:prstGeom prst="rect">
            <a:avLst/>
          </a:prstGeom>
          <a:noFill/>
        </p:spPr>
        <p:txBody>
          <a:bodyPr wrap="square">
            <a:spAutoFit/>
          </a:bodyPr>
          <a:lstStyle/>
          <a:p>
            <a:r>
              <a:rPr lang="en-GB" dirty="0"/>
              <a:t>Examples of Some Gram-Negative Bacteria that possess at least one virulence factor often associated with established Foodborne Pathogens</a:t>
            </a:r>
          </a:p>
        </p:txBody>
      </p:sp>
    </p:spTree>
    <p:extLst>
      <p:ext uri="{BB962C8B-B14F-4D97-AF65-F5344CB8AC3E}">
        <p14:creationId xmlns:p14="http://schemas.microsoft.com/office/powerpoint/2010/main" val="80732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649BC-C8C7-BE45-9E18-7A77EF225B00}"/>
              </a:ext>
            </a:extLst>
          </p:cNvPr>
          <p:cNvSpPr>
            <a:spLocks noGrp="1"/>
          </p:cNvSpPr>
          <p:nvPr>
            <p:ph type="title"/>
          </p:nvPr>
        </p:nvSpPr>
        <p:spPr>
          <a:xfrm>
            <a:off x="2231136" y="288417"/>
            <a:ext cx="7729728" cy="587883"/>
          </a:xfrm>
        </p:spPr>
        <p:txBody>
          <a:bodyPr>
            <a:normAutofit fontScale="90000"/>
          </a:bodyPr>
          <a:lstStyle/>
          <a:p>
            <a:r>
              <a:rPr lang="en-GB" dirty="0"/>
              <a:t>salmonellosis</a:t>
            </a:r>
          </a:p>
        </p:txBody>
      </p:sp>
      <p:sp>
        <p:nvSpPr>
          <p:cNvPr id="3" name="Content Placeholder 2">
            <a:extLst>
              <a:ext uri="{FF2B5EF4-FFF2-40B4-BE49-F238E27FC236}">
                <a16:creationId xmlns:a16="http://schemas.microsoft.com/office/drawing/2014/main" id="{A57EF0C7-1718-03BE-4C60-E8F0DC5F380D}"/>
              </a:ext>
            </a:extLst>
          </p:cNvPr>
          <p:cNvSpPr>
            <a:spLocks noGrp="1"/>
          </p:cNvSpPr>
          <p:nvPr>
            <p:ph idx="1"/>
          </p:nvPr>
        </p:nvSpPr>
        <p:spPr>
          <a:xfrm>
            <a:off x="1104899" y="1095375"/>
            <a:ext cx="10048875" cy="5474207"/>
          </a:xfrm>
        </p:spPr>
        <p:txBody>
          <a:bodyPr>
            <a:normAutofit/>
          </a:bodyPr>
          <a:lstStyle/>
          <a:p>
            <a:r>
              <a:rPr lang="en-GB" sz="2400" dirty="0"/>
              <a:t> The genus Salmonella  consists of two species,  contains multiple serovars (&gt;2500).  The two species are: </a:t>
            </a:r>
            <a:r>
              <a:rPr lang="en-GB" sz="2400" i="1" dirty="0"/>
              <a:t>S. enterica</a:t>
            </a:r>
            <a:r>
              <a:rPr lang="en-GB" sz="2400" dirty="0"/>
              <a:t> and </a:t>
            </a:r>
            <a:r>
              <a:rPr lang="en-GB" sz="2400" i="1" dirty="0"/>
              <a:t>S. </a:t>
            </a:r>
            <a:r>
              <a:rPr lang="en-GB" sz="2400" i="1" dirty="0" err="1"/>
              <a:t>bongori</a:t>
            </a:r>
            <a:r>
              <a:rPr lang="en-GB" sz="2400" dirty="0"/>
              <a:t>. </a:t>
            </a:r>
            <a:r>
              <a:rPr lang="en-GB" sz="2400" i="1" dirty="0"/>
              <a:t>S. enterica</a:t>
            </a:r>
            <a:r>
              <a:rPr lang="en-GB" sz="2400" dirty="0"/>
              <a:t>  is divided into six subspecies, which are referred to by a Roman numeral and a name.</a:t>
            </a:r>
          </a:p>
          <a:p>
            <a:pPr marL="0" indent="0">
              <a:buNone/>
            </a:pPr>
            <a:endParaRPr lang="en-GB" sz="2400" dirty="0"/>
          </a:p>
        </p:txBody>
      </p:sp>
      <p:pic>
        <p:nvPicPr>
          <p:cNvPr id="4" name="Picture 3">
            <a:extLst>
              <a:ext uri="{FF2B5EF4-FFF2-40B4-BE49-F238E27FC236}">
                <a16:creationId xmlns:a16="http://schemas.microsoft.com/office/drawing/2014/main" id="{6665F474-C7CC-3178-8A1F-76D34532EF92}"/>
              </a:ext>
            </a:extLst>
          </p:cNvPr>
          <p:cNvPicPr>
            <a:picLocks noChangeAspect="1"/>
          </p:cNvPicPr>
          <p:nvPr/>
        </p:nvPicPr>
        <p:blipFill>
          <a:blip r:embed="rId2"/>
          <a:stretch>
            <a:fillRect/>
          </a:stretch>
        </p:blipFill>
        <p:spPr>
          <a:xfrm>
            <a:off x="3514725" y="2721933"/>
            <a:ext cx="4519971" cy="3439727"/>
          </a:xfrm>
          <a:prstGeom prst="rect">
            <a:avLst/>
          </a:prstGeom>
        </p:spPr>
      </p:pic>
    </p:spTree>
    <p:extLst>
      <p:ext uri="{BB962C8B-B14F-4D97-AF65-F5344CB8AC3E}">
        <p14:creationId xmlns:p14="http://schemas.microsoft.com/office/powerpoint/2010/main" val="373885032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1676</TotalTime>
  <Words>1626</Words>
  <Application>Microsoft Office PowerPoint</Application>
  <PresentationFormat>Widescreen</PresentationFormat>
  <Paragraphs>176</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Comic Sans MS</vt:lpstr>
      <vt:lpstr>Gill Sans MT</vt:lpstr>
      <vt:lpstr>Parcel</vt:lpstr>
      <vt:lpstr>Lecture 7</vt:lpstr>
      <vt:lpstr>Foodborne pathogens</vt:lpstr>
      <vt:lpstr>Fecal oral route</vt:lpstr>
      <vt:lpstr>pathogenesis</vt:lpstr>
      <vt:lpstr> Bacteria pathogenesis</vt:lpstr>
      <vt:lpstr> Bacteria pathogenesis</vt:lpstr>
      <vt:lpstr> Bacteria pathogenesis</vt:lpstr>
      <vt:lpstr>PowerPoint Presentation</vt:lpstr>
      <vt:lpstr>salmonellosis</vt:lpstr>
      <vt:lpstr>Samonella enterica subspecies typhimurium</vt:lpstr>
      <vt:lpstr>Foods associated with salmonella outbreaks</vt:lpstr>
      <vt:lpstr>Virulence and infectivity</vt:lpstr>
      <vt:lpstr>VIRULENCE</vt:lpstr>
      <vt:lpstr>CLINICAL SIGNS</vt:lpstr>
      <vt:lpstr>transmission</vt:lpstr>
      <vt:lpstr>temperature</vt:lpstr>
      <vt:lpstr>ph</vt:lpstr>
      <vt:lpstr>salt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7</dc:title>
  <dc:creator>Emilia J Rappocciolo</dc:creator>
  <cp:lastModifiedBy>Emilia J Rappocciolo</cp:lastModifiedBy>
  <cp:revision>1</cp:revision>
  <dcterms:created xsi:type="dcterms:W3CDTF">2024-10-29T06:46:28Z</dcterms:created>
  <dcterms:modified xsi:type="dcterms:W3CDTF">2024-10-30T10:42:47Z</dcterms:modified>
</cp:coreProperties>
</file>