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3"/>
    <p:sldId id="257" r:id="rId4"/>
    <p:sldId id="267" r:id="rId5"/>
    <p:sldId id="258" r:id="rId6"/>
    <p:sldId id="264" r:id="rId7"/>
    <p:sldId id="259" r:id="rId8"/>
    <p:sldId id="265" r:id="rId9"/>
    <p:sldId id="260" r:id="rId10"/>
    <p:sldId id="266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handoutMaster" Target="handoutMasters/handoutMaster1.xml"/><Relationship Id="rId15" Type="http://schemas.openxmlformats.org/officeDocument/2006/relationships/notesMaster" Target="notesMasters/notesMaster1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6C064A-D61B-4B21-B757-51A9B82445B8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05E07-67EA-4042-A3F6-853A8AD8D20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 panose="020B0604020202020204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 panose="020B0604020202020204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 panose="020B0604020202020204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 panose="020B0604020202020204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Game Design Principles: MDA Framework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lstStyle/>
          <a:p>
            <a:r>
              <a:t>Mechanics, Dynamics, Aesthetics (MDA) Framework</a:t>
            </a:r>
          </a:p>
          <a:p/>
          <a:p/>
          <a:p>
            <a:r>
              <a:t>https://www.reddit.com/r/RPGdesign/comments/1175tuy/this_paper_discusses_the_mechanics_dynamics_and/?rdt=48857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MDA as a Design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The MDA framework helps designers focus on the relationships between:</a:t>
            </a:r>
          </a:p>
          <a:p>
            <a:r>
              <a:t> Mechanics  → Create the dynamics of gameplay.</a:t>
            </a:r>
          </a:p>
          <a:p>
            <a:r>
              <a:t> Dynamics  → Influence the player's aesthetic experience.</a:t>
            </a:r>
          </a:p>
          <a:p>
            <a:r>
              <a:t> Aesthetics  → Evoke emotional responses from the player.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Application in Game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t>Designers aim to create specific aesthetic experiences:</a:t>
            </a:r>
          </a:p>
          <a:p/>
          <a:p>
            <a:r>
              <a:t>  Define the desired emotional experience (fun, excitement, etc.).</a:t>
            </a:r>
          </a:p>
          <a:p>
            <a:r>
              <a:t>  Design mechanics that lead to appropriate dynamics.</a:t>
            </a:r>
          </a:p>
          <a:p>
            <a:r>
              <a:t>  Iterate based on playtesting and user feedback.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lstStyle/>
          <a:p>
            <a:r>
              <a:t>The MDA framework provides a structured approach to game design by focusing on:</a:t>
            </a:r>
          </a:p>
          <a:p>
            <a:r>
              <a:t> Mechanics : The rules and systems.</a:t>
            </a:r>
          </a:p>
          <a:p>
            <a:r>
              <a:t> Dynamics : How players interact with those rules.</a:t>
            </a:r>
          </a:p>
          <a:p>
            <a:r>
              <a:t> Aesthetics : The emotional experience.</a:t>
            </a:r>
          </a:p>
          <a:p/>
          <a:p>
            <a:r>
              <a:t>Using MDA ensures a balance between the technical and emotional aspects of games.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What is the MDA Framework?</a:t>
            </a:r>
            <a:r>
              <a:rPr lang="en-US"/>
              <a:t>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3600">
                <a:solidFill>
                  <a:schemeClr val="tx2">
                    <a:lumMod val="75000"/>
                  </a:schemeClr>
                </a:solidFill>
              </a:rPr>
              <a:t>The MDA framework stands for:</a:t>
            </a:r>
            <a:endParaRPr sz="360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sz="360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sz="3600" b="1">
                <a:solidFill>
                  <a:schemeClr val="accent2">
                    <a:lumMod val="75000"/>
                  </a:schemeClr>
                </a:solidFill>
              </a:rPr>
              <a:t>Mechanics</a:t>
            </a:r>
            <a:r>
              <a:rPr sz="3600">
                <a:solidFill>
                  <a:schemeClr val="tx2">
                    <a:lumMod val="75000"/>
                  </a:schemeClr>
                </a:solidFill>
              </a:rPr>
              <a:t> : Rules and systems</a:t>
            </a:r>
            <a:endParaRPr sz="360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sz="360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sz="3600" b="1">
                <a:solidFill>
                  <a:schemeClr val="accent2">
                    <a:lumMod val="75000"/>
                  </a:schemeClr>
                </a:solidFill>
              </a:rPr>
              <a:t>Dynamics</a:t>
            </a:r>
            <a:r>
              <a:rPr sz="3600">
                <a:solidFill>
                  <a:schemeClr val="tx2">
                    <a:lumMod val="75000"/>
                  </a:schemeClr>
                </a:solidFill>
              </a:rPr>
              <a:t> : Player interaction with those systems</a:t>
            </a:r>
            <a:endParaRPr sz="360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sz="360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sz="3600" b="1">
                <a:solidFill>
                  <a:schemeClr val="accent2">
                    <a:lumMod val="75000"/>
                  </a:schemeClr>
                </a:solidFill>
              </a:rPr>
              <a:t>Aesthetics</a:t>
            </a:r>
            <a:r>
              <a:rPr sz="3600">
                <a:solidFill>
                  <a:schemeClr val="tx2">
                    <a:lumMod val="75000"/>
                  </a:schemeClr>
                </a:solidFill>
              </a:rPr>
              <a:t> : Emotional response and experience</a:t>
            </a:r>
            <a:endParaRPr sz="360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ym typeface="+mn-ea"/>
              </a:rPr>
              <a:t>Definition of </a:t>
            </a:r>
            <a:r>
              <a:rPr>
                <a:sym typeface="+mn-ea"/>
              </a:rPr>
              <a:t> MDA Framework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0000"/>
          </a:bodyPr>
          <a:p>
            <a:r>
              <a:rPr lang="en-US"/>
              <a:t>MDA is a formal approach to understanding games. </a:t>
            </a:r>
            <a:endParaRPr lang="en-US"/>
          </a:p>
          <a:p>
            <a:r>
              <a:rPr lang="en-US"/>
              <a:t>It attempts to bridge the gap between game design and development, game criticism, and technical game research. </a:t>
            </a:r>
            <a:endParaRPr lang="en-US"/>
          </a:p>
          <a:p>
            <a:r>
              <a:rPr lang="en-US"/>
              <a:t>We believe this methodology will clarify and strengthen the iterative processes of developers, scholars and researchers alike, making it easier for all parties to decompose, study and design a broad class of game designs and game artifacts.  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Mechanics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t>Mechanics are the fundamental rules and systems that define how a game functions.</a:t>
            </a:r>
          </a:p>
          <a:p/>
          <a:p>
            <a:r>
              <a:t> Examples: </a:t>
            </a:r>
          </a:p>
          <a:p>
            <a:r>
              <a:t>  Movement (walking, jumping)</a:t>
            </a:r>
          </a:p>
          <a:p>
            <a:r>
              <a:t>  Scoring (points, health bars)</a:t>
            </a:r>
          </a:p>
          <a:p>
            <a:r>
              <a:t>  Resource management (currency, inventory)</a:t>
            </a:r>
          </a:p>
          <a:p>
            <a:r>
              <a:t>  Combat (attacking, defending)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/>
              <a:t>Example: Foldit</a:t>
            </a:r>
            <a:br>
              <a:rPr lang="en-US"/>
            </a:b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0000"/>
          </a:bodyPr>
          <a:p>
            <a:r>
              <a:rPr lang="en-US">
                <a:sym typeface="+mn-ea"/>
              </a:rPr>
              <a:t>Foldit is an online puzzle video game about protein folding.</a:t>
            </a:r>
            <a:endParaRPr lang="en-US">
              <a:sym typeface="+mn-ea"/>
            </a:endParaRPr>
          </a:p>
          <a:p>
            <a:r>
              <a:rPr lang="en-US">
                <a:sym typeface="+mn-ea"/>
              </a:rPr>
              <a:t>The objective of Foldit is to fold the structures of selected proteins as perfectly as possible, using tools provided in the game. </a:t>
            </a:r>
            <a:endParaRPr lang="en-US">
              <a:sym typeface="+mn-ea"/>
            </a:endParaRPr>
          </a:p>
          <a:p>
            <a:r>
              <a:rPr lang="en-US">
                <a:sym typeface="+mn-ea"/>
              </a:rPr>
              <a:t>Mechanics: Players manipulate protein structures to find optimal configurations.</a:t>
            </a:r>
            <a:endParaRPr lang="en-US">
              <a:sym typeface="+mn-ea"/>
            </a:endParaRPr>
          </a:p>
          <a:p>
            <a:r>
              <a:rPr lang="en-US">
                <a:sym typeface="+mn-ea"/>
              </a:rPr>
              <a:t> The game has specific rules about how proteins can be folded and scored based on stability.</a:t>
            </a:r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Dynamics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lstStyle/>
          <a:p>
            <a:r>
              <a:t>Dynamics emerge from the player's interactions with the mechanics.</a:t>
            </a:r>
          </a:p>
          <a:p/>
          <a:p>
            <a:r>
              <a:t> Examples: </a:t>
            </a:r>
          </a:p>
          <a:p>
            <a:r>
              <a:t>  Competition (fighting for resources or points)</a:t>
            </a:r>
          </a:p>
          <a:p>
            <a:r>
              <a:t>  Cooperation (teaming up to achieve goals)</a:t>
            </a:r>
          </a:p>
          <a:p>
            <a:r>
              <a:t>  Exploration (discovering new areas)</a:t>
            </a:r>
          </a:p>
          <a:p>
            <a:r>
              <a:t>  Puzzle solving (working out solutions based on rules)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ym typeface="+mn-ea"/>
              </a:rPr>
              <a:t>Example: PeaceMaker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Dynamics: Players take on the role of one party making decisions that affect peace negotiations. </a:t>
            </a:r>
            <a:endParaRPr lang="en-US"/>
          </a:p>
          <a:p>
            <a:r>
              <a:rPr lang="en-US"/>
              <a:t>The interactions between players’ choices create complex dynamics of conflict resolution, negotiation, and diplomacy.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Aesthetics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0000" lnSpcReduction="20000"/>
          </a:bodyPr>
          <a:lstStyle/>
          <a:p>
            <a:r>
              <a:t>Aesthetics refer to the emotional responses and experiences the player has during gameplay.</a:t>
            </a:r>
          </a:p>
          <a:p/>
          <a:p>
            <a:r>
              <a:t> Examples of Aesthetic Experiences: </a:t>
            </a:r>
          </a:p>
          <a:p>
            <a:r>
              <a:t>  Sensation (pleasure from visuals or sound)</a:t>
            </a:r>
          </a:p>
          <a:p>
            <a:r>
              <a:t>  Fantasy (immersion in a fictional world)</a:t>
            </a:r>
          </a:p>
          <a:p>
            <a:r>
              <a:t>  Challenge (overcoming obstacles)</a:t>
            </a:r>
          </a:p>
          <a:p>
            <a:r>
              <a:t>  Fellowship (team based play)</a:t>
            </a:r>
          </a:p>
          <a:p>
            <a:r>
              <a:t>  Discovery (exploring the unknown)</a:t>
            </a:r>
          </a:p>
          <a:p>
            <a:r>
              <a:t>  Expression (creative freedom)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ym typeface="+mn-ea"/>
              </a:rPr>
              <a:t>Example: That Dragon, Cancer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Aesthetics: This game explores the emotional journey of a family dealing with cancer. It evokes feelings of empathy and reflection through its narrative, visuals, and sound design, providing a deeply personal experience.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3317</Words>
  <Application>WPS Presentation</Application>
  <PresentationFormat>On-screen Show (4:3)</PresentationFormat>
  <Paragraphs>93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0" baseType="lpstr">
      <vt:lpstr>Arial</vt:lpstr>
      <vt:lpstr>SimSun</vt:lpstr>
      <vt:lpstr>Wingdings</vt:lpstr>
      <vt:lpstr>Arial</vt:lpstr>
      <vt:lpstr>Calibri</vt:lpstr>
      <vt:lpstr>Microsoft YaHei</vt:lpstr>
      <vt:lpstr>Arial Unicode MS</vt:lpstr>
      <vt:lpstr>Office Theme</vt:lpstr>
      <vt:lpstr>Game Design Principles: MDA Framework</vt:lpstr>
      <vt:lpstr>What is the MDA Framework?</vt:lpstr>
      <vt:lpstr>PowerPoint 演示文稿</vt:lpstr>
      <vt:lpstr>Mechanics</vt:lpstr>
      <vt:lpstr>PowerPoint 演示文稿</vt:lpstr>
      <vt:lpstr>Dynamics</vt:lpstr>
      <vt:lpstr>PowerPoint 演示文稿</vt:lpstr>
      <vt:lpstr>Aesthetics</vt:lpstr>
      <vt:lpstr>PowerPoint 演示文稿</vt:lpstr>
      <vt:lpstr>MDA as a Design Framework</vt:lpstr>
      <vt:lpstr>Application in Game Design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>generated using python-pptx</dc:description>
  <cp:lastModifiedBy>WPS_1636786479</cp:lastModifiedBy>
  <cp:revision>7</cp:revision>
  <dcterms:created xsi:type="dcterms:W3CDTF">2013-01-27T09:14:00Z</dcterms:created>
  <dcterms:modified xsi:type="dcterms:W3CDTF">2024-09-23T04:53:48Z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874ED80DDF054F6A99C2A810E469668E_13</vt:lpwstr>
  </property>
  <property fmtid="{D5CDD505-2E9C-101B-9397-08002B2CF9AE}" pid="3" name="KSOProductBuildVer">
    <vt:lpwstr>1033-12.2.0.18283</vt:lpwstr>
  </property>
</Properties>
</file>