
<file path=[Content_Types].xml><?xml version="1.0" encoding="utf-8"?>
<Types xmlns="http://schemas.openxmlformats.org/package/2006/content-types">
  <Default ContentType="image/jpeg" Extension="jpg"/>
  <Default ContentType="application/vnd.openxmlformats-officedocument.vmlDrawing" Extension="vml"/>
  <Default ContentType="application/xml" Extension="xml"/>
  <Default ContentType="image/png" Extension="png"/>
  <Default ContentType="application/vnd.openxmlformats-officedocument.wordprocessingml.document" Extension="docx"/>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wordprocessingml.document" PartName="/ppt/embeddings/Microsoft_Office_Word_Document2.docx"/>
  <Override ContentType="application/vnd.openxmlformats-officedocument.wordprocessingml.document" PartName="/ppt/embeddings/Microsoft_Office_Word_Document1.docx"/>
  <Override ContentType="application/vnd.openxmlformats-officedocument.wordprocessingml.document" PartName="/ppt/embeddings/Microsoft_Office_Word_Document3.docx"/>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39" roundtripDataSignature="AMtx7mh7uXf4kMEKgAllsKqSLZqvyvIrH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customschemas.google.com/relationships/presentationmetadata" Target="metadata"/><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75" name="Google Shape;7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6" name="Google Shape;76;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40" name="Google Shape;14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1" name="Google Shape;141;p1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47" name="Google Shape;147;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8" name="Google Shape;148;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4" name="Google Shape;15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5" name="Google Shape;155;p1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3" name="Google Shape;163;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4" name="Google Shape;164;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1" name="Google Shape;171;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2" name="Google Shape;172;p1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9" name="Google Shape;179;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0" name="Google Shape;180;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86" name="Google Shape;186;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7" name="Google Shape;187;p1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94" name="Google Shape;19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5" name="Google Shape;195;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03" name="Google Shape;203;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4" name="Google Shape;204;p1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1" name="Google Shape;211;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2" name="Google Shape;212;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82" name="Google Shape;8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3" name="Google Shape;83;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9" name="Google Shape;219;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0" name="Google Shape;220;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26" name="Google Shape;226;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7" name="Google Shape;227;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34" name="Google Shape;234;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5" name="Google Shape;235;p2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41" name="Google Shape;241;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2" name="Google Shape;242;p2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48" name="Google Shape;248;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9" name="Google Shape;249;p2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55" name="Google Shape;255;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6" name="Google Shape;256;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63" name="Google Shape;263;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64" name="Google Shape;264;p2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2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71" name="Google Shape;271;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2" name="Google Shape;272;p2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2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78" name="Google Shape;278;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9" name="Google Shape;279;p2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2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85" name="Google Shape;285;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6" name="Google Shape;286;p2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89" name="Google Shape;89;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0" name="Google Shape;90;p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92" name="Google Shape;292;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93" name="Google Shape;293;p3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3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01" name="Google Shape;30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2" name="Google Shape;302;p3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08" name="Google Shape;308;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9" name="Google Shape;309;p3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3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15" name="Google Shape;315;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6" name="Google Shape;316;p3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96" name="Google Shape;9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7" name="Google Shape;97;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3" name="Google Shape;10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4" name="Google Shape;104;p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0" name="Google Shape;110;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1" name="Google Shape;111;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7" name="Google Shape;117;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8" name="Google Shape;118;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5" name="Google Shape;125;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6" name="Google Shape;126;p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33" name="Google Shape;13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4" name="Google Shape;134;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35"/>
          <p:cNvSpPr txBox="1"/>
          <p:nvPr>
            <p:ph type="ctrTitle"/>
          </p:nvPr>
        </p:nvSpPr>
        <p:spPr>
          <a:xfrm>
            <a:off x="685800" y="2130425"/>
            <a:ext cx="7772400" cy="1470025"/>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 name="Google Shape;16;p3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560"/>
              </a:spcBef>
              <a:spcAft>
                <a:spcPts val="0"/>
              </a:spcAft>
              <a:buClr>
                <a:srgbClr val="336699"/>
              </a:buClr>
              <a:buSzPts val="2800"/>
              <a:buFont typeface="Arial"/>
              <a:buNone/>
              <a:defRPr/>
            </a:lvl1pPr>
            <a:lvl2pPr lvl="1" algn="ctr">
              <a:spcBef>
                <a:spcPts val="480"/>
              </a:spcBef>
              <a:spcAft>
                <a:spcPts val="0"/>
              </a:spcAft>
              <a:buClr>
                <a:srgbClr val="336699"/>
              </a:buClr>
              <a:buSzPts val="2400"/>
              <a:buFont typeface="Arial"/>
              <a:buNone/>
              <a:defRPr/>
            </a:lvl2pPr>
            <a:lvl3pPr lvl="2" algn="ctr">
              <a:spcBef>
                <a:spcPts val="400"/>
              </a:spcBef>
              <a:spcAft>
                <a:spcPts val="0"/>
              </a:spcAft>
              <a:buClr>
                <a:srgbClr val="336699"/>
              </a:buClr>
              <a:buSzPts val="2000"/>
              <a:buFont typeface="Arial"/>
              <a:buNone/>
              <a:defRPr/>
            </a:lvl3pPr>
            <a:lvl4pPr lvl="3" algn="ctr">
              <a:spcBef>
                <a:spcPts val="360"/>
              </a:spcBef>
              <a:spcAft>
                <a:spcPts val="0"/>
              </a:spcAft>
              <a:buClr>
                <a:srgbClr val="336699"/>
              </a:buClr>
              <a:buSzPts val="1800"/>
              <a:buFont typeface="Arial"/>
              <a:buNone/>
              <a:defRPr/>
            </a:lvl4pPr>
            <a:lvl5pPr lvl="4" algn="ctr">
              <a:spcBef>
                <a:spcPts val="360"/>
              </a:spcBef>
              <a:spcAft>
                <a:spcPts val="0"/>
              </a:spcAft>
              <a:buClr>
                <a:srgbClr val="336699"/>
              </a:buClr>
              <a:buSzPts val="1800"/>
              <a:buFont typeface="Arial"/>
              <a:buNone/>
              <a:defRPr/>
            </a:lvl5pPr>
            <a:lvl6pPr lvl="5" algn="ctr">
              <a:spcBef>
                <a:spcPts val="360"/>
              </a:spcBef>
              <a:spcAft>
                <a:spcPts val="0"/>
              </a:spcAft>
              <a:buClr>
                <a:srgbClr val="336699"/>
              </a:buClr>
              <a:buSzPts val="1800"/>
              <a:buFont typeface="Arial"/>
              <a:buNone/>
              <a:defRPr/>
            </a:lvl6pPr>
            <a:lvl7pPr lvl="6" algn="ctr">
              <a:spcBef>
                <a:spcPts val="360"/>
              </a:spcBef>
              <a:spcAft>
                <a:spcPts val="0"/>
              </a:spcAft>
              <a:buClr>
                <a:srgbClr val="336699"/>
              </a:buClr>
              <a:buSzPts val="1800"/>
              <a:buFont typeface="Arial"/>
              <a:buNone/>
              <a:defRPr/>
            </a:lvl7pPr>
            <a:lvl8pPr lvl="7" algn="ctr">
              <a:spcBef>
                <a:spcPts val="360"/>
              </a:spcBef>
              <a:spcAft>
                <a:spcPts val="0"/>
              </a:spcAft>
              <a:buClr>
                <a:srgbClr val="336699"/>
              </a:buClr>
              <a:buSzPts val="1800"/>
              <a:buFont typeface="Arial"/>
              <a:buNone/>
              <a:defRPr/>
            </a:lvl8pPr>
            <a:lvl9pPr lvl="8" algn="ctr">
              <a:spcBef>
                <a:spcPts val="360"/>
              </a:spcBef>
              <a:spcAft>
                <a:spcPts val="0"/>
              </a:spcAft>
              <a:buClr>
                <a:srgbClr val="336699"/>
              </a:buClr>
              <a:buSzPts val="1800"/>
              <a:buFont typeface="Arial"/>
              <a:buNone/>
              <a:defRPr/>
            </a:lvl9pPr>
          </a:lstStyle>
          <a:p/>
        </p:txBody>
      </p:sp>
      <p:sp>
        <p:nvSpPr>
          <p:cNvPr id="17" name="Google Shape;17;p35"/>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35"/>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2" name="Shape 62"/>
        <p:cNvGrpSpPr/>
        <p:nvPr/>
      </p:nvGrpSpPr>
      <p:grpSpPr>
        <a:xfrm>
          <a:off x="0" y="0"/>
          <a:ext cx="0" cy="0"/>
          <a:chOff x="0" y="0"/>
          <a:chExt cx="0" cy="0"/>
        </a:xfrm>
      </p:grpSpPr>
      <p:sp>
        <p:nvSpPr>
          <p:cNvPr id="63" name="Google Shape;63;p44"/>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4" name="Google Shape;64;p44"/>
          <p:cNvSpPr txBox="1"/>
          <p:nvPr>
            <p:ph idx="1" type="body"/>
          </p:nvPr>
        </p:nvSpPr>
        <p:spPr>
          <a:xfrm rot="5400000">
            <a:off x="2422525" y="-230187"/>
            <a:ext cx="4114800" cy="77724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336699"/>
              </a:buClr>
              <a:buSzPts val="1800"/>
              <a:buChar char="•"/>
              <a:defRPr/>
            </a:lvl1pPr>
            <a:lvl2pPr indent="-342900" lvl="1" marL="914400" algn="l">
              <a:spcBef>
                <a:spcPts val="360"/>
              </a:spcBef>
              <a:spcAft>
                <a:spcPts val="0"/>
              </a:spcAft>
              <a:buClr>
                <a:srgbClr val="336699"/>
              </a:buClr>
              <a:buSzPts val="1800"/>
              <a:buChar char="–"/>
              <a:defRPr/>
            </a:lvl2pPr>
            <a:lvl3pPr indent="-342900" lvl="2" marL="1371600" algn="l">
              <a:spcBef>
                <a:spcPts val="360"/>
              </a:spcBef>
              <a:spcAft>
                <a:spcPts val="0"/>
              </a:spcAft>
              <a:buClr>
                <a:srgbClr val="336699"/>
              </a:buClr>
              <a:buSzPts val="1800"/>
              <a:buChar char="•"/>
              <a:defRPr/>
            </a:lvl3pPr>
            <a:lvl4pPr indent="-342900" lvl="3" marL="1828800" algn="l">
              <a:spcBef>
                <a:spcPts val="360"/>
              </a:spcBef>
              <a:spcAft>
                <a:spcPts val="0"/>
              </a:spcAft>
              <a:buClr>
                <a:srgbClr val="336699"/>
              </a:buClr>
              <a:buSzPts val="1800"/>
              <a:buChar char="–"/>
              <a:defRPr/>
            </a:lvl4pPr>
            <a:lvl5pPr indent="-342900" lvl="4" marL="2286000" algn="l">
              <a:spcBef>
                <a:spcPts val="360"/>
              </a:spcBef>
              <a:spcAft>
                <a:spcPts val="0"/>
              </a:spcAft>
              <a:buClr>
                <a:srgbClr val="336699"/>
              </a:buClr>
              <a:buSzPts val="1800"/>
              <a:buChar char="»"/>
              <a:defRPr/>
            </a:lvl5pPr>
            <a:lvl6pPr indent="-342900" lvl="5" marL="2743200" algn="l">
              <a:spcBef>
                <a:spcPts val="360"/>
              </a:spcBef>
              <a:spcAft>
                <a:spcPts val="0"/>
              </a:spcAft>
              <a:buClr>
                <a:srgbClr val="336699"/>
              </a:buClr>
              <a:buSzPts val="1800"/>
              <a:buChar char="»"/>
              <a:defRPr/>
            </a:lvl6pPr>
            <a:lvl7pPr indent="-342900" lvl="6" marL="3200400" algn="l">
              <a:spcBef>
                <a:spcPts val="360"/>
              </a:spcBef>
              <a:spcAft>
                <a:spcPts val="0"/>
              </a:spcAft>
              <a:buClr>
                <a:srgbClr val="336699"/>
              </a:buClr>
              <a:buSzPts val="1800"/>
              <a:buChar char="»"/>
              <a:defRPr/>
            </a:lvl7pPr>
            <a:lvl8pPr indent="-342900" lvl="7" marL="3657600" algn="l">
              <a:spcBef>
                <a:spcPts val="360"/>
              </a:spcBef>
              <a:spcAft>
                <a:spcPts val="0"/>
              </a:spcAft>
              <a:buClr>
                <a:srgbClr val="336699"/>
              </a:buClr>
              <a:buSzPts val="1800"/>
              <a:buChar char="»"/>
              <a:defRPr/>
            </a:lvl8pPr>
            <a:lvl9pPr indent="-342900" lvl="8" marL="4114800" algn="l">
              <a:spcBef>
                <a:spcPts val="360"/>
              </a:spcBef>
              <a:spcAft>
                <a:spcPts val="0"/>
              </a:spcAft>
              <a:buClr>
                <a:srgbClr val="336699"/>
              </a:buClr>
              <a:buSzPts val="1800"/>
              <a:buChar char="»"/>
              <a:defRPr/>
            </a:lvl9pPr>
          </a:lstStyle>
          <a:p/>
        </p:txBody>
      </p:sp>
      <p:sp>
        <p:nvSpPr>
          <p:cNvPr id="65" name="Google Shape;65;p44"/>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4"/>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7" name="Shape 67"/>
        <p:cNvGrpSpPr/>
        <p:nvPr/>
      </p:nvGrpSpPr>
      <p:grpSpPr>
        <a:xfrm>
          <a:off x="0" y="0"/>
          <a:ext cx="0" cy="0"/>
          <a:chOff x="0" y="0"/>
          <a:chExt cx="0" cy="0"/>
        </a:xfrm>
      </p:grpSpPr>
      <p:sp>
        <p:nvSpPr>
          <p:cNvPr id="68" name="Google Shape;68;p45"/>
          <p:cNvSpPr txBox="1"/>
          <p:nvPr>
            <p:ph type="title"/>
          </p:nvPr>
        </p:nvSpPr>
        <p:spPr>
          <a:xfrm>
            <a:off x="6856413" y="0"/>
            <a:ext cx="2284412" cy="5713413"/>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spcBef>
                <a:spcPts val="0"/>
              </a:spcBef>
              <a:spcAft>
                <a:spcPts val="0"/>
              </a:spcAft>
              <a:buNone/>
              <a:defRPr/>
            </a:lvl1pPr>
          </a:lstStyle>
          <a:p/>
        </p:txBody>
      </p:sp>
      <p:sp>
        <p:nvSpPr>
          <p:cNvPr id="69" name="Google Shape;69;p45"/>
          <p:cNvSpPr txBox="1"/>
          <p:nvPr/>
        </p:nvSpPr>
        <p:spPr>
          <a:xfrm rot="5400000">
            <a:off x="5141899" y="1714501"/>
            <a:ext cx="5713413" cy="2284412"/>
          </a:xfrm>
          <a:prstGeom prst="rect">
            <a:avLst/>
          </a:prstGeom>
          <a:noFill/>
          <a:ln>
            <a:noFill/>
          </a:ln>
        </p:spPr>
        <p:txBody>
          <a:bodyPr anchorCtr="1" anchor="ctr" bIns="45700" lIns="91425" spcFirstLastPara="1" rIns="91425" wrap="square" tIns="45700">
            <a:noAutofit/>
          </a:bodyPr>
          <a:lstStyle/>
          <a:p>
            <a:pPr indent="0" lvl="0" marL="0" marR="0" rtl="0" algn="ctr">
              <a:spcBef>
                <a:spcPts val="0"/>
              </a:spcBef>
              <a:spcAft>
                <a:spcPts val="0"/>
              </a:spcAft>
              <a:buNone/>
            </a:pPr>
            <a:r>
              <a:rPr b="0" i="0" lang="en-US" sz="3600" u="none" cap="none" strike="noStrike">
                <a:solidFill>
                  <a:schemeClr val="lt1"/>
                </a:solidFill>
                <a:latin typeface="Times New Roman"/>
                <a:ea typeface="Times New Roman"/>
                <a:cs typeface="Times New Roman"/>
                <a:sym typeface="Times New Roman"/>
              </a:rPr>
              <a:t>Click to edit Master title style</a:t>
            </a:r>
            <a:endParaRPr b="0" i="0" sz="3600" u="none" cap="none" strike="noStrike">
              <a:solidFill>
                <a:schemeClr val="lt1"/>
              </a:solidFill>
              <a:latin typeface="Times New Roman"/>
              <a:ea typeface="Times New Roman"/>
              <a:cs typeface="Times New Roman"/>
              <a:sym typeface="Times New Roman"/>
            </a:endParaRPr>
          </a:p>
        </p:txBody>
      </p:sp>
      <p:sp>
        <p:nvSpPr>
          <p:cNvPr id="70" name="Google Shape;70;p45"/>
          <p:cNvSpPr txBox="1"/>
          <p:nvPr>
            <p:ph idx="1" type="body"/>
          </p:nvPr>
        </p:nvSpPr>
        <p:spPr>
          <a:xfrm rot="5400000">
            <a:off x="495300" y="-495300"/>
            <a:ext cx="5713413" cy="670401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336699"/>
              </a:buClr>
              <a:buSzPts val="1800"/>
              <a:buChar char="•"/>
              <a:defRPr/>
            </a:lvl1pPr>
            <a:lvl2pPr indent="-342900" lvl="1" marL="914400" algn="l">
              <a:spcBef>
                <a:spcPts val="360"/>
              </a:spcBef>
              <a:spcAft>
                <a:spcPts val="0"/>
              </a:spcAft>
              <a:buClr>
                <a:srgbClr val="336699"/>
              </a:buClr>
              <a:buSzPts val="1800"/>
              <a:buChar char="–"/>
              <a:defRPr/>
            </a:lvl2pPr>
            <a:lvl3pPr indent="-342900" lvl="2" marL="1371600" algn="l">
              <a:spcBef>
                <a:spcPts val="360"/>
              </a:spcBef>
              <a:spcAft>
                <a:spcPts val="0"/>
              </a:spcAft>
              <a:buClr>
                <a:srgbClr val="336699"/>
              </a:buClr>
              <a:buSzPts val="1800"/>
              <a:buChar char="•"/>
              <a:defRPr/>
            </a:lvl3pPr>
            <a:lvl4pPr indent="-342900" lvl="3" marL="1828800" algn="l">
              <a:spcBef>
                <a:spcPts val="360"/>
              </a:spcBef>
              <a:spcAft>
                <a:spcPts val="0"/>
              </a:spcAft>
              <a:buClr>
                <a:srgbClr val="336699"/>
              </a:buClr>
              <a:buSzPts val="1800"/>
              <a:buChar char="–"/>
              <a:defRPr/>
            </a:lvl4pPr>
            <a:lvl5pPr indent="-342900" lvl="4" marL="2286000" algn="l">
              <a:spcBef>
                <a:spcPts val="360"/>
              </a:spcBef>
              <a:spcAft>
                <a:spcPts val="0"/>
              </a:spcAft>
              <a:buClr>
                <a:srgbClr val="336699"/>
              </a:buClr>
              <a:buSzPts val="1800"/>
              <a:buChar char="»"/>
              <a:defRPr/>
            </a:lvl5pPr>
            <a:lvl6pPr indent="-342900" lvl="5" marL="2743200" algn="l">
              <a:spcBef>
                <a:spcPts val="360"/>
              </a:spcBef>
              <a:spcAft>
                <a:spcPts val="0"/>
              </a:spcAft>
              <a:buClr>
                <a:srgbClr val="336699"/>
              </a:buClr>
              <a:buSzPts val="1800"/>
              <a:buChar char="»"/>
              <a:defRPr/>
            </a:lvl6pPr>
            <a:lvl7pPr indent="-342900" lvl="6" marL="3200400" algn="l">
              <a:spcBef>
                <a:spcPts val="360"/>
              </a:spcBef>
              <a:spcAft>
                <a:spcPts val="0"/>
              </a:spcAft>
              <a:buClr>
                <a:srgbClr val="336699"/>
              </a:buClr>
              <a:buSzPts val="1800"/>
              <a:buChar char="»"/>
              <a:defRPr/>
            </a:lvl7pPr>
            <a:lvl8pPr indent="-342900" lvl="7" marL="3657600" algn="l">
              <a:spcBef>
                <a:spcPts val="360"/>
              </a:spcBef>
              <a:spcAft>
                <a:spcPts val="0"/>
              </a:spcAft>
              <a:buClr>
                <a:srgbClr val="336699"/>
              </a:buClr>
              <a:buSzPts val="1800"/>
              <a:buChar char="»"/>
              <a:defRPr/>
            </a:lvl8pPr>
            <a:lvl9pPr indent="-342900" lvl="8" marL="4114800" algn="l">
              <a:spcBef>
                <a:spcPts val="360"/>
              </a:spcBef>
              <a:spcAft>
                <a:spcPts val="0"/>
              </a:spcAft>
              <a:buClr>
                <a:srgbClr val="336699"/>
              </a:buClr>
              <a:buSzPts val="1800"/>
              <a:buChar char="»"/>
              <a:defRPr/>
            </a:lvl9pPr>
          </a:lstStyle>
          <a:p/>
        </p:txBody>
      </p:sp>
      <p:sp>
        <p:nvSpPr>
          <p:cNvPr id="71" name="Google Shape;71;p45"/>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5"/>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36"/>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 name="Google Shape;21;p36"/>
          <p:cNvSpPr txBox="1"/>
          <p:nvPr>
            <p:ph idx="1" type="body"/>
          </p:nvPr>
        </p:nvSpPr>
        <p:spPr>
          <a:xfrm>
            <a:off x="593725" y="1598613"/>
            <a:ext cx="7772400" cy="4114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336699"/>
              </a:buClr>
              <a:buSzPts val="1800"/>
              <a:buChar char="•"/>
              <a:defRPr/>
            </a:lvl1pPr>
            <a:lvl2pPr indent="-342900" lvl="1" marL="914400" algn="l">
              <a:spcBef>
                <a:spcPts val="360"/>
              </a:spcBef>
              <a:spcAft>
                <a:spcPts val="0"/>
              </a:spcAft>
              <a:buClr>
                <a:srgbClr val="336699"/>
              </a:buClr>
              <a:buSzPts val="1800"/>
              <a:buChar char="–"/>
              <a:defRPr/>
            </a:lvl2pPr>
            <a:lvl3pPr indent="-342900" lvl="2" marL="1371600" algn="l">
              <a:spcBef>
                <a:spcPts val="360"/>
              </a:spcBef>
              <a:spcAft>
                <a:spcPts val="0"/>
              </a:spcAft>
              <a:buClr>
                <a:srgbClr val="336699"/>
              </a:buClr>
              <a:buSzPts val="1800"/>
              <a:buChar char="•"/>
              <a:defRPr/>
            </a:lvl3pPr>
            <a:lvl4pPr indent="-342900" lvl="3" marL="1828800" algn="l">
              <a:spcBef>
                <a:spcPts val="360"/>
              </a:spcBef>
              <a:spcAft>
                <a:spcPts val="0"/>
              </a:spcAft>
              <a:buClr>
                <a:srgbClr val="336699"/>
              </a:buClr>
              <a:buSzPts val="1800"/>
              <a:buChar char="–"/>
              <a:defRPr/>
            </a:lvl4pPr>
            <a:lvl5pPr indent="-342900" lvl="4" marL="2286000" algn="l">
              <a:spcBef>
                <a:spcPts val="360"/>
              </a:spcBef>
              <a:spcAft>
                <a:spcPts val="0"/>
              </a:spcAft>
              <a:buClr>
                <a:srgbClr val="336699"/>
              </a:buClr>
              <a:buSzPts val="1800"/>
              <a:buChar char="»"/>
              <a:defRPr/>
            </a:lvl5pPr>
            <a:lvl6pPr indent="-342900" lvl="5" marL="2743200" algn="l">
              <a:spcBef>
                <a:spcPts val="360"/>
              </a:spcBef>
              <a:spcAft>
                <a:spcPts val="0"/>
              </a:spcAft>
              <a:buClr>
                <a:srgbClr val="336699"/>
              </a:buClr>
              <a:buSzPts val="1800"/>
              <a:buChar char="»"/>
              <a:defRPr/>
            </a:lvl6pPr>
            <a:lvl7pPr indent="-342900" lvl="6" marL="3200400" algn="l">
              <a:spcBef>
                <a:spcPts val="360"/>
              </a:spcBef>
              <a:spcAft>
                <a:spcPts val="0"/>
              </a:spcAft>
              <a:buClr>
                <a:srgbClr val="336699"/>
              </a:buClr>
              <a:buSzPts val="1800"/>
              <a:buChar char="»"/>
              <a:defRPr/>
            </a:lvl7pPr>
            <a:lvl8pPr indent="-342900" lvl="7" marL="3657600" algn="l">
              <a:spcBef>
                <a:spcPts val="360"/>
              </a:spcBef>
              <a:spcAft>
                <a:spcPts val="0"/>
              </a:spcAft>
              <a:buClr>
                <a:srgbClr val="336699"/>
              </a:buClr>
              <a:buSzPts val="1800"/>
              <a:buChar char="»"/>
              <a:defRPr/>
            </a:lvl8pPr>
            <a:lvl9pPr indent="-342900" lvl="8" marL="4114800" algn="l">
              <a:spcBef>
                <a:spcPts val="360"/>
              </a:spcBef>
              <a:spcAft>
                <a:spcPts val="0"/>
              </a:spcAft>
              <a:buClr>
                <a:srgbClr val="336699"/>
              </a:buClr>
              <a:buSzPts val="1800"/>
              <a:buChar char="»"/>
              <a:defRPr/>
            </a:lvl9pPr>
          </a:lstStyle>
          <a:p/>
        </p:txBody>
      </p:sp>
      <p:sp>
        <p:nvSpPr>
          <p:cNvPr id="22" name="Google Shape;22;p36"/>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6"/>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4" name="Shape 24"/>
        <p:cNvGrpSpPr/>
        <p:nvPr/>
      </p:nvGrpSpPr>
      <p:grpSpPr>
        <a:xfrm>
          <a:off x="0" y="0"/>
          <a:ext cx="0" cy="0"/>
          <a:chOff x="0" y="0"/>
          <a:chExt cx="0" cy="0"/>
        </a:xfrm>
      </p:grpSpPr>
      <p:sp>
        <p:nvSpPr>
          <p:cNvPr id="25" name="Google Shape;25;p37"/>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6" name="Google Shape;26;p37"/>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7"/>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38"/>
          <p:cNvSpPr txBox="1"/>
          <p:nvPr>
            <p:ph type="title"/>
          </p:nvPr>
        </p:nvSpPr>
        <p:spPr>
          <a:xfrm>
            <a:off x="722313" y="4406900"/>
            <a:ext cx="7772400" cy="1362075"/>
          </a:xfrm>
          <a:prstGeom prst="rect">
            <a:avLst/>
          </a:prstGeom>
          <a:blipFill rotWithShape="1">
            <a:blip r:embed="rId2">
              <a:alphaModFix/>
            </a:blip>
            <a:stretch>
              <a:fillRect b="0" l="0" r="0" t="0"/>
            </a:stretch>
          </a:blipFill>
          <a:ln>
            <a:noFill/>
          </a:ln>
        </p:spPr>
        <p:txBody>
          <a:bodyPr anchorCtr="1"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0" name="Google Shape;30;p3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336699"/>
              </a:buClr>
              <a:buSzPts val="2000"/>
              <a:buFont typeface="Arial"/>
              <a:buNone/>
              <a:defRPr sz="2000"/>
            </a:lvl1pPr>
            <a:lvl2pPr indent="-228600" lvl="1" marL="914400" algn="l">
              <a:spcBef>
                <a:spcPts val="360"/>
              </a:spcBef>
              <a:spcAft>
                <a:spcPts val="0"/>
              </a:spcAft>
              <a:buClr>
                <a:srgbClr val="336699"/>
              </a:buClr>
              <a:buSzPts val="1800"/>
              <a:buFont typeface="Arial"/>
              <a:buNone/>
              <a:defRPr sz="1800"/>
            </a:lvl2pPr>
            <a:lvl3pPr indent="-228600" lvl="2" marL="1371600" algn="l">
              <a:spcBef>
                <a:spcPts val="320"/>
              </a:spcBef>
              <a:spcAft>
                <a:spcPts val="0"/>
              </a:spcAft>
              <a:buClr>
                <a:srgbClr val="336699"/>
              </a:buClr>
              <a:buSzPts val="1600"/>
              <a:buFont typeface="Arial"/>
              <a:buNone/>
              <a:defRPr sz="1600"/>
            </a:lvl3pPr>
            <a:lvl4pPr indent="-228600" lvl="3" marL="1828800" algn="l">
              <a:spcBef>
                <a:spcPts val="280"/>
              </a:spcBef>
              <a:spcAft>
                <a:spcPts val="0"/>
              </a:spcAft>
              <a:buClr>
                <a:srgbClr val="336699"/>
              </a:buClr>
              <a:buSzPts val="1400"/>
              <a:buFont typeface="Arial"/>
              <a:buNone/>
              <a:defRPr sz="1400"/>
            </a:lvl4pPr>
            <a:lvl5pPr indent="-228600" lvl="4" marL="2286000" algn="l">
              <a:spcBef>
                <a:spcPts val="280"/>
              </a:spcBef>
              <a:spcAft>
                <a:spcPts val="0"/>
              </a:spcAft>
              <a:buClr>
                <a:srgbClr val="336699"/>
              </a:buClr>
              <a:buSzPts val="1400"/>
              <a:buFont typeface="Arial"/>
              <a:buNone/>
              <a:defRPr sz="1400"/>
            </a:lvl5pPr>
            <a:lvl6pPr indent="-228600" lvl="5" marL="2743200" algn="l">
              <a:spcBef>
                <a:spcPts val="280"/>
              </a:spcBef>
              <a:spcAft>
                <a:spcPts val="0"/>
              </a:spcAft>
              <a:buClr>
                <a:srgbClr val="336699"/>
              </a:buClr>
              <a:buSzPts val="1400"/>
              <a:buFont typeface="Arial"/>
              <a:buNone/>
              <a:defRPr sz="1400"/>
            </a:lvl6pPr>
            <a:lvl7pPr indent="-228600" lvl="6" marL="3200400" algn="l">
              <a:spcBef>
                <a:spcPts val="280"/>
              </a:spcBef>
              <a:spcAft>
                <a:spcPts val="0"/>
              </a:spcAft>
              <a:buClr>
                <a:srgbClr val="336699"/>
              </a:buClr>
              <a:buSzPts val="1400"/>
              <a:buFont typeface="Arial"/>
              <a:buNone/>
              <a:defRPr sz="1400"/>
            </a:lvl7pPr>
            <a:lvl8pPr indent="-228600" lvl="7" marL="3657600" algn="l">
              <a:spcBef>
                <a:spcPts val="280"/>
              </a:spcBef>
              <a:spcAft>
                <a:spcPts val="0"/>
              </a:spcAft>
              <a:buClr>
                <a:srgbClr val="336699"/>
              </a:buClr>
              <a:buSzPts val="1400"/>
              <a:buFont typeface="Arial"/>
              <a:buNone/>
              <a:defRPr sz="1400"/>
            </a:lvl8pPr>
            <a:lvl9pPr indent="-228600" lvl="8" marL="4114800" algn="l">
              <a:spcBef>
                <a:spcPts val="280"/>
              </a:spcBef>
              <a:spcAft>
                <a:spcPts val="0"/>
              </a:spcAft>
              <a:buClr>
                <a:srgbClr val="336699"/>
              </a:buClr>
              <a:buSzPts val="1400"/>
              <a:buFont typeface="Arial"/>
              <a:buNone/>
              <a:defRPr sz="1400"/>
            </a:lvl9pPr>
          </a:lstStyle>
          <a:p/>
        </p:txBody>
      </p:sp>
      <p:sp>
        <p:nvSpPr>
          <p:cNvPr id="31" name="Google Shape;31;p38"/>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8"/>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39"/>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39"/>
          <p:cNvSpPr txBox="1"/>
          <p:nvPr>
            <p:ph idx="1" type="body"/>
          </p:nvPr>
        </p:nvSpPr>
        <p:spPr>
          <a:xfrm>
            <a:off x="593725" y="1598613"/>
            <a:ext cx="3810000" cy="4114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rgbClr val="336699"/>
              </a:buClr>
              <a:buSzPts val="2800"/>
              <a:buFont typeface="Arial"/>
              <a:buChar char="•"/>
              <a:defRPr sz="2800"/>
            </a:lvl1pPr>
            <a:lvl2pPr indent="-381000" lvl="1" marL="914400" algn="l">
              <a:spcBef>
                <a:spcPts val="480"/>
              </a:spcBef>
              <a:spcAft>
                <a:spcPts val="0"/>
              </a:spcAft>
              <a:buClr>
                <a:srgbClr val="336699"/>
              </a:buClr>
              <a:buSzPts val="2400"/>
              <a:buFont typeface="Arial"/>
              <a:buChar char="–"/>
              <a:defRPr sz="2400"/>
            </a:lvl2pPr>
            <a:lvl3pPr indent="-355600" lvl="2" marL="1371600" algn="l">
              <a:spcBef>
                <a:spcPts val="400"/>
              </a:spcBef>
              <a:spcAft>
                <a:spcPts val="0"/>
              </a:spcAft>
              <a:buClr>
                <a:srgbClr val="336699"/>
              </a:buClr>
              <a:buSzPts val="2000"/>
              <a:buFont typeface="Arial"/>
              <a:buChar char="•"/>
              <a:defRPr sz="2000"/>
            </a:lvl3pPr>
            <a:lvl4pPr indent="-342900" lvl="3" marL="1828800" algn="l">
              <a:spcBef>
                <a:spcPts val="360"/>
              </a:spcBef>
              <a:spcAft>
                <a:spcPts val="0"/>
              </a:spcAft>
              <a:buClr>
                <a:srgbClr val="336699"/>
              </a:buClr>
              <a:buSzPts val="1800"/>
              <a:buFont typeface="Arial"/>
              <a:buChar char="–"/>
              <a:defRPr sz="1800"/>
            </a:lvl4pPr>
            <a:lvl5pPr indent="-342900" lvl="4" marL="2286000" algn="l">
              <a:spcBef>
                <a:spcPts val="360"/>
              </a:spcBef>
              <a:spcAft>
                <a:spcPts val="0"/>
              </a:spcAft>
              <a:buClr>
                <a:srgbClr val="336699"/>
              </a:buClr>
              <a:buSzPts val="1800"/>
              <a:buFont typeface="Arial"/>
              <a:buChar char="»"/>
              <a:defRPr sz="1800"/>
            </a:lvl5pPr>
            <a:lvl6pPr indent="-342900" lvl="5" marL="2743200" algn="l">
              <a:spcBef>
                <a:spcPts val="360"/>
              </a:spcBef>
              <a:spcAft>
                <a:spcPts val="0"/>
              </a:spcAft>
              <a:buClr>
                <a:srgbClr val="336699"/>
              </a:buClr>
              <a:buSzPts val="1800"/>
              <a:buFont typeface="Arial"/>
              <a:buChar char="»"/>
              <a:defRPr sz="1800"/>
            </a:lvl6pPr>
            <a:lvl7pPr indent="-342900" lvl="6" marL="3200400" algn="l">
              <a:spcBef>
                <a:spcPts val="360"/>
              </a:spcBef>
              <a:spcAft>
                <a:spcPts val="0"/>
              </a:spcAft>
              <a:buClr>
                <a:srgbClr val="336699"/>
              </a:buClr>
              <a:buSzPts val="1800"/>
              <a:buFont typeface="Arial"/>
              <a:buChar char="»"/>
              <a:defRPr sz="1800"/>
            </a:lvl7pPr>
            <a:lvl8pPr indent="-342900" lvl="7" marL="3657600" algn="l">
              <a:spcBef>
                <a:spcPts val="360"/>
              </a:spcBef>
              <a:spcAft>
                <a:spcPts val="0"/>
              </a:spcAft>
              <a:buClr>
                <a:srgbClr val="336699"/>
              </a:buClr>
              <a:buSzPts val="1800"/>
              <a:buFont typeface="Arial"/>
              <a:buChar char="»"/>
              <a:defRPr sz="1800"/>
            </a:lvl8pPr>
            <a:lvl9pPr indent="-342900" lvl="8" marL="4114800" algn="l">
              <a:spcBef>
                <a:spcPts val="360"/>
              </a:spcBef>
              <a:spcAft>
                <a:spcPts val="0"/>
              </a:spcAft>
              <a:buClr>
                <a:srgbClr val="336699"/>
              </a:buClr>
              <a:buSzPts val="1800"/>
              <a:buFont typeface="Arial"/>
              <a:buChar char="»"/>
              <a:defRPr sz="1800"/>
            </a:lvl9pPr>
          </a:lstStyle>
          <a:p/>
        </p:txBody>
      </p:sp>
      <p:sp>
        <p:nvSpPr>
          <p:cNvPr id="36" name="Google Shape;36;p39"/>
          <p:cNvSpPr txBox="1"/>
          <p:nvPr>
            <p:ph idx="2" type="body"/>
          </p:nvPr>
        </p:nvSpPr>
        <p:spPr>
          <a:xfrm>
            <a:off x="4556125" y="1598613"/>
            <a:ext cx="3810000" cy="4114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rgbClr val="336699"/>
              </a:buClr>
              <a:buSzPts val="2800"/>
              <a:buFont typeface="Arial"/>
              <a:buChar char="•"/>
              <a:defRPr sz="2800"/>
            </a:lvl1pPr>
            <a:lvl2pPr indent="-381000" lvl="1" marL="914400" algn="l">
              <a:spcBef>
                <a:spcPts val="480"/>
              </a:spcBef>
              <a:spcAft>
                <a:spcPts val="0"/>
              </a:spcAft>
              <a:buClr>
                <a:srgbClr val="336699"/>
              </a:buClr>
              <a:buSzPts val="2400"/>
              <a:buFont typeface="Arial"/>
              <a:buChar char="–"/>
              <a:defRPr sz="2400"/>
            </a:lvl2pPr>
            <a:lvl3pPr indent="-355600" lvl="2" marL="1371600" algn="l">
              <a:spcBef>
                <a:spcPts val="400"/>
              </a:spcBef>
              <a:spcAft>
                <a:spcPts val="0"/>
              </a:spcAft>
              <a:buClr>
                <a:srgbClr val="336699"/>
              </a:buClr>
              <a:buSzPts val="2000"/>
              <a:buFont typeface="Arial"/>
              <a:buChar char="•"/>
              <a:defRPr sz="2000"/>
            </a:lvl3pPr>
            <a:lvl4pPr indent="-342900" lvl="3" marL="1828800" algn="l">
              <a:spcBef>
                <a:spcPts val="360"/>
              </a:spcBef>
              <a:spcAft>
                <a:spcPts val="0"/>
              </a:spcAft>
              <a:buClr>
                <a:srgbClr val="336699"/>
              </a:buClr>
              <a:buSzPts val="1800"/>
              <a:buFont typeface="Arial"/>
              <a:buChar char="–"/>
              <a:defRPr sz="1800"/>
            </a:lvl4pPr>
            <a:lvl5pPr indent="-342900" lvl="4" marL="2286000" algn="l">
              <a:spcBef>
                <a:spcPts val="360"/>
              </a:spcBef>
              <a:spcAft>
                <a:spcPts val="0"/>
              </a:spcAft>
              <a:buClr>
                <a:srgbClr val="336699"/>
              </a:buClr>
              <a:buSzPts val="1800"/>
              <a:buFont typeface="Arial"/>
              <a:buChar char="»"/>
              <a:defRPr sz="1800"/>
            </a:lvl5pPr>
            <a:lvl6pPr indent="-342900" lvl="5" marL="2743200" algn="l">
              <a:spcBef>
                <a:spcPts val="360"/>
              </a:spcBef>
              <a:spcAft>
                <a:spcPts val="0"/>
              </a:spcAft>
              <a:buClr>
                <a:srgbClr val="336699"/>
              </a:buClr>
              <a:buSzPts val="1800"/>
              <a:buFont typeface="Arial"/>
              <a:buChar char="»"/>
              <a:defRPr sz="1800"/>
            </a:lvl6pPr>
            <a:lvl7pPr indent="-342900" lvl="6" marL="3200400" algn="l">
              <a:spcBef>
                <a:spcPts val="360"/>
              </a:spcBef>
              <a:spcAft>
                <a:spcPts val="0"/>
              </a:spcAft>
              <a:buClr>
                <a:srgbClr val="336699"/>
              </a:buClr>
              <a:buSzPts val="1800"/>
              <a:buFont typeface="Arial"/>
              <a:buChar char="»"/>
              <a:defRPr sz="1800"/>
            </a:lvl7pPr>
            <a:lvl8pPr indent="-342900" lvl="7" marL="3657600" algn="l">
              <a:spcBef>
                <a:spcPts val="360"/>
              </a:spcBef>
              <a:spcAft>
                <a:spcPts val="0"/>
              </a:spcAft>
              <a:buClr>
                <a:srgbClr val="336699"/>
              </a:buClr>
              <a:buSzPts val="1800"/>
              <a:buFont typeface="Arial"/>
              <a:buChar char="»"/>
              <a:defRPr sz="1800"/>
            </a:lvl8pPr>
            <a:lvl9pPr indent="-342900" lvl="8" marL="4114800" algn="l">
              <a:spcBef>
                <a:spcPts val="360"/>
              </a:spcBef>
              <a:spcAft>
                <a:spcPts val="0"/>
              </a:spcAft>
              <a:buClr>
                <a:srgbClr val="336699"/>
              </a:buClr>
              <a:buSzPts val="1800"/>
              <a:buFont typeface="Arial"/>
              <a:buChar char="»"/>
              <a:defRPr sz="1800"/>
            </a:lvl9pPr>
          </a:lstStyle>
          <a:p/>
        </p:txBody>
      </p:sp>
      <p:sp>
        <p:nvSpPr>
          <p:cNvPr id="37" name="Google Shape;37;p39"/>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39"/>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9" name="Shape 39"/>
        <p:cNvGrpSpPr/>
        <p:nvPr/>
      </p:nvGrpSpPr>
      <p:grpSpPr>
        <a:xfrm>
          <a:off x="0" y="0"/>
          <a:ext cx="0" cy="0"/>
          <a:chOff x="0" y="0"/>
          <a:chExt cx="0" cy="0"/>
        </a:xfrm>
      </p:grpSpPr>
      <p:sp>
        <p:nvSpPr>
          <p:cNvPr id="40" name="Google Shape;40;p40"/>
          <p:cNvSpPr txBox="1"/>
          <p:nvPr>
            <p:ph type="title"/>
          </p:nvPr>
        </p:nvSpPr>
        <p:spPr>
          <a:xfrm>
            <a:off x="457200" y="274638"/>
            <a:ext cx="8229600"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1" name="Google Shape;41;p4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336699"/>
              </a:buClr>
              <a:buSzPts val="2400"/>
              <a:buFont typeface="Arial"/>
              <a:buNone/>
              <a:defRPr b="1" sz="2400"/>
            </a:lvl1pPr>
            <a:lvl2pPr indent="-228600" lvl="1" marL="914400" algn="l">
              <a:spcBef>
                <a:spcPts val="400"/>
              </a:spcBef>
              <a:spcAft>
                <a:spcPts val="0"/>
              </a:spcAft>
              <a:buClr>
                <a:srgbClr val="336699"/>
              </a:buClr>
              <a:buSzPts val="2000"/>
              <a:buFont typeface="Arial"/>
              <a:buNone/>
              <a:defRPr b="1" sz="2000"/>
            </a:lvl2pPr>
            <a:lvl3pPr indent="-228600" lvl="2" marL="1371600" algn="l">
              <a:spcBef>
                <a:spcPts val="360"/>
              </a:spcBef>
              <a:spcAft>
                <a:spcPts val="0"/>
              </a:spcAft>
              <a:buClr>
                <a:srgbClr val="336699"/>
              </a:buClr>
              <a:buSzPts val="1800"/>
              <a:buFont typeface="Arial"/>
              <a:buNone/>
              <a:defRPr b="1" sz="1800"/>
            </a:lvl3pPr>
            <a:lvl4pPr indent="-228600" lvl="3" marL="1828800" algn="l">
              <a:spcBef>
                <a:spcPts val="320"/>
              </a:spcBef>
              <a:spcAft>
                <a:spcPts val="0"/>
              </a:spcAft>
              <a:buClr>
                <a:srgbClr val="336699"/>
              </a:buClr>
              <a:buSzPts val="1600"/>
              <a:buFont typeface="Arial"/>
              <a:buNone/>
              <a:defRPr b="1" sz="1600"/>
            </a:lvl4pPr>
            <a:lvl5pPr indent="-228600" lvl="4" marL="2286000" algn="l">
              <a:spcBef>
                <a:spcPts val="320"/>
              </a:spcBef>
              <a:spcAft>
                <a:spcPts val="0"/>
              </a:spcAft>
              <a:buClr>
                <a:srgbClr val="336699"/>
              </a:buClr>
              <a:buSzPts val="1600"/>
              <a:buFont typeface="Arial"/>
              <a:buNone/>
              <a:defRPr b="1" sz="1600"/>
            </a:lvl5pPr>
            <a:lvl6pPr indent="-228600" lvl="5" marL="2743200" algn="l">
              <a:spcBef>
                <a:spcPts val="320"/>
              </a:spcBef>
              <a:spcAft>
                <a:spcPts val="0"/>
              </a:spcAft>
              <a:buClr>
                <a:srgbClr val="336699"/>
              </a:buClr>
              <a:buSzPts val="1600"/>
              <a:buFont typeface="Arial"/>
              <a:buNone/>
              <a:defRPr b="1" sz="1600"/>
            </a:lvl6pPr>
            <a:lvl7pPr indent="-228600" lvl="6" marL="3200400" algn="l">
              <a:spcBef>
                <a:spcPts val="320"/>
              </a:spcBef>
              <a:spcAft>
                <a:spcPts val="0"/>
              </a:spcAft>
              <a:buClr>
                <a:srgbClr val="336699"/>
              </a:buClr>
              <a:buSzPts val="1600"/>
              <a:buFont typeface="Arial"/>
              <a:buNone/>
              <a:defRPr b="1" sz="1600"/>
            </a:lvl7pPr>
            <a:lvl8pPr indent="-228600" lvl="7" marL="3657600" algn="l">
              <a:spcBef>
                <a:spcPts val="320"/>
              </a:spcBef>
              <a:spcAft>
                <a:spcPts val="0"/>
              </a:spcAft>
              <a:buClr>
                <a:srgbClr val="336699"/>
              </a:buClr>
              <a:buSzPts val="1600"/>
              <a:buFont typeface="Arial"/>
              <a:buNone/>
              <a:defRPr b="1" sz="1600"/>
            </a:lvl8pPr>
            <a:lvl9pPr indent="-228600" lvl="8" marL="4114800" algn="l">
              <a:spcBef>
                <a:spcPts val="320"/>
              </a:spcBef>
              <a:spcAft>
                <a:spcPts val="0"/>
              </a:spcAft>
              <a:buClr>
                <a:srgbClr val="336699"/>
              </a:buClr>
              <a:buSzPts val="1600"/>
              <a:buFont typeface="Arial"/>
              <a:buNone/>
              <a:defRPr b="1" sz="1600"/>
            </a:lvl9pPr>
          </a:lstStyle>
          <a:p/>
        </p:txBody>
      </p:sp>
      <p:sp>
        <p:nvSpPr>
          <p:cNvPr id="42" name="Google Shape;42;p4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rgbClr val="336699"/>
              </a:buClr>
              <a:buSzPts val="2400"/>
              <a:buFont typeface="Arial"/>
              <a:buChar char="•"/>
              <a:defRPr sz="2400"/>
            </a:lvl1pPr>
            <a:lvl2pPr indent="-355600" lvl="1" marL="914400" algn="l">
              <a:spcBef>
                <a:spcPts val="400"/>
              </a:spcBef>
              <a:spcAft>
                <a:spcPts val="0"/>
              </a:spcAft>
              <a:buClr>
                <a:srgbClr val="336699"/>
              </a:buClr>
              <a:buSzPts val="2000"/>
              <a:buFont typeface="Arial"/>
              <a:buChar char="–"/>
              <a:defRPr sz="2000"/>
            </a:lvl2pPr>
            <a:lvl3pPr indent="-342900" lvl="2" marL="1371600" algn="l">
              <a:spcBef>
                <a:spcPts val="360"/>
              </a:spcBef>
              <a:spcAft>
                <a:spcPts val="0"/>
              </a:spcAft>
              <a:buClr>
                <a:srgbClr val="336699"/>
              </a:buClr>
              <a:buSzPts val="1800"/>
              <a:buFont typeface="Arial"/>
              <a:buChar char="•"/>
              <a:defRPr sz="1800"/>
            </a:lvl3pPr>
            <a:lvl4pPr indent="-330200" lvl="3" marL="1828800" algn="l">
              <a:spcBef>
                <a:spcPts val="320"/>
              </a:spcBef>
              <a:spcAft>
                <a:spcPts val="0"/>
              </a:spcAft>
              <a:buClr>
                <a:srgbClr val="336699"/>
              </a:buClr>
              <a:buSzPts val="1600"/>
              <a:buFont typeface="Arial"/>
              <a:buChar char="–"/>
              <a:defRPr sz="1600"/>
            </a:lvl4pPr>
            <a:lvl5pPr indent="-330200" lvl="4" marL="2286000" algn="l">
              <a:spcBef>
                <a:spcPts val="320"/>
              </a:spcBef>
              <a:spcAft>
                <a:spcPts val="0"/>
              </a:spcAft>
              <a:buClr>
                <a:srgbClr val="336699"/>
              </a:buClr>
              <a:buSzPts val="1600"/>
              <a:buFont typeface="Arial"/>
              <a:buChar char="»"/>
              <a:defRPr sz="1600"/>
            </a:lvl5pPr>
            <a:lvl6pPr indent="-330200" lvl="5" marL="2743200" algn="l">
              <a:spcBef>
                <a:spcPts val="320"/>
              </a:spcBef>
              <a:spcAft>
                <a:spcPts val="0"/>
              </a:spcAft>
              <a:buClr>
                <a:srgbClr val="336699"/>
              </a:buClr>
              <a:buSzPts val="1600"/>
              <a:buFont typeface="Arial"/>
              <a:buChar char="»"/>
              <a:defRPr sz="1600"/>
            </a:lvl6pPr>
            <a:lvl7pPr indent="-330200" lvl="6" marL="3200400" algn="l">
              <a:spcBef>
                <a:spcPts val="320"/>
              </a:spcBef>
              <a:spcAft>
                <a:spcPts val="0"/>
              </a:spcAft>
              <a:buClr>
                <a:srgbClr val="336699"/>
              </a:buClr>
              <a:buSzPts val="1600"/>
              <a:buFont typeface="Arial"/>
              <a:buChar char="»"/>
              <a:defRPr sz="1600"/>
            </a:lvl7pPr>
            <a:lvl8pPr indent="-330200" lvl="7" marL="3657600" algn="l">
              <a:spcBef>
                <a:spcPts val="320"/>
              </a:spcBef>
              <a:spcAft>
                <a:spcPts val="0"/>
              </a:spcAft>
              <a:buClr>
                <a:srgbClr val="336699"/>
              </a:buClr>
              <a:buSzPts val="1600"/>
              <a:buFont typeface="Arial"/>
              <a:buChar char="»"/>
              <a:defRPr sz="1600"/>
            </a:lvl8pPr>
            <a:lvl9pPr indent="-330200" lvl="8" marL="4114800" algn="l">
              <a:spcBef>
                <a:spcPts val="320"/>
              </a:spcBef>
              <a:spcAft>
                <a:spcPts val="0"/>
              </a:spcAft>
              <a:buClr>
                <a:srgbClr val="336699"/>
              </a:buClr>
              <a:buSzPts val="1600"/>
              <a:buFont typeface="Arial"/>
              <a:buChar char="»"/>
              <a:defRPr sz="1600"/>
            </a:lvl9pPr>
          </a:lstStyle>
          <a:p/>
        </p:txBody>
      </p:sp>
      <p:sp>
        <p:nvSpPr>
          <p:cNvPr id="43" name="Google Shape;43;p4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336699"/>
              </a:buClr>
              <a:buSzPts val="2400"/>
              <a:buFont typeface="Arial"/>
              <a:buNone/>
              <a:defRPr b="1" sz="2400"/>
            </a:lvl1pPr>
            <a:lvl2pPr indent="-228600" lvl="1" marL="914400" algn="l">
              <a:spcBef>
                <a:spcPts val="400"/>
              </a:spcBef>
              <a:spcAft>
                <a:spcPts val="0"/>
              </a:spcAft>
              <a:buClr>
                <a:srgbClr val="336699"/>
              </a:buClr>
              <a:buSzPts val="2000"/>
              <a:buFont typeface="Arial"/>
              <a:buNone/>
              <a:defRPr b="1" sz="2000"/>
            </a:lvl2pPr>
            <a:lvl3pPr indent="-228600" lvl="2" marL="1371600" algn="l">
              <a:spcBef>
                <a:spcPts val="360"/>
              </a:spcBef>
              <a:spcAft>
                <a:spcPts val="0"/>
              </a:spcAft>
              <a:buClr>
                <a:srgbClr val="336699"/>
              </a:buClr>
              <a:buSzPts val="1800"/>
              <a:buFont typeface="Arial"/>
              <a:buNone/>
              <a:defRPr b="1" sz="1800"/>
            </a:lvl3pPr>
            <a:lvl4pPr indent="-228600" lvl="3" marL="1828800" algn="l">
              <a:spcBef>
                <a:spcPts val="320"/>
              </a:spcBef>
              <a:spcAft>
                <a:spcPts val="0"/>
              </a:spcAft>
              <a:buClr>
                <a:srgbClr val="336699"/>
              </a:buClr>
              <a:buSzPts val="1600"/>
              <a:buFont typeface="Arial"/>
              <a:buNone/>
              <a:defRPr b="1" sz="1600"/>
            </a:lvl4pPr>
            <a:lvl5pPr indent="-228600" lvl="4" marL="2286000" algn="l">
              <a:spcBef>
                <a:spcPts val="320"/>
              </a:spcBef>
              <a:spcAft>
                <a:spcPts val="0"/>
              </a:spcAft>
              <a:buClr>
                <a:srgbClr val="336699"/>
              </a:buClr>
              <a:buSzPts val="1600"/>
              <a:buFont typeface="Arial"/>
              <a:buNone/>
              <a:defRPr b="1" sz="1600"/>
            </a:lvl5pPr>
            <a:lvl6pPr indent="-228600" lvl="5" marL="2743200" algn="l">
              <a:spcBef>
                <a:spcPts val="320"/>
              </a:spcBef>
              <a:spcAft>
                <a:spcPts val="0"/>
              </a:spcAft>
              <a:buClr>
                <a:srgbClr val="336699"/>
              </a:buClr>
              <a:buSzPts val="1600"/>
              <a:buFont typeface="Arial"/>
              <a:buNone/>
              <a:defRPr b="1" sz="1600"/>
            </a:lvl6pPr>
            <a:lvl7pPr indent="-228600" lvl="6" marL="3200400" algn="l">
              <a:spcBef>
                <a:spcPts val="320"/>
              </a:spcBef>
              <a:spcAft>
                <a:spcPts val="0"/>
              </a:spcAft>
              <a:buClr>
                <a:srgbClr val="336699"/>
              </a:buClr>
              <a:buSzPts val="1600"/>
              <a:buFont typeface="Arial"/>
              <a:buNone/>
              <a:defRPr b="1" sz="1600"/>
            </a:lvl7pPr>
            <a:lvl8pPr indent="-228600" lvl="7" marL="3657600" algn="l">
              <a:spcBef>
                <a:spcPts val="320"/>
              </a:spcBef>
              <a:spcAft>
                <a:spcPts val="0"/>
              </a:spcAft>
              <a:buClr>
                <a:srgbClr val="336699"/>
              </a:buClr>
              <a:buSzPts val="1600"/>
              <a:buFont typeface="Arial"/>
              <a:buNone/>
              <a:defRPr b="1" sz="1600"/>
            </a:lvl8pPr>
            <a:lvl9pPr indent="-228600" lvl="8" marL="4114800" algn="l">
              <a:spcBef>
                <a:spcPts val="320"/>
              </a:spcBef>
              <a:spcAft>
                <a:spcPts val="0"/>
              </a:spcAft>
              <a:buClr>
                <a:srgbClr val="336699"/>
              </a:buClr>
              <a:buSzPts val="1600"/>
              <a:buFont typeface="Arial"/>
              <a:buNone/>
              <a:defRPr b="1" sz="1600"/>
            </a:lvl9pPr>
          </a:lstStyle>
          <a:p/>
        </p:txBody>
      </p:sp>
      <p:sp>
        <p:nvSpPr>
          <p:cNvPr id="44" name="Google Shape;44;p4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rgbClr val="336699"/>
              </a:buClr>
              <a:buSzPts val="2400"/>
              <a:buFont typeface="Arial"/>
              <a:buChar char="•"/>
              <a:defRPr sz="2400"/>
            </a:lvl1pPr>
            <a:lvl2pPr indent="-355600" lvl="1" marL="914400" algn="l">
              <a:spcBef>
                <a:spcPts val="400"/>
              </a:spcBef>
              <a:spcAft>
                <a:spcPts val="0"/>
              </a:spcAft>
              <a:buClr>
                <a:srgbClr val="336699"/>
              </a:buClr>
              <a:buSzPts val="2000"/>
              <a:buFont typeface="Arial"/>
              <a:buChar char="–"/>
              <a:defRPr sz="2000"/>
            </a:lvl2pPr>
            <a:lvl3pPr indent="-342900" lvl="2" marL="1371600" algn="l">
              <a:spcBef>
                <a:spcPts val="360"/>
              </a:spcBef>
              <a:spcAft>
                <a:spcPts val="0"/>
              </a:spcAft>
              <a:buClr>
                <a:srgbClr val="336699"/>
              </a:buClr>
              <a:buSzPts val="1800"/>
              <a:buFont typeface="Arial"/>
              <a:buChar char="•"/>
              <a:defRPr sz="1800"/>
            </a:lvl3pPr>
            <a:lvl4pPr indent="-330200" lvl="3" marL="1828800" algn="l">
              <a:spcBef>
                <a:spcPts val="320"/>
              </a:spcBef>
              <a:spcAft>
                <a:spcPts val="0"/>
              </a:spcAft>
              <a:buClr>
                <a:srgbClr val="336699"/>
              </a:buClr>
              <a:buSzPts val="1600"/>
              <a:buFont typeface="Arial"/>
              <a:buChar char="–"/>
              <a:defRPr sz="1600"/>
            </a:lvl4pPr>
            <a:lvl5pPr indent="-330200" lvl="4" marL="2286000" algn="l">
              <a:spcBef>
                <a:spcPts val="320"/>
              </a:spcBef>
              <a:spcAft>
                <a:spcPts val="0"/>
              </a:spcAft>
              <a:buClr>
                <a:srgbClr val="336699"/>
              </a:buClr>
              <a:buSzPts val="1600"/>
              <a:buFont typeface="Arial"/>
              <a:buChar char="»"/>
              <a:defRPr sz="1600"/>
            </a:lvl5pPr>
            <a:lvl6pPr indent="-330200" lvl="5" marL="2743200" algn="l">
              <a:spcBef>
                <a:spcPts val="320"/>
              </a:spcBef>
              <a:spcAft>
                <a:spcPts val="0"/>
              </a:spcAft>
              <a:buClr>
                <a:srgbClr val="336699"/>
              </a:buClr>
              <a:buSzPts val="1600"/>
              <a:buFont typeface="Arial"/>
              <a:buChar char="»"/>
              <a:defRPr sz="1600"/>
            </a:lvl6pPr>
            <a:lvl7pPr indent="-330200" lvl="6" marL="3200400" algn="l">
              <a:spcBef>
                <a:spcPts val="320"/>
              </a:spcBef>
              <a:spcAft>
                <a:spcPts val="0"/>
              </a:spcAft>
              <a:buClr>
                <a:srgbClr val="336699"/>
              </a:buClr>
              <a:buSzPts val="1600"/>
              <a:buFont typeface="Arial"/>
              <a:buChar char="»"/>
              <a:defRPr sz="1600"/>
            </a:lvl7pPr>
            <a:lvl8pPr indent="-330200" lvl="7" marL="3657600" algn="l">
              <a:spcBef>
                <a:spcPts val="320"/>
              </a:spcBef>
              <a:spcAft>
                <a:spcPts val="0"/>
              </a:spcAft>
              <a:buClr>
                <a:srgbClr val="336699"/>
              </a:buClr>
              <a:buSzPts val="1600"/>
              <a:buFont typeface="Arial"/>
              <a:buChar char="»"/>
              <a:defRPr sz="1600"/>
            </a:lvl8pPr>
            <a:lvl9pPr indent="-330200" lvl="8" marL="4114800" algn="l">
              <a:spcBef>
                <a:spcPts val="320"/>
              </a:spcBef>
              <a:spcAft>
                <a:spcPts val="0"/>
              </a:spcAft>
              <a:buClr>
                <a:srgbClr val="336699"/>
              </a:buClr>
              <a:buSzPts val="1600"/>
              <a:buFont typeface="Arial"/>
              <a:buChar char="»"/>
              <a:defRPr sz="1600"/>
            </a:lvl9pPr>
          </a:lstStyle>
          <a:p/>
        </p:txBody>
      </p:sp>
      <p:sp>
        <p:nvSpPr>
          <p:cNvPr id="45" name="Google Shape;45;p40"/>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40"/>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7" name="Shape 47"/>
        <p:cNvGrpSpPr/>
        <p:nvPr/>
      </p:nvGrpSpPr>
      <p:grpSpPr>
        <a:xfrm>
          <a:off x="0" y="0"/>
          <a:ext cx="0" cy="0"/>
          <a:chOff x="0" y="0"/>
          <a:chExt cx="0" cy="0"/>
        </a:xfrm>
      </p:grpSpPr>
      <p:sp>
        <p:nvSpPr>
          <p:cNvPr id="48" name="Google Shape;48;p41"/>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1"/>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0" name="Shape 50"/>
        <p:cNvGrpSpPr/>
        <p:nvPr/>
      </p:nvGrpSpPr>
      <p:grpSpPr>
        <a:xfrm>
          <a:off x="0" y="0"/>
          <a:ext cx="0" cy="0"/>
          <a:chOff x="0" y="0"/>
          <a:chExt cx="0" cy="0"/>
        </a:xfrm>
      </p:grpSpPr>
      <p:sp>
        <p:nvSpPr>
          <p:cNvPr id="51" name="Google Shape;51;p42"/>
          <p:cNvSpPr txBox="1"/>
          <p:nvPr>
            <p:ph type="title"/>
          </p:nvPr>
        </p:nvSpPr>
        <p:spPr>
          <a:xfrm>
            <a:off x="457200" y="273050"/>
            <a:ext cx="3008313" cy="1162050"/>
          </a:xfrm>
          <a:prstGeom prst="rect">
            <a:avLst/>
          </a:prstGeom>
          <a:blipFill rotWithShape="1">
            <a:blip r:embed="rId2">
              <a:alphaModFix/>
            </a:blip>
            <a:stretch>
              <a:fillRect b="0" l="0" r="0" t="0"/>
            </a:stretch>
          </a:blipFill>
          <a:ln>
            <a:noFill/>
          </a:ln>
        </p:spPr>
        <p:txBody>
          <a:bodyPr anchorCtr="1"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2" name="Google Shape;52;p4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rgbClr val="336699"/>
              </a:buClr>
              <a:buSzPts val="3200"/>
              <a:buFont typeface="Arial"/>
              <a:buChar char="•"/>
              <a:defRPr sz="3200"/>
            </a:lvl1pPr>
            <a:lvl2pPr indent="-406400" lvl="1" marL="914400" algn="l">
              <a:spcBef>
                <a:spcPts val="560"/>
              </a:spcBef>
              <a:spcAft>
                <a:spcPts val="0"/>
              </a:spcAft>
              <a:buClr>
                <a:srgbClr val="336699"/>
              </a:buClr>
              <a:buSzPts val="2800"/>
              <a:buFont typeface="Arial"/>
              <a:buChar char="–"/>
              <a:defRPr sz="2800"/>
            </a:lvl2pPr>
            <a:lvl3pPr indent="-381000" lvl="2" marL="1371600" algn="l">
              <a:spcBef>
                <a:spcPts val="480"/>
              </a:spcBef>
              <a:spcAft>
                <a:spcPts val="0"/>
              </a:spcAft>
              <a:buClr>
                <a:srgbClr val="336699"/>
              </a:buClr>
              <a:buSzPts val="2400"/>
              <a:buFont typeface="Arial"/>
              <a:buChar char="•"/>
              <a:defRPr sz="2400"/>
            </a:lvl3pPr>
            <a:lvl4pPr indent="-355600" lvl="3" marL="1828800" algn="l">
              <a:spcBef>
                <a:spcPts val="400"/>
              </a:spcBef>
              <a:spcAft>
                <a:spcPts val="0"/>
              </a:spcAft>
              <a:buClr>
                <a:srgbClr val="336699"/>
              </a:buClr>
              <a:buSzPts val="2000"/>
              <a:buFont typeface="Arial"/>
              <a:buChar char="–"/>
              <a:defRPr sz="2000"/>
            </a:lvl4pPr>
            <a:lvl5pPr indent="-355600" lvl="4" marL="2286000" algn="l">
              <a:spcBef>
                <a:spcPts val="400"/>
              </a:spcBef>
              <a:spcAft>
                <a:spcPts val="0"/>
              </a:spcAft>
              <a:buClr>
                <a:srgbClr val="336699"/>
              </a:buClr>
              <a:buSzPts val="2000"/>
              <a:buFont typeface="Arial"/>
              <a:buChar char="»"/>
              <a:defRPr sz="2000"/>
            </a:lvl5pPr>
            <a:lvl6pPr indent="-355600" lvl="5" marL="2743200" algn="l">
              <a:spcBef>
                <a:spcPts val="400"/>
              </a:spcBef>
              <a:spcAft>
                <a:spcPts val="0"/>
              </a:spcAft>
              <a:buClr>
                <a:srgbClr val="336699"/>
              </a:buClr>
              <a:buSzPts val="2000"/>
              <a:buFont typeface="Arial"/>
              <a:buChar char="»"/>
              <a:defRPr sz="2000"/>
            </a:lvl6pPr>
            <a:lvl7pPr indent="-355600" lvl="6" marL="3200400" algn="l">
              <a:spcBef>
                <a:spcPts val="400"/>
              </a:spcBef>
              <a:spcAft>
                <a:spcPts val="0"/>
              </a:spcAft>
              <a:buClr>
                <a:srgbClr val="336699"/>
              </a:buClr>
              <a:buSzPts val="2000"/>
              <a:buFont typeface="Arial"/>
              <a:buChar char="»"/>
              <a:defRPr sz="2000"/>
            </a:lvl7pPr>
            <a:lvl8pPr indent="-355600" lvl="7" marL="3657600" algn="l">
              <a:spcBef>
                <a:spcPts val="400"/>
              </a:spcBef>
              <a:spcAft>
                <a:spcPts val="0"/>
              </a:spcAft>
              <a:buClr>
                <a:srgbClr val="336699"/>
              </a:buClr>
              <a:buSzPts val="2000"/>
              <a:buFont typeface="Arial"/>
              <a:buChar char="»"/>
              <a:defRPr sz="2000"/>
            </a:lvl8pPr>
            <a:lvl9pPr indent="-355600" lvl="8" marL="4114800" algn="l">
              <a:spcBef>
                <a:spcPts val="400"/>
              </a:spcBef>
              <a:spcAft>
                <a:spcPts val="0"/>
              </a:spcAft>
              <a:buClr>
                <a:srgbClr val="336699"/>
              </a:buClr>
              <a:buSzPts val="2000"/>
              <a:buFont typeface="Arial"/>
              <a:buChar char="»"/>
              <a:defRPr sz="2000"/>
            </a:lvl9pPr>
          </a:lstStyle>
          <a:p/>
        </p:txBody>
      </p:sp>
      <p:sp>
        <p:nvSpPr>
          <p:cNvPr id="53" name="Google Shape;53;p4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336699"/>
              </a:buClr>
              <a:buSzPts val="1400"/>
              <a:buFont typeface="Arial"/>
              <a:buNone/>
              <a:defRPr sz="1400"/>
            </a:lvl1pPr>
            <a:lvl2pPr indent="-228600" lvl="1" marL="914400" algn="l">
              <a:spcBef>
                <a:spcPts val="240"/>
              </a:spcBef>
              <a:spcAft>
                <a:spcPts val="0"/>
              </a:spcAft>
              <a:buClr>
                <a:srgbClr val="336699"/>
              </a:buClr>
              <a:buSzPts val="1200"/>
              <a:buFont typeface="Arial"/>
              <a:buNone/>
              <a:defRPr sz="1200"/>
            </a:lvl2pPr>
            <a:lvl3pPr indent="-228600" lvl="2" marL="1371600" algn="l">
              <a:spcBef>
                <a:spcPts val="200"/>
              </a:spcBef>
              <a:spcAft>
                <a:spcPts val="0"/>
              </a:spcAft>
              <a:buClr>
                <a:srgbClr val="336699"/>
              </a:buClr>
              <a:buSzPts val="1000"/>
              <a:buFont typeface="Arial"/>
              <a:buNone/>
              <a:defRPr sz="1000"/>
            </a:lvl3pPr>
            <a:lvl4pPr indent="-228600" lvl="3" marL="1828800" algn="l">
              <a:spcBef>
                <a:spcPts val="180"/>
              </a:spcBef>
              <a:spcAft>
                <a:spcPts val="0"/>
              </a:spcAft>
              <a:buClr>
                <a:srgbClr val="336699"/>
              </a:buClr>
              <a:buSzPts val="900"/>
              <a:buFont typeface="Arial"/>
              <a:buNone/>
              <a:defRPr sz="900"/>
            </a:lvl4pPr>
            <a:lvl5pPr indent="-228600" lvl="4" marL="2286000" algn="l">
              <a:spcBef>
                <a:spcPts val="180"/>
              </a:spcBef>
              <a:spcAft>
                <a:spcPts val="0"/>
              </a:spcAft>
              <a:buClr>
                <a:srgbClr val="336699"/>
              </a:buClr>
              <a:buSzPts val="900"/>
              <a:buFont typeface="Arial"/>
              <a:buNone/>
              <a:defRPr sz="900"/>
            </a:lvl5pPr>
            <a:lvl6pPr indent="-228600" lvl="5" marL="2743200" algn="l">
              <a:spcBef>
                <a:spcPts val="180"/>
              </a:spcBef>
              <a:spcAft>
                <a:spcPts val="0"/>
              </a:spcAft>
              <a:buClr>
                <a:srgbClr val="336699"/>
              </a:buClr>
              <a:buSzPts val="900"/>
              <a:buFont typeface="Arial"/>
              <a:buNone/>
              <a:defRPr sz="900"/>
            </a:lvl6pPr>
            <a:lvl7pPr indent="-228600" lvl="6" marL="3200400" algn="l">
              <a:spcBef>
                <a:spcPts val="180"/>
              </a:spcBef>
              <a:spcAft>
                <a:spcPts val="0"/>
              </a:spcAft>
              <a:buClr>
                <a:srgbClr val="336699"/>
              </a:buClr>
              <a:buSzPts val="900"/>
              <a:buFont typeface="Arial"/>
              <a:buNone/>
              <a:defRPr sz="900"/>
            </a:lvl7pPr>
            <a:lvl8pPr indent="-228600" lvl="7" marL="3657600" algn="l">
              <a:spcBef>
                <a:spcPts val="180"/>
              </a:spcBef>
              <a:spcAft>
                <a:spcPts val="0"/>
              </a:spcAft>
              <a:buClr>
                <a:srgbClr val="336699"/>
              </a:buClr>
              <a:buSzPts val="900"/>
              <a:buFont typeface="Arial"/>
              <a:buNone/>
              <a:defRPr sz="900"/>
            </a:lvl8pPr>
            <a:lvl9pPr indent="-228600" lvl="8" marL="4114800" algn="l">
              <a:spcBef>
                <a:spcPts val="180"/>
              </a:spcBef>
              <a:spcAft>
                <a:spcPts val="0"/>
              </a:spcAft>
              <a:buClr>
                <a:srgbClr val="336699"/>
              </a:buClr>
              <a:buSzPts val="900"/>
              <a:buFont typeface="Arial"/>
              <a:buNone/>
              <a:defRPr sz="900"/>
            </a:lvl9pPr>
          </a:lstStyle>
          <a:p/>
        </p:txBody>
      </p:sp>
      <p:sp>
        <p:nvSpPr>
          <p:cNvPr id="54" name="Google Shape;54;p42"/>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42"/>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6" name="Shape 56"/>
        <p:cNvGrpSpPr/>
        <p:nvPr/>
      </p:nvGrpSpPr>
      <p:grpSpPr>
        <a:xfrm>
          <a:off x="0" y="0"/>
          <a:ext cx="0" cy="0"/>
          <a:chOff x="0" y="0"/>
          <a:chExt cx="0" cy="0"/>
        </a:xfrm>
      </p:grpSpPr>
      <p:sp>
        <p:nvSpPr>
          <p:cNvPr id="57" name="Google Shape;57;p43"/>
          <p:cNvSpPr txBox="1"/>
          <p:nvPr>
            <p:ph type="title"/>
          </p:nvPr>
        </p:nvSpPr>
        <p:spPr>
          <a:xfrm>
            <a:off x="1792288" y="4800600"/>
            <a:ext cx="5486400" cy="566738"/>
          </a:xfrm>
          <a:prstGeom prst="rect">
            <a:avLst/>
          </a:prstGeom>
          <a:blipFill rotWithShape="1">
            <a:blip r:embed="rId2">
              <a:alphaModFix/>
            </a:blip>
            <a:stretch>
              <a:fillRect b="0" l="0" r="0" t="0"/>
            </a:stretch>
          </a:blipFill>
          <a:ln>
            <a:noFill/>
          </a:ln>
        </p:spPr>
        <p:txBody>
          <a:bodyPr anchorCtr="1"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8" name="Google Shape;58;p43"/>
          <p:cNvSpPr/>
          <p:nvPr>
            <p:ph idx="2" type="pic"/>
          </p:nvPr>
        </p:nvSpPr>
        <p:spPr>
          <a:xfrm>
            <a:off x="1792288" y="612775"/>
            <a:ext cx="5486400" cy="4114800"/>
          </a:xfrm>
          <a:prstGeom prst="rect">
            <a:avLst/>
          </a:prstGeom>
          <a:noFill/>
          <a:ln>
            <a:noFill/>
          </a:ln>
        </p:spPr>
      </p:sp>
      <p:sp>
        <p:nvSpPr>
          <p:cNvPr id="59" name="Google Shape;59;p4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336699"/>
              </a:buClr>
              <a:buSzPts val="1400"/>
              <a:buFont typeface="Arial"/>
              <a:buNone/>
              <a:defRPr sz="1400"/>
            </a:lvl1pPr>
            <a:lvl2pPr indent="-228600" lvl="1" marL="914400" algn="l">
              <a:spcBef>
                <a:spcPts val="240"/>
              </a:spcBef>
              <a:spcAft>
                <a:spcPts val="0"/>
              </a:spcAft>
              <a:buClr>
                <a:srgbClr val="336699"/>
              </a:buClr>
              <a:buSzPts val="1200"/>
              <a:buFont typeface="Arial"/>
              <a:buNone/>
              <a:defRPr sz="1200"/>
            </a:lvl2pPr>
            <a:lvl3pPr indent="-228600" lvl="2" marL="1371600" algn="l">
              <a:spcBef>
                <a:spcPts val="200"/>
              </a:spcBef>
              <a:spcAft>
                <a:spcPts val="0"/>
              </a:spcAft>
              <a:buClr>
                <a:srgbClr val="336699"/>
              </a:buClr>
              <a:buSzPts val="1000"/>
              <a:buFont typeface="Arial"/>
              <a:buNone/>
              <a:defRPr sz="1000"/>
            </a:lvl3pPr>
            <a:lvl4pPr indent="-228600" lvl="3" marL="1828800" algn="l">
              <a:spcBef>
                <a:spcPts val="180"/>
              </a:spcBef>
              <a:spcAft>
                <a:spcPts val="0"/>
              </a:spcAft>
              <a:buClr>
                <a:srgbClr val="336699"/>
              </a:buClr>
              <a:buSzPts val="900"/>
              <a:buFont typeface="Arial"/>
              <a:buNone/>
              <a:defRPr sz="900"/>
            </a:lvl4pPr>
            <a:lvl5pPr indent="-228600" lvl="4" marL="2286000" algn="l">
              <a:spcBef>
                <a:spcPts val="180"/>
              </a:spcBef>
              <a:spcAft>
                <a:spcPts val="0"/>
              </a:spcAft>
              <a:buClr>
                <a:srgbClr val="336699"/>
              </a:buClr>
              <a:buSzPts val="900"/>
              <a:buFont typeface="Arial"/>
              <a:buNone/>
              <a:defRPr sz="900"/>
            </a:lvl5pPr>
            <a:lvl6pPr indent="-228600" lvl="5" marL="2743200" algn="l">
              <a:spcBef>
                <a:spcPts val="180"/>
              </a:spcBef>
              <a:spcAft>
                <a:spcPts val="0"/>
              </a:spcAft>
              <a:buClr>
                <a:srgbClr val="336699"/>
              </a:buClr>
              <a:buSzPts val="900"/>
              <a:buFont typeface="Arial"/>
              <a:buNone/>
              <a:defRPr sz="900"/>
            </a:lvl6pPr>
            <a:lvl7pPr indent="-228600" lvl="6" marL="3200400" algn="l">
              <a:spcBef>
                <a:spcPts val="180"/>
              </a:spcBef>
              <a:spcAft>
                <a:spcPts val="0"/>
              </a:spcAft>
              <a:buClr>
                <a:srgbClr val="336699"/>
              </a:buClr>
              <a:buSzPts val="900"/>
              <a:buFont typeface="Arial"/>
              <a:buNone/>
              <a:defRPr sz="900"/>
            </a:lvl7pPr>
            <a:lvl8pPr indent="-228600" lvl="7" marL="3657600" algn="l">
              <a:spcBef>
                <a:spcPts val="180"/>
              </a:spcBef>
              <a:spcAft>
                <a:spcPts val="0"/>
              </a:spcAft>
              <a:buClr>
                <a:srgbClr val="336699"/>
              </a:buClr>
              <a:buSzPts val="900"/>
              <a:buFont typeface="Arial"/>
              <a:buNone/>
              <a:defRPr sz="900"/>
            </a:lvl8pPr>
            <a:lvl9pPr indent="-228600" lvl="8" marL="4114800" algn="l">
              <a:spcBef>
                <a:spcPts val="180"/>
              </a:spcBef>
              <a:spcAft>
                <a:spcPts val="0"/>
              </a:spcAft>
              <a:buClr>
                <a:srgbClr val="336699"/>
              </a:buClr>
              <a:buSzPts val="900"/>
              <a:buFont typeface="Arial"/>
              <a:buNone/>
              <a:defRPr sz="900"/>
            </a:lvl9pPr>
          </a:lstStyle>
          <a:p/>
        </p:txBody>
      </p:sp>
      <p:sp>
        <p:nvSpPr>
          <p:cNvPr id="60" name="Google Shape;60;p43"/>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43"/>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6.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DDDDD"/>
        </a:solidFill>
      </p:bgPr>
    </p:bg>
    <p:spTree>
      <p:nvGrpSpPr>
        <p:cNvPr id="9" name="Shape 9"/>
        <p:cNvGrpSpPr/>
        <p:nvPr/>
      </p:nvGrpSpPr>
      <p:grpSpPr>
        <a:xfrm>
          <a:off x="0" y="0"/>
          <a:ext cx="0" cy="0"/>
          <a:chOff x="0" y="0"/>
          <a:chExt cx="0" cy="0"/>
        </a:xfrm>
      </p:grpSpPr>
      <p:sp>
        <p:nvSpPr>
          <p:cNvPr descr="gibson-graphic (2)" id="10" name="Google Shape;10;p34"/>
          <p:cNvSpPr txBox="1"/>
          <p:nvPr>
            <p:ph type="title"/>
          </p:nvPr>
        </p:nvSpPr>
        <p:spPr>
          <a:xfrm>
            <a:off x="0" y="0"/>
            <a:ext cx="9140825" cy="1143000"/>
          </a:xfrm>
          <a:prstGeom prst="rect">
            <a:avLst/>
          </a:prstGeom>
          <a:blipFill rotWithShape="1">
            <a:blip r:embed="rId1">
              <a:alphaModFix/>
            </a:blip>
            <a:stretch>
              <a:fillRect b="0" l="0" r="0" t="0"/>
            </a:stretch>
          </a:blipFill>
          <a:ln>
            <a:noFill/>
          </a:ln>
        </p:spPr>
        <p:txBody>
          <a:bodyPr anchorCtr="1" anchor="ctr" bIns="45700" lIns="91425" spcFirstLastPara="1" rIns="91425" wrap="square" tIns="45700">
            <a:noAutofit/>
          </a:bodyPr>
          <a:lstStyle>
            <a:lvl1pPr lvl="0"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1pPr>
            <a:lvl2pPr lvl="1"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2pPr>
            <a:lvl3pPr lvl="2"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3pPr>
            <a:lvl4pPr lvl="3"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4pPr>
            <a:lvl5pPr lvl="4"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5pPr>
            <a:lvl6pPr lvl="5"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6pPr>
            <a:lvl7pPr lvl="6"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7pPr>
            <a:lvl8pPr lvl="7"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8pPr>
            <a:lvl9pPr lvl="8"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9pPr>
          </a:lstStyle>
          <a:p/>
        </p:txBody>
      </p:sp>
      <p:sp>
        <p:nvSpPr>
          <p:cNvPr id="11" name="Google Shape;11;p34"/>
          <p:cNvSpPr txBox="1"/>
          <p:nvPr>
            <p:ph idx="1" type="body"/>
          </p:nvPr>
        </p:nvSpPr>
        <p:spPr>
          <a:xfrm>
            <a:off x="593725" y="1598613"/>
            <a:ext cx="7772400" cy="4114800"/>
          </a:xfrm>
          <a:prstGeom prst="rect">
            <a:avLst/>
          </a:prstGeom>
          <a:noFill/>
          <a:ln>
            <a:noFill/>
          </a:ln>
        </p:spPr>
        <p:txBody>
          <a:bodyPr anchorCtr="0" anchor="t" bIns="45700" lIns="91425" spcFirstLastPara="1" rIns="91425" wrap="square" tIns="45700">
            <a:noAutofit/>
          </a:bodyPr>
          <a:lstStyle>
            <a:lvl1pPr indent="-406400" lvl="0" marL="457200" marR="0" rtl="0" algn="l">
              <a:spcBef>
                <a:spcPts val="560"/>
              </a:spcBef>
              <a:spcAft>
                <a:spcPts val="0"/>
              </a:spcAft>
              <a:buClr>
                <a:srgbClr val="336699"/>
              </a:buClr>
              <a:buSzPts val="2800"/>
              <a:buFont typeface="Arial"/>
              <a:buChar char="•"/>
              <a:defRPr b="0" i="0" sz="2800" u="none" cap="none" strike="noStrike">
                <a:solidFill>
                  <a:srgbClr val="336699"/>
                </a:solidFill>
                <a:latin typeface="Arial"/>
                <a:ea typeface="Arial"/>
                <a:cs typeface="Arial"/>
                <a:sym typeface="Arial"/>
              </a:defRPr>
            </a:lvl1pPr>
            <a:lvl2pPr indent="-381000" lvl="1" marL="914400" marR="0" rtl="0" algn="l">
              <a:spcBef>
                <a:spcPts val="480"/>
              </a:spcBef>
              <a:spcAft>
                <a:spcPts val="0"/>
              </a:spcAft>
              <a:buClr>
                <a:srgbClr val="336699"/>
              </a:buClr>
              <a:buSzPts val="2400"/>
              <a:buFont typeface="Arial"/>
              <a:buChar char="–"/>
              <a:defRPr b="0" i="0" sz="2400" u="none" cap="none" strike="noStrike">
                <a:solidFill>
                  <a:srgbClr val="336699"/>
                </a:solidFill>
                <a:latin typeface="Arial"/>
                <a:ea typeface="Arial"/>
                <a:cs typeface="Arial"/>
                <a:sym typeface="Arial"/>
              </a:defRPr>
            </a:lvl2pPr>
            <a:lvl3pPr indent="-355600" lvl="2" marL="1371600" marR="0" rtl="0" algn="l">
              <a:spcBef>
                <a:spcPts val="400"/>
              </a:spcBef>
              <a:spcAft>
                <a:spcPts val="0"/>
              </a:spcAft>
              <a:buClr>
                <a:srgbClr val="336699"/>
              </a:buClr>
              <a:buSzPts val="2000"/>
              <a:buFont typeface="Arial"/>
              <a:buChar char="•"/>
              <a:defRPr b="0" i="0" sz="2000" u="none" cap="none" strike="noStrike">
                <a:solidFill>
                  <a:srgbClr val="336699"/>
                </a:solidFill>
                <a:latin typeface="Arial"/>
                <a:ea typeface="Arial"/>
                <a:cs typeface="Arial"/>
                <a:sym typeface="Arial"/>
              </a:defRPr>
            </a:lvl3pPr>
            <a:lvl4pPr indent="-342900" lvl="3" marL="18288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4pPr>
            <a:lvl5pPr indent="-342900" lvl="4" marL="22860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5pPr>
            <a:lvl6pPr indent="-342900" lvl="5" marL="27432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6pPr>
            <a:lvl7pPr indent="-342900" lvl="6" marL="32004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7pPr>
            <a:lvl8pPr indent="-342900" lvl="7" marL="36576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8pPr>
            <a:lvl9pPr indent="-342900" lvl="8" marL="41148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9pPr>
          </a:lstStyle>
          <a:p/>
        </p:txBody>
      </p:sp>
      <p:sp>
        <p:nvSpPr>
          <p:cNvPr id="12" name="Google Shape;12;p34"/>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336699"/>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3" name="Google Shape;13;p34"/>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1pPr>
            <a:lvl2pPr indent="0" lvl="1"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2pPr>
            <a:lvl3pPr indent="0" lvl="2"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3pPr>
            <a:lvl4pPr indent="0" lvl="3"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4pPr>
            <a:lvl5pPr indent="0" lvl="4"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5pPr>
            <a:lvl6pPr indent="0" lvl="5"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6pPr>
            <a:lvl7pPr indent="0" lvl="6"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7pPr>
            <a:lvl8pPr indent="0" lvl="7"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8pPr>
            <a:lvl9pPr indent="0" lvl="8"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7, Slide #</a:t>
            </a: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jpg"/><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vmlDrawing" Target="../drawings/vmlDrawing2.vml"/><Relationship Id="rId4" Type="http://schemas.openxmlformats.org/officeDocument/2006/relationships/image" Target="../media/image3.jpg"/><Relationship Id="rId5" Type="http://schemas.openxmlformats.org/officeDocument/2006/relationships/image" Target="../media/image16.png"/><Relationship Id="rId6" Type="http://schemas.openxmlformats.org/officeDocument/2006/relationships/package" Target="../embeddings/Microsoft_Office_Word_Document2.docx"/><Relationship Id="rId7" Type="http://schemas.openxmlformats.org/officeDocument/2006/relationships/package" Target="../embeddings/Microsoft_Office_Word_Document2.docx"/><Relationship Id="rId8" Type="http://schemas.openxmlformats.org/officeDocument/2006/relationships/image" Target="../media/image1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jpg"/><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vmlDrawing" Target="../drawings/vmlDrawing3.vml"/><Relationship Id="rId4" Type="http://schemas.openxmlformats.org/officeDocument/2006/relationships/image" Target="../media/image3.jpg"/><Relationship Id="rId5" Type="http://schemas.openxmlformats.org/officeDocument/2006/relationships/image" Target="../media/image9.png"/><Relationship Id="rId6" Type="http://schemas.openxmlformats.org/officeDocument/2006/relationships/package" Target="../embeddings/Microsoft_Office_Word_Document3.docx"/><Relationship Id="rId7" Type="http://schemas.openxmlformats.org/officeDocument/2006/relationships/package" Target="../embeddings/Microsoft_Office_Word_Document3.docx"/><Relationship Id="rId8"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3.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3.jp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3.jpg"/><Relationship Id="rId4" Type="http://schemas.openxmlformats.org/officeDocument/2006/relationships/image" Target="../media/image1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3.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3.jpg"/><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3.jpg"/><Relationship Id="rId4" Type="http://schemas.openxmlformats.org/officeDocument/2006/relationships/image" Target="../media/image1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3.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3.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3.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3.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3.jpg"/><Relationship Id="rId4" Type="http://schemas.openxmlformats.org/officeDocument/2006/relationships/image" Target="../media/image1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vmlDrawing" Target="../drawings/vmlDrawing1.vml"/><Relationship Id="rId4" Type="http://schemas.openxmlformats.org/officeDocument/2006/relationships/image" Target="../media/image3.jpg"/><Relationship Id="rId5" Type="http://schemas.openxmlformats.org/officeDocument/2006/relationships/package" Target="../embeddings/Microsoft_Office_Word_Document1.docx"/><Relationship Id="rId6" Type="http://schemas.openxmlformats.org/officeDocument/2006/relationships/package" Target="../embeddings/Microsoft_Office_Word_Document1.docx"/><Relationship Id="rId7"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
          <p:cNvSpPr txBox="1"/>
          <p:nvPr>
            <p:ph idx="1" type="subTitle"/>
          </p:nvPr>
        </p:nvSpPr>
        <p:spPr>
          <a:xfrm>
            <a:off x="685800" y="2819400"/>
            <a:ext cx="7010400" cy="2297113"/>
          </a:xfrm>
          <a:prstGeom prst="rect">
            <a:avLst/>
          </a:prstGeom>
          <a:solidFill>
            <a:srgbClr val="FFFFFF"/>
          </a:solidFill>
          <a:ln>
            <a:noFill/>
          </a:ln>
        </p:spPr>
        <p:txBody>
          <a:bodyPr anchorCtr="0" anchor="ctr" bIns="45700" lIns="91425" spcFirstLastPara="1" rIns="91425" wrap="square" tIns="228600">
            <a:noAutofit/>
          </a:bodyPr>
          <a:lstStyle/>
          <a:p>
            <a:pPr indent="0" lvl="0" marL="0" rtl="0" algn="ctr">
              <a:spcBef>
                <a:spcPts val="0"/>
              </a:spcBef>
              <a:spcAft>
                <a:spcPts val="0"/>
              </a:spcAft>
              <a:buClr>
                <a:srgbClr val="000066"/>
              </a:buClr>
              <a:buSzPts val="3600"/>
              <a:buFont typeface="Times New Roman"/>
              <a:buNone/>
            </a:pPr>
            <a:r>
              <a:rPr lang="en-US" sz="3600">
                <a:solidFill>
                  <a:srgbClr val="000066"/>
                </a:solidFill>
                <a:latin typeface="Times New Roman"/>
                <a:ea typeface="Times New Roman"/>
                <a:cs typeface="Times New Roman"/>
                <a:sym typeface="Times New Roman"/>
              </a:rPr>
              <a:t>Long-Term</a:t>
            </a:r>
            <a:br>
              <a:rPr lang="en-US" sz="3600">
                <a:solidFill>
                  <a:srgbClr val="000066"/>
                </a:solidFill>
                <a:latin typeface="Times New Roman"/>
                <a:ea typeface="Times New Roman"/>
                <a:cs typeface="Times New Roman"/>
                <a:sym typeface="Times New Roman"/>
              </a:rPr>
            </a:br>
            <a:r>
              <a:rPr lang="en-US" sz="3600">
                <a:solidFill>
                  <a:srgbClr val="000066"/>
                </a:solidFill>
                <a:latin typeface="Times New Roman"/>
                <a:ea typeface="Times New Roman"/>
                <a:cs typeface="Times New Roman"/>
                <a:sym typeface="Times New Roman"/>
              </a:rPr>
              <a:t>Debt-Paying Ability</a:t>
            </a:r>
            <a:endParaRPr/>
          </a:p>
        </p:txBody>
      </p:sp>
      <p:sp>
        <p:nvSpPr>
          <p:cNvPr id="79" name="Google Shape;79;p1"/>
          <p:cNvSpPr/>
          <p:nvPr/>
        </p:nvSpPr>
        <p:spPr>
          <a:xfrm>
            <a:off x="685800" y="914400"/>
            <a:ext cx="7010400" cy="1901825"/>
          </a:xfrm>
          <a:prstGeom prst="rect">
            <a:avLst/>
          </a:prstGeom>
          <a:noFill/>
          <a:ln cap="flat" cmpd="sng" w="25400">
            <a:solidFill>
              <a:schemeClr val="accent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4000" u="none" cap="none" strike="noStrike">
                <a:solidFill>
                  <a:srgbClr val="666633"/>
                </a:solidFill>
                <a:latin typeface="Times New Roman"/>
                <a:ea typeface="Times New Roman"/>
                <a:cs typeface="Times New Roman"/>
                <a:sym typeface="Times New Roman"/>
              </a:rPr>
              <a:t>Chapter 7</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descr="gibson-graphic (2)" id="143" name="Google Shape;143;p10"/>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a:t>
            </a:r>
            <a:endParaRPr/>
          </a:p>
        </p:txBody>
      </p:sp>
      <p:sp>
        <p:nvSpPr>
          <p:cNvPr id="144" name="Google Shape;144;p10"/>
          <p:cNvSpPr txBox="1"/>
          <p:nvPr>
            <p:ph idx="1" type="body"/>
          </p:nvPr>
        </p:nvSpPr>
        <p:spPr>
          <a:xfrm>
            <a:off x="381000" y="1143000"/>
            <a:ext cx="8077200" cy="533400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300"/>
              <a:buFont typeface="Noto Sans Symbols"/>
              <a:buChar char="❑"/>
            </a:pPr>
            <a:r>
              <a:rPr lang="en-US" sz="2300">
                <a:solidFill>
                  <a:schemeClr val="dk1"/>
                </a:solidFill>
                <a:latin typeface="Times New Roman"/>
                <a:ea typeface="Times New Roman"/>
                <a:cs typeface="Times New Roman"/>
                <a:sym typeface="Times New Roman"/>
              </a:rPr>
              <a:t>Variations in application: substantial disagreement occurs on the details of the formula to compute the debt ratio</a:t>
            </a:r>
            <a:endParaRPr sz="2300">
              <a:solidFill>
                <a:schemeClr val="dk1"/>
              </a:solidFill>
              <a:latin typeface="Times New Roman"/>
              <a:ea typeface="Times New Roman"/>
              <a:cs typeface="Times New Roman"/>
              <a:sym typeface="Times New Roman"/>
            </a:endParaRPr>
          </a:p>
          <a:p>
            <a:pPr indent="-285750" lvl="1" marL="742950" rtl="0" algn="just">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Whether short-term liabilities should be included??</a:t>
            </a:r>
            <a:endParaRPr/>
          </a:p>
          <a:p>
            <a:pPr indent="-228600" lvl="2" marL="1143000" rtl="0" algn="just">
              <a:spcBef>
                <a:spcPts val="46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Not part of long-term source of funds: exclude</a:t>
            </a:r>
            <a:endParaRPr/>
          </a:p>
          <a:p>
            <a:pPr indent="-228600" lvl="2" marL="1143000" rtl="0" algn="just">
              <a:spcBef>
                <a:spcPts val="46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Part of the total source of funds: include</a:t>
            </a:r>
            <a:endParaRPr/>
          </a:p>
          <a:p>
            <a:pPr indent="-285750" lvl="1" marL="742950" rtl="0" algn="just">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Whether certain other items should be included in liabilities</a:t>
            </a:r>
            <a:r>
              <a:rPr lang="en-US" sz="2300">
                <a:solidFill>
                  <a:schemeClr val="dk1"/>
                </a:solidFill>
                <a:latin typeface="Times New Roman"/>
                <a:ea typeface="Times New Roman"/>
                <a:cs typeface="Times New Roman"/>
                <a:sym typeface="Times New Roman"/>
              </a:rPr>
              <a:t>?? </a:t>
            </a:r>
            <a:endParaRPr/>
          </a:p>
          <a:p>
            <a:pPr indent="-228600" lvl="2" marL="1143000" rtl="0" algn="just">
              <a:spcBef>
                <a:spcPts val="46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some liabilities clearly represent a commitment to pay out funds in the future, </a:t>
            </a:r>
            <a:endParaRPr/>
          </a:p>
          <a:p>
            <a:pPr indent="-228600" lvl="2" marL="1143000" rtl="0" algn="just">
              <a:spcBef>
                <a:spcPts val="46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other items may never result in a future payment. </a:t>
            </a:r>
            <a:endParaRPr/>
          </a:p>
          <a:p>
            <a:pPr indent="-342900" lvl="0" marL="342900" rtl="0" algn="just">
              <a:spcBef>
                <a:spcPts val="460"/>
              </a:spcBef>
              <a:spcAft>
                <a:spcPts val="0"/>
              </a:spcAft>
              <a:buClr>
                <a:schemeClr val="dk1"/>
              </a:buClr>
              <a:buSzPts val="2300"/>
              <a:buFont typeface="Noto Sans Symbols"/>
              <a:buChar char="❑"/>
            </a:pPr>
            <a:r>
              <a:rPr lang="en-US" sz="2300">
                <a:solidFill>
                  <a:schemeClr val="dk1"/>
                </a:solidFill>
                <a:latin typeface="Times New Roman"/>
                <a:ea typeface="Times New Roman"/>
                <a:cs typeface="Times New Roman"/>
                <a:sym typeface="Times New Roman"/>
              </a:rPr>
              <a:t>Items </a:t>
            </a:r>
            <a:r>
              <a:rPr b="1" lang="en-US" sz="2300">
                <a:solidFill>
                  <a:schemeClr val="accent2"/>
                </a:solidFill>
                <a:latin typeface="Times New Roman"/>
                <a:ea typeface="Times New Roman"/>
                <a:cs typeface="Times New Roman"/>
                <a:sym typeface="Times New Roman"/>
              </a:rPr>
              <a:t>that present particular problems </a:t>
            </a:r>
            <a:r>
              <a:rPr lang="en-US" sz="2300">
                <a:solidFill>
                  <a:schemeClr val="dk1"/>
                </a:solidFill>
                <a:latin typeface="Times New Roman"/>
                <a:ea typeface="Times New Roman"/>
                <a:cs typeface="Times New Roman"/>
                <a:sym typeface="Times New Roman"/>
              </a:rPr>
              <a:t>as to a future payment of funds include: reserves, deferred taxes, noncontrolling interests, and redeemable preferred stock.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descr="gibson-graphic (2)" id="150" name="Google Shape;150;p11"/>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 and Certain Liabilities</a:t>
            </a:r>
            <a:endParaRPr/>
          </a:p>
        </p:txBody>
      </p:sp>
      <p:sp>
        <p:nvSpPr>
          <p:cNvPr id="151" name="Google Shape;151;p11"/>
          <p:cNvSpPr txBox="1"/>
          <p:nvPr>
            <p:ph idx="1" type="body"/>
          </p:nvPr>
        </p:nvSpPr>
        <p:spPr>
          <a:xfrm>
            <a:off x="228600" y="1219200"/>
            <a:ext cx="8686800" cy="41148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336699"/>
              </a:buClr>
              <a:buSzPts val="2800"/>
              <a:buFont typeface="Arial"/>
              <a:buNone/>
            </a:pPr>
            <a:r>
              <a:rPr b="1" lang="en-US"/>
              <a:t>Deferred Income Taxes</a:t>
            </a:r>
            <a:endParaRPr/>
          </a:p>
          <a:p>
            <a:pPr indent="-342900" lvl="1" marL="342900" rtl="0" algn="just">
              <a:lnSpc>
                <a:spcPct val="150000"/>
              </a:lnSpc>
              <a:spcBef>
                <a:spcPts val="0"/>
              </a:spcBef>
              <a:spcAft>
                <a:spcPts val="0"/>
              </a:spcAft>
              <a:buClr>
                <a:schemeClr val="dk1"/>
              </a:buClr>
              <a:buSzPts val="2200"/>
              <a:buFont typeface="Courier New"/>
              <a:buChar char="o"/>
            </a:pPr>
            <a:r>
              <a:rPr lang="en-US" sz="2200">
                <a:solidFill>
                  <a:schemeClr val="dk1"/>
                </a:solidFill>
                <a:latin typeface="Times New Roman"/>
                <a:ea typeface="Times New Roman"/>
                <a:cs typeface="Times New Roman"/>
                <a:sym typeface="Times New Roman"/>
              </a:rPr>
              <a:t>Difference between income tax expense based   on   financial   statement   income and income taxes payable based on the tax return. This difference </a:t>
            </a:r>
            <a:r>
              <a:rPr lang="en-US" sz="2200">
                <a:solidFill>
                  <a:srgbClr val="FF0000"/>
                </a:solidFill>
                <a:latin typeface="Times New Roman"/>
                <a:ea typeface="Times New Roman"/>
                <a:cs typeface="Times New Roman"/>
                <a:sym typeface="Times New Roman"/>
              </a:rPr>
              <a:t>is recorded as deferred income taxes. </a:t>
            </a:r>
            <a:endParaRPr sz="2200">
              <a:solidFill>
                <a:srgbClr val="FF0000"/>
              </a:solidFill>
              <a:latin typeface="Times New Roman"/>
              <a:ea typeface="Times New Roman"/>
              <a:cs typeface="Times New Roman"/>
              <a:sym typeface="Times New Roman"/>
            </a:endParaRPr>
          </a:p>
          <a:p>
            <a:pPr indent="-342900" lvl="1" marL="342900" rtl="0" algn="just">
              <a:lnSpc>
                <a:spcPct val="150000"/>
              </a:lnSpc>
              <a:spcBef>
                <a:spcPts val="0"/>
              </a:spcBef>
              <a:spcAft>
                <a:spcPts val="0"/>
              </a:spcAft>
              <a:buClr>
                <a:schemeClr val="dk1"/>
              </a:buClr>
              <a:buSzPts val="2200"/>
              <a:buFont typeface="Courier New"/>
              <a:buChar char="o"/>
            </a:pPr>
            <a:r>
              <a:rPr lang="en-US" sz="2200">
                <a:solidFill>
                  <a:schemeClr val="dk1"/>
                </a:solidFill>
                <a:latin typeface="Times New Roman"/>
                <a:ea typeface="Times New Roman"/>
                <a:cs typeface="Times New Roman"/>
                <a:sym typeface="Times New Roman"/>
              </a:rPr>
              <a:t>The concept that results in deferred income taxes is called interperiod tax allocation.</a:t>
            </a:r>
            <a:endParaRPr/>
          </a:p>
          <a:p>
            <a:pPr indent="-342900" lvl="1" marL="342900" rtl="0" algn="just">
              <a:lnSpc>
                <a:spcPct val="150000"/>
              </a:lnSpc>
              <a:spcBef>
                <a:spcPts val="0"/>
              </a:spcBef>
              <a:spcAft>
                <a:spcPts val="0"/>
              </a:spcAft>
              <a:buClr>
                <a:schemeClr val="accent6"/>
              </a:buClr>
              <a:buSzPts val="2000"/>
              <a:buFont typeface="Courier New"/>
              <a:buChar char="o"/>
            </a:pPr>
            <a:r>
              <a:rPr b="1" lang="en-US" sz="2000">
                <a:solidFill>
                  <a:schemeClr val="accent6"/>
                </a:solidFill>
                <a:latin typeface="Times New Roman"/>
                <a:ea typeface="Times New Roman"/>
                <a:cs typeface="Times New Roman"/>
                <a:sym typeface="Times New Roman"/>
              </a:rPr>
              <a:t>Recognized as a liability by GAAP; include in ratio</a:t>
            </a:r>
            <a:endParaRPr/>
          </a:p>
          <a:p>
            <a:pPr indent="0" lvl="1" marL="0" rtl="0" algn="just">
              <a:lnSpc>
                <a:spcPct val="150000"/>
              </a:lnSpc>
              <a:spcBef>
                <a:spcPts val="0"/>
              </a:spcBef>
              <a:spcAft>
                <a:spcPts val="0"/>
              </a:spcAft>
              <a:buClr>
                <a:srgbClr val="336699"/>
              </a:buClr>
              <a:buSzPts val="2200"/>
              <a:buFont typeface="Arial"/>
              <a:buNone/>
            </a:pPr>
            <a:r>
              <a:t/>
            </a:r>
            <a:endParaRPr sz="2200">
              <a:solidFill>
                <a:schemeClr val="dk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descr="gibson-graphic (2)" id="157" name="Google Shape;157;p12"/>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 and Certain Liabilities</a:t>
            </a:r>
            <a:endParaRPr/>
          </a:p>
        </p:txBody>
      </p:sp>
      <p:sp>
        <p:nvSpPr>
          <p:cNvPr id="158" name="Google Shape;158;p12"/>
          <p:cNvSpPr txBox="1"/>
          <p:nvPr>
            <p:ph idx="1" type="body"/>
          </p:nvPr>
        </p:nvSpPr>
        <p:spPr>
          <a:xfrm>
            <a:off x="228600" y="1219200"/>
            <a:ext cx="8686800" cy="2929288"/>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336699"/>
              </a:buClr>
              <a:buSzPts val="2800"/>
              <a:buFont typeface="Arial"/>
              <a:buNone/>
            </a:pPr>
            <a:r>
              <a:rPr lang="en-US"/>
              <a:t>Deferred Income Taxes</a:t>
            </a:r>
            <a:endParaRPr/>
          </a:p>
        </p:txBody>
      </p:sp>
      <p:sp>
        <p:nvSpPr>
          <p:cNvPr id="159" name="Google Shape;159;p12"/>
          <p:cNvSpPr/>
          <p:nvPr/>
        </p:nvSpPr>
        <p:spPr>
          <a:xfrm>
            <a:off x="304800" y="1720840"/>
            <a:ext cx="8763000" cy="227754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200" u="none" cap="none" strike="noStrike">
                <a:solidFill>
                  <a:schemeClr val="dk1"/>
                </a:solidFill>
                <a:latin typeface="Times New Roman"/>
                <a:ea typeface="Times New Roman"/>
                <a:cs typeface="Times New Roman"/>
                <a:sym typeface="Times New Roman"/>
              </a:rPr>
              <a:t>consider the following facts related to a machinery purchase for $100,000:</a:t>
            </a:r>
            <a:endParaRPr/>
          </a:p>
          <a:p>
            <a:pPr indent="0" lvl="0" marL="0" marR="0" rtl="0" algn="l">
              <a:spcBef>
                <a:spcPts val="0"/>
              </a:spcBef>
              <a:spcAft>
                <a:spcPts val="0"/>
              </a:spcAft>
              <a:buNone/>
            </a:pPr>
            <a:r>
              <a:rPr lang="en-US" sz="2400">
                <a:solidFill>
                  <a:schemeClr val="accent6"/>
                </a:solidFill>
                <a:latin typeface="Times New Roman"/>
                <a:ea typeface="Times New Roman"/>
                <a:cs typeface="Times New Roman"/>
                <a:sym typeface="Times New Roman"/>
              </a:rPr>
              <a:t>Three-year write-off for </a:t>
            </a:r>
            <a:r>
              <a:rPr lang="en-US" sz="2400">
                <a:solidFill>
                  <a:srgbClr val="FF0000"/>
                </a:solidFill>
                <a:latin typeface="Times New Roman"/>
                <a:ea typeface="Times New Roman"/>
                <a:cs typeface="Times New Roman"/>
                <a:sym typeface="Times New Roman"/>
              </a:rPr>
              <a:t>tax purposes</a:t>
            </a:r>
            <a:r>
              <a:rPr lang="en-US" sz="2400">
                <a:solidFill>
                  <a:schemeClr val="accent6"/>
                </a:solidFill>
                <a:latin typeface="Times New Roman"/>
                <a:ea typeface="Times New Roman"/>
                <a:cs typeface="Times New Roman"/>
                <a:sym typeface="Times New Roman"/>
              </a:rPr>
              <a:t>:</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1st year         $ 25,000</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2nd year	38,000</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3rd year	</a:t>
            </a:r>
            <a:r>
              <a:rPr lang="en-US" sz="2400" u="sng">
                <a:solidFill>
                  <a:schemeClr val="dk1"/>
                </a:solidFill>
                <a:latin typeface="Times New Roman"/>
                <a:ea typeface="Times New Roman"/>
                <a:cs typeface="Times New Roman"/>
                <a:sym typeface="Times New Roman"/>
              </a:rPr>
              <a:t>37,000</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a:t>
            </a:r>
            <a:r>
              <a:rPr lang="en-US" sz="2400" u="sng">
                <a:solidFill>
                  <a:schemeClr val="dk1"/>
                </a:solidFill>
                <a:latin typeface="Times New Roman"/>
                <a:ea typeface="Times New Roman"/>
                <a:cs typeface="Times New Roman"/>
                <a:sym typeface="Times New Roman"/>
              </a:rPr>
              <a:t>$100,000</a:t>
            </a:r>
            <a:endParaRPr/>
          </a:p>
        </p:txBody>
      </p:sp>
      <p:sp>
        <p:nvSpPr>
          <p:cNvPr id="160" name="Google Shape;160;p12"/>
          <p:cNvSpPr/>
          <p:nvPr/>
        </p:nvSpPr>
        <p:spPr>
          <a:xfrm>
            <a:off x="228600" y="3962400"/>
            <a:ext cx="8229600" cy="267765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accent6"/>
                </a:solidFill>
                <a:latin typeface="Times New Roman"/>
                <a:ea typeface="Times New Roman"/>
                <a:cs typeface="Times New Roman"/>
                <a:sym typeface="Times New Roman"/>
              </a:rPr>
              <a:t>Five-year write-off for </a:t>
            </a:r>
            <a:r>
              <a:rPr lang="en-US" sz="2400">
                <a:solidFill>
                  <a:srgbClr val="FF0000"/>
                </a:solidFill>
                <a:latin typeface="Times New Roman"/>
                <a:ea typeface="Times New Roman"/>
                <a:cs typeface="Times New Roman"/>
                <a:sym typeface="Times New Roman"/>
              </a:rPr>
              <a:t>financial statements</a:t>
            </a:r>
            <a:r>
              <a:rPr lang="en-US" sz="2400">
                <a:solidFill>
                  <a:schemeClr val="accent6"/>
                </a:solidFill>
                <a:latin typeface="Times New Roman"/>
                <a:ea typeface="Times New Roman"/>
                <a:cs typeface="Times New Roman"/>
                <a:sym typeface="Times New Roman"/>
              </a:rPr>
              <a:t>: </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1st year	$ 20,000</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2nd year	   20,000</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3rd year	   20,000</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4th year	   20,000</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5th year	   </a:t>
            </a:r>
            <a:r>
              <a:rPr lang="en-US" sz="2400" u="sng">
                <a:solidFill>
                  <a:schemeClr val="dk1"/>
                </a:solidFill>
                <a:latin typeface="Times New Roman"/>
                <a:ea typeface="Times New Roman"/>
                <a:cs typeface="Times New Roman"/>
                <a:sym typeface="Times New Roman"/>
              </a:rPr>
              <a:t>20,000</a:t>
            </a:r>
            <a:endParaRPr sz="2400" u="sng">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a:t>
            </a:r>
            <a:r>
              <a:rPr lang="en-US" sz="2400" u="sng">
                <a:solidFill>
                  <a:schemeClr val="dk1"/>
                </a:solidFill>
                <a:latin typeface="Times New Roman"/>
                <a:ea typeface="Times New Roman"/>
                <a:cs typeface="Times New Roman"/>
                <a:sym typeface="Times New Roman"/>
              </a:rPr>
              <a:t>$100,000</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descr="gibson-graphic (2)" id="166" name="Google Shape;166;p13"/>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 and Certain Liabilities</a:t>
            </a:r>
            <a:endParaRPr/>
          </a:p>
        </p:txBody>
      </p:sp>
      <p:sp>
        <p:nvSpPr>
          <p:cNvPr id="167" name="Google Shape;167;p13"/>
          <p:cNvSpPr txBox="1"/>
          <p:nvPr>
            <p:ph idx="1" type="body"/>
          </p:nvPr>
        </p:nvSpPr>
        <p:spPr>
          <a:xfrm>
            <a:off x="228600" y="1219200"/>
            <a:ext cx="8686800" cy="2929288"/>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336699"/>
              </a:buClr>
              <a:buSzPts val="2800"/>
              <a:buFont typeface="Arial"/>
              <a:buNone/>
            </a:pPr>
            <a:r>
              <a:rPr lang="en-US"/>
              <a:t>Deferred Income Taxes</a:t>
            </a:r>
            <a:endParaRPr/>
          </a:p>
        </p:txBody>
      </p:sp>
      <p:sp>
        <p:nvSpPr>
          <p:cNvPr id="168" name="Google Shape;168;p13"/>
          <p:cNvSpPr/>
          <p:nvPr/>
        </p:nvSpPr>
        <p:spPr>
          <a:xfrm>
            <a:off x="381000" y="1752600"/>
            <a:ext cx="8229600" cy="3416320"/>
          </a:xfrm>
          <a:prstGeom prst="rect">
            <a:avLst/>
          </a:prstGeom>
          <a:noFill/>
          <a:ln>
            <a:noFill/>
          </a:ln>
        </p:spPr>
        <p:txBody>
          <a:bodyPr anchorCtr="0" anchor="t" bIns="45700" lIns="91425" spcFirstLastPara="1" rIns="91425" wrap="square" tIns="45700">
            <a:spAutoFit/>
          </a:bodyPr>
          <a:lstStyle/>
          <a:p>
            <a:pPr indent="-342900" lvl="0" marL="342900" marR="0" rtl="0" algn="just">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For both tax and financial statement purposes, $100,000 was written off for the equipment. The write-off on the tax return was three years, while the write-off on the financial statements was five years. </a:t>
            </a:r>
            <a:endParaRPr sz="2400">
              <a:solidFill>
                <a:schemeClr val="dk1"/>
              </a:solidFill>
              <a:latin typeface="Times New Roman"/>
              <a:ea typeface="Times New Roman"/>
              <a:cs typeface="Times New Roman"/>
              <a:sym typeface="Times New Roman"/>
            </a:endParaRPr>
          </a:p>
          <a:p>
            <a:pPr indent="-342900" lvl="0" marL="342900" marR="0" rtl="0" algn="just">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The faster write-off on the tax return resulted in lower taxable income than the income reported on the income statement during the first three years. </a:t>
            </a:r>
            <a:endParaRPr/>
          </a:p>
          <a:p>
            <a:pPr indent="-342900" lvl="0" marL="342900" marR="0" rtl="0" algn="just">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During the last two years, the income statement income was lower than the tax return income.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descr="gibson-graphic (2)" id="174" name="Google Shape;174;p14"/>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 and Certain Liabilities</a:t>
            </a:r>
            <a:endParaRPr/>
          </a:p>
        </p:txBody>
      </p:sp>
      <p:sp>
        <p:nvSpPr>
          <p:cNvPr id="175" name="Google Shape;175;p14"/>
          <p:cNvSpPr txBox="1"/>
          <p:nvPr>
            <p:ph idx="1" type="body"/>
          </p:nvPr>
        </p:nvSpPr>
        <p:spPr>
          <a:xfrm>
            <a:off x="228600" y="1219200"/>
            <a:ext cx="8686800" cy="2929288"/>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336699"/>
              </a:buClr>
              <a:buSzPts val="2800"/>
              <a:buFont typeface="Arial"/>
              <a:buNone/>
            </a:pPr>
            <a:r>
              <a:rPr lang="en-US"/>
              <a:t>Minority Shareholders’ Interest</a:t>
            </a:r>
            <a:endParaRPr/>
          </a:p>
        </p:txBody>
      </p:sp>
      <p:sp>
        <p:nvSpPr>
          <p:cNvPr id="176" name="Google Shape;176;p14"/>
          <p:cNvSpPr/>
          <p:nvPr/>
        </p:nvSpPr>
        <p:spPr>
          <a:xfrm>
            <a:off x="381000" y="1600200"/>
            <a:ext cx="8229600" cy="4893647"/>
          </a:xfrm>
          <a:prstGeom prst="rect">
            <a:avLst/>
          </a:prstGeom>
          <a:noFill/>
          <a:ln>
            <a:noFill/>
          </a:ln>
        </p:spPr>
        <p:txBody>
          <a:bodyPr anchorCtr="0" anchor="ctr" bIns="45700" lIns="91425" spcFirstLastPara="1" rIns="91425" wrap="square" tIns="45700">
            <a:spAutoFit/>
          </a:bodyPr>
          <a:lstStyle/>
          <a:p>
            <a:pPr indent="-342900" lvl="0" marL="342900" marR="0" rtl="0" algn="just">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Noncontrolling interest, results when the firm has consolidated another company of which it owns less than 100%. The proportion of the consolidated company that is </a:t>
            </a:r>
            <a:r>
              <a:rPr b="1" lang="en-US" sz="2400">
                <a:solidFill>
                  <a:srgbClr val="C00000"/>
                </a:solidFill>
                <a:latin typeface="Times New Roman"/>
                <a:ea typeface="Times New Roman"/>
                <a:cs typeface="Times New Roman"/>
                <a:sym typeface="Times New Roman"/>
              </a:rPr>
              <a:t>not owned </a:t>
            </a:r>
            <a:r>
              <a:rPr lang="en-US" sz="2400">
                <a:solidFill>
                  <a:schemeClr val="dk1"/>
                </a:solidFill>
                <a:latin typeface="Times New Roman"/>
                <a:ea typeface="Times New Roman"/>
                <a:cs typeface="Times New Roman"/>
                <a:sym typeface="Times New Roman"/>
              </a:rPr>
              <a:t>appears on the balance sheet as part of shareholders’ equity.</a:t>
            </a:r>
            <a:endParaRPr/>
          </a:p>
          <a:p>
            <a:pPr indent="-342900" lvl="0" marL="342900" marR="0" rtl="0" algn="just">
              <a:spcBef>
                <a:spcPts val="0"/>
              </a:spcBef>
              <a:spcAft>
                <a:spcPts val="0"/>
              </a:spcAft>
              <a:buClr>
                <a:srgbClr val="C00000"/>
              </a:buClr>
              <a:buSzPts val="2400"/>
              <a:buFont typeface="Arial"/>
              <a:buChar char="•"/>
            </a:pPr>
            <a:r>
              <a:rPr lang="en-US" sz="2400">
                <a:solidFill>
                  <a:srgbClr val="C00000"/>
                </a:solidFill>
                <a:latin typeface="Times New Roman"/>
                <a:ea typeface="Times New Roman"/>
                <a:cs typeface="Times New Roman"/>
                <a:sym typeface="Times New Roman"/>
              </a:rPr>
              <a:t>Some firms exclude the noncontrolling interest when computing debt ratios </a:t>
            </a:r>
            <a:r>
              <a:rPr lang="en-US" sz="2400">
                <a:solidFill>
                  <a:schemeClr val="dk1"/>
                </a:solidFill>
                <a:latin typeface="Times New Roman"/>
                <a:ea typeface="Times New Roman"/>
                <a:cs typeface="Times New Roman"/>
                <a:sym typeface="Times New Roman"/>
              </a:rPr>
              <a:t>because this amount does not represent a commitment to pay funds to outsiders. </a:t>
            </a:r>
            <a:endParaRPr sz="2400">
              <a:solidFill>
                <a:schemeClr val="dk1"/>
              </a:solidFill>
              <a:latin typeface="Times New Roman"/>
              <a:ea typeface="Times New Roman"/>
              <a:cs typeface="Times New Roman"/>
              <a:sym typeface="Times New Roman"/>
            </a:endParaRPr>
          </a:p>
          <a:p>
            <a:pPr indent="-342900" lvl="0" marL="342900" marR="0" rtl="0" algn="just">
              <a:spcBef>
                <a:spcPts val="0"/>
              </a:spcBef>
              <a:spcAft>
                <a:spcPts val="0"/>
              </a:spcAft>
              <a:buClr>
                <a:srgbClr val="C00000"/>
              </a:buClr>
              <a:buSzPts val="2400"/>
              <a:buFont typeface="Arial"/>
              <a:buChar char="•"/>
            </a:pPr>
            <a:r>
              <a:rPr lang="en-US" sz="2400">
                <a:solidFill>
                  <a:srgbClr val="C00000"/>
                </a:solidFill>
                <a:latin typeface="Times New Roman"/>
                <a:ea typeface="Times New Roman"/>
                <a:cs typeface="Times New Roman"/>
                <a:sym typeface="Times New Roman"/>
              </a:rPr>
              <a:t>Other firms include the noncontrolling interest </a:t>
            </a:r>
            <a:r>
              <a:rPr lang="en-US" sz="2400">
                <a:solidFill>
                  <a:schemeClr val="dk1"/>
                </a:solidFill>
                <a:latin typeface="Times New Roman"/>
                <a:ea typeface="Times New Roman"/>
                <a:cs typeface="Times New Roman"/>
                <a:sym typeface="Times New Roman"/>
              </a:rPr>
              <a:t>when computing debt ratios because these funds came from outsiders and are part of the total funds that the firm uses. </a:t>
            </a:r>
            <a:endParaRPr sz="2400">
              <a:solidFill>
                <a:schemeClr val="dk1"/>
              </a:solidFill>
              <a:latin typeface="Times New Roman"/>
              <a:ea typeface="Times New Roman"/>
              <a:cs typeface="Times New Roman"/>
              <a:sym typeface="Times New Roman"/>
            </a:endParaRPr>
          </a:p>
          <a:p>
            <a:pPr indent="-342900" lvl="0" marL="342900" marR="0" rtl="0" algn="just">
              <a:spcBef>
                <a:spcPts val="0"/>
              </a:spcBef>
              <a:spcAft>
                <a:spcPts val="0"/>
              </a:spcAft>
              <a:buClr>
                <a:schemeClr val="accent2"/>
              </a:buClr>
              <a:buSzPts val="2400"/>
              <a:buFont typeface="Arial"/>
              <a:buChar char="•"/>
            </a:pPr>
            <a:r>
              <a:rPr lang="en-US" sz="2400">
                <a:solidFill>
                  <a:schemeClr val="accent2"/>
                </a:solidFill>
                <a:latin typeface="Times New Roman"/>
                <a:ea typeface="Times New Roman"/>
                <a:cs typeface="Times New Roman"/>
                <a:sym typeface="Times New Roman"/>
              </a:rPr>
              <a:t>This book takes the conservative position of including noncontrolling interest </a:t>
            </a:r>
            <a:r>
              <a:rPr lang="en-US" sz="2400">
                <a:solidFill>
                  <a:schemeClr val="dk1"/>
                </a:solidFill>
                <a:latin typeface="Times New Roman"/>
                <a:ea typeface="Times New Roman"/>
                <a:cs typeface="Times New Roman"/>
                <a:sym typeface="Times New Roman"/>
              </a:rPr>
              <a:t>in the primary computation of debt ratios.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descr="gibson-graphic (2)" id="182" name="Google Shape;182;p15"/>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 and Certain Liabilities (cont’d)</a:t>
            </a:r>
            <a:endParaRPr/>
          </a:p>
        </p:txBody>
      </p:sp>
      <p:sp>
        <p:nvSpPr>
          <p:cNvPr id="183" name="Google Shape;183;p15"/>
          <p:cNvSpPr txBox="1"/>
          <p:nvPr>
            <p:ph idx="1" type="body"/>
          </p:nvPr>
        </p:nvSpPr>
        <p:spPr>
          <a:xfrm>
            <a:off x="304800" y="1371600"/>
            <a:ext cx="8610600" cy="41148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336699"/>
              </a:buClr>
              <a:buSzPts val="2800"/>
              <a:buFont typeface="Arial"/>
              <a:buNone/>
            </a:pPr>
            <a:r>
              <a:rPr lang="en-US"/>
              <a:t>Redeemable Preferred Stock</a:t>
            </a:r>
            <a:endParaRPr/>
          </a:p>
          <a:p>
            <a:pPr indent="-342900" lvl="0" marL="342900" rtl="0" algn="just">
              <a:lnSpc>
                <a:spcPct val="150000"/>
              </a:lnSpc>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Redeemable preferred stock is subject to mandatory redemption requirements or has a redemption feature outside the issuer’s control. </a:t>
            </a:r>
            <a:endParaRPr sz="2400">
              <a:solidFill>
                <a:schemeClr val="dk1"/>
              </a:solidFill>
              <a:latin typeface="Times New Roman"/>
              <a:ea typeface="Times New Roman"/>
              <a:cs typeface="Times New Roman"/>
              <a:sym typeface="Times New Roman"/>
            </a:endParaRPr>
          </a:p>
          <a:p>
            <a:pPr indent="-342900" lvl="0" marL="342900" rtl="0" algn="just">
              <a:lnSpc>
                <a:spcPct val="150000"/>
              </a:lnSpc>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When computing debt ratios: </a:t>
            </a:r>
            <a:r>
              <a:rPr b="1" lang="en-US" sz="2400">
                <a:solidFill>
                  <a:schemeClr val="accent2"/>
                </a:solidFill>
                <a:latin typeface="Times New Roman"/>
                <a:ea typeface="Times New Roman"/>
                <a:cs typeface="Times New Roman"/>
                <a:sym typeface="Times New Roman"/>
              </a:rPr>
              <a:t>Two views: </a:t>
            </a:r>
            <a:endParaRPr b="1" sz="2400">
              <a:solidFill>
                <a:schemeClr val="accent2"/>
              </a:solidFill>
              <a:latin typeface="Times New Roman"/>
              <a:ea typeface="Times New Roman"/>
              <a:cs typeface="Times New Roman"/>
              <a:sym typeface="Times New Roman"/>
            </a:endParaRPr>
          </a:p>
          <a:p>
            <a:pPr indent="-457200" lvl="2" marL="1257300" rtl="0" algn="just">
              <a:lnSpc>
                <a:spcPct val="150000"/>
              </a:lnSpc>
              <a:spcBef>
                <a:spcPts val="0"/>
              </a:spcBef>
              <a:spcAft>
                <a:spcPts val="0"/>
              </a:spcAft>
              <a:buClr>
                <a:schemeClr val="dk1"/>
              </a:buClr>
              <a:buSzPts val="2100"/>
              <a:buFont typeface="Times New Roman"/>
              <a:buAutoNum type="arabicPeriod"/>
            </a:pPr>
            <a:r>
              <a:rPr lang="en-US" sz="2100">
                <a:solidFill>
                  <a:schemeClr val="dk1"/>
                </a:solidFill>
                <a:latin typeface="Times New Roman"/>
                <a:ea typeface="Times New Roman"/>
                <a:cs typeface="Times New Roman"/>
                <a:sym typeface="Times New Roman"/>
              </a:rPr>
              <a:t>Exclude from ratio; does not present a normal debt relationship</a:t>
            </a:r>
            <a:endParaRPr/>
          </a:p>
          <a:p>
            <a:pPr indent="-457200" lvl="2" marL="1257300" rtl="0" algn="just">
              <a:lnSpc>
                <a:spcPct val="150000"/>
              </a:lnSpc>
              <a:spcBef>
                <a:spcPts val="0"/>
              </a:spcBef>
              <a:spcAft>
                <a:spcPts val="0"/>
              </a:spcAft>
              <a:buClr>
                <a:schemeClr val="dk1"/>
              </a:buClr>
              <a:buSzPts val="2100"/>
              <a:buFont typeface="Times New Roman"/>
              <a:buAutoNum type="arabicPeriod"/>
            </a:pPr>
            <a:r>
              <a:rPr lang="en-US" sz="2100">
                <a:solidFill>
                  <a:schemeClr val="dk1"/>
                </a:solidFill>
                <a:latin typeface="Times New Roman"/>
                <a:ea typeface="Times New Roman"/>
                <a:cs typeface="Times New Roman"/>
                <a:sym typeface="Times New Roman"/>
              </a:rPr>
              <a:t>Include in ratio for conservative application </a:t>
            </a:r>
            <a:r>
              <a:rPr b="1" lang="en-US" sz="2100">
                <a:solidFill>
                  <a:schemeClr val="accent2"/>
                </a:solidFill>
                <a:latin typeface="Times New Roman"/>
                <a:ea typeface="Times New Roman"/>
                <a:cs typeface="Times New Roman"/>
                <a:sym typeface="Times New Roman"/>
              </a:rPr>
              <a:t>(adopted in this book)</a:t>
            </a:r>
            <a:r>
              <a:rPr lang="en-US" sz="2100">
                <a:solidFill>
                  <a:schemeClr val="dk1"/>
                </a:solidFill>
                <a:latin typeface="Times New Roman"/>
                <a:ea typeface="Times New Roman"/>
                <a:cs typeface="Times New Roman"/>
                <a:sym typeface="Times New Roman"/>
              </a:rPr>
              <a:t>.</a:t>
            </a:r>
            <a:endParaRPr sz="2100">
              <a:solidFill>
                <a:schemeClr val="dk1"/>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descr="gibson-graphic (2)" id="189" name="Google Shape;189;p16"/>
          <p:cNvSpPr txBox="1"/>
          <p:nvPr>
            <p:ph type="title"/>
          </p:nvPr>
        </p:nvSpPr>
        <p:spPr>
          <a:xfrm>
            <a:off x="3175" y="12032"/>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Debt/Equity Ratio</a:t>
            </a:r>
            <a:endParaRPr/>
          </a:p>
        </p:txBody>
      </p:sp>
      <p:pic>
        <p:nvPicPr>
          <p:cNvPr id="190" name="Google Shape;190;p16"/>
          <p:cNvPicPr preferRelativeResize="0"/>
          <p:nvPr/>
        </p:nvPicPr>
        <p:blipFill rotWithShape="1">
          <a:blip r:embed="rId4">
            <a:alphaModFix/>
          </a:blip>
          <a:srcRect b="0" l="0" r="0" t="0"/>
          <a:stretch/>
        </p:blipFill>
        <p:spPr>
          <a:xfrm>
            <a:off x="2562225" y="1228725"/>
            <a:ext cx="3867150" cy="752475"/>
          </a:xfrm>
          <a:prstGeom prst="rect">
            <a:avLst/>
          </a:prstGeom>
          <a:noFill/>
          <a:ln>
            <a:noFill/>
          </a:ln>
        </p:spPr>
      </p:pic>
      <p:sp>
        <p:nvSpPr>
          <p:cNvPr id="191" name="Google Shape;191;p16"/>
          <p:cNvSpPr txBox="1"/>
          <p:nvPr/>
        </p:nvSpPr>
        <p:spPr>
          <a:xfrm>
            <a:off x="152400" y="1981200"/>
            <a:ext cx="8610600" cy="41148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50000"/>
              </a:lnSpc>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Also determines the entity’s long-term debt- paying ability. </a:t>
            </a:r>
            <a:endParaRPr sz="2400">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 The debt/equity ratio also helps determine how well creditors are  protected </a:t>
            </a:r>
            <a:r>
              <a:rPr lang="en-US" sz="2400">
                <a:solidFill>
                  <a:schemeClr val="accent2"/>
                </a:solidFill>
                <a:latin typeface="Times New Roman"/>
                <a:ea typeface="Times New Roman"/>
                <a:cs typeface="Times New Roman"/>
                <a:sym typeface="Times New Roman"/>
              </a:rPr>
              <a:t>in case of insolvency</a:t>
            </a:r>
            <a:r>
              <a:rPr lang="en-US" sz="2400">
                <a:solidFill>
                  <a:schemeClr val="dk1"/>
                </a:solidFill>
                <a:latin typeface="Times New Roman"/>
                <a:ea typeface="Times New Roman"/>
                <a:cs typeface="Times New Roman"/>
                <a:sym typeface="Times New Roman"/>
              </a:rPr>
              <a:t>. </a:t>
            </a:r>
            <a:endParaRPr sz="2400">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From the perspective of long-term debt-paying ability, the lower this ratio is, the better the company’s debt position.</a:t>
            </a:r>
            <a:endParaRPr/>
          </a:p>
          <a:p>
            <a:pPr indent="-342900" lvl="0" marL="342900" marR="0" rtl="0" algn="just">
              <a:lnSpc>
                <a:spcPct val="150000"/>
              </a:lnSpc>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This ratio should also be compared with industry averages and competitors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descr="gibson-graphic (2)" id="197" name="Google Shape;197;p17"/>
          <p:cNvSpPr txBox="1"/>
          <p:nvPr>
            <p:ph type="title"/>
          </p:nvPr>
        </p:nvSpPr>
        <p:spPr>
          <a:xfrm>
            <a:off x="3175" y="12032"/>
            <a:ext cx="9140825" cy="1143000"/>
          </a:xfrm>
          <a:prstGeom prst="rect">
            <a:avLst/>
          </a:prstGeom>
          <a:blipFill rotWithShape="1">
            <a:blip r:embed="rId4">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Debt/Equity Ratio</a:t>
            </a:r>
            <a:endParaRPr/>
          </a:p>
        </p:txBody>
      </p:sp>
      <p:pic>
        <p:nvPicPr>
          <p:cNvPr id="198" name="Google Shape;198;p17"/>
          <p:cNvPicPr preferRelativeResize="0"/>
          <p:nvPr/>
        </p:nvPicPr>
        <p:blipFill rotWithShape="1">
          <a:blip r:embed="rId5">
            <a:alphaModFix/>
          </a:blip>
          <a:srcRect b="0" l="0" r="0" t="0"/>
          <a:stretch/>
        </p:blipFill>
        <p:spPr>
          <a:xfrm>
            <a:off x="2562225" y="1228725"/>
            <a:ext cx="3867150" cy="752475"/>
          </a:xfrm>
          <a:prstGeom prst="rect">
            <a:avLst/>
          </a:prstGeom>
          <a:noFill/>
          <a:ln>
            <a:noFill/>
          </a:ln>
        </p:spPr>
      </p:pic>
      <p:graphicFrame>
        <p:nvGraphicFramePr>
          <p:cNvPr id="199" name="Google Shape;199;p17"/>
          <p:cNvGraphicFramePr/>
          <p:nvPr/>
        </p:nvGraphicFramePr>
        <p:xfrm>
          <a:off x="-381000" y="2057400"/>
          <a:ext cx="8762999" cy="3581400"/>
        </p:xfrm>
        <a:graphic>
          <a:graphicData uri="http://schemas.openxmlformats.org/presentationml/2006/ole">
            <mc:AlternateContent>
              <mc:Choice Requires="v">
                <p:oleObj r:id="rId6" imgH="3581400" imgW="8762999" progId="Word.Document.12" spid="_x0000_s1">
                  <p:embed/>
                </p:oleObj>
              </mc:Choice>
              <mc:Fallback>
                <p:oleObj r:id="rId7" imgH="3581400" imgW="8762999" progId="Word.Document.12">
                  <p:embed/>
                  <p:pic>
                    <p:nvPicPr>
                      <p:cNvPr id="199" name="Google Shape;199;p17"/>
                      <p:cNvPicPr preferRelativeResize="0"/>
                      <p:nvPr/>
                    </p:nvPicPr>
                    <p:blipFill rotWithShape="1">
                      <a:blip r:embed="rId8">
                        <a:alphaModFix/>
                      </a:blip>
                      <a:srcRect b="0" l="0" r="0" t="0"/>
                      <a:stretch/>
                    </p:blipFill>
                    <p:spPr>
                      <a:xfrm>
                        <a:off x="-381000" y="2057400"/>
                        <a:ext cx="8762999" cy="3581400"/>
                      </a:xfrm>
                      <a:prstGeom prst="rect">
                        <a:avLst/>
                      </a:prstGeom>
                      <a:noFill/>
                      <a:ln>
                        <a:noFill/>
                      </a:ln>
                    </p:spPr>
                  </p:pic>
                </p:oleObj>
              </mc:Fallback>
            </mc:AlternateContent>
          </a:graphicData>
        </a:graphic>
      </p:graphicFrame>
      <p:sp>
        <p:nvSpPr>
          <p:cNvPr id="200" name="Google Shape;200;p17"/>
          <p:cNvSpPr/>
          <p:nvPr/>
        </p:nvSpPr>
        <p:spPr>
          <a:xfrm>
            <a:off x="228600" y="5410200"/>
            <a:ext cx="8686800"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Debt/ equity ratio was 52.37% at the end of 2011, down from 47.83% at the end of 2010.</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descr="gibson-graphic (2)" id="206" name="Google Shape;206;p18"/>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to Tangible Net Worth Ratio</a:t>
            </a:r>
            <a:endParaRPr/>
          </a:p>
        </p:txBody>
      </p:sp>
      <p:sp>
        <p:nvSpPr>
          <p:cNvPr id="207" name="Google Shape;207;p18"/>
          <p:cNvSpPr txBox="1"/>
          <p:nvPr>
            <p:ph idx="1" type="body"/>
          </p:nvPr>
        </p:nvSpPr>
        <p:spPr>
          <a:xfrm>
            <a:off x="457200" y="2514600"/>
            <a:ext cx="7940675" cy="3276600"/>
          </a:xfrm>
          <a:prstGeom prst="rect">
            <a:avLst/>
          </a:prstGeom>
          <a:noFill/>
          <a:ln>
            <a:noFill/>
          </a:ln>
        </p:spPr>
        <p:txBody>
          <a:bodyPr anchorCtr="0" anchor="t" bIns="45700" lIns="91425" spcFirstLastPara="1" rIns="91425" wrap="square" tIns="45700">
            <a:noAutofit/>
          </a:bodyPr>
          <a:lstStyle/>
          <a:p>
            <a:pPr indent="-342900" lvl="0" marL="342900" rtl="0" algn="just">
              <a:lnSpc>
                <a:spcPct val="150000"/>
              </a:lnSpc>
              <a:spcBef>
                <a:spcPts val="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Determines the entity’s long-term debt payment ability</a:t>
            </a:r>
            <a:endParaRPr/>
          </a:p>
          <a:p>
            <a:pPr indent="-342900" lvl="0" marL="342900" rtl="0" algn="just">
              <a:lnSpc>
                <a:spcPct val="150000"/>
              </a:lnSpc>
              <a:spcBef>
                <a:spcPts val="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Indicates how well creditors are protected in case of the firm’s insolvency</a:t>
            </a:r>
            <a:endParaRPr/>
          </a:p>
          <a:p>
            <a:pPr indent="-342900" lvl="0" marL="342900" rtl="0" algn="just">
              <a:lnSpc>
                <a:spcPct val="150000"/>
              </a:lnSpc>
              <a:spcBef>
                <a:spcPts val="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More conservative than debt ratio or debt/equity ratio due to exclusion of intangibles because they do not provide resources to pay creditors</a:t>
            </a:r>
            <a:endParaRPr/>
          </a:p>
        </p:txBody>
      </p:sp>
      <p:pic>
        <p:nvPicPr>
          <p:cNvPr id="208" name="Google Shape;208;p18"/>
          <p:cNvPicPr preferRelativeResize="0"/>
          <p:nvPr/>
        </p:nvPicPr>
        <p:blipFill rotWithShape="1">
          <a:blip r:embed="rId4">
            <a:alphaModFix/>
          </a:blip>
          <a:srcRect b="0" l="0" r="0" t="0"/>
          <a:stretch/>
        </p:blipFill>
        <p:spPr>
          <a:xfrm>
            <a:off x="876300" y="1228725"/>
            <a:ext cx="7239000" cy="1090613"/>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descr="gibson-graphic (2)" id="214" name="Google Shape;214;p19"/>
          <p:cNvSpPr txBox="1"/>
          <p:nvPr>
            <p:ph type="title"/>
          </p:nvPr>
        </p:nvSpPr>
        <p:spPr>
          <a:xfrm>
            <a:off x="0" y="0"/>
            <a:ext cx="9140825" cy="1143000"/>
          </a:xfrm>
          <a:prstGeom prst="rect">
            <a:avLst/>
          </a:prstGeom>
          <a:blipFill rotWithShape="1">
            <a:blip r:embed="rId4">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to Tangible Net Worth Ratio</a:t>
            </a:r>
            <a:endParaRPr/>
          </a:p>
        </p:txBody>
      </p:sp>
      <p:pic>
        <p:nvPicPr>
          <p:cNvPr id="215" name="Google Shape;215;p19"/>
          <p:cNvPicPr preferRelativeResize="0"/>
          <p:nvPr/>
        </p:nvPicPr>
        <p:blipFill rotWithShape="1">
          <a:blip r:embed="rId5">
            <a:alphaModFix/>
          </a:blip>
          <a:srcRect b="0" l="0" r="0" t="0"/>
          <a:stretch/>
        </p:blipFill>
        <p:spPr>
          <a:xfrm>
            <a:off x="876300" y="1228725"/>
            <a:ext cx="7239000" cy="676275"/>
          </a:xfrm>
          <a:prstGeom prst="rect">
            <a:avLst/>
          </a:prstGeom>
          <a:noFill/>
          <a:ln>
            <a:noFill/>
          </a:ln>
        </p:spPr>
      </p:pic>
      <p:graphicFrame>
        <p:nvGraphicFramePr>
          <p:cNvPr id="216" name="Google Shape;216;p19"/>
          <p:cNvGraphicFramePr/>
          <p:nvPr/>
        </p:nvGraphicFramePr>
        <p:xfrm>
          <a:off x="-304800" y="2057400"/>
          <a:ext cx="9067800" cy="3429000"/>
        </p:xfrm>
        <a:graphic>
          <a:graphicData uri="http://schemas.openxmlformats.org/presentationml/2006/ole">
            <mc:AlternateContent>
              <mc:Choice Requires="v">
                <p:oleObj r:id="rId6" imgH="3429000" imgW="9067800" progId="Word.Document.12" spid="_x0000_s1">
                  <p:embed/>
                </p:oleObj>
              </mc:Choice>
              <mc:Fallback>
                <p:oleObj r:id="rId7" imgH="3429000" imgW="9067800" progId="Word.Document.12">
                  <p:embed/>
                  <p:pic>
                    <p:nvPicPr>
                      <p:cNvPr id="216" name="Google Shape;216;p19"/>
                      <p:cNvPicPr preferRelativeResize="0"/>
                      <p:nvPr/>
                    </p:nvPicPr>
                    <p:blipFill rotWithShape="1">
                      <a:blip r:embed="rId8">
                        <a:alphaModFix/>
                      </a:blip>
                      <a:srcRect b="0" l="0" r="0" t="0"/>
                      <a:stretch/>
                    </p:blipFill>
                    <p:spPr>
                      <a:xfrm>
                        <a:off x="-304800" y="2057400"/>
                        <a:ext cx="9067800" cy="3429000"/>
                      </a:xfrm>
                      <a:prstGeom prst="rect">
                        <a:avLst/>
                      </a:prstGeom>
                      <a:noFill/>
                      <a:ln>
                        <a:noFill/>
                      </a:ln>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descr="gibson-graphic (2)" id="85" name="Google Shape;85;p2"/>
          <p:cNvSpPr txBox="1"/>
          <p:nvPr>
            <p:ph type="title"/>
          </p:nvPr>
        </p:nvSpPr>
        <p:spPr>
          <a:xfrm>
            <a:off x="0" y="0"/>
            <a:ext cx="9140825" cy="8382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l">
              <a:spcBef>
                <a:spcPts val="0"/>
              </a:spcBef>
              <a:spcAft>
                <a:spcPts val="0"/>
              </a:spcAft>
              <a:buNone/>
            </a:pPr>
            <a:r>
              <a:rPr b="1" lang="en-US" sz="2800">
                <a:latin typeface="Arial"/>
                <a:ea typeface="Arial"/>
                <a:cs typeface="Arial"/>
                <a:sym typeface="Arial"/>
              </a:rPr>
              <a:t>Long-Term Debt-Paying Ability</a:t>
            </a:r>
            <a:endParaRPr b="1" sz="2800">
              <a:latin typeface="Arial"/>
              <a:ea typeface="Arial"/>
              <a:cs typeface="Arial"/>
              <a:sym typeface="Arial"/>
            </a:endParaRPr>
          </a:p>
        </p:txBody>
      </p:sp>
      <p:sp>
        <p:nvSpPr>
          <p:cNvPr id="86" name="Google Shape;86;p2"/>
          <p:cNvSpPr/>
          <p:nvPr/>
        </p:nvSpPr>
        <p:spPr>
          <a:xfrm>
            <a:off x="152400" y="685800"/>
            <a:ext cx="8763000" cy="5932393"/>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50000"/>
              </a:lnSpc>
              <a:spcBef>
                <a:spcPts val="0"/>
              </a:spcBef>
              <a:spcAft>
                <a:spcPts val="0"/>
              </a:spcAft>
              <a:buClr>
                <a:schemeClr val="dk1"/>
              </a:buClr>
              <a:buSzPts val="2300"/>
              <a:buFont typeface="Arial"/>
              <a:buChar char="•"/>
            </a:pPr>
            <a:r>
              <a:rPr b="0" i="0" lang="en-US" sz="2300" u="none" cap="none" strike="noStrike">
                <a:solidFill>
                  <a:schemeClr val="dk1"/>
                </a:solidFill>
                <a:latin typeface="Times New Roman"/>
                <a:ea typeface="Times New Roman"/>
                <a:cs typeface="Times New Roman"/>
                <a:sym typeface="Times New Roman"/>
              </a:rPr>
              <a:t>The capital structure of an enterprise consists of debt and equity funds. </a:t>
            </a:r>
            <a:endParaRPr b="0" i="0" sz="23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300"/>
              <a:buFont typeface="Arial"/>
              <a:buChar char="•"/>
            </a:pPr>
            <a:r>
              <a:rPr b="0" i="0" lang="en-US" sz="2300" u="none" cap="none" strike="noStrike">
                <a:solidFill>
                  <a:schemeClr val="dk1"/>
                </a:solidFill>
                <a:latin typeface="Times New Roman"/>
                <a:ea typeface="Times New Roman"/>
                <a:cs typeface="Times New Roman"/>
                <a:sym typeface="Times New Roman"/>
              </a:rPr>
              <a:t>The sources and composition of the two types of capital determine </a:t>
            </a:r>
            <a:r>
              <a:rPr b="0" i="0" lang="en-US" sz="2300" u="none" cap="none" strike="noStrike">
                <a:solidFill>
                  <a:srgbClr val="C00000"/>
                </a:solidFill>
                <a:latin typeface="Times New Roman"/>
                <a:ea typeface="Times New Roman"/>
                <a:cs typeface="Times New Roman"/>
                <a:sym typeface="Times New Roman"/>
              </a:rPr>
              <a:t>the financial stability and long-term solvency of the firm</a:t>
            </a:r>
            <a:r>
              <a:rPr b="0" i="0" lang="en-US" sz="2300" u="none" cap="none" strike="noStrike">
                <a:solidFill>
                  <a:schemeClr val="dk1"/>
                </a:solidFill>
                <a:latin typeface="Times New Roman"/>
                <a:ea typeface="Times New Roman"/>
                <a:cs typeface="Times New Roman"/>
                <a:sym typeface="Times New Roman"/>
              </a:rPr>
              <a:t>. </a:t>
            </a:r>
            <a:endParaRPr b="0" i="0" sz="23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rgbClr val="C00000"/>
              </a:buClr>
              <a:buSzPts val="2300"/>
              <a:buFont typeface="Arial"/>
              <a:buChar char="•"/>
            </a:pPr>
            <a:r>
              <a:rPr b="1" i="0" lang="en-US" sz="2300" u="none" cap="none" strike="noStrike">
                <a:solidFill>
                  <a:srgbClr val="C00000"/>
                </a:solidFill>
                <a:latin typeface="Times New Roman"/>
                <a:ea typeface="Times New Roman"/>
                <a:cs typeface="Times New Roman"/>
                <a:sym typeface="Times New Roman"/>
              </a:rPr>
              <a:t>Equity capital </a:t>
            </a:r>
            <a:r>
              <a:rPr b="0" i="0" lang="en-US" sz="2300" u="none" cap="none" strike="noStrike">
                <a:solidFill>
                  <a:schemeClr val="dk1"/>
                </a:solidFill>
                <a:latin typeface="Times New Roman"/>
                <a:ea typeface="Times New Roman"/>
                <a:cs typeface="Times New Roman"/>
                <a:sym typeface="Times New Roman"/>
              </a:rPr>
              <a:t>is risk capital, and the return on investment to an investor is subject to many uncertainties. </a:t>
            </a:r>
            <a:endParaRPr b="0" i="0" sz="23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rgbClr val="C00000"/>
              </a:buClr>
              <a:buSzPts val="2300"/>
              <a:buFont typeface="Arial"/>
              <a:buChar char="•"/>
            </a:pPr>
            <a:r>
              <a:rPr b="1" i="0" lang="en-US" sz="2300" u="none" cap="none" strike="noStrike">
                <a:solidFill>
                  <a:srgbClr val="C00000"/>
                </a:solidFill>
                <a:latin typeface="Times New Roman"/>
                <a:ea typeface="Times New Roman"/>
                <a:cs typeface="Times New Roman"/>
                <a:sym typeface="Times New Roman"/>
              </a:rPr>
              <a:t>Debt capital </a:t>
            </a:r>
            <a:r>
              <a:rPr b="0" i="0" lang="en-US" sz="2300" u="none" cap="none" strike="noStrike">
                <a:solidFill>
                  <a:schemeClr val="dk1"/>
                </a:solidFill>
                <a:latin typeface="Times New Roman"/>
                <a:ea typeface="Times New Roman"/>
                <a:cs typeface="Times New Roman"/>
                <a:sym typeface="Times New Roman"/>
              </a:rPr>
              <a:t>must be paid on a specified date, usually with interest, if the firm is to survive. </a:t>
            </a:r>
            <a:endParaRPr b="0" i="0" sz="23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300"/>
              <a:buFont typeface="Arial"/>
              <a:buChar char="•"/>
            </a:pPr>
            <a:r>
              <a:rPr b="0" i="0" lang="en-US" sz="2300" u="none" cap="none" strike="noStrike">
                <a:solidFill>
                  <a:schemeClr val="dk1"/>
                </a:solidFill>
                <a:latin typeface="Times New Roman"/>
                <a:ea typeface="Times New Roman"/>
                <a:cs typeface="Times New Roman"/>
                <a:sym typeface="Times New Roman"/>
              </a:rPr>
              <a:t>There is </a:t>
            </a:r>
            <a:r>
              <a:rPr b="0" i="0" lang="en-US" sz="2300" u="none" cap="none" strike="noStrike">
                <a:solidFill>
                  <a:srgbClr val="C00000"/>
                </a:solidFill>
                <a:latin typeface="Times New Roman"/>
                <a:ea typeface="Times New Roman"/>
                <a:cs typeface="Times New Roman"/>
                <a:sym typeface="Times New Roman"/>
              </a:rPr>
              <a:t>no ideal capital structure </a:t>
            </a:r>
            <a:r>
              <a:rPr b="0" i="0" lang="en-US" sz="2300" u="none" cap="none" strike="noStrike">
                <a:solidFill>
                  <a:schemeClr val="dk1"/>
                </a:solidFill>
                <a:latin typeface="Times New Roman"/>
                <a:ea typeface="Times New Roman"/>
                <a:cs typeface="Times New Roman"/>
                <a:sym typeface="Times New Roman"/>
              </a:rPr>
              <a:t>common to all firms. In general, a firm should not have a heavy amount of long-term debt and preferred stock in relation to common stock and retained earnings.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descr="gibson-graphic (2)" id="222" name="Google Shape;222;p20"/>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Income Statement Consideration When Determining Long-Term Debt-Paying Ability</a:t>
            </a:r>
            <a:endParaRPr b="1">
              <a:latin typeface="Arial"/>
              <a:ea typeface="Arial"/>
              <a:cs typeface="Arial"/>
              <a:sym typeface="Arial"/>
            </a:endParaRPr>
          </a:p>
        </p:txBody>
      </p:sp>
      <p:sp>
        <p:nvSpPr>
          <p:cNvPr id="223" name="Google Shape;223;p20"/>
          <p:cNvSpPr txBox="1"/>
          <p:nvPr/>
        </p:nvSpPr>
        <p:spPr>
          <a:xfrm>
            <a:off x="304800" y="1371600"/>
            <a:ext cx="7940675" cy="3276600"/>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2400"/>
              <a:buFont typeface="Times New Roman"/>
              <a:buNone/>
            </a:pPr>
            <a:r>
              <a:rPr lang="en-US" sz="2400">
                <a:solidFill>
                  <a:schemeClr val="dk1"/>
                </a:solidFill>
                <a:latin typeface="Times New Roman"/>
                <a:ea typeface="Times New Roman"/>
                <a:cs typeface="Times New Roman"/>
                <a:sym typeface="Times New Roman"/>
              </a:rPr>
              <a:t>The firm’s ability to carry debt, as indicated by the income statement, can be viewed by considering the:</a:t>
            </a:r>
            <a:endParaRPr/>
          </a:p>
          <a:p>
            <a:pPr indent="-285750" lvl="1" marL="742950" marR="0" rtl="0" algn="just">
              <a:lnSpc>
                <a:spcPct val="150000"/>
              </a:lnSpc>
              <a:spcBef>
                <a:spcPts val="0"/>
              </a:spcBef>
              <a:spcAft>
                <a:spcPts val="0"/>
              </a:spcAft>
              <a:buClr>
                <a:schemeClr val="dk1"/>
              </a:buClr>
              <a:buSzPts val="2200"/>
              <a:buFont typeface="Courier New"/>
              <a:buChar char="o"/>
            </a:pPr>
            <a:r>
              <a:rPr b="0" i="0" lang="en-US" sz="2200" u="none" cap="none" strike="noStrike">
                <a:solidFill>
                  <a:schemeClr val="dk1"/>
                </a:solidFill>
                <a:latin typeface="Times New Roman"/>
                <a:ea typeface="Times New Roman"/>
                <a:cs typeface="Times New Roman"/>
                <a:sym typeface="Times New Roman"/>
              </a:rPr>
              <a:t> times interest earned and </a:t>
            </a:r>
            <a:endParaRPr b="0" i="0" sz="2200" u="none" cap="none" strike="noStrike">
              <a:solidFill>
                <a:schemeClr val="dk1"/>
              </a:solidFill>
              <a:latin typeface="Times New Roman"/>
              <a:ea typeface="Times New Roman"/>
              <a:cs typeface="Times New Roman"/>
              <a:sym typeface="Times New Roman"/>
            </a:endParaRPr>
          </a:p>
          <a:p>
            <a:pPr indent="-285750" lvl="1" marL="742950" marR="0" rtl="0" algn="just">
              <a:lnSpc>
                <a:spcPct val="150000"/>
              </a:lnSpc>
              <a:spcBef>
                <a:spcPts val="0"/>
              </a:spcBef>
              <a:spcAft>
                <a:spcPts val="0"/>
              </a:spcAft>
              <a:buClr>
                <a:schemeClr val="dk1"/>
              </a:buClr>
              <a:buSzPts val="2200"/>
              <a:buFont typeface="Courier New"/>
              <a:buChar char="o"/>
            </a:pPr>
            <a:r>
              <a:rPr b="0" i="0" lang="en-US" sz="2200" u="none" cap="none" strike="noStrike">
                <a:solidFill>
                  <a:schemeClr val="dk1"/>
                </a:solidFill>
                <a:latin typeface="Times New Roman"/>
                <a:ea typeface="Times New Roman"/>
                <a:cs typeface="Times New Roman"/>
                <a:sym typeface="Times New Roman"/>
              </a:rPr>
              <a:t>fixed charge coverage.</a:t>
            </a:r>
            <a:endParaRPr b="0" i="0" sz="22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descr="gibson-graphic (2)" id="229" name="Google Shape;229;p21"/>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Times Interest Earned</a:t>
            </a:r>
            <a:endParaRPr/>
          </a:p>
        </p:txBody>
      </p:sp>
      <p:pic>
        <p:nvPicPr>
          <p:cNvPr id="230" name="Google Shape;230;p21"/>
          <p:cNvPicPr preferRelativeResize="0"/>
          <p:nvPr/>
        </p:nvPicPr>
        <p:blipFill rotWithShape="1">
          <a:blip r:embed="rId4">
            <a:alphaModFix/>
          </a:blip>
          <a:srcRect b="0" l="0" r="0" t="0"/>
          <a:stretch/>
        </p:blipFill>
        <p:spPr>
          <a:xfrm>
            <a:off x="685800" y="5334000"/>
            <a:ext cx="6934200" cy="990600"/>
          </a:xfrm>
          <a:prstGeom prst="rect">
            <a:avLst/>
          </a:prstGeom>
          <a:noFill/>
          <a:ln>
            <a:noFill/>
          </a:ln>
        </p:spPr>
      </p:pic>
      <p:sp>
        <p:nvSpPr>
          <p:cNvPr id="231" name="Google Shape;231;p21"/>
          <p:cNvSpPr txBox="1"/>
          <p:nvPr/>
        </p:nvSpPr>
        <p:spPr>
          <a:xfrm>
            <a:off x="304800" y="1066800"/>
            <a:ext cx="8458200" cy="35814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50000"/>
              </a:lnSpc>
              <a:spcBef>
                <a:spcPts val="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The times interest earned ratio indicates a firm’s long-term debt-paying ability </a:t>
            </a:r>
            <a:r>
              <a:rPr lang="en-US" sz="2400">
                <a:solidFill>
                  <a:srgbClr val="FF0000"/>
                </a:solidFill>
                <a:latin typeface="Times New Roman"/>
                <a:ea typeface="Times New Roman"/>
                <a:cs typeface="Times New Roman"/>
                <a:sym typeface="Times New Roman"/>
              </a:rPr>
              <a:t>from the income statement view</a:t>
            </a:r>
            <a:r>
              <a:rPr lang="en-US" sz="2400">
                <a:solidFill>
                  <a:schemeClr val="dk1"/>
                </a:solidFill>
                <a:latin typeface="Times New Roman"/>
                <a:ea typeface="Times New Roman"/>
                <a:cs typeface="Times New Roman"/>
                <a:sym typeface="Times New Roman"/>
              </a:rPr>
              <a:t>. </a:t>
            </a:r>
            <a:endParaRPr sz="2400">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If the times interest earned is </a:t>
            </a:r>
            <a:r>
              <a:rPr lang="en-US" sz="2400">
                <a:solidFill>
                  <a:srgbClr val="FF0000"/>
                </a:solidFill>
                <a:latin typeface="Times New Roman"/>
                <a:ea typeface="Times New Roman"/>
                <a:cs typeface="Times New Roman"/>
                <a:sym typeface="Times New Roman"/>
              </a:rPr>
              <a:t>adequate</a:t>
            </a:r>
            <a:r>
              <a:rPr lang="en-US" sz="2400">
                <a:solidFill>
                  <a:schemeClr val="dk1"/>
                </a:solidFill>
                <a:latin typeface="Times New Roman"/>
                <a:ea typeface="Times New Roman"/>
                <a:cs typeface="Times New Roman"/>
                <a:sym typeface="Times New Roman"/>
              </a:rPr>
              <a:t>:</a:t>
            </a:r>
            <a:endParaRPr/>
          </a:p>
          <a:p>
            <a:pPr indent="-285750" lvl="1" marL="742950" marR="0" rtl="0" algn="just">
              <a:lnSpc>
                <a:spcPct val="150000"/>
              </a:lnSpc>
              <a:spcBef>
                <a:spcPts val="0"/>
              </a:spcBef>
              <a:spcAft>
                <a:spcPts val="0"/>
              </a:spcAft>
              <a:buClr>
                <a:schemeClr val="dk1"/>
              </a:buClr>
              <a:buSzPts val="2000"/>
              <a:buFont typeface="Noto Sans Symbols"/>
              <a:buChar char="✔"/>
            </a:pPr>
            <a:r>
              <a:rPr b="0" i="0" lang="en-US" sz="2000" u="none" cap="none" strike="noStrike">
                <a:solidFill>
                  <a:schemeClr val="dk1"/>
                </a:solidFill>
                <a:latin typeface="Times New Roman"/>
                <a:ea typeface="Times New Roman"/>
                <a:cs typeface="Times New Roman"/>
                <a:sym typeface="Times New Roman"/>
              </a:rPr>
              <a:t> </a:t>
            </a:r>
            <a:r>
              <a:rPr b="0" i="0" lang="en-US" sz="2200" u="none" cap="none" strike="noStrike">
                <a:solidFill>
                  <a:schemeClr val="dk1"/>
                </a:solidFill>
                <a:latin typeface="Times New Roman"/>
                <a:ea typeface="Times New Roman"/>
                <a:cs typeface="Times New Roman"/>
                <a:sym typeface="Times New Roman"/>
              </a:rPr>
              <a:t>little danger exists that the firm will not be able </a:t>
            </a:r>
            <a:r>
              <a:rPr b="0" i="0" lang="en-US" sz="2200" u="none" cap="none" strike="noStrike">
                <a:solidFill>
                  <a:schemeClr val="accent2"/>
                </a:solidFill>
                <a:latin typeface="Times New Roman"/>
                <a:ea typeface="Times New Roman"/>
                <a:cs typeface="Times New Roman"/>
                <a:sym typeface="Times New Roman"/>
              </a:rPr>
              <a:t>to meet its interest obligation</a:t>
            </a:r>
            <a:r>
              <a:rPr b="0" i="0" lang="en-US" sz="2200" u="none" cap="none" strike="noStrike">
                <a:solidFill>
                  <a:schemeClr val="dk1"/>
                </a:solidFill>
                <a:latin typeface="Times New Roman"/>
                <a:ea typeface="Times New Roman"/>
                <a:cs typeface="Times New Roman"/>
                <a:sym typeface="Times New Roman"/>
              </a:rPr>
              <a:t>.</a:t>
            </a:r>
            <a:endParaRPr/>
          </a:p>
          <a:p>
            <a:pPr indent="-285750" lvl="1" marL="742950" marR="0" rtl="0" algn="just">
              <a:lnSpc>
                <a:spcPct val="150000"/>
              </a:lnSpc>
              <a:spcBef>
                <a:spcPts val="0"/>
              </a:spcBef>
              <a:spcAft>
                <a:spcPts val="0"/>
              </a:spcAft>
              <a:buClr>
                <a:schemeClr val="dk1"/>
              </a:buClr>
              <a:buSzPts val="2400"/>
              <a:buFont typeface="Noto Sans Symbols"/>
              <a:buChar char="✔"/>
            </a:pPr>
            <a:r>
              <a:rPr b="0" i="0" lang="en-US" sz="2400" u="none" cap="none" strike="noStrike">
                <a:solidFill>
                  <a:schemeClr val="dk1"/>
                </a:solidFill>
                <a:latin typeface="Times New Roman"/>
                <a:ea typeface="Times New Roman"/>
                <a:cs typeface="Times New Roman"/>
                <a:sym typeface="Times New Roman"/>
              </a:rPr>
              <a:t>it should </a:t>
            </a:r>
            <a:r>
              <a:rPr b="0" i="0" lang="en-US" sz="2400" u="none" cap="none" strike="noStrike">
                <a:solidFill>
                  <a:schemeClr val="accent2"/>
                </a:solidFill>
                <a:latin typeface="Times New Roman"/>
                <a:ea typeface="Times New Roman"/>
                <a:cs typeface="Times New Roman"/>
                <a:sym typeface="Times New Roman"/>
              </a:rPr>
              <a:t>be able to refinance the principal when it comes due</a:t>
            </a:r>
            <a:endParaRPr b="0" i="0" sz="2400" u="none" cap="none" strike="noStrike">
              <a:solidFill>
                <a:schemeClr val="accent2"/>
              </a:solidFill>
              <a:latin typeface="Times New Roman"/>
              <a:ea typeface="Times New Roman"/>
              <a:cs typeface="Times New Roman"/>
              <a:sym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descr="gibson-graphic (2)" id="237" name="Google Shape;237;p22"/>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Times Interest Earned (cont’d)</a:t>
            </a:r>
            <a:endParaRPr/>
          </a:p>
        </p:txBody>
      </p:sp>
      <p:sp>
        <p:nvSpPr>
          <p:cNvPr id="238" name="Google Shape;238;p22"/>
          <p:cNvSpPr txBox="1"/>
          <p:nvPr>
            <p:ph idx="1" type="body"/>
          </p:nvPr>
        </p:nvSpPr>
        <p:spPr>
          <a:xfrm>
            <a:off x="228600" y="1371600"/>
            <a:ext cx="8686800" cy="518160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In general, the primary analysis of the firm’s ability to carry the debt as indicated by the income statement </a:t>
            </a:r>
            <a:r>
              <a:rPr b="1" lang="en-US" sz="2400">
                <a:solidFill>
                  <a:srgbClr val="C00000"/>
                </a:solidFill>
                <a:latin typeface="Times New Roman"/>
                <a:ea typeface="Times New Roman"/>
                <a:cs typeface="Times New Roman"/>
                <a:sym typeface="Times New Roman"/>
              </a:rPr>
              <a:t>should include only income expected to occur in subsequent periods</a:t>
            </a:r>
            <a:r>
              <a:rPr lang="en-US" sz="2400">
                <a:solidFill>
                  <a:schemeClr val="dk1"/>
                </a:solidFill>
                <a:latin typeface="Times New Roman"/>
                <a:ea typeface="Times New Roman"/>
                <a:cs typeface="Times New Roman"/>
                <a:sym typeface="Times New Roman"/>
              </a:rPr>
              <a:t>. Thus, the following nonrecurring items should be excluded:</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Exclude discontinued operations</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Exclude extraordinary items</a:t>
            </a:r>
            <a:endParaRPr/>
          </a:p>
          <a:p>
            <a:pPr indent="-342900" lvl="0" marL="342900" rtl="0" algn="l">
              <a:spcBef>
                <a:spcPts val="480"/>
              </a:spcBef>
              <a:spcAft>
                <a:spcPts val="0"/>
              </a:spcAft>
              <a:buClr>
                <a:srgbClr val="C00000"/>
              </a:buClr>
              <a:buSzPts val="2400"/>
              <a:buFont typeface="Times New Roman"/>
              <a:buChar char="•"/>
            </a:pPr>
            <a:r>
              <a:rPr b="1" lang="en-US" sz="2400">
                <a:solidFill>
                  <a:srgbClr val="C00000"/>
                </a:solidFill>
                <a:latin typeface="Times New Roman"/>
                <a:ea typeface="Times New Roman"/>
                <a:cs typeface="Times New Roman"/>
                <a:sym typeface="Times New Roman"/>
              </a:rPr>
              <a:t>Exclude (add back) to income:</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Interest expense</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Income tax expense</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Equity losses (earnings) of nonconsolidated subsidiaries</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Minority loss (income)</a:t>
            </a:r>
            <a:endParaRPr/>
          </a:p>
          <a:p>
            <a:pPr indent="-342900" lvl="0" marL="342900" rtl="0" algn="l">
              <a:spcBef>
                <a:spcPts val="480"/>
              </a:spcBef>
              <a:spcAft>
                <a:spcPts val="0"/>
              </a:spcAft>
              <a:buClr>
                <a:srgbClr val="C00000"/>
              </a:buClr>
              <a:buSzPts val="2400"/>
              <a:buFont typeface="Times New Roman"/>
              <a:buChar char="•"/>
            </a:pPr>
            <a:r>
              <a:rPr b="1" lang="en-US" sz="2400">
                <a:solidFill>
                  <a:srgbClr val="C00000"/>
                </a:solidFill>
                <a:latin typeface="Times New Roman"/>
                <a:ea typeface="Times New Roman"/>
                <a:cs typeface="Times New Roman"/>
                <a:sym typeface="Times New Roman"/>
              </a:rPr>
              <a:t>Include interest capitalized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descr="gibson-graphic (2)" id="244" name="Google Shape;244;p23"/>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Times Interest Earned (cont’d)</a:t>
            </a:r>
            <a:endParaRPr/>
          </a:p>
        </p:txBody>
      </p:sp>
      <p:pic>
        <p:nvPicPr>
          <p:cNvPr id="245" name="Google Shape;245;p23"/>
          <p:cNvPicPr preferRelativeResize="0"/>
          <p:nvPr/>
        </p:nvPicPr>
        <p:blipFill rotWithShape="1">
          <a:blip r:embed="rId4">
            <a:alphaModFix/>
          </a:blip>
          <a:srcRect b="0" l="0" r="0" t="0"/>
          <a:stretch/>
        </p:blipFill>
        <p:spPr>
          <a:xfrm>
            <a:off x="809625" y="1666875"/>
            <a:ext cx="7524750" cy="352425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DDDDD"/>
        </a:solidFill>
      </p:bgPr>
    </p:bg>
    <p:spTree>
      <p:nvGrpSpPr>
        <p:cNvPr id="250" name="Shape 250"/>
        <p:cNvGrpSpPr/>
        <p:nvPr/>
      </p:nvGrpSpPr>
      <p:grpSpPr>
        <a:xfrm>
          <a:off x="0" y="0"/>
          <a:ext cx="0" cy="0"/>
          <a:chOff x="0" y="0"/>
          <a:chExt cx="0" cy="0"/>
        </a:xfrm>
      </p:grpSpPr>
      <p:sp>
        <p:nvSpPr>
          <p:cNvPr descr="gibson-graphic (2)" id="251" name="Google Shape;251;p24"/>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Times Interest Earned (cont’d)</a:t>
            </a:r>
            <a:endParaRPr/>
          </a:p>
        </p:txBody>
      </p:sp>
      <p:sp>
        <p:nvSpPr>
          <p:cNvPr id="252" name="Google Shape;252;p24"/>
          <p:cNvSpPr txBox="1"/>
          <p:nvPr>
            <p:ph idx="1" type="body"/>
          </p:nvPr>
        </p:nvSpPr>
        <p:spPr>
          <a:xfrm>
            <a:off x="304801" y="1219200"/>
            <a:ext cx="8229600" cy="5334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Comparisons</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To evaluate the adequacy of coverage, the times interest earned ratio should be computed for a period of three to five years (provides insight on the stability of the interest coverage).</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Compared to competitors and the industry average</a:t>
            </a:r>
            <a:endParaRPr/>
          </a:p>
          <a:p>
            <a:pPr indent="-342900" lvl="0" marL="342900" rtl="0" algn="l">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Secondary analysis</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Interest coverage on long-term debt</a:t>
            </a:r>
            <a:endParaRPr/>
          </a:p>
          <a:p>
            <a:pPr indent="-285750" lvl="1" marL="742950" rtl="0" algn="l">
              <a:spcBef>
                <a:spcPts val="480"/>
              </a:spcBef>
              <a:spcAft>
                <a:spcPts val="0"/>
              </a:spcAft>
              <a:buClr>
                <a:schemeClr val="dk1"/>
              </a:buClr>
              <a:buSzPts val="2400"/>
              <a:buFont typeface="Times New Roman"/>
              <a:buChar char="–"/>
            </a:pPr>
            <a:r>
              <a:rPr lang="en-US">
                <a:solidFill>
                  <a:schemeClr val="dk1"/>
                </a:solidFill>
                <a:latin typeface="Times New Roman"/>
                <a:ea typeface="Times New Roman"/>
                <a:cs typeface="Times New Roman"/>
                <a:sym typeface="Times New Roman"/>
              </a:rPr>
              <a:t>Use only interest on long-term debt</a:t>
            </a:r>
            <a:endParaRPr/>
          </a:p>
          <a:p>
            <a:pPr indent="-285750" lvl="1" marL="742950" rtl="0" algn="l">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Not practical for external analysis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DDDDD"/>
        </a:solidFill>
      </p:bgPr>
    </p:bg>
    <p:spTree>
      <p:nvGrpSpPr>
        <p:cNvPr id="257" name="Shape 257"/>
        <p:cNvGrpSpPr/>
        <p:nvPr/>
      </p:nvGrpSpPr>
      <p:grpSpPr>
        <a:xfrm>
          <a:off x="0" y="0"/>
          <a:ext cx="0" cy="0"/>
          <a:chOff x="0" y="0"/>
          <a:chExt cx="0" cy="0"/>
        </a:xfrm>
      </p:grpSpPr>
      <p:sp>
        <p:nvSpPr>
          <p:cNvPr descr="gibson-graphic (2)" id="258" name="Google Shape;258;p25"/>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Cash basis times interest earned.</a:t>
            </a:r>
            <a:endParaRPr/>
          </a:p>
        </p:txBody>
      </p:sp>
      <p:sp>
        <p:nvSpPr>
          <p:cNvPr id="259" name="Google Shape;259;p25"/>
          <p:cNvSpPr/>
          <p:nvPr/>
        </p:nvSpPr>
        <p:spPr>
          <a:xfrm>
            <a:off x="304800" y="1371600"/>
            <a:ext cx="8458200" cy="2862322"/>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50000"/>
              </a:lnSpc>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Useful for evaluating the firm in </a:t>
            </a:r>
            <a:r>
              <a:rPr b="1" lang="en-US" sz="2400">
                <a:solidFill>
                  <a:schemeClr val="accent6"/>
                </a:solidFill>
                <a:latin typeface="Times New Roman"/>
                <a:ea typeface="Times New Roman"/>
                <a:cs typeface="Times New Roman"/>
                <a:sym typeface="Times New Roman"/>
              </a:rPr>
              <a:t>the short run</a:t>
            </a:r>
            <a:endParaRPr b="1" sz="2400">
              <a:solidFill>
                <a:schemeClr val="accent6"/>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Noncash expenses such as depreciation, depletion, and amortization </a:t>
            </a:r>
            <a:r>
              <a:rPr b="1" lang="en-US" sz="2400">
                <a:solidFill>
                  <a:schemeClr val="accent6"/>
                </a:solidFill>
                <a:latin typeface="Times New Roman"/>
                <a:ea typeface="Times New Roman"/>
                <a:cs typeface="Times New Roman"/>
                <a:sym typeface="Times New Roman"/>
              </a:rPr>
              <a:t>can be added back to the numerator </a:t>
            </a:r>
            <a:r>
              <a:rPr lang="en-US" sz="2400">
                <a:solidFill>
                  <a:schemeClr val="dk1"/>
                </a:solidFill>
                <a:latin typeface="Times New Roman"/>
                <a:ea typeface="Times New Roman"/>
                <a:cs typeface="Times New Roman"/>
                <a:sym typeface="Times New Roman"/>
              </a:rPr>
              <a:t>of the times interest earned ratio</a:t>
            </a:r>
            <a:endParaRPr sz="2400">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Less conservative</a:t>
            </a:r>
            <a:endParaRPr/>
          </a:p>
        </p:txBody>
      </p:sp>
      <p:pic>
        <p:nvPicPr>
          <p:cNvPr id="260" name="Google Shape;260;p25"/>
          <p:cNvPicPr preferRelativeResize="0"/>
          <p:nvPr/>
        </p:nvPicPr>
        <p:blipFill rotWithShape="1">
          <a:blip r:embed="rId4">
            <a:alphaModFix/>
          </a:blip>
          <a:srcRect b="0" l="0" r="0" t="0"/>
          <a:stretch/>
        </p:blipFill>
        <p:spPr>
          <a:xfrm>
            <a:off x="838200" y="4419600"/>
            <a:ext cx="6934200" cy="1538288"/>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descr="gibson-graphic (2)" id="266" name="Google Shape;266;p26"/>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Fixed Charge Coverage</a:t>
            </a:r>
            <a:endParaRPr/>
          </a:p>
        </p:txBody>
      </p:sp>
      <p:sp>
        <p:nvSpPr>
          <p:cNvPr id="267" name="Google Shape;267;p26"/>
          <p:cNvSpPr txBox="1"/>
          <p:nvPr>
            <p:ph idx="1" type="body"/>
          </p:nvPr>
        </p:nvSpPr>
        <p:spPr>
          <a:xfrm>
            <a:off x="381000" y="3810000"/>
            <a:ext cx="8305800" cy="182880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Extension of the times interest earned ratio. </a:t>
            </a:r>
            <a:endParaRPr/>
          </a:p>
          <a:p>
            <a:pPr indent="-342900" lvl="0" marL="342900" rtl="0" algn="just">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Indicates a firm’s long-term debt-paying ability from the income statement view. </a:t>
            </a:r>
            <a:endParaRPr sz="2400">
              <a:solidFill>
                <a:schemeClr val="dk1"/>
              </a:solidFill>
              <a:latin typeface="Times New Roman"/>
              <a:ea typeface="Times New Roman"/>
              <a:cs typeface="Times New Roman"/>
              <a:sym typeface="Times New Roman"/>
            </a:endParaRPr>
          </a:p>
          <a:p>
            <a:pPr indent="-342900" lvl="0" marL="342900" rtl="0" algn="just">
              <a:spcBef>
                <a:spcPts val="480"/>
              </a:spcBef>
              <a:spcAft>
                <a:spcPts val="0"/>
              </a:spcAft>
              <a:buClr>
                <a:srgbClr val="FF0000"/>
              </a:buClr>
              <a:buSzPts val="2400"/>
              <a:buFont typeface="Times New Roman"/>
              <a:buChar char="•"/>
            </a:pPr>
            <a:r>
              <a:rPr lang="en-US" sz="2400">
                <a:solidFill>
                  <a:srgbClr val="FF0000"/>
                </a:solidFill>
                <a:latin typeface="Times New Roman"/>
                <a:ea typeface="Times New Roman"/>
                <a:cs typeface="Times New Roman"/>
                <a:sym typeface="Times New Roman"/>
              </a:rPr>
              <a:t>Indicates a firm’s ability to cover fixed charges</a:t>
            </a:r>
            <a:endParaRPr/>
          </a:p>
        </p:txBody>
      </p:sp>
      <p:pic>
        <p:nvPicPr>
          <p:cNvPr id="268" name="Google Shape;268;p26"/>
          <p:cNvPicPr preferRelativeResize="0"/>
          <p:nvPr/>
        </p:nvPicPr>
        <p:blipFill rotWithShape="1">
          <a:blip r:embed="rId4">
            <a:alphaModFix/>
          </a:blip>
          <a:srcRect b="0" l="0" r="0" t="0"/>
          <a:stretch/>
        </p:blipFill>
        <p:spPr>
          <a:xfrm>
            <a:off x="914400" y="1600200"/>
            <a:ext cx="7086600" cy="190500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descr="gibson-graphic (2)" id="274" name="Google Shape;274;p27"/>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Fixed Charge Coverage</a:t>
            </a:r>
            <a:endParaRPr/>
          </a:p>
        </p:txBody>
      </p:sp>
      <p:sp>
        <p:nvSpPr>
          <p:cNvPr id="275" name="Google Shape;275;p27"/>
          <p:cNvSpPr txBox="1"/>
          <p:nvPr>
            <p:ph idx="1" type="body"/>
          </p:nvPr>
        </p:nvSpPr>
        <p:spPr>
          <a:xfrm>
            <a:off x="76200" y="1219200"/>
            <a:ext cx="8763000" cy="5181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6"/>
              </a:buClr>
              <a:buSzPts val="2400"/>
              <a:buFont typeface="Times New Roman"/>
              <a:buNone/>
            </a:pPr>
            <a:r>
              <a:rPr b="1" lang="en-US" sz="2400">
                <a:solidFill>
                  <a:schemeClr val="accent6"/>
                </a:solidFill>
                <a:latin typeface="Times New Roman"/>
                <a:ea typeface="Times New Roman"/>
                <a:cs typeface="Times New Roman"/>
                <a:sym typeface="Times New Roman"/>
              </a:rPr>
              <a:t>What should be included in the fixed charges?? </a:t>
            </a:r>
            <a:endParaRPr/>
          </a:p>
          <a:p>
            <a:pPr indent="-152400" lvl="0" marL="342900" rtl="0" algn="just">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 Lessee classifies leases as capital leases or operating leases. </a:t>
            </a:r>
            <a:endParaRPr sz="2400">
              <a:solidFill>
                <a:schemeClr val="dk1"/>
              </a:solidFill>
              <a:latin typeface="Times New Roman"/>
              <a:ea typeface="Times New Roman"/>
              <a:cs typeface="Times New Roman"/>
              <a:sym typeface="Times New Roman"/>
            </a:endParaRPr>
          </a:p>
          <a:p>
            <a:pPr indent="-152400" lvl="0" marL="342900" rtl="0" algn="just">
              <a:spcBef>
                <a:spcPts val="480"/>
              </a:spcBef>
              <a:spcAft>
                <a:spcPts val="0"/>
              </a:spcAft>
              <a:buClr>
                <a:schemeClr val="accent6"/>
              </a:buClr>
              <a:buSzPts val="2400"/>
              <a:buFont typeface="Times New Roman"/>
              <a:buChar char="•"/>
            </a:pPr>
            <a:r>
              <a:rPr b="1" lang="en-US" sz="2400">
                <a:solidFill>
                  <a:schemeClr val="accent6"/>
                </a:solidFill>
                <a:latin typeface="Times New Roman"/>
                <a:ea typeface="Times New Roman"/>
                <a:cs typeface="Times New Roman"/>
                <a:sym typeface="Times New Roman"/>
              </a:rPr>
              <a:t> In capital lease</a:t>
            </a:r>
            <a:r>
              <a:rPr lang="en-US" sz="2400">
                <a:solidFill>
                  <a:schemeClr val="dk1"/>
                </a:solidFill>
                <a:latin typeface="Times New Roman"/>
                <a:ea typeface="Times New Roman"/>
                <a:cs typeface="Times New Roman"/>
                <a:sym typeface="Times New Roman"/>
              </a:rPr>
              <a:t>, lessee includes the leased asset in fixed assets and the related obligation in liabilities. </a:t>
            </a:r>
            <a:r>
              <a:rPr lang="en-US" sz="2400">
                <a:solidFill>
                  <a:schemeClr val="accent6"/>
                </a:solidFill>
                <a:latin typeface="Times New Roman"/>
                <a:ea typeface="Times New Roman"/>
                <a:cs typeface="Times New Roman"/>
                <a:sym typeface="Times New Roman"/>
              </a:rPr>
              <a:t>Part of the lease payment is considered to be interest expense</a:t>
            </a:r>
            <a:r>
              <a:rPr lang="en-US" sz="2400">
                <a:solidFill>
                  <a:schemeClr val="dk1"/>
                </a:solidFill>
                <a:latin typeface="Times New Roman"/>
                <a:ea typeface="Times New Roman"/>
                <a:cs typeface="Times New Roman"/>
                <a:sym typeface="Times New Roman"/>
              </a:rPr>
              <a:t>. Therefore, the interest expense on the income statement includes interest related to capital leases.</a:t>
            </a:r>
            <a:endParaRPr/>
          </a:p>
          <a:p>
            <a:pPr indent="-152400" lvl="0" marL="342900" rtl="0" algn="just">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 </a:t>
            </a:r>
            <a:r>
              <a:rPr b="1" lang="en-US" sz="2400">
                <a:solidFill>
                  <a:schemeClr val="accent6"/>
                </a:solidFill>
                <a:latin typeface="Times New Roman"/>
                <a:ea typeface="Times New Roman"/>
                <a:cs typeface="Times New Roman"/>
                <a:sym typeface="Times New Roman"/>
              </a:rPr>
              <a:t>Operating leases </a:t>
            </a:r>
            <a:r>
              <a:rPr lang="en-US" sz="2400">
                <a:solidFill>
                  <a:schemeClr val="dk1"/>
                </a:solidFill>
                <a:latin typeface="Times New Roman"/>
                <a:ea typeface="Times New Roman"/>
                <a:cs typeface="Times New Roman"/>
                <a:sym typeface="Times New Roman"/>
              </a:rPr>
              <a:t>are reflected on the income statement in the rent expense. </a:t>
            </a:r>
            <a:endParaRPr sz="2400">
              <a:solidFill>
                <a:schemeClr val="dk1"/>
              </a:solidFill>
              <a:latin typeface="Times New Roman"/>
              <a:ea typeface="Times New Roman"/>
              <a:cs typeface="Times New Roman"/>
              <a:sym typeface="Times New Roman"/>
            </a:endParaRPr>
          </a:p>
          <a:p>
            <a:pPr indent="-152400" lvl="0" marL="342900" rtl="0" algn="just">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 An operating lease for a relatively long term is a type of long-term financing, so part of the lease payment is really interest.</a:t>
            </a:r>
            <a:endParaRPr/>
          </a:p>
          <a:p>
            <a:pPr indent="-152400" lvl="0" marL="342900" rtl="0" algn="just">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 When a portion of operating lease payments </a:t>
            </a:r>
            <a:r>
              <a:rPr b="1" lang="en-US" sz="2400">
                <a:solidFill>
                  <a:schemeClr val="accent6"/>
                </a:solidFill>
                <a:latin typeface="Times New Roman"/>
                <a:ea typeface="Times New Roman"/>
                <a:cs typeface="Times New Roman"/>
                <a:sym typeface="Times New Roman"/>
              </a:rPr>
              <a:t>is included in fixed charges</a:t>
            </a:r>
            <a:r>
              <a:rPr lang="en-US" sz="2400">
                <a:solidFill>
                  <a:schemeClr val="dk1"/>
                </a:solidFill>
                <a:latin typeface="Times New Roman"/>
                <a:ea typeface="Times New Roman"/>
                <a:cs typeface="Times New Roman"/>
                <a:sym typeface="Times New Roman"/>
              </a:rPr>
              <a:t>, it is an effort to recognize the </a:t>
            </a:r>
            <a:r>
              <a:rPr b="1" lang="en-US" sz="2400">
                <a:solidFill>
                  <a:schemeClr val="dk1"/>
                </a:solidFill>
                <a:latin typeface="Times New Roman"/>
                <a:ea typeface="Times New Roman"/>
                <a:cs typeface="Times New Roman"/>
                <a:sym typeface="Times New Roman"/>
              </a:rPr>
              <a:t>true total interest that the firm pays.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descr="gibson-graphic (2)" id="281" name="Google Shape;281;p28"/>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Fixed Charge Coverage</a:t>
            </a:r>
            <a:endParaRPr/>
          </a:p>
        </p:txBody>
      </p:sp>
      <p:sp>
        <p:nvSpPr>
          <p:cNvPr id="282" name="Google Shape;282;p28"/>
          <p:cNvSpPr txBox="1"/>
          <p:nvPr>
            <p:ph idx="1" type="body"/>
          </p:nvPr>
        </p:nvSpPr>
        <p:spPr>
          <a:xfrm>
            <a:off x="76200" y="1219200"/>
            <a:ext cx="8763000" cy="4419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FF0000"/>
              </a:buClr>
              <a:buSzPts val="2400"/>
              <a:buFont typeface="Times New Roman"/>
              <a:buNone/>
            </a:pPr>
            <a:r>
              <a:rPr b="1" lang="en-US" sz="2400">
                <a:solidFill>
                  <a:srgbClr val="FF0000"/>
                </a:solidFill>
                <a:latin typeface="Times New Roman"/>
                <a:ea typeface="Times New Roman"/>
                <a:cs typeface="Times New Roman"/>
                <a:sym typeface="Times New Roman"/>
              </a:rPr>
              <a:t>Accounting for Leases</a:t>
            </a:r>
            <a:endParaRPr b="1" sz="2400">
              <a:solidFill>
                <a:srgbClr val="FF0000"/>
              </a:solidFill>
              <a:latin typeface="Times New Roman"/>
              <a:ea typeface="Times New Roman"/>
              <a:cs typeface="Times New Roman"/>
              <a:sym typeface="Times New Roman"/>
            </a:endParaRPr>
          </a:p>
          <a:p>
            <a:pPr indent="-342900" lvl="0" marL="342900" rtl="0" algn="just">
              <a:lnSpc>
                <a:spcPct val="150000"/>
              </a:lnSpc>
              <a:spcBef>
                <a:spcPts val="480"/>
              </a:spcBef>
              <a:spcAft>
                <a:spcPts val="0"/>
              </a:spcAft>
              <a:buClr>
                <a:schemeClr val="dk1"/>
              </a:buClr>
              <a:buSzPts val="2400"/>
              <a:buFont typeface="Noto Sans Symbols"/>
              <a:buChar char="▪"/>
            </a:pPr>
            <a:r>
              <a:rPr lang="en-US" sz="2400">
                <a:solidFill>
                  <a:schemeClr val="dk1"/>
                </a:solidFill>
                <a:latin typeface="Times New Roman"/>
                <a:ea typeface="Times New Roman"/>
                <a:cs typeface="Times New Roman"/>
                <a:sym typeface="Times New Roman"/>
              </a:rPr>
              <a:t>A capital lease is a lease in which the lessor only finances the leased asset, and all other rights of ownership transfer to the lessee.</a:t>
            </a:r>
            <a:endParaRPr/>
          </a:p>
          <a:p>
            <a:pPr indent="-342900" lvl="0" marL="342900" rtl="0" algn="just">
              <a:lnSpc>
                <a:spcPct val="150000"/>
              </a:lnSpc>
              <a:spcBef>
                <a:spcPts val="480"/>
              </a:spcBef>
              <a:spcAft>
                <a:spcPts val="0"/>
              </a:spcAft>
              <a:buClr>
                <a:schemeClr val="dk1"/>
              </a:buClr>
              <a:buSzPts val="2400"/>
              <a:buFont typeface="Noto Sans Symbols"/>
              <a:buChar char="▪"/>
            </a:pPr>
            <a:r>
              <a:rPr lang="en-US" sz="2400">
                <a:solidFill>
                  <a:schemeClr val="dk1"/>
                </a:solidFill>
                <a:latin typeface="Times New Roman"/>
                <a:ea typeface="Times New Roman"/>
                <a:cs typeface="Times New Roman"/>
                <a:sym typeface="Times New Roman"/>
              </a:rPr>
              <a:t>This results in the recording of the leased asset as the </a:t>
            </a:r>
            <a:r>
              <a:rPr b="1" lang="en-US" sz="2400">
                <a:solidFill>
                  <a:schemeClr val="accent6"/>
                </a:solidFill>
                <a:latin typeface="Times New Roman"/>
                <a:ea typeface="Times New Roman"/>
                <a:cs typeface="Times New Roman"/>
                <a:sym typeface="Times New Roman"/>
              </a:rPr>
              <a:t>lessee's books</a:t>
            </a:r>
            <a:r>
              <a:rPr lang="en-US" sz="2400">
                <a:solidFill>
                  <a:schemeClr val="dk1"/>
                </a:solidFill>
                <a:latin typeface="Times New Roman"/>
                <a:ea typeface="Times New Roman"/>
                <a:cs typeface="Times New Roman"/>
                <a:sym typeface="Times New Roman"/>
              </a:rPr>
              <a:t> as </a:t>
            </a:r>
            <a:r>
              <a:rPr b="1" lang="en-US" sz="2400">
                <a:solidFill>
                  <a:schemeClr val="accent6"/>
                </a:solidFill>
                <a:latin typeface="Times New Roman"/>
                <a:ea typeface="Times New Roman"/>
                <a:cs typeface="Times New Roman"/>
                <a:sym typeface="Times New Roman"/>
              </a:rPr>
              <a:t>a fixed asset</a:t>
            </a:r>
            <a:r>
              <a:rPr lang="en-US" sz="2400">
                <a:solidFill>
                  <a:schemeClr val="dk1"/>
                </a:solidFill>
                <a:latin typeface="Times New Roman"/>
                <a:ea typeface="Times New Roman"/>
                <a:cs typeface="Times New Roman"/>
                <a:sym typeface="Times New Roman"/>
              </a:rPr>
              <a:t>. The lessee can only record the </a:t>
            </a:r>
            <a:r>
              <a:rPr b="1" lang="en-US" sz="2400">
                <a:solidFill>
                  <a:schemeClr val="accent6"/>
                </a:solidFill>
                <a:latin typeface="Times New Roman"/>
                <a:ea typeface="Times New Roman"/>
                <a:cs typeface="Times New Roman"/>
                <a:sym typeface="Times New Roman"/>
              </a:rPr>
              <a:t>interest portion of a capital lease payment as expense</a:t>
            </a:r>
            <a:r>
              <a:rPr lang="en-US" sz="2400">
                <a:solidFill>
                  <a:schemeClr val="dk1"/>
                </a:solidFill>
                <a:latin typeface="Times New Roman"/>
                <a:ea typeface="Times New Roman"/>
                <a:cs typeface="Times New Roman"/>
                <a:sym typeface="Times New Roman"/>
              </a:rPr>
              <a:t>, as opposed to the amount of the </a:t>
            </a:r>
            <a:r>
              <a:rPr b="1" lang="en-US" sz="2400">
                <a:solidFill>
                  <a:schemeClr val="accent6"/>
                </a:solidFill>
                <a:latin typeface="Times New Roman"/>
                <a:ea typeface="Times New Roman"/>
                <a:cs typeface="Times New Roman"/>
                <a:sym typeface="Times New Roman"/>
              </a:rPr>
              <a:t>entire lease payment in the case of operating lease</a:t>
            </a:r>
            <a:r>
              <a:rPr lang="en-US" sz="2400">
                <a:solidFill>
                  <a:schemeClr val="dk1"/>
                </a:solidFill>
                <a:latin typeface="Times New Roman"/>
                <a:ea typeface="Times New Roman"/>
                <a:cs typeface="Times New Roman"/>
                <a:sym typeface="Times New Roman"/>
              </a:rPr>
              <a:t>. </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descr="gibson-graphic (2)" id="288" name="Google Shape;288;p29"/>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Fixed Charge Coverage</a:t>
            </a:r>
            <a:endParaRPr/>
          </a:p>
        </p:txBody>
      </p:sp>
      <p:sp>
        <p:nvSpPr>
          <p:cNvPr id="289" name="Google Shape;289;p29"/>
          <p:cNvSpPr/>
          <p:nvPr/>
        </p:nvSpPr>
        <p:spPr>
          <a:xfrm>
            <a:off x="0" y="1219200"/>
            <a:ext cx="9067800" cy="544764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Capital Lease Criteria:</a:t>
            </a:r>
            <a:r>
              <a:rPr lang="en-US" sz="2400">
                <a:solidFill>
                  <a:schemeClr val="dk1"/>
                </a:solidFill>
                <a:latin typeface="Times New Roman"/>
                <a:ea typeface="Times New Roman"/>
                <a:cs typeface="Times New Roman"/>
                <a:sym typeface="Times New Roman"/>
              </a:rPr>
              <a:t> any one of the following four alternatives:</a:t>
            </a:r>
            <a:endParaRPr/>
          </a:p>
          <a:p>
            <a:pPr indent="-342900" lvl="0" marL="342900" marR="0" rtl="0" algn="just">
              <a:lnSpc>
                <a:spcPct val="150000"/>
              </a:lnSpc>
              <a:spcBef>
                <a:spcPts val="0"/>
              </a:spcBef>
              <a:spcAft>
                <a:spcPts val="0"/>
              </a:spcAft>
              <a:buClr>
                <a:schemeClr val="accent6"/>
              </a:buClr>
              <a:buSzPts val="2400"/>
              <a:buFont typeface="Noto Sans Symbols"/>
              <a:buChar char="▪"/>
            </a:pPr>
            <a:r>
              <a:rPr b="1" lang="en-US" sz="2400">
                <a:solidFill>
                  <a:schemeClr val="accent6"/>
                </a:solidFill>
                <a:latin typeface="Times New Roman"/>
                <a:ea typeface="Times New Roman"/>
                <a:cs typeface="Times New Roman"/>
                <a:sym typeface="Times New Roman"/>
              </a:rPr>
              <a:t>Ownership</a:t>
            </a:r>
            <a:r>
              <a:rPr lang="en-US" sz="2400">
                <a:solidFill>
                  <a:schemeClr val="dk1"/>
                </a:solidFill>
                <a:latin typeface="Times New Roman"/>
                <a:ea typeface="Times New Roman"/>
                <a:cs typeface="Times New Roman"/>
                <a:sym typeface="Times New Roman"/>
              </a:rPr>
              <a:t>. The ownership of the asset is shifted from the lessor to the lessee by the end of the lease period; or</a:t>
            </a:r>
            <a:endParaRPr/>
          </a:p>
          <a:p>
            <a:pPr indent="-342900" lvl="0" marL="342900" marR="0" rtl="0" algn="just">
              <a:lnSpc>
                <a:spcPct val="150000"/>
              </a:lnSpc>
              <a:spcBef>
                <a:spcPts val="0"/>
              </a:spcBef>
              <a:spcAft>
                <a:spcPts val="0"/>
              </a:spcAft>
              <a:buClr>
                <a:schemeClr val="accent6"/>
              </a:buClr>
              <a:buSzPts val="2400"/>
              <a:buFont typeface="Noto Sans Symbols"/>
              <a:buChar char="▪"/>
            </a:pPr>
            <a:r>
              <a:rPr b="1" lang="en-US" sz="2400">
                <a:solidFill>
                  <a:schemeClr val="accent6"/>
                </a:solidFill>
                <a:latin typeface="Times New Roman"/>
                <a:ea typeface="Times New Roman"/>
                <a:cs typeface="Times New Roman"/>
                <a:sym typeface="Times New Roman"/>
              </a:rPr>
              <a:t>Bargain purchase option</a:t>
            </a:r>
            <a:r>
              <a:rPr lang="en-US" sz="2400">
                <a:solidFill>
                  <a:schemeClr val="dk1"/>
                </a:solidFill>
                <a:latin typeface="Times New Roman"/>
                <a:ea typeface="Times New Roman"/>
                <a:cs typeface="Times New Roman"/>
                <a:sym typeface="Times New Roman"/>
              </a:rPr>
              <a:t>. The lessee can buy the asset from the lessor at the end of the lease term for a below-market price; or</a:t>
            </a:r>
            <a:endParaRPr/>
          </a:p>
          <a:p>
            <a:pPr indent="-342900" lvl="0" marL="342900" marR="0" rtl="0" algn="just">
              <a:lnSpc>
                <a:spcPct val="150000"/>
              </a:lnSpc>
              <a:spcBef>
                <a:spcPts val="0"/>
              </a:spcBef>
              <a:spcAft>
                <a:spcPts val="0"/>
              </a:spcAft>
              <a:buClr>
                <a:schemeClr val="accent6"/>
              </a:buClr>
              <a:buSzPts val="2400"/>
              <a:buFont typeface="Noto Sans Symbols"/>
              <a:buChar char="▪"/>
            </a:pPr>
            <a:r>
              <a:rPr b="1" lang="en-US" sz="2400">
                <a:solidFill>
                  <a:schemeClr val="accent6"/>
                </a:solidFill>
                <a:latin typeface="Times New Roman"/>
                <a:ea typeface="Times New Roman"/>
                <a:cs typeface="Times New Roman"/>
                <a:sym typeface="Times New Roman"/>
              </a:rPr>
              <a:t>Lease term</a:t>
            </a:r>
            <a:r>
              <a:rPr lang="en-US" sz="2400">
                <a:solidFill>
                  <a:schemeClr val="dk1"/>
                </a:solidFill>
                <a:latin typeface="Times New Roman"/>
                <a:ea typeface="Times New Roman"/>
                <a:cs typeface="Times New Roman"/>
                <a:sym typeface="Times New Roman"/>
              </a:rPr>
              <a:t>. The period of the lease encompasses at least 75% of the useful life of the asset (and the lease is noncancellable during that time); or</a:t>
            </a:r>
            <a:endParaRPr/>
          </a:p>
          <a:p>
            <a:pPr indent="-342900" lvl="0" marL="342900" marR="0" rtl="0" algn="just">
              <a:lnSpc>
                <a:spcPct val="150000"/>
              </a:lnSpc>
              <a:spcBef>
                <a:spcPts val="0"/>
              </a:spcBef>
              <a:spcAft>
                <a:spcPts val="0"/>
              </a:spcAft>
              <a:buClr>
                <a:schemeClr val="accent6"/>
              </a:buClr>
              <a:buSzPts val="2400"/>
              <a:buFont typeface="Noto Sans Symbols"/>
              <a:buChar char="▪"/>
            </a:pPr>
            <a:r>
              <a:rPr b="1" lang="en-US" sz="2400">
                <a:solidFill>
                  <a:schemeClr val="accent6"/>
                </a:solidFill>
                <a:latin typeface="Times New Roman"/>
                <a:ea typeface="Times New Roman"/>
                <a:cs typeface="Times New Roman"/>
                <a:sym typeface="Times New Roman"/>
              </a:rPr>
              <a:t>Present value</a:t>
            </a:r>
            <a:r>
              <a:rPr lang="en-US" sz="2400">
                <a:solidFill>
                  <a:schemeClr val="dk1"/>
                </a:solidFill>
                <a:latin typeface="Times New Roman"/>
                <a:ea typeface="Times New Roman"/>
                <a:cs typeface="Times New Roman"/>
                <a:sym typeface="Times New Roman"/>
              </a:rPr>
              <a:t>. The present value of the minimum lease payments  is at least 90% of the fair value of the asset at the inception of the lease.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descr="gibson-graphic (2)" id="92" name="Google Shape;92;p3"/>
          <p:cNvSpPr txBox="1"/>
          <p:nvPr>
            <p:ph type="title"/>
          </p:nvPr>
        </p:nvSpPr>
        <p:spPr>
          <a:xfrm>
            <a:off x="0" y="0"/>
            <a:ext cx="9140825" cy="6096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Long-Term Debt-Paying Ability</a:t>
            </a:r>
            <a:endParaRPr/>
          </a:p>
        </p:txBody>
      </p:sp>
      <p:sp>
        <p:nvSpPr>
          <p:cNvPr id="93" name="Google Shape;93;p3"/>
          <p:cNvSpPr/>
          <p:nvPr/>
        </p:nvSpPr>
        <p:spPr>
          <a:xfrm>
            <a:off x="152400" y="685800"/>
            <a:ext cx="8845617" cy="5909310"/>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50000"/>
              </a:lnSpc>
              <a:spcBef>
                <a:spcPts val="0"/>
              </a:spcBef>
              <a:spcAft>
                <a:spcPts val="0"/>
              </a:spcAft>
              <a:buClr>
                <a:schemeClr val="dk1"/>
              </a:buClr>
              <a:buSzPts val="2100"/>
              <a:buFont typeface="Arial"/>
              <a:buChar char="•"/>
            </a:pPr>
            <a:r>
              <a:rPr b="0" i="0" lang="en-US" sz="2100" u="none" cap="none" strike="noStrike">
                <a:solidFill>
                  <a:schemeClr val="dk1"/>
                </a:solidFill>
                <a:latin typeface="Times New Roman"/>
                <a:ea typeface="Times New Roman"/>
                <a:cs typeface="Times New Roman"/>
                <a:sym typeface="Times New Roman"/>
              </a:rPr>
              <a:t>Senior security holders should be well protected, and the common stock should not be burdened by excessive debt. </a:t>
            </a:r>
            <a:endParaRPr b="0" i="0" sz="21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100"/>
              <a:buFont typeface="Arial"/>
              <a:buChar char="•"/>
            </a:pPr>
            <a:r>
              <a:rPr b="0" i="0" lang="en-US" sz="2100" u="none" cap="none" strike="noStrike">
                <a:solidFill>
                  <a:schemeClr val="dk1"/>
                </a:solidFill>
                <a:latin typeface="Times New Roman"/>
                <a:ea typeface="Times New Roman"/>
                <a:cs typeface="Times New Roman"/>
                <a:sym typeface="Times New Roman"/>
              </a:rPr>
              <a:t>A company’s capitalization usually depends on the industry, the financial position of the company, and the philosophy of management.</a:t>
            </a:r>
            <a:endParaRPr/>
          </a:p>
          <a:p>
            <a:pPr indent="-342900" lvl="0" marL="342900" marR="0" rtl="0" algn="just">
              <a:lnSpc>
                <a:spcPct val="150000"/>
              </a:lnSpc>
              <a:spcBef>
                <a:spcPts val="0"/>
              </a:spcBef>
              <a:spcAft>
                <a:spcPts val="0"/>
              </a:spcAft>
              <a:buClr>
                <a:schemeClr val="dk1"/>
              </a:buClr>
              <a:buSzPts val="2100"/>
              <a:buFont typeface="Arial"/>
              <a:buChar char="•"/>
            </a:pPr>
            <a:r>
              <a:rPr b="0" i="0" lang="en-US" sz="2100" u="none" cap="none" strike="noStrike">
                <a:solidFill>
                  <a:schemeClr val="dk1"/>
                </a:solidFill>
                <a:latin typeface="Times New Roman"/>
                <a:ea typeface="Times New Roman"/>
                <a:cs typeface="Times New Roman"/>
                <a:sym typeface="Times New Roman"/>
              </a:rPr>
              <a:t>Generally, relatively stable industries, such as utilities, have a higher debt to equity structure than industrial companies. </a:t>
            </a:r>
            <a:endParaRPr b="0" i="0" sz="21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100"/>
              <a:buFont typeface="Arial"/>
              <a:buChar char="•"/>
            </a:pPr>
            <a:r>
              <a:rPr b="0" i="0" lang="en-US" sz="2100" u="none" cap="none" strike="noStrike">
                <a:solidFill>
                  <a:schemeClr val="dk1"/>
                </a:solidFill>
                <a:latin typeface="Times New Roman"/>
                <a:ea typeface="Times New Roman"/>
                <a:cs typeface="Times New Roman"/>
                <a:sym typeface="Times New Roman"/>
              </a:rPr>
              <a:t>Companies with only common stock capitalization can be attractive to both investors and creditors because there are no prior claims ahead of the common. </a:t>
            </a:r>
            <a:endParaRPr b="0" i="0" sz="21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100"/>
              <a:buFont typeface="Arial"/>
              <a:buChar char="•"/>
            </a:pPr>
            <a:r>
              <a:rPr b="0" i="0" lang="en-US" sz="2100" u="none" cap="none" strike="noStrike">
                <a:solidFill>
                  <a:schemeClr val="dk1"/>
                </a:solidFill>
                <a:latin typeface="Times New Roman"/>
                <a:ea typeface="Times New Roman"/>
                <a:cs typeface="Times New Roman"/>
                <a:sym typeface="Times New Roman"/>
              </a:rPr>
              <a:t>However, long-term debt and preferred stock can provide leverage to a company’s capital structure and can possibly enhance the return to the common stockholders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30"/>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Copyright 2007 by Thomson South-Western, a part of The Thomson Corporation. All rights reserved.</a:t>
            </a:r>
            <a:endParaRPr/>
          </a:p>
        </p:txBody>
      </p:sp>
      <p:sp>
        <p:nvSpPr>
          <p:cNvPr id="296" name="Google Shape;296;p30"/>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Chapter 7, Slide #</a:t>
            </a:r>
            <a:fld id="{00000000-1234-1234-1234-123412341234}" type="slidenum">
              <a:rPr lang="en-US"/>
              <a:t>‹#›</a:t>
            </a:fld>
            <a:endParaRPr/>
          </a:p>
        </p:txBody>
      </p:sp>
      <p:sp>
        <p:nvSpPr>
          <p:cNvPr descr="gibson-graphic (2)" id="297" name="Google Shape;297;p30"/>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Long-Term Leasing</a:t>
            </a:r>
            <a:endParaRPr/>
          </a:p>
        </p:txBody>
      </p:sp>
      <p:sp>
        <p:nvSpPr>
          <p:cNvPr id="298" name="Google Shape;298;p30"/>
          <p:cNvSpPr txBox="1"/>
          <p:nvPr>
            <p:ph idx="1" type="body"/>
          </p:nvPr>
        </p:nvSpPr>
        <p:spPr>
          <a:xfrm>
            <a:off x="593725" y="1598613"/>
            <a:ext cx="7940675"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Capital leases</a:t>
            </a:r>
            <a:endParaRPr/>
          </a:p>
          <a:p>
            <a:pPr indent="-285750" lvl="1" marL="742950" rtl="0" algn="l">
              <a:spcBef>
                <a:spcPts val="480"/>
              </a:spcBef>
              <a:spcAft>
                <a:spcPts val="0"/>
              </a:spcAft>
              <a:buClr>
                <a:srgbClr val="336699"/>
              </a:buClr>
              <a:buSzPts val="2400"/>
              <a:buFont typeface="Arial"/>
              <a:buChar char="–"/>
            </a:pPr>
            <a:r>
              <a:rPr lang="en-US"/>
              <a:t>Asset and liability are reported on the balance sheet</a:t>
            </a:r>
            <a:endParaRPr/>
          </a:p>
          <a:p>
            <a:pPr indent="-342900" lvl="0" marL="342900" rtl="0" algn="l">
              <a:spcBef>
                <a:spcPts val="560"/>
              </a:spcBef>
              <a:spcAft>
                <a:spcPts val="0"/>
              </a:spcAft>
              <a:buClr>
                <a:srgbClr val="336699"/>
              </a:buClr>
              <a:buSzPts val="2800"/>
              <a:buFont typeface="Arial"/>
              <a:buChar char="•"/>
            </a:pPr>
            <a:r>
              <a:rPr lang="en-US"/>
              <a:t>Operating leases</a:t>
            </a:r>
            <a:endParaRPr/>
          </a:p>
          <a:p>
            <a:pPr indent="-285750" lvl="1" marL="742950" rtl="0" algn="l">
              <a:spcBef>
                <a:spcPts val="480"/>
              </a:spcBef>
              <a:spcAft>
                <a:spcPts val="0"/>
              </a:spcAft>
              <a:buClr>
                <a:srgbClr val="336699"/>
              </a:buClr>
              <a:buSzPts val="2400"/>
              <a:buFont typeface="Arial"/>
              <a:buChar char="–"/>
            </a:pPr>
            <a:r>
              <a:rPr lang="en-US"/>
              <a:t>Reported as expense on the income statement</a:t>
            </a:r>
            <a:endParaRPr/>
          </a:p>
          <a:p>
            <a:pPr indent="-285750" lvl="1" marL="742950" rtl="0" algn="l">
              <a:spcBef>
                <a:spcPts val="480"/>
              </a:spcBef>
              <a:spcAft>
                <a:spcPts val="0"/>
              </a:spcAft>
              <a:buClr>
                <a:srgbClr val="336699"/>
              </a:buClr>
              <a:buSzPts val="2400"/>
              <a:buFont typeface="Arial"/>
              <a:buChar char="–"/>
            </a:pPr>
            <a:r>
              <a:rPr lang="en-US"/>
              <a:t>Supplemental analysis using future payments</a:t>
            </a:r>
            <a:endParaRPr/>
          </a:p>
          <a:p>
            <a:pPr indent="-228600" lvl="2" marL="1143000" rtl="0" algn="l">
              <a:spcBef>
                <a:spcPts val="400"/>
              </a:spcBef>
              <a:spcAft>
                <a:spcPts val="0"/>
              </a:spcAft>
              <a:buClr>
                <a:srgbClr val="336699"/>
              </a:buClr>
              <a:buSzPts val="2000"/>
              <a:buFont typeface="Arial"/>
              <a:buChar char="•"/>
            </a:pPr>
            <a:r>
              <a:rPr lang="en-US"/>
              <a:t>One-third can be estimated as interest</a:t>
            </a:r>
            <a:endParaRPr/>
          </a:p>
          <a:p>
            <a:pPr indent="-228600" lvl="2" marL="1143000" rtl="0" algn="l">
              <a:spcBef>
                <a:spcPts val="400"/>
              </a:spcBef>
              <a:spcAft>
                <a:spcPts val="0"/>
              </a:spcAft>
              <a:buClr>
                <a:srgbClr val="336699"/>
              </a:buClr>
              <a:buSzPts val="2000"/>
              <a:buFont typeface="Arial"/>
              <a:buChar char="•"/>
            </a:pPr>
            <a:r>
              <a:rPr lang="en-US"/>
              <a:t>Two-thirds can be added to the fixed assets and long-term liabilities for debt ratio analyses</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descr="gibson-graphic (2)" id="304" name="Google Shape;304;p31"/>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Fixed Charge Coverage</a:t>
            </a:r>
            <a:endParaRPr/>
          </a:p>
        </p:txBody>
      </p:sp>
      <p:sp>
        <p:nvSpPr>
          <p:cNvPr id="305" name="Google Shape;305;p31"/>
          <p:cNvSpPr txBox="1"/>
          <p:nvPr>
            <p:ph idx="1" type="body"/>
          </p:nvPr>
        </p:nvSpPr>
        <p:spPr>
          <a:xfrm>
            <a:off x="304800" y="1219200"/>
            <a:ext cx="8382000" cy="518160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Usually, one-third of the operating leases’ rental charges is included in the fixed charges because this is an approximation of the proportion of lease payment that is interest. </a:t>
            </a:r>
            <a:endParaRPr sz="2400">
              <a:solidFill>
                <a:schemeClr val="dk1"/>
              </a:solidFill>
              <a:latin typeface="Times New Roman"/>
              <a:ea typeface="Times New Roman"/>
              <a:cs typeface="Times New Roman"/>
              <a:sym typeface="Times New Roman"/>
            </a:endParaRPr>
          </a:p>
          <a:p>
            <a:pPr indent="-342900" lvl="0" marL="342900" rtl="0" algn="just">
              <a:spcBef>
                <a:spcPts val="48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Two-thirds can be added to the fixed assets and long-term liabilities for debt ratio analyses</a:t>
            </a:r>
            <a:endParaRPr sz="2400">
              <a:solidFill>
                <a:schemeClr val="dk1"/>
              </a:solidFill>
              <a:latin typeface="Times New Roman"/>
              <a:ea typeface="Times New Roman"/>
              <a:cs typeface="Times New Roman"/>
              <a:sym typeface="Times New Roman"/>
            </a:endParaRPr>
          </a:p>
          <a:p>
            <a:pPr indent="-342900" lvl="0" marL="342900" rtl="0" algn="just">
              <a:spcBef>
                <a:spcPts val="48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SEC requires specific calculation using lease terms</a:t>
            </a:r>
            <a:endParaRPr/>
          </a:p>
          <a:p>
            <a:pPr indent="-342900" lvl="0" marL="342900" rtl="0" algn="just">
              <a:spcBef>
                <a:spcPts val="48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Fixed charge may also include:</a:t>
            </a:r>
            <a:endParaRPr/>
          </a:p>
          <a:p>
            <a:pPr indent="-228600" lvl="2" marL="1143000" rtl="0" algn="l">
              <a:spcBef>
                <a:spcPts val="400"/>
              </a:spcBef>
              <a:spcAft>
                <a:spcPts val="0"/>
              </a:spcAft>
              <a:buClr>
                <a:srgbClr val="336699"/>
              </a:buClr>
              <a:buSzPts val="2000"/>
              <a:buFont typeface="Times New Roman"/>
              <a:buChar char="•"/>
            </a:pPr>
            <a:r>
              <a:rPr lang="en-US">
                <a:latin typeface="Times New Roman"/>
                <a:ea typeface="Times New Roman"/>
                <a:cs typeface="Times New Roman"/>
                <a:sym typeface="Times New Roman"/>
              </a:rPr>
              <a:t>Depreciation, depletion, and amortization</a:t>
            </a:r>
            <a:endParaRPr/>
          </a:p>
          <a:p>
            <a:pPr indent="-228600" lvl="2" marL="1143000" rtl="0" algn="l">
              <a:spcBef>
                <a:spcPts val="400"/>
              </a:spcBef>
              <a:spcAft>
                <a:spcPts val="0"/>
              </a:spcAft>
              <a:buClr>
                <a:srgbClr val="336699"/>
              </a:buClr>
              <a:buSzPts val="2000"/>
              <a:buFont typeface="Times New Roman"/>
              <a:buChar char="•"/>
            </a:pPr>
            <a:r>
              <a:rPr lang="en-US">
                <a:latin typeface="Times New Roman"/>
                <a:ea typeface="Times New Roman"/>
                <a:cs typeface="Times New Roman"/>
                <a:sym typeface="Times New Roman"/>
              </a:rPr>
              <a:t>Debt principal payments</a:t>
            </a:r>
            <a:endParaRPr/>
          </a:p>
          <a:p>
            <a:pPr indent="-228600" lvl="2" marL="1143000" rtl="0" algn="l">
              <a:spcBef>
                <a:spcPts val="400"/>
              </a:spcBef>
              <a:spcAft>
                <a:spcPts val="0"/>
              </a:spcAft>
              <a:buClr>
                <a:srgbClr val="336699"/>
              </a:buClr>
              <a:buSzPts val="2000"/>
              <a:buFont typeface="Times New Roman"/>
              <a:buChar char="•"/>
            </a:pPr>
            <a:r>
              <a:rPr lang="en-US">
                <a:latin typeface="Times New Roman"/>
                <a:ea typeface="Times New Roman"/>
                <a:cs typeface="Times New Roman"/>
                <a:sym typeface="Times New Roman"/>
              </a:rPr>
              <a:t>Pension payments</a:t>
            </a:r>
            <a:endParaRPr/>
          </a:p>
          <a:p>
            <a:pPr indent="-228600" lvl="2" marL="1143000" rtl="0" algn="l">
              <a:spcBef>
                <a:spcPts val="400"/>
              </a:spcBef>
              <a:spcAft>
                <a:spcPts val="0"/>
              </a:spcAft>
              <a:buClr>
                <a:srgbClr val="336699"/>
              </a:buClr>
              <a:buSzPts val="2000"/>
              <a:buFont typeface="Times New Roman"/>
              <a:buChar char="•"/>
            </a:pPr>
            <a:r>
              <a:rPr lang="en-US">
                <a:latin typeface="Times New Roman"/>
                <a:ea typeface="Times New Roman"/>
                <a:cs typeface="Times New Roman"/>
                <a:sym typeface="Times New Roman"/>
              </a:rPr>
              <a:t>Substantial preferred stock dividends</a:t>
            </a:r>
            <a:endParaRPr/>
          </a:p>
          <a:p>
            <a:pPr indent="-342900" lvl="0" marL="342900" rtl="0" algn="just">
              <a:spcBef>
                <a:spcPts val="0"/>
              </a:spcBef>
              <a:spcAft>
                <a:spcPts val="0"/>
              </a:spcAft>
              <a:buClr>
                <a:srgbClr val="000000"/>
              </a:buClr>
              <a:buSzPts val="2400"/>
              <a:buFont typeface="Courier New"/>
              <a:buChar char="o"/>
            </a:pPr>
            <a:r>
              <a:rPr lang="en-US" sz="2400">
                <a:solidFill>
                  <a:srgbClr val="000000"/>
                </a:solidFill>
                <a:latin typeface="Times New Roman"/>
                <a:ea typeface="Times New Roman"/>
                <a:cs typeface="Times New Roman"/>
                <a:sym typeface="Times New Roman"/>
              </a:rPr>
              <a:t>The more items included as “fixed charges,” the more conservative the ratio</a:t>
            </a:r>
            <a:endParaRPr/>
          </a:p>
          <a:p>
            <a:pPr indent="0" lvl="0" marL="0" rtl="0" algn="just">
              <a:spcBef>
                <a:spcPts val="480"/>
              </a:spcBef>
              <a:spcAft>
                <a:spcPts val="0"/>
              </a:spcAft>
              <a:buClr>
                <a:srgbClr val="336699"/>
              </a:buClr>
              <a:buSzPts val="2400"/>
              <a:buFont typeface="Arial"/>
              <a:buNone/>
            </a:pPr>
            <a:r>
              <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descr="gibson-graphic (2)" id="311" name="Google Shape;311;p32"/>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Fixed Charge Coverage</a:t>
            </a:r>
            <a:endParaRPr/>
          </a:p>
        </p:txBody>
      </p:sp>
      <p:pic>
        <p:nvPicPr>
          <p:cNvPr id="312" name="Google Shape;312;p32"/>
          <p:cNvPicPr preferRelativeResize="0"/>
          <p:nvPr/>
        </p:nvPicPr>
        <p:blipFill rotWithShape="1">
          <a:blip r:embed="rId4">
            <a:alphaModFix/>
          </a:blip>
          <a:srcRect b="0" l="0" r="0" t="0"/>
          <a:stretch/>
        </p:blipFill>
        <p:spPr>
          <a:xfrm>
            <a:off x="152400" y="1371600"/>
            <a:ext cx="8686800" cy="3810000"/>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descr="gibson-graphic (2)" id="318" name="Google Shape;318;p33"/>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Long-Term Assets vs. Long-Term Debt</a:t>
            </a:r>
            <a:endParaRPr/>
          </a:p>
        </p:txBody>
      </p:sp>
      <p:sp>
        <p:nvSpPr>
          <p:cNvPr id="319" name="Google Shape;319;p33"/>
          <p:cNvSpPr txBox="1"/>
          <p:nvPr>
            <p:ph idx="1" type="body"/>
          </p:nvPr>
        </p:nvSpPr>
        <p:spPr>
          <a:xfrm>
            <a:off x="457200" y="1447800"/>
            <a:ext cx="8305800" cy="3506787"/>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Consider the assets of the firm when determining the long-term debt-paying ability</a:t>
            </a:r>
            <a:endParaRPr/>
          </a:p>
          <a:p>
            <a:pPr indent="-342900" lvl="0" marL="342900" rtl="0" algn="just">
              <a:spcBef>
                <a:spcPts val="480"/>
              </a:spcBef>
              <a:spcAft>
                <a:spcPts val="0"/>
              </a:spcAft>
              <a:buClr>
                <a:schemeClr val="dk1"/>
              </a:buClr>
              <a:buSzPts val="2400"/>
              <a:buFont typeface="Courier New"/>
              <a:buChar char="o"/>
            </a:pPr>
            <a:r>
              <a:rPr lang="en-US" sz="2400">
                <a:solidFill>
                  <a:schemeClr val="dk1"/>
                </a:solidFill>
                <a:latin typeface="Times New Roman"/>
                <a:ea typeface="Times New Roman"/>
                <a:cs typeface="Times New Roman"/>
                <a:sym typeface="Times New Roman"/>
              </a:rPr>
              <a:t>Ability for analysis is limited</a:t>
            </a:r>
            <a:endParaRPr/>
          </a:p>
          <a:p>
            <a:pPr indent="-342900" lvl="2" marL="742950" rtl="0" algn="just">
              <a:spcBef>
                <a:spcPts val="440"/>
              </a:spcBef>
              <a:spcAft>
                <a:spcPts val="0"/>
              </a:spcAft>
              <a:buClr>
                <a:schemeClr val="dk1"/>
              </a:buClr>
              <a:buSzPts val="2200"/>
              <a:buFont typeface="Noto Sans Symbols"/>
              <a:buChar char="✔"/>
            </a:pPr>
            <a:r>
              <a:rPr lang="en-US" sz="2200">
                <a:solidFill>
                  <a:schemeClr val="dk1"/>
                </a:solidFill>
                <a:latin typeface="Times New Roman"/>
                <a:ea typeface="Times New Roman"/>
                <a:cs typeface="Times New Roman"/>
                <a:sym typeface="Times New Roman"/>
              </a:rPr>
              <a:t>Financial statements do not disclose market or liquidation value</a:t>
            </a:r>
            <a:endParaRPr/>
          </a:p>
          <a:p>
            <a:pPr indent="-342900" lvl="2" marL="742950" rtl="0" algn="just">
              <a:spcBef>
                <a:spcPts val="440"/>
              </a:spcBef>
              <a:spcAft>
                <a:spcPts val="0"/>
              </a:spcAft>
              <a:buClr>
                <a:schemeClr val="dk1"/>
              </a:buClr>
              <a:buSzPts val="2200"/>
              <a:buFont typeface="Noto Sans Symbols"/>
              <a:buChar char="✔"/>
            </a:pPr>
            <a:r>
              <a:rPr lang="en-US" sz="2200">
                <a:solidFill>
                  <a:schemeClr val="dk1"/>
                </a:solidFill>
                <a:latin typeface="Times New Roman"/>
                <a:ea typeface="Times New Roman"/>
                <a:cs typeface="Times New Roman"/>
                <a:sym typeface="Times New Roman"/>
              </a:rPr>
              <a:t>Certain assets may have market value significantly greater then carrying value</a:t>
            </a:r>
            <a:endParaRPr/>
          </a:p>
          <a:p>
            <a:pPr indent="-342900" lvl="0" marL="342900" rtl="0" algn="l">
              <a:spcBef>
                <a:spcPts val="48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Certain assets may have earnings potential in the future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descr="gibson-graphic (2)" id="99" name="Google Shape;99;p4"/>
          <p:cNvSpPr txBox="1"/>
          <p:nvPr>
            <p:ph type="title"/>
          </p:nvPr>
        </p:nvSpPr>
        <p:spPr>
          <a:xfrm>
            <a:off x="0" y="0"/>
            <a:ext cx="9140825" cy="6096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Solvency (Leverage and Debt Service)</a:t>
            </a:r>
            <a:endParaRPr b="1">
              <a:latin typeface="Arial"/>
              <a:ea typeface="Arial"/>
              <a:cs typeface="Arial"/>
              <a:sym typeface="Arial"/>
            </a:endParaRPr>
          </a:p>
        </p:txBody>
      </p:sp>
      <p:sp>
        <p:nvSpPr>
          <p:cNvPr id="100" name="Google Shape;100;p4"/>
          <p:cNvSpPr/>
          <p:nvPr/>
        </p:nvSpPr>
        <p:spPr>
          <a:xfrm>
            <a:off x="152400" y="685800"/>
            <a:ext cx="8845617" cy="4191981"/>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Solvency is the company's ability to satisfy long-term debt as it becomes due.</a:t>
            </a:r>
            <a:endParaRPr/>
          </a:p>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An important consideration is the </a:t>
            </a:r>
            <a:r>
              <a:rPr b="0" i="0" lang="en-US" sz="2000" u="none" cap="none" strike="noStrike">
                <a:solidFill>
                  <a:srgbClr val="C00000"/>
                </a:solidFill>
                <a:latin typeface="Times New Roman"/>
                <a:ea typeface="Times New Roman"/>
                <a:cs typeface="Times New Roman"/>
                <a:sym typeface="Times New Roman"/>
              </a:rPr>
              <a:t>size of debt </a:t>
            </a:r>
            <a:r>
              <a:rPr b="0" i="0" lang="en-US" sz="2000" u="none" cap="none" strike="noStrike">
                <a:solidFill>
                  <a:schemeClr val="dk1"/>
                </a:solidFill>
                <a:latin typeface="Times New Roman"/>
                <a:ea typeface="Times New Roman"/>
                <a:cs typeface="Times New Roman"/>
                <a:sym typeface="Times New Roman"/>
              </a:rPr>
              <a:t>in the firm's capital structure, which is referred to as financial leverage. </a:t>
            </a:r>
            <a:endParaRPr b="0" i="0" sz="20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Solvency depends on </a:t>
            </a:r>
            <a:r>
              <a:rPr b="0" i="0" lang="en-US" sz="2000" u="none" cap="none" strike="noStrike">
                <a:solidFill>
                  <a:srgbClr val="C00000"/>
                </a:solidFill>
                <a:latin typeface="Times New Roman"/>
                <a:ea typeface="Times New Roman"/>
                <a:cs typeface="Times New Roman"/>
                <a:sym typeface="Times New Roman"/>
              </a:rPr>
              <a:t>earning power</a:t>
            </a:r>
            <a:r>
              <a:rPr b="0" i="0" lang="en-US" sz="2000" u="none" cap="none" strike="noStrike">
                <a:solidFill>
                  <a:schemeClr val="dk1"/>
                </a:solidFill>
                <a:latin typeface="Times New Roman"/>
                <a:ea typeface="Times New Roman"/>
                <a:cs typeface="Times New Roman"/>
                <a:sym typeface="Times New Roman"/>
              </a:rPr>
              <a:t>; in the long run a company will not satisfy its debts unless it earns profits. </a:t>
            </a:r>
            <a:endParaRPr b="0" i="0" sz="20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A leveraged capital structure subjects the company to fixed interest charges, which contributes to earnings instability. Excessive debt may also make it difficult for the firm to borrow funds at reasonable rates during tight money markets.</a:t>
            </a:r>
            <a:endParaRPr b="0" i="0" sz="20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descr="gibson-graphic (2)" id="106" name="Google Shape;106;p5"/>
          <p:cNvSpPr txBox="1"/>
          <p:nvPr>
            <p:ph type="title"/>
          </p:nvPr>
        </p:nvSpPr>
        <p:spPr>
          <a:xfrm>
            <a:off x="0" y="0"/>
            <a:ext cx="9140825" cy="6096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Capital Structure Ratios</a:t>
            </a:r>
            <a:endParaRPr b="1">
              <a:latin typeface="Arial"/>
              <a:ea typeface="Arial"/>
              <a:cs typeface="Arial"/>
              <a:sym typeface="Arial"/>
            </a:endParaRPr>
          </a:p>
        </p:txBody>
      </p:sp>
      <p:sp>
        <p:nvSpPr>
          <p:cNvPr id="107" name="Google Shape;107;p5"/>
          <p:cNvSpPr/>
          <p:nvPr/>
        </p:nvSpPr>
        <p:spPr>
          <a:xfrm>
            <a:off x="152400" y="685800"/>
            <a:ext cx="8845617" cy="4191981"/>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Solvency is the company's ability to satisfy long-term debt as it becomes due.</a:t>
            </a:r>
            <a:endParaRPr/>
          </a:p>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An important consideration is the </a:t>
            </a:r>
            <a:r>
              <a:rPr b="0" i="0" lang="en-US" sz="2000" u="none" cap="none" strike="noStrike">
                <a:solidFill>
                  <a:srgbClr val="C00000"/>
                </a:solidFill>
                <a:latin typeface="Times New Roman"/>
                <a:ea typeface="Times New Roman"/>
                <a:cs typeface="Times New Roman"/>
                <a:sym typeface="Times New Roman"/>
              </a:rPr>
              <a:t>size of debt </a:t>
            </a:r>
            <a:r>
              <a:rPr b="0" i="0" lang="en-US" sz="2000" u="none" cap="none" strike="noStrike">
                <a:solidFill>
                  <a:schemeClr val="dk1"/>
                </a:solidFill>
                <a:latin typeface="Times New Roman"/>
                <a:ea typeface="Times New Roman"/>
                <a:cs typeface="Times New Roman"/>
                <a:sym typeface="Times New Roman"/>
              </a:rPr>
              <a:t>in the firm's capital structure, which is referred to as financial leverage. </a:t>
            </a:r>
            <a:endParaRPr b="0" i="0" sz="20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Solvency depends on </a:t>
            </a:r>
            <a:r>
              <a:rPr b="0" i="0" lang="en-US" sz="2000" u="none" cap="none" strike="noStrike">
                <a:solidFill>
                  <a:srgbClr val="C00000"/>
                </a:solidFill>
                <a:latin typeface="Times New Roman"/>
                <a:ea typeface="Times New Roman"/>
                <a:cs typeface="Times New Roman"/>
                <a:sym typeface="Times New Roman"/>
              </a:rPr>
              <a:t>earning power</a:t>
            </a:r>
            <a:r>
              <a:rPr b="0" i="0" lang="en-US" sz="2000" u="none" cap="none" strike="noStrike">
                <a:solidFill>
                  <a:schemeClr val="dk1"/>
                </a:solidFill>
                <a:latin typeface="Times New Roman"/>
                <a:ea typeface="Times New Roman"/>
                <a:cs typeface="Times New Roman"/>
                <a:sym typeface="Times New Roman"/>
              </a:rPr>
              <a:t>; in the long run a company will not satisfy its debts unless it earns profits. </a:t>
            </a:r>
            <a:endParaRPr b="0" i="0" sz="2000" u="none" cap="none" strike="noStrike">
              <a:solidFill>
                <a:schemeClr val="dk1"/>
              </a:solidFill>
              <a:latin typeface="Times New Roman"/>
              <a:ea typeface="Times New Roman"/>
              <a:cs typeface="Times New Roman"/>
              <a:sym typeface="Times New Roman"/>
            </a:endParaRPr>
          </a:p>
          <a:p>
            <a:pPr indent="-342900" lvl="0" marL="342900" marR="0" rtl="0" algn="just">
              <a:lnSpc>
                <a:spcPct val="150000"/>
              </a:lnSpc>
              <a:spcBef>
                <a:spcPts val="0"/>
              </a:spcBef>
              <a:spcAft>
                <a:spcPts val="0"/>
              </a:spcAft>
              <a:buClr>
                <a:schemeClr val="dk1"/>
              </a:buClr>
              <a:buSzPts val="2000"/>
              <a:buFont typeface="Arial"/>
              <a:buChar char="•"/>
            </a:pPr>
            <a:r>
              <a:rPr b="0" i="0" lang="en-US" sz="2000" u="none" cap="none" strike="noStrike">
                <a:solidFill>
                  <a:schemeClr val="dk1"/>
                </a:solidFill>
                <a:latin typeface="Times New Roman"/>
                <a:ea typeface="Times New Roman"/>
                <a:cs typeface="Times New Roman"/>
                <a:sym typeface="Times New Roman"/>
              </a:rPr>
              <a:t>A leveraged capital structure subjects the company to fixed interest charges, which contributes to earnings instability. Excessive debt may also make it difficult for the firm to borrow funds at reasonable rates during tight money markets.</a:t>
            </a:r>
            <a:endParaRPr b="0" i="0" sz="20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descr="gibson-graphic (2)" id="113" name="Google Shape;113;p6"/>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Balance Sheet Consideration When Determining Long-Term Debt-Paying Ability</a:t>
            </a:r>
            <a:endParaRPr/>
          </a:p>
        </p:txBody>
      </p:sp>
      <p:sp>
        <p:nvSpPr>
          <p:cNvPr id="114" name="Google Shape;114;p6"/>
          <p:cNvSpPr txBox="1"/>
          <p:nvPr/>
        </p:nvSpPr>
        <p:spPr>
          <a:xfrm>
            <a:off x="304800" y="1371600"/>
            <a:ext cx="8077200" cy="2514600"/>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rgbClr val="231F20"/>
              </a:buClr>
              <a:buSzPts val="2400"/>
              <a:buFont typeface="Cambria"/>
              <a:buNone/>
            </a:pPr>
            <a:r>
              <a:rPr b="0" i="0" lang="en-US" sz="2400" u="none" cap="none" strike="noStrike">
                <a:solidFill>
                  <a:srgbClr val="231F20"/>
                </a:solidFill>
                <a:latin typeface="Cambria"/>
                <a:ea typeface="Cambria"/>
                <a:cs typeface="Cambria"/>
                <a:sym typeface="Cambria"/>
              </a:rPr>
              <a:t>The firm</a:t>
            </a:r>
            <a:r>
              <a:rPr b="0" i="0" lang="en-US" sz="2400" u="none" cap="none" strike="noStrike">
                <a:solidFill>
                  <a:srgbClr val="231F20"/>
                </a:solidFill>
                <a:latin typeface="Lucida Sans"/>
                <a:ea typeface="Lucida Sans"/>
                <a:cs typeface="Lucida Sans"/>
                <a:sym typeface="Lucida Sans"/>
              </a:rPr>
              <a:t>’</a:t>
            </a:r>
            <a:r>
              <a:rPr b="0" i="0" lang="en-US" sz="2400" u="none" cap="none" strike="noStrike">
                <a:solidFill>
                  <a:srgbClr val="231F20"/>
                </a:solidFill>
                <a:latin typeface="Cambria"/>
                <a:ea typeface="Cambria"/>
                <a:cs typeface="Cambria"/>
                <a:sym typeface="Cambria"/>
              </a:rPr>
              <a:t>s ability to carry debt, as indicated by the balance sheet, can be viewed by considering the:</a:t>
            </a:r>
            <a:endParaRPr/>
          </a:p>
          <a:p>
            <a:pPr indent="-342900" lvl="0" marL="342900" marR="0" rtl="0" algn="just">
              <a:lnSpc>
                <a:spcPct val="150000"/>
              </a:lnSpc>
              <a:spcBef>
                <a:spcPts val="0"/>
              </a:spcBef>
              <a:spcAft>
                <a:spcPts val="0"/>
              </a:spcAft>
              <a:buClr>
                <a:srgbClr val="231F20"/>
              </a:buClr>
              <a:buSzPts val="2400"/>
              <a:buFont typeface="Cambria"/>
              <a:buChar char="•"/>
            </a:pPr>
            <a:r>
              <a:rPr b="0" i="0" lang="en-US" sz="2400" u="none" cap="none" strike="noStrike">
                <a:solidFill>
                  <a:srgbClr val="231F20"/>
                </a:solidFill>
                <a:latin typeface="Cambria"/>
                <a:ea typeface="Cambria"/>
                <a:cs typeface="Cambria"/>
                <a:sym typeface="Cambria"/>
              </a:rPr>
              <a:t> debt ratio and </a:t>
            </a:r>
            <a:endParaRPr b="0" i="0" sz="2400" u="none" cap="none" strike="noStrike">
              <a:solidFill>
                <a:srgbClr val="231F20"/>
              </a:solidFill>
              <a:latin typeface="Cambria"/>
              <a:ea typeface="Cambria"/>
              <a:cs typeface="Cambria"/>
              <a:sym typeface="Cambria"/>
            </a:endParaRPr>
          </a:p>
          <a:p>
            <a:pPr indent="-342900" lvl="0" marL="342900" marR="0" rtl="0" algn="just">
              <a:lnSpc>
                <a:spcPct val="150000"/>
              </a:lnSpc>
              <a:spcBef>
                <a:spcPts val="0"/>
              </a:spcBef>
              <a:spcAft>
                <a:spcPts val="0"/>
              </a:spcAft>
              <a:buClr>
                <a:srgbClr val="231F20"/>
              </a:buClr>
              <a:buSzPts val="2400"/>
              <a:buFont typeface="Cambria"/>
              <a:buChar char="•"/>
            </a:pPr>
            <a:r>
              <a:rPr b="0" i="0" lang="en-US" sz="2400" u="none" cap="none" strike="noStrike">
                <a:solidFill>
                  <a:srgbClr val="231F20"/>
                </a:solidFill>
                <a:latin typeface="Cambria"/>
                <a:ea typeface="Cambria"/>
                <a:cs typeface="Cambria"/>
                <a:sym typeface="Cambria"/>
              </a:rPr>
              <a:t>debt/equity ratio</a:t>
            </a:r>
            <a:endParaRPr b="0" i="0" sz="2300" u="none" cap="none" strike="noStrike">
              <a:solidFill>
                <a:srgbClr val="FF0000"/>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descr="gibson-graphic (2)" id="120" name="Google Shape;120;p7"/>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a:t>
            </a:r>
            <a:endParaRPr/>
          </a:p>
        </p:txBody>
      </p:sp>
      <p:sp>
        <p:nvSpPr>
          <p:cNvPr id="121" name="Google Shape;121;p7"/>
          <p:cNvSpPr txBox="1"/>
          <p:nvPr>
            <p:ph idx="1" type="body"/>
          </p:nvPr>
        </p:nvSpPr>
        <p:spPr>
          <a:xfrm>
            <a:off x="533400" y="2362200"/>
            <a:ext cx="8077200" cy="3505200"/>
          </a:xfrm>
          <a:prstGeom prst="rect">
            <a:avLst/>
          </a:prstGeom>
          <a:noFill/>
          <a:ln>
            <a:noFill/>
          </a:ln>
        </p:spPr>
        <p:txBody>
          <a:bodyPr anchorCtr="0" anchor="t" bIns="45700" lIns="91425" spcFirstLastPara="1" rIns="91425" wrap="square" tIns="45700">
            <a:noAutofit/>
          </a:bodyPr>
          <a:lstStyle/>
          <a:p>
            <a:pPr indent="-342900" lvl="0" marL="342900" rtl="0" algn="just">
              <a:lnSpc>
                <a:spcPct val="150000"/>
              </a:lnSpc>
              <a:spcBef>
                <a:spcPts val="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Indicates the percentage of assets financed by creditors</a:t>
            </a:r>
            <a:endParaRPr/>
          </a:p>
          <a:p>
            <a:pPr indent="-342900" lvl="0" marL="342900" rtl="0" algn="just">
              <a:lnSpc>
                <a:spcPct val="150000"/>
              </a:lnSpc>
              <a:spcBef>
                <a:spcPts val="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it helps to determine how well creditors are protected in case of insolvency. If creditors are not well protected, the company is not in a position to issue additional long-term debt. </a:t>
            </a:r>
            <a:endParaRPr sz="2300">
              <a:solidFill>
                <a:schemeClr val="dk1"/>
              </a:solidFill>
              <a:latin typeface="Times New Roman"/>
              <a:ea typeface="Times New Roman"/>
              <a:cs typeface="Times New Roman"/>
              <a:sym typeface="Times New Roman"/>
            </a:endParaRPr>
          </a:p>
          <a:p>
            <a:pPr indent="-342900" lvl="0" marL="342900" rtl="0" algn="just">
              <a:lnSpc>
                <a:spcPct val="150000"/>
              </a:lnSpc>
              <a:spcBef>
                <a:spcPts val="0"/>
              </a:spcBef>
              <a:spcAft>
                <a:spcPts val="0"/>
              </a:spcAft>
              <a:buClr>
                <a:srgbClr val="FF0000"/>
              </a:buClr>
              <a:buSzPts val="2300"/>
              <a:buFont typeface="Times New Roman"/>
              <a:buChar char="•"/>
            </a:pPr>
            <a:r>
              <a:rPr lang="en-US" sz="2300">
                <a:solidFill>
                  <a:srgbClr val="FF0000"/>
                </a:solidFill>
                <a:latin typeface="Times New Roman"/>
                <a:ea typeface="Times New Roman"/>
                <a:cs typeface="Times New Roman"/>
                <a:sym typeface="Times New Roman"/>
              </a:rPr>
              <a:t>From the perspective of long-term debt-paying ability, the lower this ratio, the better the company’s position</a:t>
            </a:r>
            <a:endParaRPr sz="2300">
              <a:solidFill>
                <a:srgbClr val="FF0000"/>
              </a:solidFill>
              <a:latin typeface="Times New Roman"/>
              <a:ea typeface="Times New Roman"/>
              <a:cs typeface="Times New Roman"/>
              <a:sym typeface="Times New Roman"/>
            </a:endParaRPr>
          </a:p>
        </p:txBody>
      </p:sp>
      <p:pic>
        <p:nvPicPr>
          <p:cNvPr id="122" name="Google Shape;122;p7"/>
          <p:cNvPicPr preferRelativeResize="0"/>
          <p:nvPr/>
        </p:nvPicPr>
        <p:blipFill rotWithShape="1">
          <a:blip r:embed="rId4">
            <a:alphaModFix/>
          </a:blip>
          <a:srcRect b="0" l="0" r="0" t="0"/>
          <a:stretch/>
        </p:blipFill>
        <p:spPr>
          <a:xfrm>
            <a:off x="3090863" y="1262063"/>
            <a:ext cx="2809875" cy="102393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descr="gibson-graphic (2)" id="128" name="Google Shape;128;p8"/>
          <p:cNvSpPr txBox="1"/>
          <p:nvPr>
            <p:ph type="title"/>
          </p:nvPr>
        </p:nvSpPr>
        <p:spPr>
          <a:xfrm>
            <a:off x="0" y="0"/>
            <a:ext cx="9140825" cy="1143000"/>
          </a:xfrm>
          <a:prstGeom prst="rect">
            <a:avLst/>
          </a:prstGeom>
          <a:blipFill rotWithShape="1">
            <a:blip r:embed="rId4">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a:t>
            </a:r>
            <a:endParaRPr/>
          </a:p>
        </p:txBody>
      </p:sp>
      <p:graphicFrame>
        <p:nvGraphicFramePr>
          <p:cNvPr id="129" name="Google Shape;129;p8"/>
          <p:cNvGraphicFramePr/>
          <p:nvPr/>
        </p:nvGraphicFramePr>
        <p:xfrm>
          <a:off x="-1676400" y="1219200"/>
          <a:ext cx="10169269" cy="3048000"/>
        </p:xfrm>
        <a:graphic>
          <a:graphicData uri="http://schemas.openxmlformats.org/presentationml/2006/ole">
            <mc:AlternateContent>
              <mc:Choice Requires="v">
                <p:oleObj r:id="rId5" imgH="3048000" imgW="10169269" progId="Word.Document.12" spid="_x0000_s1">
                  <p:embed/>
                </p:oleObj>
              </mc:Choice>
              <mc:Fallback>
                <p:oleObj r:id="rId6" imgH="3048000" imgW="10169269" progId="Word.Document.12">
                  <p:embed/>
                  <p:pic>
                    <p:nvPicPr>
                      <p:cNvPr id="129" name="Google Shape;129;p8"/>
                      <p:cNvPicPr preferRelativeResize="0"/>
                      <p:nvPr/>
                    </p:nvPicPr>
                    <p:blipFill rotWithShape="1">
                      <a:blip r:embed="rId7">
                        <a:alphaModFix/>
                      </a:blip>
                      <a:srcRect b="0" l="0" r="0" t="0"/>
                      <a:stretch/>
                    </p:blipFill>
                    <p:spPr>
                      <a:xfrm>
                        <a:off x="-1676400" y="1219200"/>
                        <a:ext cx="10169269" cy="3048000"/>
                      </a:xfrm>
                      <a:prstGeom prst="rect">
                        <a:avLst/>
                      </a:prstGeom>
                      <a:noFill/>
                      <a:ln>
                        <a:noFill/>
                      </a:ln>
                    </p:spPr>
                  </p:pic>
                </p:oleObj>
              </mc:Fallback>
            </mc:AlternateContent>
          </a:graphicData>
        </a:graphic>
      </p:graphicFrame>
      <p:sp>
        <p:nvSpPr>
          <p:cNvPr id="130" name="Google Shape;130;p8"/>
          <p:cNvSpPr/>
          <p:nvPr/>
        </p:nvSpPr>
        <p:spPr>
          <a:xfrm>
            <a:off x="381000" y="4191000"/>
            <a:ext cx="8382000" cy="221599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US" sz="2300" u="none" cap="none" strike="noStrike">
                <a:solidFill>
                  <a:schemeClr val="dk1"/>
                </a:solidFill>
                <a:latin typeface="Times New Roman"/>
                <a:ea typeface="Times New Roman"/>
                <a:cs typeface="Times New Roman"/>
                <a:sym typeface="Times New Roman"/>
              </a:rPr>
              <a:t>Substantially less than one-half of the Nike assets were financed by out- siders in both 2011 and 2010. </a:t>
            </a:r>
            <a:endParaRPr b="0" i="0" sz="2300" u="none" cap="none" strike="noStrike">
              <a:solidFill>
                <a:schemeClr val="dk1"/>
              </a:solidFill>
              <a:latin typeface="Times New Roman"/>
              <a:ea typeface="Times New Roman"/>
              <a:cs typeface="Times New Roman"/>
              <a:sym typeface="Times New Roman"/>
            </a:endParaRPr>
          </a:p>
          <a:p>
            <a:pPr indent="0" lvl="0" marL="0" marR="0" rtl="0" algn="just">
              <a:spcBef>
                <a:spcPts val="0"/>
              </a:spcBef>
              <a:spcAft>
                <a:spcPts val="0"/>
              </a:spcAft>
              <a:buNone/>
            </a:pPr>
            <a:r>
              <a:rPr b="0" i="0" lang="en-US" sz="2300" u="none" cap="none" strike="noStrike">
                <a:solidFill>
                  <a:schemeClr val="dk1"/>
                </a:solidFill>
                <a:latin typeface="Times New Roman"/>
                <a:ea typeface="Times New Roman"/>
                <a:cs typeface="Times New Roman"/>
                <a:sym typeface="Times New Roman"/>
              </a:rPr>
              <a:t>This debt ratio is a conservative computation because </a:t>
            </a:r>
            <a:r>
              <a:rPr b="0" i="0" lang="en-US" sz="2300" u="none" cap="none" strike="noStrike">
                <a:solidFill>
                  <a:srgbClr val="C00000"/>
                </a:solidFill>
                <a:latin typeface="Times New Roman"/>
                <a:ea typeface="Times New Roman"/>
                <a:cs typeface="Times New Roman"/>
                <a:sym typeface="Times New Roman"/>
              </a:rPr>
              <a:t>all of the liabilities and near liabilities have been included</a:t>
            </a:r>
            <a:r>
              <a:rPr b="0" i="0" lang="en-US" sz="2300" u="none" cap="none" strike="noStrike">
                <a:solidFill>
                  <a:schemeClr val="dk1"/>
                </a:solidFill>
                <a:latin typeface="Times New Roman"/>
                <a:ea typeface="Times New Roman"/>
                <a:cs typeface="Times New Roman"/>
                <a:sym typeface="Times New Roman"/>
              </a:rPr>
              <a:t>. At the same time, </a:t>
            </a:r>
            <a:r>
              <a:rPr b="0" i="0" lang="en-US" sz="2300" u="none" cap="none" strike="noStrike">
                <a:solidFill>
                  <a:srgbClr val="C00000"/>
                </a:solidFill>
                <a:latin typeface="Times New Roman"/>
                <a:ea typeface="Times New Roman"/>
                <a:cs typeface="Times New Roman"/>
                <a:sym typeface="Times New Roman"/>
              </a:rPr>
              <a:t>the assets are under- stated because no adjustments have been made for assets that have a fair market value greater than book value</a:t>
            </a:r>
            <a:r>
              <a:rPr b="0" i="0" lang="en-US" sz="2300" u="none" cap="none" strike="noStrike">
                <a:solidFill>
                  <a:schemeClr val="dk1"/>
                </a:solidFill>
                <a:latin typeface="Times New Roman"/>
                <a:ea typeface="Times New Roman"/>
                <a:cs typeface="Times New Roman"/>
                <a:sym typeface="Times New Roman"/>
              </a:rPr>
              <a: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descr="gibson-graphic (2)" id="136" name="Google Shape;136;p9"/>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lang="en-US"/>
              <a:t>Debt Ratio</a:t>
            </a:r>
            <a:endParaRPr/>
          </a:p>
        </p:txBody>
      </p:sp>
      <p:sp>
        <p:nvSpPr>
          <p:cNvPr id="137" name="Google Shape;137;p9"/>
          <p:cNvSpPr txBox="1"/>
          <p:nvPr>
            <p:ph idx="1" type="body"/>
          </p:nvPr>
        </p:nvSpPr>
        <p:spPr>
          <a:xfrm>
            <a:off x="457200" y="1371600"/>
            <a:ext cx="8077200" cy="3810000"/>
          </a:xfrm>
          <a:prstGeom prst="rect">
            <a:avLst/>
          </a:prstGeom>
          <a:noFill/>
          <a:ln>
            <a:noFill/>
          </a:ln>
        </p:spPr>
        <p:txBody>
          <a:bodyPr anchorCtr="0" anchor="t" bIns="45700" lIns="91425" spcFirstLastPara="1" rIns="91425" wrap="square" tIns="45700">
            <a:noAutofit/>
          </a:bodyPr>
          <a:lstStyle/>
          <a:p>
            <a:pPr indent="-342900" lvl="0" marL="342900" rtl="0" algn="just">
              <a:lnSpc>
                <a:spcPct val="150000"/>
              </a:lnSpc>
              <a:spcBef>
                <a:spcPts val="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The debt ratio </a:t>
            </a:r>
            <a:r>
              <a:rPr lang="en-US" sz="2300">
                <a:solidFill>
                  <a:schemeClr val="accent2"/>
                </a:solidFill>
                <a:latin typeface="Times New Roman"/>
                <a:ea typeface="Times New Roman"/>
                <a:cs typeface="Times New Roman"/>
                <a:sym typeface="Times New Roman"/>
              </a:rPr>
              <a:t>should be compared with competitors and industry averages. </a:t>
            </a:r>
            <a:endParaRPr sz="2300">
              <a:solidFill>
                <a:schemeClr val="accent2"/>
              </a:solidFill>
              <a:latin typeface="Times New Roman"/>
              <a:ea typeface="Times New Roman"/>
              <a:cs typeface="Times New Roman"/>
              <a:sym typeface="Times New Roman"/>
            </a:endParaRPr>
          </a:p>
          <a:p>
            <a:pPr indent="-342900" lvl="0" marL="342900" rtl="0" algn="just">
              <a:lnSpc>
                <a:spcPct val="150000"/>
              </a:lnSpc>
              <a:spcBef>
                <a:spcPts val="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Industries that have </a:t>
            </a:r>
            <a:r>
              <a:rPr lang="en-US" sz="2300">
                <a:solidFill>
                  <a:schemeClr val="accent2"/>
                </a:solidFill>
                <a:latin typeface="Times New Roman"/>
                <a:ea typeface="Times New Roman"/>
                <a:cs typeface="Times New Roman"/>
                <a:sym typeface="Times New Roman"/>
              </a:rPr>
              <a:t>stable earnings </a:t>
            </a:r>
            <a:r>
              <a:rPr lang="en-US" sz="2300">
                <a:solidFill>
                  <a:schemeClr val="dk1"/>
                </a:solidFill>
                <a:latin typeface="Times New Roman"/>
                <a:ea typeface="Times New Roman"/>
                <a:cs typeface="Times New Roman"/>
                <a:sym typeface="Times New Roman"/>
              </a:rPr>
              <a:t>can handle more debt than industries that have cyclical earnings. </a:t>
            </a:r>
            <a:endParaRPr sz="2300">
              <a:solidFill>
                <a:schemeClr val="dk1"/>
              </a:solidFill>
              <a:latin typeface="Times New Roman"/>
              <a:ea typeface="Times New Roman"/>
              <a:cs typeface="Times New Roman"/>
              <a:sym typeface="Times New Roman"/>
            </a:endParaRPr>
          </a:p>
          <a:p>
            <a:pPr indent="-342900" lvl="0" marL="342900" rtl="0" algn="just">
              <a:lnSpc>
                <a:spcPct val="150000"/>
              </a:lnSpc>
              <a:spcBef>
                <a:spcPts val="0"/>
              </a:spcBef>
              <a:spcAft>
                <a:spcPts val="0"/>
              </a:spcAft>
              <a:buClr>
                <a:schemeClr val="dk1"/>
              </a:buClr>
              <a:buSzPts val="2300"/>
              <a:buFont typeface="Times New Roman"/>
              <a:buChar char="•"/>
            </a:pPr>
            <a:r>
              <a:rPr lang="en-US" sz="2300">
                <a:solidFill>
                  <a:schemeClr val="dk1"/>
                </a:solidFill>
                <a:latin typeface="Times New Roman"/>
                <a:ea typeface="Times New Roman"/>
                <a:cs typeface="Times New Roman"/>
                <a:sym typeface="Times New Roman"/>
              </a:rPr>
              <a:t>Comparison can be misleading if one firm has substantial hidden assets, or liabilities that other firms do not (such as substantial land carried at historical cost).</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ibson alt 10e">
  <a:themeElements>
    <a:clrScheme name="Gibson alt 10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2006-02-12T17:17:16Z</dcterms:created>
  <dc:creator>Anne Oppegard</dc:creator>
</cp:coreProperties>
</file>