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6" r:id="rId2"/>
    <p:sldId id="257" r:id="rId3"/>
    <p:sldId id="258" r:id="rId4"/>
    <p:sldId id="259" r:id="rId5"/>
    <p:sldId id="283" r:id="rId6"/>
    <p:sldId id="262" r:id="rId7"/>
    <p:sldId id="260" r:id="rId8"/>
    <p:sldId id="265" r:id="rId9"/>
    <p:sldId id="267" r:id="rId10"/>
    <p:sldId id="268" r:id="rId11"/>
    <p:sldId id="270" r:id="rId12"/>
    <p:sldId id="272" r:id="rId13"/>
    <p:sldId id="271" r:id="rId14"/>
    <p:sldId id="277" r:id="rId15"/>
    <p:sldId id="275" r:id="rId16"/>
    <p:sldId id="280" r:id="rId17"/>
    <p:sldId id="281" r:id="rId18"/>
    <p:sldId id="284" r:id="rId19"/>
    <p:sldId id="282" r:id="rId20"/>
    <p:sldId id="278" r:id="rId21"/>
  </p:sldIdLst>
  <p:sldSz cx="9144000" cy="6858000" type="screen4x3"/>
  <p:notesSz cx="6797675" cy="99250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8" d="100"/>
          <a:sy n="68" d="100"/>
        </p:scale>
        <p:origin x="1240"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510023-1A05-43DD-A491-746EE890EAD8}"/>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GB"/>
          </a:p>
        </p:txBody>
      </p:sp>
      <p:sp>
        <p:nvSpPr>
          <p:cNvPr id="3" name="Subtitle 2">
            <a:extLst>
              <a:ext uri="{FF2B5EF4-FFF2-40B4-BE49-F238E27FC236}">
                <a16:creationId xmlns:a16="http://schemas.microsoft.com/office/drawing/2014/main" id="{ED28BFC9-57BA-4A67-82B3-2221EFEAD0E2}"/>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FD06F36-B412-4AEF-AE20-9D34D8DEF90D}"/>
              </a:ext>
            </a:extLst>
          </p:cNvPr>
          <p:cNvSpPr>
            <a:spLocks noGrp="1"/>
          </p:cNvSpPr>
          <p:nvPr>
            <p:ph type="dt" sz="half" idx="10"/>
          </p:nvPr>
        </p:nvSpPr>
        <p:spPr/>
        <p:txBody>
          <a:bodyPr/>
          <a:lstStyle/>
          <a:p>
            <a:fld id="{5F0070D8-A040-418A-B88A-5EF63EC57D41}" type="datetimeFigureOut">
              <a:rPr lang="en-US" smtClean="0"/>
              <a:pPr/>
              <a:t>2/9/2022</a:t>
            </a:fld>
            <a:endParaRPr lang="en-US"/>
          </a:p>
        </p:txBody>
      </p:sp>
      <p:sp>
        <p:nvSpPr>
          <p:cNvPr id="5" name="Footer Placeholder 4">
            <a:extLst>
              <a:ext uri="{FF2B5EF4-FFF2-40B4-BE49-F238E27FC236}">
                <a16:creationId xmlns:a16="http://schemas.microsoft.com/office/drawing/2014/main" id="{FCCF8659-334F-4E27-93EB-9DD0E6EE3BD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DF15FD-650E-4763-8E8E-CE65DF2E3061}"/>
              </a:ext>
            </a:extLst>
          </p:cNvPr>
          <p:cNvSpPr>
            <a:spLocks noGrp="1"/>
          </p:cNvSpPr>
          <p:nvPr>
            <p:ph type="sldNum" sz="quarter" idx="12"/>
          </p:nvPr>
        </p:nvSpPr>
        <p:spPr/>
        <p:txBody>
          <a:bodyPr/>
          <a:lstStyle/>
          <a:p>
            <a:fld id="{DAAD6D58-06B8-4873-9BB5-D44B8DDE6024}" type="slidenum">
              <a:rPr lang="en-US" smtClean="0"/>
              <a:pPr/>
              <a:t>‹#›</a:t>
            </a:fld>
            <a:endParaRPr lang="en-US"/>
          </a:p>
        </p:txBody>
      </p:sp>
    </p:spTree>
    <p:extLst>
      <p:ext uri="{BB962C8B-B14F-4D97-AF65-F5344CB8AC3E}">
        <p14:creationId xmlns:p14="http://schemas.microsoft.com/office/powerpoint/2010/main" val="42558131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7102B1-56FC-445E-A09A-871191D842D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B84F792-3B63-44E2-890A-53C78E35B7C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FDC8448-744D-42B1-B71B-6799A87D89F7}"/>
              </a:ext>
            </a:extLst>
          </p:cNvPr>
          <p:cNvSpPr>
            <a:spLocks noGrp="1"/>
          </p:cNvSpPr>
          <p:nvPr>
            <p:ph type="dt" sz="half" idx="10"/>
          </p:nvPr>
        </p:nvSpPr>
        <p:spPr/>
        <p:txBody>
          <a:bodyPr/>
          <a:lstStyle/>
          <a:p>
            <a:fld id="{5F0070D8-A040-418A-B88A-5EF63EC57D41}" type="datetimeFigureOut">
              <a:rPr lang="en-US" smtClean="0"/>
              <a:pPr/>
              <a:t>2/9/2022</a:t>
            </a:fld>
            <a:endParaRPr lang="en-US"/>
          </a:p>
        </p:txBody>
      </p:sp>
      <p:sp>
        <p:nvSpPr>
          <p:cNvPr id="5" name="Footer Placeholder 4">
            <a:extLst>
              <a:ext uri="{FF2B5EF4-FFF2-40B4-BE49-F238E27FC236}">
                <a16:creationId xmlns:a16="http://schemas.microsoft.com/office/drawing/2014/main" id="{21B391BD-F980-49F4-9E31-FF3E9E7BD5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52EA3F4-12A8-4E93-A549-5FDD3C6C746D}"/>
              </a:ext>
            </a:extLst>
          </p:cNvPr>
          <p:cNvSpPr>
            <a:spLocks noGrp="1"/>
          </p:cNvSpPr>
          <p:nvPr>
            <p:ph type="sldNum" sz="quarter" idx="12"/>
          </p:nvPr>
        </p:nvSpPr>
        <p:spPr/>
        <p:txBody>
          <a:bodyPr/>
          <a:lstStyle/>
          <a:p>
            <a:fld id="{DAAD6D58-06B8-4873-9BB5-D44B8DDE6024}" type="slidenum">
              <a:rPr lang="en-US" smtClean="0"/>
              <a:pPr/>
              <a:t>‹#›</a:t>
            </a:fld>
            <a:endParaRPr lang="en-US"/>
          </a:p>
        </p:txBody>
      </p:sp>
    </p:spTree>
    <p:extLst>
      <p:ext uri="{BB962C8B-B14F-4D97-AF65-F5344CB8AC3E}">
        <p14:creationId xmlns:p14="http://schemas.microsoft.com/office/powerpoint/2010/main" val="23035244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998BE09-A990-4FDF-9393-B916DFE56159}"/>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68D1EE0-DDEC-4375-997F-F76C281D895A}"/>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3A8616A-5DE1-4144-82D1-C8B174398677}"/>
              </a:ext>
            </a:extLst>
          </p:cNvPr>
          <p:cNvSpPr>
            <a:spLocks noGrp="1"/>
          </p:cNvSpPr>
          <p:nvPr>
            <p:ph type="dt" sz="half" idx="10"/>
          </p:nvPr>
        </p:nvSpPr>
        <p:spPr/>
        <p:txBody>
          <a:bodyPr/>
          <a:lstStyle/>
          <a:p>
            <a:fld id="{5F0070D8-A040-418A-B88A-5EF63EC57D41}" type="datetimeFigureOut">
              <a:rPr lang="en-US" smtClean="0"/>
              <a:pPr/>
              <a:t>2/9/2022</a:t>
            </a:fld>
            <a:endParaRPr lang="en-US"/>
          </a:p>
        </p:txBody>
      </p:sp>
      <p:sp>
        <p:nvSpPr>
          <p:cNvPr id="5" name="Footer Placeholder 4">
            <a:extLst>
              <a:ext uri="{FF2B5EF4-FFF2-40B4-BE49-F238E27FC236}">
                <a16:creationId xmlns:a16="http://schemas.microsoft.com/office/drawing/2014/main" id="{CF0BF9B0-2CB4-482F-83F6-9970813E77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0387D04-FAA2-4244-906D-77083C3AD2EF}"/>
              </a:ext>
            </a:extLst>
          </p:cNvPr>
          <p:cNvSpPr>
            <a:spLocks noGrp="1"/>
          </p:cNvSpPr>
          <p:nvPr>
            <p:ph type="sldNum" sz="quarter" idx="12"/>
          </p:nvPr>
        </p:nvSpPr>
        <p:spPr/>
        <p:txBody>
          <a:bodyPr/>
          <a:lstStyle/>
          <a:p>
            <a:fld id="{DAAD6D58-06B8-4873-9BB5-D44B8DDE6024}" type="slidenum">
              <a:rPr lang="en-US" smtClean="0"/>
              <a:pPr/>
              <a:t>‹#›</a:t>
            </a:fld>
            <a:endParaRPr lang="en-US"/>
          </a:p>
        </p:txBody>
      </p:sp>
    </p:spTree>
    <p:extLst>
      <p:ext uri="{BB962C8B-B14F-4D97-AF65-F5344CB8AC3E}">
        <p14:creationId xmlns:p14="http://schemas.microsoft.com/office/powerpoint/2010/main" val="26075480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3508A5-039B-45FA-886D-20D8836FC8A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FD8D8B7-CEEC-4F0F-96AB-2E06700FA8C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6BD0B5F-2CF3-4D45-81E7-BD74D72AFA7B}"/>
              </a:ext>
            </a:extLst>
          </p:cNvPr>
          <p:cNvSpPr>
            <a:spLocks noGrp="1"/>
          </p:cNvSpPr>
          <p:nvPr>
            <p:ph type="dt" sz="half" idx="10"/>
          </p:nvPr>
        </p:nvSpPr>
        <p:spPr/>
        <p:txBody>
          <a:bodyPr/>
          <a:lstStyle/>
          <a:p>
            <a:fld id="{5F0070D8-A040-418A-B88A-5EF63EC57D41}" type="datetimeFigureOut">
              <a:rPr lang="en-US" smtClean="0"/>
              <a:pPr/>
              <a:t>2/9/2022</a:t>
            </a:fld>
            <a:endParaRPr lang="en-US"/>
          </a:p>
        </p:txBody>
      </p:sp>
      <p:sp>
        <p:nvSpPr>
          <p:cNvPr id="5" name="Footer Placeholder 4">
            <a:extLst>
              <a:ext uri="{FF2B5EF4-FFF2-40B4-BE49-F238E27FC236}">
                <a16:creationId xmlns:a16="http://schemas.microsoft.com/office/drawing/2014/main" id="{5408244A-5AFE-4C9A-A2FF-859D555E50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84FBEE8-39B3-4495-B6E2-EC2147BFED5C}"/>
              </a:ext>
            </a:extLst>
          </p:cNvPr>
          <p:cNvSpPr>
            <a:spLocks noGrp="1"/>
          </p:cNvSpPr>
          <p:nvPr>
            <p:ph type="sldNum" sz="quarter" idx="12"/>
          </p:nvPr>
        </p:nvSpPr>
        <p:spPr/>
        <p:txBody>
          <a:bodyPr/>
          <a:lstStyle/>
          <a:p>
            <a:fld id="{DAAD6D58-06B8-4873-9BB5-D44B8DDE6024}" type="slidenum">
              <a:rPr lang="en-US" smtClean="0"/>
              <a:pPr/>
              <a:t>‹#›</a:t>
            </a:fld>
            <a:endParaRPr lang="en-US"/>
          </a:p>
        </p:txBody>
      </p:sp>
    </p:spTree>
    <p:extLst>
      <p:ext uri="{BB962C8B-B14F-4D97-AF65-F5344CB8AC3E}">
        <p14:creationId xmlns:p14="http://schemas.microsoft.com/office/powerpoint/2010/main" val="6470744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448C4D-DF3F-4E69-ADD7-69584E73918E}"/>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BA6CE1B-5E2B-481F-A154-EDCEA52A32AE}"/>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0C80FAE-28A3-43EC-B592-D6E648F51B2D}"/>
              </a:ext>
            </a:extLst>
          </p:cNvPr>
          <p:cNvSpPr>
            <a:spLocks noGrp="1"/>
          </p:cNvSpPr>
          <p:nvPr>
            <p:ph type="dt" sz="half" idx="10"/>
          </p:nvPr>
        </p:nvSpPr>
        <p:spPr/>
        <p:txBody>
          <a:bodyPr/>
          <a:lstStyle/>
          <a:p>
            <a:fld id="{5F0070D8-A040-418A-B88A-5EF63EC57D41}" type="datetimeFigureOut">
              <a:rPr lang="en-US" smtClean="0"/>
              <a:pPr/>
              <a:t>2/9/2022</a:t>
            </a:fld>
            <a:endParaRPr lang="en-US"/>
          </a:p>
        </p:txBody>
      </p:sp>
      <p:sp>
        <p:nvSpPr>
          <p:cNvPr id="5" name="Footer Placeholder 4">
            <a:extLst>
              <a:ext uri="{FF2B5EF4-FFF2-40B4-BE49-F238E27FC236}">
                <a16:creationId xmlns:a16="http://schemas.microsoft.com/office/drawing/2014/main" id="{B60F122F-5C0F-41EC-8BA7-D2C0ED8455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91AB3B-2E82-4272-B897-BE4288B958F9}"/>
              </a:ext>
            </a:extLst>
          </p:cNvPr>
          <p:cNvSpPr>
            <a:spLocks noGrp="1"/>
          </p:cNvSpPr>
          <p:nvPr>
            <p:ph type="sldNum" sz="quarter" idx="12"/>
          </p:nvPr>
        </p:nvSpPr>
        <p:spPr/>
        <p:txBody>
          <a:bodyPr/>
          <a:lstStyle/>
          <a:p>
            <a:fld id="{DAAD6D58-06B8-4873-9BB5-D44B8DDE6024}" type="slidenum">
              <a:rPr lang="en-US" smtClean="0"/>
              <a:pPr/>
              <a:t>‹#›</a:t>
            </a:fld>
            <a:endParaRPr lang="en-US"/>
          </a:p>
        </p:txBody>
      </p:sp>
    </p:spTree>
    <p:extLst>
      <p:ext uri="{BB962C8B-B14F-4D97-AF65-F5344CB8AC3E}">
        <p14:creationId xmlns:p14="http://schemas.microsoft.com/office/powerpoint/2010/main" val="10960643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91EEA-F188-4C81-9170-437F5CC3604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1C75129-20BC-4116-89EA-48BAC0039F3E}"/>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66A2792A-09AC-4B83-9BD2-49B6016D6D9E}"/>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94FB2AF1-AAAB-40A2-B8A5-BA366E002C85}"/>
              </a:ext>
            </a:extLst>
          </p:cNvPr>
          <p:cNvSpPr>
            <a:spLocks noGrp="1"/>
          </p:cNvSpPr>
          <p:nvPr>
            <p:ph type="dt" sz="half" idx="10"/>
          </p:nvPr>
        </p:nvSpPr>
        <p:spPr/>
        <p:txBody>
          <a:bodyPr/>
          <a:lstStyle/>
          <a:p>
            <a:fld id="{5F0070D8-A040-418A-B88A-5EF63EC57D41}" type="datetimeFigureOut">
              <a:rPr lang="en-US" smtClean="0"/>
              <a:pPr/>
              <a:t>2/9/2022</a:t>
            </a:fld>
            <a:endParaRPr lang="en-US"/>
          </a:p>
        </p:txBody>
      </p:sp>
      <p:sp>
        <p:nvSpPr>
          <p:cNvPr id="6" name="Footer Placeholder 5">
            <a:extLst>
              <a:ext uri="{FF2B5EF4-FFF2-40B4-BE49-F238E27FC236}">
                <a16:creationId xmlns:a16="http://schemas.microsoft.com/office/drawing/2014/main" id="{A1F478FE-1573-4387-A83B-9AD7AF56A77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8FE745F-A702-44D1-99AB-FBD107AF3AE3}"/>
              </a:ext>
            </a:extLst>
          </p:cNvPr>
          <p:cNvSpPr>
            <a:spLocks noGrp="1"/>
          </p:cNvSpPr>
          <p:nvPr>
            <p:ph type="sldNum" sz="quarter" idx="12"/>
          </p:nvPr>
        </p:nvSpPr>
        <p:spPr/>
        <p:txBody>
          <a:bodyPr/>
          <a:lstStyle/>
          <a:p>
            <a:fld id="{DAAD6D58-06B8-4873-9BB5-D44B8DDE6024}" type="slidenum">
              <a:rPr lang="en-US" smtClean="0"/>
              <a:pPr/>
              <a:t>‹#›</a:t>
            </a:fld>
            <a:endParaRPr lang="en-US"/>
          </a:p>
        </p:txBody>
      </p:sp>
    </p:spTree>
    <p:extLst>
      <p:ext uri="{BB962C8B-B14F-4D97-AF65-F5344CB8AC3E}">
        <p14:creationId xmlns:p14="http://schemas.microsoft.com/office/powerpoint/2010/main" val="20211146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155D82-9511-4176-B010-9CDCC65A9030}"/>
              </a:ext>
            </a:extLst>
          </p:cNvPr>
          <p:cNvSpPr>
            <a:spLocks noGrp="1"/>
          </p:cNvSpPr>
          <p:nvPr>
            <p:ph type="title"/>
          </p:nvPr>
        </p:nvSpPr>
        <p:spPr>
          <a:xfrm>
            <a:off x="629841" y="365126"/>
            <a:ext cx="78867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8641073-73D1-42AE-9660-1CDA4CAD19B2}"/>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2C1FC098-8FC2-4073-A02B-C4DD0FA6CF9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0F53292B-971C-41D6-9375-0514FC6BC612}"/>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84257DF4-A575-4E3E-B25C-E106E06D80DC}"/>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7654F528-7048-4668-992F-C905C360D06B}"/>
              </a:ext>
            </a:extLst>
          </p:cNvPr>
          <p:cNvSpPr>
            <a:spLocks noGrp="1"/>
          </p:cNvSpPr>
          <p:nvPr>
            <p:ph type="dt" sz="half" idx="10"/>
          </p:nvPr>
        </p:nvSpPr>
        <p:spPr/>
        <p:txBody>
          <a:bodyPr/>
          <a:lstStyle/>
          <a:p>
            <a:fld id="{5F0070D8-A040-418A-B88A-5EF63EC57D41}" type="datetimeFigureOut">
              <a:rPr lang="en-US" smtClean="0"/>
              <a:pPr/>
              <a:t>2/9/2022</a:t>
            </a:fld>
            <a:endParaRPr lang="en-US"/>
          </a:p>
        </p:txBody>
      </p:sp>
      <p:sp>
        <p:nvSpPr>
          <p:cNvPr id="8" name="Footer Placeholder 7">
            <a:extLst>
              <a:ext uri="{FF2B5EF4-FFF2-40B4-BE49-F238E27FC236}">
                <a16:creationId xmlns:a16="http://schemas.microsoft.com/office/drawing/2014/main" id="{82B58EF0-5AC7-4069-8947-6653A9CC5F0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C5A7476-55B1-469F-AA67-E8F0E12CFC44}"/>
              </a:ext>
            </a:extLst>
          </p:cNvPr>
          <p:cNvSpPr>
            <a:spLocks noGrp="1"/>
          </p:cNvSpPr>
          <p:nvPr>
            <p:ph type="sldNum" sz="quarter" idx="12"/>
          </p:nvPr>
        </p:nvSpPr>
        <p:spPr/>
        <p:txBody>
          <a:bodyPr/>
          <a:lstStyle/>
          <a:p>
            <a:fld id="{DAAD6D58-06B8-4873-9BB5-D44B8DDE6024}" type="slidenum">
              <a:rPr lang="en-US" smtClean="0"/>
              <a:pPr/>
              <a:t>‹#›</a:t>
            </a:fld>
            <a:endParaRPr lang="en-US"/>
          </a:p>
        </p:txBody>
      </p:sp>
    </p:spTree>
    <p:extLst>
      <p:ext uri="{BB962C8B-B14F-4D97-AF65-F5344CB8AC3E}">
        <p14:creationId xmlns:p14="http://schemas.microsoft.com/office/powerpoint/2010/main" val="16891767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F5CE14-C0E9-442D-A45C-2ACAC34DF4FA}"/>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A6C0054-904C-43AC-B78F-4BFA3E424F47}"/>
              </a:ext>
            </a:extLst>
          </p:cNvPr>
          <p:cNvSpPr>
            <a:spLocks noGrp="1"/>
          </p:cNvSpPr>
          <p:nvPr>
            <p:ph type="dt" sz="half" idx="10"/>
          </p:nvPr>
        </p:nvSpPr>
        <p:spPr/>
        <p:txBody>
          <a:bodyPr/>
          <a:lstStyle/>
          <a:p>
            <a:fld id="{5F0070D8-A040-418A-B88A-5EF63EC57D41}" type="datetimeFigureOut">
              <a:rPr lang="en-US" smtClean="0"/>
              <a:pPr/>
              <a:t>2/9/2022</a:t>
            </a:fld>
            <a:endParaRPr lang="en-US"/>
          </a:p>
        </p:txBody>
      </p:sp>
      <p:sp>
        <p:nvSpPr>
          <p:cNvPr id="4" name="Footer Placeholder 3">
            <a:extLst>
              <a:ext uri="{FF2B5EF4-FFF2-40B4-BE49-F238E27FC236}">
                <a16:creationId xmlns:a16="http://schemas.microsoft.com/office/drawing/2014/main" id="{5E649E4B-97C1-4FFC-A48A-A8CAB9A6267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89542A0-AEA8-4C63-ADCC-EC9F2188370E}"/>
              </a:ext>
            </a:extLst>
          </p:cNvPr>
          <p:cNvSpPr>
            <a:spLocks noGrp="1"/>
          </p:cNvSpPr>
          <p:nvPr>
            <p:ph type="sldNum" sz="quarter" idx="12"/>
          </p:nvPr>
        </p:nvSpPr>
        <p:spPr/>
        <p:txBody>
          <a:bodyPr/>
          <a:lstStyle/>
          <a:p>
            <a:fld id="{DAAD6D58-06B8-4873-9BB5-D44B8DDE6024}" type="slidenum">
              <a:rPr lang="en-US" smtClean="0"/>
              <a:pPr/>
              <a:t>‹#›</a:t>
            </a:fld>
            <a:endParaRPr lang="en-US"/>
          </a:p>
        </p:txBody>
      </p:sp>
    </p:spTree>
    <p:extLst>
      <p:ext uri="{BB962C8B-B14F-4D97-AF65-F5344CB8AC3E}">
        <p14:creationId xmlns:p14="http://schemas.microsoft.com/office/powerpoint/2010/main" val="39236658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C5DE7AE-BF29-43A2-AA94-851EA9CDB454}"/>
              </a:ext>
            </a:extLst>
          </p:cNvPr>
          <p:cNvSpPr>
            <a:spLocks noGrp="1"/>
          </p:cNvSpPr>
          <p:nvPr>
            <p:ph type="dt" sz="half" idx="10"/>
          </p:nvPr>
        </p:nvSpPr>
        <p:spPr/>
        <p:txBody>
          <a:bodyPr/>
          <a:lstStyle/>
          <a:p>
            <a:fld id="{5F0070D8-A040-418A-B88A-5EF63EC57D41}" type="datetimeFigureOut">
              <a:rPr lang="en-US" smtClean="0"/>
              <a:pPr/>
              <a:t>2/9/2022</a:t>
            </a:fld>
            <a:endParaRPr lang="en-US"/>
          </a:p>
        </p:txBody>
      </p:sp>
      <p:sp>
        <p:nvSpPr>
          <p:cNvPr id="3" name="Footer Placeholder 2">
            <a:extLst>
              <a:ext uri="{FF2B5EF4-FFF2-40B4-BE49-F238E27FC236}">
                <a16:creationId xmlns:a16="http://schemas.microsoft.com/office/drawing/2014/main" id="{C5A6E8E7-4879-46DB-BC14-640DDA28D59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1AE2CC3-5ECE-42C1-952F-EE23830A2B21}"/>
              </a:ext>
            </a:extLst>
          </p:cNvPr>
          <p:cNvSpPr>
            <a:spLocks noGrp="1"/>
          </p:cNvSpPr>
          <p:nvPr>
            <p:ph type="sldNum" sz="quarter" idx="12"/>
          </p:nvPr>
        </p:nvSpPr>
        <p:spPr/>
        <p:txBody>
          <a:bodyPr/>
          <a:lstStyle/>
          <a:p>
            <a:fld id="{DAAD6D58-06B8-4873-9BB5-D44B8DDE6024}" type="slidenum">
              <a:rPr lang="en-US" smtClean="0"/>
              <a:pPr/>
              <a:t>‹#›</a:t>
            </a:fld>
            <a:endParaRPr lang="en-US"/>
          </a:p>
        </p:txBody>
      </p:sp>
    </p:spTree>
    <p:extLst>
      <p:ext uri="{BB962C8B-B14F-4D97-AF65-F5344CB8AC3E}">
        <p14:creationId xmlns:p14="http://schemas.microsoft.com/office/powerpoint/2010/main" val="261848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F037EF-55F3-4ED5-964D-C1E77C33616E}"/>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6EA2ABC-08E6-49BD-822E-0486CDDBA685}"/>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998ADA2-2CA1-4718-9E4C-C34272949CD2}"/>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076D9D52-3381-401F-815C-85022D1056FE}"/>
              </a:ext>
            </a:extLst>
          </p:cNvPr>
          <p:cNvSpPr>
            <a:spLocks noGrp="1"/>
          </p:cNvSpPr>
          <p:nvPr>
            <p:ph type="dt" sz="half" idx="10"/>
          </p:nvPr>
        </p:nvSpPr>
        <p:spPr/>
        <p:txBody>
          <a:bodyPr/>
          <a:lstStyle/>
          <a:p>
            <a:fld id="{5F0070D8-A040-418A-B88A-5EF63EC57D41}" type="datetimeFigureOut">
              <a:rPr lang="en-US" smtClean="0"/>
              <a:pPr/>
              <a:t>2/9/2022</a:t>
            </a:fld>
            <a:endParaRPr lang="en-US"/>
          </a:p>
        </p:txBody>
      </p:sp>
      <p:sp>
        <p:nvSpPr>
          <p:cNvPr id="6" name="Footer Placeholder 5">
            <a:extLst>
              <a:ext uri="{FF2B5EF4-FFF2-40B4-BE49-F238E27FC236}">
                <a16:creationId xmlns:a16="http://schemas.microsoft.com/office/drawing/2014/main" id="{64EAD9E8-3F5F-4E06-9CEB-CEE05E72059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9FC8EE2-075A-4938-B24D-E57D749D9F01}"/>
              </a:ext>
            </a:extLst>
          </p:cNvPr>
          <p:cNvSpPr>
            <a:spLocks noGrp="1"/>
          </p:cNvSpPr>
          <p:nvPr>
            <p:ph type="sldNum" sz="quarter" idx="12"/>
          </p:nvPr>
        </p:nvSpPr>
        <p:spPr/>
        <p:txBody>
          <a:bodyPr/>
          <a:lstStyle/>
          <a:p>
            <a:fld id="{DAAD6D58-06B8-4873-9BB5-D44B8DDE6024}" type="slidenum">
              <a:rPr lang="en-US" smtClean="0"/>
              <a:pPr/>
              <a:t>‹#›</a:t>
            </a:fld>
            <a:endParaRPr lang="en-US"/>
          </a:p>
        </p:txBody>
      </p:sp>
    </p:spTree>
    <p:extLst>
      <p:ext uri="{BB962C8B-B14F-4D97-AF65-F5344CB8AC3E}">
        <p14:creationId xmlns:p14="http://schemas.microsoft.com/office/powerpoint/2010/main" val="40231825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6E467-8208-4D15-8627-6F85E5A41710}"/>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92A2832-0971-4C6C-8512-9BF673B9BA47}"/>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
        <p:nvSpPr>
          <p:cNvPr id="4" name="Text Placeholder 3">
            <a:extLst>
              <a:ext uri="{FF2B5EF4-FFF2-40B4-BE49-F238E27FC236}">
                <a16:creationId xmlns:a16="http://schemas.microsoft.com/office/drawing/2014/main" id="{1F6E4BF4-5668-41CC-8B29-87B13387D969}"/>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1BCF252C-ABA0-4D4C-B2C1-36035BA4DEA1}"/>
              </a:ext>
            </a:extLst>
          </p:cNvPr>
          <p:cNvSpPr>
            <a:spLocks noGrp="1"/>
          </p:cNvSpPr>
          <p:nvPr>
            <p:ph type="dt" sz="half" idx="10"/>
          </p:nvPr>
        </p:nvSpPr>
        <p:spPr/>
        <p:txBody>
          <a:bodyPr/>
          <a:lstStyle/>
          <a:p>
            <a:fld id="{5F0070D8-A040-418A-B88A-5EF63EC57D41}" type="datetimeFigureOut">
              <a:rPr lang="en-US" smtClean="0"/>
              <a:pPr/>
              <a:t>2/9/2022</a:t>
            </a:fld>
            <a:endParaRPr lang="en-US"/>
          </a:p>
        </p:txBody>
      </p:sp>
      <p:sp>
        <p:nvSpPr>
          <p:cNvPr id="6" name="Footer Placeholder 5">
            <a:extLst>
              <a:ext uri="{FF2B5EF4-FFF2-40B4-BE49-F238E27FC236}">
                <a16:creationId xmlns:a16="http://schemas.microsoft.com/office/drawing/2014/main" id="{44B4EB8E-3BDB-4ED1-ADD1-6616DFB5034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59B0264-EF68-4BA6-8B06-D7563B63BE52}"/>
              </a:ext>
            </a:extLst>
          </p:cNvPr>
          <p:cNvSpPr>
            <a:spLocks noGrp="1"/>
          </p:cNvSpPr>
          <p:nvPr>
            <p:ph type="sldNum" sz="quarter" idx="12"/>
          </p:nvPr>
        </p:nvSpPr>
        <p:spPr/>
        <p:txBody>
          <a:bodyPr/>
          <a:lstStyle/>
          <a:p>
            <a:fld id="{DAAD6D58-06B8-4873-9BB5-D44B8DDE6024}" type="slidenum">
              <a:rPr lang="en-US" smtClean="0"/>
              <a:pPr/>
              <a:t>‹#›</a:t>
            </a:fld>
            <a:endParaRPr lang="en-US"/>
          </a:p>
        </p:txBody>
      </p:sp>
    </p:spTree>
    <p:extLst>
      <p:ext uri="{BB962C8B-B14F-4D97-AF65-F5344CB8AC3E}">
        <p14:creationId xmlns:p14="http://schemas.microsoft.com/office/powerpoint/2010/main" val="10988101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16C0B04-EC08-400F-B086-CD1EE6AE59B3}"/>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7991F78-E4BD-4E04-A184-2B342A696283}"/>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90029BA-FBA3-4D29-A1A9-ABC6CAAAA922}"/>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5F0070D8-A040-418A-B88A-5EF63EC57D41}" type="datetimeFigureOut">
              <a:rPr lang="en-US" smtClean="0"/>
              <a:pPr/>
              <a:t>2/9/2022</a:t>
            </a:fld>
            <a:endParaRPr lang="en-US"/>
          </a:p>
        </p:txBody>
      </p:sp>
      <p:sp>
        <p:nvSpPr>
          <p:cNvPr id="5" name="Footer Placeholder 4">
            <a:extLst>
              <a:ext uri="{FF2B5EF4-FFF2-40B4-BE49-F238E27FC236}">
                <a16:creationId xmlns:a16="http://schemas.microsoft.com/office/drawing/2014/main" id="{28AB23A8-9504-4D58-85F0-C71CE8915BFD}"/>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0A1358B-AD18-45C6-98F0-81439676C2B0}"/>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AAD6D58-06B8-4873-9BB5-D44B8DDE6024}" type="slidenum">
              <a:rPr lang="en-US" smtClean="0"/>
              <a:pPr/>
              <a:t>‹#›</a:t>
            </a:fld>
            <a:endParaRPr lang="en-US"/>
          </a:p>
        </p:txBody>
      </p:sp>
    </p:spTree>
    <p:extLst>
      <p:ext uri="{BB962C8B-B14F-4D97-AF65-F5344CB8AC3E}">
        <p14:creationId xmlns:p14="http://schemas.microsoft.com/office/powerpoint/2010/main" val="957683649"/>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99592" y="1268760"/>
            <a:ext cx="7043540" cy="2857520"/>
          </a:xfrm>
        </p:spPr>
        <p:txBody>
          <a:bodyPr/>
          <a:lstStyle/>
          <a:p>
            <a:r>
              <a:rPr lang="en-US" dirty="0">
                <a:latin typeface="Comic Sans MS" pitchFamily="66" charset="0"/>
              </a:rPr>
              <a:t>Rational-Emotive Behavior Therapy</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41674"/>
            <a:ext cx="8964488" cy="6643710"/>
          </a:xfrm>
        </p:spPr>
        <p:txBody>
          <a:bodyPr>
            <a:normAutofit/>
          </a:bodyPr>
          <a:lstStyle/>
          <a:p>
            <a:pPr algn="r" rtl="1"/>
            <a:r>
              <a:rPr lang="ar-SA" i="1" dirty="0">
                <a:solidFill>
                  <a:schemeClr val="tx2">
                    <a:lumMod val="75000"/>
                  </a:schemeClr>
                </a:solidFill>
              </a:rPr>
              <a:t>10- ينبغي أن يحزن الفرد لما يصيب الآخرين من مشكلات واضطرابات </a:t>
            </a:r>
            <a:r>
              <a:rPr lang="ar-SA" i="1" dirty="0"/>
              <a:t>.</a:t>
            </a:r>
            <a:endParaRPr lang="en-US" dirty="0"/>
          </a:p>
          <a:p>
            <a:pPr algn="r" rtl="1"/>
            <a:r>
              <a:rPr lang="ar-SA" dirty="0"/>
              <a:t>عندما يكون الشخص مضطرباً أو لديه مشكلة لم يجد لها حل فإنه بحاجة إلى من يساعده في التفكير السليم ومناقشة الحلول الممكنة لهذه المشكلة ، فإذا ما حزن الفرد لمشاكل الآخرين واضطراباتهم فإنه بلا شك لن يقدم لهم المساعدة بحزنه بل سيكون سلبياً وعبأً عليهم . كما أن الشخص عندما يكون مهتماً بمشاكل الآخرين والحزن لها فإن هذا الاهتمام قد يؤدي إلى إهماله لمشاكله الخاصة والعمل على حلها .</a:t>
            </a:r>
            <a:endParaRPr lang="en-US" dirty="0"/>
          </a:p>
          <a:p>
            <a:pPr algn="r" rtl="1"/>
            <a:r>
              <a:rPr lang="ar-SA" dirty="0"/>
              <a:t>11-هناك دائماً حل صحيح أو كامل لكل مشكلة وهذا الحل يجب الوصل إليه وإلاّ فإن النتائج سوف تكون خطيرة .</a:t>
            </a:r>
          </a:p>
          <a:p>
            <a:pPr algn="r" rtl="1"/>
            <a:r>
              <a:rPr lang="ar-SA" dirty="0"/>
              <a:t>الصواب أنه لا يوجد حل كامل وصحيح لكل مشكلة والاعتقاد بوجوده يؤدي عادة إلى القلق والاضطراب والتردد بين عدة حلول أخرى ، كما أن الإصرار على ذلك يؤدي إلى حلول أضعف مما يمكن أن تكون .</a:t>
            </a:r>
          </a:p>
          <a:p>
            <a:pPr algn="r" rtl="1"/>
            <a:endParaRPr lang="ar-SA" dirty="0"/>
          </a:p>
          <a:p>
            <a:pPr algn="r" rtl="1"/>
            <a:r>
              <a:rPr lang="ar-SA" dirty="0"/>
              <a:t>وهناك فكرة لا منطقية أضيفت إلى العلاج العقلي الانفعالي السلوكي وهي :</a:t>
            </a:r>
          </a:p>
          <a:p>
            <a:pPr algn="r" rtl="1"/>
            <a:r>
              <a:rPr lang="ar-SA" dirty="0"/>
              <a:t>الاعتقاد بان المعتقدات التي تأخذ بها الوجوه المحترمة في البلد أو يتبناها المجتمع يجب أن تكون صحيحة ، وان لا تكون مدعاة للتساؤل والتشكيك بصحتها.</a:t>
            </a:r>
          </a:p>
          <a:p>
            <a:pPr algn="r" rtl="1"/>
            <a:endParaRPr lang="ar-SA" dirty="0"/>
          </a:p>
          <a:p>
            <a:pPr algn="r" rtl="1"/>
            <a:r>
              <a:rPr lang="ar-SA" dirty="0"/>
              <a:t>إن مثل هذه الأفكار الغير عقلانية تكاد تكون عامة ، وعندما يتم تقبلها وتدعيمها عن طريق التلقين الذاتي تؤدي إلى القلق والاضطراب النفسي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4290"/>
            <a:ext cx="8363272" cy="6241446"/>
          </a:xfrm>
        </p:spPr>
        <p:txBody>
          <a:bodyPr>
            <a:normAutofit/>
          </a:bodyPr>
          <a:lstStyle/>
          <a:p>
            <a:pPr marL="0" indent="0" algn="r" rtl="1">
              <a:buNone/>
            </a:pPr>
            <a:endParaRPr lang="en-US" sz="2400" dirty="0"/>
          </a:p>
          <a:p>
            <a:pPr algn="r" rtl="1"/>
            <a:r>
              <a:rPr lang="ar-SA" sz="2400" dirty="0" err="1"/>
              <a:t>ان</a:t>
            </a:r>
            <a:r>
              <a:rPr lang="ar-SA" sz="2400" dirty="0"/>
              <a:t> القاعدة الفلسفية للعلاج العقلي العاطفي استندت </a:t>
            </a:r>
            <a:r>
              <a:rPr lang="ar-SA" sz="2400" dirty="0" err="1"/>
              <a:t>الى</a:t>
            </a:r>
            <a:r>
              <a:rPr lang="ar-SA" sz="2400" dirty="0"/>
              <a:t> مدارس فلسفية </a:t>
            </a:r>
            <a:r>
              <a:rPr lang="ar-SA" sz="2400" dirty="0" err="1"/>
              <a:t>اسسها</a:t>
            </a:r>
            <a:r>
              <a:rPr lang="ar-SA" sz="2400" dirty="0"/>
              <a:t> </a:t>
            </a:r>
            <a:r>
              <a:rPr lang="ar-SA" sz="2400" dirty="0" err="1"/>
              <a:t>زينون</a:t>
            </a:r>
            <a:r>
              <a:rPr lang="ar-SA" sz="2400" dirty="0"/>
              <a:t> عام 300 </a:t>
            </a:r>
            <a:r>
              <a:rPr lang="ar-SA" sz="2400" dirty="0" err="1"/>
              <a:t>ق</a:t>
            </a:r>
            <a:r>
              <a:rPr lang="ar-SA" sz="2400" dirty="0"/>
              <a:t>.م لليونانيين والرومان ، وقد ظهر اثنان من الفلاسفة لهم اثر كبير في تطور عملية العلاج العقلي العاطفي التي يرمز لها </a:t>
            </a:r>
            <a:r>
              <a:rPr lang="ar-SA" sz="2400" dirty="0" err="1"/>
              <a:t>ب</a:t>
            </a:r>
            <a:r>
              <a:rPr lang="ar-SA" sz="2400" dirty="0"/>
              <a:t> </a:t>
            </a:r>
            <a:r>
              <a:rPr lang="en-US" sz="2400" dirty="0"/>
              <a:t>(RET)</a:t>
            </a:r>
            <a:r>
              <a:rPr lang="ar-SA" sz="2400" dirty="0"/>
              <a:t> وهما : </a:t>
            </a:r>
            <a:r>
              <a:rPr lang="ar-SA" sz="2400" dirty="0" err="1"/>
              <a:t>ابكتيوس</a:t>
            </a:r>
            <a:r>
              <a:rPr lang="ar-SA" sz="2400" dirty="0"/>
              <a:t> الذي عاش في القرن </a:t>
            </a:r>
            <a:r>
              <a:rPr lang="ar-SA" sz="2400" dirty="0" err="1"/>
              <a:t>الاول</a:t>
            </a:r>
            <a:r>
              <a:rPr lang="ar-SA" sz="2400" dirty="0"/>
              <a:t> بعد الميلاد وماركوس </a:t>
            </a:r>
            <a:r>
              <a:rPr lang="ar-SA" sz="2400" dirty="0" err="1"/>
              <a:t>اوريليوس</a:t>
            </a:r>
            <a:r>
              <a:rPr lang="ar-SA" sz="2400" dirty="0"/>
              <a:t> </a:t>
            </a:r>
            <a:r>
              <a:rPr lang="ar-SA" sz="2400" dirty="0" err="1"/>
              <a:t>الامبراطور</a:t>
            </a:r>
            <a:r>
              <a:rPr lang="ar-SA" sz="2400" dirty="0"/>
              <a:t> الروماني ويروى عن </a:t>
            </a:r>
            <a:r>
              <a:rPr lang="ar-SA" sz="2400" dirty="0" err="1"/>
              <a:t>ابكيتوس</a:t>
            </a:r>
            <a:r>
              <a:rPr lang="ar-SA" sz="2400" dirty="0"/>
              <a:t> انه قال : ( الرجال تضطرب مشاعرهم ليس بسبب </a:t>
            </a:r>
            <a:r>
              <a:rPr lang="ar-SA" sz="2400" dirty="0" err="1"/>
              <a:t>الاشياء</a:t>
            </a:r>
            <a:r>
              <a:rPr lang="ar-SA" sz="2400" dirty="0"/>
              <a:t> المحيطة بهم </a:t>
            </a:r>
            <a:r>
              <a:rPr lang="ar-SA" sz="2400" dirty="0" err="1"/>
              <a:t>وانما</a:t>
            </a:r>
            <a:r>
              <a:rPr lang="ar-SA" sz="2400" dirty="0"/>
              <a:t> بسبب نظرتهم </a:t>
            </a:r>
            <a:r>
              <a:rPr lang="ar-SA" sz="2400" dirty="0" err="1"/>
              <a:t>الى</a:t>
            </a:r>
            <a:r>
              <a:rPr lang="ar-SA" sz="2400" dirty="0"/>
              <a:t> تلك </a:t>
            </a:r>
            <a:r>
              <a:rPr lang="ar-SA" sz="2400" dirty="0" err="1"/>
              <a:t>الاشياء</a:t>
            </a:r>
            <a:r>
              <a:rPr lang="ar-SA" sz="2400" dirty="0"/>
              <a:t> ) .</a:t>
            </a:r>
          </a:p>
          <a:p>
            <a:pPr algn="r" rtl="1"/>
            <a:r>
              <a:rPr lang="ar-SA" sz="2400" dirty="0"/>
              <a:t>ويرى اليس الناس واقعيين وغير واقعيين ، وان معتقدات الناس تؤثر على سلوكهم ، وان الناس عرضة للمشاعر السلبية مثل القلق والعدوان والشعور بالذنب بسبب تفكيرهم اللاواقعي وحالتهم الانفعالية التي يمكن التغلب عليها بتنمية قدرة الفرد العقلية وزيادة درجة ادراكه.</a:t>
            </a:r>
            <a:r>
              <a:rPr lang="ar-SA" sz="2400" b="1" dirty="0"/>
              <a:t> </a:t>
            </a:r>
            <a:endParaRPr lang="en-US" sz="2400" b="1" dirty="0"/>
          </a:p>
          <a:p>
            <a:pPr algn="r" rtl="1"/>
            <a:r>
              <a:rPr lang="ar-SA" sz="2400" dirty="0"/>
              <a:t>ويرجع اليس استمرارية الحالة العصبية الى تشويش تفكير صاحبها بسلسلة من الافكار الخاطئة التي يحدث الفرد نفسه بها ، لان الفرد يفكر بكلمات وجمل بصفة مستمرة ، ولتغيير ما بداخل الفرد من مشاعر سلبية يحتاج الى البحث عن الجذور الاولى لهذه الافكار ومحاولة تغييرها .</a:t>
            </a:r>
            <a:endParaRPr lang="en-US" sz="2400" dirty="0"/>
          </a:p>
          <a:p>
            <a:pPr algn="r" rtl="1"/>
            <a:endParaRPr lang="en-US" sz="2400" dirty="0"/>
          </a:p>
          <a:p>
            <a:pPr algn="r" rtl="1"/>
            <a:endParaRPr lang="en-US"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507288" cy="6027132"/>
          </a:xfrm>
        </p:spPr>
        <p:txBody>
          <a:bodyPr>
            <a:normAutofit/>
          </a:bodyPr>
          <a:lstStyle/>
          <a:p>
            <a:pPr algn="r" rtl="1"/>
            <a:r>
              <a:rPr lang="ar-SA" sz="2400" dirty="0">
                <a:solidFill>
                  <a:schemeClr val="tx2">
                    <a:lumMod val="75000"/>
                  </a:schemeClr>
                </a:solidFill>
              </a:rPr>
              <a:t>ويرى بأن الافراد الذين يفشلون في تغيير حديثهم مع انفسهم هم عادة : </a:t>
            </a:r>
            <a:endParaRPr lang="en-US" sz="2400" dirty="0">
              <a:solidFill>
                <a:schemeClr val="tx2">
                  <a:lumMod val="75000"/>
                </a:schemeClr>
              </a:solidFill>
            </a:endParaRPr>
          </a:p>
          <a:p>
            <a:pPr lvl="0" algn="r" rtl="1"/>
            <a:r>
              <a:rPr lang="ar-SA" sz="2400" dirty="0"/>
              <a:t>1- </a:t>
            </a:r>
            <a:r>
              <a:rPr lang="ar-SA" sz="2400" dirty="0" err="1"/>
              <a:t>اما</a:t>
            </a:r>
            <a:r>
              <a:rPr lang="ar-SA" sz="2400" dirty="0"/>
              <a:t> </a:t>
            </a:r>
            <a:r>
              <a:rPr lang="ar-SA" sz="2400" dirty="0" err="1">
                <a:solidFill>
                  <a:schemeClr val="tx2">
                    <a:lumMod val="75000"/>
                  </a:schemeClr>
                </a:solidFill>
              </a:rPr>
              <a:t>اغبياء</a:t>
            </a:r>
            <a:r>
              <a:rPr lang="ar-SA" sz="2400" dirty="0"/>
              <a:t> جدا لا يفكرون جليا </a:t>
            </a:r>
            <a:r>
              <a:rPr lang="ar-SA" sz="2400" dirty="0" err="1"/>
              <a:t>او</a:t>
            </a:r>
            <a:r>
              <a:rPr lang="ar-SA" sz="2400" dirty="0"/>
              <a:t> </a:t>
            </a:r>
            <a:r>
              <a:rPr lang="ar-SA" sz="2400" dirty="0" err="1"/>
              <a:t>اذكياء</a:t>
            </a:r>
            <a:r>
              <a:rPr lang="ar-SA" sz="2400" dirty="0"/>
              <a:t> ولكن لا يعرفون كيف يفكرون بوضوح.</a:t>
            </a:r>
            <a:endParaRPr lang="en-US" sz="2400" dirty="0"/>
          </a:p>
          <a:p>
            <a:pPr algn="r" rtl="1"/>
            <a:r>
              <a:rPr lang="ar-SA" sz="2400" dirty="0"/>
              <a:t>2- او انهم </a:t>
            </a:r>
            <a:r>
              <a:rPr lang="ar-SA" sz="2400" dirty="0">
                <a:solidFill>
                  <a:schemeClr val="tx2">
                    <a:lumMod val="75000"/>
                  </a:schemeClr>
                </a:solidFill>
              </a:rPr>
              <a:t>اذكياء</a:t>
            </a:r>
            <a:r>
              <a:rPr lang="ar-SA" sz="2400" dirty="0"/>
              <a:t> وعندهم طريقة للتفكير ولكنهم عصبيون لدرجة لا يستعملون ذكاؤهم بشكل جيد ، لذا فيتصفون بغباء مع انهم ليسوا اغبياء ولديهم قدرات كامنة لا يدركونها مما يسبب لهم الهزيمة والتعرض للاضطراب النفسي .</a:t>
            </a:r>
            <a:endParaRPr lang="en-US" sz="2400" dirty="0"/>
          </a:p>
          <a:p>
            <a:pPr algn="r" rtl="1"/>
            <a:r>
              <a:rPr lang="ar-SA" sz="2400" dirty="0"/>
              <a:t>الإلزاميات أو الحتميات الثلاث: </a:t>
            </a:r>
            <a:endParaRPr lang="en-US" sz="2400" dirty="0"/>
          </a:p>
          <a:p>
            <a:pPr marL="0" indent="0" algn="r" rtl="1">
              <a:buNone/>
            </a:pPr>
            <a:r>
              <a:rPr lang="ar-SA" sz="2400" dirty="0"/>
              <a:t>تندرج المعتقدات اللاعقلانية إلى ثلاث :</a:t>
            </a:r>
          </a:p>
          <a:p>
            <a:pPr algn="r" rtl="1"/>
            <a:r>
              <a:rPr lang="ar-SA" sz="2400" dirty="0"/>
              <a:t>1- المطالب المتعلقة بالذات</a:t>
            </a:r>
          </a:p>
          <a:p>
            <a:pPr algn="r" rtl="1"/>
            <a:r>
              <a:rPr lang="ar-SA" sz="2400" dirty="0"/>
              <a:t>2- المطالب المتعلقة بالآخرين</a:t>
            </a:r>
          </a:p>
          <a:p>
            <a:pPr algn="r" rtl="1"/>
            <a:r>
              <a:rPr lang="ar-SA" sz="2400" dirty="0"/>
              <a:t>3- المطالب المتعلقة بالعالم وظروف الحياة </a:t>
            </a:r>
            <a:endParaRPr lang="en-US"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0"/>
            <a:ext cx="7239000" cy="1143000"/>
          </a:xfrm>
        </p:spPr>
        <p:txBody>
          <a:bodyPr/>
          <a:lstStyle/>
          <a:p>
            <a:pPr algn="ctr"/>
            <a:r>
              <a:rPr lang="en-US" dirty="0"/>
              <a:t>ABCDEF Theory </a:t>
            </a:r>
          </a:p>
        </p:txBody>
      </p:sp>
      <p:sp>
        <p:nvSpPr>
          <p:cNvPr id="3" name="Content Placeholder 2"/>
          <p:cNvSpPr>
            <a:spLocks noGrp="1"/>
          </p:cNvSpPr>
          <p:nvPr>
            <p:ph idx="1"/>
          </p:nvPr>
        </p:nvSpPr>
        <p:spPr>
          <a:xfrm>
            <a:off x="107504" y="980728"/>
            <a:ext cx="8928992" cy="5832648"/>
          </a:xfrm>
        </p:spPr>
        <p:txBody>
          <a:bodyPr>
            <a:normAutofit fontScale="92500" lnSpcReduction="20000"/>
          </a:bodyPr>
          <a:lstStyle/>
          <a:p>
            <a:pPr algn="r"/>
            <a:r>
              <a:rPr lang="en-US" sz="2200" dirty="0"/>
              <a:t>(A</a:t>
            </a:r>
            <a:r>
              <a:rPr lang="ar-SA" sz="2200" dirty="0"/>
              <a:t> ( </a:t>
            </a:r>
            <a:r>
              <a:rPr lang="en-US" sz="2200" dirty="0">
                <a:solidFill>
                  <a:schemeClr val="tx2">
                    <a:lumMod val="75000"/>
                  </a:schemeClr>
                </a:solidFill>
              </a:rPr>
              <a:t>Activating</a:t>
            </a:r>
            <a:r>
              <a:rPr lang="en-US" sz="2200" dirty="0"/>
              <a:t> event</a:t>
            </a:r>
            <a:r>
              <a:rPr lang="ar-SA" sz="2200" dirty="0"/>
              <a:t>– ال</a:t>
            </a:r>
            <a:endParaRPr lang="en-US" sz="2200" dirty="0"/>
          </a:p>
          <a:p>
            <a:pPr algn="r"/>
            <a:r>
              <a:rPr lang="ar-SA" sz="2200" dirty="0"/>
              <a:t>أحداث أو الخبرات المنشطة التي مر بها الفرد وهي بالعادة خبرات</a:t>
            </a:r>
            <a:endParaRPr lang="en-US" sz="2200" dirty="0"/>
          </a:p>
          <a:p>
            <a:pPr marL="0" indent="0" algn="r">
              <a:buNone/>
            </a:pPr>
            <a:r>
              <a:rPr lang="ar-SA" sz="2200" dirty="0"/>
              <a:t>مؤلمة وغير سارة ( فشل ، موت ، فصل من العمل ...) </a:t>
            </a:r>
          </a:p>
          <a:p>
            <a:pPr algn="r"/>
            <a:endParaRPr lang="en-US" sz="2200" dirty="0"/>
          </a:p>
          <a:p>
            <a:pPr algn="r"/>
            <a:r>
              <a:rPr lang="en-US" sz="2200" dirty="0"/>
              <a:t>(B </a:t>
            </a:r>
            <a:r>
              <a:rPr lang="ar-SA" sz="2200" dirty="0"/>
              <a:t> (</a:t>
            </a:r>
            <a:r>
              <a:rPr lang="en-US" sz="2200" dirty="0">
                <a:solidFill>
                  <a:schemeClr val="tx2">
                    <a:lumMod val="75000"/>
                  </a:schemeClr>
                </a:solidFill>
              </a:rPr>
              <a:t>Beliefs</a:t>
            </a:r>
            <a:r>
              <a:rPr lang="en-US" sz="2200" dirty="0"/>
              <a:t> system</a:t>
            </a:r>
            <a:r>
              <a:rPr lang="ar-SA" sz="2200" dirty="0"/>
              <a:t>– </a:t>
            </a:r>
            <a:endParaRPr lang="en-US" sz="2200" dirty="0"/>
          </a:p>
          <a:p>
            <a:pPr algn="r"/>
            <a:r>
              <a:rPr lang="ar-SA" sz="2200" dirty="0"/>
              <a:t>الأفكار اللاعقلانية لدى الفرد التي كونها عن الموقف او الحدث والتي تؤدي الى</a:t>
            </a:r>
            <a:endParaRPr lang="en-US" sz="2200" dirty="0"/>
          </a:p>
          <a:p>
            <a:pPr marL="0" indent="0" algn="r">
              <a:buNone/>
            </a:pPr>
            <a:r>
              <a:rPr lang="ar-SA" sz="2200" dirty="0"/>
              <a:t> الانهزام وتدمير الذات وبالتالي حدوث اضطرابات انفعالية .  </a:t>
            </a:r>
          </a:p>
          <a:p>
            <a:pPr algn="r"/>
            <a:r>
              <a:rPr lang="en-US" sz="2200" dirty="0"/>
              <a:t>(C</a:t>
            </a:r>
            <a:r>
              <a:rPr lang="ar-SA" sz="2200" dirty="0"/>
              <a:t> ( </a:t>
            </a:r>
            <a:r>
              <a:rPr lang="en-US" sz="2200" dirty="0"/>
              <a:t>Emotional </a:t>
            </a:r>
            <a:r>
              <a:rPr lang="en-US" sz="2200" dirty="0">
                <a:solidFill>
                  <a:schemeClr val="tx2">
                    <a:lumMod val="75000"/>
                  </a:schemeClr>
                </a:solidFill>
              </a:rPr>
              <a:t>Consequences </a:t>
            </a:r>
            <a:r>
              <a:rPr lang="ar-SA" sz="2200" dirty="0"/>
              <a:t>– </a:t>
            </a:r>
          </a:p>
          <a:p>
            <a:pPr algn="r"/>
            <a:r>
              <a:rPr lang="ar-SA" sz="2200" dirty="0"/>
              <a:t>الحالة الانفعالية ،النتيجة الانفعالية لدى الفرد وتكون مرتبطة بالعادة بنسق الافكار غير العقلانية تحدد سلوك </a:t>
            </a:r>
            <a:r>
              <a:rPr lang="ar-SA" sz="2200" dirty="0" err="1"/>
              <a:t>المضظرب</a:t>
            </a:r>
            <a:endParaRPr lang="en-US" sz="2200" dirty="0"/>
          </a:p>
          <a:p>
            <a:pPr algn="r"/>
            <a:r>
              <a:rPr lang="ar-SA" sz="2200" dirty="0"/>
              <a:t> التنفيذ </a:t>
            </a:r>
            <a:r>
              <a:rPr lang="en-US" sz="2200" dirty="0"/>
              <a:t>( D</a:t>
            </a:r>
            <a:r>
              <a:rPr lang="ar-SA" sz="2200" dirty="0"/>
              <a:t>( </a:t>
            </a:r>
            <a:r>
              <a:rPr lang="en-US" sz="2200" dirty="0">
                <a:solidFill>
                  <a:schemeClr val="tx2">
                    <a:lumMod val="75000"/>
                  </a:schemeClr>
                </a:solidFill>
              </a:rPr>
              <a:t>Disputing </a:t>
            </a:r>
            <a:endParaRPr lang="ar-SA" sz="2200" dirty="0">
              <a:solidFill>
                <a:schemeClr val="tx2">
                  <a:lumMod val="75000"/>
                </a:schemeClr>
              </a:solidFill>
            </a:endParaRPr>
          </a:p>
          <a:p>
            <a:pPr algn="r"/>
            <a:r>
              <a:rPr lang="ar-SA" sz="2200" dirty="0"/>
              <a:t>– الأسلوب الذي يستخدمه المرشد لمواجهة المعتقدات السلبية باستخدام المنطق وتشمل على ( معرفة الأفكار السلبية ، مناقشتها ، إقصاءها ) </a:t>
            </a:r>
          </a:p>
          <a:p>
            <a:pPr algn="r">
              <a:buNone/>
            </a:pPr>
            <a:endParaRPr lang="en-US" sz="2200" dirty="0"/>
          </a:p>
          <a:p>
            <a:pPr algn="r">
              <a:buNone/>
            </a:pPr>
            <a:r>
              <a:rPr lang="ar-SA" sz="2200" dirty="0"/>
              <a:t>الاثر المعرفي </a:t>
            </a:r>
            <a:r>
              <a:rPr lang="en-US" sz="2200" dirty="0"/>
              <a:t> (E) cognitive </a:t>
            </a:r>
            <a:r>
              <a:rPr lang="ar-SA" sz="2200" dirty="0"/>
              <a:t> </a:t>
            </a:r>
            <a:r>
              <a:rPr lang="en-US" sz="2200" dirty="0">
                <a:solidFill>
                  <a:schemeClr val="tx2">
                    <a:lumMod val="75000"/>
                  </a:schemeClr>
                </a:solidFill>
              </a:rPr>
              <a:t>Effect</a:t>
            </a:r>
            <a:r>
              <a:rPr lang="en-US" sz="2200" dirty="0"/>
              <a:t> </a:t>
            </a:r>
          </a:p>
          <a:p>
            <a:pPr algn="r">
              <a:buNone/>
            </a:pPr>
            <a:r>
              <a:rPr lang="ar-SA" sz="2200" dirty="0"/>
              <a:t>نتيجة التأثير الفعلي الناتج من المناقشة من خلال تعديل نمط الأفكار لدى الفرد باستبدال الأفكار اللاعقلانية بأفكار عقلانية وتبني فلسفة ونظرة جديدة . </a:t>
            </a:r>
          </a:p>
          <a:p>
            <a:pPr algn="r"/>
            <a:r>
              <a:rPr lang="en-US" sz="2200" dirty="0"/>
              <a:t>F ( </a:t>
            </a:r>
            <a:r>
              <a:rPr lang="en-US" sz="2200" dirty="0">
                <a:solidFill>
                  <a:schemeClr val="tx2">
                    <a:lumMod val="75000"/>
                  </a:schemeClr>
                </a:solidFill>
              </a:rPr>
              <a:t>Feelings</a:t>
            </a:r>
            <a:r>
              <a:rPr lang="en-US" sz="2200" dirty="0"/>
              <a:t>) </a:t>
            </a:r>
          </a:p>
          <a:p>
            <a:pPr algn="r"/>
            <a:r>
              <a:rPr lang="ar-SA" sz="2200" dirty="0"/>
              <a:t>المشاعر  الجديدة التي </a:t>
            </a:r>
            <a:r>
              <a:rPr lang="ar-SA" sz="2200" dirty="0" err="1"/>
              <a:t>تتربط</a:t>
            </a:r>
            <a:r>
              <a:rPr lang="ar-SA" sz="2200" dirty="0"/>
              <a:t> بالأفكار الجديدة التي تبناها الفرد ، بعد إزالة الافكار </a:t>
            </a:r>
            <a:r>
              <a:rPr lang="ar-SA" sz="2200" dirty="0" err="1"/>
              <a:t>اللامنطقية</a:t>
            </a:r>
            <a:r>
              <a:rPr lang="ar-SA" sz="2200" dirty="0"/>
              <a:t> القديمة . </a:t>
            </a:r>
            <a:endParaRPr lang="en-US" sz="2200" dirty="0"/>
          </a:p>
          <a:p>
            <a:pPr algn="r"/>
            <a:endParaRPr lang="en-US" sz="2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507288" cy="6600226"/>
          </a:xfrm>
        </p:spPr>
        <p:txBody>
          <a:bodyPr>
            <a:normAutofit fontScale="92500" lnSpcReduction="10000"/>
          </a:bodyPr>
          <a:lstStyle/>
          <a:p>
            <a:pPr algn="r" rtl="1">
              <a:buNone/>
            </a:pPr>
            <a:r>
              <a:rPr lang="ar-SA" dirty="0"/>
              <a:t> </a:t>
            </a:r>
            <a:endParaRPr lang="en-US" dirty="0"/>
          </a:p>
          <a:p>
            <a:pPr algn="r" rtl="1">
              <a:buNone/>
            </a:pPr>
            <a:r>
              <a:rPr lang="ar-SA" dirty="0"/>
              <a:t>وبالرسم التوضيحي التالي تتبين العلاقة الخاطئة والصحيحة بين الأحداث والتفكير والنتائج  </a:t>
            </a:r>
            <a:endParaRPr lang="en-US" dirty="0"/>
          </a:p>
          <a:p>
            <a:pPr algn="r">
              <a:buNone/>
            </a:pPr>
            <a:r>
              <a:rPr lang="ar-SA" dirty="0"/>
              <a:t> العلاقة الخاطئة : </a:t>
            </a:r>
            <a:endParaRPr lang="en-US" dirty="0"/>
          </a:p>
          <a:p>
            <a:pPr algn="r">
              <a:buNone/>
            </a:pPr>
            <a:r>
              <a:rPr lang="ar-SA" dirty="0"/>
              <a:t>النتيجة الانفعالية  </a:t>
            </a:r>
            <a:r>
              <a:rPr lang="en-US" dirty="0"/>
              <a:t>C                                         A</a:t>
            </a:r>
            <a:r>
              <a:rPr lang="ar-SA" dirty="0"/>
              <a:t>الحدث المباشر </a:t>
            </a:r>
            <a:endParaRPr lang="en-US" dirty="0"/>
          </a:p>
          <a:p>
            <a:pPr algn="r" rtl="1">
              <a:buNone/>
            </a:pPr>
            <a:r>
              <a:rPr lang="ar-SA" dirty="0"/>
              <a:t>العلاقة الصحيحة : </a:t>
            </a:r>
            <a:endParaRPr lang="en-US" dirty="0"/>
          </a:p>
          <a:p>
            <a:pPr algn="r" rtl="1">
              <a:buNone/>
            </a:pPr>
            <a:r>
              <a:rPr lang="ar-SA" dirty="0"/>
              <a:t>الحدث المباشر </a:t>
            </a:r>
            <a:r>
              <a:rPr lang="en-US" dirty="0"/>
              <a:t>A</a:t>
            </a:r>
            <a:r>
              <a:rPr lang="ar-SA" dirty="0"/>
              <a:t> </a:t>
            </a:r>
            <a:r>
              <a:rPr lang="en-US" dirty="0"/>
              <a:t>                                    </a:t>
            </a:r>
            <a:r>
              <a:rPr lang="ar-SA" dirty="0"/>
              <a:t>نسق التفكير  </a:t>
            </a:r>
            <a:r>
              <a:rPr lang="en-US" dirty="0"/>
              <a:t>B </a:t>
            </a:r>
          </a:p>
          <a:p>
            <a:pPr rtl="1">
              <a:buNone/>
            </a:pPr>
            <a:endParaRPr lang="en-US" dirty="0"/>
          </a:p>
          <a:p>
            <a:pPr algn="r" rtl="1">
              <a:buNone/>
            </a:pPr>
            <a:r>
              <a:rPr lang="en-US" dirty="0"/>
              <a:t>                                                                                            </a:t>
            </a:r>
            <a:r>
              <a:rPr lang="ar-SA" dirty="0"/>
              <a:t>النتيجة الانفعالية  </a:t>
            </a:r>
            <a:r>
              <a:rPr lang="en-US" dirty="0"/>
              <a:t>C</a:t>
            </a:r>
          </a:p>
          <a:p>
            <a:pPr algn="r" rtl="1">
              <a:buNone/>
            </a:pPr>
            <a:endParaRPr lang="en-US" dirty="0"/>
          </a:p>
          <a:p>
            <a:pPr algn="r" rtl="1">
              <a:buNone/>
            </a:pPr>
            <a:r>
              <a:rPr lang="ar-SA" dirty="0"/>
              <a:t>وبالمثال التالي تتضح الفكرة أكثر :</a:t>
            </a:r>
          </a:p>
          <a:p>
            <a:pPr algn="r" rtl="1">
              <a:buNone/>
            </a:pPr>
            <a:r>
              <a:rPr lang="en-GB" dirty="0"/>
              <a:t>A – </a:t>
            </a:r>
            <a:r>
              <a:rPr lang="ar-SA" dirty="0"/>
              <a:t>الحادث النشط</a:t>
            </a:r>
          </a:p>
          <a:p>
            <a:pPr algn="r" rtl="1">
              <a:buNone/>
            </a:pPr>
            <a:r>
              <a:rPr lang="ar-SA" dirty="0"/>
              <a:t>(  الاختبارات )</a:t>
            </a:r>
          </a:p>
          <a:p>
            <a:pPr algn="r" rtl="1">
              <a:buNone/>
            </a:pPr>
            <a:r>
              <a:rPr lang="en-GB" dirty="0"/>
              <a:t>B – </a:t>
            </a:r>
            <a:r>
              <a:rPr lang="ar-SA" dirty="0"/>
              <a:t>الأفكار المرتبطة بالحادث </a:t>
            </a:r>
          </a:p>
          <a:p>
            <a:pPr algn="r" rtl="1">
              <a:buNone/>
            </a:pPr>
            <a:r>
              <a:rPr lang="ar-SA" dirty="0"/>
              <a:t>    الشخص الأول                                                                        الشخص الثاني</a:t>
            </a:r>
          </a:p>
          <a:p>
            <a:pPr algn="r" rtl="1">
              <a:buNone/>
            </a:pPr>
            <a:r>
              <a:rPr lang="ar-SA" dirty="0"/>
              <a:t> ( لديه أفكار منطقية )                                                           ( لديه أفكار غير منطقية )</a:t>
            </a:r>
          </a:p>
          <a:p>
            <a:pPr algn="r" rtl="1">
              <a:buNone/>
            </a:pPr>
            <a:r>
              <a:rPr lang="ar-SA" dirty="0"/>
              <a:t>= الاختبار مقياس للتحصيل الدراسي                                       = لابد أن أنجح في الاختبار </a:t>
            </a:r>
          </a:p>
          <a:p>
            <a:pPr algn="r" rtl="1">
              <a:buNone/>
            </a:pPr>
            <a:r>
              <a:rPr lang="ar-SA" dirty="0"/>
              <a:t>= الاختبار فرصة للحصول على معدل مرتفع                              = يجب أن أحصل على معدل مرتفع </a:t>
            </a:r>
          </a:p>
          <a:p>
            <a:pPr algn="r" rtl="1">
              <a:buNone/>
            </a:pPr>
            <a:r>
              <a:rPr lang="ar-SA" dirty="0"/>
              <a:t>= الرسوب أمر محتمل ولكنه ليس نهاية كل </a:t>
            </a:r>
            <a:r>
              <a:rPr lang="ar-SA" dirty="0" err="1"/>
              <a:t>شئ</a:t>
            </a:r>
            <a:r>
              <a:rPr lang="ar-SA" dirty="0"/>
              <a:t>                           = إذا لم أنجح فأنا إنسان فاشل  </a:t>
            </a:r>
          </a:p>
          <a:p>
            <a:pPr algn="r" rtl="1">
              <a:buNone/>
            </a:pPr>
            <a:r>
              <a:rPr lang="ar-SA" dirty="0"/>
              <a:t>	</a:t>
            </a:r>
            <a:endParaRPr lang="en-US" dirty="0"/>
          </a:p>
        </p:txBody>
      </p:sp>
      <p:sp>
        <p:nvSpPr>
          <p:cNvPr id="8" name="Left Arrow 7"/>
          <p:cNvSpPr/>
          <p:nvPr/>
        </p:nvSpPr>
        <p:spPr>
          <a:xfrm>
            <a:off x="5652120" y="1988840"/>
            <a:ext cx="1785950" cy="28575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Curved Left Arrow 11"/>
          <p:cNvSpPr/>
          <p:nvPr/>
        </p:nvSpPr>
        <p:spPr>
          <a:xfrm>
            <a:off x="3995936" y="2131716"/>
            <a:ext cx="357190" cy="857256"/>
          </a:xfrm>
          <a:prstGeom prst="curved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Left Arrow 12"/>
          <p:cNvSpPr/>
          <p:nvPr/>
        </p:nvSpPr>
        <p:spPr>
          <a:xfrm>
            <a:off x="5580112" y="1199032"/>
            <a:ext cx="1428760" cy="357190"/>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579296" cy="5979064"/>
          </a:xfrm>
        </p:spPr>
        <p:txBody>
          <a:bodyPr>
            <a:normAutofit fontScale="70000" lnSpcReduction="20000"/>
          </a:bodyPr>
          <a:lstStyle/>
          <a:p>
            <a:pPr algn="r" rtl="1">
              <a:buNone/>
            </a:pPr>
            <a:r>
              <a:rPr lang="en-US" sz="2800" b="1" i="1" u="sng" dirty="0"/>
              <a:t>C </a:t>
            </a:r>
            <a:r>
              <a:rPr lang="ar-SA" sz="2800" b="1" i="1" u="sng" dirty="0"/>
              <a:t> - النتائج المترتبة على  </a:t>
            </a:r>
            <a:r>
              <a:rPr lang="en-US" sz="2800" b="1" i="1" u="sng" dirty="0"/>
              <a:t>B</a:t>
            </a:r>
            <a:r>
              <a:rPr lang="ar-SA" sz="2800" b="1" i="1" u="sng" dirty="0"/>
              <a:t>  بخصوص  </a:t>
            </a:r>
            <a:r>
              <a:rPr lang="en-US" sz="2800" b="1" i="1" u="sng" dirty="0"/>
              <a:t> A </a:t>
            </a:r>
            <a:endParaRPr lang="en-US" sz="2800" dirty="0"/>
          </a:p>
          <a:p>
            <a:pPr algn="r" rtl="1">
              <a:buNone/>
            </a:pPr>
            <a:r>
              <a:rPr lang="ar-SA" sz="2800" dirty="0"/>
              <a:t> </a:t>
            </a:r>
            <a:endParaRPr lang="en-US" sz="2800" dirty="0"/>
          </a:p>
          <a:p>
            <a:pPr algn="r" rtl="1">
              <a:buNone/>
            </a:pPr>
            <a:r>
              <a:rPr lang="ar-SA" sz="2800" dirty="0"/>
              <a:t>   </a:t>
            </a:r>
            <a:r>
              <a:rPr lang="ar-SA" sz="2800" b="1" u="sng" dirty="0"/>
              <a:t>نتائج انفعالية مرغوبة </a:t>
            </a:r>
            <a:r>
              <a:rPr lang="ar-SA" sz="2800" dirty="0"/>
              <a:t>                                                          </a:t>
            </a:r>
            <a:r>
              <a:rPr lang="ar-SA" sz="2800" b="1" u="sng" dirty="0"/>
              <a:t>نتائج انفعالية غير مرغوبة</a:t>
            </a:r>
            <a:endParaRPr lang="en-US" sz="2800" dirty="0"/>
          </a:p>
          <a:p>
            <a:pPr algn="r" rtl="1">
              <a:buNone/>
            </a:pPr>
            <a:r>
              <a:rPr lang="ar-SA" sz="2800" dirty="0"/>
              <a:t>= المذاكرة بدون توتر أو قلق                                        = القلق الشديد كلما اقترب</a:t>
            </a:r>
            <a:r>
              <a:rPr lang="en-US" sz="2800" dirty="0"/>
              <a:t> </a:t>
            </a:r>
            <a:r>
              <a:rPr lang="ar-SA" sz="2800" dirty="0"/>
              <a:t>       .                                                                             موعد الاختبار</a:t>
            </a:r>
            <a:endParaRPr lang="en-US" sz="2800" dirty="0"/>
          </a:p>
          <a:p>
            <a:pPr algn="r" rtl="1">
              <a:buNone/>
            </a:pPr>
            <a:r>
              <a:rPr lang="ar-SA" sz="2800" dirty="0"/>
              <a:t>= الهدوء والراحة النفسية                                           = العصبية والغضب لأي سبب       .                                                                              بسيط </a:t>
            </a:r>
            <a:endParaRPr lang="en-US" sz="2800" dirty="0"/>
          </a:p>
          <a:p>
            <a:pPr algn="r" rtl="1">
              <a:buNone/>
            </a:pPr>
            <a:r>
              <a:rPr lang="ar-SA" sz="2800" dirty="0"/>
              <a:t>= التركيز أثناء الاختبار                                                = عدم القدرة على التركيز أثناء .                     .                                                                             الاختبار</a:t>
            </a:r>
            <a:endParaRPr lang="en-US" sz="2800" dirty="0"/>
          </a:p>
          <a:p>
            <a:pPr algn="r" rtl="1">
              <a:buNone/>
            </a:pPr>
            <a:r>
              <a:rPr lang="ar-SA" sz="2800" dirty="0"/>
              <a:t>                                                                            = تداخل الأفكار أثناء الاختبار</a:t>
            </a:r>
            <a:endParaRPr lang="en-US" sz="2800" dirty="0"/>
          </a:p>
          <a:p>
            <a:pPr algn="r" rtl="1">
              <a:buNone/>
            </a:pPr>
            <a:r>
              <a:rPr lang="ar-SA" sz="2800" b="1" u="sng" dirty="0"/>
              <a:t>   نتائج سلوكية مناسبة</a:t>
            </a:r>
            <a:r>
              <a:rPr lang="ar-SA" sz="2800" dirty="0"/>
              <a:t>                                                            </a:t>
            </a:r>
            <a:r>
              <a:rPr lang="ar-SA" sz="2800" b="1" u="sng" dirty="0"/>
              <a:t>نتائج سلوكية غير مناسبة</a:t>
            </a:r>
            <a:r>
              <a:rPr lang="ar-SA" sz="2800" dirty="0"/>
              <a:t> </a:t>
            </a:r>
            <a:endParaRPr lang="en-US" sz="2800" dirty="0"/>
          </a:p>
          <a:p>
            <a:pPr algn="r" rtl="1">
              <a:buNone/>
            </a:pPr>
            <a:r>
              <a:rPr lang="ar-SA" sz="2800" dirty="0"/>
              <a:t>= تنظيم وقت المذاكرة قبل الاختبار                                      = برودة الأطراف أثناء    .    .                                                                                     الاختبار</a:t>
            </a:r>
            <a:endParaRPr lang="en-US" sz="2800" dirty="0"/>
          </a:p>
          <a:p>
            <a:pPr algn="r" rtl="1">
              <a:buNone/>
            </a:pPr>
            <a:r>
              <a:rPr lang="ar-SA" sz="2800" dirty="0"/>
              <a:t>= إعطاء الجسم كفايته من النوم                                        = جفاف الحلق أثناء    .                .                                                                                     الاختبار </a:t>
            </a:r>
            <a:endParaRPr lang="en-US" sz="2800" dirty="0"/>
          </a:p>
          <a:p>
            <a:pPr algn="r" rtl="1">
              <a:buNone/>
            </a:pPr>
            <a:r>
              <a:rPr lang="ar-SA" sz="2800" dirty="0"/>
              <a:t>= الاهتمام بالوجبات الغذائية                                             = كثرة حركة اليدين وفرقعة .                                                                                      الأصابع </a:t>
            </a:r>
            <a:endParaRPr lang="en-US" sz="2800" dirty="0"/>
          </a:p>
          <a:p>
            <a:pPr algn="r" rtl="1">
              <a:buNone/>
            </a:pPr>
            <a:r>
              <a:rPr lang="ar-SA" sz="2800" dirty="0"/>
              <a:t>= أداء الاختبار بهدوء وبدون قلق                                         = البكاء قبل الاختبار أو .                             .                                                                                    أثنائه </a:t>
            </a:r>
            <a:endParaRPr lang="en-US" sz="2800" dirty="0"/>
          </a:p>
          <a:p>
            <a:pPr algn="r" rtl="1">
              <a:buNone/>
            </a:pPr>
            <a:r>
              <a:rPr lang="ar-SA" sz="2800" dirty="0"/>
              <a:t>                                                                                   = فقدان الشهية للأكل</a:t>
            </a:r>
            <a:endParaRPr lang="en-US" sz="2800" dirty="0"/>
          </a:p>
          <a:p>
            <a:pPr algn="r">
              <a:buNone/>
            </a:pPr>
            <a:endParaRPr lang="en-US" dirty="0"/>
          </a:p>
          <a:p>
            <a:pPr>
              <a:buNone/>
            </a:pP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0"/>
            <a:ext cx="8043890" cy="1143000"/>
          </a:xfrm>
        </p:spPr>
        <p:txBody>
          <a:bodyPr>
            <a:normAutofit/>
          </a:bodyPr>
          <a:lstStyle/>
          <a:p>
            <a:pPr algn="r"/>
            <a:r>
              <a:rPr lang="ar-SA" sz="2400" dirty="0"/>
              <a:t>خطوات العلاج التي يتبعها المرشد حسب نظرية اليس:</a:t>
            </a:r>
            <a:br>
              <a:rPr lang="en-US" sz="2400" dirty="0"/>
            </a:br>
            <a:endParaRPr lang="en-US" sz="2400" dirty="0"/>
          </a:p>
        </p:txBody>
      </p:sp>
      <p:sp>
        <p:nvSpPr>
          <p:cNvPr id="3" name="Content Placeholder 2"/>
          <p:cNvSpPr>
            <a:spLocks noGrp="1"/>
          </p:cNvSpPr>
          <p:nvPr>
            <p:ph idx="1"/>
          </p:nvPr>
        </p:nvSpPr>
        <p:spPr>
          <a:xfrm>
            <a:off x="292300" y="908720"/>
            <a:ext cx="8463884" cy="5577864"/>
          </a:xfrm>
        </p:spPr>
        <p:txBody>
          <a:bodyPr>
            <a:noAutofit/>
          </a:bodyPr>
          <a:lstStyle/>
          <a:p>
            <a:pPr algn="r" rtl="1">
              <a:buNone/>
            </a:pPr>
            <a:endParaRPr lang="en-US" sz="2200" dirty="0"/>
          </a:p>
          <a:p>
            <a:pPr lvl="0" algn="r" rtl="1"/>
            <a:r>
              <a:rPr lang="ar-SA" sz="2200" dirty="0"/>
              <a:t>معرفة سبب المشكلة اي معرفة الافكار اللامنطقية التي يعتقد بها المسترشد والتي تؤثر على ادراكه وتجعله مضطربا.</a:t>
            </a:r>
            <a:endParaRPr lang="en-US" sz="2200" dirty="0"/>
          </a:p>
          <a:p>
            <a:pPr lvl="0" algn="r" rtl="1"/>
            <a:r>
              <a:rPr lang="ar-SA" sz="2200" dirty="0"/>
              <a:t>اعادة تنظيم ادراك وتفكير المسترشد .</a:t>
            </a:r>
            <a:endParaRPr lang="en-US" sz="2200" dirty="0"/>
          </a:p>
          <a:p>
            <a:pPr lvl="0" algn="r" rtl="1"/>
            <a:r>
              <a:rPr lang="ar-SA" sz="2200" dirty="0"/>
              <a:t>جعل المسترشد واعيا لأفكاره اللامنطقية وتفكيره الداخلي .</a:t>
            </a:r>
            <a:endParaRPr lang="en-US" sz="2200" dirty="0"/>
          </a:p>
          <a:p>
            <a:pPr lvl="0" algn="r" rtl="1"/>
            <a:r>
              <a:rPr lang="ar-SA" sz="2200" dirty="0"/>
              <a:t>تغيير تفكير المسترشد الداخلي اللامنطقي وتعليمه كيف يتحدى ويهاجم ويعيد ويستبدل كلماته الداخلية مرة اخرى حتى يصبح تفكيره الداخلي اكثر منطقية .</a:t>
            </a:r>
            <a:endParaRPr lang="en-US" sz="2200" dirty="0"/>
          </a:p>
          <a:p>
            <a:pPr lvl="0" algn="r" rtl="1"/>
            <a:r>
              <a:rPr lang="ar-SA" sz="2200" dirty="0"/>
              <a:t>يناقش المعالج مع المسترشد الأفكار اللامنطقية بشكل عام وفلسفته بالحياة .</a:t>
            </a:r>
            <a:endParaRPr lang="en-US" sz="2200" dirty="0"/>
          </a:p>
          <a:p>
            <a:pPr lvl="0" algn="r" rtl="1"/>
            <a:r>
              <a:rPr lang="ar-SA" sz="2200" dirty="0"/>
              <a:t>يهاجم المعالج العقلاني العاطفي الافكار اللامنطقية المحددة والعامة لدى المسترشد بعدة طرق منها:</a:t>
            </a:r>
            <a:endParaRPr lang="en-US" sz="2200" dirty="0"/>
          </a:p>
          <a:p>
            <a:pPr lvl="0" algn="r" rtl="1"/>
            <a:r>
              <a:rPr lang="ar-SA" sz="2200" dirty="0"/>
              <a:t>يتصرف المرشد النفسي كموجه دعاية بشكل معاكس وصريح ويناقض ويرفض بشكل مباشر العواطف السلبية والمعتقدات اللامنطقية التي تعلمها المسترشد .</a:t>
            </a:r>
            <a:endParaRPr lang="en-US" sz="2200" dirty="0"/>
          </a:p>
          <a:p>
            <a:pPr lvl="0" algn="r" rtl="1"/>
            <a:r>
              <a:rPr lang="ar-SA" sz="2200" dirty="0"/>
              <a:t>يشجع المعالج النفسي ويقنع واحيانا يصر على اشتراك المسترشد في بعض النشاطات .</a:t>
            </a:r>
            <a:endParaRPr lang="en-US" sz="2200" dirty="0"/>
          </a:p>
          <a:p>
            <a:pPr lvl="0" algn="r" rtl="1"/>
            <a:r>
              <a:rPr lang="ar-SA" sz="2200" dirty="0"/>
              <a:t>مواجهة الافكار والحيل الدفاعية التي توصل المرشد الى معرفتها خلال الجلسات</a:t>
            </a:r>
            <a:endParaRPr lang="en-US" sz="2200" dirty="0"/>
          </a:p>
          <a:p>
            <a:pPr algn="r" rtl="1"/>
            <a:r>
              <a:rPr lang="ar-SA" sz="2200" dirty="0"/>
              <a:t> الارشادية وقد تصل مرحلة المهاجمة الى التسلط خاصة مع الذين لديهم قدرة عقلية عالية</a:t>
            </a:r>
            <a:endParaRPr lang="en-US" sz="22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48" y="214290"/>
            <a:ext cx="7239000" cy="1143000"/>
          </a:xfrm>
        </p:spPr>
        <p:txBody>
          <a:bodyPr>
            <a:normAutofit/>
          </a:bodyPr>
          <a:lstStyle/>
          <a:p>
            <a:pPr algn="ctr"/>
            <a:br>
              <a:rPr lang="ar-SA" dirty="0"/>
            </a:br>
            <a:endParaRPr lang="en-US" dirty="0"/>
          </a:p>
        </p:txBody>
      </p:sp>
      <p:sp>
        <p:nvSpPr>
          <p:cNvPr id="3" name="Content Placeholder 2"/>
          <p:cNvSpPr>
            <a:spLocks noGrp="1"/>
          </p:cNvSpPr>
          <p:nvPr>
            <p:ph idx="1"/>
          </p:nvPr>
        </p:nvSpPr>
        <p:spPr>
          <a:xfrm>
            <a:off x="571472" y="285728"/>
            <a:ext cx="8393016" cy="6170008"/>
          </a:xfrm>
        </p:spPr>
        <p:txBody>
          <a:bodyPr/>
          <a:lstStyle/>
          <a:p>
            <a:pPr algn="r">
              <a:buNone/>
            </a:pPr>
            <a:r>
              <a:rPr lang="ar-SA" dirty="0">
                <a:solidFill>
                  <a:schemeClr val="tx2">
                    <a:lumMod val="75000"/>
                  </a:schemeClr>
                </a:solidFill>
              </a:rPr>
              <a:t>* الاسلوب المعرفي :</a:t>
            </a:r>
          </a:p>
          <a:p>
            <a:pPr algn="r">
              <a:buNone/>
            </a:pPr>
            <a:endParaRPr lang="ar-SA" dirty="0">
              <a:solidFill>
                <a:schemeClr val="tx2">
                  <a:lumMod val="75000"/>
                </a:schemeClr>
              </a:solidFill>
            </a:endParaRPr>
          </a:p>
          <a:p>
            <a:pPr algn="r" rtl="1">
              <a:buFontTx/>
              <a:buChar char="-"/>
            </a:pPr>
            <a:r>
              <a:rPr lang="ar-SA" dirty="0"/>
              <a:t>الحديث الذاتي المستمر</a:t>
            </a:r>
          </a:p>
          <a:p>
            <a:pPr algn="r" rtl="1">
              <a:buFontTx/>
              <a:buChar char="-"/>
            </a:pPr>
            <a:r>
              <a:rPr lang="ar-SA" dirty="0"/>
              <a:t> المراجعة</a:t>
            </a:r>
          </a:p>
          <a:p>
            <a:pPr algn="r" rtl="1">
              <a:buFontTx/>
              <a:buChar char="-"/>
            </a:pPr>
            <a:r>
              <a:rPr lang="ar-SA" dirty="0"/>
              <a:t>الاسلوب التربوي النفسي</a:t>
            </a:r>
          </a:p>
          <a:p>
            <a:pPr algn="r" rtl="1">
              <a:buFontTx/>
              <a:buChar char="-"/>
            </a:pPr>
            <a:r>
              <a:rPr lang="ar-SA" dirty="0"/>
              <a:t>تعليم الاخرين</a:t>
            </a:r>
          </a:p>
          <a:p>
            <a:pPr algn="r" rtl="1">
              <a:buNone/>
            </a:pPr>
            <a:r>
              <a:rPr lang="ar-SA" dirty="0"/>
              <a:t>الاساليب الانفعالية </a:t>
            </a:r>
            <a:br>
              <a:rPr lang="ar-SA" dirty="0"/>
            </a:br>
            <a:endParaRPr lang="ar-SA" dirty="0"/>
          </a:p>
          <a:p>
            <a:pPr algn="r" rtl="1">
              <a:buNone/>
            </a:pPr>
            <a:r>
              <a:rPr lang="ar-SA" dirty="0">
                <a:solidFill>
                  <a:schemeClr val="tx2">
                    <a:lumMod val="75000"/>
                  </a:schemeClr>
                </a:solidFill>
              </a:rPr>
              <a:t>* الاساليب الانفعالية :</a:t>
            </a:r>
          </a:p>
          <a:p>
            <a:pPr algn="r" rtl="1">
              <a:buFontTx/>
              <a:buChar char="-"/>
            </a:pPr>
            <a:r>
              <a:rPr lang="ar-SA" dirty="0"/>
              <a:t>التخيل ، التصور</a:t>
            </a:r>
          </a:p>
          <a:p>
            <a:pPr algn="r" rtl="1">
              <a:buFontTx/>
              <a:buChar char="-"/>
            </a:pPr>
            <a:r>
              <a:rPr lang="ar-SA" dirty="0"/>
              <a:t>- لعب الادوار</a:t>
            </a:r>
          </a:p>
          <a:p>
            <a:pPr algn="r" rtl="1">
              <a:buFontTx/>
              <a:buChar char="-"/>
            </a:pPr>
            <a:r>
              <a:rPr lang="ar-SA" dirty="0"/>
              <a:t>تمارين ، تدريبات مهاجمة الشعور بالخجل</a:t>
            </a:r>
          </a:p>
          <a:p>
            <a:pPr algn="r" rtl="1">
              <a:buFontTx/>
              <a:buChar char="-"/>
            </a:pPr>
            <a:r>
              <a:rPr lang="ar-SA" dirty="0"/>
              <a:t>- استخدام البارات الذاتية النشطة </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5786" y="-142900"/>
            <a:ext cx="7239000" cy="1143000"/>
          </a:xfrm>
        </p:spPr>
        <p:txBody>
          <a:bodyPr>
            <a:normAutofit/>
          </a:bodyPr>
          <a:lstStyle/>
          <a:p>
            <a:pPr algn="ctr"/>
            <a:r>
              <a:rPr lang="ar-SA" sz="3200" i="1" dirty="0"/>
              <a:t>الأساليب العلاجية السلوكية</a:t>
            </a:r>
            <a:endParaRPr lang="en-US" sz="3200" dirty="0"/>
          </a:p>
        </p:txBody>
      </p:sp>
      <p:sp>
        <p:nvSpPr>
          <p:cNvPr id="3" name="Content Placeholder 2"/>
          <p:cNvSpPr>
            <a:spLocks noGrp="1"/>
          </p:cNvSpPr>
          <p:nvPr>
            <p:ph idx="1"/>
          </p:nvPr>
        </p:nvSpPr>
        <p:spPr>
          <a:xfrm>
            <a:off x="0" y="764704"/>
            <a:ext cx="8964488" cy="5904656"/>
          </a:xfrm>
        </p:spPr>
        <p:txBody>
          <a:bodyPr>
            <a:normAutofit fontScale="92500"/>
          </a:bodyPr>
          <a:lstStyle/>
          <a:p>
            <a:pPr algn="r" rtl="1">
              <a:buNone/>
            </a:pPr>
            <a:endParaRPr lang="en-US" dirty="0"/>
          </a:p>
          <a:p>
            <a:pPr lvl="0" algn="r" rtl="1"/>
            <a:r>
              <a:rPr lang="ar-SA" dirty="0"/>
              <a:t>1- واجبات منزلية يكلف بها المسترشد .</a:t>
            </a:r>
            <a:endParaRPr lang="en-US" dirty="0"/>
          </a:p>
          <a:p>
            <a:pPr algn="r" rtl="1"/>
            <a:r>
              <a:rPr lang="ar-SA" dirty="0"/>
              <a:t>ان المسترشدين الذين يؤدون واجباتهم المنزلية في أساليب العلاج العقلاني الانفعالي يحصلون على نتائج علاجية متميزة عن أولئك الذين يهملون واجباتهم ولا يؤدونها . </a:t>
            </a:r>
            <a:endParaRPr lang="en-US" dirty="0"/>
          </a:p>
          <a:p>
            <a:pPr algn="r" rtl="1"/>
            <a:r>
              <a:rPr lang="ar-SA" dirty="0"/>
              <a:t>وهذه الواجبات المنزلية مثل :</a:t>
            </a:r>
            <a:endParaRPr lang="en-US" dirty="0"/>
          </a:p>
          <a:p>
            <a:pPr algn="r" rtl="1"/>
            <a:r>
              <a:rPr lang="ar-SA" u="sng" dirty="0"/>
              <a:t>أ</a:t>
            </a:r>
            <a:r>
              <a:rPr lang="ar-SA" dirty="0"/>
              <a:t> ) مواجهة بعض المواقف التي لا يستطيع المسترشد مواجهتها وأنه يشعر بالحرج أو الخجل منها وتطبيق ما تعلمه من المرشد تجاه هذه المواقف .</a:t>
            </a:r>
            <a:endParaRPr lang="en-US" dirty="0"/>
          </a:p>
          <a:p>
            <a:pPr algn="r" rtl="1"/>
            <a:r>
              <a:rPr lang="ar-SA" u="sng" dirty="0"/>
              <a:t>ب</a:t>
            </a:r>
            <a:r>
              <a:rPr lang="ar-SA" dirty="0"/>
              <a:t> ) تكليف المسترشد بقراءة كتاب أو موضوع تجاه الحدث الذي أثار سلوكه أو قلقه  أو مخاوفه ليكون لديه الاستبصار المعرفي بحقيقة الحدث المثير ومدى انحراف أفكاره عن الطريقة العقلانية في تناول الحدث .</a:t>
            </a:r>
            <a:endParaRPr lang="en-US" dirty="0"/>
          </a:p>
          <a:p>
            <a:pPr algn="r" rtl="1"/>
            <a:r>
              <a:rPr lang="ar-SA" u="sng" dirty="0"/>
              <a:t>ج</a:t>
            </a:r>
            <a:r>
              <a:rPr lang="ar-SA" dirty="0"/>
              <a:t> ) التعرف على الأفكار غير العقلانية وغير المنطقية وتدوينها .</a:t>
            </a:r>
            <a:endParaRPr lang="en-US" dirty="0"/>
          </a:p>
          <a:p>
            <a:pPr lvl="0" algn="r" rtl="1"/>
            <a:r>
              <a:rPr lang="ar-SA" dirty="0"/>
              <a:t>2- أساليب التشتت البدني أو الاسترخاء العضلي .</a:t>
            </a:r>
            <a:endParaRPr lang="en-US" dirty="0"/>
          </a:p>
          <a:p>
            <a:pPr algn="r" rtl="1"/>
            <a:r>
              <a:rPr lang="ar-SA" dirty="0"/>
              <a:t>وذلك إذا شعر المسترشد بورود الأفكار إليه يلجأ إلى ممارسة الرياضة أو أي مجهود بدني بحيث يتجه تركيزه إلى العمل البدني بدلاً من الأفكار . أو يمارس عملية الاسترخاء كما في أسلوب التخلص المنظم من الحساسية ( التحصين التدريجي ) في النظرية السلوكية .</a:t>
            </a:r>
            <a:endParaRPr lang="en-US" dirty="0"/>
          </a:p>
          <a:p>
            <a:pPr lvl="0" algn="r" rtl="1"/>
            <a:r>
              <a:rPr lang="ar-SA" dirty="0"/>
              <a:t>3-استخدام أساليب الاشراط الإجرائي في النظرية السلوكية مثل التعزيز والعقاب والتشكيل والتلقين وغيرها .</a:t>
            </a:r>
            <a:endParaRPr lang="en-US" dirty="0"/>
          </a:p>
          <a:p>
            <a:pPr lvl="0" algn="r" rtl="1"/>
            <a:r>
              <a:rPr lang="ar-SA" dirty="0"/>
              <a:t>4- أسلوب التخيل العقلاني الانفعالي .</a:t>
            </a:r>
          </a:p>
          <a:p>
            <a:pPr lvl="0" algn="r" rtl="1"/>
            <a:r>
              <a:rPr lang="ar-SA" dirty="0"/>
              <a:t>5- </a:t>
            </a:r>
            <a:r>
              <a:rPr lang="ar-JO" dirty="0"/>
              <a:t>استراتيجية المرح والنكات : بحيث يجعل العميل يضحك على تصرفات نفسه. </a:t>
            </a:r>
            <a:endParaRPr lang="en-US" dirty="0"/>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8612"/>
            <a:ext cx="7239000" cy="1143000"/>
          </a:xfrm>
        </p:spPr>
        <p:txBody>
          <a:bodyPr>
            <a:normAutofit/>
          </a:bodyPr>
          <a:lstStyle/>
          <a:p>
            <a:pPr algn="ctr"/>
            <a:r>
              <a:rPr lang="ar-JO" dirty="0"/>
              <a:t>ثلاث مستويات للبصيرة :</a:t>
            </a:r>
            <a:br>
              <a:rPr lang="en-US" dirty="0"/>
            </a:br>
            <a:endParaRPr lang="en-US" dirty="0"/>
          </a:p>
        </p:txBody>
      </p:sp>
      <p:sp>
        <p:nvSpPr>
          <p:cNvPr id="3" name="Content Placeholder 2"/>
          <p:cNvSpPr>
            <a:spLocks noGrp="1"/>
          </p:cNvSpPr>
          <p:nvPr>
            <p:ph idx="1"/>
          </p:nvPr>
        </p:nvSpPr>
        <p:spPr>
          <a:xfrm>
            <a:off x="628650" y="1571612"/>
            <a:ext cx="8335838" cy="4605351"/>
          </a:xfrm>
        </p:spPr>
        <p:txBody>
          <a:bodyPr>
            <a:normAutofit/>
          </a:bodyPr>
          <a:lstStyle/>
          <a:p>
            <a:pPr algn="r" rtl="1"/>
            <a:r>
              <a:rPr lang="ar-JO" dirty="0"/>
              <a:t>ان المرشدين في </a:t>
            </a:r>
            <a:r>
              <a:rPr lang="en-US" dirty="0"/>
              <a:t>RET</a:t>
            </a:r>
            <a:r>
              <a:rPr lang="ar-JO" dirty="0"/>
              <a:t> يساعدون عميلهم للوصول إلى ثلاث مستويات من التبصر وهذه المستويات الثلاثة مهمة جداً لكي يحصل تحسن للعميل. وقد وصف أليس </a:t>
            </a:r>
            <a:r>
              <a:rPr lang="ar-JO" dirty="0">
                <a:solidFill>
                  <a:schemeClr val="tx2">
                    <a:lumMod val="75000"/>
                  </a:schemeClr>
                </a:solidFill>
              </a:rPr>
              <a:t>البصيرة الأولى </a:t>
            </a:r>
            <a:r>
              <a:rPr lang="ar-JO" dirty="0"/>
              <a:t>قائلاً أنها تحصل عندما يفهم العميل أن شعوره بهزيمة النفس والسلوك المصاحب لذلك متعلق بأسباب سابقة مكونة من أفكارهم الخاصة عند حوادث الماضي والحاضر. </a:t>
            </a:r>
            <a:r>
              <a:rPr lang="ar-JO" dirty="0">
                <a:solidFill>
                  <a:schemeClr val="tx2">
                    <a:lumMod val="75000"/>
                  </a:schemeClr>
                </a:solidFill>
              </a:rPr>
              <a:t>البصيرة الثانية : </a:t>
            </a:r>
            <a:r>
              <a:rPr lang="ar-JO" dirty="0"/>
              <a:t>فتحصل عندما يتفهم العميل ان السبب وراء بقائه مكتئباً و مضطرباً نفسياً في الحاضر هو أنه ما زال يؤصل في نفسه الأفكار اللاعقلانية التي اكتسبها في الماضي.</a:t>
            </a:r>
            <a:r>
              <a:rPr lang="ar-JO" dirty="0">
                <a:solidFill>
                  <a:schemeClr val="tx2">
                    <a:lumMod val="75000"/>
                  </a:schemeClr>
                </a:solidFill>
              </a:rPr>
              <a:t> البصيرة الثالثة : </a:t>
            </a:r>
            <a:r>
              <a:rPr lang="ar-JO" dirty="0"/>
              <a:t>فتكمن في أن المعالج يفهم العميل أنه لن يشفى مما يعانيه من اضطرابات وانفعالات نفسية إلا إذا تحرى وجادل ونبذ أفكاره اللاعقلانية. وتؤكد </a:t>
            </a:r>
            <a:r>
              <a:rPr lang="en-US" dirty="0"/>
              <a:t>RET</a:t>
            </a:r>
            <a:r>
              <a:rPr lang="ar-JO" dirty="0"/>
              <a:t> ان العميل يجب ان يتعلم كيف يمارس هذا النقاش بشكل مستمر ودائم لأن هذا يساعدهم على هزيمة الأفكار اللاعقلانية.</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0"/>
            <a:ext cx="7239000" cy="1143000"/>
          </a:xfrm>
        </p:spPr>
        <p:txBody>
          <a:bodyPr/>
          <a:lstStyle/>
          <a:p>
            <a:pPr algn="ctr"/>
            <a:r>
              <a:rPr lang="ar-SA" dirty="0"/>
              <a:t>حياة ألبرت أليس </a:t>
            </a:r>
            <a:endParaRPr lang="en-US" dirty="0"/>
          </a:p>
        </p:txBody>
      </p:sp>
      <p:sp>
        <p:nvSpPr>
          <p:cNvPr id="3" name="Content Placeholder 2"/>
          <p:cNvSpPr>
            <a:spLocks noGrp="1"/>
          </p:cNvSpPr>
          <p:nvPr>
            <p:ph idx="1"/>
          </p:nvPr>
        </p:nvSpPr>
        <p:spPr>
          <a:xfrm>
            <a:off x="642910" y="1357298"/>
            <a:ext cx="8177562" cy="5240054"/>
          </a:xfrm>
        </p:spPr>
        <p:txBody>
          <a:bodyPr>
            <a:normAutofit lnSpcReduction="10000"/>
          </a:bodyPr>
          <a:lstStyle/>
          <a:p>
            <a:pPr algn="r">
              <a:buNone/>
            </a:pPr>
            <a:endParaRPr lang="ar-SA" sz="2200" dirty="0"/>
          </a:p>
          <a:p>
            <a:pPr algn="r">
              <a:buNone/>
            </a:pPr>
            <a:r>
              <a:rPr lang="ar-SA" sz="2200" dirty="0"/>
              <a:t>ولد ألبرت أليس  عام 1913 في </a:t>
            </a:r>
            <a:r>
              <a:rPr lang="ar-SA" sz="2200" dirty="0" err="1"/>
              <a:t>بتسبرغ</a:t>
            </a:r>
            <a:r>
              <a:rPr lang="ar-SA" sz="2200" dirty="0"/>
              <a:t> .</a:t>
            </a:r>
            <a:endParaRPr lang="en-US" sz="2200" dirty="0"/>
          </a:p>
          <a:p>
            <a:pPr algn="r">
              <a:buNone/>
            </a:pPr>
            <a:r>
              <a:rPr lang="en-US" sz="2200" dirty="0"/>
              <a:t>city collage of New</a:t>
            </a:r>
            <a:r>
              <a:rPr lang="ar-SA" sz="2200" dirty="0"/>
              <a:t> </a:t>
            </a:r>
            <a:r>
              <a:rPr lang="en-US" sz="2200" dirty="0"/>
              <a:t>York</a:t>
            </a:r>
            <a:r>
              <a:rPr lang="ar-SA" sz="2200" dirty="0"/>
              <a:t>حصل على شهادة </a:t>
            </a:r>
            <a:r>
              <a:rPr lang="ar-SA" sz="2200" dirty="0" err="1"/>
              <a:t>البكاليوريس</a:t>
            </a:r>
            <a:r>
              <a:rPr lang="ar-SA" sz="2200" dirty="0"/>
              <a:t> عام 1934 في </a:t>
            </a:r>
            <a:r>
              <a:rPr lang="en-US" sz="2200" dirty="0"/>
              <a:t> .</a:t>
            </a:r>
            <a:r>
              <a:rPr lang="ar-SA" sz="2200" dirty="0"/>
              <a:t> </a:t>
            </a:r>
          </a:p>
          <a:p>
            <a:pPr algn="r">
              <a:buNone/>
            </a:pPr>
            <a:r>
              <a:rPr lang="ar-SA" sz="2200" dirty="0"/>
              <a:t>وحصل على شهادة الماجستير والدكتوراه من جامعه كولومبيا عام </a:t>
            </a:r>
          </a:p>
          <a:p>
            <a:pPr algn="r">
              <a:buNone/>
            </a:pPr>
            <a:r>
              <a:rPr lang="ar-SA" sz="2200" dirty="0"/>
              <a:t>1947. </a:t>
            </a:r>
          </a:p>
          <a:p>
            <a:pPr algn="r">
              <a:buNone/>
            </a:pPr>
            <a:endParaRPr lang="ar-SA" sz="2200" dirty="0"/>
          </a:p>
          <a:p>
            <a:pPr algn="r"/>
            <a:r>
              <a:rPr lang="ar-SA" sz="2200" dirty="0"/>
              <a:t>بدأ </a:t>
            </a:r>
            <a:r>
              <a:rPr lang="ar-SA" sz="2200" dirty="0" err="1"/>
              <a:t>اليس</a:t>
            </a:r>
            <a:r>
              <a:rPr lang="ar-SA" sz="2200" dirty="0"/>
              <a:t> يمارس عمله في مكتب خاص في مجال الزواج والأسرة ، وتقلد وظائف كثيرة لفترات قصيرة ومنها :</a:t>
            </a:r>
          </a:p>
          <a:p>
            <a:pPr algn="r"/>
            <a:r>
              <a:rPr lang="ar-SA" sz="2200" dirty="0"/>
              <a:t>1- أخصائي نفسي إكلينيكي في عيادة الصحة العقلية الملحقة بمستشفى المدينة</a:t>
            </a:r>
          </a:p>
          <a:p>
            <a:pPr algn="r"/>
            <a:r>
              <a:rPr lang="ar-SA" sz="2200" dirty="0"/>
              <a:t>2- رئيس للأخصائيين النفسيين في قسم المعاهد والمؤسسات في نيوجرسي</a:t>
            </a:r>
          </a:p>
          <a:p>
            <a:pPr algn="r"/>
            <a:r>
              <a:rPr lang="ar-SA" sz="2200" dirty="0"/>
              <a:t>3- مدرس بجامعة </a:t>
            </a:r>
            <a:r>
              <a:rPr lang="ar-SA" sz="2200" dirty="0" err="1"/>
              <a:t>روتجرز</a:t>
            </a:r>
            <a:r>
              <a:rPr lang="ar-SA" sz="2200" dirty="0"/>
              <a:t> ثم جامعة نيويورك ، وكان يمارس معظم حياته المهنية في عيادة خاصة.</a:t>
            </a:r>
            <a:endParaRPr lang="en-US" sz="2200" dirty="0"/>
          </a:p>
          <a:p>
            <a:pPr algn="r">
              <a:buNone/>
            </a:pPr>
            <a:endParaRPr lang="ar-SA" sz="2000" dirty="0"/>
          </a:p>
          <a:p>
            <a:pPr algn="r">
              <a:buNone/>
            </a:pPr>
            <a:r>
              <a:rPr lang="ar-SA" sz="2000" dirty="0"/>
              <a:t>.</a:t>
            </a:r>
            <a:endParaRPr lang="en-US" sz="20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2910" y="0"/>
            <a:ext cx="8249570" cy="1143000"/>
          </a:xfrm>
        </p:spPr>
        <p:txBody>
          <a:bodyPr>
            <a:normAutofit/>
          </a:bodyPr>
          <a:lstStyle/>
          <a:p>
            <a:pPr marL="457200" indent="-457200" algn="r" rtl="1">
              <a:buFont typeface="Wingdings" panose="05000000000000000000" pitchFamily="2" charset="2"/>
              <a:buChar char="q"/>
            </a:pPr>
            <a:r>
              <a:rPr lang="ar-SA" sz="2400" b="1" dirty="0"/>
              <a:t>ايجابيات</a:t>
            </a:r>
            <a:r>
              <a:rPr lang="ar-SA" sz="2200" b="1" dirty="0"/>
              <a:t> </a:t>
            </a:r>
            <a:r>
              <a:rPr lang="ar-SA" sz="2400" b="1" dirty="0"/>
              <a:t>النظرية</a:t>
            </a:r>
            <a:r>
              <a:rPr lang="ar-SA" sz="2200" b="1" dirty="0"/>
              <a:t> </a:t>
            </a:r>
            <a:endParaRPr lang="en-US" sz="2200" b="1" dirty="0"/>
          </a:p>
        </p:txBody>
      </p:sp>
      <p:sp>
        <p:nvSpPr>
          <p:cNvPr id="3" name="Content Placeholder 2"/>
          <p:cNvSpPr>
            <a:spLocks noGrp="1"/>
          </p:cNvSpPr>
          <p:nvPr>
            <p:ph idx="1"/>
          </p:nvPr>
        </p:nvSpPr>
        <p:spPr>
          <a:xfrm>
            <a:off x="251520" y="980728"/>
            <a:ext cx="8712968" cy="5760640"/>
          </a:xfrm>
        </p:spPr>
        <p:txBody>
          <a:bodyPr>
            <a:normAutofit fontScale="92500" lnSpcReduction="10000"/>
          </a:bodyPr>
          <a:lstStyle/>
          <a:p>
            <a:pPr lvl="0" algn="r" rtl="1"/>
            <a:r>
              <a:rPr lang="ar-SA" dirty="0"/>
              <a:t>اكدت ووضحت العلاقة بين التفكير والعاطفة (الانفعالات).</a:t>
            </a:r>
            <a:endParaRPr lang="en-US" dirty="0"/>
          </a:p>
          <a:p>
            <a:pPr lvl="0" algn="r" rtl="1"/>
            <a:r>
              <a:rPr lang="ar-SA" dirty="0"/>
              <a:t>تاكيدها على الوسائل العلاجية المتكاملة التي تتضمن الادراك زالسلوك والعواطف.</a:t>
            </a:r>
            <a:endParaRPr lang="en-US" dirty="0"/>
          </a:p>
          <a:p>
            <a:pPr lvl="0" algn="r" rtl="1"/>
            <a:r>
              <a:rPr lang="ar-SA" dirty="0"/>
              <a:t>تاكيدها على ان الحوادث الماضية ليس هي التي تسبب الانفعالات بل نظرة الشخص الى تلك الحوادث وافكاره عنها.</a:t>
            </a:r>
            <a:endParaRPr lang="en-US" dirty="0"/>
          </a:p>
          <a:p>
            <a:pPr lvl="0" algn="r" rtl="1"/>
            <a:r>
              <a:rPr lang="ar-SA" dirty="0"/>
              <a:t>تاكيدها على الوظائف البيتية العملية والسلوكية .</a:t>
            </a:r>
            <a:endParaRPr lang="en-US" dirty="0"/>
          </a:p>
          <a:p>
            <a:pPr lvl="0" algn="r" rtl="1"/>
            <a:r>
              <a:rPr lang="ar-SA" dirty="0"/>
              <a:t>رسمت الخطوط العريضة للافكار اللاعقلانية التي تشكل الاساس الذي يسبب الانفعالات النفسية والعاطفية ووضحت وسائل مكافحتها.</a:t>
            </a:r>
            <a:endParaRPr lang="en-US" dirty="0"/>
          </a:p>
          <a:p>
            <a:pPr lvl="0" algn="r" rtl="1"/>
            <a:r>
              <a:rPr lang="ar-SA" dirty="0"/>
              <a:t>اسلوبها العلاجي والوقائي في العلاج.</a:t>
            </a:r>
            <a:endParaRPr lang="en-US" dirty="0"/>
          </a:p>
          <a:p>
            <a:pPr lvl="0" algn="r" rtl="1">
              <a:buFont typeface="Wingdings" panose="05000000000000000000" pitchFamily="2" charset="2"/>
              <a:buChar char="q"/>
            </a:pPr>
            <a:r>
              <a:rPr lang="ar-SA" sz="2400" b="1" dirty="0"/>
              <a:t>سلبيات النظرية </a:t>
            </a:r>
            <a:endParaRPr lang="en-US" sz="2400" b="1" dirty="0"/>
          </a:p>
          <a:p>
            <a:pPr marL="171450" marR="0" lvl="0" indent="-171450" algn="r" defTabSz="685800" rtl="1" eaLnBrk="1" fontAlgn="auto" latinLnBrk="0" hangingPunct="1">
              <a:lnSpc>
                <a:spcPct val="90000"/>
              </a:lnSpc>
              <a:spcBef>
                <a:spcPts val="750"/>
              </a:spcBef>
              <a:spcAft>
                <a:spcPts val="0"/>
              </a:spcAft>
              <a:buClrTx/>
              <a:buSzTx/>
              <a:buFont typeface="Arial" panose="020B0604020202020204" pitchFamily="34" charset="0"/>
              <a:buChar char="•"/>
              <a:tabLst/>
              <a:defRPr/>
            </a:pPr>
            <a:r>
              <a:rPr kumimoji="0" lang="ar-SA" sz="21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عدم تأكيدها على العلاقة العلاجية بين العميل والمرشد او الالفة الواجب تكوينها.</a:t>
            </a:r>
            <a:endParaRPr kumimoji="0" lang="en-US" sz="21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171450" marR="0" lvl="0" indent="-171450" algn="r" defTabSz="685800" rtl="1" eaLnBrk="1" fontAlgn="auto" latinLnBrk="0" hangingPunct="1">
              <a:lnSpc>
                <a:spcPct val="90000"/>
              </a:lnSpc>
              <a:spcBef>
                <a:spcPts val="750"/>
              </a:spcBef>
              <a:spcAft>
                <a:spcPts val="0"/>
              </a:spcAft>
              <a:buClrTx/>
              <a:buSzTx/>
              <a:buFont typeface="Arial" panose="020B0604020202020204" pitchFamily="34" charset="0"/>
              <a:buChar char="•"/>
              <a:tabLst/>
              <a:defRPr/>
            </a:pPr>
            <a:r>
              <a:rPr kumimoji="0" lang="ar-SA" sz="21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يؤكد انصار النظرية انه يجب مواجهة العميل منذ البداية </a:t>
            </a:r>
            <a:r>
              <a:rPr kumimoji="0" lang="ar-SA" sz="2100" b="0" i="0" u="none" strike="noStrike" kern="1200" cap="none" spc="0" normalizeH="0" baseline="0" noProof="0" dirty="0" err="1">
                <a:ln>
                  <a:noFill/>
                </a:ln>
                <a:solidFill>
                  <a:prstClr val="black"/>
                </a:solidFill>
                <a:effectLst/>
                <a:uLnTx/>
                <a:uFillTx/>
                <a:latin typeface="Calibri" panose="020F0502020204030204"/>
                <a:ea typeface="+mn-ea"/>
                <a:cs typeface="Arial" panose="020B0604020202020204" pitchFamily="34" charset="0"/>
              </a:rPr>
              <a:t>بالافكار</a:t>
            </a:r>
            <a:r>
              <a:rPr kumimoji="0" lang="ar-SA" sz="21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 اللاعقلانية التي يحملها دون اعتبار لعامل الزمن</a:t>
            </a:r>
            <a:endParaRPr kumimoji="0" lang="en-US" sz="21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171450" marR="0" lvl="0" indent="-171450" algn="r" defTabSz="685800" rtl="1" eaLnBrk="1" fontAlgn="auto" latinLnBrk="0" hangingPunct="1">
              <a:lnSpc>
                <a:spcPct val="90000"/>
              </a:lnSpc>
              <a:spcBef>
                <a:spcPts val="750"/>
              </a:spcBef>
              <a:spcAft>
                <a:spcPts val="0"/>
              </a:spcAft>
              <a:buClrTx/>
              <a:buSzTx/>
              <a:buFont typeface="Arial" panose="020B0604020202020204" pitchFamily="34" charset="0"/>
              <a:buChar char="•"/>
              <a:tabLst/>
              <a:defRPr/>
            </a:pPr>
            <a:r>
              <a:rPr kumimoji="0" lang="ar-SA" sz="2100" b="0" i="0" u="none" strike="noStrike" kern="1200" cap="none" spc="0" normalizeH="0" baseline="0" noProof="0" dirty="0" err="1">
                <a:ln>
                  <a:noFill/>
                </a:ln>
                <a:solidFill>
                  <a:prstClr val="black"/>
                </a:solidFill>
                <a:effectLst/>
                <a:uLnTx/>
                <a:uFillTx/>
                <a:latin typeface="Calibri" panose="020F0502020204030204"/>
                <a:ea typeface="+mn-ea"/>
                <a:cs typeface="Arial" panose="020B0604020202020204" pitchFamily="34" charset="0"/>
              </a:rPr>
              <a:t>تاكيدها</a:t>
            </a:r>
            <a:r>
              <a:rPr kumimoji="0" lang="ar-SA" sz="21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 على ان المرشد يجب ان يكون مهاجما قويا منذ البداية وحتى النهاية ، وهذا يؤدي الى معرفة المرشد المشكلة تعريفا خاطئا.</a:t>
            </a:r>
            <a:endParaRPr kumimoji="0" lang="en-US" sz="21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171450" marR="0" lvl="0" indent="-171450" algn="r" defTabSz="685800" rtl="1" eaLnBrk="1" fontAlgn="auto" latinLnBrk="0" hangingPunct="1">
              <a:lnSpc>
                <a:spcPct val="90000"/>
              </a:lnSpc>
              <a:spcBef>
                <a:spcPts val="750"/>
              </a:spcBef>
              <a:spcAft>
                <a:spcPts val="0"/>
              </a:spcAft>
              <a:buClrTx/>
              <a:buSzTx/>
              <a:buFont typeface="Arial" panose="020B0604020202020204" pitchFamily="34" charset="0"/>
              <a:buChar char="•"/>
              <a:tabLst/>
              <a:defRPr/>
            </a:pPr>
            <a:r>
              <a:rPr kumimoji="0" lang="ar-SA" sz="2100" b="0" i="0" u="none" strike="noStrike" kern="1200" cap="none" spc="0" normalizeH="0" baseline="0" noProof="0" dirty="0" err="1">
                <a:ln>
                  <a:noFill/>
                </a:ln>
                <a:solidFill>
                  <a:prstClr val="black"/>
                </a:solidFill>
                <a:effectLst/>
                <a:uLnTx/>
                <a:uFillTx/>
                <a:latin typeface="Calibri" panose="020F0502020204030204"/>
                <a:ea typeface="+mn-ea"/>
                <a:cs typeface="Arial" panose="020B0604020202020204" pitchFamily="34" charset="0"/>
              </a:rPr>
              <a:t>تاكيدها</a:t>
            </a:r>
            <a:r>
              <a:rPr kumimoji="0" lang="ar-SA" sz="21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 التام والكلي على تغير العواطف وانفعالات الشخص عن طريق تغير طريقة تفكيره نحو الايجابية</a:t>
            </a:r>
            <a:endParaRPr kumimoji="0" lang="en-US" sz="21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171450" marR="0" lvl="0" indent="-171450" algn="r" defTabSz="685800" rtl="1" eaLnBrk="1" fontAlgn="auto" latinLnBrk="0" hangingPunct="1">
              <a:lnSpc>
                <a:spcPct val="90000"/>
              </a:lnSpc>
              <a:spcBef>
                <a:spcPts val="750"/>
              </a:spcBef>
              <a:spcAft>
                <a:spcPts val="0"/>
              </a:spcAft>
              <a:buClrTx/>
              <a:buSzTx/>
              <a:buFont typeface="Arial" panose="020B0604020202020204" pitchFamily="34" charset="0"/>
              <a:buChar char="•"/>
              <a:tabLst/>
              <a:defRPr/>
            </a:pPr>
            <a:r>
              <a:rPr kumimoji="0" lang="ar-SA" sz="21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انها تؤثر بشكل فعال مع الاشخاص الاذكياء والنشيطين ليس مع من يعانون من اضطرابات عنيفة</a:t>
            </a:r>
            <a:endParaRPr kumimoji="0" lang="en-US" sz="21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171450" marR="0" lvl="0" indent="-171450" algn="r" defTabSz="685800" rtl="1" eaLnBrk="1" fontAlgn="auto" latinLnBrk="0" hangingPunct="1">
              <a:lnSpc>
                <a:spcPct val="90000"/>
              </a:lnSpc>
              <a:spcBef>
                <a:spcPts val="750"/>
              </a:spcBef>
              <a:spcAft>
                <a:spcPts val="0"/>
              </a:spcAft>
              <a:buClrTx/>
              <a:buSzTx/>
              <a:buFont typeface="Arial" panose="020B0604020202020204" pitchFamily="34" charset="0"/>
              <a:buChar char="•"/>
              <a:tabLst/>
              <a:defRPr/>
            </a:pPr>
            <a:r>
              <a:rPr kumimoji="0" lang="en-US" sz="21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ar-SA" sz="2100" b="0" i="0" u="none" strike="noStrike" kern="1200" cap="none" spc="0" normalizeH="0" baseline="0" noProof="0" dirty="0" err="1">
                <a:ln>
                  <a:noFill/>
                </a:ln>
                <a:solidFill>
                  <a:prstClr val="black"/>
                </a:solidFill>
                <a:effectLst/>
                <a:uLnTx/>
                <a:uFillTx/>
                <a:latin typeface="Calibri" panose="020F0502020204030204"/>
                <a:ea typeface="+mn-ea"/>
                <a:cs typeface="Arial" panose="020B0604020202020204" pitchFamily="34" charset="0"/>
              </a:rPr>
              <a:t>ولانها</a:t>
            </a:r>
            <a:r>
              <a:rPr kumimoji="0" lang="ar-SA" sz="21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 تريد حل المشكلة عن طريق مجابهة العميل ومصارحته التامة </a:t>
            </a:r>
            <a:r>
              <a:rPr kumimoji="0" lang="ar-SA" sz="2100" b="0" i="0" u="none" strike="noStrike" kern="1200" cap="none" spc="0" normalizeH="0" baseline="0" noProof="0" dirty="0" err="1">
                <a:ln>
                  <a:noFill/>
                </a:ln>
                <a:solidFill>
                  <a:prstClr val="black"/>
                </a:solidFill>
                <a:effectLst/>
                <a:uLnTx/>
                <a:uFillTx/>
                <a:latin typeface="Calibri" panose="020F0502020204030204"/>
                <a:ea typeface="+mn-ea"/>
                <a:cs typeface="Arial" panose="020B0604020202020204" pitchFamily="34" charset="0"/>
              </a:rPr>
              <a:t>فانها</a:t>
            </a:r>
            <a:r>
              <a:rPr kumimoji="0" lang="ar-SA" sz="21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 قد تسبب الاذى النفسي اكثر من ان تعالجه.</a:t>
            </a:r>
            <a:r>
              <a:rPr kumimoji="0" lang="ar-SA" sz="21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 </a:t>
            </a:r>
            <a:endParaRPr kumimoji="0" lang="en-US" sz="21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lvl="0" algn="r" rtl="1"/>
            <a:endParaRPr lang="en-US" sz="24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2910" y="0"/>
            <a:ext cx="7239000" cy="1143000"/>
          </a:xfrm>
        </p:spPr>
        <p:txBody>
          <a:bodyPr/>
          <a:lstStyle/>
          <a:p>
            <a:pPr algn="ctr"/>
            <a:r>
              <a:rPr lang="ar-SA" dirty="0"/>
              <a:t>حياة ألبرت أليس  ...</a:t>
            </a:r>
            <a:endParaRPr lang="en-US" dirty="0"/>
          </a:p>
        </p:txBody>
      </p:sp>
      <p:sp>
        <p:nvSpPr>
          <p:cNvPr id="3" name="Content Placeholder 2"/>
          <p:cNvSpPr>
            <a:spLocks noGrp="1"/>
          </p:cNvSpPr>
          <p:nvPr>
            <p:ph idx="1"/>
          </p:nvPr>
        </p:nvSpPr>
        <p:spPr/>
        <p:txBody>
          <a:bodyPr>
            <a:normAutofit/>
          </a:bodyPr>
          <a:lstStyle/>
          <a:p>
            <a:pPr algn="r"/>
            <a:r>
              <a:rPr lang="ar-SA" sz="2000" dirty="0"/>
              <a:t>استخدم </a:t>
            </a:r>
            <a:r>
              <a:rPr lang="ar-SA" sz="2000" dirty="0" err="1"/>
              <a:t>اليس</a:t>
            </a:r>
            <a:r>
              <a:rPr lang="ar-SA" sz="2000" dirty="0"/>
              <a:t> العلاج بالتحليل النفسي من 1947 وحتى 1953 . وبعدها وجد أن العلاج بالتحليل النفسي طريقة سطحية وغير علمية وتحول بعد ذلك إلى استخدام نظرية التعلم الشرطي من اجل إطفاء السلوكيات غير الطبيعية ،  حيث اكتشف </a:t>
            </a:r>
            <a:r>
              <a:rPr lang="ar-SA" sz="2000" dirty="0" err="1"/>
              <a:t>ان</a:t>
            </a:r>
            <a:r>
              <a:rPr lang="ar-SA" sz="2000" dirty="0"/>
              <a:t> سلوكيات مرضاه ليست نتيجة مطلقة للتعلم ، </a:t>
            </a:r>
            <a:r>
              <a:rPr lang="ar-SA" sz="2000" dirty="0" err="1"/>
              <a:t>وانما</a:t>
            </a:r>
            <a:r>
              <a:rPr lang="ar-SA" sz="2000" dirty="0"/>
              <a:t> بدا له </a:t>
            </a:r>
            <a:r>
              <a:rPr lang="ar-SA" sz="2000" dirty="0" err="1"/>
              <a:t>ان</a:t>
            </a:r>
            <a:r>
              <a:rPr lang="ar-SA" sz="2000" dirty="0"/>
              <a:t> سلوكهم هو نتيجة للاستعدادات الاجتماعية البيولوجية </a:t>
            </a:r>
            <a:r>
              <a:rPr lang="ar-SA" sz="2000" dirty="0" err="1"/>
              <a:t>للابقاء</a:t>
            </a:r>
            <a:r>
              <a:rPr lang="ar-SA" sz="2000" dirty="0"/>
              <a:t> على </a:t>
            </a:r>
            <a:r>
              <a:rPr lang="ar-SA" sz="2000" dirty="0" err="1"/>
              <a:t>افكار</a:t>
            </a:r>
            <a:r>
              <a:rPr lang="ar-SA" sz="2000" dirty="0"/>
              <a:t> واتجاهات غير منطقية ، وفي سنة 1954 أصبح مقتنعا أن استمرارية الخبرات </a:t>
            </a:r>
            <a:r>
              <a:rPr lang="ar-SA" sz="2000" dirty="0" err="1"/>
              <a:t>العصابية</a:t>
            </a:r>
            <a:r>
              <a:rPr lang="ar-SA" sz="2000" dirty="0"/>
              <a:t> تستمر دون أن تنطفئ على الرغم من عدم تعزيزها ، فاستمرار الاضطراب الانفعالي يبقى مع غياب الحوادث ، وقد بدأ الكتابة عن </a:t>
            </a:r>
            <a:r>
              <a:rPr lang="ar-SA" sz="2000" dirty="0" err="1"/>
              <a:t>اسلوبه</a:t>
            </a:r>
            <a:r>
              <a:rPr lang="ar-SA" sz="2000" dirty="0"/>
              <a:t> الجديد في العلاج النفسي وهي عبارة عن سلسلة من المقالات منذ عام 1962 عندما نشر كتابه ( السبب والانفعال في العلاج النفسي ) .</a:t>
            </a:r>
          </a:p>
          <a:p>
            <a:pPr algn="r"/>
            <a:endParaRPr lang="en-US"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0"/>
            <a:ext cx="7239000" cy="1143000"/>
          </a:xfrm>
        </p:spPr>
        <p:txBody>
          <a:bodyPr/>
          <a:lstStyle/>
          <a:p>
            <a:pPr algn="ctr"/>
            <a:r>
              <a:rPr lang="ar-SA" dirty="0"/>
              <a:t>فلسفة النظرية وتصوراتها</a:t>
            </a:r>
            <a:endParaRPr lang="en-US" dirty="0"/>
          </a:p>
        </p:txBody>
      </p:sp>
      <p:sp>
        <p:nvSpPr>
          <p:cNvPr id="3" name="Content Placeholder 2"/>
          <p:cNvSpPr>
            <a:spLocks noGrp="1"/>
          </p:cNvSpPr>
          <p:nvPr>
            <p:ph idx="1"/>
          </p:nvPr>
        </p:nvSpPr>
        <p:spPr>
          <a:xfrm>
            <a:off x="757266" y="1109276"/>
            <a:ext cx="7886700" cy="4351338"/>
          </a:xfrm>
        </p:spPr>
        <p:txBody>
          <a:bodyPr/>
          <a:lstStyle/>
          <a:p>
            <a:pPr algn="r" rtl="1"/>
            <a:r>
              <a:rPr lang="ar-SA" sz="2400" dirty="0"/>
              <a:t>يرى </a:t>
            </a:r>
            <a:r>
              <a:rPr lang="ar-SA" sz="2400" dirty="0" err="1"/>
              <a:t>اليس</a:t>
            </a:r>
            <a:r>
              <a:rPr lang="ar-SA" sz="2400" dirty="0"/>
              <a:t> أن البشر يشتركون في غايتين أساسيتين هما:</a:t>
            </a:r>
          </a:p>
          <a:p>
            <a:pPr algn="r" rtl="1"/>
            <a:r>
              <a:rPr lang="ar-SA" sz="2400" dirty="0"/>
              <a:t>- المحافظة على الحياة</a:t>
            </a:r>
          </a:p>
          <a:p>
            <a:pPr algn="r" rtl="1"/>
            <a:r>
              <a:rPr lang="ar-SA" sz="2400" dirty="0"/>
              <a:t>- الأساس بالسعادة النسبية والتحرر من </a:t>
            </a:r>
            <a:r>
              <a:rPr lang="ar-SA" sz="2400" dirty="0" err="1"/>
              <a:t>الالم</a:t>
            </a:r>
            <a:r>
              <a:rPr lang="ar-SA" sz="2400" dirty="0"/>
              <a:t> ، وان العقلانية تكون من التفكير بطرق تسهم في تحقيق هذين الهدفين . </a:t>
            </a:r>
          </a:p>
          <a:p>
            <a:pPr algn="r" rtl="1"/>
            <a:r>
              <a:rPr lang="ar-SA" sz="2400" dirty="0"/>
              <a:t>وان اللاعقلانية  تشمل التفكير بطرق تقف حاجزا في سبيل تحقيقهما ، فالعقلانية هي استخدام .المنطق في تحقيق الأهداف القريبة والبعيدة.</a:t>
            </a:r>
          </a:p>
          <a:p>
            <a:pPr algn="r" rtl="1"/>
            <a:r>
              <a:rPr lang="ar-SA" sz="2400" dirty="0"/>
              <a:t>وهناك علاقة بين العاطفة والعقل والتفكير والمشاعر</a:t>
            </a:r>
            <a:r>
              <a:rPr lang="ar-SA" dirty="0"/>
              <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sosceles Triangle 5"/>
          <p:cNvSpPr/>
          <p:nvPr/>
        </p:nvSpPr>
        <p:spPr>
          <a:xfrm>
            <a:off x="2843808" y="1784362"/>
            <a:ext cx="3786214" cy="3857652"/>
          </a:xfrm>
          <a:prstGeom prst="triangl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Arrow Connector 10"/>
          <p:cNvCxnSpPr/>
          <p:nvPr/>
        </p:nvCxnSpPr>
        <p:spPr>
          <a:xfrm rot="5400000" flipH="1" flipV="1">
            <a:off x="2214811" y="3000372"/>
            <a:ext cx="2428892" cy="114300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rot="16200000" flipH="1">
            <a:off x="4879791" y="2929024"/>
            <a:ext cx="2357454" cy="114300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rot="10800000">
            <a:off x="3701064" y="5820055"/>
            <a:ext cx="2071702"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7" name="Oval 16"/>
          <p:cNvSpPr/>
          <p:nvPr/>
        </p:nvSpPr>
        <p:spPr>
          <a:xfrm>
            <a:off x="3701063" y="842982"/>
            <a:ext cx="1928826" cy="78581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dirty="0">
                <a:solidFill>
                  <a:schemeClr val="tx1"/>
                </a:solidFill>
              </a:rPr>
              <a:t>معرفي</a:t>
            </a:r>
            <a:endParaRPr lang="en-US" dirty="0">
              <a:solidFill>
                <a:schemeClr val="tx1"/>
              </a:solidFill>
            </a:endParaRPr>
          </a:p>
        </p:txBody>
      </p:sp>
      <p:sp>
        <p:nvSpPr>
          <p:cNvPr id="18" name="Oval 17"/>
          <p:cNvSpPr/>
          <p:nvPr/>
        </p:nvSpPr>
        <p:spPr>
          <a:xfrm>
            <a:off x="6372200" y="5640450"/>
            <a:ext cx="1928826" cy="78581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dirty="0">
                <a:solidFill>
                  <a:schemeClr val="tx1"/>
                </a:solidFill>
              </a:rPr>
              <a:t>سلوكي</a:t>
            </a:r>
            <a:endParaRPr lang="en-US" dirty="0">
              <a:solidFill>
                <a:schemeClr val="tx1"/>
              </a:solidFill>
            </a:endParaRPr>
          </a:p>
        </p:txBody>
      </p:sp>
      <p:sp>
        <p:nvSpPr>
          <p:cNvPr id="19" name="Oval 18"/>
          <p:cNvSpPr/>
          <p:nvPr/>
        </p:nvSpPr>
        <p:spPr>
          <a:xfrm>
            <a:off x="842974" y="5427146"/>
            <a:ext cx="1928826" cy="78581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dirty="0">
                <a:solidFill>
                  <a:schemeClr val="tx1"/>
                </a:solidFill>
              </a:rPr>
              <a:t>انفعالي </a:t>
            </a:r>
            <a:endParaRPr lang="en-US" dirty="0">
              <a:solidFill>
                <a:schemeClr val="tx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142852"/>
            <a:ext cx="7239000" cy="1143000"/>
          </a:xfrm>
        </p:spPr>
        <p:txBody>
          <a:bodyPr/>
          <a:lstStyle/>
          <a:p>
            <a:pPr algn="ctr"/>
            <a:r>
              <a:rPr lang="ar-SA" dirty="0"/>
              <a:t>فلسفة النظرية وتصوراتها</a:t>
            </a:r>
            <a:endParaRPr lang="en-US" dirty="0"/>
          </a:p>
        </p:txBody>
      </p:sp>
      <p:sp>
        <p:nvSpPr>
          <p:cNvPr id="3" name="Content Placeholder 2"/>
          <p:cNvSpPr>
            <a:spLocks noGrp="1"/>
          </p:cNvSpPr>
          <p:nvPr>
            <p:ph idx="1"/>
          </p:nvPr>
        </p:nvSpPr>
        <p:spPr>
          <a:xfrm>
            <a:off x="500034" y="1124744"/>
            <a:ext cx="8464454" cy="5733256"/>
          </a:xfrm>
        </p:spPr>
        <p:txBody>
          <a:bodyPr>
            <a:normAutofit lnSpcReduction="10000"/>
          </a:bodyPr>
          <a:lstStyle/>
          <a:p>
            <a:pPr algn="r" rtl="1"/>
            <a:r>
              <a:rPr lang="ar-SA" sz="2800" dirty="0"/>
              <a:t>يرى </a:t>
            </a:r>
            <a:r>
              <a:rPr lang="ar-SA" sz="2800" dirty="0" err="1"/>
              <a:t>إلبرت</a:t>
            </a:r>
            <a:r>
              <a:rPr lang="ar-SA" sz="2800" dirty="0"/>
              <a:t> </a:t>
            </a:r>
            <a:r>
              <a:rPr lang="ar-SA" sz="2800" dirty="0" err="1"/>
              <a:t>إيليس</a:t>
            </a:r>
            <a:r>
              <a:rPr lang="ar-SA" sz="2800" dirty="0"/>
              <a:t> أن النظرية تقوم على بعض التصورات والفروض المتعلقة بطبيعة الإنسان وطبيعة التعاسة والاضطرابات الانفعالية التي يعاني منها ومن هذه التصورات والفروض ما يلي :</a:t>
            </a:r>
            <a:endParaRPr lang="en-US" sz="2800" dirty="0"/>
          </a:p>
          <a:p>
            <a:pPr lvl="0" algn="r" rtl="1"/>
            <a:r>
              <a:rPr lang="ar-SA" sz="2800" dirty="0"/>
              <a:t>أن الإنسان كائن عاقل يملك حرية التفكير فمتى بدأ يفكر بطريقة عقلانية صحيحة يصبح ذا فاعلية أكثر ويشعر بالسعادة والكفاءة .</a:t>
            </a:r>
            <a:endParaRPr lang="en-US" sz="2800" dirty="0"/>
          </a:p>
          <a:p>
            <a:pPr lvl="0" algn="r" rtl="1"/>
            <a:r>
              <a:rPr lang="ar-SA" sz="2800" dirty="0"/>
              <a:t>أن الاضطرابات الانفعالية والنفسية هي نتيجة للتفكير الغير منطقي ، وأن التفكير والانفعال ليسا منفصلين عن بعض بل يصاحب كل منهما الآخر ، وأن حقيقة الانفعال هو تفكير غير عقلاني متحيز .</a:t>
            </a:r>
            <a:endParaRPr lang="en-US" sz="2800" dirty="0"/>
          </a:p>
          <a:p>
            <a:pPr lvl="0" algn="r" rtl="1"/>
            <a:r>
              <a:rPr lang="ar-SA" sz="2400" dirty="0"/>
              <a:t>يرجع التفكير غير العقلاني في أصله ونشأته إلى التعلم المبكر غير المنطقي ، فالفرد لديه استعداد لذلك التعلم وأنه يكتسبه من والديه بصفة خاصة ومن المجتمع الذي يعيش فيه بوجه عام .</a:t>
            </a:r>
            <a:endParaRPr lang="en-US" sz="2400" dirty="0"/>
          </a:p>
          <a:p>
            <a:pPr lvl="0" algn="r" rtl="1"/>
            <a:r>
              <a:rPr lang="ar-SA" sz="2400" dirty="0"/>
              <a:t>أن الإنسان كائن ناطق وعادة يتم التفكير من خلال الكلمات التي يستخدمها الشخص في الحديث الداخلي ( حديثه مع نفسه ) وبما أن التفكير يصاحب الانفعال فإن التفكير الغير منطقي سيستمر إذا استمر الاضطراب الانفعالي ويبقى الشخص المضطرب على اضطرابه بسبب الكلام الداخلي والأفكار الغير منطقية .</a:t>
            </a:r>
            <a:endParaRPr lang="en-US" sz="2400" dirty="0"/>
          </a:p>
          <a:p>
            <a:pPr marL="0" indent="0" algn="r" rtl="1">
              <a:buNone/>
            </a:pPr>
            <a:endParaRPr lang="en-US"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9196" y="-99392"/>
            <a:ext cx="7886700" cy="1325563"/>
          </a:xfrm>
        </p:spPr>
        <p:txBody>
          <a:bodyPr/>
          <a:lstStyle/>
          <a:p>
            <a:pPr algn="ctr"/>
            <a:r>
              <a:rPr lang="ar-SA" dirty="0"/>
              <a:t>فلسفة النظرية وتصوراتها</a:t>
            </a:r>
            <a:endParaRPr lang="en-US" dirty="0"/>
          </a:p>
        </p:txBody>
      </p:sp>
      <p:sp>
        <p:nvSpPr>
          <p:cNvPr id="3" name="Content Placeholder 2"/>
          <p:cNvSpPr>
            <a:spLocks noGrp="1"/>
          </p:cNvSpPr>
          <p:nvPr>
            <p:ph idx="1"/>
          </p:nvPr>
        </p:nvSpPr>
        <p:spPr>
          <a:xfrm>
            <a:off x="428596" y="980728"/>
            <a:ext cx="8607900" cy="5877273"/>
          </a:xfrm>
        </p:spPr>
        <p:txBody>
          <a:bodyPr>
            <a:normAutofit fontScale="85000" lnSpcReduction="20000"/>
          </a:bodyPr>
          <a:lstStyle/>
          <a:p>
            <a:pPr lvl="0" algn="r" rtl="1">
              <a:lnSpc>
                <a:spcPct val="120000"/>
              </a:lnSpc>
            </a:pPr>
            <a:r>
              <a:rPr lang="ar-SA" sz="2400" dirty="0"/>
              <a:t>أن استمرار الاضطراب الانفعالي نتيجة لحديث الذات لا يتقرر بفعل الظروف والأحداث التي تحيط بالشخص فقط ( الأحداث الخارجية ) وإنما يتحدد أيضاً من خلال إدراك الفرد لهذه الأحداث واتجاهاته نحوها .</a:t>
            </a:r>
          </a:p>
          <a:p>
            <a:pPr lvl="0" algn="r" rtl="1">
              <a:lnSpc>
                <a:spcPct val="120000"/>
              </a:lnSpc>
              <a:buNone/>
            </a:pPr>
            <a:endParaRPr lang="en-US" sz="2400" dirty="0"/>
          </a:p>
          <a:p>
            <a:pPr lvl="0" algn="r" rtl="1">
              <a:lnSpc>
                <a:spcPct val="120000"/>
              </a:lnSpc>
            </a:pPr>
            <a:r>
              <a:rPr lang="ar-SA" sz="2400" dirty="0"/>
              <a:t>ينبغي مهاجمة الأفكار الغير عقلانية والانفعالات السلبية وذلك بإعادة تنظيم الإدراك والتفكير بدرجة يصبح معها الشخص منطقياً وعقلانياً . </a:t>
            </a:r>
            <a:endParaRPr lang="en-US" sz="2400" dirty="0"/>
          </a:p>
          <a:p>
            <a:pPr algn="r" rtl="1">
              <a:lnSpc>
                <a:spcPct val="120000"/>
              </a:lnSpc>
            </a:pPr>
            <a:r>
              <a:rPr lang="ar-SA" sz="2400" dirty="0">
                <a:solidFill>
                  <a:schemeClr val="tx2">
                    <a:lumMod val="75000"/>
                  </a:schemeClr>
                </a:solidFill>
              </a:rPr>
              <a:t>ويرى </a:t>
            </a:r>
            <a:r>
              <a:rPr lang="ar-SA" sz="2400" dirty="0" err="1">
                <a:solidFill>
                  <a:schemeClr val="tx2">
                    <a:lumMod val="75000"/>
                  </a:schemeClr>
                </a:solidFill>
              </a:rPr>
              <a:t>إليس</a:t>
            </a:r>
            <a:r>
              <a:rPr lang="ar-SA" sz="2400" dirty="0">
                <a:solidFill>
                  <a:schemeClr val="tx2">
                    <a:lumMod val="75000"/>
                  </a:schemeClr>
                </a:solidFill>
              </a:rPr>
              <a:t> أن هناك إحدى عشرة فكرة أو قيمة غير عقلانية وغير منطقية في المجتمع الغربي تؤدي إلى انتشار الاضطراب الانفعالي والنفسي وقد أيدته على ذلك كثير من الدراسات وهذه الأفكار هي :</a:t>
            </a:r>
            <a:endParaRPr lang="en-US" sz="2400" dirty="0">
              <a:solidFill>
                <a:schemeClr val="tx2">
                  <a:lumMod val="75000"/>
                </a:schemeClr>
              </a:solidFill>
            </a:endParaRPr>
          </a:p>
          <a:p>
            <a:pPr algn="r" rtl="1">
              <a:lnSpc>
                <a:spcPct val="120000"/>
              </a:lnSpc>
            </a:pPr>
            <a:r>
              <a:rPr lang="ar-SA" sz="2400" i="1" dirty="0">
                <a:solidFill>
                  <a:schemeClr val="tx2">
                    <a:lumMod val="75000"/>
                  </a:schemeClr>
                </a:solidFill>
              </a:rPr>
              <a:t>1- أنه من الضروري أن يكون الشخص محبوباً أو مرضياً عنه من كل المحيطين به .</a:t>
            </a:r>
            <a:endParaRPr lang="en-US" sz="2400" dirty="0">
              <a:solidFill>
                <a:schemeClr val="tx2">
                  <a:lumMod val="75000"/>
                </a:schemeClr>
              </a:solidFill>
            </a:endParaRPr>
          </a:p>
          <a:p>
            <a:pPr algn="r" rtl="1">
              <a:lnSpc>
                <a:spcPct val="120000"/>
              </a:lnSpc>
            </a:pPr>
            <a:r>
              <a:rPr lang="ar-SA" sz="2400" dirty="0"/>
              <a:t>نعم إنه </a:t>
            </a:r>
            <a:r>
              <a:rPr lang="ar-SA" sz="2400" dirty="0" err="1"/>
              <a:t>شئ</a:t>
            </a:r>
            <a:r>
              <a:rPr lang="ar-SA" sz="2400" dirty="0"/>
              <a:t> جميل أن يكون الشخص محبوباً من الجميع وأن ما يقوم به من أعمال تكون مرضية لمن حوله ، ولكنه من الصعوبة بل من المستحيل أن ترضي جميع الناس أو أن تكون جميع أعمالك تنال استحسانهم .</a:t>
            </a:r>
            <a:endParaRPr lang="en-US" sz="2400" dirty="0"/>
          </a:p>
          <a:p>
            <a:pPr algn="r" rtl="1">
              <a:lnSpc>
                <a:spcPct val="120000"/>
              </a:lnSpc>
            </a:pPr>
            <a:r>
              <a:rPr lang="ar-SA" sz="2400" i="1" dirty="0">
                <a:solidFill>
                  <a:schemeClr val="tx2">
                    <a:lumMod val="75000"/>
                  </a:schemeClr>
                </a:solidFill>
              </a:rPr>
              <a:t>2- يجب على الفرد أن يكون على درجة عالية من الكفاءة والمنافسة وأن ينجز ما يمكن أن يعتبر نفسه بسببه ذا قيمة وأهمية .</a:t>
            </a:r>
            <a:endParaRPr lang="en-US" sz="2400" dirty="0">
              <a:solidFill>
                <a:schemeClr val="tx2">
                  <a:lumMod val="75000"/>
                </a:schemeClr>
              </a:solidFill>
            </a:endParaRPr>
          </a:p>
          <a:p>
            <a:pPr algn="r" rtl="1">
              <a:lnSpc>
                <a:spcPct val="120000"/>
              </a:lnSpc>
            </a:pPr>
            <a:r>
              <a:rPr lang="ar-SA" sz="2400" dirty="0"/>
              <a:t>إن هذه من الأمور التي يصعب تحقيقها ، وإذا أصر عليها فإنه قد يؤدي به إلى شعوره بالعجز والفشل إذا لم يتحقق ذلك وبالتالي فقدانه ثقته بنفسه .</a:t>
            </a:r>
            <a:endParaRPr lang="en-US" sz="2400" dirty="0"/>
          </a:p>
          <a:p>
            <a:pPr algn="r" rtl="1">
              <a:lnSpc>
                <a:spcPct val="120000"/>
              </a:lnSpc>
            </a:pPr>
            <a:endParaRPr lang="en-US" sz="2400" dirty="0">
              <a:solidFill>
                <a:schemeClr val="tx2">
                  <a:lumMod val="75000"/>
                </a:schemeClr>
              </a:solidFill>
            </a:endParaRPr>
          </a:p>
          <a:p>
            <a:pPr lvl="0" algn="r" rtl="1">
              <a:lnSpc>
                <a:spcPct val="120000"/>
              </a:lnSpc>
            </a:pPr>
            <a:endParaRPr lang="en-US" sz="2400" dirty="0"/>
          </a:p>
          <a:p>
            <a:pPr>
              <a:lnSpc>
                <a:spcPct val="120000"/>
              </a:lnSpc>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32656"/>
            <a:ext cx="9036496" cy="6768752"/>
          </a:xfrm>
        </p:spPr>
        <p:txBody>
          <a:bodyPr>
            <a:normAutofit fontScale="92500" lnSpcReduction="10000"/>
          </a:bodyPr>
          <a:lstStyle/>
          <a:p>
            <a:pPr algn="r" rtl="1">
              <a:lnSpc>
                <a:spcPct val="110000"/>
              </a:lnSpc>
            </a:pPr>
            <a:r>
              <a:rPr lang="ar-SA" i="1" dirty="0">
                <a:solidFill>
                  <a:schemeClr val="tx2">
                    <a:lumMod val="75000"/>
                  </a:schemeClr>
                </a:solidFill>
              </a:rPr>
              <a:t>3 - بعض الناس شر وأذى وعلى درجة عالية من الخسة والجبن والنذالة وهم لذلك يستحقون العقاب والتوبيخ .</a:t>
            </a:r>
            <a:endParaRPr lang="en-US" dirty="0">
              <a:solidFill>
                <a:schemeClr val="tx2">
                  <a:lumMod val="75000"/>
                </a:schemeClr>
              </a:solidFill>
            </a:endParaRPr>
          </a:p>
          <a:p>
            <a:pPr algn="r" rtl="1">
              <a:lnSpc>
                <a:spcPct val="110000"/>
              </a:lnSpc>
            </a:pPr>
            <a:r>
              <a:rPr lang="ar-SA" dirty="0"/>
              <a:t>إن النظر إلى أعمال الآخرين والحكم عليها مباشرة دون مراعاة الظروف التي دعتهم إلى هذا السلوك فيه ظلم وجور عليهم ، لأنهم قد أدوها بخطأ أو جهل أو دون قصد أذية أحد أو بسبب الغباء أو نقص في الذكاء أو غير ذلك ، فعقابهم أو توبيخهم لا يقلل الغباء ولا يزيد الذكاء .</a:t>
            </a:r>
          </a:p>
          <a:p>
            <a:pPr algn="r" rtl="1">
              <a:lnSpc>
                <a:spcPct val="110000"/>
              </a:lnSpc>
            </a:pPr>
            <a:endParaRPr lang="en-US" dirty="0"/>
          </a:p>
          <a:p>
            <a:pPr algn="r" rtl="1">
              <a:lnSpc>
                <a:spcPct val="110000"/>
              </a:lnSpc>
            </a:pPr>
            <a:r>
              <a:rPr lang="ar-SA" i="1" dirty="0">
                <a:solidFill>
                  <a:schemeClr val="tx2">
                    <a:lumMod val="75000"/>
                  </a:schemeClr>
                </a:solidFill>
              </a:rPr>
              <a:t>4- أنه من المصائب الفادحة أن تسير الأمور بعكس ما يتمنى الفرد .</a:t>
            </a:r>
            <a:endParaRPr lang="en-US" dirty="0">
              <a:solidFill>
                <a:schemeClr val="tx2">
                  <a:lumMod val="75000"/>
                </a:schemeClr>
              </a:solidFill>
            </a:endParaRPr>
          </a:p>
          <a:p>
            <a:pPr algn="r" rtl="1">
              <a:lnSpc>
                <a:spcPct val="110000"/>
              </a:lnSpc>
            </a:pPr>
            <a:r>
              <a:rPr lang="ar-SA" dirty="0"/>
              <a:t>من الطبيعي أن لا تسير الأمور كما يريد الشخص لأن هناك عوامل خارجة عن إرادته تغير ما كان يأمله ، ولذا فيجب عليه أن يتكيف معها إن لم يحصل ما يتمناه وأن لا يتصورها على أنها كارثة أو مصيبة لأن ذلك لن يغير من الموقف بل قد يزيده سوء .</a:t>
            </a:r>
            <a:endParaRPr lang="en-US" dirty="0"/>
          </a:p>
          <a:p>
            <a:pPr algn="r" rtl="1">
              <a:lnSpc>
                <a:spcPct val="110000"/>
              </a:lnSpc>
            </a:pPr>
            <a:endParaRPr lang="en-US" dirty="0"/>
          </a:p>
          <a:p>
            <a:pPr marL="171450" marR="0" lvl="0" indent="-171450" algn="r" defTabSz="685800" rtl="1" eaLnBrk="1" fontAlgn="auto" latinLnBrk="0" hangingPunct="1">
              <a:lnSpc>
                <a:spcPct val="110000"/>
              </a:lnSpc>
              <a:spcBef>
                <a:spcPts val="750"/>
              </a:spcBef>
              <a:spcAft>
                <a:spcPts val="0"/>
              </a:spcAft>
              <a:buClrTx/>
              <a:buSzTx/>
              <a:buFont typeface="Arial" panose="020B0604020202020204" pitchFamily="34" charset="0"/>
              <a:buChar char="•"/>
              <a:tabLst/>
              <a:defRPr/>
            </a:pPr>
            <a:r>
              <a:rPr kumimoji="0" lang="ar-SA" sz="2100" b="0" i="1" u="none" strike="noStrike" kern="1200" cap="none" spc="0" normalizeH="0" baseline="0" noProof="0" dirty="0">
                <a:ln>
                  <a:noFill/>
                </a:ln>
                <a:solidFill>
                  <a:srgbClr val="44546A">
                    <a:lumMod val="75000"/>
                  </a:srgbClr>
                </a:solidFill>
                <a:effectLst/>
                <a:uLnTx/>
                <a:uFillTx/>
                <a:latin typeface="Calibri" panose="020F0502020204030204"/>
                <a:ea typeface="+mn-ea"/>
                <a:cs typeface="Arial" panose="020B0604020202020204" pitchFamily="34" charset="0"/>
              </a:rPr>
              <a:t>5- إن المصائب و التعاسة تعود أسبابها إلى الظروف الخارجية التي لا يستطيع الفرد التحكم فيها .</a:t>
            </a:r>
            <a:endParaRPr kumimoji="0" lang="en-US" sz="2100" b="0" i="0" u="none" strike="noStrike" kern="1200" cap="none" spc="0" normalizeH="0" baseline="0" noProof="0" dirty="0">
              <a:ln>
                <a:noFill/>
              </a:ln>
              <a:solidFill>
                <a:srgbClr val="44546A">
                  <a:lumMod val="75000"/>
                </a:srgbClr>
              </a:solidFill>
              <a:effectLst/>
              <a:uLnTx/>
              <a:uFillTx/>
              <a:latin typeface="Calibri" panose="020F0502020204030204"/>
              <a:ea typeface="+mn-ea"/>
              <a:cs typeface="+mn-cs"/>
            </a:endParaRPr>
          </a:p>
          <a:p>
            <a:pPr marL="171450" marR="0" lvl="0" indent="-171450" algn="r" defTabSz="685800" rtl="1" eaLnBrk="1" fontAlgn="auto" latinLnBrk="0" hangingPunct="1">
              <a:lnSpc>
                <a:spcPct val="110000"/>
              </a:lnSpc>
              <a:spcBef>
                <a:spcPts val="750"/>
              </a:spcBef>
              <a:spcAft>
                <a:spcPts val="0"/>
              </a:spcAft>
              <a:buClrTx/>
              <a:buSzTx/>
              <a:buFont typeface="Arial" panose="020B0604020202020204" pitchFamily="34" charset="0"/>
              <a:buChar char="•"/>
              <a:tabLst/>
              <a:defRPr/>
            </a:pPr>
            <a:r>
              <a:rPr kumimoji="0" lang="ar-SA" sz="21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إن ما يعاني منه الشخص من تعاسة أو اضطرابات تجاه الأحداث الخارجية راجع في المقام الأول إلى وجهة نظره واتجاهاته وردة الفعل التي يبالغ فيها تجاه الحدث الخارجي ويضخم تصور الأحداث ونتائجها .</a:t>
            </a:r>
          </a:p>
          <a:p>
            <a:pPr marL="171450" marR="0" lvl="0" indent="-171450" algn="r" defTabSz="685800" rtl="1" eaLnBrk="1" fontAlgn="auto" latinLnBrk="0" hangingPunct="1">
              <a:lnSpc>
                <a:spcPct val="110000"/>
              </a:lnSpc>
              <a:spcBef>
                <a:spcPts val="750"/>
              </a:spcBef>
              <a:spcAft>
                <a:spcPts val="0"/>
              </a:spcAft>
              <a:buClrTx/>
              <a:buSzTx/>
              <a:buFont typeface="Arial" panose="020B0604020202020204" pitchFamily="34" charset="0"/>
              <a:buNone/>
              <a:tabLst/>
              <a:defRPr/>
            </a:pPr>
            <a:endParaRPr kumimoji="0" lang="en-US" sz="21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171450" marR="0" lvl="0" indent="-171450" algn="r" defTabSz="685800" rtl="1" eaLnBrk="1" fontAlgn="auto" latinLnBrk="0" hangingPunct="1">
              <a:lnSpc>
                <a:spcPct val="110000"/>
              </a:lnSpc>
              <a:spcBef>
                <a:spcPts val="750"/>
              </a:spcBef>
              <a:spcAft>
                <a:spcPts val="0"/>
              </a:spcAft>
              <a:buClrTx/>
              <a:buSzTx/>
              <a:buFont typeface="Arial" panose="020B0604020202020204" pitchFamily="34" charset="0"/>
              <a:buChar char="•"/>
              <a:tabLst/>
              <a:defRPr/>
            </a:pPr>
            <a:r>
              <a:rPr kumimoji="0" lang="ar-SA" sz="2100" b="0" i="0" u="none" strike="noStrike" kern="1200" cap="none" spc="0" normalizeH="0" baseline="0" noProof="0" dirty="0">
                <a:ln>
                  <a:noFill/>
                </a:ln>
                <a:solidFill>
                  <a:srgbClr val="44546A">
                    <a:lumMod val="75000"/>
                  </a:srgbClr>
                </a:solidFill>
                <a:effectLst/>
                <a:uLnTx/>
                <a:uFillTx/>
                <a:latin typeface="Calibri" panose="020F0502020204030204"/>
                <a:ea typeface="+mn-ea"/>
                <a:cs typeface="Arial" panose="020B0604020202020204" pitchFamily="34" charset="0"/>
              </a:rPr>
              <a:t>6- </a:t>
            </a:r>
            <a:r>
              <a:rPr kumimoji="0" lang="ar-SA" sz="2100" b="0" i="1" u="none" strike="noStrike" kern="1200" cap="none" spc="0" normalizeH="0" baseline="0" noProof="0" dirty="0">
                <a:ln>
                  <a:noFill/>
                </a:ln>
                <a:solidFill>
                  <a:srgbClr val="44546A">
                    <a:lumMod val="75000"/>
                  </a:srgbClr>
                </a:solidFill>
                <a:effectLst/>
                <a:uLnTx/>
                <a:uFillTx/>
                <a:latin typeface="Calibri" panose="020F0502020204030204"/>
                <a:ea typeface="+mn-ea"/>
                <a:cs typeface="Arial" panose="020B0604020202020204" pitchFamily="34" charset="0"/>
              </a:rPr>
              <a:t>الأشياء الخطرة أو المخيفة هي أسباب الهم الكبير والانشغال الدائم للفكر وينبغي أن يتوقعها الفرد دائماً وأن يكون على أهبة الاستعداد لمواجهتها والتعامل معها .</a:t>
            </a:r>
            <a:endParaRPr kumimoji="0" lang="en-US" sz="2100" b="0" i="0" u="none" strike="noStrike" kern="1200" cap="none" spc="0" normalizeH="0" baseline="0" noProof="0" dirty="0">
              <a:ln>
                <a:noFill/>
              </a:ln>
              <a:solidFill>
                <a:srgbClr val="44546A">
                  <a:lumMod val="75000"/>
                </a:srgbClr>
              </a:solidFill>
              <a:effectLst/>
              <a:uLnTx/>
              <a:uFillTx/>
              <a:latin typeface="Calibri" panose="020F0502020204030204"/>
              <a:ea typeface="+mn-ea"/>
              <a:cs typeface="+mn-cs"/>
            </a:endParaRPr>
          </a:p>
          <a:p>
            <a:pPr marL="171450" marR="0" lvl="0" indent="-171450" algn="r" defTabSz="685800" rtl="1" eaLnBrk="1" fontAlgn="auto" latinLnBrk="0" hangingPunct="1">
              <a:lnSpc>
                <a:spcPct val="110000"/>
              </a:lnSpc>
              <a:spcBef>
                <a:spcPts val="750"/>
              </a:spcBef>
              <a:spcAft>
                <a:spcPts val="0"/>
              </a:spcAft>
              <a:buClrTx/>
              <a:buSzTx/>
              <a:buFont typeface="Arial" panose="020B0604020202020204" pitchFamily="34" charset="0"/>
              <a:buChar char="•"/>
              <a:tabLst/>
              <a:defRPr/>
            </a:pPr>
            <a:r>
              <a:rPr kumimoji="0" lang="ar-SA" sz="21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إن الشخص العاقل يدرك أن الأحداث الخطرة الممكن حدوثها لا ينبغي توقعها بصورة تورث الهم والقلق لأن ذلك لا يمنع وقوعها بل قد يزيد من شدة وقوعها ، وقد يكون تأثير القلق أخطر من تأثير الأحداث نفسها إذا وقعت</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964488" cy="6643710"/>
          </a:xfrm>
        </p:spPr>
        <p:txBody>
          <a:bodyPr>
            <a:normAutofit lnSpcReduction="10000"/>
          </a:bodyPr>
          <a:lstStyle/>
          <a:p>
            <a:pPr algn="r" rtl="1">
              <a:buNone/>
            </a:pPr>
            <a:endParaRPr lang="ar-SA" sz="2400" i="1" dirty="0">
              <a:solidFill>
                <a:schemeClr val="tx2">
                  <a:lumMod val="75000"/>
                </a:schemeClr>
              </a:solidFill>
            </a:endParaRPr>
          </a:p>
          <a:p>
            <a:pPr algn="r" rtl="1"/>
            <a:r>
              <a:rPr lang="ar-SA" sz="2400" i="1" dirty="0">
                <a:solidFill>
                  <a:schemeClr val="tx2">
                    <a:lumMod val="75000"/>
                  </a:schemeClr>
                </a:solidFill>
              </a:rPr>
              <a:t>7- الأسهل للفرد أن يتجنب بعض المسؤوليات وأن يتحاشى مواجهة الصعوبات بدلاً من مواجهتها .</a:t>
            </a:r>
            <a:r>
              <a:rPr lang="ar-SA" sz="2400" dirty="0">
                <a:solidFill>
                  <a:schemeClr val="tx2">
                    <a:lumMod val="75000"/>
                  </a:schemeClr>
                </a:solidFill>
              </a:rPr>
              <a:t> </a:t>
            </a:r>
            <a:endParaRPr lang="en-US" sz="2400" dirty="0">
              <a:solidFill>
                <a:schemeClr val="tx2">
                  <a:lumMod val="75000"/>
                </a:schemeClr>
              </a:solidFill>
            </a:endParaRPr>
          </a:p>
          <a:p>
            <a:pPr algn="r" rtl="1"/>
            <a:r>
              <a:rPr lang="ar-SA" sz="2400" dirty="0"/>
              <a:t> إن الهرب من  تحمل المسؤوليات أو مواجهة المشكلات لا يقدم حلاً لها بل قد يزيد من صعوبتها ، </a:t>
            </a:r>
            <a:r>
              <a:rPr lang="ar-SA" sz="2400" dirty="0" err="1"/>
              <a:t>و</a:t>
            </a:r>
            <a:r>
              <a:rPr lang="ar-SA" sz="2400" dirty="0"/>
              <a:t> قد يؤدي إلى مشكلات نفسية مثل الشعور بعدم </a:t>
            </a:r>
            <a:r>
              <a:rPr lang="ar-SA" sz="2400" dirty="0" err="1"/>
              <a:t>الرضى</a:t>
            </a:r>
            <a:r>
              <a:rPr lang="ar-SA" sz="2400" dirty="0"/>
              <a:t> عن الذات وعد الثقة بالنفس .</a:t>
            </a:r>
            <a:endParaRPr lang="en-US" sz="2400" dirty="0"/>
          </a:p>
          <a:p>
            <a:pPr algn="r" rtl="1"/>
            <a:r>
              <a:rPr lang="ar-SA" sz="2400" i="1" dirty="0">
                <a:solidFill>
                  <a:schemeClr val="tx2">
                    <a:lumMod val="75000"/>
                  </a:schemeClr>
                </a:solidFill>
              </a:rPr>
              <a:t>8- يجب أن يعتمد الشخص على آخرين ويجب أن يكون هناك شخص أقوى منه لكي يعتمد عليه .</a:t>
            </a:r>
            <a:endParaRPr lang="en-US" sz="2400" dirty="0">
              <a:solidFill>
                <a:schemeClr val="tx2">
                  <a:lumMod val="75000"/>
                </a:schemeClr>
              </a:solidFill>
            </a:endParaRPr>
          </a:p>
          <a:p>
            <a:pPr algn="r" rtl="1"/>
            <a:r>
              <a:rPr lang="ar-SA" sz="2400" dirty="0"/>
              <a:t>من الطبيعي أن يعتمد بعضنا على بعض في إنجاز ما لم نستطع إنجازه ، ولكن ليس بالدرجة المبالغ فيها وليس من الضروري أن يكون هناك من نعتمد عليه في إنجاز مهماتنا أو اتخاذ القرارات الخاصة بنا لأن ذلك يؤدي إلى فقدان الثقة بالنفس </a:t>
            </a:r>
            <a:r>
              <a:rPr lang="ar-SA" sz="2400" dirty="0" err="1"/>
              <a:t>والإتكالية</a:t>
            </a:r>
            <a:r>
              <a:rPr lang="ar-SA" sz="2400" dirty="0"/>
              <a:t> على الآخرين في تيسير أمورنا مما يجعلنا تحت رحمتهم وبالتالي يفقدنا الأمن والاستقرار النفسي .</a:t>
            </a:r>
            <a:endParaRPr lang="en-US" sz="2400" dirty="0"/>
          </a:p>
          <a:p>
            <a:pPr algn="r" rtl="1">
              <a:buNone/>
            </a:pPr>
            <a:endParaRPr lang="en-US" dirty="0"/>
          </a:p>
          <a:p>
            <a:pPr algn="r" rtl="1"/>
            <a:r>
              <a:rPr lang="ar-SA" i="1" dirty="0">
                <a:solidFill>
                  <a:schemeClr val="tx2">
                    <a:lumMod val="75000"/>
                  </a:schemeClr>
                </a:solidFill>
              </a:rPr>
              <a:t>9- إن الخبرات و الأحداث المتصلة بالماضي هي المحددات الأساسية للسلوك في الوقت الحاضر وأن تأثير الماضي لا يمكن استبعاده .</a:t>
            </a:r>
            <a:endParaRPr lang="en-US" dirty="0">
              <a:solidFill>
                <a:schemeClr val="tx2">
                  <a:lumMod val="75000"/>
                </a:schemeClr>
              </a:solidFill>
            </a:endParaRPr>
          </a:p>
          <a:p>
            <a:pPr algn="r" rtl="1"/>
            <a:r>
              <a:rPr lang="ar-SA" dirty="0"/>
              <a:t>يعتبر الماضي جزء مهم في حياتنا إذا اعتبرناه مستودع للخبرات التي نستفيد منها في وقتنا الحاضر والمستقبل ، وأن السلوك الحاضر يختلف عن السلوك في الماضي ولذا فإن لكل من الحاضر والماضي ظروفه المؤثرة فيه وعلى ذلك لا يمكن التسليم بهذه الفكرة لأنها تؤدي إلى تجنب تغيير السلوك كنوع من التبرير أو الهرب من مسؤولية تغيير السلوك .</a:t>
            </a:r>
            <a:endParaRPr lang="en-US" dirty="0"/>
          </a:p>
          <a:p>
            <a:pPr algn="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434</TotalTime>
  <Words>2643</Words>
  <Application>Microsoft Office PowerPoint</Application>
  <PresentationFormat>On-screen Show (4:3)</PresentationFormat>
  <Paragraphs>184</Paragraphs>
  <Slides>20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Calibri Light</vt:lpstr>
      <vt:lpstr>Comic Sans MS</vt:lpstr>
      <vt:lpstr>Wingdings</vt:lpstr>
      <vt:lpstr>Office Theme</vt:lpstr>
      <vt:lpstr>Rational-Emotive Behavior Therapy</vt:lpstr>
      <vt:lpstr>حياة ألبرت أليس </vt:lpstr>
      <vt:lpstr>حياة ألبرت أليس  ...</vt:lpstr>
      <vt:lpstr>فلسفة النظرية وتصوراتها</vt:lpstr>
      <vt:lpstr>PowerPoint Presentation</vt:lpstr>
      <vt:lpstr>فلسفة النظرية وتصوراتها</vt:lpstr>
      <vt:lpstr>فلسفة النظرية وتصوراتها</vt:lpstr>
      <vt:lpstr>PowerPoint Presentation</vt:lpstr>
      <vt:lpstr>PowerPoint Presentation</vt:lpstr>
      <vt:lpstr>PowerPoint Presentation</vt:lpstr>
      <vt:lpstr>PowerPoint Presentation</vt:lpstr>
      <vt:lpstr>PowerPoint Presentation</vt:lpstr>
      <vt:lpstr>ABCDEF Theory </vt:lpstr>
      <vt:lpstr>PowerPoint Presentation</vt:lpstr>
      <vt:lpstr>PowerPoint Presentation</vt:lpstr>
      <vt:lpstr>خطوات العلاج التي يتبعها المرشد حسب نظرية اليس: </vt:lpstr>
      <vt:lpstr> </vt:lpstr>
      <vt:lpstr>الأساليب العلاجية السلوكية</vt:lpstr>
      <vt:lpstr>ثلاث مستويات للبصيرة : </vt:lpstr>
      <vt:lpstr>ايجابيات النظرية </vt:lpstr>
    </vt:vector>
  </TitlesOfParts>
  <Company>Masters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Rational-Emotive Behavior Therapy</dc:title>
  <dc:creator>User</dc:creator>
  <cp:lastModifiedBy>Maher Mohammad Eid Abuhelal</cp:lastModifiedBy>
  <cp:revision>63</cp:revision>
  <cp:lastPrinted>2022-02-09T13:07:24Z</cp:lastPrinted>
  <dcterms:created xsi:type="dcterms:W3CDTF">2011-02-16T23:05:52Z</dcterms:created>
  <dcterms:modified xsi:type="dcterms:W3CDTF">2022-02-09T13:08:36Z</dcterms:modified>
</cp:coreProperties>
</file>