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3" r:id="rId5"/>
    <p:sldId id="264" r:id="rId6"/>
    <p:sldId id="266" r:id="rId7"/>
    <p:sldId id="267" r:id="rId8"/>
    <p:sldId id="268" r:id="rId9"/>
    <p:sldId id="270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6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9" r:id="rId29"/>
    <p:sldId id="300" r:id="rId30"/>
    <p:sldId id="301" r:id="rId31"/>
    <p:sldId id="302" r:id="rId32"/>
    <p:sldId id="303" r:id="rId33"/>
    <p:sldId id="305" r:id="rId34"/>
    <p:sldId id="307" r:id="rId35"/>
    <p:sldId id="308" r:id="rId36"/>
    <p:sldId id="309" r:id="rId37"/>
    <p:sldId id="310" r:id="rId38"/>
    <p:sldId id="311" r:id="rId39"/>
    <p:sldId id="312" r:id="rId40"/>
    <p:sldId id="313" r:id="rId41"/>
    <p:sldId id="314" r:id="rId42"/>
    <p:sldId id="321" r:id="rId43"/>
    <p:sldId id="322" r:id="rId44"/>
    <p:sldId id="323" r:id="rId45"/>
    <p:sldId id="324" r:id="rId46"/>
    <p:sldId id="326" r:id="rId47"/>
    <p:sldId id="327" r:id="rId48"/>
    <p:sldId id="328" r:id="rId49"/>
    <p:sldId id="329" r:id="rId50"/>
    <p:sldId id="330" r:id="rId51"/>
    <p:sldId id="331" r:id="rId52"/>
    <p:sldId id="334" r:id="rId53"/>
    <p:sldId id="337" r:id="rId54"/>
    <p:sldId id="338" r:id="rId55"/>
    <p:sldId id="339" r:id="rId56"/>
    <p:sldId id="340" r:id="rId57"/>
    <p:sldId id="341" r:id="rId58"/>
    <p:sldId id="342" r:id="rId59"/>
    <p:sldId id="343" r:id="rId60"/>
    <p:sldId id="344" r:id="rId61"/>
    <p:sldId id="346" r:id="rId62"/>
    <p:sldId id="348" r:id="rId63"/>
    <p:sldId id="349" r:id="rId64"/>
    <p:sldId id="350" r:id="rId65"/>
    <p:sldId id="351" r:id="rId66"/>
    <p:sldId id="352" r:id="rId67"/>
    <p:sldId id="353" r:id="rId68"/>
    <p:sldId id="354" r:id="rId69"/>
    <p:sldId id="355" r:id="rId70"/>
    <p:sldId id="358" r:id="rId71"/>
    <p:sldId id="360" r:id="rId72"/>
    <p:sldId id="361" r:id="rId7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Cancer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Oncology Complications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6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Manifestations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Unfortunately, DIC is often a fatal process as it </a:t>
            </a:r>
            <a:r>
              <a:rPr lang="en-US" dirty="0" smtClean="0"/>
              <a:t>frequently goes </a:t>
            </a:r>
            <a:r>
              <a:rPr lang="en-US" dirty="0"/>
              <a:t>unrecognized until severe hemorrhage occurs</a:t>
            </a:r>
            <a:r>
              <a:rPr lang="en-US" dirty="0" smtClean="0"/>
              <a:t>.</a:t>
            </a:r>
          </a:p>
          <a:p>
            <a:r>
              <a:rPr lang="en-US" dirty="0"/>
              <a:t>Thrombus formation often occurs early, and can </a:t>
            </a:r>
            <a:r>
              <a:rPr lang="en-US" dirty="0" smtClean="0"/>
              <a:t>occur simultaneously </a:t>
            </a:r>
            <a:r>
              <a:rPr lang="en-US" dirty="0"/>
              <a:t>with bleeding in DIC. Thrombi </a:t>
            </a:r>
            <a:r>
              <a:rPr lang="en-US" dirty="0" smtClean="0"/>
              <a:t>generally form </a:t>
            </a:r>
            <a:r>
              <a:rPr lang="en-US" dirty="0"/>
              <a:t>in the </a:t>
            </a:r>
            <a:r>
              <a:rPr lang="en-US" dirty="0" smtClean="0"/>
              <a:t>superficial </a:t>
            </a:r>
            <a:r>
              <a:rPr lang="en-US" dirty="0"/>
              <a:t>and smaller veins, and may be </a:t>
            </a:r>
            <a:r>
              <a:rPr lang="en-US" dirty="0" smtClean="0"/>
              <a:t>clinically undetectable.</a:t>
            </a:r>
          </a:p>
          <a:p>
            <a:r>
              <a:rPr lang="en-US" dirty="0" smtClean="0"/>
              <a:t>The signs </a:t>
            </a:r>
            <a:r>
              <a:rPr lang="en-US" dirty="0"/>
              <a:t>and symptoms of widespread thrombosis may </a:t>
            </a:r>
            <a:r>
              <a:rPr lang="en-US" dirty="0" smtClean="0"/>
              <a:t>include focal </a:t>
            </a:r>
            <a:r>
              <a:rPr lang="en-US" dirty="0"/>
              <a:t>ischemia, </a:t>
            </a:r>
            <a:r>
              <a:rPr lang="en-US" dirty="0" smtClean="0"/>
              <a:t>superficial gangrene, </a:t>
            </a:r>
            <a:r>
              <a:rPr lang="en-US" dirty="0"/>
              <a:t>altered sensorium, ulceration of the </a:t>
            </a:r>
            <a:r>
              <a:rPr lang="en-US" dirty="0" smtClean="0"/>
              <a:t>gastrointestinal tract, </a:t>
            </a:r>
            <a:r>
              <a:rPr lang="en-US" dirty="0"/>
              <a:t>jaundice due to the release of excess </a:t>
            </a:r>
            <a:r>
              <a:rPr lang="en-US" dirty="0" smtClean="0"/>
              <a:t>bilirubin during </a:t>
            </a:r>
            <a:r>
              <a:rPr lang="en-US" dirty="0"/>
              <a:t>hemorrhage, decreased urinary output if the </a:t>
            </a:r>
            <a:r>
              <a:rPr lang="en-US" dirty="0" smtClean="0"/>
              <a:t>renal system </a:t>
            </a:r>
            <a:r>
              <a:rPr lang="en-US" dirty="0"/>
              <a:t>is affected</a:t>
            </a:r>
            <a:r>
              <a:rPr lang="en-US" dirty="0" smtClean="0"/>
              <a:t>, </a:t>
            </a:r>
            <a:r>
              <a:rPr lang="en-US" dirty="0"/>
              <a:t>and </a:t>
            </a:r>
            <a:r>
              <a:rPr lang="en-US" dirty="0" smtClean="0"/>
              <a:t>dyspnea.</a:t>
            </a:r>
          </a:p>
          <a:p>
            <a:r>
              <a:rPr lang="en-US" dirty="0"/>
              <a:t>Hemoptysis, intraperitoneal hemorrhage, and </a:t>
            </a:r>
            <a:r>
              <a:rPr lang="en-US" dirty="0" smtClean="0"/>
              <a:t>intracranial bleeding </a:t>
            </a:r>
            <a:r>
              <a:rPr lang="en-US" dirty="0"/>
              <a:t>all pose life-threatening events for the </a:t>
            </a:r>
            <a:r>
              <a:rPr lang="en-US" dirty="0" smtClean="0"/>
              <a:t>patient with </a:t>
            </a:r>
            <a:r>
              <a:rPr lang="en-US" dirty="0"/>
              <a:t>DIC.</a:t>
            </a:r>
          </a:p>
        </p:txBody>
      </p:sp>
    </p:spTree>
    <p:extLst>
      <p:ext uri="{BB962C8B-B14F-4D97-AF65-F5344CB8AC3E}">
        <p14:creationId xmlns:p14="http://schemas.microsoft.com/office/powerpoint/2010/main" val="33226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History: </a:t>
            </a:r>
            <a:r>
              <a:rPr lang="en-US" dirty="0"/>
              <a:t>The history should also include </a:t>
            </a:r>
            <a:r>
              <a:rPr lang="en-US" dirty="0" smtClean="0"/>
              <a:t>information about </a:t>
            </a:r>
            <a:r>
              <a:rPr lang="en-US" dirty="0"/>
              <a:t>medications that the patient is </a:t>
            </a:r>
            <a:r>
              <a:rPr lang="en-US" dirty="0" smtClean="0"/>
              <a:t>taking, </a:t>
            </a:r>
            <a:r>
              <a:rPr lang="en-US" dirty="0"/>
              <a:t>nutritional status (</a:t>
            </a:r>
            <a:r>
              <a:rPr lang="en-US" dirty="0" smtClean="0"/>
              <a:t>indicating </a:t>
            </a:r>
            <a:r>
              <a:rPr lang="en-US" dirty="0"/>
              <a:t>a potential vitamin K </a:t>
            </a:r>
            <a:r>
              <a:rPr lang="en-US" dirty="0" smtClean="0"/>
              <a:t>deficiency</a:t>
            </a:r>
            <a:r>
              <a:rPr lang="en-US" dirty="0"/>
              <a:t>), any prior </a:t>
            </a:r>
            <a:r>
              <a:rPr lang="en-US" dirty="0" smtClean="0"/>
              <a:t>bleeding tendencies</a:t>
            </a:r>
            <a:r>
              <a:rPr lang="en-US" dirty="0"/>
              <a:t>, bleeding episodes, or history of blood clots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83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Physical examination: </a:t>
            </a:r>
            <a:r>
              <a:rPr lang="en-US" dirty="0"/>
              <a:t>Each organ system is evaluated for the presence </a:t>
            </a:r>
            <a:r>
              <a:rPr lang="en-US" dirty="0" smtClean="0"/>
              <a:t>of bleeding </a:t>
            </a:r>
            <a:r>
              <a:rPr lang="en-US" dirty="0"/>
              <a:t>or </a:t>
            </a:r>
            <a:r>
              <a:rPr lang="en-US" dirty="0" smtClean="0"/>
              <a:t>thrombosis—</a:t>
            </a:r>
            <a:r>
              <a:rPr lang="en-US" dirty="0" err="1" smtClean="0"/>
              <a:t>eg</a:t>
            </a:r>
            <a:r>
              <a:rPr lang="en-US" dirty="0" smtClean="0"/>
              <a:t>, </a:t>
            </a:r>
            <a:r>
              <a:rPr lang="en-US" dirty="0"/>
              <a:t>signs of bleeding and/or </a:t>
            </a:r>
            <a:r>
              <a:rPr lang="en-US" dirty="0" smtClean="0"/>
              <a:t>clotting in </a:t>
            </a:r>
            <a:r>
              <a:rPr lang="en-US" dirty="0"/>
              <a:t>the CNS may include headache, nausea, </a:t>
            </a:r>
            <a:r>
              <a:rPr lang="en-US" dirty="0" smtClean="0"/>
              <a:t>vomiting, retching</a:t>
            </a:r>
            <a:r>
              <a:rPr lang="en-US" dirty="0"/>
              <a:t>, and mental status changes. </a:t>
            </a:r>
            <a:endParaRPr lang="en-US" dirty="0" smtClean="0"/>
          </a:p>
          <a:p>
            <a:r>
              <a:rPr lang="en-US" dirty="0" smtClean="0"/>
              <a:t>Gastrointestinal bleeding and/or </a:t>
            </a:r>
            <a:r>
              <a:rPr lang="en-US" dirty="0"/>
              <a:t>clotting may be manifested by </a:t>
            </a:r>
            <a:r>
              <a:rPr lang="en-US" dirty="0" smtClean="0"/>
              <a:t>gastrointestinal pain</a:t>
            </a:r>
            <a:r>
              <a:rPr lang="en-US" dirty="0"/>
              <a:t>, hematemesis, and frank or occult blood in the stool.</a:t>
            </a:r>
          </a:p>
        </p:txBody>
      </p:sp>
    </p:spTree>
    <p:extLst>
      <p:ext uri="{BB962C8B-B14F-4D97-AF65-F5344CB8AC3E}">
        <p14:creationId xmlns:p14="http://schemas.microsoft.com/office/powerpoint/2010/main" val="94688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Diagnostic tests: There </a:t>
            </a:r>
            <a:r>
              <a:rPr lang="en-US" dirty="0"/>
              <a:t>is no </a:t>
            </a:r>
            <a:r>
              <a:rPr lang="en-US" dirty="0" smtClean="0"/>
              <a:t>specific </a:t>
            </a:r>
            <a:r>
              <a:rPr lang="en-US" dirty="0"/>
              <a:t>laboratory </a:t>
            </a:r>
            <a:r>
              <a:rPr lang="en-US" dirty="0" smtClean="0"/>
              <a:t>finding </a:t>
            </a:r>
            <a:r>
              <a:rPr lang="en-US" dirty="0"/>
              <a:t>that is </a:t>
            </a:r>
            <a:r>
              <a:rPr lang="en-US" dirty="0" smtClean="0"/>
              <a:t>absolutely diagnostic </a:t>
            </a:r>
            <a:r>
              <a:rPr lang="en-US" dirty="0"/>
              <a:t>of DIC</a:t>
            </a:r>
            <a:r>
              <a:rPr lang="en-US" dirty="0" smtClean="0"/>
              <a:t>. </a:t>
            </a:r>
          </a:p>
          <a:p>
            <a:r>
              <a:rPr lang="en-US" dirty="0" smtClean="0"/>
              <a:t>A </a:t>
            </a:r>
            <a:r>
              <a:rPr lang="en-US" dirty="0"/>
              <a:t>lab tests in </a:t>
            </a:r>
            <a:r>
              <a:rPr lang="en-US" dirty="0" smtClean="0"/>
              <a:t>conjunction with </a:t>
            </a:r>
            <a:r>
              <a:rPr lang="en-US" dirty="0"/>
              <a:t>the patient’s history and clinical evidence must be </a:t>
            </a:r>
            <a:r>
              <a:rPr lang="en-US" dirty="0" smtClean="0"/>
              <a:t>used to confirm </a:t>
            </a:r>
            <a:r>
              <a:rPr lang="en-US" dirty="0"/>
              <a:t>the diagnosis, as well as to monitor response </a:t>
            </a:r>
            <a:r>
              <a:rPr lang="en-US" dirty="0" smtClean="0"/>
              <a:t>to treatment.</a:t>
            </a:r>
          </a:p>
          <a:p>
            <a:r>
              <a:rPr lang="en-US" dirty="0" smtClean="0"/>
              <a:t>D-dimer (elevated).</a:t>
            </a:r>
          </a:p>
          <a:p>
            <a:r>
              <a:rPr lang="en-US" dirty="0" smtClean="0"/>
              <a:t>Platelets (decreased).</a:t>
            </a:r>
          </a:p>
          <a:p>
            <a:r>
              <a:rPr lang="en-US" dirty="0" smtClean="0"/>
              <a:t>Fibrinogen (decreased).</a:t>
            </a:r>
          </a:p>
          <a:p>
            <a:r>
              <a:rPr lang="en-US" dirty="0" smtClean="0"/>
              <a:t>Prothrombin time (prolonged).</a:t>
            </a:r>
          </a:p>
        </p:txBody>
      </p:sp>
    </p:spTree>
    <p:extLst>
      <p:ext uri="{BB962C8B-B14F-4D97-AF65-F5344CB8AC3E}">
        <p14:creationId xmlns:p14="http://schemas.microsoft.com/office/powerpoint/2010/main" val="361156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Therapeutic Approaches and Nursing </a:t>
            </a:r>
            <a:r>
              <a:rPr lang="en-US" dirty="0"/>
              <a:t>C</a:t>
            </a:r>
            <a:r>
              <a:rPr lang="en-US" dirty="0" smtClean="0"/>
              <a:t>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Early detection </a:t>
            </a:r>
            <a:r>
              <a:rPr lang="en-US" dirty="0"/>
              <a:t>of the signs and symptoms of DIC allows for </a:t>
            </a:r>
            <a:r>
              <a:rPr lang="en-US" dirty="0" smtClean="0"/>
              <a:t>the best </a:t>
            </a:r>
            <a:r>
              <a:rPr lang="en-US" dirty="0"/>
              <a:t>chance for prompt diagnosis and </a:t>
            </a:r>
            <a:r>
              <a:rPr lang="en-US" dirty="0" smtClean="0"/>
              <a:t>treatment.</a:t>
            </a:r>
          </a:p>
          <a:p>
            <a:r>
              <a:rPr lang="en-US" dirty="0"/>
              <a:t>Prevention of complications of DIC includes a </a:t>
            </a:r>
            <a:r>
              <a:rPr lang="en-US" dirty="0" smtClean="0"/>
              <a:t>focus on </a:t>
            </a:r>
            <a:r>
              <a:rPr lang="en-US" dirty="0"/>
              <a:t>any activities or interventions that may prevent </a:t>
            </a:r>
            <a:r>
              <a:rPr lang="en-US" dirty="0" smtClean="0"/>
              <a:t>further bleeding </a:t>
            </a:r>
            <a:r>
              <a:rPr lang="en-US" dirty="0"/>
              <a:t>or thrombosis. It is important to remove any </a:t>
            </a:r>
            <a:r>
              <a:rPr lang="en-US" dirty="0" smtClean="0"/>
              <a:t>tight or </a:t>
            </a:r>
            <a:r>
              <a:rPr lang="en-US" dirty="0"/>
              <a:t>restrictive clothing.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edema is present, it should be </a:t>
            </a:r>
            <a:r>
              <a:rPr lang="en-US" dirty="0" smtClean="0"/>
              <a:t>measured daily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Elastic </a:t>
            </a:r>
            <a:r>
              <a:rPr lang="en-US" dirty="0"/>
              <a:t>support stockings may help to </a:t>
            </a:r>
            <a:r>
              <a:rPr lang="en-US" dirty="0" smtClean="0"/>
              <a:t>minimize stasis </a:t>
            </a:r>
            <a:r>
              <a:rPr lang="en-US" dirty="0"/>
              <a:t>and promote venous return. </a:t>
            </a:r>
            <a:endParaRPr lang="en-US" dirty="0" smtClean="0"/>
          </a:p>
          <a:p>
            <a:r>
              <a:rPr lang="en-US" dirty="0" smtClean="0"/>
              <a:t>Other </a:t>
            </a:r>
            <a:r>
              <a:rPr lang="en-US" dirty="0"/>
              <a:t>measures </a:t>
            </a:r>
            <a:r>
              <a:rPr lang="en-US" dirty="0" smtClean="0"/>
              <a:t>to decrease </a:t>
            </a:r>
            <a:r>
              <a:rPr lang="en-US" dirty="0"/>
              <a:t>stasis and promote venous return include </a:t>
            </a:r>
            <a:r>
              <a:rPr lang="en-US" dirty="0" smtClean="0"/>
              <a:t>assisting the </a:t>
            </a:r>
            <a:r>
              <a:rPr lang="en-US" dirty="0"/>
              <a:t>patient with leg lifts or elevating the legs to 15 to </a:t>
            </a:r>
            <a:r>
              <a:rPr lang="en-US" dirty="0" smtClean="0"/>
              <a:t>20 </a:t>
            </a:r>
            <a:r>
              <a:rPr lang="en-US" dirty="0"/>
              <a:t>degrees at </a:t>
            </a:r>
            <a:r>
              <a:rPr lang="en-US" dirty="0" smtClean="0"/>
              <a:t>intervals.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90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Treatment of the underlying </a:t>
            </a:r>
            <a:r>
              <a:rPr lang="en-US" dirty="0" smtClean="0"/>
              <a:t>etiology.</a:t>
            </a:r>
          </a:p>
          <a:p>
            <a:r>
              <a:rPr lang="en-US" dirty="0" smtClean="0"/>
              <a:t>O2.</a:t>
            </a:r>
          </a:p>
          <a:p>
            <a:r>
              <a:rPr lang="en-US" dirty="0" smtClean="0"/>
              <a:t>Fluid replacement.</a:t>
            </a:r>
          </a:p>
          <a:p>
            <a:r>
              <a:rPr lang="en-US" dirty="0" smtClean="0"/>
              <a:t>Education.</a:t>
            </a:r>
          </a:p>
          <a:p>
            <a:r>
              <a:rPr lang="en-US" dirty="0" smtClean="0"/>
              <a:t>Heparin (Low dose; 20000-30000 U/Day): </a:t>
            </a:r>
            <a:r>
              <a:rPr lang="en-US" dirty="0"/>
              <a:t>Low-molecular-weight heparin (LMWH) may be </a:t>
            </a:r>
            <a:r>
              <a:rPr lang="en-US" dirty="0" smtClean="0"/>
              <a:t>an alternative </a:t>
            </a:r>
            <a:r>
              <a:rPr lang="en-US" dirty="0"/>
              <a:t>to unfractionated heparin. LMWH has </a:t>
            </a:r>
            <a:r>
              <a:rPr lang="en-US" dirty="0" smtClean="0"/>
              <a:t>higher bioavailability</a:t>
            </a:r>
            <a:r>
              <a:rPr lang="en-US" dirty="0"/>
              <a:t>, a longer half-life, and a more </a:t>
            </a:r>
            <a:r>
              <a:rPr lang="en-US" dirty="0" smtClean="0"/>
              <a:t>predictable </a:t>
            </a:r>
            <a:r>
              <a:rPr lang="en-US" dirty="0"/>
              <a:t>antithrombotic </a:t>
            </a:r>
            <a:r>
              <a:rPr lang="en-US" dirty="0" smtClean="0"/>
              <a:t>effect.</a:t>
            </a:r>
          </a:p>
          <a:p>
            <a:r>
              <a:rPr lang="en-US" dirty="0" smtClean="0"/>
              <a:t>Blood transfusion. </a:t>
            </a:r>
          </a:p>
          <a:p>
            <a:r>
              <a:rPr lang="en-US" dirty="0"/>
              <a:t>Cryoprecipitate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52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518389"/>
            <a:ext cx="7886700" cy="1325563"/>
          </a:xfrm>
        </p:spPr>
        <p:txBody>
          <a:bodyPr/>
          <a:lstStyle/>
          <a:p>
            <a:pPr algn="ctr"/>
            <a:r>
              <a:rPr lang="en-US" dirty="0" smtClean="0"/>
              <a:t>Hypercalcemia of Malignancy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09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Hypercalcemia of Malignancy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Hypercalcemia is the most common life-threatening </a:t>
            </a:r>
            <a:r>
              <a:rPr lang="en-US" dirty="0" smtClean="0"/>
              <a:t>metabolic complication </a:t>
            </a:r>
            <a:r>
              <a:rPr lang="en-US" dirty="0"/>
              <a:t>of malignancy, occurring in 10% </a:t>
            </a:r>
            <a:r>
              <a:rPr lang="en-US" dirty="0" smtClean="0"/>
              <a:t>to 20</a:t>
            </a:r>
            <a:r>
              <a:rPr lang="en-US" dirty="0"/>
              <a:t>% of all patients with cancer</a:t>
            </a:r>
            <a:r>
              <a:rPr lang="en-US" dirty="0" smtClean="0"/>
              <a:t>.</a:t>
            </a:r>
          </a:p>
          <a:p>
            <a:r>
              <a:rPr lang="en-US" dirty="0"/>
              <a:t>Most patients are </a:t>
            </a:r>
            <a:r>
              <a:rPr lang="en-US" dirty="0" smtClean="0"/>
              <a:t>diagnosed with hypercalcemia </a:t>
            </a:r>
            <a:r>
              <a:rPr lang="en-US" dirty="0"/>
              <a:t>at an advanced stage of disease, and the </a:t>
            </a:r>
            <a:r>
              <a:rPr lang="en-US" dirty="0" smtClean="0"/>
              <a:t>diagnosis portends </a:t>
            </a:r>
            <a:r>
              <a:rPr lang="en-US" dirty="0"/>
              <a:t>a poor prognosis and a limited life </a:t>
            </a:r>
            <a:r>
              <a:rPr lang="en-US" dirty="0" smtClean="0"/>
              <a:t>expectancy, often </a:t>
            </a:r>
            <a:r>
              <a:rPr lang="en-US" dirty="0"/>
              <a:t>only a matter of weeks.</a:t>
            </a:r>
          </a:p>
        </p:txBody>
      </p:sp>
    </p:spTree>
    <p:extLst>
      <p:ext uri="{BB962C8B-B14F-4D97-AF65-F5344CB8AC3E}">
        <p14:creationId xmlns:p14="http://schemas.microsoft.com/office/powerpoint/2010/main" val="194866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Etiology and Risk </a:t>
            </a:r>
            <a:r>
              <a:rPr lang="en-US" dirty="0"/>
              <a:t>F</a:t>
            </a:r>
            <a:r>
              <a:rPr lang="en-US" dirty="0" smtClean="0"/>
              <a:t>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Destruction of bone.</a:t>
            </a:r>
          </a:p>
          <a:p>
            <a:r>
              <a:rPr lang="en-US" dirty="0" smtClean="0"/>
              <a:t>Kidney and GI (reabsorption of Calcium).</a:t>
            </a:r>
          </a:p>
        </p:txBody>
      </p:sp>
    </p:spTree>
    <p:extLst>
      <p:ext uri="{BB962C8B-B14F-4D97-AF65-F5344CB8AC3E}">
        <p14:creationId xmlns:p14="http://schemas.microsoft.com/office/powerpoint/2010/main" val="353275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Etiology and </a:t>
            </a:r>
            <a:r>
              <a:rPr lang="en-US" dirty="0" smtClean="0"/>
              <a:t>Risk </a:t>
            </a:r>
            <a:r>
              <a:rPr lang="en-US" dirty="0"/>
              <a:t>F</a:t>
            </a:r>
            <a:r>
              <a:rPr lang="en-US" dirty="0" smtClean="0"/>
              <a:t>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(1) </a:t>
            </a:r>
            <a:r>
              <a:rPr lang="en-US" dirty="0" smtClean="0"/>
              <a:t>Calcium </a:t>
            </a:r>
            <a:r>
              <a:rPr lang="en-US" dirty="0"/>
              <a:t>in bone can </a:t>
            </a:r>
            <a:r>
              <a:rPr lang="en-US" dirty="0" smtClean="0"/>
              <a:t>be released </a:t>
            </a:r>
            <a:r>
              <a:rPr lang="en-US" dirty="0"/>
              <a:t>in quantities </a:t>
            </a:r>
            <a:r>
              <a:rPr lang="en-US" dirty="0" smtClean="0"/>
              <a:t>sufficient </a:t>
            </a:r>
            <a:r>
              <a:rPr lang="en-US" dirty="0"/>
              <a:t>to overwhelm the </a:t>
            </a:r>
            <a:r>
              <a:rPr lang="en-US" dirty="0" smtClean="0"/>
              <a:t>renal excretory mechanism. 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2) </a:t>
            </a:r>
            <a:r>
              <a:rPr lang="en-US" dirty="0" smtClean="0"/>
              <a:t>Calcium </a:t>
            </a:r>
            <a:r>
              <a:rPr lang="en-US" dirty="0"/>
              <a:t>reabsorption in the </a:t>
            </a:r>
            <a:r>
              <a:rPr lang="en-US" dirty="0" smtClean="0"/>
              <a:t>kidneys can </a:t>
            </a:r>
            <a:r>
              <a:rPr lang="en-US" dirty="0"/>
              <a:t>be inappropriately increased or excretion can </a:t>
            </a:r>
            <a:r>
              <a:rPr lang="en-US" dirty="0" smtClean="0"/>
              <a:t>be decreased</a:t>
            </a:r>
            <a:r>
              <a:rPr lang="en-US" dirty="0"/>
              <a:t>.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3) </a:t>
            </a:r>
            <a:r>
              <a:rPr lang="en-US" dirty="0" smtClean="0"/>
              <a:t>Calcium </a:t>
            </a:r>
            <a:r>
              <a:rPr lang="en-US" dirty="0"/>
              <a:t>absorption in the gut can </a:t>
            </a:r>
            <a:r>
              <a:rPr lang="en-US" dirty="0" smtClean="0"/>
              <a:t>be inappropriately </a:t>
            </a:r>
            <a:r>
              <a:rPr lang="en-US" dirty="0"/>
              <a:t>enhanced.</a:t>
            </a:r>
          </a:p>
        </p:txBody>
      </p:sp>
    </p:spTree>
    <p:extLst>
      <p:ext uri="{BB962C8B-B14F-4D97-AF65-F5344CB8AC3E}">
        <p14:creationId xmlns:p14="http://schemas.microsoft.com/office/powerpoint/2010/main" val="952053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857600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>Cardiac Tamponade </a:t>
            </a:r>
          </a:p>
        </p:txBody>
      </p:sp>
    </p:spTree>
    <p:extLst>
      <p:ext uri="{BB962C8B-B14F-4D97-AF65-F5344CB8AC3E}">
        <p14:creationId xmlns:p14="http://schemas.microsoft.com/office/powerpoint/2010/main" val="3798868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Clinical </a:t>
            </a:r>
            <a:r>
              <a:rPr lang="en-US" dirty="0"/>
              <a:t>M</a:t>
            </a:r>
            <a:r>
              <a:rPr lang="en-US" dirty="0" smtClean="0"/>
              <a:t>anifestations of Hypercalcemia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Early</a:t>
            </a:r>
            <a:r>
              <a:rPr lang="en-US" dirty="0"/>
              <a:t>: Anorexia, nausea, vomiting, constipation, </a:t>
            </a:r>
            <a:r>
              <a:rPr lang="en-US" dirty="0" smtClean="0"/>
              <a:t>vague abdominal </a:t>
            </a:r>
            <a:r>
              <a:rPr lang="en-US" dirty="0"/>
              <a:t>pain, weight loss, peptic ulcers, acute </a:t>
            </a:r>
            <a:r>
              <a:rPr lang="en-US" dirty="0" smtClean="0"/>
              <a:t>pancreatitis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kidney </a:t>
            </a:r>
            <a:r>
              <a:rPr lang="en-US" dirty="0"/>
              <a:t>stones, </a:t>
            </a:r>
            <a:r>
              <a:rPr lang="en-US" dirty="0" smtClean="0"/>
              <a:t>renal </a:t>
            </a:r>
            <a:r>
              <a:rPr lang="en-US" dirty="0" smtClean="0"/>
              <a:t>insufficiency, Renal </a:t>
            </a:r>
            <a:r>
              <a:rPr lang="en-US" dirty="0" smtClean="0"/>
              <a:t>failure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Drowsiness, lethargy, </a:t>
            </a:r>
            <a:r>
              <a:rPr lang="en-US" dirty="0" smtClean="0"/>
              <a:t>weakness.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Heart block, cardiac arrest.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Pathological </a:t>
            </a:r>
            <a:r>
              <a:rPr lang="en-US" dirty="0"/>
              <a:t>fractures.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935038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 Hypercalcemia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Hypercalcemia may be graded into categories of </a:t>
            </a:r>
            <a:r>
              <a:rPr lang="en-US" dirty="0" smtClean="0"/>
              <a:t>mild (10.5 – 11.9 mg/dl), moderate (12 – 13.9mg/dl), </a:t>
            </a:r>
            <a:r>
              <a:rPr lang="en-US" dirty="0"/>
              <a:t>and </a:t>
            </a:r>
            <a:r>
              <a:rPr lang="en-US" dirty="0" smtClean="0"/>
              <a:t>severe (&gt; 14mg/dl) </a:t>
            </a:r>
            <a:r>
              <a:rPr lang="en-US" dirty="0"/>
              <a:t>based </a:t>
            </a:r>
            <a:r>
              <a:rPr lang="en-US" dirty="0" smtClean="0"/>
              <a:t>on </a:t>
            </a:r>
            <a:r>
              <a:rPr lang="en-US" dirty="0"/>
              <a:t>serum </a:t>
            </a:r>
            <a:r>
              <a:rPr lang="en-US" dirty="0" smtClean="0"/>
              <a:t>calcium levels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864672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Therapeutic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Antineoplastic </a:t>
            </a:r>
            <a:r>
              <a:rPr lang="en-US" dirty="0" smtClean="0"/>
              <a:t>therapy.</a:t>
            </a:r>
          </a:p>
          <a:p>
            <a:r>
              <a:rPr lang="en-US" dirty="0" smtClean="0"/>
              <a:t>Extracellular </a:t>
            </a:r>
            <a:r>
              <a:rPr lang="en-US" dirty="0" smtClean="0"/>
              <a:t>fluid </a:t>
            </a:r>
            <a:r>
              <a:rPr lang="en-US" dirty="0"/>
              <a:t>volume expansion and </a:t>
            </a:r>
            <a:r>
              <a:rPr lang="en-US" dirty="0" err="1" smtClean="0"/>
              <a:t>calciuresis</a:t>
            </a:r>
            <a:r>
              <a:rPr lang="en-US" dirty="0" smtClean="0"/>
              <a:t>: </a:t>
            </a:r>
            <a:r>
              <a:rPr lang="en-US" dirty="0"/>
              <a:t>Hypercalcemia invariably leads to dehydration due to </a:t>
            </a:r>
            <a:r>
              <a:rPr lang="en-US" dirty="0" smtClean="0"/>
              <a:t>the combined </a:t>
            </a:r>
            <a:r>
              <a:rPr lang="en-US" dirty="0"/>
              <a:t>effects of polyuria, vomiting, anorexia, </a:t>
            </a:r>
            <a:r>
              <a:rPr lang="en-US" dirty="0" smtClean="0"/>
              <a:t>and defects </a:t>
            </a:r>
            <a:r>
              <a:rPr lang="en-US" dirty="0"/>
              <a:t>in urinary concentrating </a:t>
            </a:r>
            <a:r>
              <a:rPr lang="en-US" dirty="0" smtClean="0"/>
              <a:t>ability. </a:t>
            </a:r>
          </a:p>
          <a:p>
            <a:r>
              <a:rPr lang="en-US" dirty="0"/>
              <a:t>Forced </a:t>
            </a:r>
            <a:r>
              <a:rPr lang="en-US" dirty="0" smtClean="0"/>
              <a:t>diuresis: Saline </a:t>
            </a:r>
            <a:r>
              <a:rPr lang="en-US" dirty="0"/>
              <a:t>plus loop </a:t>
            </a:r>
            <a:r>
              <a:rPr lang="en-US" dirty="0" smtClean="0"/>
              <a:t>diuretic (furosemide).</a:t>
            </a:r>
          </a:p>
        </p:txBody>
      </p:sp>
    </p:spTree>
    <p:extLst>
      <p:ext uri="{BB962C8B-B14F-4D97-AF65-F5344CB8AC3E}">
        <p14:creationId xmlns:p14="http://schemas.microsoft.com/office/powerpoint/2010/main" val="33206666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Therapeutic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Drugs to avoid: </a:t>
            </a:r>
            <a:r>
              <a:rPr lang="en-US" dirty="0"/>
              <a:t>Thiazide </a:t>
            </a:r>
            <a:r>
              <a:rPr lang="en-US" dirty="0" smtClean="0"/>
              <a:t>diuretics, NSAIDs, H2-receptor agonists</a:t>
            </a:r>
            <a:r>
              <a:rPr lang="en-US" dirty="0"/>
              <a:t> </a:t>
            </a:r>
            <a:r>
              <a:rPr lang="en-US" dirty="0" smtClean="0"/>
              <a:t>and vitamins </a:t>
            </a:r>
            <a:r>
              <a:rPr lang="en-US" dirty="0"/>
              <a:t>A and </a:t>
            </a:r>
            <a:r>
              <a:rPr lang="en-US" dirty="0" smtClean="0"/>
              <a:t>D.</a:t>
            </a:r>
          </a:p>
          <a:p>
            <a:r>
              <a:rPr lang="en-US" dirty="0" smtClean="0"/>
              <a:t>Dietary recommendations: Maintain </a:t>
            </a:r>
            <a:r>
              <a:rPr lang="en-US" dirty="0"/>
              <a:t>salt </a:t>
            </a:r>
            <a:r>
              <a:rPr lang="en-US" dirty="0" smtClean="0"/>
              <a:t>intake, dietary calcium restriction </a:t>
            </a:r>
            <a:r>
              <a:rPr lang="en-US" dirty="0"/>
              <a:t>usually </a:t>
            </a:r>
            <a:r>
              <a:rPr lang="en-US" dirty="0" smtClean="0"/>
              <a:t>not necessary.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9227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Therapeutic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Agents to inhibit bone resorption: Bisphosphonates, </a:t>
            </a:r>
            <a:r>
              <a:rPr lang="en-US" dirty="0" err="1" smtClean="0"/>
              <a:t>Zoledronate</a:t>
            </a:r>
            <a:r>
              <a:rPr lang="en-US" dirty="0"/>
              <a:t> </a:t>
            </a:r>
            <a:r>
              <a:rPr lang="en-US" dirty="0" smtClean="0"/>
              <a:t>and calcitonin.</a:t>
            </a:r>
          </a:p>
          <a:p>
            <a:r>
              <a:rPr lang="en-US" dirty="0" smtClean="0"/>
              <a:t>Dialysis.</a:t>
            </a:r>
          </a:p>
          <a:p>
            <a:r>
              <a:rPr lang="en-US" dirty="0" smtClean="0"/>
              <a:t>Corticosteroids.</a:t>
            </a:r>
          </a:p>
          <a:p>
            <a:r>
              <a:rPr lang="en-US" dirty="0" smtClean="0"/>
              <a:t>Phosphates.</a:t>
            </a:r>
          </a:p>
        </p:txBody>
      </p:sp>
    </p:spTree>
    <p:extLst>
      <p:ext uri="{BB962C8B-B14F-4D97-AF65-F5344CB8AC3E}">
        <p14:creationId xmlns:p14="http://schemas.microsoft.com/office/powerpoint/2010/main" val="6569698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Identify patients at risk: Obtain history related to type of </a:t>
            </a:r>
            <a:r>
              <a:rPr lang="en-US" dirty="0" smtClean="0"/>
              <a:t>cancer.</a:t>
            </a:r>
          </a:p>
          <a:p>
            <a:r>
              <a:rPr lang="en-US" dirty="0" smtClean="0"/>
              <a:t>Check </a:t>
            </a:r>
            <a:r>
              <a:rPr lang="en-US" dirty="0"/>
              <a:t>vital signs, serum electrolytes and blood </a:t>
            </a:r>
            <a:r>
              <a:rPr lang="en-US" dirty="0" smtClean="0"/>
              <a:t>chemistries, </a:t>
            </a:r>
            <a:r>
              <a:rPr lang="en-US" dirty="0"/>
              <a:t>urinary calcium, and </a:t>
            </a:r>
            <a:r>
              <a:rPr lang="en-US" dirty="0" smtClean="0"/>
              <a:t>ECG.</a:t>
            </a:r>
            <a:endParaRPr lang="en-US" dirty="0"/>
          </a:p>
          <a:p>
            <a:r>
              <a:rPr lang="en-US" dirty="0"/>
              <a:t>Review medications and supplements to identify drugs and vitamins that may contribute to </a:t>
            </a:r>
            <a:r>
              <a:rPr lang="en-US" dirty="0" smtClean="0"/>
              <a:t>hypercalcemia and </a:t>
            </a:r>
            <a:r>
              <a:rPr lang="en-US" dirty="0"/>
              <a:t>should be discontinued (</a:t>
            </a:r>
            <a:r>
              <a:rPr lang="en-US" dirty="0" err="1"/>
              <a:t>eg</a:t>
            </a:r>
            <a:r>
              <a:rPr lang="en-US" dirty="0"/>
              <a:t>, thiazide diuretics, vitamins A and D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/>
              <a:t>Evaluate for early signs of </a:t>
            </a:r>
            <a:r>
              <a:rPr lang="en-US" dirty="0" smtClean="0"/>
              <a:t>hypercalcemia.</a:t>
            </a:r>
            <a:endParaRPr lang="en-US" dirty="0"/>
          </a:p>
          <a:p>
            <a:r>
              <a:rPr lang="en-US" dirty="0"/>
              <a:t>Conduct physical assessment, looking for signs of dehydration: poor skin turgor, dry mucous </a:t>
            </a:r>
            <a:r>
              <a:rPr lang="en-US" dirty="0" smtClean="0"/>
              <a:t>membranes, rapid</a:t>
            </a:r>
            <a:r>
              <a:rPr lang="en-US" dirty="0"/>
              <a:t>, weak pulse, weight loss, orthostatic </a:t>
            </a:r>
            <a:r>
              <a:rPr lang="en-US" dirty="0" smtClean="0"/>
              <a:t>hypotension.</a:t>
            </a:r>
            <a:endParaRPr lang="en-US" dirty="0"/>
          </a:p>
          <a:p>
            <a:r>
              <a:rPr lang="en-US" dirty="0"/>
              <a:t>Assess muscle strength, neurological, and mental status; record </a:t>
            </a:r>
            <a:r>
              <a:rPr lang="en-US" dirty="0" smtClean="0"/>
              <a:t>baseline.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9189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Nursing Management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Prevention measures for high-risk </a:t>
            </a:r>
            <a:r>
              <a:rPr lang="en-US" dirty="0" smtClean="0"/>
              <a:t>patients: </a:t>
            </a:r>
          </a:p>
          <a:p>
            <a:r>
              <a:rPr lang="en-US" dirty="0" smtClean="0"/>
              <a:t>Hydration: </a:t>
            </a:r>
            <a:r>
              <a:rPr lang="en-US" dirty="0"/>
              <a:t>Explain need for maintaining oral </a:t>
            </a:r>
            <a:r>
              <a:rPr lang="en-US" dirty="0" smtClean="0"/>
              <a:t>fluid </a:t>
            </a:r>
            <a:r>
              <a:rPr lang="en-US" dirty="0"/>
              <a:t>intake of 3 L per </a:t>
            </a:r>
            <a:r>
              <a:rPr lang="en-US" dirty="0" smtClean="0"/>
              <a:t>day.</a:t>
            </a:r>
          </a:p>
          <a:p>
            <a:r>
              <a:rPr lang="en-US" dirty="0" smtClean="0"/>
              <a:t>Mobilization: </a:t>
            </a:r>
            <a:r>
              <a:rPr lang="en-US" dirty="0"/>
              <a:t>Emphasize importance of weight-bearing </a:t>
            </a:r>
            <a:r>
              <a:rPr lang="en-US" dirty="0" smtClean="0"/>
              <a:t>activity.</a:t>
            </a:r>
            <a:endParaRPr lang="en-US" dirty="0"/>
          </a:p>
          <a:p>
            <a:r>
              <a:rPr lang="en-US" dirty="0"/>
              <a:t>Coordinate an activity and exercise regimen based on the patient’s physical ability and the </a:t>
            </a:r>
            <a:r>
              <a:rPr lang="en-US" dirty="0" smtClean="0"/>
              <a:t>physician’s orders</a:t>
            </a:r>
            <a:r>
              <a:rPr lang="en-US" dirty="0"/>
              <a:t>; patients unable to ambulate can be helped to stand at the bedside 4–6 times a </a:t>
            </a:r>
            <a:r>
              <a:rPr lang="en-US" dirty="0" smtClean="0"/>
              <a:t>day.</a:t>
            </a:r>
            <a:endParaRPr lang="en-US" dirty="0"/>
          </a:p>
          <a:p>
            <a:r>
              <a:rPr lang="en-US" dirty="0"/>
              <a:t>Encourage patients who are at home to ambulate as much as </a:t>
            </a:r>
            <a:r>
              <a:rPr lang="en-US" dirty="0" smtClean="0"/>
              <a:t>possible.</a:t>
            </a:r>
            <a:endParaRPr lang="en-US" dirty="0"/>
          </a:p>
          <a:p>
            <a:r>
              <a:rPr lang="en-US" dirty="0"/>
              <a:t>Provide assistive devices as necessary: </a:t>
            </a:r>
            <a:r>
              <a:rPr lang="en-US" dirty="0" err="1"/>
              <a:t>eg</a:t>
            </a:r>
            <a:r>
              <a:rPr lang="en-US" dirty="0"/>
              <a:t>, cane, walker, </a:t>
            </a:r>
            <a:r>
              <a:rPr lang="en-US" dirty="0" smtClean="0"/>
              <a:t>handrails.</a:t>
            </a:r>
            <a:endParaRPr lang="en-US" dirty="0"/>
          </a:p>
          <a:p>
            <a:r>
              <a:rPr lang="en-US" dirty="0"/>
              <a:t>Patients on bedrest: Provide active resistive exercises every hour while awake; couple with a </a:t>
            </a:r>
            <a:r>
              <a:rPr lang="en-US" dirty="0" smtClean="0"/>
              <a:t>pain management </a:t>
            </a:r>
            <a:r>
              <a:rPr lang="en-US" dirty="0"/>
              <a:t>program if </a:t>
            </a:r>
            <a:r>
              <a:rPr lang="en-US" dirty="0" smtClean="0"/>
              <a:t>necessary.</a:t>
            </a:r>
            <a:endParaRPr lang="en-US" dirty="0"/>
          </a:p>
          <a:p>
            <a:r>
              <a:rPr lang="en-US" dirty="0"/>
              <a:t>Pain management: Achieve a narcotic-sedation level that promotes increased physical activity, rather </a:t>
            </a:r>
            <a:r>
              <a:rPr lang="en-US" dirty="0" smtClean="0"/>
              <a:t>than </a:t>
            </a:r>
            <a:r>
              <a:rPr lang="en-US" dirty="0" err="1" smtClean="0"/>
              <a:t>oversedation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0498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Nursing Management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Supportive </a:t>
            </a:r>
            <a:r>
              <a:rPr lang="en-US" dirty="0" smtClean="0"/>
              <a:t>nursing care:</a:t>
            </a:r>
            <a:r>
              <a:rPr lang="en-US" dirty="0"/>
              <a:t> s</a:t>
            </a:r>
            <a:r>
              <a:rPr lang="en-US" dirty="0" smtClean="0"/>
              <a:t>upportive </a:t>
            </a:r>
            <a:r>
              <a:rPr lang="en-US" dirty="0"/>
              <a:t>care for patients with </a:t>
            </a:r>
            <a:r>
              <a:rPr lang="en-US" dirty="0" smtClean="0"/>
              <a:t>Hypercalcemia </a:t>
            </a:r>
            <a:r>
              <a:rPr lang="en-US" dirty="0"/>
              <a:t>focuses on:</a:t>
            </a:r>
          </a:p>
          <a:p>
            <a:r>
              <a:rPr lang="en-US" dirty="0"/>
              <a:t>Evaluating treatment effectiveness and side </a:t>
            </a:r>
            <a:r>
              <a:rPr lang="en-US" dirty="0" smtClean="0"/>
              <a:t>effects.</a:t>
            </a:r>
            <a:endParaRPr lang="en-US" dirty="0"/>
          </a:p>
          <a:p>
            <a:r>
              <a:rPr lang="en-US" dirty="0"/>
              <a:t>Managing </a:t>
            </a:r>
            <a:r>
              <a:rPr lang="en-US" dirty="0" smtClean="0"/>
              <a:t>fluid </a:t>
            </a:r>
            <a:r>
              <a:rPr lang="en-US" dirty="0"/>
              <a:t>and electrolyte </a:t>
            </a:r>
            <a:r>
              <a:rPr lang="en-US" dirty="0" smtClean="0"/>
              <a:t>imbalances.</a:t>
            </a:r>
            <a:endParaRPr lang="en-US" dirty="0"/>
          </a:p>
          <a:p>
            <a:r>
              <a:rPr lang="en-US" dirty="0"/>
              <a:t>Assessing mental status changes, gastrointestinal disturbances, alterations in renal and cardiac </a:t>
            </a:r>
            <a:r>
              <a:rPr lang="en-US" dirty="0" smtClean="0"/>
              <a:t>function.</a:t>
            </a:r>
            <a:endParaRPr lang="en-US" dirty="0"/>
          </a:p>
          <a:p>
            <a:r>
              <a:rPr lang="en-US" dirty="0"/>
              <a:t>Instituting safety measures, pain management, comfort </a:t>
            </a:r>
            <a:r>
              <a:rPr lang="en-US" dirty="0" smtClean="0"/>
              <a:t>measures.</a:t>
            </a:r>
            <a:endParaRPr lang="en-US" dirty="0"/>
          </a:p>
          <a:p>
            <a:r>
              <a:rPr lang="en-US" dirty="0"/>
              <a:t>Providing emotional support to the patient and </a:t>
            </a:r>
            <a:r>
              <a:rPr lang="en-US" dirty="0" smtClean="0"/>
              <a:t>caregivers.</a:t>
            </a:r>
          </a:p>
        </p:txBody>
      </p:sp>
    </p:spTree>
    <p:extLst>
      <p:ext uri="{BB962C8B-B14F-4D97-AF65-F5344CB8AC3E}">
        <p14:creationId xmlns:p14="http://schemas.microsoft.com/office/powerpoint/2010/main" val="31026860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108325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>Septic Shock</a:t>
            </a:r>
          </a:p>
        </p:txBody>
      </p:sp>
    </p:spTree>
    <p:extLst>
      <p:ext uri="{BB962C8B-B14F-4D97-AF65-F5344CB8AC3E}">
        <p14:creationId xmlns:p14="http://schemas.microsoft.com/office/powerpoint/2010/main" val="14904180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Septic Shock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Septic shock is a complex condition occurring when </a:t>
            </a:r>
            <a:r>
              <a:rPr lang="en-US" dirty="0" smtClean="0"/>
              <a:t>overwhelming infection </a:t>
            </a:r>
            <a:r>
              <a:rPr lang="en-US" dirty="0"/>
              <a:t>leads to low blood pressure, low </a:t>
            </a:r>
            <a:r>
              <a:rPr lang="en-US" dirty="0" smtClean="0"/>
              <a:t>blood flow</a:t>
            </a:r>
            <a:r>
              <a:rPr lang="en-US" dirty="0"/>
              <a:t>, altered coagulation, and impaired clot breakdown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Septic shock </a:t>
            </a:r>
            <a:r>
              <a:rPr lang="en-US" dirty="0"/>
              <a:t>is a potentially life-threatening oncologic </a:t>
            </a:r>
            <a:r>
              <a:rPr lang="en-US" dirty="0" smtClean="0"/>
              <a:t>emergency that </a:t>
            </a:r>
            <a:r>
              <a:rPr lang="en-US" dirty="0"/>
              <a:t>leads to inadequate tissue perfusion, cellular </a:t>
            </a:r>
            <a:r>
              <a:rPr lang="en-US" dirty="0" smtClean="0"/>
              <a:t>ischemia, cellular </a:t>
            </a:r>
            <a:r>
              <a:rPr lang="en-US" dirty="0"/>
              <a:t>hypoxia, and organ or system failure.</a:t>
            </a:r>
          </a:p>
        </p:txBody>
      </p:sp>
    </p:spTree>
    <p:extLst>
      <p:ext uri="{BB962C8B-B14F-4D97-AF65-F5344CB8AC3E}">
        <p14:creationId xmlns:p14="http://schemas.microsoft.com/office/powerpoint/2010/main" val="3276808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Cardiac Tamponade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Definition: Cardiac </a:t>
            </a:r>
            <a:r>
              <a:rPr lang="en-US" dirty="0"/>
              <a:t>tamponade results from an excess accumulation </a:t>
            </a:r>
            <a:r>
              <a:rPr lang="en-US" dirty="0" smtClean="0"/>
              <a:t>of fluid </a:t>
            </a:r>
            <a:r>
              <a:rPr lang="en-US" dirty="0"/>
              <a:t>in the pericardial sac, which presents as a </a:t>
            </a:r>
            <a:r>
              <a:rPr lang="en-US" dirty="0" smtClean="0"/>
              <a:t>pericardial effusion.</a:t>
            </a:r>
          </a:p>
          <a:p>
            <a:r>
              <a:rPr lang="en-US" dirty="0"/>
              <a:t>Cardiac tamponade is a </a:t>
            </a:r>
            <a:r>
              <a:rPr lang="en-US" dirty="0" smtClean="0"/>
              <a:t>life-threatening complication </a:t>
            </a:r>
            <a:r>
              <a:rPr lang="en-US" dirty="0"/>
              <a:t>of cancer and is present when the </a:t>
            </a:r>
            <a:r>
              <a:rPr lang="en-US" dirty="0" smtClean="0"/>
              <a:t>pericardial effusion </a:t>
            </a:r>
            <a:r>
              <a:rPr lang="en-US" dirty="0"/>
              <a:t>evolves into </a:t>
            </a:r>
            <a:r>
              <a:rPr lang="en-US" dirty="0" smtClean="0"/>
              <a:t>the hemodynamic instability </a:t>
            </a:r>
            <a:r>
              <a:rPr lang="en-US" dirty="0"/>
              <a:t>and compensatory mechanisms are no </a:t>
            </a:r>
            <a:r>
              <a:rPr lang="en-US" dirty="0" smtClean="0"/>
              <a:t>longer effective.</a:t>
            </a:r>
          </a:p>
          <a:p>
            <a:r>
              <a:rPr lang="en-US" dirty="0" smtClean="0"/>
              <a:t>Incidence: cardiac tamponade occurs </a:t>
            </a:r>
            <a:r>
              <a:rPr lang="en-US" dirty="0"/>
              <a:t>in as many as </a:t>
            </a:r>
            <a:r>
              <a:rPr lang="en-US" dirty="0" smtClean="0"/>
              <a:t>13% to </a:t>
            </a:r>
            <a:r>
              <a:rPr lang="en-US" dirty="0"/>
              <a:t>23% of individuals with cancer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966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spectrum of sepsis </a:t>
            </a:r>
            <a:r>
              <a:rPr lang="en-US" dirty="0" smtClean="0"/>
              <a:t>includes the </a:t>
            </a:r>
            <a:r>
              <a:rPr lang="en-US" dirty="0"/>
              <a:t>continuum of infection/bacteremia, systemic </a:t>
            </a:r>
            <a:r>
              <a:rPr lang="en-US" dirty="0" smtClean="0"/>
              <a:t>inflammatory</a:t>
            </a:r>
            <a:r>
              <a:rPr lang="en-US" dirty="0"/>
              <a:t> </a:t>
            </a:r>
            <a:r>
              <a:rPr lang="en-US" dirty="0" smtClean="0"/>
              <a:t>response </a:t>
            </a:r>
            <a:r>
              <a:rPr lang="en-US" dirty="0"/>
              <a:t>syndrome (SIRS), sepsis, severe </a:t>
            </a:r>
            <a:r>
              <a:rPr lang="en-US" dirty="0" smtClean="0"/>
              <a:t>sepsis, septic </a:t>
            </a:r>
            <a:r>
              <a:rPr lang="en-US" dirty="0"/>
              <a:t>shock, and multiple organ dysfunction </a:t>
            </a:r>
            <a:r>
              <a:rPr lang="en-US" dirty="0" smtClean="0"/>
              <a:t>syndrome (MODS).</a:t>
            </a:r>
          </a:p>
        </p:txBody>
      </p:sp>
    </p:spTree>
    <p:extLst>
      <p:ext uri="{BB962C8B-B14F-4D97-AF65-F5344CB8AC3E}">
        <p14:creationId xmlns:p14="http://schemas.microsoft.com/office/powerpoint/2010/main" val="15110819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Spectrum of Sepsis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Infection: </a:t>
            </a:r>
            <a:r>
              <a:rPr lang="en-US" dirty="0" smtClean="0"/>
              <a:t>Inflammatory </a:t>
            </a:r>
            <a:r>
              <a:rPr lang="en-US" dirty="0"/>
              <a:t>response by host to </a:t>
            </a:r>
            <a:r>
              <a:rPr lang="en-US" dirty="0" smtClean="0"/>
              <a:t>invading microorganism.</a:t>
            </a:r>
          </a:p>
          <a:p>
            <a:r>
              <a:rPr lang="en-US" b="1" dirty="0"/>
              <a:t>Bacteremia: </a:t>
            </a:r>
            <a:r>
              <a:rPr lang="en-US" dirty="0"/>
              <a:t>The presence of viable bacteria in the blood</a:t>
            </a:r>
            <a:r>
              <a:rPr lang="en-US" dirty="0" smtClean="0"/>
              <a:t>.</a:t>
            </a:r>
          </a:p>
          <a:p>
            <a:r>
              <a:rPr lang="en-US" b="1" dirty="0"/>
              <a:t>Systemic </a:t>
            </a:r>
            <a:r>
              <a:rPr lang="en-US" b="1" dirty="0" smtClean="0"/>
              <a:t>Inflammatory </a:t>
            </a:r>
            <a:r>
              <a:rPr lang="en-US" b="1" dirty="0"/>
              <a:t>Response Syndrome (SIRS</a:t>
            </a:r>
            <a:r>
              <a:rPr lang="en-US" b="1" dirty="0" smtClean="0"/>
              <a:t>): </a:t>
            </a:r>
            <a:r>
              <a:rPr lang="en-US" dirty="0" smtClean="0"/>
              <a:t>The </a:t>
            </a:r>
            <a:r>
              <a:rPr lang="en-US" dirty="0"/>
              <a:t>systemic </a:t>
            </a:r>
            <a:r>
              <a:rPr lang="en-US" dirty="0" smtClean="0"/>
              <a:t>inflammatory </a:t>
            </a:r>
            <a:r>
              <a:rPr lang="en-US" dirty="0"/>
              <a:t>response to severe clinical </a:t>
            </a:r>
            <a:r>
              <a:rPr lang="en-US" dirty="0" smtClean="0"/>
              <a:t>insults, manifested </a:t>
            </a:r>
            <a:r>
              <a:rPr lang="en-US" dirty="0"/>
              <a:t>by 2 or more of the following: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Temperature </a:t>
            </a:r>
            <a:r>
              <a:rPr lang="en-US" dirty="0"/>
              <a:t>&gt; </a:t>
            </a:r>
            <a:r>
              <a:rPr lang="en-US" dirty="0" smtClean="0"/>
              <a:t>100.4°F (</a:t>
            </a:r>
            <a:r>
              <a:rPr lang="en-US" dirty="0"/>
              <a:t>38 °C</a:t>
            </a:r>
            <a:r>
              <a:rPr lang="en-US" dirty="0" smtClean="0"/>
              <a:t>) </a:t>
            </a:r>
            <a:r>
              <a:rPr lang="en-US" dirty="0"/>
              <a:t>or &lt; </a:t>
            </a:r>
            <a:r>
              <a:rPr lang="en-US" dirty="0" smtClean="0"/>
              <a:t>96.8°F (</a:t>
            </a:r>
            <a:r>
              <a:rPr lang="en-US" dirty="0"/>
              <a:t>36 °C</a:t>
            </a:r>
            <a:r>
              <a:rPr lang="en-US" dirty="0" smtClean="0"/>
              <a:t>)</a:t>
            </a: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Heart </a:t>
            </a:r>
            <a:r>
              <a:rPr lang="en-US" dirty="0"/>
              <a:t>rate &gt; 90 beats/min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Respiratory </a:t>
            </a:r>
            <a:r>
              <a:rPr lang="en-US" dirty="0"/>
              <a:t>rate &gt; 20 breaths per min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White </a:t>
            </a:r>
            <a:r>
              <a:rPr lang="en-US" dirty="0"/>
              <a:t>blood count &gt; 12,000/mm3, &lt; 4000/mm3 or &gt; 10% bands</a:t>
            </a:r>
          </a:p>
        </p:txBody>
      </p:sp>
    </p:spTree>
    <p:extLst>
      <p:ext uri="{BB962C8B-B14F-4D97-AF65-F5344CB8AC3E}">
        <p14:creationId xmlns:p14="http://schemas.microsoft.com/office/powerpoint/2010/main" val="25005597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Spectrum of Sepsis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/>
              <a:t>Sepsis: </a:t>
            </a:r>
            <a:r>
              <a:rPr lang="en-US" sz="2400" dirty="0"/>
              <a:t>A systemic response to infection. It is identical to </a:t>
            </a:r>
            <a:r>
              <a:rPr lang="en-US" sz="2400" dirty="0" smtClean="0"/>
              <a:t>SIRS except </a:t>
            </a:r>
            <a:r>
              <a:rPr lang="en-US" sz="2400" dirty="0"/>
              <a:t>that there is a known documented infection</a:t>
            </a:r>
            <a:r>
              <a:rPr lang="en-US" sz="2400" dirty="0" smtClean="0"/>
              <a:t>.</a:t>
            </a:r>
          </a:p>
          <a:p>
            <a:r>
              <a:rPr lang="en-US" sz="2400" b="1" dirty="0"/>
              <a:t>Severe Sepsis: </a:t>
            </a:r>
            <a:r>
              <a:rPr lang="en-US" sz="2400" dirty="0"/>
              <a:t>Sepsis complicated by organ </a:t>
            </a:r>
            <a:r>
              <a:rPr lang="en-US" sz="2400" dirty="0" smtClean="0"/>
              <a:t>dysfunction, </a:t>
            </a:r>
            <a:r>
              <a:rPr lang="en-US" sz="2400" dirty="0" err="1" smtClean="0"/>
              <a:t>hypoperfusion</a:t>
            </a:r>
            <a:r>
              <a:rPr lang="en-US" sz="2400" dirty="0"/>
              <a:t>, or hypotension. </a:t>
            </a:r>
            <a:r>
              <a:rPr lang="en-US" sz="2400" dirty="0" err="1" smtClean="0"/>
              <a:t>Hypoperfusion</a:t>
            </a:r>
            <a:r>
              <a:rPr lang="en-US" sz="2400" dirty="0" smtClean="0"/>
              <a:t> </a:t>
            </a:r>
            <a:r>
              <a:rPr lang="en-US" sz="2400" dirty="0"/>
              <a:t>may include lactic acidosis, oliguria, or </a:t>
            </a:r>
            <a:r>
              <a:rPr lang="en-US" sz="2400" dirty="0" smtClean="0"/>
              <a:t>acute alterations </a:t>
            </a:r>
            <a:r>
              <a:rPr lang="en-US" sz="2400" dirty="0"/>
              <a:t>in mental status</a:t>
            </a:r>
            <a:r>
              <a:rPr lang="en-US" sz="2400" dirty="0" smtClean="0"/>
              <a:t>.</a:t>
            </a:r>
          </a:p>
          <a:p>
            <a:r>
              <a:rPr lang="en-US" sz="2400" b="1" dirty="0"/>
              <a:t>Septic Shock: </a:t>
            </a:r>
            <a:r>
              <a:rPr lang="en-US" sz="2400" dirty="0"/>
              <a:t>Sepsis with persistent hemodynamic </a:t>
            </a:r>
            <a:r>
              <a:rPr lang="en-US" sz="2400" dirty="0" smtClean="0"/>
              <a:t>instability despite </a:t>
            </a:r>
            <a:r>
              <a:rPr lang="en-US" sz="2400" dirty="0"/>
              <a:t>aggressive </a:t>
            </a:r>
            <a:r>
              <a:rPr lang="en-US" sz="2400" dirty="0" smtClean="0"/>
              <a:t>fluid </a:t>
            </a:r>
            <a:r>
              <a:rPr lang="en-US" sz="2400" dirty="0"/>
              <a:t>challenge unexplained by other causes</a:t>
            </a:r>
            <a:r>
              <a:rPr lang="en-US" sz="2400" dirty="0" smtClean="0"/>
              <a:t>.</a:t>
            </a:r>
          </a:p>
          <a:p>
            <a:r>
              <a:rPr lang="en-US" sz="2400" b="1" dirty="0"/>
              <a:t>Multiple Organ Dysfunction Syndrome (MODS): </a:t>
            </a:r>
            <a:r>
              <a:rPr lang="en-US" sz="2400" dirty="0" smtClean="0"/>
              <a:t>A continuation </a:t>
            </a:r>
            <a:r>
              <a:rPr lang="en-US" sz="2400" dirty="0"/>
              <a:t>of the sepsis syndrome characterized by </a:t>
            </a:r>
            <a:r>
              <a:rPr lang="en-US" sz="2400" dirty="0" smtClean="0"/>
              <a:t>the presence </a:t>
            </a:r>
            <a:r>
              <a:rPr lang="en-US" sz="2400" dirty="0"/>
              <a:t>of altered organ function of more than 1 organ </a:t>
            </a:r>
            <a:r>
              <a:rPr lang="en-US" sz="2400" dirty="0" smtClean="0"/>
              <a:t>such that </a:t>
            </a:r>
            <a:r>
              <a:rPr lang="en-US" sz="2400" dirty="0"/>
              <a:t>homeostasis cannot be maintained without </a:t>
            </a:r>
            <a:r>
              <a:rPr lang="en-US" sz="2400" dirty="0" smtClean="0"/>
              <a:t>immediate intervention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36890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Etiology and Risk Factors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852" y="1923984"/>
            <a:ext cx="6725875" cy="4181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09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Pathophysiology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Septic shock is the most common cause of </a:t>
            </a:r>
            <a:r>
              <a:rPr lang="en-US" dirty="0" smtClean="0"/>
              <a:t>circulatory collapse </a:t>
            </a:r>
            <a:r>
              <a:rPr lang="en-US" dirty="0"/>
              <a:t>in patients with cancer.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principle feature </a:t>
            </a:r>
            <a:r>
              <a:rPr lang="en-US" dirty="0" smtClean="0"/>
              <a:t>of sepsis</a:t>
            </a:r>
            <a:r>
              <a:rPr lang="en-US" dirty="0"/>
              <a:t>, hemodynamically, is arterial vasodilatation. </a:t>
            </a:r>
            <a:r>
              <a:rPr lang="en-US" dirty="0" smtClean="0"/>
              <a:t>The release </a:t>
            </a:r>
            <a:r>
              <a:rPr lang="en-US" dirty="0"/>
              <a:t>of </a:t>
            </a:r>
            <a:r>
              <a:rPr lang="en-US" dirty="0" smtClean="0"/>
              <a:t>inflammatory </a:t>
            </a:r>
            <a:r>
              <a:rPr lang="en-US" dirty="0"/>
              <a:t>cytokines such as bradykinin, </a:t>
            </a:r>
            <a:r>
              <a:rPr lang="en-US" dirty="0" smtClean="0"/>
              <a:t>histamine, and </a:t>
            </a:r>
            <a:r>
              <a:rPr lang="en-US" dirty="0"/>
              <a:t>serotonin cause increased capillary </a:t>
            </a:r>
            <a:r>
              <a:rPr lang="en-US" dirty="0" smtClean="0"/>
              <a:t>permeability. </a:t>
            </a:r>
          </a:p>
          <a:p>
            <a:r>
              <a:rPr lang="en-US" dirty="0" smtClean="0"/>
              <a:t>This </a:t>
            </a:r>
            <a:r>
              <a:rPr lang="en-US" dirty="0"/>
              <a:t>increased permeability and subsequent </a:t>
            </a:r>
            <a:r>
              <a:rPr lang="en-US" dirty="0" smtClean="0"/>
              <a:t>decreased peripheral </a:t>
            </a:r>
            <a:r>
              <a:rPr lang="en-US" dirty="0"/>
              <a:t>vascular tone forces the body to be </a:t>
            </a:r>
            <a:r>
              <a:rPr lang="en-US" dirty="0" smtClean="0"/>
              <a:t>dependent on </a:t>
            </a:r>
            <a:r>
              <a:rPr lang="en-US" dirty="0"/>
              <a:t>cardiac output to maintain an </a:t>
            </a:r>
            <a:r>
              <a:rPr lang="en-US" dirty="0" smtClean="0"/>
              <a:t>efficient </a:t>
            </a:r>
            <a:r>
              <a:rPr lang="en-US" dirty="0"/>
              <a:t>blood </a:t>
            </a:r>
            <a:r>
              <a:rPr lang="en-US" dirty="0" smtClean="0"/>
              <a:t>pressure. In </a:t>
            </a:r>
            <a:r>
              <a:rPr lang="en-US" dirty="0"/>
              <a:t>an attempt to increase cardiac output, </a:t>
            </a:r>
            <a:r>
              <a:rPr lang="en-US" dirty="0" smtClean="0"/>
              <a:t>vasodilatation occurs</a:t>
            </a:r>
            <a:r>
              <a:rPr lang="en-US" dirty="0"/>
              <a:t>. If a </a:t>
            </a:r>
            <a:r>
              <a:rPr lang="en-US" dirty="0" smtClean="0"/>
              <a:t>sufficient </a:t>
            </a:r>
            <a:r>
              <a:rPr lang="en-US" dirty="0"/>
              <a:t>rise in cardiac output is not </a:t>
            </a:r>
            <a:r>
              <a:rPr lang="en-US" dirty="0" smtClean="0"/>
              <a:t>achieved to </a:t>
            </a:r>
            <a:r>
              <a:rPr lang="en-US" dirty="0"/>
              <a:t>compensate for the vasodilatation, hypotension </a:t>
            </a:r>
            <a:r>
              <a:rPr lang="en-US" dirty="0" smtClean="0"/>
              <a:t>and shock </a:t>
            </a:r>
            <a:r>
              <a:rPr lang="en-US" dirty="0"/>
              <a:t>may occur.</a:t>
            </a:r>
          </a:p>
        </p:txBody>
      </p:sp>
    </p:spTree>
    <p:extLst>
      <p:ext uri="{BB962C8B-B14F-4D97-AF65-F5344CB8AC3E}">
        <p14:creationId xmlns:p14="http://schemas.microsoft.com/office/powerpoint/2010/main" val="4824121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Manifestations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CNS: Apprehension, confusion, disorientation, agitation.</a:t>
            </a:r>
          </a:p>
          <a:p>
            <a:r>
              <a:rPr lang="en-US" sz="2400" dirty="0" smtClean="0"/>
              <a:t>Cardiovascular: </a:t>
            </a:r>
            <a:r>
              <a:rPr lang="en-US" sz="2400" dirty="0"/>
              <a:t>s</a:t>
            </a:r>
            <a:r>
              <a:rPr lang="en-US" sz="2400" dirty="0" smtClean="0"/>
              <a:t>inus tachycardia, BP </a:t>
            </a:r>
            <a:r>
              <a:rPr lang="en-US" sz="2400" dirty="0"/>
              <a:t>&lt; 90 mm </a:t>
            </a:r>
            <a:r>
              <a:rPr lang="en-US" sz="2400" dirty="0" smtClean="0"/>
              <a:t>Hg.</a:t>
            </a:r>
          </a:p>
          <a:p>
            <a:r>
              <a:rPr lang="en-US" sz="2400" dirty="0" smtClean="0"/>
              <a:t>Pulmonary: tachypnea, shallow breaths, respiratory </a:t>
            </a:r>
            <a:r>
              <a:rPr lang="en-US" sz="2400" dirty="0"/>
              <a:t>and metabolic </a:t>
            </a:r>
            <a:r>
              <a:rPr lang="en-US" sz="2400" dirty="0" smtClean="0"/>
              <a:t>acidosis.</a:t>
            </a:r>
          </a:p>
          <a:p>
            <a:r>
              <a:rPr lang="en-US" sz="2400" dirty="0" smtClean="0"/>
              <a:t>Renal: decreased </a:t>
            </a:r>
            <a:r>
              <a:rPr lang="en-US" sz="2400" dirty="0"/>
              <a:t>u</a:t>
            </a:r>
            <a:r>
              <a:rPr lang="en-US" sz="2400" dirty="0" smtClean="0"/>
              <a:t>rine output, increased osmolality.</a:t>
            </a:r>
          </a:p>
          <a:p>
            <a:r>
              <a:rPr lang="en-US" sz="2400" dirty="0" smtClean="0"/>
              <a:t>Hematology: </a:t>
            </a:r>
            <a:r>
              <a:rPr lang="en-US" sz="2400" dirty="0"/>
              <a:t>l</a:t>
            </a:r>
            <a:r>
              <a:rPr lang="en-US" sz="2400" dirty="0" smtClean="0"/>
              <a:t>eukopenia </a:t>
            </a:r>
            <a:r>
              <a:rPr lang="en-US" sz="2400" dirty="0"/>
              <a:t>or </a:t>
            </a:r>
            <a:r>
              <a:rPr lang="en-US" sz="2400" dirty="0" smtClean="0"/>
              <a:t>leukocytosis, thrombocytopenia, PT/PTT prolonged.</a:t>
            </a:r>
          </a:p>
          <a:p>
            <a:r>
              <a:rPr lang="en-US" sz="2400" dirty="0"/>
              <a:t>Metabolic and </a:t>
            </a:r>
            <a:r>
              <a:rPr lang="en-US" sz="2400" dirty="0" smtClean="0"/>
              <a:t>electrolyte: </a:t>
            </a:r>
            <a:r>
              <a:rPr lang="en-US" sz="2400" dirty="0"/>
              <a:t>Temperature &gt; 100.4°F or &lt; </a:t>
            </a:r>
            <a:r>
              <a:rPr lang="en-US" sz="2400" dirty="0" smtClean="0"/>
              <a:t>96.8°F, Lactic acidosis, hyperglycemia.</a:t>
            </a:r>
          </a:p>
          <a:p>
            <a:r>
              <a:rPr lang="en-US" sz="2400" dirty="0" smtClean="0"/>
              <a:t>Integument: </a:t>
            </a:r>
            <a:r>
              <a:rPr lang="en-US" sz="2400" dirty="0"/>
              <a:t>d</a:t>
            </a:r>
            <a:r>
              <a:rPr lang="en-US" sz="2400" dirty="0" smtClean="0"/>
              <a:t>ry</a:t>
            </a:r>
            <a:r>
              <a:rPr lang="en-US" sz="2400" dirty="0"/>
              <a:t>, warm, and </a:t>
            </a:r>
            <a:r>
              <a:rPr lang="en-US" sz="2400" dirty="0" smtClean="0"/>
              <a:t>flushed skin.</a:t>
            </a:r>
          </a:p>
          <a:p>
            <a:r>
              <a:rPr lang="en-US" sz="2400" dirty="0" smtClean="0"/>
              <a:t>Gastrointestinal: </a:t>
            </a:r>
            <a:r>
              <a:rPr lang="en-US" sz="2400" dirty="0"/>
              <a:t>n</a:t>
            </a:r>
            <a:r>
              <a:rPr lang="en-US" sz="2400" dirty="0" smtClean="0"/>
              <a:t>ausea </a:t>
            </a:r>
            <a:r>
              <a:rPr lang="en-US" sz="2400" dirty="0"/>
              <a:t>and </a:t>
            </a:r>
            <a:r>
              <a:rPr lang="en-US" sz="2400" dirty="0" smtClean="0"/>
              <a:t>vomiting.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3352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History.</a:t>
            </a:r>
          </a:p>
          <a:p>
            <a:r>
              <a:rPr lang="en-US" dirty="0" smtClean="0"/>
              <a:t>Physical </a:t>
            </a:r>
            <a:r>
              <a:rPr lang="en-US" dirty="0" smtClean="0"/>
              <a:t>examination.</a:t>
            </a:r>
          </a:p>
          <a:p>
            <a:r>
              <a:rPr lang="en-US" dirty="0" smtClean="0"/>
              <a:t>Diagnostic studies.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9912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Therapeutic Approaches and Nursing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Prevention and detection.</a:t>
            </a:r>
          </a:p>
          <a:p>
            <a:r>
              <a:rPr lang="en-US" dirty="0"/>
              <a:t>Acute physiology and chronic </a:t>
            </a:r>
            <a:r>
              <a:rPr lang="en-US" dirty="0" smtClean="0"/>
              <a:t>health evaluation system (APACHE).</a:t>
            </a:r>
          </a:p>
          <a:p>
            <a:r>
              <a:rPr lang="en-US" dirty="0"/>
              <a:t>T</a:t>
            </a:r>
            <a:r>
              <a:rPr lang="en-US" dirty="0" smtClean="0"/>
              <a:t>reatment </a:t>
            </a:r>
            <a:r>
              <a:rPr lang="en-US" dirty="0"/>
              <a:t>of </a:t>
            </a:r>
            <a:r>
              <a:rPr lang="en-US" dirty="0" smtClean="0"/>
              <a:t>infection.</a:t>
            </a:r>
          </a:p>
          <a:p>
            <a:r>
              <a:rPr lang="en-US" dirty="0"/>
              <a:t>T</a:t>
            </a:r>
            <a:r>
              <a:rPr lang="en-US" dirty="0" smtClean="0"/>
              <a:t>reatment </a:t>
            </a:r>
            <a:r>
              <a:rPr lang="en-US" dirty="0"/>
              <a:t>of </a:t>
            </a:r>
            <a:r>
              <a:rPr lang="en-US" dirty="0" smtClean="0"/>
              <a:t>inflammation</a:t>
            </a:r>
            <a:r>
              <a:rPr lang="en-US" dirty="0"/>
              <a:t>.</a:t>
            </a:r>
          </a:p>
          <a:p>
            <a:r>
              <a:rPr lang="en-US" dirty="0"/>
              <a:t>H</a:t>
            </a:r>
            <a:r>
              <a:rPr lang="en-US" dirty="0" smtClean="0"/>
              <a:t>emodynamic support.</a:t>
            </a:r>
          </a:p>
          <a:p>
            <a:r>
              <a:rPr lang="en-US" dirty="0" smtClean="0"/>
              <a:t>Fluid resuscitation.</a:t>
            </a:r>
          </a:p>
          <a:p>
            <a:r>
              <a:rPr lang="en-US" dirty="0" smtClean="0"/>
              <a:t>Vasopressor.</a:t>
            </a:r>
            <a:endParaRPr lang="en-US" dirty="0"/>
          </a:p>
          <a:p>
            <a:r>
              <a:rPr lang="en-US" dirty="0"/>
              <a:t>I</a:t>
            </a:r>
            <a:r>
              <a:rPr lang="en-US" dirty="0" smtClean="0"/>
              <a:t>notropic support.</a:t>
            </a:r>
          </a:p>
          <a:p>
            <a:r>
              <a:rPr lang="en-US" dirty="0"/>
              <a:t>O</a:t>
            </a:r>
            <a:r>
              <a:rPr lang="en-US" dirty="0" smtClean="0"/>
              <a:t>xygenation </a:t>
            </a:r>
            <a:r>
              <a:rPr lang="en-US" dirty="0"/>
              <a:t>support</a:t>
            </a:r>
            <a:r>
              <a:rPr lang="en-US" dirty="0" smtClean="0"/>
              <a:t>.</a:t>
            </a:r>
          </a:p>
          <a:p>
            <a:r>
              <a:rPr lang="en-US" dirty="0" smtClean="0"/>
              <a:t>Support therapy: glucose control, renal replacement and control of stress ulcers.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8181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APACHE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Temperature.</a:t>
            </a:r>
          </a:p>
          <a:p>
            <a:r>
              <a:rPr lang="en-US" dirty="0" smtClean="0"/>
              <a:t>Heart rate.</a:t>
            </a:r>
          </a:p>
          <a:p>
            <a:r>
              <a:rPr lang="en-US" dirty="0" smtClean="0"/>
              <a:t>Respiratory rate.</a:t>
            </a:r>
          </a:p>
          <a:p>
            <a:r>
              <a:rPr lang="en-US" dirty="0" smtClean="0"/>
              <a:t>Blood pressure.</a:t>
            </a:r>
          </a:p>
          <a:p>
            <a:r>
              <a:rPr lang="en-US" dirty="0" smtClean="0"/>
              <a:t>Hematocrit.</a:t>
            </a:r>
          </a:p>
          <a:p>
            <a:r>
              <a:rPr lang="en-US" dirty="0" smtClean="0"/>
              <a:t>White blood cells.</a:t>
            </a:r>
          </a:p>
          <a:p>
            <a:r>
              <a:rPr lang="en-US" dirty="0" smtClean="0"/>
              <a:t>Serum sodium.</a:t>
            </a:r>
          </a:p>
          <a:p>
            <a:r>
              <a:rPr lang="en-US" dirty="0" smtClean="0"/>
              <a:t>Serum potassium.</a:t>
            </a:r>
          </a:p>
          <a:p>
            <a:r>
              <a:rPr lang="en-US" dirty="0" smtClean="0"/>
              <a:t>Serum sodium bicarbonate.</a:t>
            </a:r>
          </a:p>
          <a:p>
            <a:r>
              <a:rPr lang="en-US" dirty="0" smtClean="0"/>
              <a:t>Creatinine.</a:t>
            </a:r>
          </a:p>
          <a:p>
            <a:r>
              <a:rPr lang="en-US" dirty="0" smtClean="0"/>
              <a:t>PaO2 or FIO2.</a:t>
            </a:r>
          </a:p>
          <a:p>
            <a:r>
              <a:rPr lang="en-US" dirty="0" smtClean="0"/>
              <a:t>pH and pCO2.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4344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APACHE Score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8405" y="1690687"/>
            <a:ext cx="5750718" cy="420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885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Manifestations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Early sign: neck vein distention. </a:t>
            </a:r>
          </a:p>
          <a:p>
            <a:r>
              <a:rPr lang="en-US" dirty="0" smtClean="0"/>
              <a:t>Others: tachycardia, dyspnea, elevated jugular venous pressure, and </a:t>
            </a:r>
            <a:r>
              <a:rPr lang="en-US" dirty="0" err="1" smtClean="0"/>
              <a:t>pulsus</a:t>
            </a:r>
            <a:r>
              <a:rPr lang="en-US" dirty="0" smtClean="0"/>
              <a:t> </a:t>
            </a:r>
            <a:r>
              <a:rPr lang="en-US" dirty="0" err="1" smtClean="0"/>
              <a:t>paradoxus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3063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282414"/>
            <a:ext cx="7886700" cy="1325563"/>
          </a:xfrm>
        </p:spPr>
        <p:txBody>
          <a:bodyPr/>
          <a:lstStyle/>
          <a:p>
            <a:pPr algn="ctr"/>
            <a:r>
              <a:rPr lang="en-US" dirty="0" smtClean="0"/>
              <a:t>Spinal Cord Compression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084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Spinal Cord Compression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Spinal cord compression </a:t>
            </a:r>
            <a:r>
              <a:rPr lang="en-US" dirty="0"/>
              <a:t>is a </a:t>
            </a:r>
            <a:r>
              <a:rPr lang="en-US" dirty="0" smtClean="0"/>
              <a:t>malignant process </a:t>
            </a:r>
            <a:r>
              <a:rPr lang="en-US" dirty="0"/>
              <a:t>that causes disruption in neurological </a:t>
            </a:r>
            <a:r>
              <a:rPr lang="en-US" dirty="0" smtClean="0"/>
              <a:t>function when </a:t>
            </a:r>
            <a:r>
              <a:rPr lang="en-US" dirty="0"/>
              <a:t>a tumor and its destructive effects on the spinal </a:t>
            </a:r>
            <a:r>
              <a:rPr lang="en-US" dirty="0" smtClean="0"/>
              <a:t>cord compress </a:t>
            </a:r>
            <a:r>
              <a:rPr lang="en-US" dirty="0"/>
              <a:t>neural tissue or interfere with its blood supply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0547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Manifestations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 pain.</a:t>
            </a:r>
          </a:p>
          <a:p>
            <a:r>
              <a:rPr lang="en-US" dirty="0" smtClean="0"/>
              <a:t>Motor weakness and motor loss.</a:t>
            </a:r>
          </a:p>
          <a:p>
            <a:r>
              <a:rPr lang="en-US" dirty="0" smtClean="0"/>
              <a:t>Sensory disturbance and sensory loss.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42005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Examination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Roughly 95% of patients who have weakness have a </a:t>
            </a:r>
            <a:r>
              <a:rPr lang="en-US" dirty="0" smtClean="0"/>
              <a:t>significant </a:t>
            </a:r>
            <a:r>
              <a:rPr lang="en-US" dirty="0"/>
              <a:t>compression of the spinal </a:t>
            </a:r>
            <a:r>
              <a:rPr lang="en-US" dirty="0" smtClean="0"/>
              <a:t>cord. </a:t>
            </a:r>
          </a:p>
          <a:p>
            <a:r>
              <a:rPr lang="en-US" dirty="0" smtClean="0"/>
              <a:t>On </a:t>
            </a:r>
            <a:r>
              <a:rPr lang="en-US" dirty="0"/>
              <a:t>physical </a:t>
            </a:r>
            <a:r>
              <a:rPr lang="en-US" dirty="0" smtClean="0"/>
              <a:t>exam, the </a:t>
            </a:r>
            <a:r>
              <a:rPr lang="en-US" dirty="0"/>
              <a:t>strength of the extremities and gait are assessed to </a:t>
            </a:r>
            <a:r>
              <a:rPr lang="en-US" dirty="0" smtClean="0"/>
              <a:t>determine motor </a:t>
            </a:r>
            <a:r>
              <a:rPr lang="en-US" dirty="0"/>
              <a:t>loss. This step is important in identifying </a:t>
            </a:r>
            <a:r>
              <a:rPr lang="en-US" dirty="0" smtClean="0"/>
              <a:t>early neurological deficits </a:t>
            </a:r>
            <a:r>
              <a:rPr lang="en-US" dirty="0"/>
              <a:t>that represent a more urgent clinical </a:t>
            </a:r>
            <a:r>
              <a:rPr lang="en-US" dirty="0" smtClean="0"/>
              <a:t>condition. </a:t>
            </a:r>
          </a:p>
          <a:p>
            <a:r>
              <a:rPr lang="en-US" dirty="0" smtClean="0"/>
              <a:t>Ambulation </a:t>
            </a:r>
            <a:r>
              <a:rPr lang="en-US" dirty="0"/>
              <a:t>at the time of diagnosis is critical </a:t>
            </a:r>
            <a:r>
              <a:rPr lang="en-US" dirty="0" smtClean="0"/>
              <a:t>because less </a:t>
            </a:r>
            <a:r>
              <a:rPr lang="en-US" dirty="0"/>
              <a:t>than 25% of paralyzed patients will regain their </a:t>
            </a:r>
            <a:r>
              <a:rPr lang="en-US" dirty="0" smtClean="0"/>
              <a:t>ability to </a:t>
            </a:r>
            <a:r>
              <a:rPr lang="en-US" dirty="0"/>
              <a:t>ambulate after treatment of spinal cord </a:t>
            </a:r>
            <a:r>
              <a:rPr lang="en-US" dirty="0" smtClean="0"/>
              <a:t>compression.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8827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Bone scan.</a:t>
            </a:r>
          </a:p>
          <a:p>
            <a:r>
              <a:rPr lang="en-US" dirty="0" smtClean="0"/>
              <a:t>MRI.</a:t>
            </a:r>
          </a:p>
          <a:p>
            <a:r>
              <a:rPr lang="en-US" dirty="0" smtClean="0"/>
              <a:t>CT.</a:t>
            </a:r>
          </a:p>
          <a:p>
            <a:r>
              <a:rPr lang="en-US" dirty="0" smtClean="0"/>
              <a:t>PET scan.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5604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Therapeutic Approaches and Nursing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Steroids.</a:t>
            </a:r>
          </a:p>
          <a:p>
            <a:r>
              <a:rPr lang="en-US" dirty="0" smtClean="0"/>
              <a:t>Radiation.</a:t>
            </a:r>
          </a:p>
          <a:p>
            <a:r>
              <a:rPr lang="en-US" dirty="0" smtClean="0"/>
              <a:t>Surgical intervention.</a:t>
            </a:r>
          </a:p>
          <a:p>
            <a:r>
              <a:rPr lang="en-US" dirty="0" smtClean="0"/>
              <a:t>Chemotherapy.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06163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Pain.</a:t>
            </a:r>
          </a:p>
          <a:p>
            <a:r>
              <a:rPr lang="en-US" dirty="0" smtClean="0"/>
              <a:t>Mobility.</a:t>
            </a:r>
          </a:p>
          <a:p>
            <a:r>
              <a:rPr lang="en-US" dirty="0" smtClean="0"/>
              <a:t>Bowel and bladder dysfunction.</a:t>
            </a:r>
          </a:p>
          <a:p>
            <a:r>
              <a:rPr lang="en-US" dirty="0" smtClean="0"/>
              <a:t>Skin care.</a:t>
            </a:r>
          </a:p>
        </p:txBody>
      </p:sp>
    </p:spTree>
    <p:extLst>
      <p:ext uri="{BB962C8B-B14F-4D97-AF65-F5344CB8AC3E}">
        <p14:creationId xmlns:p14="http://schemas.microsoft.com/office/powerpoint/2010/main" val="1968259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Pain: opioids, dexamethasone, NSAIDs, anticonvulsants, antidepressants, complementary alternative therapy, </a:t>
            </a:r>
            <a:r>
              <a:rPr lang="en-US" sz="2000" dirty="0" err="1" smtClean="0"/>
              <a:t>vertebroplasty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Immobility: physical therapy, enhance mobility, and stabilize spine.</a:t>
            </a:r>
          </a:p>
          <a:p>
            <a:r>
              <a:rPr lang="en-US" sz="2000" dirty="0"/>
              <a:t>Risk of injury due </a:t>
            </a:r>
            <a:r>
              <a:rPr lang="en-US" sz="2000" dirty="0" smtClean="0"/>
              <a:t>to sensory </a:t>
            </a:r>
            <a:r>
              <a:rPr lang="en-US" sz="2000" dirty="0"/>
              <a:t>loss, which </a:t>
            </a:r>
            <a:r>
              <a:rPr lang="en-US" sz="2000" dirty="0" smtClean="0"/>
              <a:t>includes paresthesia </a:t>
            </a:r>
            <a:r>
              <a:rPr lang="en-US" sz="2000" dirty="0"/>
              <a:t>and loss </a:t>
            </a:r>
            <a:r>
              <a:rPr lang="en-US" sz="2000" dirty="0" smtClean="0"/>
              <a:t>of temperature</a:t>
            </a:r>
            <a:r>
              <a:rPr lang="en-US" sz="2000" dirty="0"/>
              <a:t>, </a:t>
            </a:r>
            <a:r>
              <a:rPr lang="en-US" sz="2000" dirty="0" smtClean="0"/>
              <a:t>position and </a:t>
            </a:r>
            <a:r>
              <a:rPr lang="en-US" sz="2000" dirty="0"/>
              <a:t>vibratory senses, </a:t>
            </a:r>
            <a:r>
              <a:rPr lang="en-US" sz="2000" dirty="0" smtClean="0"/>
              <a:t>and light touch: Assess </a:t>
            </a:r>
            <a:r>
              <a:rPr lang="en-US" sz="2000" dirty="0"/>
              <a:t>degree of sensory changes: touch, </a:t>
            </a:r>
            <a:r>
              <a:rPr lang="en-US" sz="2000" dirty="0" smtClean="0"/>
              <a:t>temperature, paresthesia, Assess </a:t>
            </a:r>
            <a:r>
              <a:rPr lang="en-US" sz="2000" dirty="0"/>
              <a:t>environment for physical, thermal, and </a:t>
            </a:r>
            <a:r>
              <a:rPr lang="en-US" sz="2000" dirty="0" smtClean="0"/>
              <a:t>chemical hazards </a:t>
            </a:r>
            <a:r>
              <a:rPr lang="en-US" sz="2000" dirty="0"/>
              <a:t>and organize environment to minimize </a:t>
            </a:r>
            <a:r>
              <a:rPr lang="en-US" sz="2000" dirty="0" smtClean="0"/>
              <a:t>hazards, Assist </a:t>
            </a:r>
            <a:r>
              <a:rPr lang="en-US" sz="2000" dirty="0"/>
              <a:t>patient with ADLs as </a:t>
            </a:r>
            <a:r>
              <a:rPr lang="en-US" sz="2000" dirty="0" smtClean="0"/>
              <a:t>indicated.</a:t>
            </a:r>
          </a:p>
          <a:p>
            <a:r>
              <a:rPr lang="en-US" sz="2000" dirty="0"/>
              <a:t>Bladder </a:t>
            </a:r>
            <a:r>
              <a:rPr lang="en-US" sz="2000" dirty="0" smtClean="0"/>
              <a:t>dysfunction: fluid intake &gt; 2L/d, Indwelling catheter, U/A, UTI treatment, and daily perineal hygiene.</a:t>
            </a:r>
          </a:p>
          <a:p>
            <a:r>
              <a:rPr lang="en-US" sz="2000" dirty="0" smtClean="0"/>
              <a:t>Bowel disturbances: establish bowel regimen, dietary recommendations, fluid intake</a:t>
            </a:r>
            <a:r>
              <a:rPr lang="en-US" sz="2000" dirty="0"/>
              <a:t>, and daily perineal hygiene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023276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255809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>Superior Vena Cava Syndrome</a:t>
            </a:r>
          </a:p>
        </p:txBody>
      </p:sp>
    </p:spTree>
    <p:extLst>
      <p:ext uri="{BB962C8B-B14F-4D97-AF65-F5344CB8AC3E}">
        <p14:creationId xmlns:p14="http://schemas.microsoft.com/office/powerpoint/2010/main" val="39813550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Superior Vena Cava Syndrome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/>
              <a:t>Superior vena cava syndrome (SVCS) develops as a </a:t>
            </a:r>
            <a:r>
              <a:rPr lang="pt-BR" dirty="0" smtClean="0"/>
              <a:t>result </a:t>
            </a:r>
            <a:r>
              <a:rPr lang="en-US" dirty="0" smtClean="0"/>
              <a:t>of </a:t>
            </a:r>
            <a:r>
              <a:rPr lang="en-US" dirty="0"/>
              <a:t>obstruction or compression of the superior vena </a:t>
            </a:r>
            <a:r>
              <a:rPr lang="en-US" dirty="0" smtClean="0"/>
              <a:t>cava (SVC).</a:t>
            </a:r>
          </a:p>
          <a:p>
            <a:r>
              <a:rPr lang="en-US" dirty="0"/>
              <a:t>SVCS is an obstruction of blood </a:t>
            </a:r>
            <a:r>
              <a:rPr lang="en-US" dirty="0" smtClean="0"/>
              <a:t>flow </a:t>
            </a:r>
            <a:r>
              <a:rPr lang="en-US" dirty="0"/>
              <a:t>through </a:t>
            </a:r>
            <a:r>
              <a:rPr lang="en-US" dirty="0" smtClean="0"/>
              <a:t>the SVC</a:t>
            </a:r>
            <a:r>
              <a:rPr lang="en-US" dirty="0"/>
              <a:t>, the major vein that carries blood to the heart </a:t>
            </a:r>
            <a:r>
              <a:rPr lang="en-US" dirty="0" smtClean="0"/>
              <a:t>from the </a:t>
            </a:r>
            <a:r>
              <a:rPr lang="en-US" dirty="0"/>
              <a:t>arms, upper chest, head, and neck</a:t>
            </a:r>
            <a:r>
              <a:rPr lang="en-US" dirty="0" smtClean="0"/>
              <a:t>.</a:t>
            </a:r>
          </a:p>
          <a:p>
            <a:r>
              <a:rPr lang="en-US" dirty="0"/>
              <a:t>The </a:t>
            </a:r>
            <a:r>
              <a:rPr lang="en-US" dirty="0" smtClean="0"/>
              <a:t>obstruction can </a:t>
            </a:r>
            <a:r>
              <a:rPr lang="en-US" dirty="0"/>
              <a:t>be caused by intrinsic or extrinsic factors to the </a:t>
            </a:r>
            <a:r>
              <a:rPr lang="en-US" dirty="0" smtClean="0"/>
              <a:t>SVC. Intrinsic </a:t>
            </a:r>
            <a:r>
              <a:rPr lang="en-US" dirty="0"/>
              <a:t>factors include intraluminal tumor or </a:t>
            </a:r>
            <a:r>
              <a:rPr lang="en-US" dirty="0" smtClean="0"/>
              <a:t>thrombosis in </a:t>
            </a:r>
            <a:r>
              <a:rPr lang="en-US" dirty="0"/>
              <a:t>the SVC. Tumor and enlarged lymph nodes are </a:t>
            </a:r>
            <a:r>
              <a:rPr lang="en-US" dirty="0" smtClean="0"/>
              <a:t>the most </a:t>
            </a:r>
            <a:r>
              <a:rPr lang="en-US" dirty="0"/>
              <a:t>common cause of extrinsic compression of the SVC.</a:t>
            </a:r>
          </a:p>
        </p:txBody>
      </p:sp>
    </p:spTree>
    <p:extLst>
      <p:ext uri="{BB962C8B-B14F-4D97-AF65-F5344CB8AC3E}">
        <p14:creationId xmlns:p14="http://schemas.microsoft.com/office/powerpoint/2010/main" val="385512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Echocardiography (diagnostic of choice).</a:t>
            </a:r>
            <a:endParaRPr lang="en-US" dirty="0" smtClean="0"/>
          </a:p>
          <a:p>
            <a:r>
              <a:rPr lang="en-US" i="1" dirty="0" smtClean="0"/>
              <a:t>Chest X-ray.</a:t>
            </a:r>
          </a:p>
          <a:p>
            <a:r>
              <a:rPr lang="en-US" i="1" dirty="0" smtClean="0"/>
              <a:t>CT-scan.</a:t>
            </a:r>
          </a:p>
          <a:p>
            <a:r>
              <a:rPr lang="en-US" i="1" dirty="0" smtClean="0"/>
              <a:t>MRI.</a:t>
            </a:r>
          </a:p>
          <a:p>
            <a:r>
              <a:rPr lang="en-US" i="1" dirty="0" smtClean="0"/>
              <a:t>ECG.</a:t>
            </a:r>
          </a:p>
        </p:txBody>
      </p:sp>
    </p:spTree>
    <p:extLst>
      <p:ext uri="{BB962C8B-B14F-4D97-AF65-F5344CB8AC3E}">
        <p14:creationId xmlns:p14="http://schemas.microsoft.com/office/powerpoint/2010/main" val="61498255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otaz\Desktop\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4852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367118" y="643796"/>
            <a:ext cx="5007341" cy="5985604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372713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Based on the etiology of SVCS, the most </a:t>
            </a:r>
            <a:r>
              <a:rPr lang="en-US" dirty="0" smtClean="0"/>
              <a:t>significant risk factor </a:t>
            </a:r>
            <a:r>
              <a:rPr lang="en-US" dirty="0"/>
              <a:t>for the development of SVCS is having a malignancy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3290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Manifestations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Patients with SVCS most commonly present with face </a:t>
            </a:r>
            <a:r>
              <a:rPr lang="en-US" dirty="0" smtClean="0"/>
              <a:t>or neck </a:t>
            </a:r>
            <a:r>
              <a:rPr lang="en-US" dirty="0"/>
              <a:t>swelling (82%), upper extremity swelling (68%), </a:t>
            </a:r>
            <a:r>
              <a:rPr lang="en-US" dirty="0" smtClean="0"/>
              <a:t>dyspnea (66</a:t>
            </a:r>
            <a:r>
              <a:rPr lang="en-US" dirty="0"/>
              <a:t>%), cough (50%), and dilated collateral chest </a:t>
            </a:r>
            <a:r>
              <a:rPr lang="en-US" dirty="0" smtClean="0"/>
              <a:t>veins (38%).</a:t>
            </a:r>
          </a:p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sense of “fullness” in the </a:t>
            </a:r>
            <a:r>
              <a:rPr lang="en-US" dirty="0" smtClean="0"/>
              <a:t>head.</a:t>
            </a:r>
          </a:p>
          <a:p>
            <a:r>
              <a:rPr lang="en-US" dirty="0"/>
              <a:t>W</a:t>
            </a:r>
            <a:r>
              <a:rPr lang="en-US" dirty="0" smtClean="0"/>
              <a:t>omen </a:t>
            </a:r>
            <a:r>
              <a:rPr lang="en-US" dirty="0"/>
              <a:t>may notice swelling of their breasts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Patients also </a:t>
            </a:r>
            <a:r>
              <a:rPr lang="en-US" dirty="0"/>
              <a:t>may have trouble removing their rings due to </a:t>
            </a:r>
            <a:r>
              <a:rPr lang="en-US" dirty="0" smtClean="0"/>
              <a:t>edema of </a:t>
            </a:r>
            <a:r>
              <a:rPr lang="en-US" dirty="0"/>
              <a:t>the </a:t>
            </a:r>
            <a:r>
              <a:rPr lang="en-US" dirty="0" smtClean="0"/>
              <a:t>fingers.</a:t>
            </a:r>
          </a:p>
          <a:p>
            <a:r>
              <a:rPr lang="pt-BR" dirty="0"/>
              <a:t>Conjunctival edema, periorbital edema, </a:t>
            </a:r>
            <a:r>
              <a:rPr lang="pt-BR" dirty="0" smtClean="0"/>
              <a:t>and </a:t>
            </a:r>
            <a:r>
              <a:rPr lang="en-US" dirty="0" smtClean="0"/>
              <a:t>chest </a:t>
            </a:r>
            <a:r>
              <a:rPr lang="en-US" dirty="0"/>
              <a:t>pain or </a:t>
            </a:r>
            <a:r>
              <a:rPr lang="en-US" dirty="0" smtClean="0"/>
              <a:t>discomfort.</a:t>
            </a:r>
          </a:p>
          <a:p>
            <a:r>
              <a:rPr lang="en-US" dirty="0"/>
              <a:t>Swelling </a:t>
            </a:r>
            <a:r>
              <a:rPr lang="en-US" dirty="0" smtClean="0"/>
              <a:t>of the </a:t>
            </a:r>
            <a:r>
              <a:rPr lang="en-US" dirty="0"/>
              <a:t>face, neck, and arms in the morning may result in </a:t>
            </a:r>
            <a:r>
              <a:rPr lang="en-US" dirty="0" smtClean="0"/>
              <a:t>tight shirt </a:t>
            </a:r>
            <a:r>
              <a:rPr lang="en-US" dirty="0"/>
              <a:t>collars (</a:t>
            </a:r>
            <a:r>
              <a:rPr lang="en-US" dirty="0" err="1"/>
              <a:t>Stoke’s</a:t>
            </a:r>
            <a:r>
              <a:rPr lang="en-US" dirty="0"/>
              <a:t> sign).</a:t>
            </a:r>
          </a:p>
        </p:txBody>
      </p:sp>
    </p:spTree>
    <p:extLst>
      <p:ext uri="{BB962C8B-B14F-4D97-AF65-F5344CB8AC3E}">
        <p14:creationId xmlns:p14="http://schemas.microsoft.com/office/powerpoint/2010/main" val="123407606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Manifestations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Stridor.</a:t>
            </a:r>
          </a:p>
          <a:p>
            <a:r>
              <a:rPr lang="en-US" dirty="0" smtClean="0"/>
              <a:t>Respiratory distress.</a:t>
            </a:r>
          </a:p>
          <a:p>
            <a:r>
              <a:rPr lang="en-US" dirty="0" smtClean="0"/>
              <a:t>Hemoptysis.</a:t>
            </a:r>
          </a:p>
          <a:p>
            <a:r>
              <a:rPr lang="en-US" dirty="0"/>
              <a:t>Late signs and symptoms related to SVCS </a:t>
            </a:r>
            <a:r>
              <a:rPr lang="en-US" dirty="0" smtClean="0"/>
              <a:t>due to </a:t>
            </a:r>
            <a:r>
              <a:rPr lang="en-US" dirty="0"/>
              <a:t>its impact on the cardiovascular system include </a:t>
            </a:r>
            <a:r>
              <a:rPr lang="en-US" dirty="0" smtClean="0"/>
              <a:t>cyanosis, tachycardia</a:t>
            </a:r>
            <a:r>
              <a:rPr lang="en-US" dirty="0"/>
              <a:t>, decreased blood pressure, and </a:t>
            </a:r>
            <a:r>
              <a:rPr lang="en-US" dirty="0" smtClean="0"/>
              <a:t>congestive heart </a:t>
            </a:r>
            <a:r>
              <a:rPr lang="en-US" dirty="0"/>
              <a:t>failure</a:t>
            </a:r>
            <a:r>
              <a:rPr lang="en-US" dirty="0" smtClean="0"/>
              <a:t>.</a:t>
            </a:r>
          </a:p>
          <a:p>
            <a:r>
              <a:rPr lang="en-US" dirty="0"/>
              <a:t>The central nervous system late symptoms </a:t>
            </a:r>
            <a:r>
              <a:rPr lang="en-US" dirty="0" smtClean="0"/>
              <a:t>of SVCS </a:t>
            </a:r>
            <a:r>
              <a:rPr lang="en-US" dirty="0"/>
              <a:t>include severe headache, visual disturbances (</a:t>
            </a:r>
            <a:r>
              <a:rPr lang="en-US" dirty="0" smtClean="0"/>
              <a:t>blurred vision</a:t>
            </a:r>
            <a:r>
              <a:rPr lang="en-US" dirty="0"/>
              <a:t>), irritability, dizziness, and </a:t>
            </a:r>
            <a:r>
              <a:rPr lang="en-US" dirty="0" smtClean="0"/>
              <a:t>syncope. Confusion, decrease </a:t>
            </a:r>
            <a:r>
              <a:rPr lang="en-US" dirty="0"/>
              <a:t>in consciousness, seizures, and coma can </a:t>
            </a:r>
            <a:r>
              <a:rPr lang="en-US" dirty="0" smtClean="0"/>
              <a:t>occur in </a:t>
            </a:r>
            <a:r>
              <a:rPr lang="en-US" dirty="0"/>
              <a:t>SVCS as a result of increased intracranial </a:t>
            </a:r>
            <a:r>
              <a:rPr lang="en-US" dirty="0" smtClean="0"/>
              <a:t>pressure.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19541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 "/>
          <p:cNvPicPr>
            <a:picLocks noChangeAspect="1" noChangeArrowheads="1"/>
          </p:cNvPicPr>
          <p:nvPr/>
        </p:nvPicPr>
        <p:blipFill>
          <a:blip r:embed="rId2" cstate="print"/>
          <a:srcRect b="13258"/>
          <a:stretch>
            <a:fillRect/>
          </a:stretch>
        </p:blipFill>
        <p:spPr>
          <a:xfrm>
            <a:off x="1692379" y="500168"/>
            <a:ext cx="5984159" cy="6129232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357918361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History.</a:t>
            </a:r>
          </a:p>
          <a:p>
            <a:r>
              <a:rPr lang="en-US" dirty="0"/>
              <a:t>Evaluating the </a:t>
            </a:r>
            <a:r>
              <a:rPr lang="en-US" dirty="0" smtClean="0"/>
              <a:t>duration of </a:t>
            </a:r>
            <a:r>
              <a:rPr lang="en-US" dirty="0"/>
              <a:t>symptoms is important to determine the </a:t>
            </a:r>
            <a:r>
              <a:rPr lang="en-US" dirty="0" smtClean="0"/>
              <a:t>urgency for </a:t>
            </a:r>
            <a:r>
              <a:rPr lang="en-US" dirty="0"/>
              <a:t>intervention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Physical examination.</a:t>
            </a:r>
          </a:p>
          <a:p>
            <a:r>
              <a:rPr lang="en-US" dirty="0" smtClean="0"/>
              <a:t>Diagnostic tests: imaging (CXR, CT, MRV) and tissue (histology).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77481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Therapeutic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Thrombolytic therapy.</a:t>
            </a:r>
          </a:p>
          <a:p>
            <a:r>
              <a:rPr lang="en-US" dirty="0" smtClean="0"/>
              <a:t>Chemotherapy.</a:t>
            </a:r>
          </a:p>
          <a:p>
            <a:r>
              <a:rPr lang="en-US" dirty="0" smtClean="0"/>
              <a:t>Radiation therapy.</a:t>
            </a:r>
          </a:p>
          <a:p>
            <a:r>
              <a:rPr lang="en-US" dirty="0" smtClean="0"/>
              <a:t>Stent placement.</a:t>
            </a:r>
          </a:p>
          <a:p>
            <a:r>
              <a:rPr lang="en-US" dirty="0" smtClean="0"/>
              <a:t>Surgical bypass.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39752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</a:t>
            </a:r>
            <a:r>
              <a:rPr lang="en-US" dirty="0" smtClean="0"/>
              <a:t>ssessment </a:t>
            </a:r>
            <a:r>
              <a:rPr lang="en-US" dirty="0"/>
              <a:t>of cardiac, pulmonary, and neurological </a:t>
            </a:r>
            <a:r>
              <a:rPr lang="en-US" dirty="0" smtClean="0"/>
              <a:t>status to </a:t>
            </a:r>
            <a:r>
              <a:rPr lang="en-US" dirty="0"/>
              <a:t>detect worsening of symptoms that would warrant intervention</a:t>
            </a:r>
            <a:r>
              <a:rPr lang="en-US" dirty="0" smtClean="0"/>
              <a:t>.</a:t>
            </a:r>
          </a:p>
          <a:p>
            <a:r>
              <a:rPr lang="en-US" dirty="0"/>
              <a:t>Promoting oxygenation and perfusion is </a:t>
            </a:r>
            <a:r>
              <a:rPr lang="en-US" dirty="0" smtClean="0"/>
              <a:t>important through </a:t>
            </a:r>
            <a:r>
              <a:rPr lang="en-US" dirty="0"/>
              <a:t>the use of oxygen therapy, elevation of the </a:t>
            </a:r>
            <a:r>
              <a:rPr lang="en-US" dirty="0" smtClean="0"/>
              <a:t>head of </a:t>
            </a:r>
            <a:r>
              <a:rPr lang="en-US" dirty="0"/>
              <a:t>the bed, and anxiety management</a:t>
            </a:r>
            <a:r>
              <a:rPr lang="en-US" dirty="0" smtClean="0"/>
              <a:t>.</a:t>
            </a:r>
          </a:p>
          <a:p>
            <a:r>
              <a:rPr lang="en-US" dirty="0"/>
              <a:t>Comfort </a:t>
            </a:r>
            <a:r>
              <a:rPr lang="en-US" dirty="0" smtClean="0"/>
              <a:t>measures to </a:t>
            </a:r>
            <a:r>
              <a:rPr lang="en-US" dirty="0"/>
              <a:t>relieve dyspnea will decrease anxiety of both the </a:t>
            </a:r>
            <a:r>
              <a:rPr lang="en-US" dirty="0" smtClean="0"/>
              <a:t>patient and </a:t>
            </a:r>
            <a:r>
              <a:rPr lang="en-US" dirty="0"/>
              <a:t>family members</a:t>
            </a:r>
            <a:r>
              <a:rPr lang="en-US" dirty="0" smtClean="0"/>
              <a:t>.</a:t>
            </a:r>
          </a:p>
          <a:p>
            <a:r>
              <a:rPr lang="en-US" dirty="0"/>
              <a:t>Activity may need to be limited </a:t>
            </a:r>
            <a:r>
              <a:rPr lang="en-US" dirty="0" smtClean="0"/>
              <a:t>to decrease </a:t>
            </a:r>
            <a:r>
              <a:rPr lang="en-US" dirty="0"/>
              <a:t>exertion</a:t>
            </a:r>
            <a:r>
              <a:rPr lang="en-US" dirty="0" smtClean="0"/>
              <a:t>.</a:t>
            </a:r>
          </a:p>
          <a:p>
            <a:r>
              <a:rPr lang="en-US" dirty="0"/>
              <a:t>Ongoing assessment of vital signs, </a:t>
            </a:r>
            <a:r>
              <a:rPr lang="en-US" dirty="0" smtClean="0"/>
              <a:t>oxygen saturation</a:t>
            </a:r>
            <a:r>
              <a:rPr lang="en-US" dirty="0"/>
              <a:t>, activity, and mental status is needed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Signs of </a:t>
            </a:r>
            <a:r>
              <a:rPr lang="en-US" dirty="0"/>
              <a:t>bronchial compression, laryngeal edema, or </a:t>
            </a:r>
            <a:r>
              <a:rPr lang="en-US" dirty="0" smtClean="0"/>
              <a:t>alterations in </a:t>
            </a:r>
            <a:r>
              <a:rPr lang="en-US" dirty="0"/>
              <a:t>neurological status require emergent intervention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Fluid balance. I/O.</a:t>
            </a:r>
          </a:p>
          <a:p>
            <a:r>
              <a:rPr lang="en-US" dirty="0" smtClean="0"/>
              <a:t>Steroids.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24631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813357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Syndrome of </a:t>
            </a:r>
            <a:r>
              <a:rPr lang="en-US" dirty="0" smtClean="0"/>
              <a:t>Inappropriate Antidiuretic </a:t>
            </a:r>
            <a:r>
              <a:rPr lang="en-US" dirty="0"/>
              <a:t>Hormone</a:t>
            </a:r>
          </a:p>
        </p:txBody>
      </p:sp>
    </p:spTree>
    <p:extLst>
      <p:ext uri="{BB962C8B-B14F-4D97-AF65-F5344CB8AC3E}">
        <p14:creationId xmlns:p14="http://schemas.microsoft.com/office/powerpoint/2010/main" val="1072688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Therapeutic approaches and nursing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Prevention.</a:t>
            </a:r>
          </a:p>
          <a:p>
            <a:r>
              <a:rPr lang="en-US" dirty="0" err="1" smtClean="0"/>
              <a:t>Pericardiocentesis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Pericardiectomy</a:t>
            </a:r>
            <a:r>
              <a:rPr lang="en-US" dirty="0" smtClean="0"/>
              <a:t>.</a:t>
            </a:r>
          </a:p>
          <a:p>
            <a:r>
              <a:rPr lang="en-US" dirty="0"/>
              <a:t>Chemotherapy, </a:t>
            </a:r>
            <a:r>
              <a:rPr lang="en-US" dirty="0" smtClean="0"/>
              <a:t>and radiotherapy.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3595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Syndrome of Inappropriate Antidiuretic Hormone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Syndrome of inappropriate antidiuretic hormone (</a:t>
            </a:r>
            <a:r>
              <a:rPr lang="en-US" sz="2400" dirty="0" smtClean="0"/>
              <a:t>SIADH) is </a:t>
            </a:r>
            <a:r>
              <a:rPr lang="en-US" sz="2400" dirty="0"/>
              <a:t>a paraneoplastic endocrine disorder associated with </a:t>
            </a:r>
            <a:r>
              <a:rPr lang="en-US" sz="2400" dirty="0" smtClean="0"/>
              <a:t>several malignancies</a:t>
            </a:r>
            <a:r>
              <a:rPr lang="en-US" sz="2400" dirty="0"/>
              <a:t>, particularly lung carcinomas</a:t>
            </a:r>
            <a:r>
              <a:rPr lang="en-US" sz="2400" dirty="0" smtClean="0"/>
              <a:t>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72825556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Etiology and 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Pain.</a:t>
            </a:r>
          </a:p>
          <a:p>
            <a:r>
              <a:rPr lang="en-US" dirty="0" smtClean="0"/>
              <a:t>Stress.</a:t>
            </a:r>
          </a:p>
          <a:p>
            <a:r>
              <a:rPr lang="en-US" dirty="0" smtClean="0"/>
              <a:t>Surgery.</a:t>
            </a:r>
          </a:p>
          <a:p>
            <a:r>
              <a:rPr lang="en-US" dirty="0" smtClean="0"/>
              <a:t>Pulmonary disease.</a:t>
            </a:r>
          </a:p>
          <a:p>
            <a:r>
              <a:rPr lang="en-US" dirty="0" smtClean="0"/>
              <a:t>Head trauma.</a:t>
            </a:r>
          </a:p>
          <a:p>
            <a:r>
              <a:rPr lang="en-US" dirty="0" smtClean="0"/>
              <a:t>Pharmacological agents (narcotics).</a:t>
            </a:r>
          </a:p>
          <a:p>
            <a:r>
              <a:rPr lang="en-US" dirty="0" smtClean="0"/>
              <a:t>Chemotherapy drugs.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10732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Manifestations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</a:t>
            </a:r>
            <a:r>
              <a:rPr lang="en-US" dirty="0" smtClean="0"/>
              <a:t>eadache</a:t>
            </a:r>
            <a:r>
              <a:rPr lang="en-US" dirty="0"/>
              <a:t>, nausea, </a:t>
            </a:r>
            <a:r>
              <a:rPr lang="en-US" dirty="0" smtClean="0"/>
              <a:t>weakness, </a:t>
            </a:r>
            <a:r>
              <a:rPr lang="fr-FR" dirty="0" err="1" smtClean="0"/>
              <a:t>anorexia</a:t>
            </a:r>
            <a:r>
              <a:rPr lang="fr-FR" dirty="0"/>
              <a:t>, fatigue, and muscle </a:t>
            </a:r>
            <a:r>
              <a:rPr lang="fr-FR" dirty="0" err="1"/>
              <a:t>cramps</a:t>
            </a:r>
            <a:r>
              <a:rPr lang="fr-FR" dirty="0"/>
              <a:t>.</a:t>
            </a:r>
            <a:endParaRPr lang="en-US" dirty="0" smtClean="0"/>
          </a:p>
          <a:p>
            <a:r>
              <a:rPr lang="en-US" dirty="0" smtClean="0"/>
              <a:t>Confusion</a:t>
            </a:r>
            <a:r>
              <a:rPr lang="en-US" dirty="0"/>
              <a:t>, lethargy</a:t>
            </a:r>
            <a:r>
              <a:rPr lang="en-US" dirty="0" smtClean="0"/>
              <a:t>, or psychotic </a:t>
            </a:r>
            <a:r>
              <a:rPr lang="en-US" dirty="0"/>
              <a:t>behavior.</a:t>
            </a:r>
            <a:endParaRPr lang="en-US" dirty="0" smtClean="0"/>
          </a:p>
          <a:p>
            <a:r>
              <a:rPr lang="en-US" dirty="0" smtClean="0"/>
              <a:t>Elderly </a:t>
            </a:r>
            <a:r>
              <a:rPr lang="en-US" dirty="0"/>
              <a:t>patients have been reported to tolerate </a:t>
            </a:r>
            <a:r>
              <a:rPr lang="en-US" dirty="0" smtClean="0"/>
              <a:t>acute hyponatremia </a:t>
            </a:r>
            <a:r>
              <a:rPr lang="en-US" dirty="0"/>
              <a:t>better than younger individuals </a:t>
            </a:r>
            <a:r>
              <a:rPr lang="en-US" dirty="0" smtClean="0"/>
              <a:t>because brain </a:t>
            </a:r>
            <a:r>
              <a:rPr lang="en-US" dirty="0"/>
              <a:t>atrophy associated with aging allows more room </a:t>
            </a:r>
            <a:r>
              <a:rPr lang="en-US" dirty="0" smtClean="0"/>
              <a:t>for swollen </a:t>
            </a:r>
            <a:r>
              <a:rPr lang="en-US" dirty="0"/>
              <a:t>brain cells</a:t>
            </a:r>
            <a:r>
              <a:rPr lang="en-US" dirty="0" smtClean="0"/>
              <a:t>.</a:t>
            </a:r>
          </a:p>
          <a:p>
            <a:r>
              <a:rPr lang="en-US" dirty="0"/>
              <a:t>G</a:t>
            </a:r>
            <a:r>
              <a:rPr lang="en-US" dirty="0" smtClean="0"/>
              <a:t>eneralized </a:t>
            </a:r>
            <a:r>
              <a:rPr lang="en-US" dirty="0"/>
              <a:t>seizures and </a:t>
            </a:r>
            <a:r>
              <a:rPr lang="en-US" dirty="0" smtClean="0"/>
              <a:t>coma.</a:t>
            </a:r>
          </a:p>
        </p:txBody>
      </p:sp>
    </p:spTree>
    <p:extLst>
      <p:ext uri="{BB962C8B-B14F-4D97-AF65-F5344CB8AC3E}">
        <p14:creationId xmlns:p14="http://schemas.microsoft.com/office/powerpoint/2010/main" val="51588974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Serum electrolyte.</a:t>
            </a:r>
          </a:p>
          <a:p>
            <a:r>
              <a:rPr lang="en-US" dirty="0"/>
              <a:t>D</a:t>
            </a:r>
            <a:r>
              <a:rPr lang="en-US" dirty="0" smtClean="0"/>
              <a:t>ecreased plasma osmolality.</a:t>
            </a:r>
          </a:p>
        </p:txBody>
      </p:sp>
    </p:spTree>
    <p:extLst>
      <p:ext uri="{BB962C8B-B14F-4D97-AF65-F5344CB8AC3E}">
        <p14:creationId xmlns:p14="http://schemas.microsoft.com/office/powerpoint/2010/main" val="401654508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9152" y="678434"/>
            <a:ext cx="6936038" cy="5915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23450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Therapeutic Approaches and Nursing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only potential cure for SIADH is successful </a:t>
            </a:r>
            <a:r>
              <a:rPr lang="en-US" dirty="0" smtClean="0"/>
              <a:t>treatment of </a:t>
            </a:r>
            <a:r>
              <a:rPr lang="en-US" dirty="0"/>
              <a:t>the underlying malignancy</a:t>
            </a:r>
            <a:r>
              <a:rPr lang="en-US" dirty="0" smtClean="0"/>
              <a:t>.</a:t>
            </a:r>
          </a:p>
          <a:p>
            <a:r>
              <a:rPr lang="en-US" dirty="0"/>
              <a:t>Free-water </a:t>
            </a:r>
            <a:r>
              <a:rPr lang="en-US" dirty="0" smtClean="0"/>
              <a:t>restriction, </a:t>
            </a:r>
            <a:r>
              <a:rPr lang="en-US" dirty="0"/>
              <a:t>however, is the </a:t>
            </a:r>
            <a:r>
              <a:rPr lang="en-US" dirty="0" smtClean="0"/>
              <a:t>initial treatment </a:t>
            </a:r>
            <a:r>
              <a:rPr lang="en-US" dirty="0"/>
              <a:t>of choice for most patients with SIADH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many </a:t>
            </a:r>
            <a:r>
              <a:rPr lang="en-US" dirty="0"/>
              <a:t>cases, reducing oral </a:t>
            </a:r>
            <a:r>
              <a:rPr lang="en-US" dirty="0" smtClean="0"/>
              <a:t>fluid </a:t>
            </a:r>
            <a:r>
              <a:rPr lang="en-US" dirty="0"/>
              <a:t>intake to 500 to 1000 mL</a:t>
            </a:r>
            <a:r>
              <a:rPr lang="en-US" dirty="0" smtClean="0"/>
              <a:t>/ </a:t>
            </a:r>
            <a:r>
              <a:rPr lang="en-US" dirty="0"/>
              <a:t>day may be the only required therapy. Fluid </a:t>
            </a:r>
            <a:r>
              <a:rPr lang="en-US" dirty="0" smtClean="0"/>
              <a:t>restriction allows </a:t>
            </a:r>
            <a:r>
              <a:rPr lang="en-US" dirty="0"/>
              <a:t>the plasma osmolality and sodium level to </a:t>
            </a:r>
            <a:r>
              <a:rPr lang="en-US" dirty="0" smtClean="0"/>
              <a:t>increase gradually </a:t>
            </a:r>
            <a:r>
              <a:rPr lang="en-US" dirty="0"/>
              <a:t>through eventual loss of free water, generally </a:t>
            </a:r>
            <a:r>
              <a:rPr lang="en-US" dirty="0" smtClean="0"/>
              <a:t>over a </a:t>
            </a:r>
            <a:r>
              <a:rPr lang="en-US" dirty="0"/>
              <a:t>period of 3 to 5 days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3413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Therapeutic Approaches and Nursing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Severe, symptomatic acute hyponatremia (serum </a:t>
            </a:r>
            <a:r>
              <a:rPr lang="en-US" dirty="0" smtClean="0"/>
              <a:t>sodium concentration </a:t>
            </a:r>
            <a:r>
              <a:rPr lang="en-US" dirty="0"/>
              <a:t>&lt;110 to 115 </a:t>
            </a:r>
            <a:r>
              <a:rPr lang="en-US" dirty="0" err="1"/>
              <a:t>mEq</a:t>
            </a:r>
            <a:r>
              <a:rPr lang="en-US" dirty="0"/>
              <a:t>/L) resulting from </a:t>
            </a:r>
            <a:r>
              <a:rPr lang="en-US" dirty="0" smtClean="0"/>
              <a:t>SIADH is </a:t>
            </a:r>
            <a:r>
              <a:rPr lang="en-US" dirty="0"/>
              <a:t>an oncologic emergency requiring immediate attention</a:t>
            </a:r>
            <a:r>
              <a:rPr lang="en-US" dirty="0" smtClean="0"/>
              <a:t>.</a:t>
            </a:r>
          </a:p>
          <a:p>
            <a:r>
              <a:rPr lang="en-US" dirty="0"/>
              <a:t>Seizure precautions should be instituted for sodium </a:t>
            </a:r>
            <a:r>
              <a:rPr lang="en-US" dirty="0" smtClean="0"/>
              <a:t>levels </a:t>
            </a:r>
            <a:r>
              <a:rPr lang="en-US" dirty="0"/>
              <a:t>less than 120 </a:t>
            </a:r>
            <a:r>
              <a:rPr lang="en-US" dirty="0" err="1"/>
              <a:t>mEq</a:t>
            </a:r>
            <a:r>
              <a:rPr lang="en-US" dirty="0"/>
              <a:t>/L. During the </a:t>
            </a:r>
            <a:r>
              <a:rPr lang="en-US" dirty="0" smtClean="0"/>
              <a:t>first </a:t>
            </a:r>
            <a:r>
              <a:rPr lang="en-US" dirty="0"/>
              <a:t>few hours of </a:t>
            </a:r>
            <a:r>
              <a:rPr lang="en-US" dirty="0" smtClean="0"/>
              <a:t>correction, hypertonic </a:t>
            </a:r>
            <a:r>
              <a:rPr lang="en-US" dirty="0"/>
              <a:t>(3%) saline is given intravenously</a:t>
            </a:r>
            <a:r>
              <a:rPr lang="en-US" dirty="0" smtClean="0"/>
              <a:t>, </a:t>
            </a:r>
            <a:r>
              <a:rPr lang="en-US" dirty="0"/>
              <a:t>along with intravenous furosemide (1 mg/kg), to </a:t>
            </a:r>
            <a:r>
              <a:rPr lang="en-US" dirty="0" smtClean="0"/>
              <a:t>expedite water </a:t>
            </a:r>
            <a:r>
              <a:rPr lang="en-US" dirty="0"/>
              <a:t>loss</a:t>
            </a:r>
            <a:r>
              <a:rPr lang="en-US" dirty="0" smtClean="0"/>
              <a:t>.</a:t>
            </a:r>
          </a:p>
          <a:p>
            <a:r>
              <a:rPr lang="en-US" dirty="0"/>
              <a:t>The patient must </a:t>
            </a:r>
            <a:r>
              <a:rPr lang="en-US" dirty="0" smtClean="0"/>
              <a:t>be monitored </a:t>
            </a:r>
            <a:r>
              <a:rPr lang="en-US" dirty="0"/>
              <a:t>carefully, and the serum sodium level and </a:t>
            </a:r>
            <a:r>
              <a:rPr lang="en-US" dirty="0" smtClean="0"/>
              <a:t>electrolytes must </a:t>
            </a:r>
            <a:r>
              <a:rPr lang="en-US" dirty="0"/>
              <a:t>be checked frequently, at least every 1 to </a:t>
            </a:r>
            <a:r>
              <a:rPr lang="en-US" dirty="0" smtClean="0"/>
              <a:t>3 hours.</a:t>
            </a:r>
          </a:p>
          <a:p>
            <a:r>
              <a:rPr lang="en-US" dirty="0"/>
              <a:t>Frequent neurological assessments of the </a:t>
            </a:r>
            <a:r>
              <a:rPr lang="en-US" dirty="0" smtClean="0"/>
              <a:t>severely </a:t>
            </a:r>
            <a:r>
              <a:rPr lang="en-US" dirty="0" err="1"/>
              <a:t>hyponatremic</a:t>
            </a:r>
            <a:r>
              <a:rPr lang="en-US" dirty="0"/>
              <a:t> patient are essential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Chemotherapy.</a:t>
            </a:r>
          </a:p>
          <a:p>
            <a:r>
              <a:rPr lang="en-US" dirty="0"/>
              <a:t>The preferred drug, </a:t>
            </a:r>
            <a:r>
              <a:rPr lang="en-US" dirty="0" err="1"/>
              <a:t>demeclocycline</a:t>
            </a:r>
            <a:r>
              <a:rPr lang="en-US" dirty="0"/>
              <a:t> (600 </a:t>
            </a:r>
            <a:r>
              <a:rPr lang="en-US" dirty="0" smtClean="0"/>
              <a:t>to 1200 </a:t>
            </a:r>
            <a:r>
              <a:rPr lang="en-US" dirty="0"/>
              <a:t>mg/day administered in divided doses), is a </a:t>
            </a:r>
            <a:r>
              <a:rPr lang="en-US" dirty="0" smtClean="0"/>
              <a:t>tetracycline derivative </a:t>
            </a:r>
            <a:r>
              <a:rPr lang="en-US" dirty="0"/>
              <a:t>that stimulates diuresis by inhibiting </a:t>
            </a:r>
            <a:r>
              <a:rPr lang="en-US" dirty="0" smtClean="0"/>
              <a:t>the effect </a:t>
            </a:r>
            <a:r>
              <a:rPr lang="en-US" dirty="0"/>
              <a:t>of AVP on the renal tubule, causing a </a:t>
            </a:r>
            <a:r>
              <a:rPr lang="en-US" dirty="0" smtClean="0"/>
              <a:t>nephrogenic form </a:t>
            </a:r>
            <a:r>
              <a:rPr lang="en-US" dirty="0"/>
              <a:t>of diabetes insipidus.</a:t>
            </a:r>
          </a:p>
        </p:txBody>
      </p:sp>
    </p:spTree>
    <p:extLst>
      <p:ext uri="{BB962C8B-B14F-4D97-AF65-F5344CB8AC3E}">
        <p14:creationId xmlns:p14="http://schemas.microsoft.com/office/powerpoint/2010/main" val="51067318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370905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>Tumor Lysis Syndrome</a:t>
            </a:r>
          </a:p>
        </p:txBody>
      </p:sp>
    </p:spTree>
    <p:extLst>
      <p:ext uri="{BB962C8B-B14F-4D97-AF65-F5344CB8AC3E}">
        <p14:creationId xmlns:p14="http://schemas.microsoft.com/office/powerpoint/2010/main" val="419421887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Tumor Lysis Syndrome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Tumor lysis syndrome (TLS) is a metabolic </a:t>
            </a:r>
            <a:r>
              <a:rPr lang="en-US" dirty="0" smtClean="0"/>
              <a:t>complication of </a:t>
            </a:r>
            <a:r>
              <a:rPr lang="en-US" dirty="0"/>
              <a:t>cancer therapy that occurs when large numbers of </a:t>
            </a:r>
            <a:r>
              <a:rPr lang="en-US" dirty="0" smtClean="0"/>
              <a:t>tumor cells </a:t>
            </a:r>
            <a:r>
              <a:rPr lang="en-US" dirty="0"/>
              <a:t>are destroyed rapidly</a:t>
            </a:r>
            <a:r>
              <a:rPr lang="en-US" dirty="0" smtClean="0"/>
              <a:t>.</a:t>
            </a:r>
          </a:p>
          <a:p>
            <a:r>
              <a:rPr lang="en-US" dirty="0"/>
              <a:t>Tumor-cell destruction </a:t>
            </a:r>
            <a:r>
              <a:rPr lang="en-US" dirty="0" smtClean="0"/>
              <a:t>causes high </a:t>
            </a:r>
            <a:r>
              <a:rPr lang="en-US" dirty="0"/>
              <a:t>levels of intracellular components—primarily </a:t>
            </a:r>
            <a:r>
              <a:rPr lang="en-US" dirty="0" smtClean="0"/>
              <a:t>potassium, phosphorus</a:t>
            </a:r>
            <a:r>
              <a:rPr lang="en-US" dirty="0"/>
              <a:t>, and nucleic acids—to be released </a:t>
            </a:r>
            <a:r>
              <a:rPr lang="en-US" dirty="0" smtClean="0"/>
              <a:t>into the </a:t>
            </a:r>
            <a:r>
              <a:rPr lang="en-US" dirty="0"/>
              <a:t>bloodstream</a:t>
            </a:r>
            <a:r>
              <a:rPr lang="en-US" dirty="0" smtClean="0"/>
              <a:t>.</a:t>
            </a:r>
          </a:p>
          <a:p>
            <a:r>
              <a:rPr lang="en-US" dirty="0"/>
              <a:t>Metabolic abnormalities associated </a:t>
            </a:r>
            <a:r>
              <a:rPr lang="en-US" dirty="0" smtClean="0"/>
              <a:t>with TLS </a:t>
            </a:r>
            <a:r>
              <a:rPr lang="en-US" dirty="0"/>
              <a:t>include hyperuricemia, hyperkalemia, </a:t>
            </a:r>
            <a:r>
              <a:rPr lang="en-US" dirty="0" smtClean="0"/>
              <a:t>hyperphosphatemia, and </a:t>
            </a:r>
            <a:r>
              <a:rPr lang="en-US" dirty="0"/>
              <a:t>hypocalcemia. This syndrome can lead </a:t>
            </a:r>
            <a:r>
              <a:rPr lang="en-US" dirty="0" smtClean="0"/>
              <a:t>to life-threatening </a:t>
            </a:r>
            <a:r>
              <a:rPr lang="en-US" dirty="0"/>
              <a:t>complications, including cardiac </a:t>
            </a:r>
            <a:r>
              <a:rPr lang="en-US" dirty="0" smtClean="0"/>
              <a:t>arrhythmias, renal </a:t>
            </a:r>
            <a:r>
              <a:rPr lang="en-US" dirty="0"/>
              <a:t>failure, and acute respiratory distress syndrome.</a:t>
            </a:r>
          </a:p>
        </p:txBody>
      </p:sp>
    </p:spTree>
    <p:extLst>
      <p:ext uri="{BB962C8B-B14F-4D97-AF65-F5344CB8AC3E}">
        <p14:creationId xmlns:p14="http://schemas.microsoft.com/office/powerpoint/2010/main" val="97358873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Tumor Lysis Syndrome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Although the most frequent cause of TLS is the </a:t>
            </a:r>
            <a:r>
              <a:rPr lang="en-US" dirty="0" smtClean="0"/>
              <a:t>administration of </a:t>
            </a:r>
            <a:r>
              <a:rPr lang="en-US" dirty="0"/>
              <a:t>systemic chemotherapy, any form of cancer </a:t>
            </a:r>
            <a:r>
              <a:rPr lang="en-US" dirty="0" smtClean="0"/>
              <a:t>therapy that </a:t>
            </a:r>
            <a:r>
              <a:rPr lang="en-US" dirty="0"/>
              <a:t>causes rapid cell lysis and necrosis of a tumor mass </a:t>
            </a:r>
            <a:r>
              <a:rPr lang="en-US" dirty="0" smtClean="0"/>
              <a:t>can induce </a:t>
            </a:r>
            <a:r>
              <a:rPr lang="en-US" dirty="0"/>
              <a:t>this syndrome.</a:t>
            </a:r>
          </a:p>
        </p:txBody>
      </p:sp>
    </p:spTree>
    <p:extLst>
      <p:ext uri="{BB962C8B-B14F-4D97-AF65-F5344CB8AC3E}">
        <p14:creationId xmlns:p14="http://schemas.microsoft.com/office/powerpoint/2010/main" val="2802838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813357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Disseminated Intravascular Coagulation (DIC)</a:t>
            </a:r>
          </a:p>
        </p:txBody>
      </p:sp>
    </p:spTree>
    <p:extLst>
      <p:ext uri="{BB962C8B-B14F-4D97-AF65-F5344CB8AC3E}">
        <p14:creationId xmlns:p14="http://schemas.microsoft.com/office/powerpoint/2010/main" val="53192155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Manifestations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Severe azotemia</a:t>
            </a:r>
            <a:r>
              <a:rPr lang="en-US" dirty="0"/>
              <a:t>, which generally presents as increased serum </a:t>
            </a:r>
            <a:r>
              <a:rPr lang="en-US" dirty="0" smtClean="0"/>
              <a:t>urea and </a:t>
            </a:r>
            <a:r>
              <a:rPr lang="en-US" dirty="0"/>
              <a:t>creatinine levels, and anuria due to progressive </a:t>
            </a:r>
            <a:r>
              <a:rPr lang="en-US" dirty="0" smtClean="0"/>
              <a:t>renal impairment </a:t>
            </a:r>
            <a:r>
              <a:rPr lang="en-US" dirty="0"/>
              <a:t>are seen in the later phases of TLS</a:t>
            </a:r>
            <a:r>
              <a:rPr lang="en-US" dirty="0" smtClean="0"/>
              <a:t>.</a:t>
            </a:r>
          </a:p>
          <a:p>
            <a:r>
              <a:rPr lang="en-US" dirty="0"/>
              <a:t>If TLS </a:t>
            </a:r>
            <a:r>
              <a:rPr lang="en-US" dirty="0" smtClean="0"/>
              <a:t>is unrecognized</a:t>
            </a:r>
            <a:r>
              <a:rPr lang="en-US" dirty="0"/>
              <a:t>, untreated, or continues despite </a:t>
            </a:r>
            <a:r>
              <a:rPr lang="en-US" dirty="0" smtClean="0"/>
              <a:t>treatment, anuria</a:t>
            </a:r>
            <a:r>
              <a:rPr lang="en-US" dirty="0"/>
              <a:t>, cardiac arrest, and death may occur.</a:t>
            </a:r>
          </a:p>
        </p:txBody>
      </p:sp>
    </p:spTree>
    <p:extLst>
      <p:ext uri="{BB962C8B-B14F-4D97-AF65-F5344CB8AC3E}">
        <p14:creationId xmlns:p14="http://schemas.microsoft.com/office/powerpoint/2010/main" val="116029103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Therapeutic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Hydration.</a:t>
            </a:r>
          </a:p>
          <a:p>
            <a:r>
              <a:rPr lang="en-US" dirty="0" smtClean="0"/>
              <a:t>Medications: </a:t>
            </a:r>
            <a:r>
              <a:rPr lang="en-US" dirty="0"/>
              <a:t>Allopurinol administration is another key element of </a:t>
            </a:r>
            <a:r>
              <a:rPr lang="en-US" dirty="0" smtClean="0"/>
              <a:t>TLS prevention </a:t>
            </a:r>
            <a:r>
              <a:rPr lang="en-US" dirty="0"/>
              <a:t>and intervention. Allopurinol blocks the </a:t>
            </a:r>
            <a:r>
              <a:rPr lang="en-US" dirty="0" smtClean="0"/>
              <a:t>conversion of </a:t>
            </a:r>
            <a:r>
              <a:rPr lang="en-US" dirty="0"/>
              <a:t>the enzymes xanthine and hypoxanthine to </a:t>
            </a:r>
            <a:r>
              <a:rPr lang="en-US" dirty="0" smtClean="0"/>
              <a:t>uric acid.</a:t>
            </a:r>
          </a:p>
          <a:p>
            <a:r>
              <a:rPr lang="en-US" dirty="0" smtClean="0"/>
              <a:t>Urinary </a:t>
            </a:r>
            <a:r>
              <a:rPr lang="en-US" dirty="0" err="1" smtClean="0"/>
              <a:t>alkalinization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Dialysis.</a:t>
            </a:r>
          </a:p>
          <a:p>
            <a:r>
              <a:rPr lang="en-US" dirty="0" smtClean="0"/>
              <a:t>Specific electrolyte management.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1356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When caring for a patient at risk for TLS, a nurse’s </a:t>
            </a:r>
            <a:r>
              <a:rPr lang="en-US" dirty="0" smtClean="0"/>
              <a:t>goal is </a:t>
            </a:r>
            <a:r>
              <a:rPr lang="en-US" dirty="0"/>
              <a:t>prevention and minimizing the consequences of TLS</a:t>
            </a:r>
            <a:r>
              <a:rPr lang="en-US" dirty="0" smtClean="0"/>
              <a:t>.</a:t>
            </a:r>
          </a:p>
          <a:p>
            <a:r>
              <a:rPr lang="en-US" dirty="0"/>
              <a:t>Prevention, early </a:t>
            </a:r>
            <a:r>
              <a:rPr lang="en-US" dirty="0" smtClean="0"/>
              <a:t>identification</a:t>
            </a:r>
            <a:r>
              <a:rPr lang="en-US" dirty="0"/>
              <a:t>, and intervention for </a:t>
            </a:r>
            <a:r>
              <a:rPr lang="en-US" dirty="0" smtClean="0"/>
              <a:t>the metabolic </a:t>
            </a:r>
            <a:r>
              <a:rPr lang="en-US" dirty="0"/>
              <a:t>abnormalities of TLS require knowledge </a:t>
            </a:r>
            <a:r>
              <a:rPr lang="en-US" dirty="0" smtClean="0"/>
              <a:t>of risk </a:t>
            </a:r>
            <a:r>
              <a:rPr lang="en-US" dirty="0"/>
              <a:t>factors, laboratory and clinical signs and </a:t>
            </a:r>
            <a:r>
              <a:rPr lang="en-US" dirty="0" smtClean="0"/>
              <a:t>symptoms of </a:t>
            </a:r>
            <a:r>
              <a:rPr lang="en-US" dirty="0"/>
              <a:t>each metabolic abnormality, and treatment measures</a:t>
            </a:r>
            <a:r>
              <a:rPr lang="en-US" dirty="0" smtClean="0"/>
              <a:t>.</a:t>
            </a:r>
          </a:p>
          <a:p>
            <a:r>
              <a:rPr lang="en-US" dirty="0"/>
              <a:t>Another major responsibility of the nurse is the </a:t>
            </a:r>
            <a:r>
              <a:rPr lang="en-US" dirty="0" smtClean="0"/>
              <a:t>accurate and </a:t>
            </a:r>
            <a:r>
              <a:rPr lang="en-US" dirty="0"/>
              <a:t>continual assessment of the patient before, during, </a:t>
            </a:r>
            <a:r>
              <a:rPr lang="en-US" dirty="0" smtClean="0"/>
              <a:t>and after </a:t>
            </a:r>
            <a:r>
              <a:rPr lang="en-US" dirty="0"/>
              <a:t>cancer therapy.</a:t>
            </a:r>
          </a:p>
        </p:txBody>
      </p:sp>
    </p:spTree>
    <p:extLst>
      <p:ext uri="{BB962C8B-B14F-4D97-AF65-F5344CB8AC3E}">
        <p14:creationId xmlns:p14="http://schemas.microsoft.com/office/powerpoint/2010/main" val="103764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Disseminated Intravascular </a:t>
            </a:r>
            <a:r>
              <a:rPr lang="en-US" dirty="0" smtClean="0"/>
              <a:t>Coagulation (DIC)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Definition: Disseminated </a:t>
            </a:r>
            <a:r>
              <a:rPr lang="en-US" dirty="0"/>
              <a:t>intravascular coagulation (DIC) is an </a:t>
            </a:r>
            <a:r>
              <a:rPr lang="en-US" dirty="0" smtClean="0"/>
              <a:t>oncologic emergency </a:t>
            </a:r>
            <a:r>
              <a:rPr lang="en-US" dirty="0"/>
              <a:t>that is characterized by inappropriate </a:t>
            </a:r>
            <a:r>
              <a:rPr lang="en-US" dirty="0" smtClean="0"/>
              <a:t>and exaggerated </a:t>
            </a:r>
            <a:r>
              <a:rPr lang="en-US" dirty="0"/>
              <a:t>overstimulation of normal coagulation, </a:t>
            </a:r>
            <a:r>
              <a:rPr lang="en-US" dirty="0" smtClean="0"/>
              <a:t>in which </a:t>
            </a:r>
            <a:r>
              <a:rPr lang="en-US" dirty="0"/>
              <a:t>thrombosis and then bleeding occurs</a:t>
            </a:r>
            <a:r>
              <a:rPr lang="en-US" dirty="0" smtClean="0"/>
              <a:t>.</a:t>
            </a:r>
          </a:p>
          <a:p>
            <a:r>
              <a:rPr lang="en-US" dirty="0"/>
              <a:t>DIC is </a:t>
            </a:r>
            <a:r>
              <a:rPr lang="en-US" dirty="0" smtClean="0"/>
              <a:t>the most </a:t>
            </a:r>
            <a:r>
              <a:rPr lang="en-US" dirty="0"/>
              <a:t>common serious thrombotic state that occurs </a:t>
            </a:r>
            <a:r>
              <a:rPr lang="en-US" dirty="0" smtClean="0"/>
              <a:t>in individuals</a:t>
            </a:r>
            <a:r>
              <a:rPr lang="en-US" dirty="0"/>
              <a:t> </a:t>
            </a:r>
            <a:r>
              <a:rPr lang="en-US" dirty="0" smtClean="0"/>
              <a:t>with </a:t>
            </a:r>
            <a:r>
              <a:rPr lang="en-US" dirty="0"/>
              <a:t>cancer.</a:t>
            </a:r>
          </a:p>
        </p:txBody>
      </p:sp>
    </p:spTree>
    <p:extLst>
      <p:ext uri="{BB962C8B-B14F-4D97-AF65-F5344CB8AC3E}">
        <p14:creationId xmlns:p14="http://schemas.microsoft.com/office/powerpoint/2010/main" val="3387603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Incidence of DIC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DIC is estimated to occur </a:t>
            </a:r>
            <a:r>
              <a:rPr lang="en-US" dirty="0" smtClean="0"/>
              <a:t>in 10</a:t>
            </a:r>
            <a:r>
              <a:rPr lang="en-US" dirty="0"/>
              <a:t>% of all patients with solid tumor malignancies</a:t>
            </a:r>
            <a:r>
              <a:rPr lang="en-US" dirty="0" smtClean="0"/>
              <a:t>, </a:t>
            </a:r>
            <a:r>
              <a:rPr lang="en-US" dirty="0"/>
              <a:t>and </a:t>
            </a:r>
            <a:r>
              <a:rPr lang="en-US" dirty="0" smtClean="0"/>
              <a:t>in as </a:t>
            </a:r>
            <a:r>
              <a:rPr lang="en-US" dirty="0"/>
              <a:t>many as 85% of patients with </a:t>
            </a:r>
            <a:r>
              <a:rPr lang="en-US" dirty="0" smtClean="0"/>
              <a:t>acute </a:t>
            </a:r>
            <a:r>
              <a:rPr lang="en-US" dirty="0" err="1" smtClean="0"/>
              <a:t>promyelocytic</a:t>
            </a:r>
            <a:r>
              <a:rPr lang="en-US" dirty="0" smtClean="0"/>
              <a:t> leukemia (APL). </a:t>
            </a:r>
          </a:p>
          <a:p>
            <a:r>
              <a:rPr lang="en-US" dirty="0" smtClean="0"/>
              <a:t>Although significant </a:t>
            </a:r>
            <a:r>
              <a:rPr lang="en-US" dirty="0"/>
              <a:t>bleeding is the predominant clinical </a:t>
            </a:r>
            <a:r>
              <a:rPr lang="en-US" dirty="0" smtClean="0"/>
              <a:t>finding </a:t>
            </a:r>
            <a:r>
              <a:rPr lang="en-US" dirty="0"/>
              <a:t>in </a:t>
            </a:r>
            <a:r>
              <a:rPr lang="en-US" dirty="0" smtClean="0"/>
              <a:t>APL, severe </a:t>
            </a:r>
            <a:r>
              <a:rPr lang="en-US" dirty="0"/>
              <a:t>thrombotic events can be observed at diagnosis </a:t>
            </a:r>
            <a:r>
              <a:rPr lang="en-US" dirty="0" smtClean="0"/>
              <a:t>and throughout treatment.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663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3366</Words>
  <Application>Microsoft Office PowerPoint</Application>
  <PresentationFormat>On-screen Show (4:3)</PresentationFormat>
  <Paragraphs>297</Paragraphs>
  <Slides>72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3" baseType="lpstr">
      <vt:lpstr>Office Theme</vt:lpstr>
      <vt:lpstr>Cancer</vt:lpstr>
      <vt:lpstr>Cardiac Tamponade </vt:lpstr>
      <vt:lpstr>Cardiac Tamponade </vt:lpstr>
      <vt:lpstr>Clinical Manifestations </vt:lpstr>
      <vt:lpstr>Assessment </vt:lpstr>
      <vt:lpstr>Therapeutic approaches and nursing care</vt:lpstr>
      <vt:lpstr>Disseminated Intravascular Coagulation (DIC)</vt:lpstr>
      <vt:lpstr>Disseminated Intravascular Coagulation (DIC)</vt:lpstr>
      <vt:lpstr>Incidence of DIC</vt:lpstr>
      <vt:lpstr>Clinical Manifestations</vt:lpstr>
      <vt:lpstr>Assessment </vt:lpstr>
      <vt:lpstr>Assessment </vt:lpstr>
      <vt:lpstr>Assessment </vt:lpstr>
      <vt:lpstr>Therapeutic Approaches and Nursing Care</vt:lpstr>
      <vt:lpstr>Management</vt:lpstr>
      <vt:lpstr>Hypercalcemia of Malignancy</vt:lpstr>
      <vt:lpstr>Hypercalcemia of Malignancy</vt:lpstr>
      <vt:lpstr>Etiology and Risk Factors</vt:lpstr>
      <vt:lpstr>Etiology and Risk Factors</vt:lpstr>
      <vt:lpstr>Clinical Manifestations of Hypercalcemia</vt:lpstr>
      <vt:lpstr>Grading Hypercalcemia</vt:lpstr>
      <vt:lpstr>Therapeutic Approaches</vt:lpstr>
      <vt:lpstr>Therapeutic Approaches</vt:lpstr>
      <vt:lpstr>Therapeutic Approaches</vt:lpstr>
      <vt:lpstr>Nursing Management </vt:lpstr>
      <vt:lpstr>Nursing Management </vt:lpstr>
      <vt:lpstr>Nursing Management </vt:lpstr>
      <vt:lpstr>Septic Shock</vt:lpstr>
      <vt:lpstr>Septic Shock</vt:lpstr>
      <vt:lpstr>Definitions</vt:lpstr>
      <vt:lpstr>Spectrum of Sepsis</vt:lpstr>
      <vt:lpstr>Spectrum of Sepsis</vt:lpstr>
      <vt:lpstr>Etiology and Risk Factors</vt:lpstr>
      <vt:lpstr>Pathophysiology </vt:lpstr>
      <vt:lpstr>Clinical Manifestations</vt:lpstr>
      <vt:lpstr>Assessment</vt:lpstr>
      <vt:lpstr>Therapeutic Approaches and Nursing Care</vt:lpstr>
      <vt:lpstr>APACHE II</vt:lpstr>
      <vt:lpstr>APACHE Score</vt:lpstr>
      <vt:lpstr>Spinal Cord Compression</vt:lpstr>
      <vt:lpstr>Spinal Cord Compression</vt:lpstr>
      <vt:lpstr>Clinical Manifestations</vt:lpstr>
      <vt:lpstr>Physical Examination</vt:lpstr>
      <vt:lpstr>Diagnostic Evaluation</vt:lpstr>
      <vt:lpstr>Therapeutic Approaches and Nursing Care</vt:lpstr>
      <vt:lpstr>Symptom Management</vt:lpstr>
      <vt:lpstr>Symptom Management</vt:lpstr>
      <vt:lpstr>Superior Vena Cava Syndrome</vt:lpstr>
      <vt:lpstr>Superior Vena Cava Syndrome</vt:lpstr>
      <vt:lpstr>PowerPoint Presentation</vt:lpstr>
      <vt:lpstr>PowerPoint Presentation</vt:lpstr>
      <vt:lpstr>Risk Factors</vt:lpstr>
      <vt:lpstr>Clinical Manifestations</vt:lpstr>
      <vt:lpstr>Clinical Manifestations</vt:lpstr>
      <vt:lpstr>PowerPoint Presentation</vt:lpstr>
      <vt:lpstr>Assessment </vt:lpstr>
      <vt:lpstr>Therapeutic Approaches</vt:lpstr>
      <vt:lpstr>Nursing Care</vt:lpstr>
      <vt:lpstr>Syndrome of Inappropriate Antidiuretic Hormone</vt:lpstr>
      <vt:lpstr>Syndrome of Inappropriate Antidiuretic Hormone</vt:lpstr>
      <vt:lpstr>Etiology and Risk Factors</vt:lpstr>
      <vt:lpstr>Clinical Manifestations</vt:lpstr>
      <vt:lpstr>Assessment </vt:lpstr>
      <vt:lpstr>PowerPoint Presentation</vt:lpstr>
      <vt:lpstr>Therapeutic Approaches and Nursing Care</vt:lpstr>
      <vt:lpstr>Therapeutic Approaches and Nursing Care</vt:lpstr>
      <vt:lpstr>Tumor Lysis Syndrome</vt:lpstr>
      <vt:lpstr>Tumor Lysis Syndrome</vt:lpstr>
      <vt:lpstr>Tumor Lysis Syndrome</vt:lpstr>
      <vt:lpstr>Clinical Manifestations</vt:lpstr>
      <vt:lpstr>Therapeutic Approaches</vt:lpstr>
      <vt:lpstr>Nursing Care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Windows User</cp:lastModifiedBy>
  <cp:revision>8</cp:revision>
  <dcterms:created xsi:type="dcterms:W3CDTF">2006-08-16T00:00:00Z</dcterms:created>
  <dcterms:modified xsi:type="dcterms:W3CDTF">2022-07-26T19:27:26Z</dcterms:modified>
</cp:coreProperties>
</file>