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6"/>
  </p:notesMasterIdLst>
  <p:sldIdLst>
    <p:sldId id="268" r:id="rId2"/>
    <p:sldId id="281" r:id="rId3"/>
    <p:sldId id="389" r:id="rId4"/>
    <p:sldId id="460" r:id="rId5"/>
    <p:sldId id="345" r:id="rId6"/>
    <p:sldId id="461" r:id="rId7"/>
    <p:sldId id="393" r:id="rId8"/>
    <p:sldId id="394" r:id="rId9"/>
    <p:sldId id="463" r:id="rId10"/>
    <p:sldId id="465" r:id="rId11"/>
    <p:sldId id="464" r:id="rId12"/>
    <p:sldId id="485" r:id="rId13"/>
    <p:sldId id="462" r:id="rId14"/>
    <p:sldId id="467" r:id="rId15"/>
    <p:sldId id="466" r:id="rId16"/>
    <p:sldId id="468" r:id="rId17"/>
    <p:sldId id="486" r:id="rId18"/>
    <p:sldId id="470" r:id="rId19"/>
    <p:sldId id="469" r:id="rId20"/>
    <p:sldId id="471" r:id="rId21"/>
    <p:sldId id="472" r:id="rId22"/>
    <p:sldId id="446" r:id="rId23"/>
    <p:sldId id="447" r:id="rId24"/>
    <p:sldId id="488" r:id="rId25"/>
    <p:sldId id="489" r:id="rId26"/>
    <p:sldId id="490" r:id="rId27"/>
    <p:sldId id="491" r:id="rId28"/>
    <p:sldId id="608" r:id="rId29"/>
    <p:sldId id="609" r:id="rId30"/>
    <p:sldId id="610" r:id="rId31"/>
    <p:sldId id="611" r:id="rId32"/>
    <p:sldId id="612" r:id="rId33"/>
    <p:sldId id="613" r:id="rId34"/>
    <p:sldId id="614" r:id="rId35"/>
    <p:sldId id="615" r:id="rId36"/>
    <p:sldId id="616" r:id="rId37"/>
    <p:sldId id="626" r:id="rId38"/>
    <p:sldId id="627" r:id="rId39"/>
    <p:sldId id="628" r:id="rId40"/>
    <p:sldId id="629" r:id="rId41"/>
    <p:sldId id="630" r:id="rId42"/>
    <p:sldId id="631" r:id="rId43"/>
    <p:sldId id="634" r:id="rId44"/>
    <p:sldId id="639" r:id="rId45"/>
    <p:sldId id="640" r:id="rId46"/>
    <p:sldId id="641" r:id="rId47"/>
    <p:sldId id="642" r:id="rId48"/>
    <p:sldId id="643" r:id="rId49"/>
    <p:sldId id="644" r:id="rId50"/>
    <p:sldId id="645" r:id="rId51"/>
    <p:sldId id="646" r:id="rId52"/>
    <p:sldId id="647" r:id="rId53"/>
    <p:sldId id="648" r:id="rId54"/>
    <p:sldId id="649" r:id="rId55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8" autoAdjust="0"/>
    <p:restoredTop sz="94698" autoAdjust="0"/>
  </p:normalViewPr>
  <p:slideViewPr>
    <p:cSldViewPr>
      <p:cViewPr varScale="1">
        <p:scale>
          <a:sx n="88" d="100"/>
          <a:sy n="88" d="100"/>
        </p:scale>
        <p:origin x="1096" y="184"/>
      </p:cViewPr>
      <p:guideLst>
        <p:guide orient="horz" pos="86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688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68CC9909-EE8C-8D40-B988-5A0814113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B890D182-E2FE-9546-9B75-805416084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C4EA4BC5-E080-E941-B8F8-83D94BAB2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0E383E0B-FAD8-2341-B1C0-D82FFD7EB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3F5F512-6CB3-A44F-ACA8-FEC63716CC41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54320AE-D6D3-9948-944C-FEAA5CB178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D81BE25-9013-9E4D-BBA0-49D2E52A9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1AD5F95A-A4EA-6A42-855B-7397DC846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6E57022B-97B6-554D-9051-82F493048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7">
                  <a:extLst>
                    <a:ext uri="{FF2B5EF4-FFF2-40B4-BE49-F238E27FC236}">
                      <a16:creationId xmlns:a16="http://schemas.microsoft.com/office/drawing/2014/main" id="{418021D3-1574-2C47-B6E4-BA857C7B33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89" y="127"/>
                  <a:ext cx="1440" cy="1770"/>
                </a:xfrm>
                <a:custGeom>
                  <a:avLst/>
                  <a:gdLst>
                    <a:gd name="T0" fmla="*/ 901 w 1440"/>
                    <a:gd name="T1" fmla="*/ 33 h 1770"/>
                    <a:gd name="T2" fmla="*/ 1066 w 1440"/>
                    <a:gd name="T3" fmla="*/ 129 h 1770"/>
                    <a:gd name="T4" fmla="*/ 1207 w 1440"/>
                    <a:gd name="T5" fmla="*/ 256 h 1770"/>
                    <a:gd name="T6" fmla="*/ 1316 w 1440"/>
                    <a:gd name="T7" fmla="*/ 410 h 1770"/>
                    <a:gd name="T8" fmla="*/ 1394 w 1440"/>
                    <a:gd name="T9" fmla="*/ 581 h 1770"/>
                    <a:gd name="T10" fmla="*/ 1435 w 1440"/>
                    <a:gd name="T11" fmla="*/ 766 h 1770"/>
                    <a:gd name="T12" fmla="*/ 1435 w 1440"/>
                    <a:gd name="T13" fmla="*/ 958 h 1770"/>
                    <a:gd name="T14" fmla="*/ 1394 w 1440"/>
                    <a:gd name="T15" fmla="*/ 1143 h 1770"/>
                    <a:gd name="T16" fmla="*/ 1316 w 1440"/>
                    <a:gd name="T17" fmla="*/ 1314 h 1770"/>
                    <a:gd name="T18" fmla="*/ 1207 w 1440"/>
                    <a:gd name="T19" fmla="*/ 1468 h 1770"/>
                    <a:gd name="T20" fmla="*/ 1066 w 1440"/>
                    <a:gd name="T21" fmla="*/ 1597 h 1770"/>
                    <a:gd name="T22" fmla="*/ 901 w 1440"/>
                    <a:gd name="T23" fmla="*/ 1691 h 1770"/>
                    <a:gd name="T24" fmla="*/ 721 w 1440"/>
                    <a:gd name="T25" fmla="*/ 1749 h 1770"/>
                    <a:gd name="T26" fmla="*/ 533 w 1440"/>
                    <a:gd name="T27" fmla="*/ 1769 h 1770"/>
                    <a:gd name="T28" fmla="*/ 344 w 1440"/>
                    <a:gd name="T29" fmla="*/ 1749 h 1770"/>
                    <a:gd name="T30" fmla="*/ 165 w 1440"/>
                    <a:gd name="T31" fmla="*/ 1691 h 1770"/>
                    <a:gd name="T32" fmla="*/ 0 w 1440"/>
                    <a:gd name="T33" fmla="*/ 1597 h 1770"/>
                    <a:gd name="T34" fmla="*/ 125 w 1440"/>
                    <a:gd name="T35" fmla="*/ 1571 h 1770"/>
                    <a:gd name="T36" fmla="*/ 281 w 1440"/>
                    <a:gd name="T37" fmla="*/ 1640 h 1770"/>
                    <a:gd name="T38" fmla="*/ 446 w 1440"/>
                    <a:gd name="T39" fmla="*/ 1675 h 1770"/>
                    <a:gd name="T40" fmla="*/ 618 w 1440"/>
                    <a:gd name="T41" fmla="*/ 1675 h 1770"/>
                    <a:gd name="T42" fmla="*/ 785 w 1440"/>
                    <a:gd name="T43" fmla="*/ 1640 h 1770"/>
                    <a:gd name="T44" fmla="*/ 941 w 1440"/>
                    <a:gd name="T45" fmla="*/ 1571 h 1770"/>
                    <a:gd name="T46" fmla="*/ 1080 w 1440"/>
                    <a:gd name="T47" fmla="*/ 1470 h 1770"/>
                    <a:gd name="T48" fmla="*/ 1194 w 1440"/>
                    <a:gd name="T49" fmla="*/ 1343 h 1770"/>
                    <a:gd name="T50" fmla="*/ 1281 w 1440"/>
                    <a:gd name="T51" fmla="*/ 1194 h 1770"/>
                    <a:gd name="T52" fmla="*/ 1332 w 1440"/>
                    <a:gd name="T53" fmla="*/ 1032 h 1770"/>
                    <a:gd name="T54" fmla="*/ 1350 w 1440"/>
                    <a:gd name="T55" fmla="*/ 862 h 1770"/>
                    <a:gd name="T56" fmla="*/ 1332 w 1440"/>
                    <a:gd name="T57" fmla="*/ 691 h 1770"/>
                    <a:gd name="T58" fmla="*/ 1281 w 1440"/>
                    <a:gd name="T59" fmla="*/ 530 h 1770"/>
                    <a:gd name="T60" fmla="*/ 1194 w 1440"/>
                    <a:gd name="T61" fmla="*/ 381 h 1770"/>
                    <a:gd name="T62" fmla="*/ 1080 w 1440"/>
                    <a:gd name="T63" fmla="*/ 254 h 1770"/>
                    <a:gd name="T64" fmla="*/ 941 w 1440"/>
                    <a:gd name="T65" fmla="*/ 154 h 1770"/>
                    <a:gd name="T66" fmla="*/ 785 w 1440"/>
                    <a:gd name="T67" fmla="*/ 85 h 1770"/>
                    <a:gd name="T68" fmla="*/ 812 w 1440"/>
                    <a:gd name="T69" fmla="*/ 0 h 177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8">
                  <a:extLst>
                    <a:ext uri="{FF2B5EF4-FFF2-40B4-BE49-F238E27FC236}">
                      <a16:creationId xmlns:a16="http://schemas.microsoft.com/office/drawing/2014/main" id="{41B77FBF-1943-044C-A0F5-B819D91D4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2324" y="1620"/>
                  <a:ext cx="143" cy="25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9">
                  <a:extLst>
                    <a:ext uri="{FF2B5EF4-FFF2-40B4-BE49-F238E27FC236}">
                      <a16:creationId xmlns:a16="http://schemas.microsoft.com/office/drawing/2014/main" id="{4378E1FC-BE23-144F-A861-4F760CF4E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3119" y="243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0">
                  <a:extLst>
                    <a:ext uri="{FF2B5EF4-FFF2-40B4-BE49-F238E27FC236}">
                      <a16:creationId xmlns:a16="http://schemas.microsoft.com/office/drawing/2014/main" id="{DF2241BF-686D-5D48-81E9-A6A689451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3203" y="72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11">
                  <a:extLst>
                    <a:ext uri="{FF2B5EF4-FFF2-40B4-BE49-F238E27FC236}">
                      <a16:creationId xmlns:a16="http://schemas.microsoft.com/office/drawing/2014/main" id="{13A62964-2A22-9340-9133-64E24512BD8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83" y="1903"/>
                  <a:ext cx="841" cy="153"/>
                </a:xfrm>
                <a:custGeom>
                  <a:avLst/>
                  <a:gdLst>
                    <a:gd name="T0" fmla="*/ 3 w 841"/>
                    <a:gd name="T1" fmla="*/ 98 h 153"/>
                    <a:gd name="T2" fmla="*/ 20 w 841"/>
                    <a:gd name="T3" fmla="*/ 80 h 153"/>
                    <a:gd name="T4" fmla="*/ 44 w 841"/>
                    <a:gd name="T5" fmla="*/ 65 h 153"/>
                    <a:gd name="T6" fmla="*/ 89 w 841"/>
                    <a:gd name="T7" fmla="*/ 43 h 153"/>
                    <a:gd name="T8" fmla="*/ 140 w 841"/>
                    <a:gd name="T9" fmla="*/ 30 h 153"/>
                    <a:gd name="T10" fmla="*/ 188 w 841"/>
                    <a:gd name="T11" fmla="*/ 19 h 153"/>
                    <a:gd name="T12" fmla="*/ 253 w 841"/>
                    <a:gd name="T13" fmla="*/ 9 h 153"/>
                    <a:gd name="T14" fmla="*/ 314 w 841"/>
                    <a:gd name="T15" fmla="*/ 3 h 153"/>
                    <a:gd name="T16" fmla="*/ 386 w 841"/>
                    <a:gd name="T17" fmla="*/ 0 h 153"/>
                    <a:gd name="T18" fmla="*/ 475 w 841"/>
                    <a:gd name="T19" fmla="*/ 1 h 153"/>
                    <a:gd name="T20" fmla="*/ 567 w 841"/>
                    <a:gd name="T21" fmla="*/ 6 h 153"/>
                    <a:gd name="T22" fmla="*/ 632 w 841"/>
                    <a:gd name="T23" fmla="*/ 14 h 153"/>
                    <a:gd name="T24" fmla="*/ 700 w 841"/>
                    <a:gd name="T25" fmla="*/ 27 h 153"/>
                    <a:gd name="T26" fmla="*/ 765 w 841"/>
                    <a:gd name="T27" fmla="*/ 47 h 153"/>
                    <a:gd name="T28" fmla="*/ 799 w 841"/>
                    <a:gd name="T29" fmla="*/ 66 h 153"/>
                    <a:gd name="T30" fmla="*/ 820 w 841"/>
                    <a:gd name="T31" fmla="*/ 82 h 153"/>
                    <a:gd name="T32" fmla="*/ 840 w 841"/>
                    <a:gd name="T33" fmla="*/ 108 h 153"/>
                    <a:gd name="T34" fmla="*/ 806 w 841"/>
                    <a:gd name="T35" fmla="*/ 122 h 153"/>
                    <a:gd name="T36" fmla="*/ 748 w 841"/>
                    <a:gd name="T37" fmla="*/ 133 h 153"/>
                    <a:gd name="T38" fmla="*/ 676 w 841"/>
                    <a:gd name="T39" fmla="*/ 141 h 153"/>
                    <a:gd name="T40" fmla="*/ 608 w 841"/>
                    <a:gd name="T41" fmla="*/ 148 h 153"/>
                    <a:gd name="T42" fmla="*/ 526 w 841"/>
                    <a:gd name="T43" fmla="*/ 151 h 153"/>
                    <a:gd name="T44" fmla="*/ 437 w 841"/>
                    <a:gd name="T45" fmla="*/ 152 h 153"/>
                    <a:gd name="T46" fmla="*/ 352 w 841"/>
                    <a:gd name="T47" fmla="*/ 152 h 153"/>
                    <a:gd name="T48" fmla="*/ 263 w 841"/>
                    <a:gd name="T49" fmla="*/ 151 h 153"/>
                    <a:gd name="T50" fmla="*/ 164 w 841"/>
                    <a:gd name="T51" fmla="*/ 143 h 153"/>
                    <a:gd name="T52" fmla="*/ 85 w 841"/>
                    <a:gd name="T53" fmla="*/ 135 h 153"/>
                    <a:gd name="T54" fmla="*/ 20 w 841"/>
                    <a:gd name="T55" fmla="*/ 120 h 153"/>
                    <a:gd name="T56" fmla="*/ 0 w 841"/>
                    <a:gd name="T57" fmla="*/ 109 h 153"/>
                    <a:gd name="T58" fmla="*/ 3 w 841"/>
                    <a:gd name="T59" fmla="*/ 98 h 15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Oval 12">
                <a:extLst>
                  <a:ext uri="{FF2B5EF4-FFF2-40B4-BE49-F238E27FC236}">
                    <a16:creationId xmlns:a16="http://schemas.microsoft.com/office/drawing/2014/main" id="{D764760A-0098-7E4B-9BF7-F5A995432D5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3D72EF98-0FE0-1B43-90DD-3A6B2F053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4">
                  <a:extLst>
                    <a:ext uri="{FF2B5EF4-FFF2-40B4-BE49-F238E27FC236}">
                      <a16:creationId xmlns:a16="http://schemas.microsoft.com/office/drawing/2014/main" id="{DA757AA1-13B9-0A4E-9CA5-11341D8B7BE0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268" y="812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16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4D8F90FD-52A8-5241-9A01-D7740A85AA8B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292" y="84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2BBDBF25-5000-E642-8990-DC5488D6805C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372" y="802"/>
                  <a:ext cx="51" cy="48"/>
                </a:xfrm>
                <a:custGeom>
                  <a:avLst/>
                  <a:gdLst>
                    <a:gd name="T0" fmla="*/ 50 w 51"/>
                    <a:gd name="T1" fmla="*/ 0 h 48"/>
                    <a:gd name="T2" fmla="*/ 31 w 51"/>
                    <a:gd name="T3" fmla="*/ 0 h 48"/>
                    <a:gd name="T4" fmla="*/ 20 w 51"/>
                    <a:gd name="T5" fmla="*/ 13 h 48"/>
                    <a:gd name="T6" fmla="*/ 13 w 51"/>
                    <a:gd name="T7" fmla="*/ 13 h 48"/>
                    <a:gd name="T8" fmla="*/ 7 w 51"/>
                    <a:gd name="T9" fmla="*/ 19 h 48"/>
                    <a:gd name="T10" fmla="*/ 0 w 51"/>
                    <a:gd name="T11" fmla="*/ 19 h 48"/>
                    <a:gd name="T12" fmla="*/ 0 w 51"/>
                    <a:gd name="T13" fmla="*/ 35 h 48"/>
                    <a:gd name="T14" fmla="*/ 12 w 51"/>
                    <a:gd name="T15" fmla="*/ 47 h 48"/>
                    <a:gd name="T16" fmla="*/ 41 w 51"/>
                    <a:gd name="T17" fmla="*/ 47 h 48"/>
                    <a:gd name="T18" fmla="*/ 50 w 51"/>
                    <a:gd name="T19" fmla="*/ 35 h 48"/>
                    <a:gd name="T20" fmla="*/ 50 w 51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064C972D-DEB5-E94A-84C1-F0F63D91A279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071" y="840"/>
                  <a:ext cx="451" cy="587"/>
                </a:xfrm>
                <a:custGeom>
                  <a:avLst/>
                  <a:gdLst>
                    <a:gd name="T0" fmla="*/ 107 w 451"/>
                    <a:gd name="T1" fmla="*/ 0 h 587"/>
                    <a:gd name="T2" fmla="*/ 99 w 451"/>
                    <a:gd name="T3" fmla="*/ 16 h 587"/>
                    <a:gd name="T4" fmla="*/ 64 w 451"/>
                    <a:gd name="T5" fmla="*/ 47 h 587"/>
                    <a:gd name="T6" fmla="*/ 56 w 451"/>
                    <a:gd name="T7" fmla="*/ 75 h 587"/>
                    <a:gd name="T8" fmla="*/ 30 w 451"/>
                    <a:gd name="T9" fmla="*/ 95 h 587"/>
                    <a:gd name="T10" fmla="*/ 12 w 451"/>
                    <a:gd name="T11" fmla="*/ 135 h 587"/>
                    <a:gd name="T12" fmla="*/ 12 w 451"/>
                    <a:gd name="T13" fmla="*/ 159 h 587"/>
                    <a:gd name="T14" fmla="*/ 0 w 451"/>
                    <a:gd name="T15" fmla="*/ 201 h 587"/>
                    <a:gd name="T16" fmla="*/ 16 w 451"/>
                    <a:gd name="T17" fmla="*/ 219 h 587"/>
                    <a:gd name="T18" fmla="*/ 56 w 451"/>
                    <a:gd name="T19" fmla="*/ 272 h 587"/>
                    <a:gd name="T20" fmla="*/ 68 w 451"/>
                    <a:gd name="T21" fmla="*/ 265 h 587"/>
                    <a:gd name="T22" fmla="*/ 139 w 451"/>
                    <a:gd name="T23" fmla="*/ 265 h 587"/>
                    <a:gd name="T24" fmla="*/ 172 w 451"/>
                    <a:gd name="T25" fmla="*/ 278 h 587"/>
                    <a:gd name="T26" fmla="*/ 169 w 451"/>
                    <a:gd name="T27" fmla="*/ 319 h 587"/>
                    <a:gd name="T28" fmla="*/ 193 w 451"/>
                    <a:gd name="T29" fmla="*/ 374 h 587"/>
                    <a:gd name="T30" fmla="*/ 191 w 451"/>
                    <a:gd name="T31" fmla="*/ 389 h 587"/>
                    <a:gd name="T32" fmla="*/ 201 w 451"/>
                    <a:gd name="T33" fmla="*/ 406 h 587"/>
                    <a:gd name="T34" fmla="*/ 186 w 451"/>
                    <a:gd name="T35" fmla="*/ 445 h 587"/>
                    <a:gd name="T36" fmla="*/ 204 w 451"/>
                    <a:gd name="T37" fmla="*/ 494 h 587"/>
                    <a:gd name="T38" fmla="*/ 214 w 451"/>
                    <a:gd name="T39" fmla="*/ 532 h 587"/>
                    <a:gd name="T40" fmla="*/ 226 w 451"/>
                    <a:gd name="T41" fmla="*/ 556 h 587"/>
                    <a:gd name="T42" fmla="*/ 239 w 451"/>
                    <a:gd name="T43" fmla="*/ 586 h 587"/>
                    <a:gd name="T44" fmla="*/ 263 w 451"/>
                    <a:gd name="T45" fmla="*/ 582 h 587"/>
                    <a:gd name="T46" fmla="*/ 302 w 451"/>
                    <a:gd name="T47" fmla="*/ 560 h 587"/>
                    <a:gd name="T48" fmla="*/ 320 w 451"/>
                    <a:gd name="T49" fmla="*/ 533 h 587"/>
                    <a:gd name="T50" fmla="*/ 319 w 451"/>
                    <a:gd name="T51" fmla="*/ 515 h 587"/>
                    <a:gd name="T52" fmla="*/ 342 w 451"/>
                    <a:gd name="T53" fmla="*/ 500 h 587"/>
                    <a:gd name="T54" fmla="*/ 338 w 451"/>
                    <a:gd name="T55" fmla="*/ 474 h 587"/>
                    <a:gd name="T56" fmla="*/ 373 w 451"/>
                    <a:gd name="T57" fmla="*/ 432 h 587"/>
                    <a:gd name="T58" fmla="*/ 378 w 451"/>
                    <a:gd name="T59" fmla="*/ 398 h 587"/>
                    <a:gd name="T60" fmla="*/ 369 w 451"/>
                    <a:gd name="T61" fmla="*/ 386 h 587"/>
                    <a:gd name="T62" fmla="*/ 373 w 451"/>
                    <a:gd name="T63" fmla="*/ 372 h 587"/>
                    <a:gd name="T64" fmla="*/ 365 w 451"/>
                    <a:gd name="T65" fmla="*/ 360 h 587"/>
                    <a:gd name="T66" fmla="*/ 391 w 451"/>
                    <a:gd name="T67" fmla="*/ 327 h 587"/>
                    <a:gd name="T68" fmla="*/ 391 w 451"/>
                    <a:gd name="T69" fmla="*/ 310 h 587"/>
                    <a:gd name="T70" fmla="*/ 427 w 451"/>
                    <a:gd name="T71" fmla="*/ 282 h 587"/>
                    <a:gd name="T72" fmla="*/ 450 w 451"/>
                    <a:gd name="T73" fmla="*/ 207 h 587"/>
                    <a:gd name="T74" fmla="*/ 417 w 451"/>
                    <a:gd name="T75" fmla="*/ 226 h 587"/>
                    <a:gd name="T76" fmla="*/ 388 w 451"/>
                    <a:gd name="T77" fmla="*/ 218 h 587"/>
                    <a:gd name="T78" fmla="*/ 392 w 451"/>
                    <a:gd name="T79" fmla="*/ 200 h 587"/>
                    <a:gd name="T80" fmla="*/ 363 w 451"/>
                    <a:gd name="T81" fmla="*/ 180 h 587"/>
                    <a:gd name="T82" fmla="*/ 349 w 451"/>
                    <a:gd name="T83" fmla="*/ 132 h 587"/>
                    <a:gd name="T84" fmla="*/ 321 w 451"/>
                    <a:gd name="T85" fmla="*/ 93 h 587"/>
                    <a:gd name="T86" fmla="*/ 321 w 451"/>
                    <a:gd name="T87" fmla="*/ 66 h 587"/>
                    <a:gd name="T88" fmla="*/ 306 w 451"/>
                    <a:gd name="T89" fmla="*/ 65 h 587"/>
                    <a:gd name="T90" fmla="*/ 296 w 451"/>
                    <a:gd name="T91" fmla="*/ 69 h 587"/>
                    <a:gd name="T92" fmla="*/ 254 w 451"/>
                    <a:gd name="T93" fmla="*/ 54 h 587"/>
                    <a:gd name="T94" fmla="*/ 243 w 451"/>
                    <a:gd name="T95" fmla="*/ 65 h 587"/>
                    <a:gd name="T96" fmla="*/ 234 w 451"/>
                    <a:gd name="T97" fmla="*/ 78 h 587"/>
                    <a:gd name="T98" fmla="*/ 211 w 451"/>
                    <a:gd name="T99" fmla="*/ 53 h 587"/>
                    <a:gd name="T100" fmla="*/ 189 w 451"/>
                    <a:gd name="T101" fmla="*/ 47 h 587"/>
                    <a:gd name="T102" fmla="*/ 187 w 451"/>
                    <a:gd name="T103" fmla="*/ 15 h 587"/>
                    <a:gd name="T104" fmla="*/ 155 w 451"/>
                    <a:gd name="T105" fmla="*/ 20 h 587"/>
                    <a:gd name="T106" fmla="*/ 135 w 451"/>
                    <a:gd name="T107" fmla="*/ 13 h 587"/>
                    <a:gd name="T108" fmla="*/ 107 w 451"/>
                    <a:gd name="T109" fmla="*/ 0 h 5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D8A759E4-56BF-5449-9D53-0C751C45C309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112" y="987"/>
                  <a:ext cx="17" cy="28"/>
                </a:xfrm>
                <a:custGeom>
                  <a:avLst/>
                  <a:gdLst>
                    <a:gd name="T0" fmla="*/ 7 w 17"/>
                    <a:gd name="T1" fmla="*/ 0 h 28"/>
                    <a:gd name="T2" fmla="*/ 9 w 17"/>
                    <a:gd name="T3" fmla="*/ 8 h 28"/>
                    <a:gd name="T4" fmla="*/ 7 w 17"/>
                    <a:gd name="T5" fmla="*/ 14 h 28"/>
                    <a:gd name="T6" fmla="*/ 7 w 17"/>
                    <a:gd name="T7" fmla="*/ 19 h 28"/>
                    <a:gd name="T8" fmla="*/ 16 w 17"/>
                    <a:gd name="T9" fmla="*/ 23 h 28"/>
                    <a:gd name="T10" fmla="*/ 16 w 17"/>
                    <a:gd name="T11" fmla="*/ 27 h 28"/>
                    <a:gd name="T12" fmla="*/ 9 w 17"/>
                    <a:gd name="T13" fmla="*/ 23 h 28"/>
                    <a:gd name="T14" fmla="*/ 3 w 17"/>
                    <a:gd name="T15" fmla="*/ 27 h 28"/>
                    <a:gd name="T16" fmla="*/ 0 w 17"/>
                    <a:gd name="T17" fmla="*/ 23 h 28"/>
                    <a:gd name="T18" fmla="*/ 3 w 17"/>
                    <a:gd name="T19" fmla="*/ 19 h 28"/>
                    <a:gd name="T20" fmla="*/ 0 w 17"/>
                    <a:gd name="T21" fmla="*/ 14 h 28"/>
                    <a:gd name="T22" fmla="*/ 3 w 17"/>
                    <a:gd name="T23" fmla="*/ 4 h 28"/>
                    <a:gd name="T24" fmla="*/ 7 w 17"/>
                    <a:gd name="T25" fmla="*/ 0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15F67840-AAC7-8549-BE3B-42ABD888A0D7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027" y="1109"/>
                  <a:ext cx="68" cy="97"/>
                </a:xfrm>
                <a:custGeom>
                  <a:avLst/>
                  <a:gdLst>
                    <a:gd name="T0" fmla="*/ 0 w 68"/>
                    <a:gd name="T1" fmla="*/ 48 h 97"/>
                    <a:gd name="T2" fmla="*/ 24 w 68"/>
                    <a:gd name="T3" fmla="*/ 48 h 97"/>
                    <a:gd name="T4" fmla="*/ 52 w 68"/>
                    <a:gd name="T5" fmla="*/ 0 h 97"/>
                    <a:gd name="T6" fmla="*/ 67 w 68"/>
                    <a:gd name="T7" fmla="*/ 28 h 97"/>
                    <a:gd name="T8" fmla="*/ 55 w 68"/>
                    <a:gd name="T9" fmla="*/ 96 h 97"/>
                    <a:gd name="T10" fmla="*/ 5 w 68"/>
                    <a:gd name="T11" fmla="*/ 80 h 97"/>
                    <a:gd name="T12" fmla="*/ 0 w 68"/>
                    <a:gd name="T13" fmla="*/ 48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95F8CBD7-5F90-B14C-9351-D789867A68F3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162" y="1146"/>
                  <a:ext cx="117" cy="94"/>
                </a:xfrm>
                <a:custGeom>
                  <a:avLst/>
                  <a:gdLst>
                    <a:gd name="T0" fmla="*/ 7 w 117"/>
                    <a:gd name="T1" fmla="*/ 22 h 94"/>
                    <a:gd name="T2" fmla="*/ 0 w 117"/>
                    <a:gd name="T3" fmla="*/ 0 h 94"/>
                    <a:gd name="T4" fmla="*/ 39 w 117"/>
                    <a:gd name="T5" fmla="*/ 9 h 94"/>
                    <a:gd name="T6" fmla="*/ 95 w 117"/>
                    <a:gd name="T7" fmla="*/ 32 h 94"/>
                    <a:gd name="T8" fmla="*/ 95 w 117"/>
                    <a:gd name="T9" fmla="*/ 49 h 94"/>
                    <a:gd name="T10" fmla="*/ 116 w 117"/>
                    <a:gd name="T11" fmla="*/ 93 h 94"/>
                    <a:gd name="T12" fmla="*/ 73 w 117"/>
                    <a:gd name="T13" fmla="*/ 51 h 94"/>
                    <a:gd name="T14" fmla="*/ 44 w 117"/>
                    <a:gd name="T15" fmla="*/ 54 h 94"/>
                    <a:gd name="T16" fmla="*/ 7 w 117"/>
                    <a:gd name="T17" fmla="*/ 22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159E97F8-67A9-3F44-9643-65E02C274D97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384" y="1337"/>
                  <a:ext cx="79" cy="101"/>
                </a:xfrm>
                <a:custGeom>
                  <a:avLst/>
                  <a:gdLst>
                    <a:gd name="T0" fmla="*/ 48 w 79"/>
                    <a:gd name="T1" fmla="*/ 0 h 101"/>
                    <a:gd name="T2" fmla="*/ 78 w 79"/>
                    <a:gd name="T3" fmla="*/ 30 h 101"/>
                    <a:gd name="T4" fmla="*/ 16 w 79"/>
                    <a:gd name="T5" fmla="*/ 100 h 101"/>
                    <a:gd name="T6" fmla="*/ 0 w 79"/>
                    <a:gd name="T7" fmla="*/ 84 h 101"/>
                    <a:gd name="T8" fmla="*/ 45 w 79"/>
                    <a:gd name="T9" fmla="*/ 39 h 101"/>
                    <a:gd name="T10" fmla="*/ 48 w 79"/>
                    <a:gd name="T11" fmla="*/ 0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8B0C55CA-A3C1-3D4D-94D0-2C20A7848917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211" y="651"/>
                  <a:ext cx="39" cy="66"/>
                </a:xfrm>
                <a:custGeom>
                  <a:avLst/>
                  <a:gdLst>
                    <a:gd name="T0" fmla="*/ 38 w 39"/>
                    <a:gd name="T1" fmla="*/ 51 h 66"/>
                    <a:gd name="T2" fmla="*/ 28 w 39"/>
                    <a:gd name="T3" fmla="*/ 43 h 66"/>
                    <a:gd name="T4" fmla="*/ 28 w 39"/>
                    <a:gd name="T5" fmla="*/ 14 h 66"/>
                    <a:gd name="T6" fmla="*/ 33 w 39"/>
                    <a:gd name="T7" fmla="*/ 8 h 66"/>
                    <a:gd name="T8" fmla="*/ 24 w 39"/>
                    <a:gd name="T9" fmla="*/ 8 h 66"/>
                    <a:gd name="T10" fmla="*/ 29 w 39"/>
                    <a:gd name="T11" fmla="*/ 0 h 66"/>
                    <a:gd name="T12" fmla="*/ 22 w 39"/>
                    <a:gd name="T13" fmla="*/ 0 h 66"/>
                    <a:gd name="T14" fmla="*/ 14 w 39"/>
                    <a:gd name="T15" fmla="*/ 9 h 66"/>
                    <a:gd name="T16" fmla="*/ 14 w 39"/>
                    <a:gd name="T17" fmla="*/ 27 h 66"/>
                    <a:gd name="T18" fmla="*/ 18 w 39"/>
                    <a:gd name="T19" fmla="*/ 31 h 66"/>
                    <a:gd name="T20" fmla="*/ 18 w 39"/>
                    <a:gd name="T21" fmla="*/ 39 h 66"/>
                    <a:gd name="T22" fmla="*/ 16 w 39"/>
                    <a:gd name="T23" fmla="*/ 39 h 66"/>
                    <a:gd name="T24" fmla="*/ 9 w 39"/>
                    <a:gd name="T25" fmla="*/ 46 h 66"/>
                    <a:gd name="T26" fmla="*/ 9 w 39"/>
                    <a:gd name="T27" fmla="*/ 53 h 66"/>
                    <a:gd name="T28" fmla="*/ 0 w 39"/>
                    <a:gd name="T29" fmla="*/ 65 h 66"/>
                    <a:gd name="T30" fmla="*/ 29 w 39"/>
                    <a:gd name="T31" fmla="*/ 65 h 66"/>
                    <a:gd name="T32" fmla="*/ 38 w 39"/>
                    <a:gd name="T33" fmla="*/ 51 h 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519A678A-577A-7840-8949-F008E2C23B6F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198" y="673"/>
                  <a:ext cx="21" cy="24"/>
                </a:xfrm>
                <a:custGeom>
                  <a:avLst/>
                  <a:gdLst>
                    <a:gd name="T0" fmla="*/ 17 w 21"/>
                    <a:gd name="T1" fmla="*/ 8 h 24"/>
                    <a:gd name="T2" fmla="*/ 20 w 21"/>
                    <a:gd name="T3" fmla="*/ 8 h 24"/>
                    <a:gd name="T4" fmla="*/ 20 w 21"/>
                    <a:gd name="T5" fmla="*/ 0 h 24"/>
                    <a:gd name="T6" fmla="*/ 13 w 21"/>
                    <a:gd name="T7" fmla="*/ 0 h 24"/>
                    <a:gd name="T8" fmla="*/ 0 w 21"/>
                    <a:gd name="T9" fmla="*/ 15 h 24"/>
                    <a:gd name="T10" fmla="*/ 0 w 21"/>
                    <a:gd name="T11" fmla="*/ 23 h 24"/>
                    <a:gd name="T12" fmla="*/ 12 w 21"/>
                    <a:gd name="T13" fmla="*/ 23 h 24"/>
                    <a:gd name="T14" fmla="*/ 17 w 21"/>
                    <a:gd name="T15" fmla="*/ 17 h 24"/>
                    <a:gd name="T16" fmla="*/ 17 w 21"/>
                    <a:gd name="T17" fmla="*/ 8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874A7EE8-42E5-3B4B-8952-0364AF8F7B99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167" y="634"/>
                  <a:ext cx="256" cy="216"/>
                </a:xfrm>
                <a:custGeom>
                  <a:avLst/>
                  <a:gdLst>
                    <a:gd name="T0" fmla="*/ 168 w 256"/>
                    <a:gd name="T1" fmla="*/ 15 h 216"/>
                    <a:gd name="T2" fmla="*/ 201 w 256"/>
                    <a:gd name="T3" fmla="*/ 20 h 216"/>
                    <a:gd name="T4" fmla="*/ 181 w 256"/>
                    <a:gd name="T5" fmla="*/ 28 h 216"/>
                    <a:gd name="T6" fmla="*/ 172 w 256"/>
                    <a:gd name="T7" fmla="*/ 41 h 216"/>
                    <a:gd name="T8" fmla="*/ 160 w 256"/>
                    <a:gd name="T9" fmla="*/ 70 h 216"/>
                    <a:gd name="T10" fmla="*/ 140 w 256"/>
                    <a:gd name="T11" fmla="*/ 72 h 216"/>
                    <a:gd name="T12" fmla="*/ 123 w 256"/>
                    <a:gd name="T13" fmla="*/ 69 h 216"/>
                    <a:gd name="T14" fmla="*/ 131 w 256"/>
                    <a:gd name="T15" fmla="*/ 55 h 216"/>
                    <a:gd name="T16" fmla="*/ 124 w 256"/>
                    <a:gd name="T17" fmla="*/ 37 h 216"/>
                    <a:gd name="T18" fmla="*/ 114 w 256"/>
                    <a:gd name="T19" fmla="*/ 69 h 216"/>
                    <a:gd name="T20" fmla="*/ 87 w 256"/>
                    <a:gd name="T21" fmla="*/ 84 h 216"/>
                    <a:gd name="T22" fmla="*/ 73 w 256"/>
                    <a:gd name="T23" fmla="*/ 94 h 216"/>
                    <a:gd name="T24" fmla="*/ 53 w 256"/>
                    <a:gd name="T25" fmla="*/ 108 h 216"/>
                    <a:gd name="T26" fmla="*/ 43 w 256"/>
                    <a:gd name="T27" fmla="*/ 143 h 216"/>
                    <a:gd name="T28" fmla="*/ 8 w 256"/>
                    <a:gd name="T29" fmla="*/ 130 h 216"/>
                    <a:gd name="T30" fmla="*/ 0 w 256"/>
                    <a:gd name="T31" fmla="*/ 156 h 216"/>
                    <a:gd name="T32" fmla="*/ 15 w 256"/>
                    <a:gd name="T33" fmla="*/ 194 h 216"/>
                    <a:gd name="T34" fmla="*/ 71 w 256"/>
                    <a:gd name="T35" fmla="*/ 153 h 216"/>
                    <a:gd name="T36" fmla="*/ 105 w 256"/>
                    <a:gd name="T37" fmla="*/ 145 h 216"/>
                    <a:gd name="T38" fmla="*/ 111 w 256"/>
                    <a:gd name="T39" fmla="*/ 161 h 216"/>
                    <a:gd name="T40" fmla="*/ 139 w 256"/>
                    <a:gd name="T41" fmla="*/ 201 h 216"/>
                    <a:gd name="T42" fmla="*/ 142 w 256"/>
                    <a:gd name="T43" fmla="*/ 189 h 216"/>
                    <a:gd name="T44" fmla="*/ 150 w 256"/>
                    <a:gd name="T45" fmla="*/ 189 h 216"/>
                    <a:gd name="T46" fmla="*/ 123 w 256"/>
                    <a:gd name="T47" fmla="*/ 152 h 216"/>
                    <a:gd name="T48" fmla="*/ 131 w 256"/>
                    <a:gd name="T49" fmla="*/ 139 h 216"/>
                    <a:gd name="T50" fmla="*/ 160 w 256"/>
                    <a:gd name="T51" fmla="*/ 178 h 216"/>
                    <a:gd name="T52" fmla="*/ 172 w 256"/>
                    <a:gd name="T53" fmla="*/ 202 h 216"/>
                    <a:gd name="T54" fmla="*/ 178 w 256"/>
                    <a:gd name="T55" fmla="*/ 215 h 216"/>
                    <a:gd name="T56" fmla="*/ 183 w 256"/>
                    <a:gd name="T57" fmla="*/ 191 h 216"/>
                    <a:gd name="T58" fmla="*/ 202 w 256"/>
                    <a:gd name="T59" fmla="*/ 182 h 216"/>
                    <a:gd name="T60" fmla="*/ 214 w 256"/>
                    <a:gd name="T61" fmla="*/ 177 h 216"/>
                    <a:gd name="T62" fmla="*/ 210 w 256"/>
                    <a:gd name="T63" fmla="*/ 158 h 216"/>
                    <a:gd name="T64" fmla="*/ 219 w 256"/>
                    <a:gd name="T65" fmla="*/ 126 h 216"/>
                    <a:gd name="T66" fmla="*/ 232 w 256"/>
                    <a:gd name="T67" fmla="*/ 130 h 216"/>
                    <a:gd name="T68" fmla="*/ 236 w 256"/>
                    <a:gd name="T69" fmla="*/ 145 h 216"/>
                    <a:gd name="T70" fmla="*/ 247 w 256"/>
                    <a:gd name="T71" fmla="*/ 137 h 216"/>
                    <a:gd name="T72" fmla="*/ 244 w 256"/>
                    <a:gd name="T73" fmla="*/ 134 h 216"/>
                    <a:gd name="T74" fmla="*/ 252 w 256"/>
                    <a:gd name="T75" fmla="*/ 114 h 216"/>
                    <a:gd name="T76" fmla="*/ 255 w 256"/>
                    <a:gd name="T77" fmla="*/ 137 h 216"/>
                    <a:gd name="T78" fmla="*/ 168 w 256"/>
                    <a:gd name="T79" fmla="*/ 0 h 2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2BE9E529-A149-314F-B4B6-2A82CA68C17C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276" y="406"/>
                  <a:ext cx="1089" cy="769"/>
                </a:xfrm>
                <a:custGeom>
                  <a:avLst/>
                  <a:gdLst>
                    <a:gd name="T0" fmla="*/ 32 w 1089"/>
                    <a:gd name="T1" fmla="*/ 202 h 769"/>
                    <a:gd name="T2" fmla="*/ 99 w 1089"/>
                    <a:gd name="T3" fmla="*/ 134 h 769"/>
                    <a:gd name="T4" fmla="*/ 142 w 1089"/>
                    <a:gd name="T5" fmla="*/ 181 h 769"/>
                    <a:gd name="T6" fmla="*/ 118 w 1089"/>
                    <a:gd name="T7" fmla="*/ 179 h 769"/>
                    <a:gd name="T8" fmla="*/ 216 w 1089"/>
                    <a:gd name="T9" fmla="*/ 172 h 769"/>
                    <a:gd name="T10" fmla="*/ 240 w 1089"/>
                    <a:gd name="T11" fmla="*/ 110 h 769"/>
                    <a:gd name="T12" fmla="*/ 241 w 1089"/>
                    <a:gd name="T13" fmla="*/ 124 h 769"/>
                    <a:gd name="T14" fmla="*/ 223 w 1089"/>
                    <a:gd name="T15" fmla="*/ 172 h 769"/>
                    <a:gd name="T16" fmla="*/ 301 w 1089"/>
                    <a:gd name="T17" fmla="*/ 133 h 769"/>
                    <a:gd name="T18" fmla="*/ 460 w 1089"/>
                    <a:gd name="T19" fmla="*/ 23 h 769"/>
                    <a:gd name="T20" fmla="*/ 574 w 1089"/>
                    <a:gd name="T21" fmla="*/ 29 h 769"/>
                    <a:gd name="T22" fmla="*/ 701 w 1089"/>
                    <a:gd name="T23" fmla="*/ 15 h 769"/>
                    <a:gd name="T24" fmla="*/ 840 w 1089"/>
                    <a:gd name="T25" fmla="*/ 71 h 769"/>
                    <a:gd name="T26" fmla="*/ 1001 w 1089"/>
                    <a:gd name="T27" fmla="*/ 91 h 769"/>
                    <a:gd name="T28" fmla="*/ 1080 w 1089"/>
                    <a:gd name="T29" fmla="*/ 156 h 769"/>
                    <a:gd name="T30" fmla="*/ 1019 w 1089"/>
                    <a:gd name="T31" fmla="*/ 206 h 769"/>
                    <a:gd name="T32" fmla="*/ 985 w 1089"/>
                    <a:gd name="T33" fmla="*/ 270 h 769"/>
                    <a:gd name="T34" fmla="*/ 945 w 1089"/>
                    <a:gd name="T35" fmla="*/ 273 h 769"/>
                    <a:gd name="T36" fmla="*/ 958 w 1089"/>
                    <a:gd name="T37" fmla="*/ 184 h 769"/>
                    <a:gd name="T38" fmla="*/ 906 w 1089"/>
                    <a:gd name="T39" fmla="*/ 232 h 769"/>
                    <a:gd name="T40" fmla="*/ 868 w 1089"/>
                    <a:gd name="T41" fmla="*/ 273 h 769"/>
                    <a:gd name="T42" fmla="*/ 881 w 1089"/>
                    <a:gd name="T43" fmla="*/ 318 h 769"/>
                    <a:gd name="T44" fmla="*/ 837 w 1089"/>
                    <a:gd name="T45" fmla="*/ 385 h 769"/>
                    <a:gd name="T46" fmla="*/ 844 w 1089"/>
                    <a:gd name="T47" fmla="*/ 439 h 769"/>
                    <a:gd name="T48" fmla="*/ 839 w 1089"/>
                    <a:gd name="T49" fmla="*/ 413 h 769"/>
                    <a:gd name="T50" fmla="*/ 797 w 1089"/>
                    <a:gd name="T51" fmla="*/ 416 h 769"/>
                    <a:gd name="T52" fmla="*/ 828 w 1089"/>
                    <a:gd name="T53" fmla="*/ 496 h 769"/>
                    <a:gd name="T54" fmla="*/ 751 w 1089"/>
                    <a:gd name="T55" fmla="*/ 589 h 769"/>
                    <a:gd name="T56" fmla="*/ 730 w 1089"/>
                    <a:gd name="T57" fmla="*/ 615 h 769"/>
                    <a:gd name="T58" fmla="*/ 703 w 1089"/>
                    <a:gd name="T59" fmla="*/ 706 h 769"/>
                    <a:gd name="T60" fmla="*/ 665 w 1089"/>
                    <a:gd name="T61" fmla="*/ 708 h 769"/>
                    <a:gd name="T62" fmla="*/ 711 w 1089"/>
                    <a:gd name="T63" fmla="*/ 768 h 769"/>
                    <a:gd name="T64" fmla="*/ 634 w 1089"/>
                    <a:gd name="T65" fmla="*/ 626 h 769"/>
                    <a:gd name="T66" fmla="*/ 545 w 1089"/>
                    <a:gd name="T67" fmla="*/ 596 h 769"/>
                    <a:gd name="T68" fmla="*/ 503 w 1089"/>
                    <a:gd name="T69" fmla="*/ 689 h 769"/>
                    <a:gd name="T70" fmla="*/ 471 w 1089"/>
                    <a:gd name="T71" fmla="*/ 738 h 769"/>
                    <a:gd name="T72" fmla="*/ 416 w 1089"/>
                    <a:gd name="T73" fmla="*/ 592 h 769"/>
                    <a:gd name="T74" fmla="*/ 373 w 1089"/>
                    <a:gd name="T75" fmla="*/ 607 h 769"/>
                    <a:gd name="T76" fmla="*/ 336 w 1089"/>
                    <a:gd name="T77" fmla="*/ 545 h 769"/>
                    <a:gd name="T78" fmla="*/ 223 w 1089"/>
                    <a:gd name="T79" fmla="*/ 510 h 769"/>
                    <a:gd name="T80" fmla="*/ 263 w 1089"/>
                    <a:gd name="T81" fmla="*/ 577 h 769"/>
                    <a:gd name="T82" fmla="*/ 234 w 1089"/>
                    <a:gd name="T83" fmla="*/ 620 h 769"/>
                    <a:gd name="T84" fmla="*/ 190 w 1089"/>
                    <a:gd name="T85" fmla="*/ 605 h 769"/>
                    <a:gd name="T86" fmla="*/ 119 w 1089"/>
                    <a:gd name="T87" fmla="*/ 495 h 769"/>
                    <a:gd name="T88" fmla="*/ 149 w 1089"/>
                    <a:gd name="T89" fmla="*/ 432 h 769"/>
                    <a:gd name="T90" fmla="*/ 166 w 1089"/>
                    <a:gd name="T91" fmla="*/ 385 h 769"/>
                    <a:gd name="T92" fmla="*/ 149 w 1089"/>
                    <a:gd name="T93" fmla="*/ 226 h 769"/>
                    <a:gd name="T94" fmla="*/ 86 w 1089"/>
                    <a:gd name="T95" fmla="*/ 193 h 769"/>
                    <a:gd name="T96" fmla="*/ 55 w 1089"/>
                    <a:gd name="T97" fmla="*/ 210 h 769"/>
                    <a:gd name="T98" fmla="*/ 0 w 1089"/>
                    <a:gd name="T99" fmla="*/ 226 h 7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71ACB05A-D9E6-D94E-A3ED-3E03689B7108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135" y="720"/>
                  <a:ext cx="94" cy="157"/>
                </a:xfrm>
                <a:custGeom>
                  <a:avLst/>
                  <a:gdLst>
                    <a:gd name="T0" fmla="*/ 63 w 94"/>
                    <a:gd name="T1" fmla="*/ 0 h 157"/>
                    <a:gd name="T2" fmla="*/ 63 w 94"/>
                    <a:gd name="T3" fmla="*/ 20 h 157"/>
                    <a:gd name="T4" fmla="*/ 55 w 94"/>
                    <a:gd name="T5" fmla="*/ 33 h 157"/>
                    <a:gd name="T6" fmla="*/ 57 w 94"/>
                    <a:gd name="T7" fmla="*/ 54 h 157"/>
                    <a:gd name="T8" fmla="*/ 47 w 94"/>
                    <a:gd name="T9" fmla="*/ 82 h 157"/>
                    <a:gd name="T10" fmla="*/ 31 w 94"/>
                    <a:gd name="T11" fmla="*/ 108 h 157"/>
                    <a:gd name="T12" fmla="*/ 7 w 94"/>
                    <a:gd name="T13" fmla="*/ 125 h 157"/>
                    <a:gd name="T14" fmla="*/ 0 w 94"/>
                    <a:gd name="T15" fmla="*/ 154 h 157"/>
                    <a:gd name="T16" fmla="*/ 10 w 94"/>
                    <a:gd name="T17" fmla="*/ 156 h 157"/>
                    <a:gd name="T18" fmla="*/ 10 w 94"/>
                    <a:gd name="T19" fmla="*/ 129 h 157"/>
                    <a:gd name="T20" fmla="*/ 44 w 94"/>
                    <a:gd name="T21" fmla="*/ 127 h 157"/>
                    <a:gd name="T22" fmla="*/ 69 w 94"/>
                    <a:gd name="T23" fmla="*/ 109 h 157"/>
                    <a:gd name="T24" fmla="*/ 69 w 94"/>
                    <a:gd name="T25" fmla="*/ 72 h 157"/>
                    <a:gd name="T26" fmla="*/ 77 w 94"/>
                    <a:gd name="T27" fmla="*/ 58 h 157"/>
                    <a:gd name="T28" fmla="*/ 64 w 94"/>
                    <a:gd name="T29" fmla="*/ 34 h 157"/>
                    <a:gd name="T30" fmla="*/ 82 w 94"/>
                    <a:gd name="T31" fmla="*/ 27 h 157"/>
                    <a:gd name="T32" fmla="*/ 93 w 94"/>
                    <a:gd name="T33" fmla="*/ 8 h 157"/>
                    <a:gd name="T34" fmla="*/ 69 w 94"/>
                    <a:gd name="T35" fmla="*/ 11 h 157"/>
                    <a:gd name="T36" fmla="*/ 63 w 94"/>
                    <a:gd name="T37" fmla="*/ 0 h 1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88D5D1C3-30BF-9A44-8C2E-F5A879F8B356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780" y="1139"/>
                  <a:ext cx="19" cy="36"/>
                </a:xfrm>
                <a:custGeom>
                  <a:avLst/>
                  <a:gdLst>
                    <a:gd name="T0" fmla="*/ 9 w 19"/>
                    <a:gd name="T1" fmla="*/ 0 h 36"/>
                    <a:gd name="T2" fmla="*/ 0 w 19"/>
                    <a:gd name="T3" fmla="*/ 16 h 36"/>
                    <a:gd name="T4" fmla="*/ 6 w 19"/>
                    <a:gd name="T5" fmla="*/ 35 h 36"/>
                    <a:gd name="T6" fmla="*/ 18 w 19"/>
                    <a:gd name="T7" fmla="*/ 21 h 36"/>
                    <a:gd name="T8" fmla="*/ 9 w 19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A0ABBB9A-1DC6-A24B-A9E4-88AC2096087A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923" y="1177"/>
                  <a:ext cx="220" cy="94"/>
                </a:xfrm>
                <a:custGeom>
                  <a:avLst/>
                  <a:gdLst>
                    <a:gd name="T0" fmla="*/ 0 w 220"/>
                    <a:gd name="T1" fmla="*/ 0 h 94"/>
                    <a:gd name="T2" fmla="*/ 33 w 220"/>
                    <a:gd name="T3" fmla="*/ 7 h 94"/>
                    <a:gd name="T4" fmla="*/ 82 w 220"/>
                    <a:gd name="T5" fmla="*/ 41 h 94"/>
                    <a:gd name="T6" fmla="*/ 75 w 220"/>
                    <a:gd name="T7" fmla="*/ 60 h 94"/>
                    <a:gd name="T8" fmla="*/ 115 w 220"/>
                    <a:gd name="T9" fmla="*/ 77 h 94"/>
                    <a:gd name="T10" fmla="*/ 219 w 220"/>
                    <a:gd name="T11" fmla="*/ 77 h 94"/>
                    <a:gd name="T12" fmla="*/ 106 w 220"/>
                    <a:gd name="T13" fmla="*/ 93 h 94"/>
                    <a:gd name="T14" fmla="*/ 75 w 220"/>
                    <a:gd name="T15" fmla="*/ 60 h 94"/>
                    <a:gd name="T16" fmla="*/ 46 w 220"/>
                    <a:gd name="T17" fmla="*/ 54 h 94"/>
                    <a:gd name="T18" fmla="*/ 0 w 220"/>
                    <a:gd name="T19" fmla="*/ 0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E4BFA922-E922-034C-8F84-1D8CF24789E9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098" y="1255"/>
                  <a:ext cx="236" cy="221"/>
                </a:xfrm>
                <a:custGeom>
                  <a:avLst/>
                  <a:gdLst>
                    <a:gd name="T0" fmla="*/ 190 w 236"/>
                    <a:gd name="T1" fmla="*/ 216 h 221"/>
                    <a:gd name="T2" fmla="*/ 179 w 236"/>
                    <a:gd name="T3" fmla="*/ 212 h 221"/>
                    <a:gd name="T4" fmla="*/ 154 w 236"/>
                    <a:gd name="T5" fmla="*/ 187 h 221"/>
                    <a:gd name="T6" fmla="*/ 130 w 236"/>
                    <a:gd name="T7" fmla="*/ 182 h 221"/>
                    <a:gd name="T8" fmla="*/ 124 w 236"/>
                    <a:gd name="T9" fmla="*/ 167 h 221"/>
                    <a:gd name="T10" fmla="*/ 110 w 236"/>
                    <a:gd name="T11" fmla="*/ 155 h 221"/>
                    <a:gd name="T12" fmla="*/ 87 w 236"/>
                    <a:gd name="T13" fmla="*/ 155 h 221"/>
                    <a:gd name="T14" fmla="*/ 62 w 236"/>
                    <a:gd name="T15" fmla="*/ 165 h 221"/>
                    <a:gd name="T16" fmla="*/ 40 w 236"/>
                    <a:gd name="T17" fmla="*/ 169 h 221"/>
                    <a:gd name="T18" fmla="*/ 15 w 236"/>
                    <a:gd name="T19" fmla="*/ 169 h 221"/>
                    <a:gd name="T20" fmla="*/ 14 w 236"/>
                    <a:gd name="T21" fmla="*/ 152 h 221"/>
                    <a:gd name="T22" fmla="*/ 5 w 236"/>
                    <a:gd name="T23" fmla="*/ 127 h 221"/>
                    <a:gd name="T24" fmla="*/ 3 w 236"/>
                    <a:gd name="T25" fmla="*/ 114 h 221"/>
                    <a:gd name="T26" fmla="*/ 3 w 236"/>
                    <a:gd name="T27" fmla="*/ 79 h 221"/>
                    <a:gd name="T28" fmla="*/ 44 w 236"/>
                    <a:gd name="T29" fmla="*/ 60 h 221"/>
                    <a:gd name="T30" fmla="*/ 48 w 236"/>
                    <a:gd name="T31" fmla="*/ 41 h 221"/>
                    <a:gd name="T32" fmla="*/ 57 w 236"/>
                    <a:gd name="T33" fmla="*/ 43 h 221"/>
                    <a:gd name="T34" fmla="*/ 77 w 236"/>
                    <a:gd name="T35" fmla="*/ 22 h 221"/>
                    <a:gd name="T36" fmla="*/ 98 w 236"/>
                    <a:gd name="T37" fmla="*/ 25 h 221"/>
                    <a:gd name="T38" fmla="*/ 113 w 236"/>
                    <a:gd name="T39" fmla="*/ 10 h 221"/>
                    <a:gd name="T40" fmla="*/ 125 w 236"/>
                    <a:gd name="T41" fmla="*/ 8 h 221"/>
                    <a:gd name="T42" fmla="*/ 145 w 236"/>
                    <a:gd name="T43" fmla="*/ 34 h 221"/>
                    <a:gd name="T44" fmla="*/ 163 w 236"/>
                    <a:gd name="T45" fmla="*/ 43 h 221"/>
                    <a:gd name="T46" fmla="*/ 165 w 236"/>
                    <a:gd name="T47" fmla="*/ 16 h 221"/>
                    <a:gd name="T48" fmla="*/ 172 w 236"/>
                    <a:gd name="T49" fmla="*/ 0 h 221"/>
                    <a:gd name="T50" fmla="*/ 185 w 236"/>
                    <a:gd name="T51" fmla="*/ 22 h 221"/>
                    <a:gd name="T52" fmla="*/ 196 w 236"/>
                    <a:gd name="T53" fmla="*/ 60 h 221"/>
                    <a:gd name="T54" fmla="*/ 219 w 236"/>
                    <a:gd name="T55" fmla="*/ 83 h 221"/>
                    <a:gd name="T56" fmla="*/ 232 w 236"/>
                    <a:gd name="T57" fmla="*/ 101 h 221"/>
                    <a:gd name="T58" fmla="*/ 235 w 236"/>
                    <a:gd name="T59" fmla="*/ 133 h 221"/>
                    <a:gd name="T60" fmla="*/ 221 w 236"/>
                    <a:gd name="T61" fmla="*/ 169 h 221"/>
                    <a:gd name="T62" fmla="*/ 217 w 236"/>
                    <a:gd name="T63" fmla="*/ 202 h 221"/>
                    <a:gd name="T64" fmla="*/ 196 w 236"/>
                    <a:gd name="T65" fmla="*/ 215 h 2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CB139AAF-240A-5D43-8C77-68C209376B36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3286" y="1488"/>
                  <a:ext cx="18" cy="27"/>
                </a:xfrm>
                <a:custGeom>
                  <a:avLst/>
                  <a:gdLst>
                    <a:gd name="T0" fmla="*/ 9 w 18"/>
                    <a:gd name="T1" fmla="*/ 23 h 27"/>
                    <a:gd name="T2" fmla="*/ 3 w 18"/>
                    <a:gd name="T3" fmla="*/ 19 h 27"/>
                    <a:gd name="T4" fmla="*/ 3 w 18"/>
                    <a:gd name="T5" fmla="*/ 15 h 27"/>
                    <a:gd name="T6" fmla="*/ 3 w 18"/>
                    <a:gd name="T7" fmla="*/ 11 h 27"/>
                    <a:gd name="T8" fmla="*/ 2 w 18"/>
                    <a:gd name="T9" fmla="*/ 7 h 27"/>
                    <a:gd name="T10" fmla="*/ 0 w 18"/>
                    <a:gd name="T11" fmla="*/ 0 h 27"/>
                    <a:gd name="T12" fmla="*/ 3 w 18"/>
                    <a:gd name="T13" fmla="*/ 0 h 27"/>
                    <a:gd name="T14" fmla="*/ 9 w 18"/>
                    <a:gd name="T15" fmla="*/ 4 h 27"/>
                    <a:gd name="T16" fmla="*/ 12 w 18"/>
                    <a:gd name="T17" fmla="*/ 3 h 27"/>
                    <a:gd name="T18" fmla="*/ 13 w 18"/>
                    <a:gd name="T19" fmla="*/ 3 h 27"/>
                    <a:gd name="T20" fmla="*/ 17 w 18"/>
                    <a:gd name="T21" fmla="*/ 0 h 27"/>
                    <a:gd name="T22" fmla="*/ 17 w 18"/>
                    <a:gd name="T23" fmla="*/ 11 h 27"/>
                    <a:gd name="T24" fmla="*/ 15 w 18"/>
                    <a:gd name="T25" fmla="*/ 15 h 27"/>
                    <a:gd name="T26" fmla="*/ 13 w 18"/>
                    <a:gd name="T27" fmla="*/ 19 h 27"/>
                    <a:gd name="T28" fmla="*/ 13 w 18"/>
                    <a:gd name="T29" fmla="*/ 22 h 27"/>
                    <a:gd name="T30" fmla="*/ 12 w 18"/>
                    <a:gd name="T31" fmla="*/ 23 h 27"/>
                    <a:gd name="T32" fmla="*/ 12 w 18"/>
                    <a:gd name="T33" fmla="*/ 26 h 27"/>
                    <a:gd name="T34" fmla="*/ 9 w 18"/>
                    <a:gd name="T35" fmla="*/ 23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2EA3D366-6862-774F-8435-316057FBEB12}"/>
                    </a:ext>
                  </a:extLst>
                </p:cNvPr>
                <p:cNvSpPr>
                  <a:spLocks/>
                </p:cNvSpPr>
                <p:nvPr/>
              </p:nvSpPr>
              <p:spPr bwMode="grayWhite">
                <a:xfrm>
                  <a:off x="2463" y="1235"/>
                  <a:ext cx="26" cy="106"/>
                </a:xfrm>
                <a:custGeom>
                  <a:avLst/>
                  <a:gdLst>
                    <a:gd name="T0" fmla="*/ 3 w 26"/>
                    <a:gd name="T1" fmla="*/ 37 h 106"/>
                    <a:gd name="T2" fmla="*/ 13 w 26"/>
                    <a:gd name="T3" fmla="*/ 28 h 106"/>
                    <a:gd name="T4" fmla="*/ 20 w 26"/>
                    <a:gd name="T5" fmla="*/ 0 h 106"/>
                    <a:gd name="T6" fmla="*/ 25 w 26"/>
                    <a:gd name="T7" fmla="*/ 42 h 106"/>
                    <a:gd name="T8" fmla="*/ 17 w 26"/>
                    <a:gd name="T9" fmla="*/ 94 h 106"/>
                    <a:gd name="T10" fmla="*/ 0 w 26"/>
                    <a:gd name="T11" fmla="*/ 105 h 106"/>
                    <a:gd name="T12" fmla="*/ 0 w 26"/>
                    <a:gd name="T13" fmla="*/ 80 h 106"/>
                    <a:gd name="T14" fmla="*/ 5 w 26"/>
                    <a:gd name="T15" fmla="*/ 64 h 106"/>
                    <a:gd name="T16" fmla="*/ 3 w 26"/>
                    <a:gd name="T17" fmla="*/ 3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0672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067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5134E38C-B2AE-4047-8631-CEC99D12701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8BB08C2B-8B31-6444-9027-3C7A94C7A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Liang, Introduction to Java Programming, Ninth Edition, (c) 2017 Pearson Education, Inc. All rights reserved. 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4CBC5078-5C0B-8D4B-A489-610841F69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1E51-787A-F44E-B1DE-A2BE11E83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82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364CB864-AD00-F840-B462-D9E18132C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C0BB3C07-BD35-2B47-A119-0A482CB105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45B7-A8E1-8D4D-AA2E-D22150E44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62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7AEE2ABD-3D83-C54E-8ED8-23EDAE23F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EA43E419-77C1-224B-B967-22CEEA4787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2112D-8DC0-5F41-898B-D0A526BF8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63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CE875-35E6-B546-8F53-1E7F2A25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B46E-ABC2-9947-BA38-87BCD5258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30A1-199F-E941-A9E2-9F40A30A2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15BB0-D267-2C43-A6BB-999F3CAF7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8535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7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6968D391-E82E-F648-942E-B9045B65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4325B983-4310-AC46-A1E9-F0C7B5B535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2FE2-DF1B-1C4C-A982-2B713B2A5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79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45DD3F57-0339-CA47-BB6E-DF14F477F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5012551E-203E-0345-86C6-3EAEB437C1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9500-D45A-D740-8F16-AB58AFC27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46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3B3E1381-B31E-B640-8139-B37582445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A1B3E7EC-0FA9-8147-9B3F-12E5B9AECC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D33C8-AF3E-7A4C-B19B-A6716F1DF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56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10262C6B-7855-B14E-B63F-429CDE2F5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0DBF5764-A771-B048-9ED5-BBAA944D17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D01A-4380-C84D-A345-5A0516039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6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D05438DE-25EE-BC4C-88B6-F9E1BF389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0E706804-07B8-7944-A795-3F906D4235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C3AB-6227-5B49-9C11-16597CE03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6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B83EBDDB-6389-B541-81AD-D1E4FCB70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8047937B-49F8-F547-A3A1-C6276AED89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4282-B4D1-B740-927E-A4AE3E19E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2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A520C834-317B-744B-8BF7-221623BBE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3F57F397-EEF2-744F-89D4-B83A7AC849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9E31-E52B-FA4E-9229-D870A03DE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04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BA6F6-5D62-9E43-9FFC-EA74F88BC3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517900" cy="4749800"/>
          </a:xfrm>
          <a:prstGeom prst="rect">
            <a:avLst/>
          </a:prstGeom>
        </p:spPr>
      </p:pic>
      <p:sp>
        <p:nvSpPr>
          <p:cNvPr id="1027" name="Rectangle 30">
            <a:extLst>
              <a:ext uri="{FF2B5EF4-FFF2-40B4-BE49-F238E27FC236}">
                <a16:creationId xmlns:a16="http://schemas.microsoft.com/office/drawing/2014/main" id="{1EA044B2-651C-534B-99DF-61889DD3A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1">
            <a:extLst>
              <a:ext uri="{FF2B5EF4-FFF2-40B4-BE49-F238E27FC236}">
                <a16:creationId xmlns:a16="http://schemas.microsoft.com/office/drawing/2014/main" id="{EEE9FD8D-2B8C-5748-BFE2-4CE2DA3AB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9648" name="Rectangle 32">
            <a:extLst>
              <a:ext uri="{FF2B5EF4-FFF2-40B4-BE49-F238E27FC236}">
                <a16:creationId xmlns:a16="http://schemas.microsoft.com/office/drawing/2014/main" id="{5DCC0A05-368A-C840-8AFE-BAFE39E603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49" name="Rectangle 33">
            <a:extLst>
              <a:ext uri="{FF2B5EF4-FFF2-40B4-BE49-F238E27FC236}">
                <a16:creationId xmlns:a16="http://schemas.microsoft.com/office/drawing/2014/main" id="{B7FEFBFF-2856-4D4C-91CE-B917D314D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A757C26-3752-0441-8729-935BB5DCA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4">
            <a:extLst>
              <a:ext uri="{FF2B5EF4-FFF2-40B4-BE49-F238E27FC236}">
                <a16:creationId xmlns:a16="http://schemas.microsoft.com/office/drawing/2014/main" id="{3B2725B8-97E0-BA4A-AB05-267991F0E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38900"/>
            <a:ext cx="5581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dirty="0">
                <a:latin typeface="Arial" pitchFamily="34" charset="0"/>
                <a:cs typeface="+mn-cs"/>
              </a:rPr>
              <a:t>Liang, Introduction to Java Programming, Eleventh Edition, (c) 2017 Pearson Education,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ml/OrderTwoCities.bat" TargetMode="External"/><Relationship Id="rId5" Type="http://schemas.openxmlformats.org/officeDocument/2006/relationships/hyperlink" Target="https://liveexample.pearsoncmg.com/html/OrderTwoCities.html" TargetMode="Externa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example.pearsoncmg.com/html/PalindromeIgnoreNonAlphanumeric.html" TargetMode="External"/><Relationship Id="rId2" Type="http://schemas.openxmlformats.org/officeDocument/2006/relationships/hyperlink" Target="html/PalindromeIgnoreNonAlphanumeric.ba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4">
            <a:extLst>
              <a:ext uri="{FF2B5EF4-FFF2-40B4-BE49-F238E27FC236}">
                <a16:creationId xmlns:a16="http://schemas.microsoft.com/office/drawing/2014/main" id="{AF17372B-867E-0D4B-96E4-1AB1A3602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B2791D-AA77-2D41-9D30-035EAA97457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8984A66-5C20-9949-B75D-947EFC7D4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738" y="893763"/>
            <a:ext cx="7772400" cy="1143000"/>
          </a:xfrm>
        </p:spPr>
        <p:txBody>
          <a:bodyPr/>
          <a:lstStyle/>
          <a:p>
            <a:r>
              <a:rPr lang="en-US" altLang="en-US" sz="3600" dirty="0"/>
              <a:t>Chapters 4, 10 Strings  </a:t>
            </a:r>
            <a:br>
              <a:rPr lang="en-US" altLang="en-US" sz="3600" b="1" dirty="0"/>
            </a:br>
            <a:endParaRPr lang="en-US" altLang="en-US" sz="36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4">
            <a:extLst>
              <a:ext uri="{FF2B5EF4-FFF2-40B4-BE49-F238E27FC236}">
                <a16:creationId xmlns:a16="http://schemas.microsoft.com/office/drawing/2014/main" id="{2CE02FE8-D665-694B-A9F9-545C74352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BC56DE-6D03-CA47-A927-7082943884B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84D3466-1CDC-014F-9986-10DEF735C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75" y="228600"/>
            <a:ext cx="8909050" cy="857250"/>
          </a:xfrm>
        </p:spPr>
        <p:txBody>
          <a:bodyPr/>
          <a:lstStyle/>
          <a:p>
            <a:r>
              <a:rPr lang="en-US" altLang="en-US" sz="4800"/>
              <a:t>Getting String Length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F8BB671-61E2-2D4D-985A-43D43742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4293FD2-32BB-4349-87E0-22D092C48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431925"/>
            <a:ext cx="87566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/>
              <a:t>String message = </a:t>
            </a:r>
            <a:r>
              <a:rPr lang="en-US" altLang="en-US" sz="2800" b="1"/>
              <a:t>"Welcome to Java"</a:t>
            </a:r>
            <a:r>
              <a:rPr lang="en-US" altLang="en-US" sz="2800"/>
              <a:t>;</a:t>
            </a:r>
            <a:endParaRPr lang="en-US" altLang="en-US" sz="2800" u="sng"/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System.out.println(</a:t>
            </a:r>
            <a:r>
              <a:rPr lang="en-US" altLang="en-US" sz="2800" b="1"/>
              <a:t>"The length of "</a:t>
            </a:r>
            <a:r>
              <a:rPr lang="en-US" altLang="en-US" sz="2800"/>
              <a:t> + message + </a:t>
            </a:r>
            <a:r>
              <a:rPr lang="en-US" altLang="en-US" sz="2800" b="1"/>
              <a:t>" is " </a:t>
            </a:r>
            <a:endParaRPr lang="en-US" altLang="en-US" sz="2800" u="sng"/>
          </a:p>
          <a:p>
            <a:pPr>
              <a:buFont typeface="Monotype Sorts" pitchFamily="2" charset="2"/>
              <a:buNone/>
            </a:pPr>
            <a:r>
              <a:rPr lang="en-US" altLang="en-US" sz="2800" b="1"/>
              <a:t>  </a:t>
            </a:r>
            <a:r>
              <a:rPr lang="en-US" altLang="en-US" sz="2800"/>
              <a:t>+ message.length());</a:t>
            </a:r>
            <a:endParaRPr lang="en-US" altLang="en-US" sz="2800" u="sng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4">
            <a:extLst>
              <a:ext uri="{FF2B5EF4-FFF2-40B4-BE49-F238E27FC236}">
                <a16:creationId xmlns:a16="http://schemas.microsoft.com/office/drawing/2014/main" id="{15A74915-D45D-AC4C-912F-CF6128F29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4DF0D0-6E0F-FF4D-BB4D-E9466FBE1F0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7799049-9E17-C348-808E-9E84672A0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75" y="228600"/>
            <a:ext cx="8909050" cy="857250"/>
          </a:xfrm>
        </p:spPr>
        <p:txBody>
          <a:bodyPr/>
          <a:lstStyle/>
          <a:p>
            <a:r>
              <a:rPr lang="en-US" altLang="en-US" sz="4800"/>
              <a:t>Getting Characters from a String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146F677-9CEF-EE47-8F8E-18943FFCE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268D4E5-456B-E846-B42D-40EE2E7D3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4235450"/>
            <a:ext cx="87566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/>
              <a:t>String message = </a:t>
            </a:r>
            <a:r>
              <a:rPr lang="en-US" altLang="en-US" sz="2800" b="1"/>
              <a:t>"Welcome to Java"</a:t>
            </a:r>
            <a:r>
              <a:rPr lang="en-US" altLang="en-US" sz="2800"/>
              <a:t>;</a:t>
            </a:r>
            <a:endParaRPr lang="en-US" altLang="en-US" sz="2800" u="sng"/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System.out.println(</a:t>
            </a:r>
            <a:r>
              <a:rPr lang="en-US" altLang="en-US" sz="2800" b="1"/>
              <a:t>"The first character in message is "</a:t>
            </a:r>
            <a:r>
              <a:rPr lang="en-US" altLang="en-US" sz="2800"/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   + message.charAt(0));</a:t>
            </a:r>
            <a:endParaRPr lang="en-US" altLang="en-US" sz="2800" u="sng"/>
          </a:p>
        </p:txBody>
      </p:sp>
      <p:pic>
        <p:nvPicPr>
          <p:cNvPr id="41989" name="Picture 7">
            <a:extLst>
              <a:ext uri="{FF2B5EF4-FFF2-40B4-BE49-F238E27FC236}">
                <a16:creationId xmlns:a16="http://schemas.microsoft.com/office/drawing/2014/main" id="{B2BAA613-4DA1-9247-9874-AB6C6007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358900"/>
            <a:ext cx="90043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>
            <a:extLst>
              <a:ext uri="{FF2B5EF4-FFF2-40B4-BE49-F238E27FC236}">
                <a16:creationId xmlns:a16="http://schemas.microsoft.com/office/drawing/2014/main" id="{B4E44D8B-28A2-B240-9E53-A4141B575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BCDF30-8665-184F-83F7-794AF8E35EC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3FD9BE2-AFAB-6446-A2DD-10513074D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4000"/>
              <a:t>Converting Strings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09E5403-C63E-F94C-8E06-2D439EF33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486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"Welcome".toLowerCase() returns a new string, welcome.</a:t>
            </a:r>
            <a:endParaRPr lang="en-US" altLang="en-US" sz="2800" b="1" i="1"/>
          </a:p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"Welcome".toUpperCase() returns a new string, WELCOME.</a:t>
            </a:r>
            <a:endParaRPr lang="en-US" altLang="en-US" sz="2800" b="1" i="1"/>
          </a:p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"  Welcome  ".trim() returns a new string, Welcome.</a:t>
            </a:r>
            <a:endParaRPr lang="en-US" altLang="en-US" sz="2800" b="1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>
            <a:extLst>
              <a:ext uri="{FF2B5EF4-FFF2-40B4-BE49-F238E27FC236}">
                <a16:creationId xmlns:a16="http://schemas.microsoft.com/office/drawing/2014/main" id="{3B010950-3B54-0D4D-8653-55AA57FE9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5F37C0-251B-254F-BEE0-53103319DB1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97E06C3-9F5E-974E-8D86-49B35F795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altLang="en-US" sz="4500">
                <a:cs typeface="Times New Roman" panose="02020603050405020304" pitchFamily="18" charset="0"/>
              </a:rPr>
              <a:t>String Concatenation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C145B2A-0A59-8B4C-BC1F-D88CC1110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800"/>
              <a:t>String s3 = s1.concat(s2); or String s3 = s1 + s2;</a:t>
            </a:r>
            <a:endParaRPr lang="en-US" altLang="en-US" sz="2800" u="sng"/>
          </a:p>
          <a:p>
            <a:pPr marL="0" indent="0"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endParaRPr lang="en-US" altLang="en-US" sz="2800" u="sng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cs typeface="Times New Roman" panose="02020603050405020304" pitchFamily="18" charset="0"/>
              </a:rPr>
              <a:t>// Three strings are concatenated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cs typeface="Times New Roman" panose="02020603050405020304" pitchFamily="18" charset="0"/>
              </a:rPr>
              <a:t>String message = "Welcome " + "to " + "Java";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cs typeface="Times New Roman" panose="02020603050405020304" pitchFamily="18" charset="0"/>
              </a:rPr>
              <a:t>// String Chapter is concatenated with number 2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cs typeface="Times New Roman" panose="02020603050405020304" pitchFamily="18" charset="0"/>
              </a:rPr>
              <a:t>String s = "Chapter" + 2; // s becomes Chapter2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cs typeface="Times New Roman" panose="02020603050405020304" pitchFamily="18" charset="0"/>
              </a:rPr>
              <a:t>// String Supplement is concatenated with character B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cs typeface="Times New Roman" panose="02020603050405020304" pitchFamily="18" charset="0"/>
              </a:rPr>
              <a:t>String s1 = "Supplement" + 'B'; // s1 becomes SupplementB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>
            <a:extLst>
              <a:ext uri="{FF2B5EF4-FFF2-40B4-BE49-F238E27FC236}">
                <a16:creationId xmlns:a16="http://schemas.microsoft.com/office/drawing/2014/main" id="{89C1AAD0-F4D7-8147-BED1-F3E3F4B64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7BDB6B-314E-F742-9E11-92A225E68A1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68DE6E1-A545-1944-BE3C-222A7B4FE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altLang="en-US" sz="4800"/>
              <a:t>Reading a String from the Console </a:t>
            </a:r>
            <a:endParaRPr lang="en-US" altLang="en-US" sz="4500">
              <a:cs typeface="Times New Roman" panose="02020603050405020304" pitchFamily="18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41862BB-99EE-3A41-B831-33B0BD899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257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700"/>
              <a:t>Scanner input = </a:t>
            </a:r>
            <a:r>
              <a:rPr lang="en-US" altLang="en-US" sz="2700" b="1"/>
              <a:t>new</a:t>
            </a:r>
            <a:r>
              <a:rPr lang="en-US" altLang="en-US" sz="2700"/>
              <a:t> Scanner(System.in);</a:t>
            </a:r>
            <a:endParaRPr lang="en-US" altLang="en-US" sz="27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2700"/>
              <a:t>System.out.print(</a:t>
            </a:r>
            <a:r>
              <a:rPr lang="en-US" altLang="en-US" sz="2700" b="1"/>
              <a:t>"Enter three words separated by spaces: "</a:t>
            </a:r>
            <a:r>
              <a:rPr lang="en-US" altLang="en-US" sz="2700"/>
              <a:t>);</a:t>
            </a:r>
            <a:endParaRPr lang="en-US" altLang="en-US" sz="27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2700"/>
              <a:t>String s1 = input.next();</a:t>
            </a:r>
            <a:endParaRPr lang="en-US" altLang="en-US" sz="27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2700"/>
              <a:t>String s2 = input.next();</a:t>
            </a:r>
            <a:endParaRPr lang="en-US" altLang="en-US" sz="27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2700"/>
              <a:t>String s3 = input.next();</a:t>
            </a:r>
            <a:endParaRPr lang="en-US" altLang="en-US" sz="27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2700"/>
              <a:t>System.out.println(</a:t>
            </a:r>
            <a:r>
              <a:rPr lang="en-US" altLang="en-US" sz="2700" b="1"/>
              <a:t>"s1 is " </a:t>
            </a:r>
            <a:r>
              <a:rPr lang="en-US" altLang="en-US" sz="2700"/>
              <a:t>+ s1);</a:t>
            </a:r>
            <a:endParaRPr lang="en-US" altLang="en-US" sz="27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2700"/>
              <a:t>System.out.println(</a:t>
            </a:r>
            <a:r>
              <a:rPr lang="en-US" altLang="en-US" sz="2700" b="1"/>
              <a:t>"s2 is " </a:t>
            </a:r>
            <a:r>
              <a:rPr lang="en-US" altLang="en-US" sz="2700"/>
              <a:t>+ s2);</a:t>
            </a:r>
            <a:endParaRPr lang="en-US" altLang="en-US" sz="27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2700"/>
              <a:t>System.out.println(</a:t>
            </a:r>
            <a:r>
              <a:rPr lang="en-US" altLang="en-US" sz="2700" b="1"/>
              <a:t>"s3 is " </a:t>
            </a:r>
            <a:r>
              <a:rPr lang="en-US" altLang="en-US" sz="2700"/>
              <a:t>+ s3);</a:t>
            </a:r>
            <a:endParaRPr lang="en-US" altLang="en-US" sz="2700" u="sng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4">
            <a:extLst>
              <a:ext uri="{FF2B5EF4-FFF2-40B4-BE49-F238E27FC236}">
                <a16:creationId xmlns:a16="http://schemas.microsoft.com/office/drawing/2014/main" id="{3A27C910-4362-C24C-BA9C-7DCCA1E92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FB1C00-09DE-C645-AF4F-301D4A9D38C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8B36E06-4CFB-154F-9D1A-D9092E122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511300"/>
          </a:xfrm>
        </p:spPr>
        <p:txBody>
          <a:bodyPr/>
          <a:lstStyle/>
          <a:p>
            <a:r>
              <a:rPr lang="en-US" altLang="en-US" sz="4800"/>
              <a:t>Reading a Character from the Console </a:t>
            </a:r>
            <a:endParaRPr lang="en-US" altLang="en-US" sz="4500">
              <a:cs typeface="Times New Roman" panose="02020603050405020304" pitchFamily="18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7BF311B-D249-B84C-B547-BA9D294CA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475" y="2084388"/>
            <a:ext cx="8909050" cy="3802062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3000"/>
              <a:t>Scanner input = </a:t>
            </a:r>
            <a:r>
              <a:rPr lang="en-US" altLang="en-US" sz="3000" b="1"/>
              <a:t>new</a:t>
            </a:r>
            <a:r>
              <a:rPr lang="en-US" altLang="en-US" sz="3000"/>
              <a:t> Scanner(System.in);</a:t>
            </a:r>
            <a:endParaRPr lang="en-US" altLang="en-US" sz="30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3000"/>
              <a:t>System.out.print(</a:t>
            </a:r>
            <a:r>
              <a:rPr lang="en-US" altLang="en-US" sz="3000" b="1"/>
              <a:t>"Enter a character: "</a:t>
            </a:r>
            <a:r>
              <a:rPr lang="en-US" altLang="en-US" sz="3000"/>
              <a:t>);</a:t>
            </a:r>
            <a:endParaRPr lang="en-US" altLang="en-US" sz="30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3000"/>
              <a:t>String s = input.nextLine();</a:t>
            </a:r>
            <a:endParaRPr lang="en-US" altLang="en-US" sz="30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3000" b="1"/>
              <a:t>char</a:t>
            </a:r>
            <a:r>
              <a:rPr lang="en-US" altLang="en-US" sz="3000"/>
              <a:t> ch = s.charAt(</a:t>
            </a:r>
            <a:r>
              <a:rPr lang="en-US" altLang="en-US" sz="3000" b="1"/>
              <a:t>0</a:t>
            </a:r>
            <a:r>
              <a:rPr lang="en-US" altLang="en-US" sz="3000"/>
              <a:t>);</a:t>
            </a:r>
            <a:endParaRPr lang="en-US" altLang="en-US" sz="3000" u="sng"/>
          </a:p>
          <a:p>
            <a:pPr marL="0" indent="0">
              <a:buFont typeface="Monotype Sorts" pitchFamily="2" charset="2"/>
              <a:buNone/>
            </a:pPr>
            <a:r>
              <a:rPr lang="en-US" altLang="en-US" sz="3000"/>
              <a:t>System.out.println(</a:t>
            </a:r>
            <a:r>
              <a:rPr lang="en-US" altLang="en-US" sz="3000" b="1"/>
              <a:t>"The character entered is " </a:t>
            </a:r>
            <a:r>
              <a:rPr lang="en-US" altLang="en-US" sz="3000"/>
              <a:t>+ ch);</a:t>
            </a:r>
            <a:endParaRPr lang="en-US" altLang="en-US" sz="3000" u="sng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4">
            <a:extLst>
              <a:ext uri="{FF2B5EF4-FFF2-40B4-BE49-F238E27FC236}">
                <a16:creationId xmlns:a16="http://schemas.microsoft.com/office/drawing/2014/main" id="{16811DB4-A5E3-E24B-A7E2-C86884D9EE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0F4766-22AE-8443-B17E-DD4E33A97F5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27518D5-EC05-3447-9156-E96E9882A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511300"/>
          </a:xfrm>
        </p:spPr>
        <p:txBody>
          <a:bodyPr/>
          <a:lstStyle/>
          <a:p>
            <a:r>
              <a:rPr lang="en-US" altLang="en-US" sz="4800"/>
              <a:t>Comparing Strings</a:t>
            </a:r>
            <a:endParaRPr lang="en-US" altLang="en-US" sz="450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F8CF49-A89B-3A43-A866-043A2CA49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7108" name="Object 3">
            <a:extLst>
              <a:ext uri="{FF2B5EF4-FFF2-40B4-BE49-F238E27FC236}">
                <a16:creationId xmlns:a16="http://schemas.microsoft.com/office/drawing/2014/main" id="{39C69A40-B7DA-9644-BBFF-263FCF117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2008188"/>
          <a:ext cx="86677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Picture" r:id="rId3" imgW="4914900" imgH="1397000" progId="Word.Picture.8">
                  <p:embed/>
                </p:oleObj>
              </mc:Choice>
              <mc:Fallback>
                <p:oleObj name="Picture" r:id="rId3" imgW="4914900" imgH="13970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008188"/>
                        <a:ext cx="86677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8">
            <a:hlinkClick r:id="rId5"/>
            <a:extLst>
              <a:ext uri="{FF2B5EF4-FFF2-40B4-BE49-F238E27FC236}">
                <a16:creationId xmlns:a16="http://schemas.microsoft.com/office/drawing/2014/main" id="{E64CC308-71E6-8749-BE1A-7A87BE8D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5426075"/>
            <a:ext cx="2619375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OrderTwoCities</a:t>
            </a:r>
            <a:endParaRPr lang="en-US" altLang="en-US" sz="2000" dirty="0"/>
          </a:p>
        </p:txBody>
      </p:sp>
      <p:sp>
        <p:nvSpPr>
          <p:cNvPr id="47110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id="{7EF23946-AD6F-0149-A898-56C23754E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513" y="5426075"/>
            <a:ext cx="76835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31B25-7F9F-F743-A65E-FEAB61255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7530A1-199F-E941-A9E2-9F40A30A282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4DF54-1F88-2B41-8362-51EAEF4F9491}"/>
              </a:ext>
            </a:extLst>
          </p:cNvPr>
          <p:cNvSpPr/>
          <p:nvPr/>
        </p:nvSpPr>
        <p:spPr>
          <a:xfrm>
            <a:off x="385855" y="674400"/>
            <a:ext cx="64721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java.util.Scanner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OrderTwoCities</a:t>
            </a:r>
            <a:r>
              <a:rPr lang="en-US" dirty="0"/>
              <a:t> {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Scanner input = new Scanner(</a:t>
            </a:r>
            <a:r>
              <a:rPr lang="en-US" dirty="0" err="1"/>
              <a:t>System.in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Prompt the user to enter two cities</a:t>
            </a:r>
          </a:p>
          <a:p>
            <a:r>
              <a:rPr lang="en-US" dirty="0"/>
              <a:t>    </a:t>
            </a:r>
            <a:r>
              <a:rPr lang="en-US" dirty="0" err="1"/>
              <a:t>System.out.print</a:t>
            </a:r>
            <a:r>
              <a:rPr lang="en-US" dirty="0"/>
              <a:t>("Enter the first city: ");</a:t>
            </a:r>
          </a:p>
          <a:p>
            <a:r>
              <a:rPr lang="en-US" dirty="0"/>
              <a:t>    String city1 = </a:t>
            </a:r>
            <a:r>
              <a:rPr lang="en-US" dirty="0" err="1"/>
              <a:t>input.nextLine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  <a:r>
              <a:rPr lang="en-US" dirty="0" err="1"/>
              <a:t>System.out.print</a:t>
            </a:r>
            <a:r>
              <a:rPr lang="en-US" dirty="0"/>
              <a:t>("Enter the second city: ");</a:t>
            </a:r>
          </a:p>
          <a:p>
            <a:r>
              <a:rPr lang="en-US" dirty="0"/>
              <a:t>    String city2 = </a:t>
            </a:r>
            <a:r>
              <a:rPr lang="en-US" dirty="0" err="1"/>
              <a:t>input.nextLine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if (city1.compareTo(city2) &lt; 0)</a:t>
            </a:r>
          </a:p>
          <a:p>
            <a:r>
              <a:rPr lang="en-US" dirty="0"/>
              <a:t>      </a:t>
            </a:r>
            <a:r>
              <a:rPr lang="en-US" dirty="0" err="1"/>
              <a:t>System.out.println</a:t>
            </a:r>
            <a:r>
              <a:rPr lang="en-US" dirty="0"/>
              <a:t>("The cities in alphabetical order are " +</a:t>
            </a:r>
          </a:p>
          <a:p>
            <a:r>
              <a:rPr lang="en-US" dirty="0"/>
              <a:t>         city1 + " " + city2);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</a:t>
            </a:r>
            <a:r>
              <a:rPr lang="en-US" dirty="0" err="1"/>
              <a:t>System.out.println</a:t>
            </a:r>
            <a:r>
              <a:rPr lang="en-US" dirty="0"/>
              <a:t>("The cities in alphabetical order are " +</a:t>
            </a:r>
          </a:p>
          <a:p>
            <a:r>
              <a:rPr lang="en-US" dirty="0"/>
              <a:t>          city2 + " " + city1);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5774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4">
            <a:extLst>
              <a:ext uri="{FF2B5EF4-FFF2-40B4-BE49-F238E27FC236}">
                <a16:creationId xmlns:a16="http://schemas.microsoft.com/office/drawing/2014/main" id="{CD3E13E8-1873-D14F-937C-626E4B2FE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0D428C-B3BB-D246-9DB7-576E50D72B5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913F8D9-7DB0-6844-98D2-EE9F4BE3C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95350"/>
          </a:xfrm>
        </p:spPr>
        <p:txBody>
          <a:bodyPr/>
          <a:lstStyle/>
          <a:p>
            <a:r>
              <a:rPr lang="en-US" altLang="en-US" sz="4800"/>
              <a:t>Obtaining Substrings</a:t>
            </a:r>
            <a:endParaRPr lang="en-US" altLang="en-US" sz="450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83024-A08C-554B-9991-5499CA31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8132" name="Object 3">
            <a:extLst>
              <a:ext uri="{FF2B5EF4-FFF2-40B4-BE49-F238E27FC236}">
                <a16:creationId xmlns:a16="http://schemas.microsoft.com/office/drawing/2014/main" id="{F3CD0C93-994B-024C-BB4E-0807B1785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75" y="1277938"/>
          <a:ext cx="8751888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Picture" r:id="rId3" imgW="4927600" imgH="1143000" progId="Word.Picture.8">
                  <p:embed/>
                </p:oleObj>
              </mc:Choice>
              <mc:Fallback>
                <p:oleObj name="Picture" r:id="rId3" imgW="4927600" imgH="11430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77938"/>
                        <a:ext cx="8751888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3" descr="aakmnuh0">
            <a:extLst>
              <a:ext uri="{FF2B5EF4-FFF2-40B4-BE49-F238E27FC236}">
                <a16:creationId xmlns:a16="http://schemas.microsoft.com/office/drawing/2014/main" id="{271A213C-6020-AD4C-BFA8-38A2690E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621088"/>
            <a:ext cx="832961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4">
            <a:extLst>
              <a:ext uri="{FF2B5EF4-FFF2-40B4-BE49-F238E27FC236}">
                <a16:creationId xmlns:a16="http://schemas.microsoft.com/office/drawing/2014/main" id="{65E976DD-889D-E34A-B8A8-EC12C11897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41EC7F-306F-4E45-9E12-77608504EEF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17C379A-F922-6047-8137-F3F6133D4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41425"/>
          </a:xfrm>
        </p:spPr>
        <p:txBody>
          <a:bodyPr/>
          <a:lstStyle/>
          <a:p>
            <a:r>
              <a:rPr lang="en-US" altLang="en-US" sz="4800"/>
              <a:t>Finding a Character or a Substring in a String</a:t>
            </a:r>
            <a:endParaRPr lang="en-US" altLang="en-US" sz="450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3CF942-4B69-A94A-9DD6-B8B09D92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1BFDF1-2D3E-CF41-909B-9CD78969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8D2B26C2-C7CA-1C4A-9B85-FDB7B8C8F5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781175"/>
          <a:ext cx="8543925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Picture" r:id="rId3" imgW="29464000" imgH="14693900" progId="Word.Picture.8">
                  <p:embed/>
                </p:oleObj>
              </mc:Choice>
              <mc:Fallback>
                <p:oleObj name="Picture" r:id="rId3" imgW="29464000" imgH="14693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81175"/>
                        <a:ext cx="8543925" cy="42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>
            <a:extLst>
              <a:ext uri="{FF2B5EF4-FFF2-40B4-BE49-F238E27FC236}">
                <a16:creationId xmlns:a16="http://schemas.microsoft.com/office/drawing/2014/main" id="{33C4A839-F40E-6441-A963-5A2FA34B5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8BD67-E3A6-A842-9BB9-2D84C1948F3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17D1B65-FA3B-CB4F-8E6E-56F09C9C7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/>
              <a:t>Character Data Type</a:t>
            </a:r>
            <a:endParaRPr lang="en-US" altLang="en-US" b="1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A0B1675-53FF-BD4B-8A93-45608B105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477000" cy="23622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3000"/>
              <a:t>char letter = 'A'; (ASCII)       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3000"/>
              <a:t>char numChar = '4'; (ASCII)</a:t>
            </a:r>
          </a:p>
          <a:p>
            <a:pPr>
              <a:lnSpc>
                <a:spcPct val="30000"/>
              </a:lnSpc>
              <a:spcBef>
                <a:spcPct val="100000"/>
              </a:spcBef>
              <a:buFont typeface="Monotype Sorts" pitchFamily="2" charset="2"/>
              <a:buNone/>
            </a:pPr>
            <a:r>
              <a:rPr lang="en-US" altLang="en-US" sz="3000"/>
              <a:t>char letter = '\u0041'; (Unicode)</a:t>
            </a:r>
          </a:p>
          <a:p>
            <a:pPr>
              <a:lnSpc>
                <a:spcPct val="30000"/>
              </a:lnSpc>
              <a:spcBef>
                <a:spcPct val="100000"/>
              </a:spcBef>
              <a:buFont typeface="Monotype Sorts" pitchFamily="2" charset="2"/>
              <a:buNone/>
            </a:pPr>
            <a:r>
              <a:rPr lang="en-US" altLang="en-US" sz="3000"/>
              <a:t>char numChar = '\u0034'; (Unicode)</a:t>
            </a:r>
          </a:p>
        </p:txBody>
      </p:sp>
      <p:sp>
        <p:nvSpPr>
          <p:cNvPr id="28678" name="Rectangle 7">
            <a:extLst>
              <a:ext uri="{FF2B5EF4-FFF2-40B4-BE49-F238E27FC236}">
                <a16:creationId xmlns:a16="http://schemas.microsoft.com/office/drawing/2014/main" id="{9EAD7CD3-B57A-ED4A-817B-389552CD4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876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Monotype Sorts" pitchFamily="2" charset="2"/>
              <a:buNone/>
            </a:pPr>
            <a:r>
              <a:rPr lang="en-US" altLang="en-US" sz="2600">
                <a:cs typeface="Times New Roman" panose="02020603050405020304" pitchFamily="18" charset="0"/>
              </a:rPr>
              <a:t>NOTE: The increment and decrement operators can also be used on </a:t>
            </a:r>
            <a:r>
              <a:rPr lang="en-US" altLang="en-US" sz="2600" u="sng">
                <a:cs typeface="Times New Roman" panose="02020603050405020304" pitchFamily="18" charset="0"/>
              </a:rPr>
              <a:t>char</a:t>
            </a:r>
            <a:r>
              <a:rPr lang="en-US" altLang="en-US" sz="2600">
                <a:cs typeface="Times New Roman" panose="02020603050405020304" pitchFamily="18" charset="0"/>
              </a:rPr>
              <a:t> variables to get the next or preceding Unicode character. For example, the following statements display character </a:t>
            </a:r>
            <a:r>
              <a:rPr lang="en-US" altLang="en-US" sz="2600" u="sng">
                <a:cs typeface="Times New Roman" panose="02020603050405020304" pitchFamily="18" charset="0"/>
              </a:rPr>
              <a:t>b</a:t>
            </a:r>
            <a:r>
              <a:rPr lang="en-US" altLang="en-US" sz="2600">
                <a:cs typeface="Times New Roman" panose="02020603050405020304" pitchFamily="18" charset="0"/>
              </a:rPr>
              <a:t>.</a:t>
            </a:r>
          </a:p>
          <a:p>
            <a:pPr lvl="1" algn="just">
              <a:buFontTx/>
              <a:buNone/>
            </a:pPr>
            <a:r>
              <a:rPr lang="en-US" altLang="en-US" sz="2600">
                <a:cs typeface="Times New Roman" panose="02020603050405020304" pitchFamily="18" charset="0"/>
              </a:rPr>
              <a:t>    char ch = 'a';</a:t>
            </a:r>
          </a:p>
          <a:p>
            <a:pPr lvl="1" algn="just">
              <a:buFontTx/>
              <a:buNone/>
            </a:pPr>
            <a:r>
              <a:rPr lang="en-US" altLang="en-US" sz="2600">
                <a:cs typeface="Times New Roman" panose="02020603050405020304" pitchFamily="18" charset="0"/>
              </a:rPr>
              <a:t>    System.out.println(++ch);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4">
            <a:extLst>
              <a:ext uri="{FF2B5EF4-FFF2-40B4-BE49-F238E27FC236}">
                <a16:creationId xmlns:a16="http://schemas.microsoft.com/office/drawing/2014/main" id="{ABCCA511-3946-6B49-AF2D-D6749DA7FF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567045-C872-F743-9CD9-5E14729481E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09638BA-0252-AD4C-AE2D-9C0FAC735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41425"/>
          </a:xfrm>
        </p:spPr>
        <p:txBody>
          <a:bodyPr/>
          <a:lstStyle/>
          <a:p>
            <a:r>
              <a:rPr lang="en-US" altLang="en-US" sz="4800"/>
              <a:t>Finding a Character or a Substring in a String</a:t>
            </a:r>
            <a:endParaRPr lang="en-US" altLang="en-US" sz="450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E44AB-F037-8847-9C03-C0DD5184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046725-8509-E14C-B5B5-8AAB63CD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007955-32FC-5341-9D84-8EA92C84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D293CBDA-B555-0147-8495-611DE5B88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778000"/>
            <a:ext cx="86868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</a:rPr>
              <a:t>int</a:t>
            </a:r>
            <a:r>
              <a:rPr lang="en-US" altLang="en-US">
                <a:solidFill>
                  <a:schemeClr val="tx2"/>
                </a:solidFill>
              </a:rPr>
              <a:t> k = s.indexOf(' ');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String firstName = s.substring(0, k);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String lastName = s.substring(k + 1);</a:t>
            </a:r>
          </a:p>
        </p:txBody>
      </p:sp>
      <p:pic>
        <p:nvPicPr>
          <p:cNvPr id="50183" name="Picture 9">
            <a:extLst>
              <a:ext uri="{FF2B5EF4-FFF2-40B4-BE49-F238E27FC236}">
                <a16:creationId xmlns:a16="http://schemas.microsoft.com/office/drawing/2014/main" id="{1F83544A-5014-334B-8A2F-1BA81E1C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352800"/>
            <a:ext cx="67659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4">
            <a:extLst>
              <a:ext uri="{FF2B5EF4-FFF2-40B4-BE49-F238E27FC236}">
                <a16:creationId xmlns:a16="http://schemas.microsoft.com/office/drawing/2014/main" id="{5A2A0982-4B8E-3749-A86E-33FFA50AF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D76984-27FF-DB49-A508-8E637666FA5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0A33613-73CA-3C41-896C-C465F925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41425"/>
          </a:xfrm>
        </p:spPr>
        <p:txBody>
          <a:bodyPr/>
          <a:lstStyle/>
          <a:p>
            <a:r>
              <a:rPr lang="en-US" altLang="en-US" sz="4800"/>
              <a:t>Conversion between Strings and Numbers</a:t>
            </a:r>
            <a:endParaRPr lang="en-US" altLang="en-US" sz="450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F62C1A-8F3E-0840-B099-3881B97F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63CCA-E0B1-F74A-8B53-0B175810D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921F2-FB35-E749-A56F-63169F86D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06" name="Rectangle 2">
            <a:extLst>
              <a:ext uri="{FF2B5EF4-FFF2-40B4-BE49-F238E27FC236}">
                <a16:creationId xmlns:a16="http://schemas.microsoft.com/office/drawing/2014/main" id="{322ED785-5E0D-E64B-B2C4-3D5D526B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970088"/>
            <a:ext cx="868680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2"/>
                </a:solidFill>
              </a:rPr>
              <a:t>int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</a:rPr>
              <a:t>intValue</a:t>
            </a:r>
            <a:r>
              <a:rPr lang="en-US" altLang="en-US" sz="2800" dirty="0">
                <a:solidFill>
                  <a:schemeClr val="tx2"/>
                </a:solidFill>
              </a:rPr>
              <a:t> = </a:t>
            </a:r>
            <a:r>
              <a:rPr lang="en-US" altLang="en-US" sz="2800" dirty="0" err="1">
                <a:solidFill>
                  <a:schemeClr val="tx2"/>
                </a:solidFill>
              </a:rPr>
              <a:t>Integer.parseInt</a:t>
            </a:r>
            <a:r>
              <a:rPr lang="en-US" altLang="en-US" sz="2800" dirty="0">
                <a:solidFill>
                  <a:schemeClr val="tx2"/>
                </a:solidFill>
              </a:rPr>
              <a:t>(</a:t>
            </a:r>
            <a:r>
              <a:rPr lang="en-US" altLang="en-US" sz="2800" dirty="0" err="1">
                <a:solidFill>
                  <a:schemeClr val="tx2"/>
                </a:solidFill>
              </a:rPr>
              <a:t>intString</a:t>
            </a:r>
            <a:r>
              <a:rPr lang="en-US" altLang="en-US" sz="2800" dirty="0">
                <a:solidFill>
                  <a:schemeClr val="tx2"/>
                </a:solidFill>
              </a:rPr>
              <a:t>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double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</a:rPr>
              <a:t>doubleValue</a:t>
            </a:r>
            <a:r>
              <a:rPr lang="en-US" altLang="en-US" sz="2800" dirty="0">
                <a:solidFill>
                  <a:schemeClr val="tx2"/>
                </a:solidFill>
              </a:rPr>
              <a:t> = </a:t>
            </a:r>
            <a:r>
              <a:rPr lang="en-US" altLang="en-US" sz="2800" dirty="0" err="1">
                <a:solidFill>
                  <a:schemeClr val="tx2"/>
                </a:solidFill>
              </a:rPr>
              <a:t>Double.parseDouble</a:t>
            </a:r>
            <a:r>
              <a:rPr lang="en-US" altLang="en-US" sz="2800" dirty="0">
                <a:solidFill>
                  <a:schemeClr val="tx2"/>
                </a:solidFill>
              </a:rPr>
              <a:t>(</a:t>
            </a:r>
            <a:r>
              <a:rPr lang="en-US" altLang="en-US" sz="2800" dirty="0" err="1">
                <a:solidFill>
                  <a:schemeClr val="tx2"/>
                </a:solidFill>
              </a:rPr>
              <a:t>doubleString</a:t>
            </a:r>
            <a:r>
              <a:rPr lang="en-US" altLang="en-US" sz="2800" dirty="0">
                <a:solidFill>
                  <a:schemeClr val="tx2"/>
                </a:solidFill>
              </a:rPr>
              <a:t>);</a:t>
            </a:r>
            <a:endParaRPr lang="en-US" altLang="en-US" sz="2800" u="sng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u="sng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String s = number + </a:t>
            </a:r>
            <a:r>
              <a:rPr lang="en-US" altLang="en-US" sz="2800" b="1" dirty="0">
                <a:solidFill>
                  <a:schemeClr val="tx2"/>
                </a:solidFill>
              </a:rPr>
              <a:t>""</a:t>
            </a:r>
            <a:r>
              <a:rPr lang="en-US" altLang="en-US" sz="2800" dirty="0">
                <a:solidFill>
                  <a:schemeClr val="tx2"/>
                </a:solidFill>
              </a:rPr>
              <a:t>;</a:t>
            </a:r>
            <a:endParaRPr lang="en-US" altLang="en-US" sz="2800" u="sng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4">
            <a:extLst>
              <a:ext uri="{FF2B5EF4-FFF2-40B4-BE49-F238E27FC236}">
                <a16:creationId xmlns:a16="http://schemas.microsoft.com/office/drawing/2014/main" id="{3C2CEDE0-CE68-734E-AF4D-6590E62AB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12505-F574-3248-8893-19C24FAEB8D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7F05EA5-4E1E-1847-A8AC-1EB111F01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063" y="296863"/>
            <a:ext cx="7219950" cy="417512"/>
          </a:xfrm>
        </p:spPr>
        <p:txBody>
          <a:bodyPr/>
          <a:lstStyle/>
          <a:p>
            <a:r>
              <a:rPr lang="en-US" altLang="en-US">
                <a:cs typeface="Courier New" panose="02070309020205020404" pitchFamily="49" charset="0"/>
              </a:rPr>
              <a:t>Formatting Output</a:t>
            </a:r>
            <a:r>
              <a:rPr lang="en-US" altLang="en-US"/>
              <a:t> 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4EA490CE-330A-5248-8664-7BC0B2BB7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75CC66B-9887-6747-8849-7F66EEB8C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7630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cs typeface="Courier New" panose="02070309020205020404" pitchFamily="49" charset="0"/>
              </a:rPr>
              <a:t>Use the printf statement.</a:t>
            </a:r>
          </a:p>
          <a:p>
            <a:pPr lvl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cs typeface="Courier New" panose="02070309020205020404" pitchFamily="49" charset="0"/>
              </a:rPr>
              <a:t>System.out.printf(format, items);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cs typeface="Courier New" panose="02070309020205020404" pitchFamily="49" charset="0"/>
              </a:rPr>
              <a:t>Where format is a string that may consist of substrings and format specifiers. A format specifier specifies how an item should be displayed. An item may be a numeric value, character, boolean value, or a string. Each specifier begins with a percent sign.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4">
            <a:extLst>
              <a:ext uri="{FF2B5EF4-FFF2-40B4-BE49-F238E27FC236}">
                <a16:creationId xmlns:a16="http://schemas.microsoft.com/office/drawing/2014/main" id="{3FA38F88-CA59-E745-A3DA-C33D0F274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F9172-2683-F743-B4C2-894A6355CB9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11D9125-0D3E-C048-8DFD-3F4510C63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063" y="296863"/>
            <a:ext cx="7219950" cy="417512"/>
          </a:xfrm>
        </p:spPr>
        <p:txBody>
          <a:bodyPr/>
          <a:lstStyle/>
          <a:p>
            <a:r>
              <a:rPr lang="en-US" altLang="en-US">
                <a:cs typeface="Courier New" panose="02070309020205020404" pitchFamily="49" charset="0"/>
              </a:rPr>
              <a:t>Frequently-Used Specifiers</a:t>
            </a:r>
            <a:r>
              <a:rPr lang="en-US" altLang="en-US"/>
              <a:t> 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B1B082C5-E715-FD42-82DB-B8F9F3FE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DC330C7A-148B-E343-8D3A-1A1A64F9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763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cs typeface="Courier New" pitchFamily="49" charset="0"/>
              </a:rPr>
              <a:t>Specifier</a:t>
            </a:r>
            <a:r>
              <a:rPr lang="en-US" sz="2000" b="1" dirty="0">
                <a:cs typeface="Courier New" pitchFamily="49" charset="0"/>
              </a:rPr>
              <a:t>  Output					Example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%b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	  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value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 				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true or false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%c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           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a character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 				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%d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 	  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a decimal integer 			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Times New Roman" pitchFamily="18" charset="0"/>
              </a:rPr>
              <a:t>200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>
              <a:solidFill>
                <a:schemeClr val="accent4"/>
              </a:solidFill>
              <a:cs typeface="Courier New" pitchFamily="49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%f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          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a floating-point number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		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45.460000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%e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          </a:t>
            </a:r>
            <a:r>
              <a:rPr lang="en-US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a number in standard scientific notation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       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4.556000e+01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Times New Roman" pitchFamily="18" charset="0"/>
              </a:rPr>
              <a:t>%s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	  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a string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 					</a:t>
            </a:r>
            <a:r>
              <a:rPr lang="en-US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"Java is cool"</a:t>
            </a:r>
            <a:r>
              <a:rPr lang="en-US" sz="2000" b="1" dirty="0">
                <a:solidFill>
                  <a:schemeClr val="accent4"/>
                </a:solidFill>
                <a:cs typeface="Courier New" pitchFamily="49" charset="0"/>
              </a:rPr>
              <a:t> </a:t>
            </a:r>
          </a:p>
        </p:txBody>
      </p:sp>
      <p:sp>
        <p:nvSpPr>
          <p:cNvPr id="62469" name="Rectangle 6">
            <a:extLst>
              <a:ext uri="{FF2B5EF4-FFF2-40B4-BE49-F238E27FC236}">
                <a16:creationId xmlns:a16="http://schemas.microsoft.com/office/drawing/2014/main" id="{2F63AD75-27EC-CD41-AB20-13F0790D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62470" name="Rectangle 7">
            <a:extLst>
              <a:ext uri="{FF2B5EF4-FFF2-40B4-BE49-F238E27FC236}">
                <a16:creationId xmlns:a16="http://schemas.microsoft.com/office/drawing/2014/main" id="{5DF62DDA-9D7C-A842-A6D4-816A7F8B4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graphicFrame>
        <p:nvGraphicFramePr>
          <p:cNvPr id="62471" name="Object 8">
            <a:extLst>
              <a:ext uri="{FF2B5EF4-FFF2-40B4-BE49-F238E27FC236}">
                <a16:creationId xmlns:a16="http://schemas.microsoft.com/office/drawing/2014/main" id="{D8737E8B-638E-3941-BCC4-67E64C9FED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267200"/>
          <a:ext cx="80010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r:id="rId4" imgW="25450800" imgH="7086600" progId="Word.Picture.8">
                  <p:embed/>
                </p:oleObj>
              </mc:Choice>
              <mc:Fallback>
                <p:oleObj r:id="rId4" imgW="25450800" imgH="70866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80010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0952-CD3C-0941-AD17-FC81AB40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A36BB-9D97-7444-87C2-A091E78A1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7530A1-199F-E941-A9E2-9F40A30A282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4E9CC-1E76-AA4B-A61B-116B6AD0B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00775"/>
            <a:ext cx="9045107" cy="1613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E0E66-73D0-DA4E-B971-306505C5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19" y="3591878"/>
            <a:ext cx="9069382" cy="26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3D01-6482-1747-ACB9-7BB34985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Formatting: widths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8C336-C837-A24F-9D2A-01BBBD42D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7530A1-199F-E941-A9E2-9F40A30A282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3AF53-DA5C-6348-BDED-B0E0B0B7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3" y="1428750"/>
            <a:ext cx="8912650" cy="538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0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84D-5F3B-7647-A99A-F9FCCAC5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Formatting: comma, zeros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CCB87-3400-6A46-8D8E-1FBB5A243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7530A1-199F-E941-A9E2-9F40A30A282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9DB73-5B12-7545-9FA7-44386BDC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62369"/>
            <a:ext cx="9092841" cy="211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076CC-49AB-A748-ABA8-5C8A8B0C5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854"/>
            <a:ext cx="8810442" cy="19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8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51E3-1612-DA41-A64C-C130EF07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Formatting: Justification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8F27-8145-EC4A-8E33-87C95E4BC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7530A1-199F-E941-A9E2-9F40A30A282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8C4BE-E1E2-7941-BE9D-3A984818D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" y="1767680"/>
            <a:ext cx="8931750" cy="32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9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ABFFA593-3ECA-AC43-8DEB-90E3AD0C7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B607A5-2B7D-F94D-ABEB-B69114BEC71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4CCFD85-6790-5C49-8D58-69529E746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altLang="en-US"/>
              <a:t>Constructing Strings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9073308-6BDB-BC4F-9F66-98589D7BC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648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String </a:t>
            </a:r>
            <a:r>
              <a:rPr lang="en-US" altLang="en-US" dirty="0" err="1">
                <a:cs typeface="Times New Roman" panose="02020603050405020304" pitchFamily="18" charset="0"/>
              </a:rPr>
              <a:t>newString</a:t>
            </a:r>
            <a:r>
              <a:rPr lang="en-US" altLang="en-US" dirty="0">
                <a:cs typeface="Times New Roman" panose="02020603050405020304" pitchFamily="18" charset="0"/>
              </a:rPr>
              <a:t> = new String(</a:t>
            </a:r>
            <a:r>
              <a:rPr lang="en-US" altLang="en-US" dirty="0" err="1">
                <a:cs typeface="Times New Roman" panose="02020603050405020304" pitchFamily="18" charset="0"/>
              </a:rPr>
              <a:t>stringLiteral</a:t>
            </a:r>
            <a:r>
              <a:rPr lang="en-US" altLang="en-US" dirty="0">
                <a:cs typeface="Times New Roman" panose="02020603050405020304" pitchFamily="18" charset="0"/>
              </a:rPr>
              <a:t>);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dirty="0">
                <a:cs typeface="Courier New" panose="02070309020205020404" pitchFamily="49" charset="0"/>
              </a:rPr>
              <a:t> 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String message = new String("Welcome to Java");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dirty="0">
              <a:cs typeface="Courier New" panose="02070309020205020404" pitchFamily="49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en-US" dirty="0">
                <a:cs typeface="Courier New" panose="02070309020205020404" pitchFamily="49" charset="0"/>
              </a:rPr>
              <a:t>Since strings are used frequently, Java provides a shorthand initializer for creating a string: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dirty="0">
              <a:cs typeface="Courier New" panose="02070309020205020404" pitchFamily="49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String message = "Welcome to Java";</a:t>
            </a:r>
          </a:p>
        </p:txBody>
      </p:sp>
    </p:spTree>
    <p:extLst>
      <p:ext uri="{BB962C8B-B14F-4D97-AF65-F5344CB8AC3E}">
        <p14:creationId xmlns:p14="http://schemas.microsoft.com/office/powerpoint/2010/main" val="1427901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A907CFDC-8D9D-934B-85AE-5C6AF32D0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95296D-E724-6B44-BE24-652C3C249F2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3E46360-7505-2540-934D-0285A25A5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altLang="en-US"/>
              <a:t>Strings Are Immutable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04E75DE-EF29-C547-98C8-B045EE60A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2362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>
                <a:cs typeface="Courier New" panose="02070309020205020404" pitchFamily="49" charset="0"/>
              </a:rPr>
              <a:t>A String object is immutable; its contents cannot be changed. Does the following code change the contents of the string?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       String s = "Java";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       s = "HTML";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34C4ED3-B61A-2E44-A518-6BF7604E3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2" name="Rectangle 7">
            <a:extLst>
              <a:ext uri="{FF2B5EF4-FFF2-40B4-BE49-F238E27FC236}">
                <a16:creationId xmlns:a16="http://schemas.microsoft.com/office/drawing/2014/main" id="{58855ED3-E366-3244-9D7D-9954FDD0B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3" name="Rectangle 9">
            <a:extLst>
              <a:ext uri="{FF2B5EF4-FFF2-40B4-BE49-F238E27FC236}">
                <a16:creationId xmlns:a16="http://schemas.microsoft.com/office/drawing/2014/main" id="{E615777D-6966-1D4D-9C32-143B49E14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4" name="Rectangle 11">
            <a:extLst>
              <a:ext uri="{FF2B5EF4-FFF2-40B4-BE49-F238E27FC236}">
                <a16:creationId xmlns:a16="http://schemas.microsoft.com/office/drawing/2014/main" id="{C2E795C4-1414-1F47-82A0-F31DD474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5" name="Rectangle 13">
            <a:extLst>
              <a:ext uri="{FF2B5EF4-FFF2-40B4-BE49-F238E27FC236}">
                <a16:creationId xmlns:a16="http://schemas.microsoft.com/office/drawing/2014/main" id="{EF1CF192-1D38-3949-BF99-24190BE0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6" name="Rectangle 15">
            <a:extLst>
              <a:ext uri="{FF2B5EF4-FFF2-40B4-BE49-F238E27FC236}">
                <a16:creationId xmlns:a16="http://schemas.microsoft.com/office/drawing/2014/main" id="{63B8D1F5-A9BB-A348-9992-49CB0C7FE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7" name="Rectangle 17">
            <a:extLst>
              <a:ext uri="{FF2B5EF4-FFF2-40B4-BE49-F238E27FC236}">
                <a16:creationId xmlns:a16="http://schemas.microsoft.com/office/drawing/2014/main" id="{80032145-97AD-1E4B-8D0D-692D38EE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34227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>
            <a:extLst>
              <a:ext uri="{FF2B5EF4-FFF2-40B4-BE49-F238E27FC236}">
                <a16:creationId xmlns:a16="http://schemas.microsoft.com/office/drawing/2014/main" id="{08E040FB-CFF2-0541-BCD5-6DE40C685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D2C157-A98A-064C-BD23-E58E700FA30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75B9A2-1D45-D541-A199-5F795506E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742950"/>
          </a:xfrm>
        </p:spPr>
        <p:txBody>
          <a:bodyPr/>
          <a:lstStyle/>
          <a:p>
            <a:r>
              <a:rPr lang="en-US" altLang="en-US" sz="4000"/>
              <a:t>Escape Sequences for Special Characters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FECBFDB9-C8D8-E944-989F-E46C558D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316038"/>
            <a:ext cx="874553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6DFBE023-9694-E945-A46C-20347C97C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6BF4DD-0D74-FB4C-8623-509201A0E4A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3DE8BE8-B9B8-5544-8063-2BF4AB839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altLang="en-US"/>
              <a:t>Trace Code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DA688FB-3C74-624B-BD7E-FB56C0D6C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419600" cy="1447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       String s = "Java";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       s = "HTML";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ABF992F8-2AA4-964B-8796-4AE2775B8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6" name="Rectangle 5">
            <a:extLst>
              <a:ext uri="{FF2B5EF4-FFF2-40B4-BE49-F238E27FC236}">
                <a16:creationId xmlns:a16="http://schemas.microsoft.com/office/drawing/2014/main" id="{07D4F400-73D1-F544-967A-861CDB4C9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B9DC3F68-CC7C-8845-BBB4-856983FC4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8" name="Rectangle 7">
            <a:extLst>
              <a:ext uri="{FF2B5EF4-FFF2-40B4-BE49-F238E27FC236}">
                <a16:creationId xmlns:a16="http://schemas.microsoft.com/office/drawing/2014/main" id="{DC15607B-8D3A-7E4C-AA1A-E2D97013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9" name="Rectangle 8">
            <a:extLst>
              <a:ext uri="{FF2B5EF4-FFF2-40B4-BE49-F238E27FC236}">
                <a16:creationId xmlns:a16="http://schemas.microsoft.com/office/drawing/2014/main" id="{18CB31DA-0A2D-9246-A88F-8F478DACA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0" name="Rectangle 9">
            <a:extLst>
              <a:ext uri="{FF2B5EF4-FFF2-40B4-BE49-F238E27FC236}">
                <a16:creationId xmlns:a16="http://schemas.microsoft.com/office/drawing/2014/main" id="{31C5AA6F-E022-414C-BE37-2A142324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1" name="Rectangle 10">
            <a:extLst>
              <a:ext uri="{FF2B5EF4-FFF2-40B4-BE49-F238E27FC236}">
                <a16:creationId xmlns:a16="http://schemas.microsoft.com/office/drawing/2014/main" id="{09F5E29D-895A-6449-A580-2F849509C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5852" name="Object 11">
            <a:extLst>
              <a:ext uri="{FF2B5EF4-FFF2-40B4-BE49-F238E27FC236}">
                <a16:creationId xmlns:a16="http://schemas.microsoft.com/office/drawing/2014/main" id="{A7A9BF5F-C990-CA45-8099-10A6FB78AA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505200"/>
          <a:ext cx="88392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Picture" r:id="rId3" imgW="15570200" imgH="4114800" progId="Word.Picture.8">
                  <p:embed/>
                </p:oleObj>
              </mc:Choice>
              <mc:Fallback>
                <p:oleObj name="Picture" r:id="rId3" imgW="15570200" imgH="4114800" progId="Word.Picture.8">
                  <p:embed/>
                  <p:pic>
                    <p:nvPicPr>
                      <p:cNvPr id="35852" name="Object 11">
                        <a:extLst>
                          <a:ext uri="{FF2B5EF4-FFF2-40B4-BE49-F238E27FC236}">
                            <a16:creationId xmlns:a16="http://schemas.microsoft.com/office/drawing/2014/main" id="{A7A9BF5F-C990-CA45-8099-10A6FB78A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05200"/>
                        <a:ext cx="883920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Rectangle 12">
            <a:extLst>
              <a:ext uri="{FF2B5EF4-FFF2-40B4-BE49-F238E27FC236}">
                <a16:creationId xmlns:a16="http://schemas.microsoft.com/office/drawing/2014/main" id="{58638AAF-919C-F846-86CB-8DE965A43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800"/>
            <a:ext cx="3124200" cy="4572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4" name="Rectangle 13">
            <a:extLst>
              <a:ext uri="{FF2B5EF4-FFF2-40B4-BE49-F238E27FC236}">
                <a16:creationId xmlns:a16="http://schemas.microsoft.com/office/drawing/2014/main" id="{062BB042-2596-914E-8937-C5D8D0476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29000"/>
            <a:ext cx="48768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5" name="Rectangle 14">
            <a:extLst>
              <a:ext uri="{FF2B5EF4-FFF2-40B4-BE49-F238E27FC236}">
                <a16:creationId xmlns:a16="http://schemas.microsoft.com/office/drawing/2014/main" id="{66EAF547-5245-6245-B1B0-5C2388A7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0" cy="381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Forte" pitchFamily="66" charset="0"/>
              </a:rPr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67615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9FA5D364-86C5-1145-9B33-30462C0C9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E24391-9EB8-4349-BFF4-C9B35C064ED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6BEB3A2-4737-6E4A-A2D6-24FE53ED6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altLang="en-US"/>
              <a:t>Trace Code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D9AA852-AF9C-F940-A69C-CA339320A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4419600" cy="1447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       </a:t>
            </a:r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String s = "Java";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       s = "HTML";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4C61AC07-006F-3B44-99B3-8709CE13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E58BCDCF-D849-9C47-A6EC-DCC48BB0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1" name="Rectangle 6">
            <a:extLst>
              <a:ext uri="{FF2B5EF4-FFF2-40B4-BE49-F238E27FC236}">
                <a16:creationId xmlns:a16="http://schemas.microsoft.com/office/drawing/2014/main" id="{48986BC0-56E0-AE42-B7AD-363F8658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2" name="Rectangle 7">
            <a:extLst>
              <a:ext uri="{FF2B5EF4-FFF2-40B4-BE49-F238E27FC236}">
                <a16:creationId xmlns:a16="http://schemas.microsoft.com/office/drawing/2014/main" id="{813E4ECF-829D-B343-8E58-6BCC2673F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3" name="Rectangle 8">
            <a:extLst>
              <a:ext uri="{FF2B5EF4-FFF2-40B4-BE49-F238E27FC236}">
                <a16:creationId xmlns:a16="http://schemas.microsoft.com/office/drawing/2014/main" id="{1C6C4D15-394C-614B-804D-7911FFC6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4" name="Rectangle 9">
            <a:extLst>
              <a:ext uri="{FF2B5EF4-FFF2-40B4-BE49-F238E27FC236}">
                <a16:creationId xmlns:a16="http://schemas.microsoft.com/office/drawing/2014/main" id="{C5732D80-8FB6-854F-8EF4-36C5782B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5" name="Rectangle 10">
            <a:extLst>
              <a:ext uri="{FF2B5EF4-FFF2-40B4-BE49-F238E27FC236}">
                <a16:creationId xmlns:a16="http://schemas.microsoft.com/office/drawing/2014/main" id="{D5C8771F-5DBC-F54B-A157-D97A7EDD5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6876" name="Object 11">
            <a:extLst>
              <a:ext uri="{FF2B5EF4-FFF2-40B4-BE49-F238E27FC236}">
                <a16:creationId xmlns:a16="http://schemas.microsoft.com/office/drawing/2014/main" id="{F55C0EEE-D7E7-1A4E-A39F-9CA17042E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505200"/>
          <a:ext cx="88392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Picture" r:id="rId3" imgW="15570200" imgH="4114800" progId="Word.Picture.8">
                  <p:embed/>
                </p:oleObj>
              </mc:Choice>
              <mc:Fallback>
                <p:oleObj name="Picture" r:id="rId3" imgW="15570200" imgH="4114800" progId="Word.Picture.8">
                  <p:embed/>
                  <p:pic>
                    <p:nvPicPr>
                      <p:cNvPr id="36876" name="Object 11">
                        <a:extLst>
                          <a:ext uri="{FF2B5EF4-FFF2-40B4-BE49-F238E27FC236}">
                            <a16:creationId xmlns:a16="http://schemas.microsoft.com/office/drawing/2014/main" id="{F55C0EEE-D7E7-1A4E-A39F-9CA17042E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05200"/>
                        <a:ext cx="883920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Rectangle 12">
            <a:extLst>
              <a:ext uri="{FF2B5EF4-FFF2-40B4-BE49-F238E27FC236}">
                <a16:creationId xmlns:a16="http://schemas.microsoft.com/office/drawing/2014/main" id="{CD719E31-E772-7F41-9944-9F796FB27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209800"/>
            <a:ext cx="3124200" cy="3810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8" name="Rectangle 13">
            <a:extLst>
              <a:ext uri="{FF2B5EF4-FFF2-40B4-BE49-F238E27FC236}">
                <a16:creationId xmlns:a16="http://schemas.microsoft.com/office/drawing/2014/main" id="{E558106D-9E0A-D846-9924-7946602A8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52800"/>
            <a:ext cx="39624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9" name="Rectangle 14">
            <a:extLst>
              <a:ext uri="{FF2B5EF4-FFF2-40B4-BE49-F238E27FC236}">
                <a16:creationId xmlns:a16="http://schemas.microsoft.com/office/drawing/2014/main" id="{CFD20C69-4EAE-324E-82AA-26561226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0" cy="381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Forte" pitchFamily="66" charset="0"/>
              </a:rPr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13607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F34DAD6B-B53B-204D-BD63-49F6B1E8D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2A90CC-B47B-2743-AF45-8210089C161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1D8A140-4E26-CA41-A04F-54CA30A26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altLang="en-US"/>
              <a:t>Interned Strings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6294BE0-7319-8345-BDB9-E7300DF21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/>
              <a:t>Since strings are immutable and are frequently used, to improve efficiency and save memory, the JVM uses a unique instance for string literals with the same character sequence. Such an instance is called</a:t>
            </a:r>
            <a:r>
              <a:rPr lang="en-US" altLang="en-US" i="1"/>
              <a:t> interned</a:t>
            </a:r>
            <a:r>
              <a:rPr lang="en-US" altLang="en-US"/>
              <a:t>. For example, the following statements: </a:t>
            </a:r>
          </a:p>
        </p:txBody>
      </p:sp>
    </p:spTree>
    <p:extLst>
      <p:ext uri="{BB962C8B-B14F-4D97-AF65-F5344CB8AC3E}">
        <p14:creationId xmlns:p14="http://schemas.microsoft.com/office/powerpoint/2010/main" val="1861338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D92AA585-E646-CB4F-9B2A-8C2463FF38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6479CB-C92A-4F4C-A151-59801C0EF06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3DBDCCA-D3DC-D545-8888-F260D6A5D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altLang="en-US" sz="4000"/>
              <a:t>Examples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E28F28B-64D1-B64B-A930-57E6FAF3D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886200"/>
            <a:ext cx="2819400" cy="1905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>
                <a:cs typeface="Courier New" panose="02070309020205020404" pitchFamily="49" charset="0"/>
              </a:rPr>
              <a:t>display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800">
                <a:cs typeface="Courier New" panose="02070309020205020404" pitchFamily="49" charset="0"/>
              </a:rPr>
              <a:t> </a:t>
            </a:r>
            <a:r>
              <a:rPr lang="en-US" altLang="en-US" sz="2800">
                <a:cs typeface="Times New Roman" panose="02020603050405020304" pitchFamily="18" charset="0"/>
              </a:rPr>
              <a:t>  s1 == s is false   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   s1 == s3 is true</a:t>
            </a:r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45C88D38-DC31-214D-BCC0-14FB9729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18" name="Rectangle 8">
            <a:extLst>
              <a:ext uri="{FF2B5EF4-FFF2-40B4-BE49-F238E27FC236}">
                <a16:creationId xmlns:a16="http://schemas.microsoft.com/office/drawing/2014/main" id="{CA15AC64-0B72-A849-9C32-B5C8C94C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19" name="Rectangle 9">
            <a:extLst>
              <a:ext uri="{FF2B5EF4-FFF2-40B4-BE49-F238E27FC236}">
                <a16:creationId xmlns:a16="http://schemas.microsoft.com/office/drawing/2014/main" id="{247B904A-B582-EE4C-9D5B-9F0D53F41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5867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cs typeface="Courier New" panose="02070309020205020404" pitchFamily="49" charset="0"/>
              </a:rPr>
              <a:t>A new object is created if you use the new operator.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cs typeface="Courier New" panose="02070309020205020404" pitchFamily="49" charset="0"/>
              </a:rPr>
              <a:t>If you use the string initializer, no new object is created if the interned object is already created.</a:t>
            </a:r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38920" name="Rectangle 11">
            <a:extLst>
              <a:ext uri="{FF2B5EF4-FFF2-40B4-BE49-F238E27FC236}">
                <a16:creationId xmlns:a16="http://schemas.microsoft.com/office/drawing/2014/main" id="{C790140B-32EB-2C41-A4DB-D0D71DE73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21" name="Rectangle 13">
            <a:extLst>
              <a:ext uri="{FF2B5EF4-FFF2-40B4-BE49-F238E27FC236}">
                <a16:creationId xmlns:a16="http://schemas.microsoft.com/office/drawing/2014/main" id="{92DE5957-6633-8341-ABBA-F65FC4C0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22" name="Rectangle 15">
            <a:extLst>
              <a:ext uri="{FF2B5EF4-FFF2-40B4-BE49-F238E27FC236}">
                <a16:creationId xmlns:a16="http://schemas.microsoft.com/office/drawing/2014/main" id="{57FFBE70-2067-5743-A0D4-2647B7F1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23" name="Rectangle 17">
            <a:extLst>
              <a:ext uri="{FF2B5EF4-FFF2-40B4-BE49-F238E27FC236}">
                <a16:creationId xmlns:a16="http://schemas.microsoft.com/office/drawing/2014/main" id="{E0EB147F-7C41-9F4F-8A07-1F109C3C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24" name="Rectangle 19">
            <a:extLst>
              <a:ext uri="{FF2B5EF4-FFF2-40B4-BE49-F238E27FC236}">
                <a16:creationId xmlns:a16="http://schemas.microsoft.com/office/drawing/2014/main" id="{DA1BD37F-005F-3B4A-B881-35F257A9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8925" name="Object 18">
            <a:extLst>
              <a:ext uri="{FF2B5EF4-FFF2-40B4-BE49-F238E27FC236}">
                <a16:creationId xmlns:a16="http://schemas.microsoft.com/office/drawing/2014/main" id="{F6AFA72D-C3C4-A14F-87F4-F8A4949D1F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066800"/>
          <a:ext cx="87630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Picture" r:id="rId3" imgW="13728700" imgH="3657600" progId="Word.Picture.8">
                  <p:embed/>
                </p:oleObj>
              </mc:Choice>
              <mc:Fallback>
                <p:oleObj name="Picture" r:id="rId3" imgW="13728700" imgH="3657600" progId="Word.Picture.8">
                  <p:embed/>
                  <p:pic>
                    <p:nvPicPr>
                      <p:cNvPr id="38925" name="Object 18">
                        <a:extLst>
                          <a:ext uri="{FF2B5EF4-FFF2-40B4-BE49-F238E27FC236}">
                            <a16:creationId xmlns:a16="http://schemas.microsoft.com/office/drawing/2014/main" id="{F6AFA72D-C3C4-A14F-87F4-F8A4949D1F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763000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078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BD3130CC-4374-F446-971F-D7A3FE21E6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7EEA6-20EB-B146-AB81-185999793D8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1D96AA3-6D9F-2E43-86CB-BEA5CE8A6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Trace Code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95F5644-A1F3-5E45-A591-8DE0F7A0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CAD0AE16-CC7B-6547-80BB-91C64142D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2" name="Rectangle 7">
            <a:extLst>
              <a:ext uri="{FF2B5EF4-FFF2-40B4-BE49-F238E27FC236}">
                <a16:creationId xmlns:a16="http://schemas.microsoft.com/office/drawing/2014/main" id="{3853BA3B-5004-6F40-AD51-E4E536B8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3" name="Rectangle 8">
            <a:extLst>
              <a:ext uri="{FF2B5EF4-FFF2-40B4-BE49-F238E27FC236}">
                <a16:creationId xmlns:a16="http://schemas.microsoft.com/office/drawing/2014/main" id="{2FEF569E-E3E5-C949-99CD-6EE2AB6E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9944" name="Object 9">
            <a:extLst>
              <a:ext uri="{FF2B5EF4-FFF2-40B4-BE49-F238E27FC236}">
                <a16:creationId xmlns:a16="http://schemas.microsoft.com/office/drawing/2014/main" id="{F8C6BB08-DA53-3340-819A-0B9D50B52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95400"/>
          <a:ext cx="8823325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Picture" r:id="rId3" imgW="26758900" imgH="7315200" progId="Word.Picture.8">
                  <p:embed/>
                </p:oleObj>
              </mc:Choice>
              <mc:Fallback>
                <p:oleObj name="Picture" r:id="rId3" imgW="26758900" imgH="7315200" progId="Word.Picture.8">
                  <p:embed/>
                  <p:pic>
                    <p:nvPicPr>
                      <p:cNvPr id="39944" name="Object 9">
                        <a:extLst>
                          <a:ext uri="{FF2B5EF4-FFF2-40B4-BE49-F238E27FC236}">
                            <a16:creationId xmlns:a16="http://schemas.microsoft.com/office/drawing/2014/main" id="{F8C6BB08-DA53-3340-819A-0B9D50B52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8823325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Rectangle 11">
            <a:extLst>
              <a:ext uri="{FF2B5EF4-FFF2-40B4-BE49-F238E27FC236}">
                <a16:creationId xmlns:a16="http://schemas.microsoft.com/office/drawing/2014/main" id="{74D6C6E7-2FE6-004B-A6F6-F26A6DFA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5105400" cy="2952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6" name="Rectangle 12">
            <a:extLst>
              <a:ext uri="{FF2B5EF4-FFF2-40B4-BE49-F238E27FC236}">
                <a16:creationId xmlns:a16="http://schemas.microsoft.com/office/drawing/2014/main" id="{79AA957F-56DD-3641-8945-5E1DEAB8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295400"/>
            <a:ext cx="3048000" cy="11430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7" name="Rectangle 13">
            <a:extLst>
              <a:ext uri="{FF2B5EF4-FFF2-40B4-BE49-F238E27FC236}">
                <a16:creationId xmlns:a16="http://schemas.microsoft.com/office/drawing/2014/main" id="{A4CD2307-D073-DA4C-B86C-7002A3641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0" cy="381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Forte" pitchFamily="66" charset="0"/>
              </a:rPr>
              <a:t>animation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165313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7DE61712-BFD9-114E-974D-3488A39B4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7984D3-B59F-E340-AA3A-4C5789F65D6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33D7E96-9216-AD43-9304-25B6C1F1C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altLang="en-US" sz="4000"/>
              <a:t>Trace Code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B56ADCB-1C3F-424F-88BF-E0D02B161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9195C268-8DBB-9048-8462-0014DB4AD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6" name="Rectangle 5">
            <a:extLst>
              <a:ext uri="{FF2B5EF4-FFF2-40B4-BE49-F238E27FC236}">
                <a16:creationId xmlns:a16="http://schemas.microsoft.com/office/drawing/2014/main" id="{2AA0FE74-3492-AF47-8AE7-8DB922B1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7" name="Rectangle 6">
            <a:extLst>
              <a:ext uri="{FF2B5EF4-FFF2-40B4-BE49-F238E27FC236}">
                <a16:creationId xmlns:a16="http://schemas.microsoft.com/office/drawing/2014/main" id="{D17A0427-C58B-0D4E-B589-3C1C35ECE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40968" name="Object 7">
            <a:extLst>
              <a:ext uri="{FF2B5EF4-FFF2-40B4-BE49-F238E27FC236}">
                <a16:creationId xmlns:a16="http://schemas.microsoft.com/office/drawing/2014/main" id="{65B8B364-8DB0-E441-BD04-D28B0EFAA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338" y="990600"/>
          <a:ext cx="8823325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Picture" r:id="rId3" imgW="26758900" imgH="7315200" progId="Word.Picture.8">
                  <p:embed/>
                </p:oleObj>
              </mc:Choice>
              <mc:Fallback>
                <p:oleObj name="Picture" r:id="rId3" imgW="26758900" imgH="7315200" progId="Word.Picture.8">
                  <p:embed/>
                  <p:pic>
                    <p:nvPicPr>
                      <p:cNvPr id="40968" name="Object 7">
                        <a:extLst>
                          <a:ext uri="{FF2B5EF4-FFF2-40B4-BE49-F238E27FC236}">
                            <a16:creationId xmlns:a16="http://schemas.microsoft.com/office/drawing/2014/main" id="{65B8B364-8DB0-E441-BD04-D28B0EFAA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990600"/>
                        <a:ext cx="8823325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8">
            <a:extLst>
              <a:ext uri="{FF2B5EF4-FFF2-40B4-BE49-F238E27FC236}">
                <a16:creationId xmlns:a16="http://schemas.microsoft.com/office/drawing/2014/main" id="{4917507C-8174-134A-AA20-8DFA81BD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5105400" cy="2952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70" name="Rectangle 9">
            <a:extLst>
              <a:ext uri="{FF2B5EF4-FFF2-40B4-BE49-F238E27FC236}">
                <a16:creationId xmlns:a16="http://schemas.microsoft.com/office/drawing/2014/main" id="{E744BC36-CB53-8A4D-A3B0-786316A1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438400"/>
            <a:ext cx="2895600" cy="9144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875431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A543311A-1839-1C4E-84AA-639101839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FEAEC3-CCCE-AD46-B2CA-65C0461E41E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1536365-00D8-3D4D-B37E-03D260CC7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altLang="en-US" sz="4000"/>
              <a:t>Trace Code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752EC26-3BCE-944F-BFEB-D7B194FF3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F05CF932-4E7A-F744-98AC-FA494CEF7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B9336699-6AF2-EB40-BE99-0C33D1D40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9E2F504B-0A2F-ED44-AAF2-E1490BAD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41992" name="Object 7">
            <a:extLst>
              <a:ext uri="{FF2B5EF4-FFF2-40B4-BE49-F238E27FC236}">
                <a16:creationId xmlns:a16="http://schemas.microsoft.com/office/drawing/2014/main" id="{C4FC65CC-8088-EA4C-9351-A825063BAA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338" y="990600"/>
          <a:ext cx="8823325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Picture" r:id="rId3" imgW="26758900" imgH="7315200" progId="Word.Picture.8">
                  <p:embed/>
                </p:oleObj>
              </mc:Choice>
              <mc:Fallback>
                <p:oleObj name="Picture" r:id="rId3" imgW="26758900" imgH="7315200" progId="Word.Picture.8">
                  <p:embed/>
                  <p:pic>
                    <p:nvPicPr>
                      <p:cNvPr id="41992" name="Object 7">
                        <a:extLst>
                          <a:ext uri="{FF2B5EF4-FFF2-40B4-BE49-F238E27FC236}">
                            <a16:creationId xmlns:a16="http://schemas.microsoft.com/office/drawing/2014/main" id="{C4FC65CC-8088-EA4C-9351-A825063BAA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990600"/>
                        <a:ext cx="8823325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8">
            <a:extLst>
              <a:ext uri="{FF2B5EF4-FFF2-40B4-BE49-F238E27FC236}">
                <a16:creationId xmlns:a16="http://schemas.microsoft.com/office/drawing/2014/main" id="{D6F69B46-8D37-BF46-B9AF-B9599C564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8800"/>
            <a:ext cx="5105400" cy="2952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94" name="Rectangle 9">
            <a:extLst>
              <a:ext uri="{FF2B5EF4-FFF2-40B4-BE49-F238E27FC236}">
                <a16:creationId xmlns:a16="http://schemas.microsoft.com/office/drawing/2014/main" id="{2A047428-1206-8540-8F7B-422DBC4F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219200"/>
            <a:ext cx="838200" cy="2952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82680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26E44F3F-A395-E341-ABA3-D6C944D00F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61C023-798E-7840-BCD3-F8432A5B214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4CF9024-215E-AE41-89A3-955D021D4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altLang="en-US" sz="4000"/>
              <a:t>Replacing and Splitting Strings 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F52850A0-17C5-F44F-A345-D85936C1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08DF098A-9581-4244-8314-DBC280156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971313"/>
              </p:ext>
            </p:extLst>
          </p:nvPr>
        </p:nvGraphicFramePr>
        <p:xfrm>
          <a:off x="155575" y="2335565"/>
          <a:ext cx="875665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Picture" r:id="rId3" imgW="25679400" imgH="8597900" progId="Word.Picture.8">
                  <p:embed/>
                </p:oleObj>
              </mc:Choice>
              <mc:Fallback>
                <p:oleObj name="Picture" r:id="rId3" imgW="25679400" imgH="8597900" progId="Word.Picture.8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08DF098A-9581-4244-8314-DBC280156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2335565"/>
                        <a:ext cx="8756650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445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C6A17A66-8EEC-D241-8317-1BF6D6F25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01B998-69AC-1545-AE4B-53CFFFD7F83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6281A78-3839-F540-AF1F-CE397A5FF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4000"/>
              <a:t>Examples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19982D7-DB2D-1D4E-925A-F91E49A79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486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"Welcome".replace('e', 'A') returns a new string, WAlcomA.</a:t>
            </a:r>
            <a:endParaRPr lang="en-US" altLang="en-US" sz="2800" b="1" i="1"/>
          </a:p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"Welcome".replaceFirst("e", "AB") returns a new string, WABlcome.</a:t>
            </a:r>
            <a:endParaRPr lang="en-US" altLang="en-US" sz="2800" b="1" i="1"/>
          </a:p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"Welcome".replace("e", "AB") returns a new string, WABlcomAB.</a:t>
            </a:r>
            <a:endParaRPr lang="en-US" altLang="en-US" sz="2800" b="1" i="1"/>
          </a:p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"Welcome".replace("el", "AB") returns a new string, WABcome.</a:t>
            </a:r>
          </a:p>
        </p:txBody>
      </p:sp>
    </p:spTree>
    <p:extLst>
      <p:ext uri="{BB962C8B-B14F-4D97-AF65-F5344CB8AC3E}">
        <p14:creationId xmlns:p14="http://schemas.microsoft.com/office/powerpoint/2010/main" val="1626548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>
            <a:extLst>
              <a:ext uri="{FF2B5EF4-FFF2-40B4-BE49-F238E27FC236}">
                <a16:creationId xmlns:a16="http://schemas.microsoft.com/office/drawing/2014/main" id="{4633774F-6C6E-CB40-A6D9-7AA1840FF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53F841-8EA7-E143-928C-0F86013111E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F274CA9-2ADD-AB49-9C69-0A92CD4F7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Splitting a String</a:t>
            </a:r>
            <a:endParaRPr lang="en-US" altLang="en-US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C4A84AC-1FD6-0F45-87A2-AEE87DAC3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371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String[] tokens = "</a:t>
            </a:r>
            <a:r>
              <a:rPr lang="en-US" altLang="en-US" sz="24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Java#HTML#Perl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".</a:t>
            </a:r>
            <a:r>
              <a:rPr lang="en-US" altLang="en-US" sz="2400" b="1">
                <a:solidFill>
                  <a:schemeClr val="tx2"/>
                </a:solidFill>
                <a:latin typeface="Courier New" panose="02070309020205020404" pitchFamily="49" charset="0"/>
              </a:rPr>
              <a:t>split("#”,0);</a:t>
            </a:r>
            <a:endParaRPr lang="en-US" altLang="en-US" sz="2400" b="1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for (</a:t>
            </a:r>
            <a:r>
              <a:rPr lang="en-US" altLang="en-US" sz="24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sz="24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 &lt; </a:t>
            </a:r>
            <a:r>
              <a:rPr lang="en-US" altLang="en-US" sz="24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tokens.length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24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++)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4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(tokens[</a:t>
            </a:r>
            <a:r>
              <a:rPr lang="en-US" altLang="en-US" sz="24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</a:rPr>
              <a:t>] + " ");</a:t>
            </a:r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C106DD0B-AF4E-D343-8C5F-427BD1190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/>
              <a:t>Java HTML Perl</a:t>
            </a:r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84DAB8B4-3E31-9B4B-BAF7-5C697B223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194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/>
              <a:t>displays</a:t>
            </a:r>
          </a:p>
        </p:txBody>
      </p:sp>
    </p:spTree>
    <p:extLst>
      <p:ext uri="{BB962C8B-B14F-4D97-AF65-F5344CB8AC3E}">
        <p14:creationId xmlns:p14="http://schemas.microsoft.com/office/powerpoint/2010/main" val="388662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>
            <a:extLst>
              <a:ext uri="{FF2B5EF4-FFF2-40B4-BE49-F238E27FC236}">
                <a16:creationId xmlns:a16="http://schemas.microsoft.com/office/drawing/2014/main" id="{68066C06-8343-4441-9B62-0B6D93049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1D1753-635F-3145-98B8-5D291A7E0C2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A0C2AB3-E3B6-2041-8529-2EA0999C4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Casting between char and Numeric Types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EFDAC97F-AB97-6C4B-BB09-A6748285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tabLst>
                <a:tab pos="4229100" algn="l"/>
                <a:tab pos="56007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4229100" algn="l"/>
                <a:tab pos="56007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tabLst>
                <a:tab pos="4229100" algn="l"/>
                <a:tab pos="560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Courier New" panose="02070309020205020404" pitchFamily="49" charset="0"/>
              </a:rPr>
              <a:t>int i = </a:t>
            </a:r>
            <a:r>
              <a:rPr lang="en-US" altLang="en-US" sz="3000" b="1">
                <a:latin typeface="Courier New" panose="02070309020205020404" pitchFamily="49" charset="0"/>
              </a:rPr>
              <a:t>'</a:t>
            </a:r>
            <a:r>
              <a:rPr lang="en-US" altLang="en-US" sz="2600" b="1">
                <a:latin typeface="Courier New" panose="02070309020205020404" pitchFamily="49" charset="0"/>
              </a:rPr>
              <a:t>a</a:t>
            </a:r>
            <a:r>
              <a:rPr lang="en-US" altLang="en-US" sz="3000" b="1">
                <a:latin typeface="Courier New" panose="02070309020205020404" pitchFamily="49" charset="0"/>
              </a:rPr>
              <a:t>'</a:t>
            </a:r>
            <a:r>
              <a:rPr lang="en-US" altLang="en-US" sz="2600" b="1">
                <a:latin typeface="Courier New" panose="02070309020205020404" pitchFamily="49" charset="0"/>
              </a:rPr>
              <a:t>; // Same as int i = (int)</a:t>
            </a:r>
            <a:r>
              <a:rPr lang="en-US" altLang="en-US" sz="3000" b="1">
                <a:latin typeface="Courier New" panose="02070309020205020404" pitchFamily="49" charset="0"/>
              </a:rPr>
              <a:t>'</a:t>
            </a:r>
            <a:r>
              <a:rPr lang="en-US" altLang="en-US" sz="2600" b="1">
                <a:latin typeface="Courier New" panose="02070309020205020404" pitchFamily="49" charset="0"/>
              </a:rPr>
              <a:t>a</a:t>
            </a:r>
            <a:r>
              <a:rPr lang="en-US" altLang="en-US" sz="3000" b="1">
                <a:latin typeface="Courier New" panose="02070309020205020404" pitchFamily="49" charset="0"/>
              </a:rPr>
              <a:t>'</a:t>
            </a:r>
            <a:r>
              <a:rPr lang="en-US" altLang="en-US" sz="2600" b="1"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Courier New" panose="02070309020205020404" pitchFamily="49" charset="0"/>
              </a:rPr>
              <a:t>char c = 97; // Same as char c = (char)97;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id="{A0E7CFCB-EE18-C147-A279-E19697E13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87B087-E670-6440-9857-5D6768C1B4D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32415CD-61C6-E145-8862-06B9F3067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533400"/>
          </a:xfrm>
        </p:spPr>
        <p:txBody>
          <a:bodyPr/>
          <a:lstStyle/>
          <a:p>
            <a:r>
              <a:rPr lang="en-US" altLang="en-US" sz="3200"/>
              <a:t>Matching, Replacing and Splitting by Patterns</a:t>
            </a:r>
            <a:r>
              <a:rPr lang="en-US" altLang="en-US"/>
              <a:t> 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1F2FDAB-11EE-054D-8DCA-C29A35F11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590800"/>
          </a:xfrm>
        </p:spPr>
        <p:txBody>
          <a:bodyPr/>
          <a:lstStyle/>
          <a:p>
            <a:pPr marL="0" indent="0">
              <a:lnSpc>
                <a:spcPct val="95000"/>
              </a:lnSpc>
              <a:buFont typeface="Monotype Sorts" pitchFamily="2" charset="2"/>
              <a:buNone/>
            </a:pPr>
            <a:r>
              <a:rPr lang="en-US" altLang="en-US" sz="2600" dirty="0"/>
              <a:t>You can match, replace, or split a string by specifying a pattern. This is an extremely useful and powerful feature, commonly known as </a:t>
            </a:r>
            <a:r>
              <a:rPr lang="en-US" altLang="en-US" sz="2600" i="1" dirty="0"/>
              <a:t>regular expression</a:t>
            </a:r>
            <a:r>
              <a:rPr lang="en-US" altLang="en-US" sz="2600" dirty="0"/>
              <a:t>. Regular expression is complex to beginning students. For this reason, two simple patterns are used in this section. Please refer to Supplement III.F, “Regular Expressions,” for further studies.</a:t>
            </a:r>
            <a:r>
              <a:rPr lang="en-US" altLang="en-US" sz="2500" dirty="0">
                <a:latin typeface="Courier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685A3566-E652-6F4D-A601-C7F4BB737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600"/>
              <a:t>"Java".matches("Java");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2600"/>
              <a:t>"Java".equals("Java");</a:t>
            </a: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77783522-EC7A-604D-9156-EC7B78E6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054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600"/>
              <a:t>"Java is fun".matches("Java.*");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2600"/>
              <a:t>"Java is cool".matches("Java.*");</a:t>
            </a:r>
          </a:p>
        </p:txBody>
      </p:sp>
    </p:spTree>
    <p:extLst>
      <p:ext uri="{BB962C8B-B14F-4D97-AF65-F5344CB8AC3E}">
        <p14:creationId xmlns:p14="http://schemas.microsoft.com/office/powerpoint/2010/main" val="1904776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95F46349-CA69-7047-8B15-08CCF156D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CCD058-7C07-8947-A374-D550810F16F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69C038F-78AE-5F40-8F4D-F9777B11E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533400"/>
          </a:xfrm>
        </p:spPr>
        <p:txBody>
          <a:bodyPr/>
          <a:lstStyle/>
          <a:p>
            <a:r>
              <a:rPr lang="en-US" altLang="en-US" sz="3200"/>
              <a:t>Matching, Replacing and Splitting by Patterns</a:t>
            </a:r>
            <a:r>
              <a:rPr lang="en-US" altLang="en-US"/>
              <a:t> 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FB65E62-BE3D-B841-944C-002288917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600"/>
              <a:t>The replaceAll, replaceFirst, and split methods can be used with a regular expression. For example, the following statement returns a new string that replaces $, +, or # in "a+b$#c" by the string NNN.</a:t>
            </a:r>
            <a:endParaRPr lang="en-US" altLang="en-US" sz="2600" b="1" i="1"/>
          </a:p>
          <a:p>
            <a:pPr marL="0" indent="0">
              <a:buFont typeface="Monotype Sorts" pitchFamily="2" charset="2"/>
              <a:buNone/>
            </a:pPr>
            <a:endParaRPr lang="en-US" altLang="zh-CN" sz="2600">
              <a:ea typeface="SimSun" panose="02010600030101010101" pitchFamily="2" charset="-122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zh-CN" sz="2600">
                <a:ea typeface="SimSun" panose="02010600030101010101" pitchFamily="2" charset="-122"/>
              </a:rPr>
              <a:t>String s = "a+b$#c".replaceAll("[$+#]", "NNN");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zh-CN" sz="2600">
                <a:ea typeface="SimSun" panose="02010600030101010101" pitchFamily="2" charset="-122"/>
              </a:rPr>
              <a:t>System.out.println(s);</a:t>
            </a:r>
          </a:p>
          <a:p>
            <a:pPr marL="0" indent="0">
              <a:buFont typeface="Monotype Sorts" pitchFamily="2" charset="2"/>
              <a:buNone/>
            </a:pPr>
            <a:endParaRPr lang="en-US" altLang="zh-CN" sz="2600">
              <a:ea typeface="SimSun" panose="02010600030101010101" pitchFamily="2" charset="-122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zh-CN" sz="2600">
                <a:ea typeface="SimSun" panose="02010600030101010101" pitchFamily="2" charset="-122"/>
              </a:rPr>
              <a:t>Here the regular expression [$+#] specifies a pattern that matches $, +, or #. So, the output is aNNNbNNNNNNc.</a:t>
            </a:r>
            <a:br>
              <a:rPr lang="en-US" altLang="zh-CN" sz="2600">
                <a:ea typeface="SimSun" panose="02010600030101010101" pitchFamily="2" charset="-122"/>
              </a:rPr>
            </a:br>
            <a:br>
              <a:rPr lang="en-US" altLang="zh-CN" sz="2600">
                <a:ea typeface="SimSun" panose="02010600030101010101" pitchFamily="2" charset="-122"/>
              </a:rPr>
            </a:b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043537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id="{E68A78C2-B144-FD4E-B095-F425648C0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744EBD-B931-6F44-AEC4-6FFCEB86F77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D4A6E02-F74F-BB41-810B-968905862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533400"/>
          </a:xfrm>
        </p:spPr>
        <p:txBody>
          <a:bodyPr/>
          <a:lstStyle/>
          <a:p>
            <a:r>
              <a:rPr lang="en-US" altLang="en-US" sz="3200"/>
              <a:t>Matching, Replacing and Splitting by Patterns</a:t>
            </a:r>
            <a:r>
              <a:rPr lang="en-US" altLang="en-US"/>
              <a:t> 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7A41A60-AFC4-354A-8697-5F954475D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600"/>
              <a:t>The following statement splits the string into an array of strings delimited by some punctuation marks.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endParaRPr lang="en-US" altLang="zh-CN" sz="2600" u="sng">
              <a:ea typeface="SimSun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600">
                <a:ea typeface="SimSun" panose="02010600030101010101" pitchFamily="2" charset="-122"/>
              </a:rPr>
              <a:t>String[] tokens = "Java,C?C#,C++".split("[.,:;?]");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600">
                <a:ea typeface="SimSun" panose="02010600030101010101" pitchFamily="2" charset="-122"/>
              </a:rPr>
              <a:t>    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600">
                <a:ea typeface="SimSun" panose="02010600030101010101" pitchFamily="2" charset="-122"/>
              </a:rPr>
              <a:t>for (int i = 0; i &lt; tokens.length; i++)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2600">
                <a:ea typeface="SimSun" panose="02010600030101010101" pitchFamily="2" charset="-122"/>
              </a:rPr>
              <a:t>  System.out.println(tokens[i]);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42111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53B9CCBC-DCC2-2948-A775-DDCA58BB4A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A1B61C-B322-9748-9688-7EDEE58891E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D808C2C-F1D0-694A-A5B5-BF84719FA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altLang="en-US"/>
              <a:t>Convert Character and Numbers to Strings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665DEF6-F65A-F64B-869C-4C69585AB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724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The String class provides several static valueOf methods for converting a character, an array of characters, and numeric values to strings. These methods have the same name valueOf with different argument types char, char[], double, long, int, and float. For example, to convert a double value to a string, use String.valueOf(5.44). The return value is string consists of characters ‘5’, ‘.’, ‘4’, and ‘4’. </a:t>
            </a:r>
          </a:p>
        </p:txBody>
      </p:sp>
    </p:spTree>
    <p:extLst>
      <p:ext uri="{BB962C8B-B14F-4D97-AF65-F5344CB8AC3E}">
        <p14:creationId xmlns:p14="http://schemas.microsoft.com/office/powerpoint/2010/main" val="3070346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>
            <a:extLst>
              <a:ext uri="{FF2B5EF4-FFF2-40B4-BE49-F238E27FC236}">
                <a16:creationId xmlns:a16="http://schemas.microsoft.com/office/drawing/2014/main" id="{E250AF34-4EB8-3C4C-B5DE-F3C565F45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176361-3D07-F64B-BA0D-4AAF976ECB1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46FB0E3-40FC-4A4D-BA94-11DCF42D9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altLang="en-US" sz="4000">
                <a:latin typeface="Courier New" panose="02070309020205020404" pitchFamily="49" charset="0"/>
              </a:rPr>
              <a:t>StringBuilder</a:t>
            </a:r>
            <a:r>
              <a:rPr lang="en-US" altLang="en-US" sz="4000"/>
              <a:t> and </a:t>
            </a:r>
            <a:r>
              <a:rPr lang="en-US" altLang="en-US" sz="4000">
                <a:latin typeface="Courier New" panose="02070309020205020404" pitchFamily="49" charset="0"/>
              </a:rPr>
              <a:t>StringBuffer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FA042E2-A22D-AF44-BD4A-35C169316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4800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/>
              <a:t>The </a:t>
            </a:r>
            <a:r>
              <a:rPr lang="en-US" altLang="en-US" sz="3000">
                <a:latin typeface="Courier New" panose="02070309020205020404" pitchFamily="49" charset="0"/>
              </a:rPr>
              <a:t>StringBuilder</a:t>
            </a:r>
            <a:r>
              <a:rPr lang="en-US" altLang="en-US"/>
              <a:t>/</a:t>
            </a:r>
            <a:r>
              <a:rPr lang="en-US" altLang="en-US" sz="3000">
                <a:latin typeface="Courier New" panose="02070309020205020404" pitchFamily="49" charset="0"/>
              </a:rPr>
              <a:t>StringBuffer</a:t>
            </a:r>
            <a:r>
              <a:rPr lang="en-US" altLang="en-US"/>
              <a:t> class is an alternative to the </a:t>
            </a:r>
            <a:r>
              <a:rPr lang="en-US" altLang="en-US" sz="3000">
                <a:latin typeface="Courier New" panose="02070309020205020404" pitchFamily="49" charset="0"/>
              </a:rPr>
              <a:t>String</a:t>
            </a:r>
            <a:r>
              <a:rPr lang="en-US" altLang="en-US"/>
              <a:t> class. In general, a StringBuilder/StringBuffer can be used wherever a string is used. StringBuilder/StringBuffer is more flexible than String. You can add, insert, or append new contents into a string buffer, whereas the value of a String object is fixed once the string is created. </a:t>
            </a:r>
          </a:p>
        </p:txBody>
      </p:sp>
    </p:spTree>
    <p:extLst>
      <p:ext uri="{BB962C8B-B14F-4D97-AF65-F5344CB8AC3E}">
        <p14:creationId xmlns:p14="http://schemas.microsoft.com/office/powerpoint/2010/main" val="4214848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id="{53388F2B-4E07-974C-BA94-057039888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921061-2697-C24E-9BD1-A6EE5597C09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7FE18A7-0AEF-0146-81E2-B1EC203A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StringBuilder</a:t>
            </a:r>
            <a:r>
              <a:rPr lang="en-US" altLang="en-US"/>
              <a:t> Constructors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51204" name="Rectangle 6">
            <a:extLst>
              <a:ext uri="{FF2B5EF4-FFF2-40B4-BE49-F238E27FC236}">
                <a16:creationId xmlns:a16="http://schemas.microsoft.com/office/drawing/2014/main" id="{4DE0EA79-5D3D-3E41-9C83-2E9CA2743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1205" name="Object 5">
            <a:extLst>
              <a:ext uri="{FF2B5EF4-FFF2-40B4-BE49-F238E27FC236}">
                <a16:creationId xmlns:a16="http://schemas.microsoft.com/office/drawing/2014/main" id="{8CBC16E6-D13C-5A41-A5BB-AB93D2B48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371600"/>
          <a:ext cx="87630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Picture" r:id="rId3" imgW="22415500" imgH="5486400" progId="Word.Picture.8">
                  <p:embed/>
                </p:oleObj>
              </mc:Choice>
              <mc:Fallback>
                <p:oleObj name="Picture" r:id="rId3" imgW="22415500" imgH="5486400" progId="Word.Picture.8">
                  <p:embed/>
                  <p:pic>
                    <p:nvPicPr>
                      <p:cNvPr id="51205" name="Object 5">
                        <a:extLst>
                          <a:ext uri="{FF2B5EF4-FFF2-40B4-BE49-F238E27FC236}">
                            <a16:creationId xmlns:a16="http://schemas.microsoft.com/office/drawing/2014/main" id="{8CBC16E6-D13C-5A41-A5BB-AB93D2B48B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7630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75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5059DD60-1283-4E49-95B6-61640829D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C046CF-0EB4-8343-BCA4-83F6E5C0086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12A8922-527D-E74B-8256-84C3C9357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altLang="en-US"/>
              <a:t>Modifying Strings in the Builder</a:t>
            </a:r>
            <a:endParaRPr lang="en-US" altLang="en-US" u="sng"/>
          </a:p>
        </p:txBody>
      </p:sp>
      <p:sp>
        <p:nvSpPr>
          <p:cNvPr id="52228" name="Rectangle 6">
            <a:extLst>
              <a:ext uri="{FF2B5EF4-FFF2-40B4-BE49-F238E27FC236}">
                <a16:creationId xmlns:a16="http://schemas.microsoft.com/office/drawing/2014/main" id="{59D8EBCD-8618-254C-BA93-2554F3124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4C604CF6-6A76-6D48-81A3-95DB915258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066800"/>
          <a:ext cx="662940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Picture" r:id="rId3" imgW="12814300" imgH="10058400" progId="Word.Picture.8">
                  <p:embed/>
                </p:oleObj>
              </mc:Choice>
              <mc:Fallback>
                <p:oleObj name="Picture" r:id="rId3" imgW="12814300" imgH="10058400" progId="Word.Picture.8">
                  <p:embed/>
                  <p:pic>
                    <p:nvPicPr>
                      <p:cNvPr id="52229" name="Object 5">
                        <a:extLst>
                          <a:ext uri="{FF2B5EF4-FFF2-40B4-BE49-F238E27FC236}">
                            <a16:creationId xmlns:a16="http://schemas.microsoft.com/office/drawing/2014/main" id="{4C604CF6-6A76-6D48-81A3-95DB91525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662940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888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>
            <a:extLst>
              <a:ext uri="{FF2B5EF4-FFF2-40B4-BE49-F238E27FC236}">
                <a16:creationId xmlns:a16="http://schemas.microsoft.com/office/drawing/2014/main" id="{361A168A-6C50-324B-A25B-8F1187DAD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E55FEB-6673-804F-B764-B813C236DBE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F062827-C819-5E40-AF50-3B23C60EC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609600"/>
          </a:xfrm>
        </p:spPr>
        <p:txBody>
          <a:bodyPr/>
          <a:lstStyle/>
          <a:p>
            <a:r>
              <a:rPr lang="en-US" altLang="en-US" sz="4200"/>
              <a:t>Examples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E857B2D-8E6A-4946-9FCC-ED5249066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800"/>
              <a:t>stringBuilder.append("Java");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800"/>
              <a:t>stringBuilder.insert(11, "HTML and ");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800"/>
              <a:t>stringBuilder.delete(8, 11) changes the builder to Welcome Java.</a:t>
            </a:r>
            <a:endParaRPr lang="en-US" altLang="en-US" sz="2800" b="1" i="1"/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800"/>
              <a:t>stringBuilder.deleteCharAt(8) changes the builder to Welcome o Java.</a:t>
            </a:r>
            <a:endParaRPr lang="en-US" altLang="en-US" sz="2800" b="1" i="1"/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800"/>
              <a:t>stringBuilder.reverse() changes the builder to avaJ ot emocleW.</a:t>
            </a:r>
            <a:endParaRPr lang="en-US" altLang="en-US" sz="2800" b="1" i="1"/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800"/>
              <a:t>stringBuilder.replace(11, 15, "HTML") 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800"/>
              <a:t>   changes the builder to Welcome to HTML.</a:t>
            </a:r>
            <a:endParaRPr lang="en-US" altLang="en-US" sz="2800" b="1" i="1"/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800"/>
              <a:t>stringBuilder.setCharAt(0, 'w') sets the builder to welcome to Java. 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06707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E127E35E-84FF-A946-B90B-76B3AB5F4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BF0590-461C-024C-800F-7B816C8886C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2F0DBE-4FE1-4149-87D5-F1655C949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3716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u="sng"/>
              <a:t>toString</a:t>
            </a:r>
            <a:r>
              <a:rPr lang="en-US" altLang="en-US"/>
              <a:t>, </a:t>
            </a:r>
            <a:r>
              <a:rPr lang="en-US" altLang="en-US" u="sng"/>
              <a:t>capacity</a:t>
            </a:r>
            <a:r>
              <a:rPr lang="en-US" altLang="en-US"/>
              <a:t>, </a:t>
            </a:r>
            <a:r>
              <a:rPr lang="en-US" altLang="en-US" u="sng"/>
              <a:t>length</a:t>
            </a:r>
            <a:r>
              <a:rPr lang="en-US" altLang="en-US"/>
              <a:t>, </a:t>
            </a:r>
            <a:r>
              <a:rPr lang="en-US" altLang="en-US" u="sng"/>
              <a:t>setLength</a:t>
            </a:r>
            <a:r>
              <a:rPr lang="en-US" altLang="en-US"/>
              <a:t>, and </a:t>
            </a:r>
            <a:r>
              <a:rPr lang="en-US" altLang="en-US" u="sng"/>
              <a:t>charAt</a:t>
            </a:r>
            <a:r>
              <a:rPr lang="en-US" altLang="en-US"/>
              <a:t> Methods 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7637869-C7C4-AF40-B22D-2A833F93B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4277" name="Rectangle 6">
            <a:extLst>
              <a:ext uri="{FF2B5EF4-FFF2-40B4-BE49-F238E27FC236}">
                <a16:creationId xmlns:a16="http://schemas.microsoft.com/office/drawing/2014/main" id="{459E36C5-F756-4840-9682-5B7A7D93B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4278" name="Object 5">
            <a:extLst>
              <a:ext uri="{FF2B5EF4-FFF2-40B4-BE49-F238E27FC236}">
                <a16:creationId xmlns:a16="http://schemas.microsoft.com/office/drawing/2014/main" id="{03C9C141-F913-FB4B-9288-1060787E1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133600"/>
          <a:ext cx="86868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Picture" r:id="rId3" imgW="12585700" imgH="5257800" progId="Word.Picture.8">
                  <p:embed/>
                </p:oleObj>
              </mc:Choice>
              <mc:Fallback>
                <p:oleObj name="Picture" r:id="rId3" imgW="12585700" imgH="5257800" progId="Word.Picture.8">
                  <p:embed/>
                  <p:pic>
                    <p:nvPicPr>
                      <p:cNvPr id="54278" name="Object 5">
                        <a:extLst>
                          <a:ext uri="{FF2B5EF4-FFF2-40B4-BE49-F238E27FC236}">
                            <a16:creationId xmlns:a16="http://schemas.microsoft.com/office/drawing/2014/main" id="{03C9C141-F913-FB4B-9288-1060787E1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86868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362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>
            <a:extLst>
              <a:ext uri="{FF2B5EF4-FFF2-40B4-BE49-F238E27FC236}">
                <a16:creationId xmlns:a16="http://schemas.microsoft.com/office/drawing/2014/main" id="{64391D83-5A61-ED40-B121-F164C7451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69433C-4938-4849-8B06-7D7EBB33487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554388A-7C3B-4147-8D69-2C358ECB2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828800"/>
          </a:xfrm>
        </p:spPr>
        <p:txBody>
          <a:bodyPr/>
          <a:lstStyle/>
          <a:p>
            <a:r>
              <a:rPr lang="en-US" altLang="en-US" sz="4200"/>
              <a:t>Problem: </a:t>
            </a:r>
            <a:r>
              <a:rPr lang="en-US" altLang="en-US" sz="4200">
                <a:cs typeface="Times New Roman" panose="02020603050405020304" pitchFamily="18" charset="0"/>
              </a:rPr>
              <a:t>Checking Palindromes Ignoring Non-alphanumeric Characters</a:t>
            </a:r>
            <a:endParaRPr lang="en-US" altLang="en-US" sz="4200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2415812-FE4A-5440-8CA2-350DCC742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915400" cy="2209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3600">
                <a:cs typeface="Times New Roman" panose="02020603050405020304" pitchFamily="18" charset="0"/>
              </a:rPr>
              <a:t>This example gives a program that counts the number of occurrence of each letter in a string. Assume the letters are not case-sensitive. </a:t>
            </a:r>
          </a:p>
        </p:txBody>
      </p:sp>
      <p:sp>
        <p:nvSpPr>
          <p:cNvPr id="55301" name="AutoShape 10">
            <a:hlinkClick r:id="rId2" action="ppaction://program" highlightClick="1"/>
            <a:extLst>
              <a:ext uri="{FF2B5EF4-FFF2-40B4-BE49-F238E27FC236}">
                <a16:creationId xmlns:a16="http://schemas.microsoft.com/office/drawing/2014/main" id="{7DC4A92A-8192-464E-A3CD-A0CB038A6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080000"/>
            <a:ext cx="698500" cy="339725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  <p:sp>
        <p:nvSpPr>
          <p:cNvPr id="55302" name="Rectangle 8">
            <a:hlinkClick r:id="rId3"/>
            <a:extLst>
              <a:ext uri="{FF2B5EF4-FFF2-40B4-BE49-F238E27FC236}">
                <a16:creationId xmlns:a16="http://schemas.microsoft.com/office/drawing/2014/main" id="{B66F5DF8-97B1-E044-8EE9-47EC978C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5080000"/>
            <a:ext cx="4043363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PalindromeIgnoreNonAlphanumeric</a:t>
            </a:r>
          </a:p>
        </p:txBody>
      </p:sp>
    </p:spTree>
    <p:extLst>
      <p:ext uri="{BB962C8B-B14F-4D97-AF65-F5344CB8AC3E}">
        <p14:creationId xmlns:p14="http://schemas.microsoft.com/office/powerpoint/2010/main" val="63701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4">
            <a:extLst>
              <a:ext uri="{FF2B5EF4-FFF2-40B4-BE49-F238E27FC236}">
                <a16:creationId xmlns:a16="http://schemas.microsoft.com/office/drawing/2014/main" id="{0AD60FB3-2FB4-9F45-9143-2B5F63E78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C43E0C-BBBA-0748-A730-B9E8E2561E3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82A5553-51A1-C144-8AE1-D049A9BE0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Comparing and Testing Characters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78A28012-B927-0046-AD98-DDE77C80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686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tabLst>
                <a:tab pos="4229100" algn="l"/>
                <a:tab pos="56007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4229100" algn="l"/>
                <a:tab pos="56007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tabLst>
                <a:tab pos="4229100" algn="l"/>
                <a:tab pos="560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229100" algn="l"/>
                <a:tab pos="560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if</a:t>
            </a:r>
            <a:r>
              <a:rPr lang="en-US" altLang="en-US" sz="2800"/>
              <a:t> (ch &gt;= </a:t>
            </a:r>
            <a:r>
              <a:rPr lang="en-US" altLang="en-US" sz="2800" b="1"/>
              <a:t>'A' </a:t>
            </a:r>
            <a:r>
              <a:rPr lang="en-US" altLang="en-US" sz="2800"/>
              <a:t>&amp;&amp; ch &lt;= </a:t>
            </a:r>
            <a:r>
              <a:rPr lang="en-US" altLang="en-US" sz="2800" b="1"/>
              <a:t>'Z'</a:t>
            </a:r>
            <a:r>
              <a:rPr lang="en-US" altLang="en-US" sz="2800"/>
              <a:t>) </a:t>
            </a:r>
            <a:endParaRPr lang="en-US" altLang="en-US" sz="2800" u="sng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 System.out.println(ch + </a:t>
            </a:r>
            <a:r>
              <a:rPr lang="en-US" altLang="en-US" sz="2800" b="1"/>
              <a:t>" is an uppercase letter"</a:t>
            </a:r>
            <a:r>
              <a:rPr lang="en-US" altLang="en-US" sz="2800"/>
              <a:t>); </a:t>
            </a:r>
            <a:endParaRPr lang="en-US" altLang="en-US" sz="2800" u="sng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else if</a:t>
            </a:r>
            <a:r>
              <a:rPr lang="en-US" altLang="en-US" sz="2800"/>
              <a:t> (ch &gt;= </a:t>
            </a:r>
            <a:r>
              <a:rPr lang="en-US" altLang="en-US" sz="2800" b="1"/>
              <a:t>'a' </a:t>
            </a:r>
            <a:r>
              <a:rPr lang="en-US" altLang="en-US" sz="2800"/>
              <a:t>&amp;&amp; ch &lt;= </a:t>
            </a:r>
            <a:r>
              <a:rPr lang="en-US" altLang="en-US" sz="2800" b="1"/>
              <a:t>'z'</a:t>
            </a:r>
            <a:r>
              <a:rPr lang="en-US" altLang="en-US" sz="2800"/>
              <a:t>) </a:t>
            </a:r>
            <a:endParaRPr lang="en-US" altLang="en-US" sz="2800" u="sng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 System.out.println(ch + </a:t>
            </a:r>
            <a:r>
              <a:rPr lang="en-US" altLang="en-US" sz="2800" b="1"/>
              <a:t>" is a lowercase letter"</a:t>
            </a:r>
            <a:r>
              <a:rPr lang="en-US" altLang="en-US" sz="2800"/>
              <a:t>); </a:t>
            </a:r>
            <a:endParaRPr lang="en-US" altLang="en-US" sz="2800" u="sng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else if</a:t>
            </a:r>
            <a:r>
              <a:rPr lang="en-US" altLang="en-US" sz="2800"/>
              <a:t> (ch &gt;= </a:t>
            </a:r>
            <a:r>
              <a:rPr lang="en-US" altLang="en-US" sz="2800" b="1"/>
              <a:t>'0' </a:t>
            </a:r>
            <a:r>
              <a:rPr lang="en-US" altLang="en-US" sz="2800"/>
              <a:t>&amp;&amp; ch &lt;= </a:t>
            </a:r>
            <a:r>
              <a:rPr lang="en-US" altLang="en-US" sz="2800" b="1"/>
              <a:t>'9'</a:t>
            </a:r>
            <a:r>
              <a:rPr lang="en-US" altLang="en-US" sz="2800"/>
              <a:t>) </a:t>
            </a:r>
            <a:endParaRPr lang="en-US" altLang="en-US" sz="2800" u="sng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 System.out.println(ch + </a:t>
            </a:r>
            <a:r>
              <a:rPr lang="en-US" altLang="en-US" sz="2800" b="1"/>
              <a:t>" is a numeric character"</a:t>
            </a:r>
            <a:r>
              <a:rPr lang="en-US" altLang="en-US" sz="2800"/>
              <a:t>); </a:t>
            </a:r>
            <a:endParaRPr lang="en-US" altLang="en-US" sz="2800" u="sng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>
            <a:extLst>
              <a:ext uri="{FF2B5EF4-FFF2-40B4-BE49-F238E27FC236}">
                <a16:creationId xmlns:a16="http://schemas.microsoft.com/office/drawing/2014/main" id="{22E581C3-2315-334A-B0C2-99552B59D9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ED6188-9886-E145-AFB6-9F26C128B0C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2F6C774-AD0D-4849-BEE9-0DAA5DBF1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/>
              <a:t>Regular Expressions</a:t>
            </a:r>
            <a:endParaRPr lang="en-US" altLang="en-US" b="1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9C70641-1227-0148-BBA1-4DC6E8A39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6325" name="Rectangle 4">
            <a:extLst>
              <a:ext uri="{FF2B5EF4-FFF2-40B4-BE49-F238E27FC236}">
                <a16:creationId xmlns:a16="http://schemas.microsoft.com/office/drawing/2014/main" id="{424F0F44-8688-2E4F-98AE-D9EB8E962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6326" name="Rectangle 5">
            <a:extLst>
              <a:ext uri="{FF2B5EF4-FFF2-40B4-BE49-F238E27FC236}">
                <a16:creationId xmlns:a16="http://schemas.microsoft.com/office/drawing/2014/main" id="{C8B47E7D-1E68-D245-8365-93DD8FA39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3200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/>
              <a:t>A </a:t>
            </a:r>
            <a:r>
              <a:rPr lang="en-US" altLang="en-US" i="1"/>
              <a:t>regular expression</a:t>
            </a:r>
            <a:r>
              <a:rPr lang="en-US" altLang="en-US"/>
              <a:t> (abbreviated </a:t>
            </a:r>
            <a:r>
              <a:rPr lang="en-US" altLang="en-US" i="1"/>
              <a:t>regex</a:t>
            </a:r>
            <a:r>
              <a:rPr lang="en-US" altLang="en-US"/>
              <a:t>) is a string that describes a pattern for matching a set of strings. Regular expression is a powerful tool for string manipulations. You can use regular expressions for matching, replacing, and splitting strings. 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59D42884-8FB4-8441-AF1B-B2739BA8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371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/>
              <a:t>Appendix H</a:t>
            </a:r>
          </a:p>
        </p:txBody>
      </p:sp>
    </p:spTree>
    <p:extLst>
      <p:ext uri="{BB962C8B-B14F-4D97-AF65-F5344CB8AC3E}">
        <p14:creationId xmlns:p14="http://schemas.microsoft.com/office/powerpoint/2010/main" val="589503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>
            <a:extLst>
              <a:ext uri="{FF2B5EF4-FFF2-40B4-BE49-F238E27FC236}">
                <a16:creationId xmlns:a16="http://schemas.microsoft.com/office/drawing/2014/main" id="{D8C8A13C-5983-744C-BAFB-34367B789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5C6646-170E-D442-B1E5-CD8CB53473E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C552335-98F3-4646-8CFF-64B638842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/>
              <a:t>Matching Strings</a:t>
            </a:r>
            <a:endParaRPr lang="en-US" altLang="en-US" b="1"/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F26091F-FB9F-FD4E-B828-810CD16F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B283E059-214E-974E-AB02-E7C1FF558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629400" cy="1143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/>
              <a:t>"Java".matches("Java");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/>
              <a:t>"Java".equals("Java");</a:t>
            </a:r>
          </a:p>
        </p:txBody>
      </p:sp>
      <p:sp>
        <p:nvSpPr>
          <p:cNvPr id="57350" name="Rectangle 7">
            <a:extLst>
              <a:ext uri="{FF2B5EF4-FFF2-40B4-BE49-F238E27FC236}">
                <a16:creationId xmlns:a16="http://schemas.microsoft.com/office/drawing/2014/main" id="{20191D3E-B196-B64E-8A3F-0647A1C8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6934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/>
              <a:t>"Java is fun".matches("Java.*")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"Java is cool".matches("Java.*")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"Java is powerful".matches("Java.*")</a:t>
            </a:r>
          </a:p>
        </p:txBody>
      </p:sp>
      <p:sp>
        <p:nvSpPr>
          <p:cNvPr id="57351" name="Rectangle 8">
            <a:extLst>
              <a:ext uri="{FF2B5EF4-FFF2-40B4-BE49-F238E27FC236}">
                <a16:creationId xmlns:a16="http://schemas.microsoft.com/office/drawing/2014/main" id="{F51918AD-5905-5844-89AD-3BC753E4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371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/>
              <a:t>Appendix H</a:t>
            </a:r>
          </a:p>
        </p:txBody>
      </p:sp>
    </p:spTree>
    <p:extLst>
      <p:ext uri="{BB962C8B-B14F-4D97-AF65-F5344CB8AC3E}">
        <p14:creationId xmlns:p14="http://schemas.microsoft.com/office/powerpoint/2010/main" val="191786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>
            <a:extLst>
              <a:ext uri="{FF2B5EF4-FFF2-40B4-BE49-F238E27FC236}">
                <a16:creationId xmlns:a16="http://schemas.microsoft.com/office/drawing/2014/main" id="{9659B026-3CE2-084A-B143-3E1746FE6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6C2EA-364A-B440-9F96-6AEFE51F192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664F8AB-6A95-B646-818E-41B89C9F8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03300"/>
            <a:ext cx="2916238" cy="1973263"/>
          </a:xfrm>
        </p:spPr>
        <p:txBody>
          <a:bodyPr/>
          <a:lstStyle/>
          <a:p>
            <a:r>
              <a:rPr lang="en-US" altLang="en-US" sz="4000"/>
              <a:t>Regular Expression Syntax</a:t>
            </a:r>
            <a:endParaRPr lang="en-US" altLang="en-US" b="1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97762ED-AF70-CE47-B94D-A48C8224C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3" name="Rectangle 9">
            <a:extLst>
              <a:ext uri="{FF2B5EF4-FFF2-40B4-BE49-F238E27FC236}">
                <a16:creationId xmlns:a16="http://schemas.microsoft.com/office/drawing/2014/main" id="{E82717D2-546F-0B4C-AAB8-BB4033E2F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4" name="Rectangle 10">
            <a:extLst>
              <a:ext uri="{FF2B5EF4-FFF2-40B4-BE49-F238E27FC236}">
                <a16:creationId xmlns:a16="http://schemas.microsoft.com/office/drawing/2014/main" id="{8F928706-AA92-334B-9FD8-627BE8F77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371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/>
              <a:t>Appendix H</a:t>
            </a:r>
          </a:p>
        </p:txBody>
      </p:sp>
      <p:pic>
        <p:nvPicPr>
          <p:cNvPr id="58375" name="Picture 10">
            <a:extLst>
              <a:ext uri="{FF2B5EF4-FFF2-40B4-BE49-F238E27FC236}">
                <a16:creationId xmlns:a16="http://schemas.microsoft.com/office/drawing/2014/main" id="{9CC2A52C-E10C-0944-A54D-9D70CA49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0"/>
            <a:ext cx="5260975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>
            <a:extLst>
              <a:ext uri="{FF2B5EF4-FFF2-40B4-BE49-F238E27FC236}">
                <a16:creationId xmlns:a16="http://schemas.microsoft.com/office/drawing/2014/main" id="{D59AED32-D262-7143-B296-1E71B5854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7ADBA3-B3CD-9544-B323-8EBA091DB7D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6032419-9E6C-6D41-AC51-7F2B0C15E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67600" cy="609600"/>
          </a:xfrm>
        </p:spPr>
        <p:txBody>
          <a:bodyPr/>
          <a:lstStyle/>
          <a:p>
            <a:r>
              <a:rPr lang="en-US" altLang="en-US" sz="4000"/>
              <a:t>Replacing and Splitting Strings</a:t>
            </a:r>
            <a:endParaRPr lang="en-US" altLang="en-US" b="1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5DB1828-4872-2444-930E-823C91AC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397" name="Rectangle 9">
            <a:extLst>
              <a:ext uri="{FF2B5EF4-FFF2-40B4-BE49-F238E27FC236}">
                <a16:creationId xmlns:a16="http://schemas.microsoft.com/office/drawing/2014/main" id="{64FB591C-5420-FA43-AB3C-2D5059B3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9398" name="Object 8">
            <a:extLst>
              <a:ext uri="{FF2B5EF4-FFF2-40B4-BE49-F238E27FC236}">
                <a16:creationId xmlns:a16="http://schemas.microsoft.com/office/drawing/2014/main" id="{462962A1-7D57-E64B-8A8A-BBF3EA56C4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95400"/>
          <a:ext cx="8915400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Picture" r:id="rId3" imgW="10655300" imgH="3771900" progId="Word.Picture.8">
                  <p:embed/>
                </p:oleObj>
              </mc:Choice>
              <mc:Fallback>
                <p:oleObj name="Picture" r:id="rId3" imgW="10655300" imgH="3771900" progId="Word.Picture.8">
                  <p:embed/>
                  <p:pic>
                    <p:nvPicPr>
                      <p:cNvPr id="59398" name="Object 8">
                        <a:extLst>
                          <a:ext uri="{FF2B5EF4-FFF2-40B4-BE49-F238E27FC236}">
                            <a16:creationId xmlns:a16="http://schemas.microsoft.com/office/drawing/2014/main" id="{462962A1-7D57-E64B-8A8A-BBF3EA56C4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8915400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10">
            <a:extLst>
              <a:ext uri="{FF2B5EF4-FFF2-40B4-BE49-F238E27FC236}">
                <a16:creationId xmlns:a16="http://schemas.microsoft.com/office/drawing/2014/main" id="{894F2FBF-58CB-FF4F-A016-ED0B202A1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371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/>
              <a:t>Appendix H</a:t>
            </a:r>
          </a:p>
        </p:txBody>
      </p:sp>
    </p:spTree>
    <p:extLst>
      <p:ext uri="{BB962C8B-B14F-4D97-AF65-F5344CB8AC3E}">
        <p14:creationId xmlns:p14="http://schemas.microsoft.com/office/powerpoint/2010/main" val="571277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>
            <a:extLst>
              <a:ext uri="{FF2B5EF4-FFF2-40B4-BE49-F238E27FC236}">
                <a16:creationId xmlns:a16="http://schemas.microsoft.com/office/drawing/2014/main" id="{188C9AD2-A9C0-304F-B931-34FA61C18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EF8787-A555-9C4F-8E23-B0E1CD8DF00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8FC6AAF-06AD-3B49-99D5-4E5D30610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19150"/>
          </a:xfrm>
        </p:spPr>
        <p:txBody>
          <a:bodyPr/>
          <a:lstStyle/>
          <a:p>
            <a:r>
              <a:rPr lang="en-US" altLang="en-US"/>
              <a:t>Examples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42E2FBA-BA83-7642-9860-65983E388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924800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/>
              <a:t>String s = "Java Java Java".replaceAll("v\\w", "wi") ;</a:t>
            </a:r>
          </a:p>
        </p:txBody>
      </p:sp>
      <p:sp>
        <p:nvSpPr>
          <p:cNvPr id="60421" name="Rectangle 4">
            <a:extLst>
              <a:ext uri="{FF2B5EF4-FFF2-40B4-BE49-F238E27FC236}">
                <a16:creationId xmlns:a16="http://schemas.microsoft.com/office/drawing/2014/main" id="{5EA6D42A-36C6-4945-BD29-1E219FE46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/>
              <a:t>String s = "Java Java Java".replaceFirst("v\\w", "wi") ;</a:t>
            </a:r>
          </a:p>
        </p:txBody>
      </p:sp>
      <p:sp>
        <p:nvSpPr>
          <p:cNvPr id="60422" name="Rectangle 5">
            <a:extLst>
              <a:ext uri="{FF2B5EF4-FFF2-40B4-BE49-F238E27FC236}">
                <a16:creationId xmlns:a16="http://schemas.microsoft.com/office/drawing/2014/main" id="{2341259E-C496-834E-BD25-3D65509B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24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/>
              <a:t>String[] s = </a:t>
            </a:r>
            <a:r>
              <a:rPr lang="en-US" altLang="en-US" u="sng"/>
              <a:t>"Java1HTML2Perl".split("\\d");</a:t>
            </a:r>
          </a:p>
        </p:txBody>
      </p:sp>
      <p:sp>
        <p:nvSpPr>
          <p:cNvPr id="60423" name="Rectangle 6">
            <a:extLst>
              <a:ext uri="{FF2B5EF4-FFF2-40B4-BE49-F238E27FC236}">
                <a16:creationId xmlns:a16="http://schemas.microsoft.com/office/drawing/2014/main" id="{7A58D24A-4C92-3440-8F34-414CAF57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371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/>
              <a:t>Appendix H</a:t>
            </a:r>
          </a:p>
        </p:txBody>
      </p:sp>
    </p:spTree>
    <p:extLst>
      <p:ext uri="{BB962C8B-B14F-4D97-AF65-F5344CB8AC3E}">
        <p14:creationId xmlns:p14="http://schemas.microsoft.com/office/powerpoint/2010/main" val="429136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>
            <a:extLst>
              <a:ext uri="{FF2B5EF4-FFF2-40B4-BE49-F238E27FC236}">
                <a16:creationId xmlns:a16="http://schemas.microsoft.com/office/drawing/2014/main" id="{B3CD2207-78C3-9643-9B1E-9919BAAAB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71D3B2-3216-F544-ABFA-874A55D8392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D3DCEE5-C404-4749-B1CC-59A9F0B85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altLang="en-US" sz="4800"/>
              <a:t>Methods in the Character Class</a:t>
            </a:r>
            <a:endParaRPr lang="en-US" altLang="en-US" sz="450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B6EF2F-EBBB-2949-9B17-ECD3F7C29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4BBB80F4-50C0-F542-AD8F-8B5B9D8003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" y="1431925"/>
          <a:ext cx="86487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Picture" r:id="rId3" imgW="4025900" imgH="1638300" progId="Word.Picture.8">
                  <p:embed/>
                </p:oleObj>
              </mc:Choice>
              <mc:Fallback>
                <p:oleObj name="Picture" r:id="rId3" imgW="4025900" imgH="16383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431925"/>
                        <a:ext cx="86487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>
            <a:extLst>
              <a:ext uri="{FF2B5EF4-FFF2-40B4-BE49-F238E27FC236}">
                <a16:creationId xmlns:a16="http://schemas.microsoft.com/office/drawing/2014/main" id="{1ED70960-1811-6645-89D0-3150B1AF0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B17A01-E57C-AC46-B615-40E81EE46D9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484FC2F-7775-304E-8D5E-665F04290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altLang="en-US" sz="4500">
                <a:cs typeface="Times New Roman" panose="02020603050405020304" pitchFamily="18" charset="0"/>
              </a:rPr>
              <a:t>The String Type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0920DF4-CCE0-C640-8301-6E94C5C1A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cs typeface="Courier New" panose="02070309020205020404" pitchFamily="49" charset="0"/>
              </a:rPr>
              <a:t>The char type only represents one character. To represent a string of characters, use the data type called String. For example,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cs typeface="Courier New" panose="02070309020205020404" pitchFamily="49" charset="0"/>
              </a:rPr>
              <a:t> 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cs typeface="Courier New" panose="02070309020205020404" pitchFamily="49" charset="0"/>
              </a:rPr>
              <a:t>String message = "Welcome to Java";</a:t>
            </a:r>
            <a:endParaRPr lang="en-US" altLang="en-US" sz="250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cs typeface="Courier New" panose="02070309020205020404" pitchFamily="49" charset="0"/>
              </a:rPr>
              <a:t> </a:t>
            </a:r>
            <a:endParaRPr lang="en-US" altLang="en-US" sz="250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cs typeface="Courier New" panose="02070309020205020404" pitchFamily="49" charset="0"/>
              </a:rPr>
              <a:t>String is actually a predefined class in the Java library just like the System class and Scanner class. The String type is not a primitive type. It is known as a </a:t>
            </a:r>
            <a:r>
              <a:rPr lang="en-US" altLang="en-US" sz="2500" i="1">
                <a:cs typeface="Courier New" panose="02070309020205020404" pitchFamily="49" charset="0"/>
              </a:rPr>
              <a:t>reference type</a:t>
            </a:r>
            <a:r>
              <a:rPr lang="en-US" altLang="en-US" sz="2500">
                <a:cs typeface="Courier New" panose="02070309020205020404" pitchFamily="49" charset="0"/>
              </a:rPr>
              <a:t>. Any Java class can be used as a reference type for a variable. Reference data types will be thoroughly discussed in Chapter 9, “Objects and Classes.” For the time being, you just need to know how to declare a String variable, how to assign a string to the variable, how to concatenate strings, and to perform simple operations for strings.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4">
            <a:extLst>
              <a:ext uri="{FF2B5EF4-FFF2-40B4-BE49-F238E27FC236}">
                <a16:creationId xmlns:a16="http://schemas.microsoft.com/office/drawing/2014/main" id="{8A01FBF6-11DF-A24D-BE17-BB5F3A30B9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4857C6-FF9E-3C44-A1E8-CD4DE8E2BE6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FBE8B9C-533D-3541-8881-010BF1DCA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75" y="228600"/>
            <a:ext cx="8909050" cy="857250"/>
          </a:xfrm>
        </p:spPr>
        <p:txBody>
          <a:bodyPr/>
          <a:lstStyle/>
          <a:p>
            <a:r>
              <a:rPr lang="en-US" altLang="en-US" sz="4800"/>
              <a:t>Simple Methods for </a:t>
            </a:r>
            <a:r>
              <a:rPr lang="en-US" altLang="en-US" sz="4800" b="1"/>
              <a:t>String</a:t>
            </a:r>
            <a:r>
              <a:rPr lang="en-US" altLang="en-US" sz="4800"/>
              <a:t> Objects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0B49D40-CD5A-7F45-9860-52006AD99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51375DF-B13D-304C-8C97-2E8CB2CC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B6139D8-DED9-9A49-B6E5-44DA73D9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85E3E8-3988-4548-BC67-161FD372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19" name="Object 6">
            <a:extLst>
              <a:ext uri="{FF2B5EF4-FFF2-40B4-BE49-F238E27FC236}">
                <a16:creationId xmlns:a16="http://schemas.microsoft.com/office/drawing/2014/main" id="{4F2B801C-046C-8A4F-B17F-222047423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55725"/>
          <a:ext cx="912653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Picture" r:id="rId3" imgW="4191000" imgH="1320800" progId="Word.Picture.8">
                  <p:embed/>
                </p:oleObj>
              </mc:Choice>
              <mc:Fallback>
                <p:oleObj name="Picture" r:id="rId3" imgW="4191000" imgH="13208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5725"/>
                        <a:ext cx="9126538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4">
            <a:extLst>
              <a:ext uri="{FF2B5EF4-FFF2-40B4-BE49-F238E27FC236}">
                <a16:creationId xmlns:a16="http://schemas.microsoft.com/office/drawing/2014/main" id="{40332DC5-7072-6142-A1F3-92228324F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59D72E-88E1-6942-A7FD-84B1E79C92B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1BA6B23-EDD3-1D42-B976-2B7387D19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75" y="228600"/>
            <a:ext cx="8909050" cy="857250"/>
          </a:xfrm>
        </p:spPr>
        <p:txBody>
          <a:bodyPr/>
          <a:lstStyle/>
          <a:p>
            <a:r>
              <a:rPr lang="en-US" altLang="en-US" sz="4800"/>
              <a:t>Simple Methods for </a:t>
            </a:r>
            <a:r>
              <a:rPr lang="en-US" altLang="en-US" sz="4800" b="1"/>
              <a:t>String</a:t>
            </a:r>
            <a:r>
              <a:rPr lang="en-US" altLang="en-US" sz="4800"/>
              <a:t> Objects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D293CE2-6A4A-1F41-9D76-B33CE5E22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CFBB0EB-DC38-2E46-AB80-FB47F116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431925"/>
            <a:ext cx="87566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Strings are objects in Java. The methods in the preceding table can only be invoked from a specific string instance. For this reason, these methods are called </a:t>
            </a:r>
            <a:r>
              <a:rPr lang="en-US" altLang="en-US" sz="2800" i="1"/>
              <a:t>instance methods</a:t>
            </a:r>
            <a:r>
              <a:rPr lang="en-US" altLang="en-US" sz="2800"/>
              <a:t>. A non-instance method is called a </a:t>
            </a:r>
            <a:r>
              <a:rPr lang="en-US" altLang="en-US" sz="2800" i="1"/>
              <a:t>static method</a:t>
            </a:r>
            <a:r>
              <a:rPr lang="en-US" altLang="en-US" sz="2800"/>
              <a:t>. A static method can be invoked without using an object. All the methods defined in the </a:t>
            </a:r>
            <a:r>
              <a:rPr lang="en-US" altLang="en-US" sz="2800" b="1"/>
              <a:t>Math</a:t>
            </a:r>
            <a:r>
              <a:rPr lang="en-US" altLang="en-US" sz="2800"/>
              <a:t> class are static methods. They are not tied to a specific object instance. The syntax to invoke an instance method 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referenceVariable.methodName(arguments)</a:t>
            </a:r>
            <a:r>
              <a:rPr lang="en-US" altLang="en-US" sz="2800"/>
              <a:t>. </a:t>
            </a:r>
            <a:endParaRPr lang="en-US" altLang="en-US" sz="29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International">
  <a:themeElements>
    <a:clrScheme name="International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BCBCB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E2E2"/>
      </a:accent5>
      <a:accent6>
        <a:srgbClr val="878787"/>
      </a:accent6>
      <a:hlink>
        <a:srgbClr val="DDDDDD"/>
      </a:hlink>
      <a:folHlink>
        <a:srgbClr val="EAEAEA"/>
      </a:folHlink>
    </a:clrScheme>
    <a:fontScheme name="Internat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Internationa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22486</TotalTime>
  <Words>2032</Words>
  <Application>Microsoft Macintosh PowerPoint</Application>
  <PresentationFormat>On-screen Show (4:3)</PresentationFormat>
  <Paragraphs>278</Paragraphs>
  <Slides>54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  <vt:variant>
        <vt:lpstr>Custom Shows</vt:lpstr>
      </vt:variant>
      <vt:variant>
        <vt:i4>1</vt:i4>
      </vt:variant>
    </vt:vector>
  </HeadingPairs>
  <TitlesOfParts>
    <vt:vector size="66" baseType="lpstr">
      <vt:lpstr>SimSun</vt:lpstr>
      <vt:lpstr>Arial</vt:lpstr>
      <vt:lpstr>Book Antiqua</vt:lpstr>
      <vt:lpstr>Courier</vt:lpstr>
      <vt:lpstr>Courier New</vt:lpstr>
      <vt:lpstr>Forte</vt:lpstr>
      <vt:lpstr>Monotype Sorts</vt:lpstr>
      <vt:lpstr>Times New Roman</vt:lpstr>
      <vt:lpstr>International</vt:lpstr>
      <vt:lpstr>Picture</vt:lpstr>
      <vt:lpstr>Word.Picture.8</vt:lpstr>
      <vt:lpstr>Chapters 4, 10 Strings   </vt:lpstr>
      <vt:lpstr>Character Data Type</vt:lpstr>
      <vt:lpstr>Escape Sequences for Special Characters</vt:lpstr>
      <vt:lpstr>Casting between char and Numeric Types</vt:lpstr>
      <vt:lpstr>Comparing and Testing Characters</vt:lpstr>
      <vt:lpstr>Methods in the Character Class</vt:lpstr>
      <vt:lpstr>The String Type </vt:lpstr>
      <vt:lpstr>Simple Methods for String Objects</vt:lpstr>
      <vt:lpstr>Simple Methods for String Objects</vt:lpstr>
      <vt:lpstr>Getting String Length</vt:lpstr>
      <vt:lpstr>Getting Characters from a String </vt:lpstr>
      <vt:lpstr>Converting Strings</vt:lpstr>
      <vt:lpstr>String Concatenation </vt:lpstr>
      <vt:lpstr>Reading a String from the Console </vt:lpstr>
      <vt:lpstr>Reading a Character from the Console </vt:lpstr>
      <vt:lpstr>Comparing Strings</vt:lpstr>
      <vt:lpstr>PowerPoint Presentation</vt:lpstr>
      <vt:lpstr>Obtaining Substrings</vt:lpstr>
      <vt:lpstr>Finding a Character or a Substring in a String</vt:lpstr>
      <vt:lpstr>Finding a Character or a Substring in a String</vt:lpstr>
      <vt:lpstr>Conversion between Strings and Numbers</vt:lpstr>
      <vt:lpstr>Formatting Output </vt:lpstr>
      <vt:lpstr>Frequently-Used Specifiers </vt:lpstr>
      <vt:lpstr>Formatting Data types</vt:lpstr>
      <vt:lpstr>Formatting: widths</vt:lpstr>
      <vt:lpstr>Formatting: comma, zeros</vt:lpstr>
      <vt:lpstr>Formatting: Justification</vt:lpstr>
      <vt:lpstr>Constructing Strings</vt:lpstr>
      <vt:lpstr>Strings Are Immutable</vt:lpstr>
      <vt:lpstr>Trace Code</vt:lpstr>
      <vt:lpstr>Trace Code</vt:lpstr>
      <vt:lpstr>Interned Strings</vt:lpstr>
      <vt:lpstr>Examples</vt:lpstr>
      <vt:lpstr>Trace Code</vt:lpstr>
      <vt:lpstr>Trace Code</vt:lpstr>
      <vt:lpstr>Trace Code</vt:lpstr>
      <vt:lpstr>Replacing and Splitting Strings </vt:lpstr>
      <vt:lpstr>Examples</vt:lpstr>
      <vt:lpstr>Splitting a String</vt:lpstr>
      <vt:lpstr>Matching, Replacing and Splitting by Patterns </vt:lpstr>
      <vt:lpstr>Matching, Replacing and Splitting by Patterns </vt:lpstr>
      <vt:lpstr>Matching, Replacing and Splitting by Patterns </vt:lpstr>
      <vt:lpstr>Convert Character and Numbers to Strings</vt:lpstr>
      <vt:lpstr>StringBuilder and StringBuffer</vt:lpstr>
      <vt:lpstr>StringBuilder Constructors</vt:lpstr>
      <vt:lpstr>Modifying Strings in the Builder</vt:lpstr>
      <vt:lpstr>Examples</vt:lpstr>
      <vt:lpstr>The toString, capacity, length, setLength, and charAt Methods </vt:lpstr>
      <vt:lpstr>Problem: Checking Palindromes Ignoring Non-alphanumeric Characters</vt:lpstr>
      <vt:lpstr>Regular Expressions</vt:lpstr>
      <vt:lpstr>Matching Strings</vt:lpstr>
      <vt:lpstr>Regular Expression Syntax</vt:lpstr>
      <vt:lpstr>Replacing and Splitting Strings</vt:lpstr>
      <vt:lpstr>Examples</vt:lpstr>
      <vt:lpstr>Custom Show 1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Primitive Data Type and Operations</dc:title>
  <dc:creator>Y. Daniel Liang</dc:creator>
  <cp:lastModifiedBy>Bassem S Sayrafi</cp:lastModifiedBy>
  <cp:revision>312</cp:revision>
  <dcterms:created xsi:type="dcterms:W3CDTF">1995-06-10T17:31:50Z</dcterms:created>
  <dcterms:modified xsi:type="dcterms:W3CDTF">2019-10-09T13:43:46Z</dcterms:modified>
</cp:coreProperties>
</file>