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Default Extension="svg" ContentType="image/svg+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1"/>
    <p:sldMasterId id="2147483659" r:id="rId2"/>
  </p:sldMasterIdLst>
  <p:notesMasterIdLst>
    <p:notesMasterId r:id="rId35"/>
  </p:notesMasterIdLst>
  <p:handoutMasterIdLst>
    <p:handoutMasterId r:id="rId36"/>
  </p:handoutMasterIdLst>
  <p:sldIdLst>
    <p:sldId id="330" r:id="rId3"/>
    <p:sldId id="408" r:id="rId4"/>
    <p:sldId id="421" r:id="rId5"/>
    <p:sldId id="422" r:id="rId6"/>
    <p:sldId id="423" r:id="rId7"/>
    <p:sldId id="424" r:id="rId8"/>
    <p:sldId id="420" r:id="rId9"/>
    <p:sldId id="425" r:id="rId10"/>
    <p:sldId id="426" r:id="rId11"/>
    <p:sldId id="467" r:id="rId12"/>
    <p:sldId id="428" r:id="rId13"/>
    <p:sldId id="429" r:id="rId14"/>
    <p:sldId id="476" r:id="rId15"/>
    <p:sldId id="430" r:id="rId16"/>
    <p:sldId id="431" r:id="rId17"/>
    <p:sldId id="432" r:id="rId18"/>
    <p:sldId id="433" r:id="rId19"/>
    <p:sldId id="434" r:id="rId20"/>
    <p:sldId id="435" r:id="rId21"/>
    <p:sldId id="468" r:id="rId22"/>
    <p:sldId id="437" r:id="rId23"/>
    <p:sldId id="438" r:id="rId24"/>
    <p:sldId id="439" r:id="rId25"/>
    <p:sldId id="440" r:id="rId26"/>
    <p:sldId id="469" r:id="rId27"/>
    <p:sldId id="470" r:id="rId28"/>
    <p:sldId id="471" r:id="rId29"/>
    <p:sldId id="444" r:id="rId30"/>
    <p:sldId id="445" r:id="rId31"/>
    <p:sldId id="446" r:id="rId32"/>
    <p:sldId id="447" r:id="rId33"/>
    <p:sldId id="298" r:id="rId34"/>
  </p:sldIdLst>
  <p:sldSz cx="9144000" cy="6858000" type="screen4x3"/>
  <p:notesSz cx="6858000" cy="9144000"/>
  <p:embeddedFontLst>
    <p:embeddedFont>
      <p:font typeface="Verdana" pitchFamily="34" charset="0"/>
      <p:regular r:id="rId37"/>
      <p:bold r:id="rId38"/>
      <p:italic r:id="rId39"/>
      <p:boldItalic r:id="rId40"/>
    </p:embeddedFont>
    <p:embeddedFont>
      <p:font typeface="Calibri" pitchFamily="34" charset="0"/>
      <p:regular r:id="rId41"/>
      <p:bold r:id="rId42"/>
    </p:embeddedFont>
    <p:embeddedFont>
      <p:font typeface="Noto Sans Symbols" charset="0"/>
      <p:regular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4042" userDrawn="1">
          <p15:clr>
            <a:srgbClr val="A4A3A4"/>
          </p15:clr>
        </p15:guide>
        <p15:guide id="2" pos="295" userDrawn="1">
          <p15:clr>
            <a:srgbClr val="A4A3A4"/>
          </p15:clr>
        </p15:guide>
        <p15:guide id="3" orient="horz" pos="4178" userDrawn="1">
          <p15:clr>
            <a:srgbClr val="A4A3A4"/>
          </p15:clr>
        </p15:guide>
        <p15:guide id="4" orient="horz" pos="119" userDrawn="1">
          <p15:clr>
            <a:srgbClr val="A4A3A4"/>
          </p15:clr>
        </p15:guide>
        <p15:guide id="5" orient="horz" pos="709" userDrawn="1">
          <p15:clr>
            <a:srgbClr val="A4A3A4"/>
          </p15:clr>
        </p15:guide>
        <p15:guide id="6" orient="horz" pos="1071" userDrawn="1">
          <p15:clr>
            <a:srgbClr val="A4A3A4"/>
          </p15:clr>
        </p15:guide>
        <p15:guide id="7" pos="499" userDrawn="1">
          <p15:clr>
            <a:srgbClr val="A4A3A4"/>
          </p15:clr>
        </p15:guide>
        <p15:guide id="8" pos="635" userDrawn="1">
          <p15:clr>
            <a:srgbClr val="A4A3A4"/>
          </p15:clr>
        </p15:guide>
        <p15:guide id="9" pos="984" userDrawn="1">
          <p15:clr>
            <a:srgbClr val="A4A3A4"/>
          </p15:clr>
        </p15:guide>
        <p15:guide id="10" pos="816" userDrawn="1">
          <p15:clr>
            <a:srgbClr val="A4A3A4"/>
          </p15:clr>
        </p15:guide>
        <p15:guide id="11" pos="1088" userDrawn="1">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rey Holcomb" initials="" lastIdx="3" clrIdx="0"/>
  <p:cmAuthor id="1" name="Ruchi Sachdev" initials="" lastIdx="8" clrIdx="1"/>
  <p:cmAuthor id="2" name="Sarah Reusché" initials="" lastIdx="13" clrIdx="2"/>
  <p:cmAuthor id="3" name="Nitin Shankar" initials="" lastIdx="6" clrIdx="3"/>
  <p:cmAuthor id="4" name="Kristen Flathman" initials="" lastIdx="1" clrIdx="4"/>
  <p:cmAuthor id="5" name="Ben Schroeter" initials="" lastIdx="0" clrIdx="5"/>
  <p:cmAuthor id="6" name="AnnMarie Short" initials="AS" lastIdx="35" clrIdx="6">
    <p:extLst>
      <p:ext uri="{19B8F6BF-5375-455C-9EA6-DF929625EA0E}">
        <p15:presenceInfo xmlns:p15="http://schemas.microsoft.com/office/powerpoint/2012/main" xmlns="" userId="5a9a73d1263ca8f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7FA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5549" autoAdjust="0"/>
    <p:restoredTop sz="65317" autoAdjust="0"/>
  </p:normalViewPr>
  <p:slideViewPr>
    <p:cSldViewPr snapToGrid="0" snapToObjects="1">
      <p:cViewPr varScale="1">
        <p:scale>
          <a:sx n="56" d="100"/>
          <a:sy n="56" d="100"/>
        </p:scale>
        <p:origin x="-2074" y="-91"/>
      </p:cViewPr>
      <p:guideLst>
        <p:guide orient="horz" pos="4042"/>
        <p:guide orient="horz" pos="4178"/>
        <p:guide orient="horz" pos="119"/>
        <p:guide orient="horz" pos="709"/>
        <p:guide orient="horz" pos="1071"/>
        <p:guide pos="295"/>
        <p:guide pos="499"/>
        <p:guide pos="635"/>
        <p:guide pos="984"/>
        <p:guide pos="816"/>
        <p:guide pos="1088"/>
      </p:guideLst>
    </p:cSldViewPr>
  </p:slideViewPr>
  <p:outlineViewPr>
    <p:cViewPr>
      <p:scale>
        <a:sx n="33" d="100"/>
        <a:sy n="33" d="100"/>
      </p:scale>
      <p:origin x="0" y="-324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Lst>
  </p:outlineViewPr>
  <p:notesTextViewPr>
    <p:cViewPr>
      <p:scale>
        <a:sx n="100" d="100"/>
        <a:sy n="100" d="100"/>
      </p:scale>
      <p:origin x="0" y="0"/>
    </p:cViewPr>
  </p:notesTextViewPr>
  <p:sorterViewPr>
    <p:cViewPr>
      <p:scale>
        <a:sx n="100" d="100"/>
        <a:sy n="100" d="100"/>
      </p:scale>
      <p:origin x="0" y="-3346"/>
    </p:cViewPr>
  </p:sorterViewPr>
  <p:notesViewPr>
    <p:cSldViewPr snapToGrid="0" snapToObjects="1">
      <p:cViewPr varScale="1">
        <p:scale>
          <a:sx n="51" d="100"/>
          <a:sy n="51" d="100"/>
        </p:scale>
        <p:origin x="2692" y="24"/>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3.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6.fntdata"/><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2.fntdata"/><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43" Type="http://schemas.openxmlformats.org/officeDocument/2006/relationships/font" Target="fonts/font7.fntdata"/><Relationship Id="rId48" Type="http://schemas.openxmlformats.org/officeDocument/2006/relationships/tableStyles" Target="tableStyles.xml"/></Relationships>
</file>

<file path=ppt/_rels/viewProps.xml.rels><?xml version="1.0" encoding="UTF-8" standalone="yes"?>
<Relationships xmlns="http://schemas.openxmlformats.org/package/2006/relationships"><Relationship Id="rId8" Type="http://schemas.openxmlformats.org/officeDocument/2006/relationships/slide" Target="slides/slide8.xml"/><Relationship Id="rId13" Type="http://schemas.openxmlformats.org/officeDocument/2006/relationships/slide" Target="slides/slide13.xml"/><Relationship Id="rId18" Type="http://schemas.openxmlformats.org/officeDocument/2006/relationships/slide" Target="slides/slide18.xml"/><Relationship Id="rId26" Type="http://schemas.openxmlformats.org/officeDocument/2006/relationships/slide" Target="slides/slide26.xml"/><Relationship Id="rId3" Type="http://schemas.openxmlformats.org/officeDocument/2006/relationships/slide" Target="slides/slide3.xml"/><Relationship Id="rId21" Type="http://schemas.openxmlformats.org/officeDocument/2006/relationships/slide" Target="slides/slide21.xml"/><Relationship Id="rId7" Type="http://schemas.openxmlformats.org/officeDocument/2006/relationships/slide" Target="slides/slide7.xml"/><Relationship Id="rId12" Type="http://schemas.openxmlformats.org/officeDocument/2006/relationships/slide" Target="slides/slide12.xml"/><Relationship Id="rId17" Type="http://schemas.openxmlformats.org/officeDocument/2006/relationships/slide" Target="slides/slide17.xml"/><Relationship Id="rId25" Type="http://schemas.openxmlformats.org/officeDocument/2006/relationships/slide" Target="slides/slide25.xml"/><Relationship Id="rId2" Type="http://schemas.openxmlformats.org/officeDocument/2006/relationships/slide" Target="slides/slide2.xml"/><Relationship Id="rId16" Type="http://schemas.openxmlformats.org/officeDocument/2006/relationships/slide" Target="slides/slide16.xml"/><Relationship Id="rId20" Type="http://schemas.openxmlformats.org/officeDocument/2006/relationships/slide" Target="slides/slide20.xml"/><Relationship Id="rId29" Type="http://schemas.openxmlformats.org/officeDocument/2006/relationships/slide" Target="slides/slide29.xml"/><Relationship Id="rId1" Type="http://schemas.openxmlformats.org/officeDocument/2006/relationships/slide" Target="slides/slide1.xml"/><Relationship Id="rId6" Type="http://schemas.openxmlformats.org/officeDocument/2006/relationships/slide" Target="slides/slide6.xml"/><Relationship Id="rId11" Type="http://schemas.openxmlformats.org/officeDocument/2006/relationships/slide" Target="slides/slide11.xml"/><Relationship Id="rId24" Type="http://schemas.openxmlformats.org/officeDocument/2006/relationships/slide" Target="slides/slide24.xml"/><Relationship Id="rId32" Type="http://schemas.openxmlformats.org/officeDocument/2006/relationships/slide" Target="slides/slide32.xml"/><Relationship Id="rId5" Type="http://schemas.openxmlformats.org/officeDocument/2006/relationships/slide" Target="slides/slide5.xml"/><Relationship Id="rId15" Type="http://schemas.openxmlformats.org/officeDocument/2006/relationships/slide" Target="slides/slide15.xml"/><Relationship Id="rId23" Type="http://schemas.openxmlformats.org/officeDocument/2006/relationships/slide" Target="slides/slide23.xml"/><Relationship Id="rId28" Type="http://schemas.openxmlformats.org/officeDocument/2006/relationships/slide" Target="slides/slide28.xml"/><Relationship Id="rId10" Type="http://schemas.openxmlformats.org/officeDocument/2006/relationships/slide" Target="slides/slide10.xml"/><Relationship Id="rId19" Type="http://schemas.openxmlformats.org/officeDocument/2006/relationships/slide" Target="slides/slide19.xml"/><Relationship Id="rId31" Type="http://schemas.openxmlformats.org/officeDocument/2006/relationships/slide" Target="slides/slide31.xml"/><Relationship Id="rId4" Type="http://schemas.openxmlformats.org/officeDocument/2006/relationships/slide" Target="slides/slide4.xml"/><Relationship Id="rId9" Type="http://schemas.openxmlformats.org/officeDocument/2006/relationships/slide" Target="slides/slide9.xml"/><Relationship Id="rId14" Type="http://schemas.openxmlformats.org/officeDocument/2006/relationships/slide" Target="slides/slide14.xml"/><Relationship Id="rId22" Type="http://schemas.openxmlformats.org/officeDocument/2006/relationships/slide" Target="slides/slide22.xml"/><Relationship Id="rId27" Type="http://schemas.openxmlformats.org/officeDocument/2006/relationships/slide" Target="slides/slide27.xml"/><Relationship Id="rId30" Type="http://schemas.openxmlformats.org/officeDocument/2006/relationships/slide" Target="slides/slide3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pPr/>
              <a:t>2/10/2024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pPr/>
              <a:t>‹#›</a:t>
            </a:fld>
            <a:endParaRPr lang="en-US" dirty="0"/>
          </a:p>
        </p:txBody>
      </p:sp>
    </p:spTree>
    <p:extLst>
      <p:ext uri="{BB962C8B-B14F-4D97-AF65-F5344CB8AC3E}">
        <p14:creationId xmlns:p14="http://schemas.microsoft.com/office/powerpoint/2010/main" xmlns=""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a:solidFill>
                  <a:schemeClr val="dk1"/>
                </a:solidFill>
                <a:latin typeface="Arial"/>
                <a:ea typeface="Arial"/>
                <a:cs typeface="Arial"/>
                <a:sym typeface="Arial"/>
              </a:rPr>
              <a:t>If this PowerPoint presentation contains mathematical equations, you may need to check that your computer has the following installed:</a:t>
            </a:r>
          </a:p>
          <a:p>
            <a:r>
              <a:rPr lang="en-US" sz="1200" b="0" i="0" u="none" strike="noStrike" kern="1200" cap="none" dirty="0">
                <a:solidFill>
                  <a:schemeClr val="dk1"/>
                </a:solidFill>
                <a:latin typeface="Arial"/>
                <a:ea typeface="Arial"/>
                <a:cs typeface="Arial"/>
                <a:sym typeface="Arial"/>
              </a:rPr>
              <a:t>1) MathType Plugin</a:t>
            </a:r>
          </a:p>
          <a:p>
            <a:r>
              <a:rPr lang="en-US" sz="1200" b="0" i="0" u="none" strike="noStrike" kern="1200" cap="none" dirty="0">
                <a:solidFill>
                  <a:schemeClr val="dk1"/>
                </a:solidFill>
                <a:latin typeface="Arial"/>
                <a:ea typeface="Arial"/>
                <a:cs typeface="Arial"/>
                <a:sym typeface="Arial"/>
              </a:rPr>
              <a:t>2) Math Player (free versions available)</a:t>
            </a:r>
          </a:p>
          <a:p>
            <a:r>
              <a:rPr lang="en-US" sz="1200" b="0" i="0" u="none" strike="noStrike" kern="1200" cap="none" dirty="0">
                <a:solidFill>
                  <a:schemeClr val="dk1"/>
                </a:solidFill>
                <a:latin typeface="Arial"/>
                <a:ea typeface="Arial"/>
                <a:cs typeface="Arial"/>
                <a:sym typeface="Arial"/>
              </a:rPr>
              <a:t>3) NVDA Reader (free versions available)</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2606026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10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31302167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a:defRPr/>
            </a:pPr>
            <a:r>
              <a:rPr lang="en-US" sz="1200" b="0" i="1" u="none" strike="noStrike" kern="1200" cap="none" dirty="0">
                <a:solidFill>
                  <a:prstClr val="black"/>
                </a:solidFill>
                <a:latin typeface="Arial" panose="020B0604020202020204" pitchFamily="34" charset="0"/>
                <a:sym typeface="Arial"/>
              </a:rPr>
              <a:t>Figure 9.2, Page 609.</a:t>
            </a:r>
          </a:p>
          <a:p>
            <a:pPr lvl="0" defTabSz="914400"/>
            <a:r>
              <a:rPr lang="en-US" sz="1200" b="0" i="0" u="none" strike="noStrike" kern="1200" cap="none" dirty="0">
                <a:solidFill>
                  <a:prstClr val="black"/>
                </a:solidFill>
                <a:latin typeface="Arial" panose="020B0604020202020204" pitchFamily="34" charset="0"/>
                <a:sym typeface="Arial"/>
              </a:rPr>
              <a:t>Computers and electronics is the leading online purchase category in terms of revenue generated, accounting for 22% of all online retail revenues.</a:t>
            </a:r>
          </a:p>
          <a:p>
            <a:pPr algn="l"/>
            <a:r>
              <a:rPr lang="en-US" sz="1200" b="0" i="0" u="none" strike="noStrike" kern="1200" cap="none" baseline="0" dirty="0">
                <a:solidFill>
                  <a:schemeClr val="dk1"/>
                </a:solidFill>
                <a:latin typeface="Arial" panose="020B0604020202020204" pitchFamily="34" charset="0"/>
                <a:sym typeface="Arial"/>
              </a:rPr>
              <a:t>SOURCES: Based on data from eMarketer, Inc., </a:t>
            </a:r>
            <a:r>
              <a:rPr lang="en-US" sz="1200" b="0" i="0" u="none" strike="noStrike" baseline="0" dirty="0">
                <a:latin typeface="Arial" panose="020B0604020202020204" pitchFamily="34" charset="0"/>
              </a:rPr>
              <a:t>2020a, 2020b; Digital Commerce 360 Research, 2020; </a:t>
            </a:r>
            <a:r>
              <a:rPr lang="en-US" sz="1200" b="0" i="0" u="none" strike="noStrike" baseline="0" dirty="0" err="1">
                <a:latin typeface="Arial" panose="020B0604020202020204" pitchFamily="34" charset="0"/>
              </a:rPr>
              <a:t>Berthene</a:t>
            </a:r>
            <a:r>
              <a:rPr lang="en-US" sz="1200" b="0" i="0" u="none" strike="noStrike" baseline="0" dirty="0">
                <a:latin typeface="Arial" panose="020B0604020202020204" pitchFamily="34" charset="0"/>
              </a:rPr>
              <a:t>, 2019;</a:t>
            </a:r>
          </a:p>
          <a:p>
            <a:pPr algn="l"/>
            <a:r>
              <a:rPr lang="en-US" sz="1200" b="0" i="0" u="none" strike="noStrike" baseline="0" dirty="0">
                <a:latin typeface="Arial" panose="020B0604020202020204" pitchFamily="34" charset="0"/>
              </a:rPr>
              <a:t>Cassidy, 2019a; authors’ estimates.</a:t>
            </a:r>
            <a:r>
              <a:rPr lang="en-US" sz="1200" b="0" i="0" u="none" strike="noStrike" kern="1200" cap="none" baseline="0" dirty="0">
                <a:solidFill>
                  <a:schemeClr val="dk1"/>
                </a:solidFill>
                <a:latin typeface="Arial" panose="020B0604020202020204" pitchFamily="34" charset="0"/>
                <a:sym typeface="Arial"/>
              </a:rPr>
              <a:t>.</a:t>
            </a:r>
          </a:p>
          <a:p>
            <a:pPr lvl="0" defTabSz="914400"/>
            <a:endParaRPr lang="en-US" sz="1200" b="0" i="0" u="none" strike="noStrike" kern="1200" cap="none" baseline="0" dirty="0">
              <a:solidFill>
                <a:schemeClr val="dk1"/>
              </a:solidFill>
              <a:latin typeface="Arial"/>
              <a:ea typeface="Arial"/>
              <a:cs typeface="Arial"/>
              <a:sym typeface="Arial"/>
            </a:endParaRPr>
          </a:p>
          <a:p>
            <a:r>
              <a:rPr lang="en-US" sz="1200" b="0" i="0" u="sng" strike="noStrike" kern="1200" cap="none" baseline="0" dirty="0">
                <a:solidFill>
                  <a:schemeClr val="dk1"/>
                </a:solidFill>
                <a:latin typeface="Arial"/>
                <a:ea typeface="Arial"/>
                <a:cs typeface="Arial"/>
                <a:sym typeface="Arial"/>
              </a:rPr>
              <a:t>Alt Text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cap="none" baseline="0" dirty="0">
                <a:solidFill>
                  <a:schemeClr val="dk1"/>
                </a:solidFill>
                <a:latin typeface="Arial"/>
                <a:ea typeface="Arial"/>
                <a:cs typeface="Arial"/>
                <a:sym typeface="Arial"/>
              </a:rPr>
              <a:t>Long description</a:t>
            </a:r>
            <a:r>
              <a:rPr lang="en-US" sz="1200" b="0" i="0" u="none" strike="noStrike" kern="1200" cap="none" dirty="0">
                <a:solidFill>
                  <a:schemeClr val="dk1"/>
                </a:solidFill>
                <a:effectLst/>
                <a:latin typeface="Arial"/>
                <a:ea typeface="Calibri" panose="020F0502020204030204" pitchFamily="34" charset="0"/>
                <a:cs typeface="Arial"/>
                <a:sym typeface="Arial"/>
              </a:rPr>
              <a:t>: A bar graph depicts online retail revenues by category in 20 19 in terms of billions of dollars and as a percentage of total online retail revenue, as follows: Computers and electronics are 135 billion dollars and 22 percent. Apparel and accessories are 130 billion dollars and 20 percent. Furniture and Home Furnishings are 70 billion dollars and 11 percent. Health and personal care are 55 billion and 9 percent. Auto and auto parts are 50 billion dollars and 8 percent. Books and music and video are 40 billion dollars and 7 percent. Toys and hobby are 40 billion dollars and 7 percent. Food and beverage are 29 billion dollars and 4 percent. Hardware and home improvement are 21 billion dollars and 3 percent. Specialty are 20 billion dollars and 2 percent. Office equipment and supplies are 19 billion dollars and 2 percent. Sporting goods are 10 billion dollars and 1 percent. Jewelry are 9 billion dollars and 1 percent. Flowers and gifts are 2 billion dollars and 0.5 percent. Other is 5 billion dollars and 1 percent. All values are estimated.</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11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6615832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a:defRPr/>
            </a:pPr>
            <a:r>
              <a:rPr lang="en-US" sz="1200" b="0" i="1" u="none" strike="noStrike" kern="1200" cap="none" dirty="0">
                <a:solidFill>
                  <a:prstClr val="black"/>
                </a:solidFill>
                <a:latin typeface="Arial"/>
                <a:ea typeface="Arial"/>
                <a:cs typeface="Arial"/>
                <a:sym typeface="Arial"/>
              </a:rPr>
              <a:t>Figure 9.3, Page 610.</a:t>
            </a:r>
          </a:p>
          <a:p>
            <a:pPr algn="l"/>
            <a:r>
              <a:rPr lang="en-US" sz="1200" b="0" i="0" u="none" strike="noStrike" kern="1200" cap="none" baseline="0" dirty="0">
                <a:solidFill>
                  <a:schemeClr val="dk1"/>
                </a:solidFill>
                <a:latin typeface="Arial"/>
                <a:ea typeface="Arial"/>
                <a:cs typeface="Arial"/>
                <a:sym typeface="Arial"/>
              </a:rPr>
              <a:t>Online retail revenues will be an estimated $710 billion in 2020 and are expected to increase to about $1.1 trillion by 2024, almost doubling since 2019. </a:t>
            </a:r>
          </a:p>
          <a:p>
            <a:r>
              <a:rPr lang="en-US" sz="1200" b="0" i="0" u="none" strike="noStrike" kern="1200" cap="none" baseline="0" dirty="0">
                <a:solidFill>
                  <a:schemeClr val="dk1"/>
                </a:solidFill>
                <a:latin typeface="Arial"/>
                <a:ea typeface="Arial"/>
                <a:cs typeface="Arial"/>
                <a:sym typeface="Arial"/>
              </a:rPr>
              <a:t>SOURCES: Based on data from eMarketer, Inc., 2020.</a:t>
            </a:r>
          </a:p>
          <a:p>
            <a:endParaRPr lang="en-US" sz="1200" b="0" i="0" u="none" strike="noStrike" kern="1200" cap="none" baseline="0" dirty="0">
              <a:solidFill>
                <a:prstClr val="black"/>
              </a:solidFill>
              <a:latin typeface="Arial"/>
              <a:ea typeface="Arial"/>
              <a:cs typeface="Arial"/>
              <a:sym typeface="Arial"/>
            </a:endParaRPr>
          </a:p>
          <a:p>
            <a:r>
              <a:rPr lang="en-IN" u="sng" dirty="0"/>
              <a:t>Alt Text</a:t>
            </a:r>
          </a:p>
          <a:p>
            <a:r>
              <a:rPr lang="en-IN" dirty="0"/>
              <a:t>Long description: </a:t>
            </a:r>
            <a:r>
              <a:rPr lang="en-US" dirty="0"/>
              <a:t>A pictograph shows the growth of online retail revenues in the United States in billions of dollars from 20 14 to 20 24, as follows: Online retail revenue grows steadily from 300 billion dollars in 20 14 to a projected 1080 billion dollars in 20 24.</a:t>
            </a:r>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12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18560706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a:defRPr/>
            </a:pPr>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13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18560706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14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34853779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15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32591618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16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13258341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17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32722015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18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21879498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19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2832926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31222690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20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12183890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a:defRPr/>
            </a:pPr>
            <a:r>
              <a:rPr lang="en-US" sz="1200" b="0" i="1" u="none" strike="noStrike" kern="1200" cap="none" dirty="0">
                <a:solidFill>
                  <a:prstClr val="black"/>
                </a:solidFill>
                <a:latin typeface="Arial"/>
                <a:ea typeface="Arial"/>
                <a:cs typeface="Arial"/>
                <a:sym typeface="Arial"/>
              </a:rPr>
              <a:t>Figure 9.4, Page 617.</a:t>
            </a:r>
          </a:p>
          <a:p>
            <a:pPr lvl="0" defTabSz="914400"/>
            <a:r>
              <a:rPr lang="en-US" sz="1200" b="0" i="0" u="none" strike="noStrike" kern="1200" cap="none" dirty="0">
                <a:solidFill>
                  <a:prstClr val="black"/>
                </a:solidFill>
                <a:latin typeface="Arial"/>
                <a:ea typeface="Arial"/>
                <a:cs typeface="Arial"/>
                <a:sym typeface="Arial"/>
              </a:rPr>
              <a:t>Virtual merchants account for 45% of online retail sales, although this percentage is heavily skewed by the dominance of Amazon, which by itself accounts for over 37%. </a:t>
            </a:r>
          </a:p>
          <a:p>
            <a:pPr algn="l"/>
            <a:r>
              <a:rPr lang="en-US" sz="1200" b="0" i="0" u="none" strike="noStrike" kern="1200" cap="none" baseline="0" dirty="0">
                <a:solidFill>
                  <a:schemeClr val="dk1"/>
                </a:solidFill>
                <a:latin typeface="Arial"/>
                <a:ea typeface="Arial"/>
                <a:cs typeface="Arial"/>
                <a:sym typeface="Arial"/>
              </a:rPr>
              <a:t>SOURCES: Based on data from Digital Commerce 360 Research, 2020; Davis 2019; Davis, 2018a, 2018b; eMarketer, Inc., 2016; authors’ estimates.</a:t>
            </a:r>
          </a:p>
          <a:p>
            <a:pPr algn="l"/>
            <a:endParaRPr lang="en-US" sz="1200" b="0" i="0" u="none" strike="noStrike" kern="1200" cap="none" baseline="0" dirty="0">
              <a:solidFill>
                <a:schemeClr val="dk1"/>
              </a:solidFill>
              <a:latin typeface="Arial"/>
              <a:ea typeface="Arial"/>
              <a:cs typeface="Arial"/>
              <a:sym typeface="Arial"/>
            </a:endParaRPr>
          </a:p>
          <a:p>
            <a:pPr algn="l"/>
            <a:r>
              <a:rPr lang="en-US" sz="1200" b="0" i="0" u="sng" strike="noStrike" kern="1200" cap="none" baseline="0" dirty="0">
                <a:solidFill>
                  <a:schemeClr val="dk1"/>
                </a:solidFill>
                <a:latin typeface="Arial"/>
                <a:ea typeface="Arial"/>
                <a:cs typeface="Arial"/>
                <a:sym typeface="Arial"/>
              </a:rPr>
              <a:t>Alt Text</a:t>
            </a:r>
          </a:p>
          <a:p>
            <a:pPr algn="l"/>
            <a:r>
              <a:rPr lang="en-US" sz="1200" b="0" i="0" u="none" strike="noStrike" kern="1200" cap="none" baseline="0" dirty="0">
                <a:solidFill>
                  <a:schemeClr val="dk1"/>
                </a:solidFill>
                <a:latin typeface="Arial"/>
                <a:ea typeface="Arial"/>
                <a:cs typeface="Arial"/>
                <a:sym typeface="Arial"/>
              </a:rPr>
              <a:t>Long description: A pie chart depicts the share of online retail sales for specific types of companies, as follows: Omni channel merchants have a 31 percent share. Virtual merchants have a 45 percent share. Catalog merchants have an 8 percent share. Manufacturer direct firms have a 16 percent share.</a:t>
            </a:r>
          </a:p>
          <a:p>
            <a:pPr lvl="0" defTabSz="914400"/>
            <a:endParaRPr lang="en-US" sz="1200" b="0" i="0" u="none" strike="noStrike" kern="1200" cap="none" baseline="0" dirty="0">
              <a:solidFill>
                <a:schemeClr val="dk1"/>
              </a:solidFill>
              <a:latin typeface="Arial"/>
              <a:ea typeface="Arial"/>
              <a:cs typeface="Arial"/>
              <a:sym typeface="Arial"/>
            </a:endParaRPr>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21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5448758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22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7474327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23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6123814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24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19824874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25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33949405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26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10075807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27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14325960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28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1931533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29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3419620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17797128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30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12393491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31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10616796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2" name="Shape 3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
        <p:nvSpPr>
          <p:cNvPr id="383" name="Shape 38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pPr lvl="0">
                <a:spcBef>
                  <a:spcPts val="0"/>
                </a:spcBef>
                <a:buClr>
                  <a:srgbClr val="000000"/>
                </a:buClr>
                <a:buSzPct val="25000"/>
                <a:buFont typeface="Arial"/>
                <a:buNone/>
              </a:pPr>
              <a:t>32</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34590237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3025379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797317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a:defRPr/>
            </a:pPr>
            <a:r>
              <a:rPr lang="en-US" sz="1200" b="0" i="1" u="none" strike="noStrike" kern="1200" cap="none" dirty="0">
                <a:solidFill>
                  <a:prstClr val="black"/>
                </a:solidFill>
                <a:latin typeface="Arial"/>
                <a:ea typeface="Arial"/>
                <a:cs typeface="Arial"/>
                <a:sym typeface="Arial"/>
              </a:rPr>
              <a:t>Figure 9.1, Page 606.</a:t>
            </a:r>
          </a:p>
          <a:p>
            <a:pPr lvl="0" defTabSz="914400"/>
            <a:r>
              <a:rPr lang="en-US" sz="1200" b="0" i="0" u="none" strike="noStrike" kern="1200" cap="none" dirty="0">
                <a:solidFill>
                  <a:prstClr val="black"/>
                </a:solidFill>
                <a:latin typeface="Arial"/>
                <a:ea typeface="Arial"/>
                <a:cs typeface="Arial"/>
                <a:sym typeface="Arial"/>
              </a:rPr>
              <a:t>The retail industry can be grouped into seven major segments.</a:t>
            </a:r>
          </a:p>
          <a:p>
            <a:pPr lvl="0" defTabSz="914400"/>
            <a:r>
              <a:rPr lang="en-US" sz="1200" b="0" i="0" u="none" strike="noStrike" kern="1200" cap="none" baseline="0" dirty="0">
                <a:solidFill>
                  <a:schemeClr val="dk1"/>
                </a:solidFill>
                <a:latin typeface="Arial"/>
                <a:ea typeface="Arial"/>
                <a:cs typeface="Arial"/>
                <a:sym typeface="Arial"/>
              </a:rPr>
              <a:t>SOURCE: Based on data from U.S. Census Bureau, 2012.</a:t>
            </a:r>
          </a:p>
          <a:p>
            <a:pPr lvl="0" defTabSz="914400"/>
            <a:endParaRPr lang="en-US" sz="1200" b="0" i="0" u="none" strike="noStrike" kern="1200" cap="none" baseline="0" dirty="0">
              <a:solidFill>
                <a:schemeClr val="dk1"/>
              </a:solidFill>
              <a:latin typeface="Arial"/>
              <a:ea typeface="Arial"/>
              <a:cs typeface="Arial"/>
              <a:sym typeface="Arial"/>
            </a:endParaRPr>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27447706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40636060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32113560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hapter Opener-add copyright">
    <p:spTree>
      <p:nvGrpSpPr>
        <p:cNvPr id="1" name="Shape 37"/>
        <p:cNvGrpSpPr/>
        <p:nvPr/>
      </p:nvGrpSpPr>
      <p:grpSpPr>
        <a:xfrm>
          <a:off x="0" y="0"/>
          <a:ext cx="0" cy="0"/>
          <a:chOff x="0" y="0"/>
          <a:chExt cx="0" cy="0"/>
        </a:xfrm>
      </p:grpSpPr>
      <p:sp>
        <p:nvSpPr>
          <p:cNvPr id="38" name="Title Placeholder"/>
          <p:cNvSpPr txBox="1">
            <a:spLocks noGrp="1"/>
          </p:cNvSpPr>
          <p:nvPr>
            <p:ph type="title"/>
          </p:nvPr>
        </p:nvSpPr>
        <p:spPr>
          <a:xfrm>
            <a:off x="457200" y="215371"/>
            <a:ext cx="8229600" cy="622828"/>
          </a:xfrm>
          <a:prstGeom prst="rect">
            <a:avLst/>
          </a:prstGeom>
          <a:noFill/>
          <a:ln>
            <a:noFill/>
          </a:ln>
        </p:spPr>
        <p:txBody>
          <a:bodyPr lIns="91425" tIns="91425" rIns="91425" bIns="91425" anchor="ctr"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Content Placeholder"/>
          <p:cNvSpPr txBox="1">
            <a:spLocks noGrp="1"/>
          </p:cNvSpPr>
          <p:nvPr>
            <p:ph type="body" idx="1"/>
          </p:nvPr>
        </p:nvSpPr>
        <p:spPr>
          <a:xfrm>
            <a:off x="457200" y="958098"/>
            <a:ext cx="8229600" cy="478970"/>
          </a:xfrm>
          <a:prstGeom prst="rect">
            <a:avLst/>
          </a:prstGeom>
          <a:noFill/>
          <a:ln>
            <a:noFill/>
          </a:ln>
        </p:spPr>
        <p:txBody>
          <a:bodyPr lIns="91425" tIns="91425" rIns="91425" bIns="91425" anchor="ctr" anchorCtr="0"/>
          <a:lstStyle>
            <a:lvl1pPr marL="0" marR="0" lvl="0" indent="0" algn="l" rtl="0">
              <a:spcBef>
                <a:spcPts val="0"/>
              </a:spcBef>
              <a:buClr>
                <a:srgbClr val="007FA3"/>
              </a:buClr>
              <a:buFont typeface="Arial"/>
              <a:buNone/>
              <a:defRPr sz="2000" b="0" i="0" u="none" strike="noStrike" cap="none">
                <a:solidFill>
                  <a:srgbClr val="007FA3"/>
                </a:solidFill>
                <a:latin typeface="+mn-lt"/>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4" name="Content Placeholder 3">
            <a:extLst>
              <a:ext uri="{FF2B5EF4-FFF2-40B4-BE49-F238E27FC236}">
                <a16:creationId xmlns:a16="http://schemas.microsoft.com/office/drawing/2014/main" xmlns="" id="{6EE677B9-EC76-47FA-B8D6-49D033518C61}"/>
              </a:ext>
            </a:extLst>
          </p:cNvPr>
          <p:cNvSpPr>
            <a:spLocks noGrp="1"/>
          </p:cNvSpPr>
          <p:nvPr>
            <p:ph sz="quarter" idx="13" hasCustomPrompt="1"/>
          </p:nvPr>
        </p:nvSpPr>
        <p:spPr>
          <a:xfrm>
            <a:off x="457200" y="1600200"/>
            <a:ext cx="4397375" cy="4525963"/>
          </a:xfrm>
        </p:spPr>
        <p:txBody>
          <a:bodyPr/>
          <a:lstStyle>
            <a:lvl1pPr marL="101600" indent="0">
              <a:buNone/>
              <a:defRPr/>
            </a:lvl1pPr>
          </a:lstStyle>
          <a:p>
            <a:pPr lvl="0"/>
            <a:r>
              <a:rPr lang="en-US" dirty="0"/>
              <a:t>Image of front cover</a:t>
            </a:r>
          </a:p>
        </p:txBody>
      </p:sp>
      <p:sp>
        <p:nvSpPr>
          <p:cNvPr id="6" name="Content Placeholder 5">
            <a:extLst>
              <a:ext uri="{FF2B5EF4-FFF2-40B4-BE49-F238E27FC236}">
                <a16:creationId xmlns:a16="http://schemas.microsoft.com/office/drawing/2014/main" xmlns="" id="{F4ED3915-2147-4382-A599-2376CC8854D1}"/>
              </a:ext>
            </a:extLst>
          </p:cNvPr>
          <p:cNvSpPr>
            <a:spLocks noGrp="1"/>
          </p:cNvSpPr>
          <p:nvPr>
            <p:ph sz="quarter" idx="14" hasCustomPrompt="1"/>
          </p:nvPr>
        </p:nvSpPr>
        <p:spPr>
          <a:xfrm>
            <a:off x="5029200" y="1600200"/>
            <a:ext cx="3657600" cy="1492250"/>
          </a:xfrm>
        </p:spPr>
        <p:txBody>
          <a:bodyPr anchor="b"/>
          <a:lstStyle>
            <a:lvl1pPr marL="101600" indent="0" algn="ctr">
              <a:buNone/>
              <a:defRPr sz="3000" b="1">
                <a:latin typeface="+mn-lt"/>
              </a:defRPr>
            </a:lvl1pPr>
            <a:lvl2pPr marL="558800" indent="0">
              <a:buNone/>
              <a:defRPr/>
            </a:lvl2pPr>
          </a:lstStyle>
          <a:p>
            <a:pPr lvl="0"/>
            <a:r>
              <a:rPr lang="en-US" dirty="0"/>
              <a:t>Chapter #</a:t>
            </a:r>
          </a:p>
        </p:txBody>
      </p:sp>
      <p:sp>
        <p:nvSpPr>
          <p:cNvPr id="8" name="Content Placeholder 7">
            <a:extLst>
              <a:ext uri="{FF2B5EF4-FFF2-40B4-BE49-F238E27FC236}">
                <a16:creationId xmlns:a16="http://schemas.microsoft.com/office/drawing/2014/main" xmlns="" id="{3B38FD8D-0DB0-4A1A-A3F1-E26B606AC837}"/>
              </a:ext>
            </a:extLst>
          </p:cNvPr>
          <p:cNvSpPr>
            <a:spLocks noGrp="1"/>
          </p:cNvSpPr>
          <p:nvPr>
            <p:ph sz="quarter" idx="15" hasCustomPrompt="1"/>
          </p:nvPr>
        </p:nvSpPr>
        <p:spPr>
          <a:xfrm>
            <a:off x="5029200" y="3252788"/>
            <a:ext cx="3657600" cy="2873375"/>
          </a:xfrm>
        </p:spPr>
        <p:txBody>
          <a:bodyPr/>
          <a:lstStyle>
            <a:lvl1pPr marL="0" indent="0" algn="ctr">
              <a:buNone/>
              <a:defRPr sz="2200">
                <a:latin typeface="+mn-lt"/>
              </a:defRPr>
            </a:lvl1pPr>
          </a:lstStyle>
          <a:p>
            <a:pPr lvl="0"/>
            <a:r>
              <a:rPr lang="en-US" dirty="0"/>
              <a:t>Chapter name</a:t>
            </a:r>
          </a:p>
        </p:txBody>
      </p:sp>
      <p:sp>
        <p:nvSpPr>
          <p:cNvPr id="12" name="Shape 13">
            <a:extLst>
              <a:ext uri="{FF2B5EF4-FFF2-40B4-BE49-F238E27FC236}">
                <a16:creationId xmlns:a16="http://schemas.microsoft.com/office/drawing/2014/main" xmlns="" id="{C5328E6C-2B17-49B8-8712-6C0E107A1D99}"/>
              </a:ext>
            </a:extLst>
          </p:cNvPr>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tx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lang="en-US" dirty="0">
              <a:solidFill>
                <a:schemeClr val="tx1"/>
              </a:solidFill>
            </a:endParaRPr>
          </a:p>
        </p:txBody>
      </p:sp>
      <p:sp>
        <p:nvSpPr>
          <p:cNvPr id="13" name="Shape 14">
            <a:extLst>
              <a:ext uri="{FF2B5EF4-FFF2-40B4-BE49-F238E27FC236}">
                <a16:creationId xmlns:a16="http://schemas.microsoft.com/office/drawing/2014/main" xmlns="" id="{CE0B5B1C-8858-43DC-BD75-C546F4738779}"/>
              </a:ext>
            </a:extLst>
          </p:cNvPr>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solidFill>
                  <a:schemeClr val="tx1"/>
                </a:solidFill>
              </a:defRPr>
            </a:lvl1pPr>
          </a:lstStyle>
          <a:p>
            <a:pPr algn="r">
              <a:buSzPct val="25000"/>
              <a:defRPr/>
            </a:pPr>
            <a:fld id="{00000000-1234-1234-1234-123412341234}" type="slidenum">
              <a:rPr lang="en-US" sz="900" smtClean="0"/>
              <a:pPr algn="r">
                <a:buSzPct val="25000"/>
                <a:defRPr/>
              </a:pPr>
              <a:t>‹#›</a:t>
            </a:fld>
            <a:endParaRPr lang="en-US" sz="900" dirty="0"/>
          </a:p>
        </p:txBody>
      </p:sp>
      <p:sp>
        <p:nvSpPr>
          <p:cNvPr id="9" name="Picture Placeholder 8">
            <a:extLst>
              <a:ext uri="{FF2B5EF4-FFF2-40B4-BE49-F238E27FC236}">
                <a16:creationId xmlns:a16="http://schemas.microsoft.com/office/drawing/2014/main" xmlns="" id="{51B8939D-A957-42F9-A1B5-556D29D235AB}"/>
              </a:ext>
            </a:extLst>
          </p:cNvPr>
          <p:cNvSpPr>
            <a:spLocks noGrp="1"/>
          </p:cNvSpPr>
          <p:nvPr>
            <p:ph type="pic" sz="quarter" idx="16" hasCustomPrompt="1"/>
          </p:nvPr>
        </p:nvSpPr>
        <p:spPr>
          <a:xfrm>
            <a:off x="457200" y="6400801"/>
            <a:ext cx="1001713" cy="228600"/>
          </a:xfrm>
        </p:spPr>
        <p:txBody>
          <a:bodyPr anchor="ctr"/>
          <a:lstStyle>
            <a:lvl1pPr>
              <a:buNone/>
              <a:defRPr sz="1200">
                <a:latin typeface="Verdana" panose="020B0604030504040204" pitchFamily="34" charset="0"/>
                <a:ea typeface="Verdana" panose="020B0604030504040204" pitchFamily="34" charset="0"/>
              </a:defRPr>
            </a:lvl1pPr>
          </a:lstStyle>
          <a:p>
            <a:r>
              <a:rPr lang="en-US" dirty="0"/>
              <a:t>Logo</a:t>
            </a:r>
          </a:p>
        </p:txBody>
      </p:sp>
      <p:sp>
        <p:nvSpPr>
          <p:cNvPr id="18" name="Content Placeholder 17">
            <a:extLst>
              <a:ext uri="{FF2B5EF4-FFF2-40B4-BE49-F238E27FC236}">
                <a16:creationId xmlns:a16="http://schemas.microsoft.com/office/drawing/2014/main" xmlns="" id="{0CF87F15-2C58-4DFC-BACB-0E2C6507BCDE}"/>
              </a:ext>
            </a:extLst>
          </p:cNvPr>
          <p:cNvSpPr>
            <a:spLocks noGrp="1"/>
          </p:cNvSpPr>
          <p:nvPr>
            <p:ph sz="quarter" idx="17" hasCustomPrompt="1"/>
          </p:nvPr>
        </p:nvSpPr>
        <p:spPr>
          <a:xfrm>
            <a:off x="2097088" y="6400800"/>
            <a:ext cx="6589712" cy="228600"/>
          </a:xfrm>
        </p:spPr>
        <p:txBody>
          <a:bodyPr anchor="ctr"/>
          <a:lstStyle>
            <a:lvl1pPr algn="r">
              <a:buNone/>
              <a:defRPr sz="1200">
                <a:latin typeface="Verdana" panose="020B0604030504040204" pitchFamily="34" charset="0"/>
                <a:ea typeface="Verdana" panose="020B0604030504040204" pitchFamily="34" charset="0"/>
              </a:defRPr>
            </a:lvl1pPr>
          </a:lstStyle>
          <a:p>
            <a:pPr lvl="0"/>
            <a:r>
              <a:rPr lang="en-US" dirty="0"/>
              <a:t>Copyright Information</a:t>
            </a:r>
          </a:p>
        </p:txBody>
      </p:sp>
    </p:spTree>
    <p:extLst>
      <p:ext uri="{BB962C8B-B14F-4D97-AF65-F5344CB8AC3E}">
        <p14:creationId xmlns:p14="http://schemas.microsoft.com/office/powerpoint/2010/main" xmlns="" val="839355990"/>
      </p:ext>
    </p:extLst>
  </p:cSld>
  <p:clrMapOvr>
    <a:masterClrMapping/>
  </p:clrMapOvr>
  <p:extLst>
    <p:ext uri="{DCECCB84-F9BA-43D5-87BE-67443E8EF086}">
      <p15:sldGuideLst xmlns:p15="http://schemas.microsoft.com/office/powerpoint/2012/main" xmlns="">
        <p15:guide id="1" orient="horz" pos="4176"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Figure + Caption">
    <p:spTree>
      <p:nvGrpSpPr>
        <p:cNvPr id="1" name="Shape 53"/>
        <p:cNvGrpSpPr/>
        <p:nvPr/>
      </p:nvGrpSpPr>
      <p:grpSpPr>
        <a:xfrm>
          <a:off x="0" y="0"/>
          <a:ext cx="0" cy="0"/>
          <a:chOff x="0" y="0"/>
          <a:chExt cx="0" cy="0"/>
        </a:xfrm>
      </p:grpSpPr>
      <p:sp>
        <p:nvSpPr>
          <p:cNvPr id="54" name="Tile Placeholder"/>
          <p:cNvSpPr txBox="1">
            <a:spLocks noGrp="1"/>
          </p:cNvSpPr>
          <p:nvPr>
            <p:ph type="title" hasCustomPrompt="1"/>
          </p:nvPr>
        </p:nvSpPr>
        <p:spPr>
          <a:xfrm>
            <a:off x="457200" y="241479"/>
            <a:ext cx="8229600" cy="106679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dirty="0"/>
              <a:t>Click to add figure number and title</a:t>
            </a:r>
            <a:endParaRPr dirty="0"/>
          </a:p>
        </p:txBody>
      </p:sp>
      <p:sp>
        <p:nvSpPr>
          <p:cNvPr id="3" name="Picture Placeholder 2">
            <a:extLst>
              <a:ext uri="{FF2B5EF4-FFF2-40B4-BE49-F238E27FC236}">
                <a16:creationId xmlns:a16="http://schemas.microsoft.com/office/drawing/2014/main" xmlns="" id="{AD3CB993-AC2C-41C5-BFB7-F2499EC1A14C}"/>
              </a:ext>
            </a:extLst>
          </p:cNvPr>
          <p:cNvSpPr>
            <a:spLocks noGrp="1"/>
          </p:cNvSpPr>
          <p:nvPr>
            <p:ph type="pic" sz="quarter" idx="13"/>
          </p:nvPr>
        </p:nvSpPr>
        <p:spPr>
          <a:xfrm>
            <a:off x="457200" y="1564404"/>
            <a:ext cx="8232775" cy="3417887"/>
          </a:xfrm>
        </p:spPr>
        <p:txBody>
          <a:bodyPr/>
          <a:lstStyle/>
          <a:p>
            <a:endParaRPr lang="en-US" dirty="0"/>
          </a:p>
        </p:txBody>
      </p:sp>
      <p:sp>
        <p:nvSpPr>
          <p:cNvPr id="55" name="Content Placeholder"/>
          <p:cNvSpPr txBox="1">
            <a:spLocks noGrp="1"/>
          </p:cNvSpPr>
          <p:nvPr>
            <p:ph type="body" idx="1" hasCustomPrompt="1"/>
          </p:nvPr>
        </p:nvSpPr>
        <p:spPr>
          <a:xfrm>
            <a:off x="457200" y="5102487"/>
            <a:ext cx="8229600" cy="1018367"/>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r>
              <a:rPr lang="en-US" dirty="0"/>
              <a:t>Click to add caption</a:t>
            </a:r>
            <a:endParaRPr dirty="0"/>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1885097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Figure + Caption">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xmlns="" id="{14F033AD-BE5C-406D-991C-6AC56003E70C}"/>
              </a:ext>
            </a:extLst>
          </p:cNvPr>
          <p:cNvSpPr>
            <a:spLocks noGrp="1"/>
          </p:cNvSpPr>
          <p:nvPr>
            <p:ph type="title" hasCustomPrompt="1"/>
          </p:nvPr>
        </p:nvSpPr>
        <p:spPr/>
        <p:txBody>
          <a:bodyPr/>
          <a:lstStyle>
            <a:lvl1pPr>
              <a:defRPr sz="3600">
                <a:latin typeface="+mj-lt"/>
              </a:defRPr>
            </a:lvl1pPr>
          </a:lstStyle>
          <a:p>
            <a:r>
              <a:rPr lang="en-US" dirty="0"/>
              <a:t>Click to add figure number and title</a:t>
            </a:r>
          </a:p>
        </p:txBody>
      </p:sp>
      <p:sp>
        <p:nvSpPr>
          <p:cNvPr id="7" name="Content Placeholder 6">
            <a:extLst>
              <a:ext uri="{FF2B5EF4-FFF2-40B4-BE49-F238E27FC236}">
                <a16:creationId xmlns:a16="http://schemas.microsoft.com/office/drawing/2014/main" xmlns="" id="{9E6B7D3D-89C9-4133-8D8A-D779EB3D311D}"/>
              </a:ext>
            </a:extLst>
          </p:cNvPr>
          <p:cNvSpPr>
            <a:spLocks noGrp="1"/>
          </p:cNvSpPr>
          <p:nvPr>
            <p:ph sz="quarter" idx="13" hasCustomPrompt="1"/>
          </p:nvPr>
        </p:nvSpPr>
        <p:spPr>
          <a:xfrm>
            <a:off x="457200" y="1558412"/>
            <a:ext cx="4484688" cy="3754437"/>
          </a:xfrm>
        </p:spPr>
        <p:txBody>
          <a:bodyPr/>
          <a:lstStyle>
            <a:lvl1pPr>
              <a:defRPr/>
            </a:lvl1pPr>
          </a:lstStyle>
          <a:p>
            <a:pPr lvl="0"/>
            <a:r>
              <a:rPr lang="en-US" dirty="0"/>
              <a:t>Figure</a:t>
            </a:r>
          </a:p>
        </p:txBody>
      </p:sp>
      <p:sp>
        <p:nvSpPr>
          <p:cNvPr id="12" name="Content Placeholder 11">
            <a:extLst>
              <a:ext uri="{FF2B5EF4-FFF2-40B4-BE49-F238E27FC236}">
                <a16:creationId xmlns:a16="http://schemas.microsoft.com/office/drawing/2014/main" xmlns="" id="{5CAF3FDC-1BE7-4A19-A3D7-02B55407B90B}"/>
              </a:ext>
            </a:extLst>
          </p:cNvPr>
          <p:cNvSpPr>
            <a:spLocks noGrp="1"/>
          </p:cNvSpPr>
          <p:nvPr>
            <p:ph sz="quarter" idx="15"/>
          </p:nvPr>
        </p:nvSpPr>
        <p:spPr>
          <a:xfrm>
            <a:off x="5048250" y="1558412"/>
            <a:ext cx="3638550" cy="3754437"/>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a:extLst>
              <a:ext uri="{FF2B5EF4-FFF2-40B4-BE49-F238E27FC236}">
                <a16:creationId xmlns:a16="http://schemas.microsoft.com/office/drawing/2014/main" xmlns="" id="{BF40E849-7663-4A75-9BC8-012C23AC44DF}"/>
              </a:ext>
            </a:extLst>
          </p:cNvPr>
          <p:cNvSpPr>
            <a:spLocks noGrp="1"/>
          </p:cNvSpPr>
          <p:nvPr>
            <p:ph sz="quarter" idx="14" hasCustomPrompt="1"/>
          </p:nvPr>
        </p:nvSpPr>
        <p:spPr>
          <a:xfrm>
            <a:off x="457200" y="5420799"/>
            <a:ext cx="8229600" cy="533400"/>
          </a:xfrm>
        </p:spPr>
        <p:txBody>
          <a:bodyPr/>
          <a:lstStyle>
            <a:lvl1pPr>
              <a:defRPr/>
            </a:lvl1pPr>
          </a:lstStyle>
          <a:p>
            <a:pPr lvl="0"/>
            <a:r>
              <a:rPr lang="en-US" dirty="0"/>
              <a:t>Caption</a:t>
            </a:r>
          </a:p>
        </p:txBody>
      </p:sp>
      <p:sp>
        <p:nvSpPr>
          <p:cNvPr id="3" name="Date Placeholder 2">
            <a:extLst>
              <a:ext uri="{FF2B5EF4-FFF2-40B4-BE49-F238E27FC236}">
                <a16:creationId xmlns:a16="http://schemas.microsoft.com/office/drawing/2014/main" xmlns="" id="{A50D4E5D-00F7-4DC6-9BB0-713B8A0DA354}"/>
              </a:ext>
            </a:extLst>
          </p:cNvPr>
          <p:cNvSpPr>
            <a:spLocks noGrp="1"/>
          </p:cNvSpPr>
          <p:nvPr>
            <p:ph type="dt" idx="10"/>
          </p:nvPr>
        </p:nvSpPr>
        <p:spPr/>
        <p:txBody>
          <a:bodyPr/>
          <a:lstStyle/>
          <a:p>
            <a:endParaRPr lang="en-US" dirty="0"/>
          </a:p>
        </p:txBody>
      </p:sp>
      <p:sp>
        <p:nvSpPr>
          <p:cNvPr id="4" name="Slide Number Placeholder 3">
            <a:extLst>
              <a:ext uri="{FF2B5EF4-FFF2-40B4-BE49-F238E27FC236}">
                <a16:creationId xmlns:a16="http://schemas.microsoft.com/office/drawing/2014/main" xmlns="" id="{18AF4094-2296-458C-908A-D778D0DF5AFA}"/>
              </a:ext>
            </a:extLst>
          </p:cNvPr>
          <p:cNvSpPr>
            <a:spLocks noGrp="1"/>
          </p:cNvSpPr>
          <p:nvPr>
            <p:ph type="sldNum" idx="11"/>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xmlns="" val="16604282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bel Layout 1">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xmlns="" id="{065091D3-E16C-46AB-9A90-0F52CA812534}"/>
              </a:ext>
            </a:extLst>
          </p:cNvPr>
          <p:cNvSpPr>
            <a:spLocks noGrp="1"/>
          </p:cNvSpPr>
          <p:nvPr>
            <p:ph type="title" hasCustomPrompt="1"/>
          </p:nvPr>
        </p:nvSpPr>
        <p:spPr/>
        <p:txBody>
          <a:bodyPr/>
          <a:lstStyle>
            <a:lvl1pPr>
              <a:defRPr sz="3600">
                <a:latin typeface="+mj-lt"/>
              </a:defRPr>
            </a:lvl1pPr>
          </a:lstStyle>
          <a:p>
            <a:r>
              <a:rPr lang="en-US" dirty="0"/>
              <a:t>Click to add title</a:t>
            </a:r>
          </a:p>
        </p:txBody>
      </p:sp>
      <p:sp>
        <p:nvSpPr>
          <p:cNvPr id="7" name="Image title">
            <a:extLst>
              <a:ext uri="{FF2B5EF4-FFF2-40B4-BE49-F238E27FC236}">
                <a16:creationId xmlns:a16="http://schemas.microsoft.com/office/drawing/2014/main" xmlns="" id="{CB345607-C53C-44AF-8929-3BDC4C617AB6}"/>
              </a:ext>
            </a:extLst>
          </p:cNvPr>
          <p:cNvSpPr>
            <a:spLocks noGrp="1"/>
          </p:cNvSpPr>
          <p:nvPr>
            <p:ph type="body" sz="quarter" idx="13" hasCustomPrompt="1"/>
          </p:nvPr>
        </p:nvSpPr>
        <p:spPr>
          <a:xfrm>
            <a:off x="2982913" y="4359275"/>
            <a:ext cx="3482975" cy="600075"/>
          </a:xfrm>
        </p:spPr>
        <p:txBody>
          <a:bodyPr/>
          <a:lstStyle>
            <a:lvl1pPr marL="101600" indent="0">
              <a:buNone/>
              <a:defRPr/>
            </a:lvl1pPr>
          </a:lstStyle>
          <a:p>
            <a:pPr lvl="0"/>
            <a:r>
              <a:rPr lang="en-US" dirty="0"/>
              <a:t>Image title</a:t>
            </a:r>
          </a:p>
        </p:txBody>
      </p:sp>
      <p:sp>
        <p:nvSpPr>
          <p:cNvPr id="9" name="Image">
            <a:extLst>
              <a:ext uri="{FF2B5EF4-FFF2-40B4-BE49-F238E27FC236}">
                <a16:creationId xmlns:a16="http://schemas.microsoft.com/office/drawing/2014/main" xmlns="" id="{C2661E64-2E71-47E6-A5A0-AC5348C08F51}"/>
              </a:ext>
            </a:extLst>
          </p:cNvPr>
          <p:cNvSpPr>
            <a:spLocks noGrp="1"/>
          </p:cNvSpPr>
          <p:nvPr>
            <p:ph type="pic" sz="quarter" idx="14" hasCustomPrompt="1"/>
          </p:nvPr>
        </p:nvSpPr>
        <p:spPr>
          <a:xfrm>
            <a:off x="2982912" y="1681163"/>
            <a:ext cx="3482975" cy="2559050"/>
          </a:xfrm>
        </p:spPr>
        <p:txBody>
          <a:bodyPr/>
          <a:lstStyle>
            <a:lvl1pPr marL="101600" indent="0">
              <a:buNone/>
              <a:defRPr/>
            </a:lvl1pPr>
          </a:lstStyle>
          <a:p>
            <a:r>
              <a:rPr lang="en-US" dirty="0"/>
              <a:t>Image</a:t>
            </a:r>
          </a:p>
        </p:txBody>
      </p:sp>
      <p:sp>
        <p:nvSpPr>
          <p:cNvPr id="11" name="Label 1">
            <a:extLst>
              <a:ext uri="{FF2B5EF4-FFF2-40B4-BE49-F238E27FC236}">
                <a16:creationId xmlns:a16="http://schemas.microsoft.com/office/drawing/2014/main" xmlns="" id="{3D0F2ED9-E212-40DC-A528-BE4A28DE88FD}"/>
              </a:ext>
            </a:extLst>
          </p:cNvPr>
          <p:cNvSpPr>
            <a:spLocks noGrp="1"/>
          </p:cNvSpPr>
          <p:nvPr>
            <p:ph type="body" sz="quarter" idx="15" hasCustomPrompt="1"/>
          </p:nvPr>
        </p:nvSpPr>
        <p:spPr>
          <a:xfrm>
            <a:off x="808109" y="1681163"/>
            <a:ext cx="1220716" cy="627062"/>
          </a:xfrm>
        </p:spPr>
        <p:txBody>
          <a:bodyPr/>
          <a:lstStyle>
            <a:lvl1pPr marL="101600" indent="0">
              <a:buNone/>
              <a:defRPr/>
            </a:lvl1pPr>
          </a:lstStyle>
          <a:p>
            <a:pPr lvl="0"/>
            <a:r>
              <a:rPr lang="en-US" dirty="0"/>
              <a:t>Label 1</a:t>
            </a:r>
          </a:p>
        </p:txBody>
      </p:sp>
      <p:sp>
        <p:nvSpPr>
          <p:cNvPr id="13" name="Label 2">
            <a:extLst>
              <a:ext uri="{FF2B5EF4-FFF2-40B4-BE49-F238E27FC236}">
                <a16:creationId xmlns:a16="http://schemas.microsoft.com/office/drawing/2014/main" xmlns="" id="{E8D9AEEF-5E99-48D4-B8C3-C5A995764DCA}"/>
              </a:ext>
            </a:extLst>
          </p:cNvPr>
          <p:cNvSpPr>
            <a:spLocks noGrp="1"/>
          </p:cNvSpPr>
          <p:nvPr>
            <p:ph type="body" sz="quarter" idx="16" hasCustomPrompt="1"/>
          </p:nvPr>
        </p:nvSpPr>
        <p:spPr>
          <a:xfrm>
            <a:off x="808109" y="2647157"/>
            <a:ext cx="1206500" cy="627062"/>
          </a:xfrm>
        </p:spPr>
        <p:txBody>
          <a:bodyPr/>
          <a:lstStyle>
            <a:lvl1pPr marL="101600" indent="0">
              <a:buNone/>
              <a:defRPr/>
            </a:lvl1pPr>
          </a:lstStyle>
          <a:p>
            <a:pPr lvl="0"/>
            <a:r>
              <a:rPr lang="en-US" dirty="0"/>
              <a:t>Label 2</a:t>
            </a:r>
          </a:p>
        </p:txBody>
      </p:sp>
      <p:sp>
        <p:nvSpPr>
          <p:cNvPr id="15" name="Label 3">
            <a:extLst>
              <a:ext uri="{FF2B5EF4-FFF2-40B4-BE49-F238E27FC236}">
                <a16:creationId xmlns:a16="http://schemas.microsoft.com/office/drawing/2014/main" xmlns="" id="{99D329CE-18C4-40A9-A508-1684979AC205}"/>
              </a:ext>
            </a:extLst>
          </p:cNvPr>
          <p:cNvSpPr>
            <a:spLocks noGrp="1"/>
          </p:cNvSpPr>
          <p:nvPr>
            <p:ph type="body" sz="quarter" idx="17" hasCustomPrompt="1"/>
          </p:nvPr>
        </p:nvSpPr>
        <p:spPr>
          <a:xfrm>
            <a:off x="808109" y="3613151"/>
            <a:ext cx="1206500" cy="627062"/>
          </a:xfrm>
        </p:spPr>
        <p:txBody>
          <a:bodyPr/>
          <a:lstStyle>
            <a:lvl1pPr marL="101600" indent="0">
              <a:buNone/>
              <a:defRPr/>
            </a:lvl1pPr>
          </a:lstStyle>
          <a:p>
            <a:pPr lvl="0"/>
            <a:r>
              <a:rPr lang="en-US" dirty="0"/>
              <a:t>Label 3</a:t>
            </a:r>
          </a:p>
        </p:txBody>
      </p:sp>
      <p:sp>
        <p:nvSpPr>
          <p:cNvPr id="17" name="Label 4">
            <a:extLst>
              <a:ext uri="{FF2B5EF4-FFF2-40B4-BE49-F238E27FC236}">
                <a16:creationId xmlns:a16="http://schemas.microsoft.com/office/drawing/2014/main" xmlns="" id="{AAE735D1-F9F4-4525-9ED5-F10A99DECCB8}"/>
              </a:ext>
            </a:extLst>
          </p:cNvPr>
          <p:cNvSpPr>
            <a:spLocks noGrp="1"/>
          </p:cNvSpPr>
          <p:nvPr>
            <p:ph type="body" sz="quarter" idx="18" hasCustomPrompt="1"/>
          </p:nvPr>
        </p:nvSpPr>
        <p:spPr>
          <a:xfrm>
            <a:off x="7381874" y="1681163"/>
            <a:ext cx="1304925" cy="627062"/>
          </a:xfrm>
        </p:spPr>
        <p:txBody>
          <a:bodyPr/>
          <a:lstStyle>
            <a:lvl1pPr marL="101600" indent="0">
              <a:buNone/>
              <a:defRPr/>
            </a:lvl1pPr>
          </a:lstStyle>
          <a:p>
            <a:pPr lvl="0"/>
            <a:r>
              <a:rPr lang="en-US" dirty="0"/>
              <a:t>Label 4</a:t>
            </a:r>
          </a:p>
        </p:txBody>
      </p:sp>
      <p:sp>
        <p:nvSpPr>
          <p:cNvPr id="19" name="Label 5">
            <a:extLst>
              <a:ext uri="{FF2B5EF4-FFF2-40B4-BE49-F238E27FC236}">
                <a16:creationId xmlns:a16="http://schemas.microsoft.com/office/drawing/2014/main" xmlns="" id="{43259E0C-9247-446E-9183-FBF70F8FD41C}"/>
              </a:ext>
            </a:extLst>
          </p:cNvPr>
          <p:cNvSpPr>
            <a:spLocks noGrp="1"/>
          </p:cNvSpPr>
          <p:nvPr>
            <p:ph type="body" sz="quarter" idx="19" hasCustomPrompt="1"/>
          </p:nvPr>
        </p:nvSpPr>
        <p:spPr>
          <a:xfrm>
            <a:off x="7381874" y="2651590"/>
            <a:ext cx="1304925" cy="618196"/>
          </a:xfrm>
        </p:spPr>
        <p:txBody>
          <a:bodyPr/>
          <a:lstStyle>
            <a:lvl1pPr marL="101600" indent="0">
              <a:buNone/>
              <a:defRPr/>
            </a:lvl1pPr>
          </a:lstStyle>
          <a:p>
            <a:pPr lvl="0"/>
            <a:r>
              <a:rPr lang="en-US" dirty="0"/>
              <a:t>Label 5</a:t>
            </a:r>
          </a:p>
        </p:txBody>
      </p:sp>
      <p:sp>
        <p:nvSpPr>
          <p:cNvPr id="21" name="Label 6">
            <a:extLst>
              <a:ext uri="{FF2B5EF4-FFF2-40B4-BE49-F238E27FC236}">
                <a16:creationId xmlns:a16="http://schemas.microsoft.com/office/drawing/2014/main" xmlns="" id="{111F58DF-A1C1-4DD6-ADE5-FC54A39F6757}"/>
              </a:ext>
            </a:extLst>
          </p:cNvPr>
          <p:cNvSpPr>
            <a:spLocks noGrp="1"/>
          </p:cNvSpPr>
          <p:nvPr>
            <p:ph type="body" sz="quarter" idx="20" hasCustomPrompt="1"/>
          </p:nvPr>
        </p:nvSpPr>
        <p:spPr>
          <a:xfrm>
            <a:off x="7381874" y="3613151"/>
            <a:ext cx="1304925" cy="627063"/>
          </a:xfrm>
        </p:spPr>
        <p:txBody>
          <a:bodyPr/>
          <a:lstStyle>
            <a:lvl1pPr marL="101600" indent="0">
              <a:buNone/>
              <a:defRPr/>
            </a:lvl1pPr>
          </a:lstStyle>
          <a:p>
            <a:pPr lvl="0"/>
            <a:r>
              <a:rPr lang="en-US" dirty="0"/>
              <a:t>Label 6</a:t>
            </a:r>
          </a:p>
        </p:txBody>
      </p:sp>
      <p:sp>
        <p:nvSpPr>
          <p:cNvPr id="3" name="Date Placeholder 2">
            <a:extLst>
              <a:ext uri="{FF2B5EF4-FFF2-40B4-BE49-F238E27FC236}">
                <a16:creationId xmlns:a16="http://schemas.microsoft.com/office/drawing/2014/main" xmlns="" id="{D0CEC9E9-2CDA-42DF-A6E1-55B455A7E67B}"/>
              </a:ext>
            </a:extLst>
          </p:cNvPr>
          <p:cNvSpPr>
            <a:spLocks noGrp="1"/>
          </p:cNvSpPr>
          <p:nvPr>
            <p:ph type="dt" idx="10"/>
          </p:nvPr>
        </p:nvSpPr>
        <p:spPr/>
        <p:txBody>
          <a:bodyPr/>
          <a:lstStyle/>
          <a:p>
            <a:endParaRPr lang="en-US" dirty="0"/>
          </a:p>
        </p:txBody>
      </p:sp>
      <p:sp>
        <p:nvSpPr>
          <p:cNvPr id="4" name="Slide Number Placeholder 3">
            <a:extLst>
              <a:ext uri="{FF2B5EF4-FFF2-40B4-BE49-F238E27FC236}">
                <a16:creationId xmlns:a16="http://schemas.microsoft.com/office/drawing/2014/main" xmlns="" id="{5429F10E-ACBA-4EA4-B23A-AC32FC5A681B}"/>
              </a:ext>
            </a:extLst>
          </p:cNvPr>
          <p:cNvSpPr>
            <a:spLocks noGrp="1"/>
          </p:cNvSpPr>
          <p:nvPr>
            <p:ph type="sldNum" idx="11"/>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xmlns="" val="20278991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bel Layout 2">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xmlns="" id="{5AF36A59-5DE4-46F3-8035-460E546D5673}"/>
              </a:ext>
            </a:extLst>
          </p:cNvPr>
          <p:cNvSpPr>
            <a:spLocks noGrp="1"/>
          </p:cNvSpPr>
          <p:nvPr>
            <p:ph type="title"/>
          </p:nvPr>
        </p:nvSpPr>
        <p:spPr/>
        <p:txBody>
          <a:bodyPr/>
          <a:lstStyle>
            <a:lvl1pPr>
              <a:defRPr sz="3600">
                <a:latin typeface="+mj-lt"/>
              </a:defRPr>
            </a:lvl1pPr>
          </a:lstStyle>
          <a:p>
            <a:r>
              <a:rPr lang="en-US" dirty="0"/>
              <a:t>Click to edit Master title style</a:t>
            </a:r>
          </a:p>
        </p:txBody>
      </p:sp>
      <p:sp>
        <p:nvSpPr>
          <p:cNvPr id="7" name="Image 1 title">
            <a:extLst>
              <a:ext uri="{FF2B5EF4-FFF2-40B4-BE49-F238E27FC236}">
                <a16:creationId xmlns:a16="http://schemas.microsoft.com/office/drawing/2014/main" xmlns="" id="{2BEC12FB-EC67-436F-875F-0A306862EF78}"/>
              </a:ext>
            </a:extLst>
          </p:cNvPr>
          <p:cNvSpPr>
            <a:spLocks noGrp="1"/>
          </p:cNvSpPr>
          <p:nvPr>
            <p:ph type="body" sz="quarter" idx="13" hasCustomPrompt="1"/>
          </p:nvPr>
        </p:nvSpPr>
        <p:spPr>
          <a:xfrm>
            <a:off x="457201" y="4392613"/>
            <a:ext cx="2107323" cy="504825"/>
          </a:xfrm>
        </p:spPr>
        <p:txBody>
          <a:bodyPr/>
          <a:lstStyle>
            <a:lvl1pPr marL="101600" indent="0">
              <a:buNone/>
              <a:defRPr/>
            </a:lvl1pPr>
          </a:lstStyle>
          <a:p>
            <a:pPr lvl="0"/>
            <a:r>
              <a:rPr lang="en-US" dirty="0"/>
              <a:t>Image 1 title</a:t>
            </a:r>
          </a:p>
        </p:txBody>
      </p:sp>
      <p:sp>
        <p:nvSpPr>
          <p:cNvPr id="9" name="Image 1">
            <a:extLst>
              <a:ext uri="{FF2B5EF4-FFF2-40B4-BE49-F238E27FC236}">
                <a16:creationId xmlns:a16="http://schemas.microsoft.com/office/drawing/2014/main" xmlns="" id="{1E9C9C32-F8ED-4AA8-AA00-26A2357E73E9}"/>
              </a:ext>
            </a:extLst>
          </p:cNvPr>
          <p:cNvSpPr>
            <a:spLocks noGrp="1"/>
          </p:cNvSpPr>
          <p:nvPr>
            <p:ph type="pic" sz="quarter" idx="14" hasCustomPrompt="1"/>
          </p:nvPr>
        </p:nvSpPr>
        <p:spPr>
          <a:xfrm>
            <a:off x="457200" y="1817688"/>
            <a:ext cx="2107324" cy="2386012"/>
          </a:xfrm>
        </p:spPr>
        <p:txBody>
          <a:bodyPr/>
          <a:lstStyle>
            <a:lvl1pPr marL="101600" indent="0">
              <a:buNone/>
              <a:defRPr/>
            </a:lvl1pPr>
          </a:lstStyle>
          <a:p>
            <a:r>
              <a:rPr lang="en-US" dirty="0"/>
              <a:t>Image 1</a:t>
            </a:r>
          </a:p>
        </p:txBody>
      </p:sp>
      <p:sp>
        <p:nvSpPr>
          <p:cNvPr id="11" name="Label 1.1">
            <a:extLst>
              <a:ext uri="{FF2B5EF4-FFF2-40B4-BE49-F238E27FC236}">
                <a16:creationId xmlns:a16="http://schemas.microsoft.com/office/drawing/2014/main" xmlns="" id="{BD50A136-2F5A-4764-ADDC-D48D703981CC}"/>
              </a:ext>
            </a:extLst>
          </p:cNvPr>
          <p:cNvSpPr>
            <a:spLocks noGrp="1"/>
          </p:cNvSpPr>
          <p:nvPr>
            <p:ph type="body" sz="quarter" idx="15" hasCustomPrompt="1"/>
          </p:nvPr>
        </p:nvSpPr>
        <p:spPr>
          <a:xfrm>
            <a:off x="2774622" y="1794947"/>
            <a:ext cx="1534619" cy="591855"/>
          </a:xfrm>
        </p:spPr>
        <p:txBody>
          <a:bodyPr/>
          <a:lstStyle>
            <a:lvl1pPr marL="101600" indent="0">
              <a:buNone/>
              <a:defRPr/>
            </a:lvl1pPr>
          </a:lstStyle>
          <a:p>
            <a:pPr lvl="0"/>
            <a:r>
              <a:rPr lang="en-US" dirty="0"/>
              <a:t>Label 1.1</a:t>
            </a:r>
          </a:p>
        </p:txBody>
      </p:sp>
      <p:sp>
        <p:nvSpPr>
          <p:cNvPr id="13" name="Label 1.2">
            <a:extLst>
              <a:ext uri="{FF2B5EF4-FFF2-40B4-BE49-F238E27FC236}">
                <a16:creationId xmlns:a16="http://schemas.microsoft.com/office/drawing/2014/main" xmlns="" id="{16926224-3F90-4884-9AC1-A5381D78801B}"/>
              </a:ext>
            </a:extLst>
          </p:cNvPr>
          <p:cNvSpPr>
            <a:spLocks noGrp="1"/>
          </p:cNvSpPr>
          <p:nvPr>
            <p:ph type="body" sz="quarter" idx="16" hasCustomPrompt="1"/>
          </p:nvPr>
        </p:nvSpPr>
        <p:spPr>
          <a:xfrm>
            <a:off x="2774622" y="2707481"/>
            <a:ext cx="1534619" cy="606425"/>
          </a:xfrm>
        </p:spPr>
        <p:txBody>
          <a:bodyPr/>
          <a:lstStyle>
            <a:lvl1pPr marL="101600" indent="0">
              <a:buNone/>
              <a:defRPr/>
            </a:lvl1pPr>
          </a:lstStyle>
          <a:p>
            <a:pPr lvl="0"/>
            <a:r>
              <a:rPr lang="en-US" dirty="0"/>
              <a:t>Label 1.2</a:t>
            </a:r>
          </a:p>
        </p:txBody>
      </p:sp>
      <p:sp>
        <p:nvSpPr>
          <p:cNvPr id="15" name="Label 1.3">
            <a:extLst>
              <a:ext uri="{FF2B5EF4-FFF2-40B4-BE49-F238E27FC236}">
                <a16:creationId xmlns:a16="http://schemas.microsoft.com/office/drawing/2014/main" xmlns="" id="{D4719473-9C3F-493C-B20E-27CDBBA38B68}"/>
              </a:ext>
            </a:extLst>
          </p:cNvPr>
          <p:cNvSpPr>
            <a:spLocks noGrp="1"/>
          </p:cNvSpPr>
          <p:nvPr>
            <p:ph type="body" sz="quarter" idx="17" hasCustomPrompt="1"/>
          </p:nvPr>
        </p:nvSpPr>
        <p:spPr>
          <a:xfrm>
            <a:off x="2774622" y="3597275"/>
            <a:ext cx="1534619" cy="606425"/>
          </a:xfrm>
        </p:spPr>
        <p:txBody>
          <a:bodyPr/>
          <a:lstStyle>
            <a:lvl1pPr marL="101600" indent="0">
              <a:buNone/>
              <a:defRPr/>
            </a:lvl1pPr>
          </a:lstStyle>
          <a:p>
            <a:pPr lvl="0"/>
            <a:r>
              <a:rPr lang="en-US" dirty="0"/>
              <a:t>Label 1.3</a:t>
            </a:r>
          </a:p>
        </p:txBody>
      </p:sp>
      <p:sp>
        <p:nvSpPr>
          <p:cNvPr id="17" name="Image 2 title">
            <a:extLst>
              <a:ext uri="{FF2B5EF4-FFF2-40B4-BE49-F238E27FC236}">
                <a16:creationId xmlns:a16="http://schemas.microsoft.com/office/drawing/2014/main" xmlns="" id="{DC526974-AF8C-4228-AAAA-33D0B8AB71C7}"/>
              </a:ext>
            </a:extLst>
          </p:cNvPr>
          <p:cNvSpPr>
            <a:spLocks noGrp="1"/>
          </p:cNvSpPr>
          <p:nvPr>
            <p:ph type="body" sz="quarter" idx="18" hasCustomPrompt="1"/>
          </p:nvPr>
        </p:nvSpPr>
        <p:spPr>
          <a:xfrm>
            <a:off x="4931596" y="4347439"/>
            <a:ext cx="2107323" cy="504825"/>
          </a:xfrm>
        </p:spPr>
        <p:txBody>
          <a:bodyPr/>
          <a:lstStyle>
            <a:lvl1pPr marL="101600" indent="0">
              <a:buNone/>
              <a:defRPr/>
            </a:lvl1pPr>
          </a:lstStyle>
          <a:p>
            <a:pPr lvl="0"/>
            <a:r>
              <a:rPr lang="en-US" dirty="0"/>
              <a:t>Image 2 title</a:t>
            </a:r>
          </a:p>
        </p:txBody>
      </p:sp>
      <p:sp>
        <p:nvSpPr>
          <p:cNvPr id="19" name="Image 2">
            <a:extLst>
              <a:ext uri="{FF2B5EF4-FFF2-40B4-BE49-F238E27FC236}">
                <a16:creationId xmlns:a16="http://schemas.microsoft.com/office/drawing/2014/main" xmlns="" id="{812D2BB4-4991-47F8-9E82-9C9B41B052FB}"/>
              </a:ext>
            </a:extLst>
          </p:cNvPr>
          <p:cNvSpPr>
            <a:spLocks noGrp="1"/>
          </p:cNvSpPr>
          <p:nvPr>
            <p:ph type="pic" sz="quarter" idx="19" hasCustomPrompt="1"/>
          </p:nvPr>
        </p:nvSpPr>
        <p:spPr>
          <a:xfrm>
            <a:off x="4931596" y="1806537"/>
            <a:ext cx="2107323" cy="2397164"/>
          </a:xfrm>
        </p:spPr>
        <p:txBody>
          <a:bodyPr/>
          <a:lstStyle>
            <a:lvl1pPr marL="101600" indent="0">
              <a:buNone/>
              <a:defRPr/>
            </a:lvl1pPr>
          </a:lstStyle>
          <a:p>
            <a:r>
              <a:rPr lang="en-US" dirty="0"/>
              <a:t>Image 2</a:t>
            </a:r>
          </a:p>
        </p:txBody>
      </p:sp>
      <p:sp>
        <p:nvSpPr>
          <p:cNvPr id="21" name="Label 2.1">
            <a:extLst>
              <a:ext uri="{FF2B5EF4-FFF2-40B4-BE49-F238E27FC236}">
                <a16:creationId xmlns:a16="http://schemas.microsoft.com/office/drawing/2014/main" xmlns="" id="{15D9E78D-62D4-4D7C-8E37-E1A000DA23A2}"/>
              </a:ext>
            </a:extLst>
          </p:cNvPr>
          <p:cNvSpPr>
            <a:spLocks noGrp="1"/>
          </p:cNvSpPr>
          <p:nvPr>
            <p:ph type="body" sz="quarter" idx="20" hasCustomPrompt="1"/>
          </p:nvPr>
        </p:nvSpPr>
        <p:spPr>
          <a:xfrm>
            <a:off x="7304580" y="1794947"/>
            <a:ext cx="1534619" cy="608524"/>
          </a:xfrm>
        </p:spPr>
        <p:txBody>
          <a:bodyPr/>
          <a:lstStyle>
            <a:lvl1pPr marL="101600" indent="0">
              <a:buNone/>
              <a:defRPr/>
            </a:lvl1pPr>
          </a:lstStyle>
          <a:p>
            <a:pPr lvl="0"/>
            <a:r>
              <a:rPr lang="en-US" dirty="0"/>
              <a:t>Label 2.1</a:t>
            </a:r>
          </a:p>
        </p:txBody>
      </p:sp>
      <p:sp>
        <p:nvSpPr>
          <p:cNvPr id="23" name="Label 2.2">
            <a:extLst>
              <a:ext uri="{FF2B5EF4-FFF2-40B4-BE49-F238E27FC236}">
                <a16:creationId xmlns:a16="http://schemas.microsoft.com/office/drawing/2014/main" xmlns="" id="{0ECEA5DA-0702-46DA-A4DD-66B7E7FF424B}"/>
              </a:ext>
            </a:extLst>
          </p:cNvPr>
          <p:cNvSpPr>
            <a:spLocks noGrp="1"/>
          </p:cNvSpPr>
          <p:nvPr>
            <p:ph type="body" sz="quarter" idx="21" hasCustomPrompt="1"/>
          </p:nvPr>
        </p:nvSpPr>
        <p:spPr>
          <a:xfrm>
            <a:off x="7304579" y="2707481"/>
            <a:ext cx="1534619" cy="608524"/>
          </a:xfrm>
        </p:spPr>
        <p:txBody>
          <a:bodyPr/>
          <a:lstStyle>
            <a:lvl1pPr marL="101600" indent="0">
              <a:buNone/>
              <a:defRPr/>
            </a:lvl1pPr>
          </a:lstStyle>
          <a:p>
            <a:pPr lvl="0"/>
            <a:r>
              <a:rPr lang="en-US" dirty="0"/>
              <a:t>Label 2.2</a:t>
            </a:r>
          </a:p>
        </p:txBody>
      </p:sp>
      <p:sp>
        <p:nvSpPr>
          <p:cNvPr id="25" name="Label 2.3">
            <a:extLst>
              <a:ext uri="{FF2B5EF4-FFF2-40B4-BE49-F238E27FC236}">
                <a16:creationId xmlns:a16="http://schemas.microsoft.com/office/drawing/2014/main" xmlns="" id="{64C63D68-E200-46DF-8E34-92DC66FE879B}"/>
              </a:ext>
            </a:extLst>
          </p:cNvPr>
          <p:cNvSpPr>
            <a:spLocks noGrp="1"/>
          </p:cNvSpPr>
          <p:nvPr>
            <p:ph type="body" sz="quarter" idx="22" hasCustomPrompt="1"/>
          </p:nvPr>
        </p:nvSpPr>
        <p:spPr>
          <a:xfrm>
            <a:off x="7304579" y="3579818"/>
            <a:ext cx="1534620" cy="608524"/>
          </a:xfrm>
        </p:spPr>
        <p:txBody>
          <a:bodyPr/>
          <a:lstStyle>
            <a:lvl1pPr marL="101600" indent="0">
              <a:buNone/>
              <a:defRPr/>
            </a:lvl1pPr>
          </a:lstStyle>
          <a:p>
            <a:pPr lvl="0"/>
            <a:r>
              <a:rPr lang="en-US" dirty="0"/>
              <a:t>Label 2.3</a:t>
            </a:r>
          </a:p>
        </p:txBody>
      </p:sp>
      <p:sp>
        <p:nvSpPr>
          <p:cNvPr id="3" name="Date Placeholder 2">
            <a:extLst>
              <a:ext uri="{FF2B5EF4-FFF2-40B4-BE49-F238E27FC236}">
                <a16:creationId xmlns:a16="http://schemas.microsoft.com/office/drawing/2014/main" xmlns="" id="{D8A4DA0A-BA94-4C4E-A521-FB23D113A856}"/>
              </a:ext>
            </a:extLst>
          </p:cNvPr>
          <p:cNvSpPr>
            <a:spLocks noGrp="1"/>
          </p:cNvSpPr>
          <p:nvPr>
            <p:ph type="dt" idx="10"/>
          </p:nvPr>
        </p:nvSpPr>
        <p:spPr/>
        <p:txBody>
          <a:bodyPr/>
          <a:lstStyle/>
          <a:p>
            <a:endParaRPr lang="en-US" dirty="0"/>
          </a:p>
        </p:txBody>
      </p:sp>
      <p:sp>
        <p:nvSpPr>
          <p:cNvPr id="4" name="Slide Number Placeholder 3">
            <a:extLst>
              <a:ext uri="{FF2B5EF4-FFF2-40B4-BE49-F238E27FC236}">
                <a16:creationId xmlns:a16="http://schemas.microsoft.com/office/drawing/2014/main" xmlns="" id="{44569933-5FC5-4C73-96ED-E1AC0FC867FE}"/>
              </a:ext>
            </a:extLst>
          </p:cNvPr>
          <p:cNvSpPr>
            <a:spLocks noGrp="1"/>
          </p:cNvSpPr>
          <p:nvPr>
            <p:ph type="sldNum" idx="11"/>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xmlns="" val="6487214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8"/>
        <p:cNvGrpSpPr/>
        <p:nvPr/>
      </p:nvGrpSpPr>
      <p:grpSpPr>
        <a:xfrm>
          <a:off x="0" y="0"/>
          <a:ext cx="0" cy="0"/>
          <a:chOff x="0" y="0"/>
          <a:chExt cx="0" cy="0"/>
        </a:xfrm>
      </p:grpSpPr>
      <p:sp>
        <p:nvSpPr>
          <p:cNvPr id="69" name="Title Placeholder"/>
          <p:cNvSpPr txBox="1">
            <a:spLocks noGrp="1"/>
          </p:cNvSpPr>
          <p:nvPr>
            <p:ph type="title" hasCustomPrompt="1"/>
          </p:nvPr>
        </p:nvSpPr>
        <p:spPr>
          <a:xfrm>
            <a:off x="685800" y="1447800"/>
            <a:ext cx="7772400" cy="2152651"/>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	</a:t>
            </a:r>
            <a:endParaRPr dirty="0"/>
          </a:p>
        </p:txBody>
      </p:sp>
      <p:sp>
        <p:nvSpPr>
          <p:cNvPr id="70" name="Content Placeholder"/>
          <p:cNvSpPr txBox="1">
            <a:spLocks noGrp="1"/>
          </p:cNvSpPr>
          <p:nvPr>
            <p:ph type="body" idx="1"/>
          </p:nvPr>
        </p:nvSpPr>
        <p:spPr>
          <a:xfrm>
            <a:off x="674687" y="3962400"/>
            <a:ext cx="7794626"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endParaRPr dirty="0"/>
          </a:p>
        </p:txBody>
      </p:sp>
      <p:sp>
        <p:nvSpPr>
          <p:cNvPr id="72" name="Shape 7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3" name="Shape 7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add copyright">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19" name="Title Placeholder"/>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0" name="Content Placeholder"/>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400" b="0" i="0" u="none" strike="noStrike" cap="none">
                <a:solidFill>
                  <a:schemeClr val="dk1"/>
                </a:solidFill>
                <a:latin typeface="+mn-lt"/>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dirty="0">
              <a:ln>
                <a:noFill/>
              </a:ln>
              <a:solidFill>
                <a:srgbClr val="FFFFFF"/>
              </a:solidFill>
              <a:effectLst/>
              <a:uLnTx/>
              <a:uFillTx/>
              <a:latin typeface="Arial"/>
              <a:cs typeface="Arial"/>
              <a:sym typeface="Arial"/>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900" b="0" i="0" u="none" strike="noStrike" kern="0" cap="none" spc="0" normalizeH="0" baseline="0" noProof="0">
                <a:ln>
                  <a:noFill/>
                </a:ln>
                <a:solidFill>
                  <a:srgbClr val="FFFFFF"/>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a:t>
            </a:fld>
            <a:endParaRPr kumimoji="0" lang="en-US" sz="900" b="0" i="0" u="none" strike="noStrike" kern="0" cap="none" spc="0" normalizeH="0" baseline="0" noProof="0" dirty="0">
              <a:ln>
                <a:noFill/>
              </a:ln>
              <a:solidFill>
                <a:srgbClr val="FFFFFF"/>
              </a:solidFill>
              <a:effectLst/>
              <a:uLnTx/>
              <a:uFillTx/>
              <a:latin typeface="Arial"/>
              <a:ea typeface="Arial"/>
              <a:cs typeface="Arial"/>
              <a:sym typeface="Arial"/>
            </a:endParaRPr>
          </a:p>
        </p:txBody>
      </p:sp>
    </p:spTree>
    <p:extLst>
      <p:ext uri="{BB962C8B-B14F-4D97-AF65-F5344CB8AC3E}">
        <p14:creationId xmlns:p14="http://schemas.microsoft.com/office/powerpoint/2010/main" xmlns="" val="4215940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Shape 24"/>
        <p:cNvGrpSpPr/>
        <p:nvPr/>
      </p:nvGrpSpPr>
      <p:grpSpPr>
        <a:xfrm>
          <a:off x="0" y="0"/>
          <a:ext cx="0" cy="0"/>
          <a:chOff x="0" y="0"/>
          <a:chExt cx="0" cy="0"/>
        </a:xfrm>
      </p:grpSpPr>
      <p:sp>
        <p:nvSpPr>
          <p:cNvPr id="25"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 name="Content Placeholder 3">
            <a:extLst>
              <a:ext uri="{FF2B5EF4-FFF2-40B4-BE49-F238E27FC236}">
                <a16:creationId xmlns:a16="http://schemas.microsoft.com/office/drawing/2014/main" xmlns="" id="{00F45AE3-EB76-41DE-97B2-CFE79B73D3C6}"/>
              </a:ext>
            </a:extLst>
          </p:cNvPr>
          <p:cNvSpPr>
            <a:spLocks noGrp="1"/>
          </p:cNvSpPr>
          <p:nvPr>
            <p:ph sz="quarter" idx="13" hasCustomPrompt="1"/>
          </p:nvPr>
        </p:nvSpPr>
        <p:spPr>
          <a:xfrm>
            <a:off x="457200" y="1554920"/>
            <a:ext cx="8232775" cy="4663335"/>
          </a:xfrm>
        </p:spPr>
        <p:txBody>
          <a:bodyPr/>
          <a:lstStyle>
            <a:lvl1pPr indent="-255600">
              <a:defRPr sz="2400">
                <a:latin typeface="+mn-lt"/>
              </a:defRPr>
            </a:lvl1pPr>
            <a:lvl2pPr indent="-284400">
              <a:defRPr sz="2400">
                <a:latin typeface="+mn-lt"/>
              </a:defRPr>
            </a:lvl2pPr>
            <a:lvl3pPr indent="-230400">
              <a:buFont typeface="Wingdings" panose="05000000000000000000" pitchFamily="2" charset="2"/>
              <a:buChar char="§"/>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Shape 28"/>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9" name="Shape 29"/>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Two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 name="Content Placeholder 3">
            <a:extLst>
              <a:ext uri="{FF2B5EF4-FFF2-40B4-BE49-F238E27FC236}">
                <a16:creationId xmlns:a16="http://schemas.microsoft.com/office/drawing/2014/main" xmlns="" id="{211BB07C-705F-4113-A2C5-779D6EA64D97}"/>
              </a:ext>
            </a:extLst>
          </p:cNvPr>
          <p:cNvSpPr>
            <a:spLocks noGrp="1"/>
          </p:cNvSpPr>
          <p:nvPr>
            <p:ph sz="quarter" idx="13"/>
          </p:nvPr>
        </p:nvSpPr>
        <p:spPr>
          <a:xfrm>
            <a:off x="457200" y="1556327"/>
            <a:ext cx="8229600" cy="226752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a:extLst>
              <a:ext uri="{FF2B5EF4-FFF2-40B4-BE49-F238E27FC236}">
                <a16:creationId xmlns:a16="http://schemas.microsoft.com/office/drawing/2014/main" xmlns="" id="{820D01C0-4FD2-4065-9EC3-96A308398288}"/>
              </a:ext>
            </a:extLst>
          </p:cNvPr>
          <p:cNvSpPr>
            <a:spLocks noGrp="1"/>
          </p:cNvSpPr>
          <p:nvPr>
            <p:ph sz="quarter" idx="14"/>
          </p:nvPr>
        </p:nvSpPr>
        <p:spPr>
          <a:xfrm>
            <a:off x="457200" y="3971925"/>
            <a:ext cx="8229600" cy="2105025"/>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Three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 name="Content Placeholder 2">
            <a:extLst>
              <a:ext uri="{FF2B5EF4-FFF2-40B4-BE49-F238E27FC236}">
                <a16:creationId xmlns:a16="http://schemas.microsoft.com/office/drawing/2014/main" xmlns="" id="{6F503D41-401A-43DB-9BC0-38F51965B892}"/>
              </a:ext>
            </a:extLst>
          </p:cNvPr>
          <p:cNvSpPr>
            <a:spLocks noGrp="1"/>
          </p:cNvSpPr>
          <p:nvPr>
            <p:ph sz="quarter" idx="15"/>
          </p:nvPr>
        </p:nvSpPr>
        <p:spPr>
          <a:xfrm>
            <a:off x="457200" y="1556327"/>
            <a:ext cx="3635375" cy="4520623"/>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xmlns="" id="{211BB07C-705F-4113-A2C5-779D6EA64D97}"/>
              </a:ext>
            </a:extLst>
          </p:cNvPr>
          <p:cNvSpPr>
            <a:spLocks noGrp="1"/>
          </p:cNvSpPr>
          <p:nvPr>
            <p:ph sz="quarter" idx="13"/>
          </p:nvPr>
        </p:nvSpPr>
        <p:spPr>
          <a:xfrm>
            <a:off x="4234542" y="1556327"/>
            <a:ext cx="4452257" cy="226752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a:extLst>
              <a:ext uri="{FF2B5EF4-FFF2-40B4-BE49-F238E27FC236}">
                <a16:creationId xmlns:a16="http://schemas.microsoft.com/office/drawing/2014/main" xmlns="" id="{820D01C0-4FD2-4065-9EC3-96A308398288}"/>
              </a:ext>
            </a:extLst>
          </p:cNvPr>
          <p:cNvSpPr>
            <a:spLocks noGrp="1"/>
          </p:cNvSpPr>
          <p:nvPr>
            <p:ph sz="quarter" idx="14"/>
          </p:nvPr>
        </p:nvSpPr>
        <p:spPr>
          <a:xfrm>
            <a:off x="4234542" y="3971925"/>
            <a:ext cx="4452258" cy="2105025"/>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xmlns="" val="2769062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wo Columns">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8" name="Content Placeholder 7">
            <a:extLst>
              <a:ext uri="{FF2B5EF4-FFF2-40B4-BE49-F238E27FC236}">
                <a16:creationId xmlns:a16="http://schemas.microsoft.com/office/drawing/2014/main" xmlns="" id="{82CB7AFE-9851-46A0-B2FB-0A5EE6AEFCA6}"/>
              </a:ext>
            </a:extLst>
          </p:cNvPr>
          <p:cNvSpPr>
            <a:spLocks noGrp="1"/>
          </p:cNvSpPr>
          <p:nvPr>
            <p:ph sz="quarter" idx="13"/>
          </p:nvPr>
        </p:nvSpPr>
        <p:spPr>
          <a:xfrm>
            <a:off x="457200" y="1552575"/>
            <a:ext cx="3991970"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7">
            <a:extLst>
              <a:ext uri="{FF2B5EF4-FFF2-40B4-BE49-F238E27FC236}">
                <a16:creationId xmlns:a16="http://schemas.microsoft.com/office/drawing/2014/main" xmlns="" id="{75D3A394-A5AF-478E-AC3D-2714CFF806D2}"/>
              </a:ext>
            </a:extLst>
          </p:cNvPr>
          <p:cNvSpPr>
            <a:spLocks noGrp="1"/>
          </p:cNvSpPr>
          <p:nvPr>
            <p:ph sz="quarter" idx="14"/>
          </p:nvPr>
        </p:nvSpPr>
        <p:spPr>
          <a:xfrm>
            <a:off x="4694830" y="1552575"/>
            <a:ext cx="3991970"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xmlns="" val="4126110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hree Columns">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16" name="Content Placeholder 7">
            <a:extLst>
              <a:ext uri="{FF2B5EF4-FFF2-40B4-BE49-F238E27FC236}">
                <a16:creationId xmlns:a16="http://schemas.microsoft.com/office/drawing/2014/main" xmlns="" id="{75D3A394-A5AF-478E-AC3D-2714CFF806D2}"/>
              </a:ext>
            </a:extLst>
          </p:cNvPr>
          <p:cNvSpPr>
            <a:spLocks noGrp="1"/>
          </p:cNvSpPr>
          <p:nvPr>
            <p:ph sz="quarter" idx="14"/>
          </p:nvPr>
        </p:nvSpPr>
        <p:spPr>
          <a:xfrm>
            <a:off x="457201" y="1552575"/>
            <a:ext cx="2595603"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a:extLst>
              <a:ext uri="{FF2B5EF4-FFF2-40B4-BE49-F238E27FC236}">
                <a16:creationId xmlns:a16="http://schemas.microsoft.com/office/drawing/2014/main" xmlns="" id="{82CB7AFE-9851-46A0-B2FB-0A5EE6AEFCA6}"/>
              </a:ext>
            </a:extLst>
          </p:cNvPr>
          <p:cNvSpPr>
            <a:spLocks noGrp="1"/>
          </p:cNvSpPr>
          <p:nvPr>
            <p:ph sz="quarter" idx="13"/>
          </p:nvPr>
        </p:nvSpPr>
        <p:spPr>
          <a:xfrm>
            <a:off x="3274199" y="1552575"/>
            <a:ext cx="2595602"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7">
            <a:extLst>
              <a:ext uri="{FF2B5EF4-FFF2-40B4-BE49-F238E27FC236}">
                <a16:creationId xmlns:a16="http://schemas.microsoft.com/office/drawing/2014/main" xmlns="" id="{5D721EFE-2C28-4C54-8BB9-3FCF3DECD16D}"/>
              </a:ext>
            </a:extLst>
          </p:cNvPr>
          <p:cNvSpPr>
            <a:spLocks noGrp="1"/>
          </p:cNvSpPr>
          <p:nvPr>
            <p:ph sz="quarter" idx="15"/>
          </p:nvPr>
        </p:nvSpPr>
        <p:spPr>
          <a:xfrm>
            <a:off x="6091197" y="1552575"/>
            <a:ext cx="2595603"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xmlns="" val="4164433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Four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8" name="Content Placeholder 7">
            <a:extLst>
              <a:ext uri="{FF2B5EF4-FFF2-40B4-BE49-F238E27FC236}">
                <a16:creationId xmlns:a16="http://schemas.microsoft.com/office/drawing/2014/main" xmlns="" id="{82CB7AFE-9851-46A0-B2FB-0A5EE6AEFCA6}"/>
              </a:ext>
            </a:extLst>
          </p:cNvPr>
          <p:cNvSpPr>
            <a:spLocks noGrp="1"/>
          </p:cNvSpPr>
          <p:nvPr>
            <p:ph sz="quarter" idx="13"/>
          </p:nvPr>
        </p:nvSpPr>
        <p:spPr>
          <a:xfrm>
            <a:off x="457200" y="1552575"/>
            <a:ext cx="1885950"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7">
            <a:extLst>
              <a:ext uri="{FF2B5EF4-FFF2-40B4-BE49-F238E27FC236}">
                <a16:creationId xmlns:a16="http://schemas.microsoft.com/office/drawing/2014/main" xmlns="" id="{75D3A394-A5AF-478E-AC3D-2714CFF806D2}"/>
              </a:ext>
            </a:extLst>
          </p:cNvPr>
          <p:cNvSpPr>
            <a:spLocks noGrp="1"/>
          </p:cNvSpPr>
          <p:nvPr>
            <p:ph sz="quarter" idx="14"/>
          </p:nvPr>
        </p:nvSpPr>
        <p:spPr>
          <a:xfrm>
            <a:off x="2572593" y="1552575"/>
            <a:ext cx="1885950"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7">
            <a:extLst>
              <a:ext uri="{FF2B5EF4-FFF2-40B4-BE49-F238E27FC236}">
                <a16:creationId xmlns:a16="http://schemas.microsoft.com/office/drawing/2014/main" xmlns="" id="{5D721EFE-2C28-4C54-8BB9-3FCF3DECD16D}"/>
              </a:ext>
            </a:extLst>
          </p:cNvPr>
          <p:cNvSpPr>
            <a:spLocks noGrp="1"/>
          </p:cNvSpPr>
          <p:nvPr>
            <p:ph sz="quarter" idx="15"/>
          </p:nvPr>
        </p:nvSpPr>
        <p:spPr>
          <a:xfrm>
            <a:off x="4687986" y="1552575"/>
            <a:ext cx="1885950"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7">
            <a:extLst>
              <a:ext uri="{FF2B5EF4-FFF2-40B4-BE49-F238E27FC236}">
                <a16:creationId xmlns:a16="http://schemas.microsoft.com/office/drawing/2014/main" xmlns="" id="{99D20A0E-9225-48FB-91AF-C7D8DE4D66F4}"/>
              </a:ext>
            </a:extLst>
          </p:cNvPr>
          <p:cNvSpPr>
            <a:spLocks noGrp="1"/>
          </p:cNvSpPr>
          <p:nvPr>
            <p:ph sz="quarter" idx="16"/>
          </p:nvPr>
        </p:nvSpPr>
        <p:spPr>
          <a:xfrm>
            <a:off x="6803378" y="1552575"/>
            <a:ext cx="1885950"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xmlns="" val="3011214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Ten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8" name="Content Placeholder 7">
            <a:extLst>
              <a:ext uri="{FF2B5EF4-FFF2-40B4-BE49-F238E27FC236}">
                <a16:creationId xmlns:a16="http://schemas.microsoft.com/office/drawing/2014/main" xmlns="" id="{82CB7AFE-9851-46A0-B2FB-0A5EE6AEFCA6}"/>
              </a:ext>
            </a:extLst>
          </p:cNvPr>
          <p:cNvSpPr>
            <a:spLocks noGrp="1"/>
          </p:cNvSpPr>
          <p:nvPr>
            <p:ph sz="quarter" idx="13"/>
          </p:nvPr>
        </p:nvSpPr>
        <p:spPr>
          <a:xfrm>
            <a:off x="457200" y="1552575"/>
            <a:ext cx="4011769" cy="46940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7">
            <a:extLst>
              <a:ext uri="{FF2B5EF4-FFF2-40B4-BE49-F238E27FC236}">
                <a16:creationId xmlns:a16="http://schemas.microsoft.com/office/drawing/2014/main" xmlns="" id="{75D3A394-A5AF-478E-AC3D-2714CFF806D2}"/>
              </a:ext>
            </a:extLst>
          </p:cNvPr>
          <p:cNvSpPr>
            <a:spLocks noGrp="1"/>
          </p:cNvSpPr>
          <p:nvPr>
            <p:ph sz="quarter" idx="14"/>
          </p:nvPr>
        </p:nvSpPr>
        <p:spPr>
          <a:xfrm>
            <a:off x="457200" y="2216772"/>
            <a:ext cx="4011769" cy="552186"/>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7">
            <a:extLst>
              <a:ext uri="{FF2B5EF4-FFF2-40B4-BE49-F238E27FC236}">
                <a16:creationId xmlns:a16="http://schemas.microsoft.com/office/drawing/2014/main" xmlns="" id="{5D721EFE-2C28-4C54-8BB9-3FCF3DECD16D}"/>
              </a:ext>
            </a:extLst>
          </p:cNvPr>
          <p:cNvSpPr>
            <a:spLocks noGrp="1"/>
          </p:cNvSpPr>
          <p:nvPr>
            <p:ph sz="quarter" idx="15"/>
          </p:nvPr>
        </p:nvSpPr>
        <p:spPr>
          <a:xfrm>
            <a:off x="457200" y="2953477"/>
            <a:ext cx="4011769" cy="52536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7">
            <a:extLst>
              <a:ext uri="{FF2B5EF4-FFF2-40B4-BE49-F238E27FC236}">
                <a16:creationId xmlns:a16="http://schemas.microsoft.com/office/drawing/2014/main" xmlns="" id="{99D20A0E-9225-48FB-91AF-C7D8DE4D66F4}"/>
              </a:ext>
            </a:extLst>
          </p:cNvPr>
          <p:cNvSpPr>
            <a:spLocks noGrp="1"/>
          </p:cNvSpPr>
          <p:nvPr>
            <p:ph sz="quarter" idx="16"/>
          </p:nvPr>
        </p:nvSpPr>
        <p:spPr>
          <a:xfrm>
            <a:off x="457200" y="3640944"/>
            <a:ext cx="4011769" cy="52536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lt1"/>
              </a:solidFill>
              <a:latin typeface="Arial"/>
              <a:ea typeface="Arial"/>
              <a:cs typeface="Arial"/>
              <a:sym typeface="Arial"/>
            </a:endParaRPr>
          </a:p>
        </p:txBody>
      </p:sp>
      <p:sp>
        <p:nvSpPr>
          <p:cNvPr id="3" name="Content Placeholder 2"/>
          <p:cNvSpPr>
            <a:spLocks noGrp="1"/>
          </p:cNvSpPr>
          <p:nvPr>
            <p:ph sz="quarter" idx="17"/>
          </p:nvPr>
        </p:nvSpPr>
        <p:spPr>
          <a:xfrm>
            <a:off x="457200" y="4352925"/>
            <a:ext cx="4011769" cy="4762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8"/>
          </p:nvPr>
        </p:nvSpPr>
        <p:spPr>
          <a:xfrm>
            <a:off x="457200" y="5010150"/>
            <a:ext cx="4011769" cy="5143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9"/>
          </p:nvPr>
        </p:nvSpPr>
        <p:spPr>
          <a:xfrm>
            <a:off x="457200" y="5692775"/>
            <a:ext cx="4011769" cy="56673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0" name="Content Placeholder 9"/>
          <p:cNvSpPr>
            <a:spLocks noGrp="1"/>
          </p:cNvSpPr>
          <p:nvPr>
            <p:ph sz="quarter" idx="20"/>
          </p:nvPr>
        </p:nvSpPr>
        <p:spPr>
          <a:xfrm>
            <a:off x="4622801" y="1557338"/>
            <a:ext cx="4064000" cy="465137"/>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2" name="Content Placeholder 11"/>
          <p:cNvSpPr>
            <a:spLocks noGrp="1"/>
          </p:cNvSpPr>
          <p:nvPr>
            <p:ph sz="quarter" idx="21"/>
          </p:nvPr>
        </p:nvSpPr>
        <p:spPr>
          <a:xfrm>
            <a:off x="4622800" y="2216150"/>
            <a:ext cx="4064000" cy="5524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4" name="Content Placeholder 13"/>
          <p:cNvSpPr>
            <a:spLocks noGrp="1"/>
          </p:cNvSpPr>
          <p:nvPr>
            <p:ph sz="quarter" idx="22"/>
          </p:nvPr>
        </p:nvSpPr>
        <p:spPr>
          <a:xfrm>
            <a:off x="4622800" y="2952750"/>
            <a:ext cx="4064000" cy="525463"/>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9" name="Content Placeholder 18"/>
          <p:cNvSpPr>
            <a:spLocks noGrp="1"/>
          </p:cNvSpPr>
          <p:nvPr>
            <p:ph sz="quarter" idx="23"/>
          </p:nvPr>
        </p:nvSpPr>
        <p:spPr>
          <a:xfrm>
            <a:off x="4622800" y="3641725"/>
            <a:ext cx="4064000" cy="523875"/>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1" name="Content Placeholder 20"/>
          <p:cNvSpPr>
            <a:spLocks noGrp="1"/>
          </p:cNvSpPr>
          <p:nvPr>
            <p:ph sz="quarter" idx="24"/>
          </p:nvPr>
        </p:nvSpPr>
        <p:spPr>
          <a:xfrm>
            <a:off x="4622800" y="4352925"/>
            <a:ext cx="4064000" cy="4762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3" name="Content Placeholder 22"/>
          <p:cNvSpPr>
            <a:spLocks noGrp="1"/>
          </p:cNvSpPr>
          <p:nvPr>
            <p:ph sz="quarter" idx="25"/>
          </p:nvPr>
        </p:nvSpPr>
        <p:spPr>
          <a:xfrm>
            <a:off x="4713288" y="5010150"/>
            <a:ext cx="3973512" cy="5143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5" name="Content Placeholder 24"/>
          <p:cNvSpPr>
            <a:spLocks noGrp="1"/>
          </p:cNvSpPr>
          <p:nvPr>
            <p:ph sz="quarter" idx="26"/>
          </p:nvPr>
        </p:nvSpPr>
        <p:spPr>
          <a:xfrm>
            <a:off x="4713288" y="5692775"/>
            <a:ext cx="3973512" cy="56673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xmlns="" val="447121803"/>
      </p:ext>
    </p:extLst>
  </p:cSld>
  <p:clrMapOvr>
    <a:masterClrMapping/>
  </p:clrMapOvr>
  <p:extLst>
    <p:ext uri="{DCECCB84-F9BA-43D5-87BE-67443E8EF086}">
      <p15:sldGuideLst xmlns:p15="http://schemas.microsoft.com/office/powerpoint/2012/main" xmlns="">
        <p15:guide id="1" orient="horz" pos="981"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image" Target="../media/image1.jpeg"/><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a:t>
            </a:r>
            <a:endParaRPr dirty="0"/>
          </a:p>
        </p:txBody>
      </p:sp>
      <p:sp>
        <p:nvSpPr>
          <p:cNvPr id="11" name="Shape 11"/>
          <p:cNvSpPr txBox="1">
            <a:spLocks noGrp="1"/>
          </p:cNvSpPr>
          <p:nvPr>
            <p:ph type="body" idx="1"/>
          </p:nvPr>
        </p:nvSpPr>
        <p:spPr>
          <a:xfrm>
            <a:off x="457200" y="1600200"/>
            <a:ext cx="8229600" cy="4428411"/>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tx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lang="en-US" dirty="0">
              <a:solidFill>
                <a:schemeClr val="tx1"/>
              </a:solidFill>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solidFill>
                  <a:schemeClr val="tx1"/>
                </a:solidFill>
              </a:defRPr>
            </a:lvl1pPr>
          </a:lstStyle>
          <a:p>
            <a:pPr algn="r">
              <a:buSzPct val="25000"/>
              <a:defRPr/>
            </a:pPr>
            <a:fld id="{00000000-1234-1234-1234-123412341234}" type="slidenum">
              <a:rPr lang="en-US" sz="900" smtClean="0"/>
              <a:pPr algn="r">
                <a:buSzPct val="25000"/>
                <a:defRPr/>
              </a:pPr>
              <a:t>‹#›</a:t>
            </a:fld>
            <a:endParaRPr lang="en-US" sz="900" dirty="0"/>
          </a:p>
        </p:txBody>
      </p:sp>
    </p:spTree>
    <p:extLst>
      <p:ext uri="{BB962C8B-B14F-4D97-AF65-F5344CB8AC3E}">
        <p14:creationId xmlns:p14="http://schemas.microsoft.com/office/powerpoint/2010/main" xmlns="" val="3246644562"/>
      </p:ext>
    </p:extLst>
  </p:cSld>
  <p:clrMap bg1="lt1" tx1="dk1" bg2="dk2" tx2="lt2" accent1="accent1" accent2="accent2" accent3="accent3" accent4="accent4" accent5="accent5" accent6="accent6" hlink="hlink" folHlink="folHlink"/>
  <p:sldLayoutIdLst>
    <p:sldLayoutId id="214748367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a:t>
            </a:r>
            <a:endParaRPr dirty="0"/>
          </a:p>
        </p:txBody>
      </p:sp>
      <p:sp>
        <p:nvSpPr>
          <p:cNvPr id="11" name="Content Placeholder"/>
          <p:cNvSpPr txBox="1">
            <a:spLocks noGrp="1"/>
          </p:cNvSpPr>
          <p:nvPr>
            <p:ph type="body" idx="1"/>
          </p:nvPr>
        </p:nvSpPr>
        <p:spPr>
          <a:xfrm>
            <a:off x="457200" y="1600200"/>
            <a:ext cx="8229600" cy="4428411"/>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6" name="Copyright"/>
          <p:cNvSpPr txBox="1"/>
          <p:nvPr/>
        </p:nvSpPr>
        <p:spPr>
          <a:xfrm>
            <a:off x="1600200" y="6429344"/>
            <a:ext cx="7162799" cy="200054"/>
          </a:xfrm>
          <a:prstGeom prst="rect">
            <a:avLst/>
          </a:prstGeom>
          <a:noFill/>
          <a:ln>
            <a:noFill/>
          </a:ln>
        </p:spPr>
        <p:txBody>
          <a:bodyPr lIns="91425" tIns="45700" rIns="91425" bIns="45700" anchor="ctr" anchorCtr="0">
            <a:no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a:ea typeface="Verdana" panose="020B0604030504040204" pitchFamily="34" charset="0"/>
                <a:cs typeface="Verdana" panose="020B0604030504040204" pitchFamily="34" charset="0"/>
              </a:rPr>
              <a:t>Copyright © 2022, 2019, 2018 Pearson Education, Inc. All Rights Reserved</a:t>
            </a: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lt1"/>
              </a:solidFill>
              <a:latin typeface="Arial"/>
              <a:ea typeface="Arial"/>
              <a:cs typeface="Arial"/>
              <a:sym typeface="Arial"/>
            </a:endParaRPr>
          </a:p>
        </p:txBody>
      </p:sp>
      <p:pic>
        <p:nvPicPr>
          <p:cNvPr id="8" name="Picture Placeholder 21" descr="Pearson Logo">
            <a:extLst>
              <a:ext uri="{FF2B5EF4-FFF2-40B4-BE49-F238E27FC236}">
                <a16:creationId xmlns:a16="http://schemas.microsoft.com/office/drawing/2014/main" xmlns="" id="{9482BDEB-84DF-4344-AD30-389884976DF6}"/>
              </a:ext>
            </a:extLst>
          </p:cNvPr>
          <p:cNvPicPr>
            <a:picLocks noChangeAspect="1"/>
          </p:cNvPicPr>
          <p:nvPr userDrawn="1"/>
        </p:nvPicPr>
        <p:blipFill>
          <a:blip r:embed="rId15"/>
          <a:srcRect t="22152" b="22152"/>
          <a:stretch>
            <a:fillRect/>
          </a:stretch>
        </p:blipFill>
        <p:spPr>
          <a:xfrm>
            <a:off x="315677" y="6420639"/>
            <a:ext cx="1176574" cy="296443"/>
          </a:xfrm>
          <a:prstGeom prst="rect">
            <a:avLst/>
          </a:prstGeom>
        </p:spPr>
      </p:pic>
    </p:spTree>
  </p:cSld>
  <p:clrMap bg1="lt1" tx1="dk1" bg2="dk2" tx2="lt2" accent1="accent1" accent2="accent2" accent3="accent3" accent4="accent4" accent5="accent5" accent6="accent6" hlink="hlink" folHlink="folHlink"/>
  <p:sldLayoutIdLst>
    <p:sldLayoutId id="2147483664" r:id="rId1"/>
    <p:sldLayoutId id="2147483649" r:id="rId2"/>
    <p:sldLayoutId id="2147483650" r:id="rId3"/>
    <p:sldLayoutId id="2147483676" r:id="rId4"/>
    <p:sldLayoutId id="2147483677" r:id="rId5"/>
    <p:sldLayoutId id="2147483678" r:id="rId6"/>
    <p:sldLayoutId id="2147483679" r:id="rId7"/>
    <p:sldLayoutId id="2147483680" r:id="rId8"/>
    <p:sldLayoutId id="2147483671" r:id="rId9"/>
    <p:sldLayoutId id="2147483673" r:id="rId10"/>
    <p:sldLayoutId id="2147483670" r:id="rId11"/>
    <p:sldLayoutId id="2147483669" r:id="rId12"/>
    <p:sldLayoutId id="2147483655"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9.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E98728-A241-43F4-95FF-6C49FEEA0911}"/>
              </a:ext>
              <a:ext uri="{C183D7F6-B498-43B3-948B-1728B52AA6E4}">
                <adec:decorative xmlns:adec="http://schemas.microsoft.com/office/drawing/2017/decorative" xmlns="" val="1"/>
              </a:ext>
            </a:extLst>
          </p:cNvPr>
          <p:cNvSpPr>
            <a:spLocks noGrp="1"/>
          </p:cNvSpPr>
          <p:nvPr>
            <p:ph type="title"/>
          </p:nvPr>
        </p:nvSpPr>
        <p:spPr>
          <a:xfrm>
            <a:off x="457199" y="143692"/>
            <a:ext cx="8229601" cy="987333"/>
          </a:xfrm>
        </p:spPr>
        <p:txBody>
          <a:bodyPr anchor="ctr"/>
          <a:lstStyle/>
          <a:p>
            <a:r>
              <a:rPr lang="en-US" altLang="en-US" sz="3000" dirty="0">
                <a:solidFill>
                  <a:schemeClr val="tx2"/>
                </a:solidFill>
                <a:cs typeface="Times New Roman" panose="02020603050405020304" pitchFamily="18" charset="0"/>
              </a:rPr>
              <a:t>E-commerce 2021: Business. Technology. Society.</a:t>
            </a:r>
            <a:endParaRPr lang="en-US" sz="3000" dirty="0"/>
          </a:p>
        </p:txBody>
      </p:sp>
      <p:sp>
        <p:nvSpPr>
          <p:cNvPr id="3" name="Content Placeholder 2">
            <a:extLst>
              <a:ext uri="{FF2B5EF4-FFF2-40B4-BE49-F238E27FC236}">
                <a16:creationId xmlns:a16="http://schemas.microsoft.com/office/drawing/2014/main" xmlns="" id="{ABE18F80-D4FC-4D8F-B2BD-E7BEE7E012B5}"/>
              </a:ext>
              <a:ext uri="{C183D7F6-B498-43B3-948B-1728B52AA6E4}">
                <adec:decorative xmlns:adec="http://schemas.microsoft.com/office/drawing/2017/decorative" xmlns="" val="1"/>
              </a:ext>
            </a:extLst>
          </p:cNvPr>
          <p:cNvSpPr>
            <a:spLocks noGrp="1"/>
          </p:cNvSpPr>
          <p:nvPr>
            <p:ph type="body" idx="1"/>
          </p:nvPr>
        </p:nvSpPr>
        <p:spPr>
          <a:xfrm>
            <a:off x="457200" y="1212419"/>
            <a:ext cx="8229600" cy="413524"/>
          </a:xfrm>
        </p:spPr>
        <p:txBody>
          <a:bodyPr anchor="ctr"/>
          <a:lstStyle/>
          <a:p>
            <a:r>
              <a:rPr lang="en-US" dirty="0">
                <a:solidFill>
                  <a:schemeClr val="tx2"/>
                </a:solidFill>
              </a:rPr>
              <a:t>Sixteenth Edition</a:t>
            </a:r>
          </a:p>
        </p:txBody>
      </p:sp>
      <p:sp>
        <p:nvSpPr>
          <p:cNvPr id="5" name="Content Placeholder 4">
            <a:extLst>
              <a:ext uri="{FF2B5EF4-FFF2-40B4-BE49-F238E27FC236}">
                <a16:creationId xmlns:a16="http://schemas.microsoft.com/office/drawing/2014/main" xmlns="" id="{2D222376-7AD7-4443-B67A-120BE12F4DDB}"/>
              </a:ext>
              <a:ext uri="{C183D7F6-B498-43B3-948B-1728B52AA6E4}">
                <adec:decorative xmlns:adec="http://schemas.microsoft.com/office/drawing/2017/decorative" xmlns="" val="1"/>
              </a:ext>
            </a:extLst>
          </p:cNvPr>
          <p:cNvSpPr>
            <a:spLocks noGrp="1"/>
          </p:cNvSpPr>
          <p:nvPr>
            <p:ph sz="quarter" idx="14"/>
          </p:nvPr>
        </p:nvSpPr>
        <p:spPr>
          <a:xfrm>
            <a:off x="5029200" y="1906104"/>
            <a:ext cx="3657600" cy="1186345"/>
          </a:xfrm>
        </p:spPr>
        <p:txBody>
          <a:bodyPr/>
          <a:lstStyle/>
          <a:p>
            <a:pPr marL="0" algn="ctr"/>
            <a:r>
              <a:rPr lang="en-US" b="1" dirty="0">
                <a:latin typeface="+mn-lt"/>
              </a:rPr>
              <a:t>Chapter 9</a:t>
            </a:r>
          </a:p>
        </p:txBody>
      </p:sp>
      <p:sp>
        <p:nvSpPr>
          <p:cNvPr id="6" name="Content Placeholder 5">
            <a:extLst>
              <a:ext uri="{FF2B5EF4-FFF2-40B4-BE49-F238E27FC236}">
                <a16:creationId xmlns:a16="http://schemas.microsoft.com/office/drawing/2014/main" xmlns="" id="{82FD4EC9-4778-4E2F-B136-2A176CA2BA69}"/>
              </a:ext>
              <a:ext uri="{C183D7F6-B498-43B3-948B-1728B52AA6E4}">
                <adec:decorative xmlns:adec="http://schemas.microsoft.com/office/drawing/2017/decorative" xmlns="" val="1"/>
              </a:ext>
            </a:extLst>
          </p:cNvPr>
          <p:cNvSpPr>
            <a:spLocks noGrp="1"/>
          </p:cNvSpPr>
          <p:nvPr>
            <p:ph sz="quarter" idx="15"/>
          </p:nvPr>
        </p:nvSpPr>
        <p:spPr>
          <a:xfrm>
            <a:off x="5029200" y="3252789"/>
            <a:ext cx="3657600" cy="1552675"/>
          </a:xfrm>
        </p:spPr>
        <p:txBody>
          <a:bodyPr/>
          <a:lstStyle/>
          <a:p>
            <a:pPr>
              <a:spcBef>
                <a:spcPct val="0"/>
              </a:spcBef>
            </a:pPr>
            <a:r>
              <a:rPr lang="en-US" altLang="en-US" dirty="0"/>
              <a:t>Online Retail and Services</a:t>
            </a:r>
          </a:p>
        </p:txBody>
      </p:sp>
      <p:pic>
        <p:nvPicPr>
          <p:cNvPr id="10" name="Picture 9" descr="Front Cover: E-commerce 2021: Business. Technology. Society. Sixteenth Edition by Laudon and Traver.">
            <a:extLst>
              <a:ext uri="{FF2B5EF4-FFF2-40B4-BE49-F238E27FC236}">
                <a16:creationId xmlns:a16="http://schemas.microsoft.com/office/drawing/2014/main" xmlns="" id="{B6F77C07-FCD6-41FD-A339-DDF76FCF8F25}"/>
              </a:ext>
            </a:extLst>
          </p:cNvPr>
          <p:cNvPicPr>
            <a:picLocks noChangeAspect="1"/>
          </p:cNvPicPr>
          <p:nvPr/>
        </p:nvPicPr>
        <p:blipFill>
          <a:blip r:embed="rId3"/>
          <a:stretch>
            <a:fillRect/>
          </a:stretch>
        </p:blipFill>
        <p:spPr>
          <a:xfrm>
            <a:off x="597266" y="1694010"/>
            <a:ext cx="3600000" cy="4525828"/>
          </a:xfrm>
          <a:prstGeom prst="rect">
            <a:avLst/>
          </a:prstGeom>
          <a:ln w="9525">
            <a:solidFill>
              <a:schemeClr val="tx1"/>
            </a:solidFill>
          </a:ln>
          <a:effectLst/>
        </p:spPr>
      </p:pic>
      <p:sp>
        <p:nvSpPr>
          <p:cNvPr id="8" name="Content Placeholder 7">
            <a:extLst>
              <a:ext uri="{FF2B5EF4-FFF2-40B4-BE49-F238E27FC236}">
                <a16:creationId xmlns:a16="http://schemas.microsoft.com/office/drawing/2014/main" xmlns="" id="{C8E88D28-1A9F-4FC4-946F-10B4629D1438}"/>
              </a:ext>
              <a:ext uri="{C183D7F6-B498-43B3-948B-1728B52AA6E4}">
                <adec:decorative xmlns:adec="http://schemas.microsoft.com/office/drawing/2017/decorative" xmlns="" val="1"/>
              </a:ext>
            </a:extLst>
          </p:cNvPr>
          <p:cNvSpPr>
            <a:spLocks noGrp="1"/>
          </p:cNvSpPr>
          <p:nvPr>
            <p:ph sz="quarter" idx="17"/>
          </p:nvPr>
        </p:nvSpPr>
        <p:spPr>
          <a:xfrm>
            <a:off x="2173000" y="6415232"/>
            <a:ext cx="6589712" cy="228600"/>
          </a:xfrm>
        </p:spPr>
        <p:txBody>
          <a:bodyPr/>
          <a:lstStyle/>
          <a:p>
            <a:pPr marL="0" indent="0"/>
            <a:r>
              <a:rPr lang="en-US" altLang="en-US" sz="1200" b="0" dirty="0">
                <a:latin typeface="Verdana"/>
                <a:ea typeface="Verdana" panose="020B0604030504040204" pitchFamily="34" charset="0"/>
                <a:cs typeface="Verdana" panose="020B0604030504040204" pitchFamily="34" charset="0"/>
              </a:rPr>
              <a:t>Copyright © </a:t>
            </a:r>
            <a:r>
              <a:rPr lang="en-IN" dirty="0"/>
              <a:t>2022, 2019, 2018 </a:t>
            </a:r>
            <a:r>
              <a:rPr lang="en-US" altLang="en-US" sz="1200" b="0" dirty="0">
                <a:latin typeface="Verdana"/>
                <a:ea typeface="Verdana" panose="020B0604030504040204" pitchFamily="34" charset="0"/>
                <a:cs typeface="Verdana" panose="020B0604030504040204" pitchFamily="34" charset="0"/>
              </a:rPr>
              <a:t>Pearson Education, Inc. All Rights Reserved</a:t>
            </a:r>
          </a:p>
        </p:txBody>
      </p:sp>
      <p:pic>
        <p:nvPicPr>
          <p:cNvPr id="22" name="Picture Placeholder 21" descr="Pearson Logo">
            <a:extLst>
              <a:ext uri="{FF2B5EF4-FFF2-40B4-BE49-F238E27FC236}">
                <a16:creationId xmlns:a16="http://schemas.microsoft.com/office/drawing/2014/main" xmlns="" id="{463657D3-0029-4FB6-A24C-CAB832988B4E}"/>
              </a:ext>
            </a:extLst>
          </p:cNvPr>
          <p:cNvPicPr>
            <a:picLocks noGrp="1" noChangeAspect="1"/>
          </p:cNvPicPr>
          <p:nvPr>
            <p:ph type="pic" sz="quarter" idx="16"/>
          </p:nvPr>
        </p:nvPicPr>
        <p:blipFill>
          <a:blip r:embed="rId4"/>
          <a:srcRect t="22152" b="22152"/>
          <a:stretch>
            <a:fillRect/>
          </a:stretch>
        </p:blipFill>
        <p:spPr>
          <a:xfrm>
            <a:off x="315677" y="6420639"/>
            <a:ext cx="1176574" cy="296443"/>
          </a:xfrm>
        </p:spPr>
      </p:pic>
    </p:spTree>
    <p:extLst>
      <p:ext uri="{BB962C8B-B14F-4D97-AF65-F5344CB8AC3E}">
        <p14:creationId xmlns:p14="http://schemas.microsoft.com/office/powerpoint/2010/main" xmlns="" val="3801335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06930F-2BA5-436B-BA0F-65705AA530F0}"/>
              </a:ext>
            </a:extLst>
          </p:cNvPr>
          <p:cNvSpPr>
            <a:spLocks noGrp="1"/>
          </p:cNvSpPr>
          <p:nvPr>
            <p:ph type="title"/>
          </p:nvPr>
        </p:nvSpPr>
        <p:spPr/>
        <p:txBody>
          <a:bodyPr/>
          <a:lstStyle/>
          <a:p>
            <a:r>
              <a:rPr lang="en-US" kern="1200" dirty="0"/>
              <a:t>The Online Retail Sector Today </a:t>
            </a:r>
            <a:r>
              <a:rPr lang="en-US" sz="2000" b="0" kern="1200" dirty="0"/>
              <a:t>(2 of 2)</a:t>
            </a:r>
            <a:endParaRPr lang="en-IN" sz="2000" b="0" kern="1200" dirty="0"/>
          </a:p>
        </p:txBody>
      </p:sp>
      <p:sp>
        <p:nvSpPr>
          <p:cNvPr id="3" name="Content Placeholder 2">
            <a:extLst>
              <a:ext uri="{FF2B5EF4-FFF2-40B4-BE49-F238E27FC236}">
                <a16:creationId xmlns:a16="http://schemas.microsoft.com/office/drawing/2014/main" xmlns="" id="{9E253B2D-B147-485E-A7AB-052F30BF826E}"/>
              </a:ext>
            </a:extLst>
          </p:cNvPr>
          <p:cNvSpPr>
            <a:spLocks noGrp="1"/>
          </p:cNvSpPr>
          <p:nvPr>
            <p:ph sz="quarter" idx="13"/>
          </p:nvPr>
        </p:nvSpPr>
        <p:spPr>
          <a:xfrm>
            <a:off x="225188" y="1554920"/>
            <a:ext cx="8686800" cy="4663335"/>
          </a:xfrm>
        </p:spPr>
        <p:txBody>
          <a:bodyPr/>
          <a:lstStyle/>
          <a:p>
            <a:r>
              <a:rPr lang="en-US" sz="2000" dirty="0">
                <a:solidFill>
                  <a:srgbClr val="FF0000"/>
                </a:solidFill>
              </a:rPr>
              <a:t>Omni-channel </a:t>
            </a:r>
            <a:r>
              <a:rPr lang="en-US" sz="2000" dirty="0" smtClean="0">
                <a:solidFill>
                  <a:srgbClr val="FF0000"/>
                </a:solidFill>
              </a:rPr>
              <a:t>integration</a:t>
            </a:r>
            <a:r>
              <a:rPr lang="en-US" sz="2000" dirty="0" smtClean="0"/>
              <a:t>: retailers that sell products through a variety of channels and integrate their physical stores with their website and mobile platform</a:t>
            </a:r>
            <a:endParaRPr lang="en-US" sz="2000" dirty="0"/>
          </a:p>
          <a:p>
            <a:pPr lvl="1"/>
            <a:r>
              <a:rPr lang="en-US" sz="2000" dirty="0"/>
              <a:t>Integrating web operations with physical store operations</a:t>
            </a:r>
          </a:p>
          <a:p>
            <a:pPr lvl="2"/>
            <a:r>
              <a:rPr lang="en-US" sz="2000" dirty="0"/>
              <a:t>Leverage value of physical store</a:t>
            </a:r>
          </a:p>
          <a:p>
            <a:pPr lvl="2"/>
            <a:r>
              <a:rPr lang="en-US" sz="2000" dirty="0"/>
              <a:t>Types of integration, e.g., online order, in-store pickup</a:t>
            </a:r>
          </a:p>
          <a:p>
            <a:r>
              <a:rPr lang="en-US" sz="2000" dirty="0"/>
              <a:t>Social e-commerce growth</a:t>
            </a:r>
          </a:p>
          <a:p>
            <a:r>
              <a:rPr lang="en-US" sz="2000" dirty="0"/>
              <a:t>Location-based marketing of local goods and services</a:t>
            </a:r>
          </a:p>
          <a:p>
            <a:r>
              <a:rPr lang="en-US" sz="2000" dirty="0"/>
              <a:t>Rapidly growing mobile platform</a:t>
            </a:r>
          </a:p>
        </p:txBody>
      </p:sp>
    </p:spTree>
    <p:extLst>
      <p:ext uri="{BB962C8B-B14F-4D97-AF65-F5344CB8AC3E}">
        <p14:creationId xmlns:p14="http://schemas.microsoft.com/office/powerpoint/2010/main" xmlns="" val="25275667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FB6439-D12A-4D16-97A1-1BDB86F9892A}"/>
              </a:ext>
            </a:extLst>
          </p:cNvPr>
          <p:cNvSpPr>
            <a:spLocks noGrp="1"/>
          </p:cNvSpPr>
          <p:nvPr>
            <p:ph type="title"/>
          </p:nvPr>
        </p:nvSpPr>
        <p:spPr>
          <a:xfrm>
            <a:off x="457199" y="215371"/>
            <a:ext cx="8576441" cy="1097279"/>
          </a:xfrm>
        </p:spPr>
        <p:txBody>
          <a:bodyPr/>
          <a:lstStyle/>
          <a:p>
            <a:r>
              <a:rPr lang="en-IN" sz="3200" kern="1200" dirty="0">
                <a:cs typeface="Times New Roman" panose="02020603050405020304" pitchFamily="18" charset="0"/>
              </a:rPr>
              <a:t>Figure 9.2 Online Retail Revenues by Category, 2019</a:t>
            </a:r>
            <a:endParaRPr lang="en-IN" sz="3200" dirty="0"/>
          </a:p>
        </p:txBody>
      </p:sp>
      <p:pic>
        <p:nvPicPr>
          <p:cNvPr id="6" name="Content Placeholder 5" descr="A bar graph depicts online retail revenues by category in 20 19 in terms of billions of dollars and as a percentage of total online retail revenue. For a full description, see Notes. Press F6.">
            <a:extLst>
              <a:ext uri="{FF2B5EF4-FFF2-40B4-BE49-F238E27FC236}">
                <a16:creationId xmlns:a16="http://schemas.microsoft.com/office/drawing/2014/main" xmlns="" id="{0935E734-8B03-40EB-9670-285D32E2596E}"/>
              </a:ext>
            </a:extLst>
          </p:cNvPr>
          <p:cNvPicPr>
            <a:picLocks noGrp="1" noChangeAspect="1"/>
          </p:cNvPicPr>
          <p:nvPr>
            <p:ph sz="quarter" idx="15"/>
          </p:nvPr>
        </p:nvPicPr>
        <p:blipFill>
          <a:blip r:embed="rId3"/>
          <a:stretch>
            <a:fillRect/>
          </a:stretch>
        </p:blipFill>
        <p:spPr>
          <a:xfrm>
            <a:off x="2449114" y="1647678"/>
            <a:ext cx="4517070" cy="4609256"/>
          </a:xfrm>
          <a:prstGeom prst="rect">
            <a:avLst/>
          </a:prstGeom>
        </p:spPr>
      </p:pic>
    </p:spTree>
    <p:extLst>
      <p:ext uri="{BB962C8B-B14F-4D97-AF65-F5344CB8AC3E}">
        <p14:creationId xmlns:p14="http://schemas.microsoft.com/office/powerpoint/2010/main" xmlns="" val="17047587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FB6439-D12A-4D16-97A1-1BDB86F9892A}"/>
              </a:ext>
            </a:extLst>
          </p:cNvPr>
          <p:cNvSpPr>
            <a:spLocks noGrp="1"/>
          </p:cNvSpPr>
          <p:nvPr>
            <p:ph type="title"/>
          </p:nvPr>
        </p:nvSpPr>
        <p:spPr>
          <a:xfrm>
            <a:off x="457199" y="215371"/>
            <a:ext cx="8576441" cy="1097279"/>
          </a:xfrm>
        </p:spPr>
        <p:txBody>
          <a:bodyPr/>
          <a:lstStyle/>
          <a:p>
            <a:r>
              <a:rPr lang="en-IN" sz="3200" kern="1200" dirty="0">
                <a:cs typeface="Times New Roman" panose="02020603050405020304" pitchFamily="18" charset="0"/>
              </a:rPr>
              <a:t>Figure 9.3 The Growth of Online Retail in the United States</a:t>
            </a:r>
            <a:endParaRPr lang="en-IN" sz="3200" dirty="0"/>
          </a:p>
        </p:txBody>
      </p:sp>
      <p:pic>
        <p:nvPicPr>
          <p:cNvPr id="5" name="Content Placeholder 4" descr="A pictograph shows the growth of online retail revenues in the United States in billions of dollars from 20 14 to 20 24. For a full description, see Notes. Press F6.">
            <a:extLst>
              <a:ext uri="{FF2B5EF4-FFF2-40B4-BE49-F238E27FC236}">
                <a16:creationId xmlns:a16="http://schemas.microsoft.com/office/drawing/2014/main" xmlns="" id="{A60583CD-C6E9-498D-99A4-B276898AF088}"/>
              </a:ext>
            </a:extLst>
          </p:cNvPr>
          <p:cNvPicPr>
            <a:picLocks noGrp="1" noChangeAspect="1"/>
          </p:cNvPicPr>
          <p:nvPr>
            <p:ph sz="quarter" idx="15"/>
          </p:nvPr>
        </p:nvPicPr>
        <p:blipFill>
          <a:blip r:embed="rId3"/>
          <a:stretch>
            <a:fillRect/>
          </a:stretch>
        </p:blipFill>
        <p:spPr>
          <a:xfrm>
            <a:off x="1349043" y="1759567"/>
            <a:ext cx="6445914" cy="4259268"/>
          </a:xfrm>
          <a:prstGeom prst="rect">
            <a:avLst/>
          </a:prstGeom>
          <a:noFill/>
        </p:spPr>
      </p:pic>
    </p:spTree>
    <p:extLst>
      <p:ext uri="{BB962C8B-B14F-4D97-AF65-F5344CB8AC3E}">
        <p14:creationId xmlns:p14="http://schemas.microsoft.com/office/powerpoint/2010/main" xmlns="" val="4858497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FB6439-D12A-4D16-97A1-1BDB86F9892A}"/>
              </a:ext>
            </a:extLst>
          </p:cNvPr>
          <p:cNvSpPr>
            <a:spLocks noGrp="1"/>
          </p:cNvSpPr>
          <p:nvPr>
            <p:ph type="title"/>
          </p:nvPr>
        </p:nvSpPr>
        <p:spPr>
          <a:xfrm>
            <a:off x="457199" y="215371"/>
            <a:ext cx="8576441" cy="1097279"/>
          </a:xfrm>
        </p:spPr>
        <p:txBody>
          <a:bodyPr/>
          <a:lstStyle/>
          <a:p>
            <a:r>
              <a:rPr lang="en-IN" sz="3200" kern="1200" dirty="0">
                <a:cs typeface="Times New Roman" panose="02020603050405020304" pitchFamily="18" charset="0"/>
              </a:rPr>
              <a:t>Figure 9.3 The Growth of Online Retail in the United States</a:t>
            </a:r>
            <a:endParaRPr lang="en-IN" sz="3200" dirty="0"/>
          </a:p>
        </p:txBody>
      </p:sp>
      <p:pic>
        <p:nvPicPr>
          <p:cNvPr id="6" name="صورة 5" descr="qwqw.png"/>
          <p:cNvPicPr>
            <a:picLocks noChangeAspect="1"/>
          </p:cNvPicPr>
          <p:nvPr/>
        </p:nvPicPr>
        <p:blipFill>
          <a:blip r:embed="rId3"/>
          <a:stretch>
            <a:fillRect/>
          </a:stretch>
        </p:blipFill>
        <p:spPr>
          <a:xfrm>
            <a:off x="1137758" y="1312650"/>
            <a:ext cx="6868484" cy="5083802"/>
          </a:xfrm>
          <a:prstGeom prst="rect">
            <a:avLst/>
          </a:prstGeom>
        </p:spPr>
      </p:pic>
    </p:spTree>
    <p:extLst>
      <p:ext uri="{BB962C8B-B14F-4D97-AF65-F5344CB8AC3E}">
        <p14:creationId xmlns:p14="http://schemas.microsoft.com/office/powerpoint/2010/main" xmlns="" val="4858497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FAA20A-20BE-44CF-9E69-FBCAB2C3F3B1}"/>
              </a:ext>
            </a:extLst>
          </p:cNvPr>
          <p:cNvSpPr>
            <a:spLocks noGrp="1"/>
          </p:cNvSpPr>
          <p:nvPr>
            <p:ph type="title"/>
          </p:nvPr>
        </p:nvSpPr>
        <p:spPr/>
        <p:txBody>
          <a:bodyPr/>
          <a:lstStyle/>
          <a:p>
            <a:r>
              <a:rPr lang="en-IN" sz="3400" kern="1200" dirty="0">
                <a:cs typeface="Times New Roman" panose="02020603050405020304" pitchFamily="18" charset="0"/>
              </a:rPr>
              <a:t>Analyzing the Viability of Online Firms</a:t>
            </a:r>
            <a:endParaRPr lang="en-IN" sz="3400" dirty="0"/>
          </a:p>
        </p:txBody>
      </p:sp>
      <p:sp>
        <p:nvSpPr>
          <p:cNvPr id="3" name="Content Placeholder 2">
            <a:extLst>
              <a:ext uri="{FF2B5EF4-FFF2-40B4-BE49-F238E27FC236}">
                <a16:creationId xmlns:a16="http://schemas.microsoft.com/office/drawing/2014/main" xmlns="" id="{2154F69B-127D-4DDD-936B-E046263B5AC9}"/>
              </a:ext>
            </a:extLst>
          </p:cNvPr>
          <p:cNvSpPr>
            <a:spLocks noGrp="1"/>
          </p:cNvSpPr>
          <p:nvPr>
            <p:ph sz="quarter" idx="13"/>
          </p:nvPr>
        </p:nvSpPr>
        <p:spPr/>
        <p:txBody>
          <a:bodyPr/>
          <a:lstStyle/>
          <a:p>
            <a:pPr marL="255651" lvl="0" indent="-255651">
              <a:spcAft>
                <a:spcPct val="0"/>
              </a:spcAft>
              <a:buSzPts val="2400"/>
              <a:tabLst/>
            </a:pPr>
            <a:r>
              <a:rPr lang="en-US" altLang="en-US" kern="1200" dirty="0">
                <a:solidFill>
                  <a:srgbClr val="000000"/>
                </a:solidFill>
              </a:rPr>
              <a:t>Economic viability:</a:t>
            </a:r>
          </a:p>
          <a:p>
            <a:pPr marL="741553" lvl="1" indent="-284353">
              <a:spcAft>
                <a:spcPct val="0"/>
              </a:spcAft>
              <a:buSzPts val="2400"/>
            </a:pPr>
            <a:r>
              <a:rPr lang="en-US" altLang="en-US" kern="1200" dirty="0">
                <a:solidFill>
                  <a:srgbClr val="000000"/>
                </a:solidFill>
              </a:rPr>
              <a:t>Ability of firms to survive as profitable business firms during specified period (i.e., 1-3 years)</a:t>
            </a:r>
          </a:p>
          <a:p>
            <a:pPr marL="255651" lvl="0" indent="-255651">
              <a:spcAft>
                <a:spcPct val="0"/>
              </a:spcAft>
              <a:buSzPts val="2400"/>
              <a:tabLst/>
            </a:pPr>
            <a:r>
              <a:rPr lang="en-US" altLang="en-US" kern="1200" dirty="0">
                <a:solidFill>
                  <a:srgbClr val="000000"/>
                </a:solidFill>
              </a:rPr>
              <a:t>Two business analysis approaches:</a:t>
            </a:r>
          </a:p>
          <a:p>
            <a:pPr marL="741553" lvl="1" indent="-284353">
              <a:spcAft>
                <a:spcPct val="0"/>
              </a:spcAft>
              <a:buSzPts val="2400"/>
            </a:pPr>
            <a:r>
              <a:rPr lang="en-US" altLang="en-US" kern="1200" dirty="0">
                <a:solidFill>
                  <a:srgbClr val="000000"/>
                </a:solidFill>
              </a:rPr>
              <a:t>Strategic analysis</a:t>
            </a:r>
          </a:p>
          <a:p>
            <a:pPr marL="1144778" lvl="2" indent="-230378">
              <a:spcAft>
                <a:spcPct val="0"/>
              </a:spcAft>
              <a:buSzPts val="2400"/>
            </a:pPr>
            <a:r>
              <a:rPr lang="en-US" altLang="en-US" kern="1200" dirty="0">
                <a:solidFill>
                  <a:srgbClr val="000000"/>
                </a:solidFill>
              </a:rPr>
              <a:t>Focuses on both industry and firm itself</a:t>
            </a:r>
          </a:p>
          <a:p>
            <a:pPr marL="741553" lvl="1" indent="-284353">
              <a:spcAft>
                <a:spcPct val="0"/>
              </a:spcAft>
              <a:buSzPts val="2400"/>
            </a:pPr>
            <a:r>
              <a:rPr lang="en-US" altLang="en-US" kern="1200" dirty="0">
                <a:solidFill>
                  <a:srgbClr val="000000"/>
                </a:solidFill>
              </a:rPr>
              <a:t>Financial analysis</a:t>
            </a:r>
          </a:p>
          <a:p>
            <a:pPr marL="1144778" lvl="2" indent="-230378">
              <a:spcAft>
                <a:spcPct val="0"/>
              </a:spcAft>
              <a:buSzPts val="2400"/>
            </a:pPr>
            <a:r>
              <a:rPr lang="en-US" altLang="en-US" kern="1200" dirty="0">
                <a:solidFill>
                  <a:srgbClr val="000000"/>
                </a:solidFill>
              </a:rPr>
              <a:t>How firm is performing</a:t>
            </a:r>
          </a:p>
        </p:txBody>
      </p:sp>
    </p:spTree>
    <p:extLst>
      <p:ext uri="{BB962C8B-B14F-4D97-AF65-F5344CB8AC3E}">
        <p14:creationId xmlns:p14="http://schemas.microsoft.com/office/powerpoint/2010/main" xmlns="" val="37821359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73FF32-7878-4DF4-AD53-BA4E97468DA2}"/>
              </a:ext>
            </a:extLst>
          </p:cNvPr>
          <p:cNvSpPr>
            <a:spLocks noGrp="1"/>
          </p:cNvSpPr>
          <p:nvPr>
            <p:ph type="title"/>
          </p:nvPr>
        </p:nvSpPr>
        <p:spPr/>
        <p:txBody>
          <a:bodyPr/>
          <a:lstStyle/>
          <a:p>
            <a:r>
              <a:rPr lang="en-IN" kern="1200" dirty="0">
                <a:cs typeface="Times New Roman" panose="02020603050405020304" pitchFamily="18" charset="0"/>
              </a:rPr>
              <a:t>Strategic Analysis Factors </a:t>
            </a:r>
            <a:r>
              <a:rPr lang="en-IN" sz="2000" b="0" kern="1200" dirty="0">
                <a:cs typeface="Times New Roman" panose="02020603050405020304" pitchFamily="18" charset="0"/>
              </a:rPr>
              <a:t>(1 of 2)</a:t>
            </a:r>
            <a:endParaRPr lang="en-IN" dirty="0"/>
          </a:p>
        </p:txBody>
      </p:sp>
      <p:sp>
        <p:nvSpPr>
          <p:cNvPr id="3" name="Content Placeholder 2">
            <a:extLst>
              <a:ext uri="{FF2B5EF4-FFF2-40B4-BE49-F238E27FC236}">
                <a16:creationId xmlns:a16="http://schemas.microsoft.com/office/drawing/2014/main" xmlns="" id="{9980FB26-6501-45D8-800A-1ECF76B15AED}"/>
              </a:ext>
            </a:extLst>
          </p:cNvPr>
          <p:cNvSpPr>
            <a:spLocks noGrp="1"/>
          </p:cNvSpPr>
          <p:nvPr>
            <p:ph sz="quarter" idx="13"/>
          </p:nvPr>
        </p:nvSpPr>
        <p:spPr>
          <a:xfrm>
            <a:off x="454025" y="1554920"/>
            <a:ext cx="8232775" cy="4663335"/>
          </a:xfrm>
        </p:spPr>
        <p:txBody>
          <a:bodyPr/>
          <a:lstStyle/>
          <a:p>
            <a:pPr marL="255651" lvl="0" indent="-255651">
              <a:spcAft>
                <a:spcPct val="0"/>
              </a:spcAft>
              <a:buSzPts val="2400"/>
              <a:tabLst/>
            </a:pPr>
            <a:r>
              <a:rPr lang="en-US" sz="2000" kern="1200" dirty="0">
                <a:solidFill>
                  <a:srgbClr val="000000"/>
                </a:solidFill>
              </a:rPr>
              <a:t>Key industry strategic factors</a:t>
            </a:r>
          </a:p>
          <a:p>
            <a:pPr marL="741553" lvl="1" indent="-284353">
              <a:spcAft>
                <a:spcPct val="0"/>
              </a:spcAft>
              <a:buSzPts val="2400"/>
            </a:pPr>
            <a:r>
              <a:rPr lang="en-US" sz="2000" kern="1200" dirty="0">
                <a:solidFill>
                  <a:srgbClr val="000000"/>
                </a:solidFill>
              </a:rPr>
              <a:t>Barriers to entry</a:t>
            </a:r>
          </a:p>
          <a:p>
            <a:pPr marL="741553" lvl="1" indent="-284353">
              <a:spcAft>
                <a:spcPct val="0"/>
              </a:spcAft>
              <a:buSzPts val="2400"/>
            </a:pPr>
            <a:r>
              <a:rPr lang="en-US" sz="2000" kern="1200" dirty="0">
                <a:solidFill>
                  <a:srgbClr val="000000"/>
                </a:solidFill>
              </a:rPr>
              <a:t>Power of suppliers</a:t>
            </a:r>
          </a:p>
          <a:p>
            <a:pPr marL="741553" lvl="1" indent="-284353">
              <a:spcAft>
                <a:spcPct val="0"/>
              </a:spcAft>
              <a:buSzPts val="2400"/>
            </a:pPr>
            <a:r>
              <a:rPr lang="en-US" sz="2000" kern="1200" dirty="0">
                <a:solidFill>
                  <a:srgbClr val="000000"/>
                </a:solidFill>
              </a:rPr>
              <a:t>Power of customers</a:t>
            </a:r>
          </a:p>
          <a:p>
            <a:pPr marL="741553" lvl="1" indent="-284353">
              <a:spcAft>
                <a:spcPct val="0"/>
              </a:spcAft>
              <a:buSzPts val="2400"/>
            </a:pPr>
            <a:r>
              <a:rPr lang="en-US" sz="2000" kern="1200" dirty="0">
                <a:solidFill>
                  <a:srgbClr val="000000"/>
                </a:solidFill>
              </a:rPr>
              <a:t>Existence of substitute products</a:t>
            </a:r>
          </a:p>
          <a:p>
            <a:pPr marL="741553" lvl="1" indent="-284353">
              <a:spcAft>
                <a:spcPct val="0"/>
              </a:spcAft>
              <a:buSzPts val="2400"/>
            </a:pPr>
            <a:r>
              <a:rPr lang="en-US" sz="2000" kern="1200" dirty="0">
                <a:solidFill>
                  <a:srgbClr val="000000"/>
                </a:solidFill>
              </a:rPr>
              <a:t>Industry value </a:t>
            </a:r>
            <a:r>
              <a:rPr lang="en-US" sz="2000" kern="1200" dirty="0" smtClean="0">
                <a:solidFill>
                  <a:srgbClr val="000000"/>
                </a:solidFill>
              </a:rPr>
              <a:t>chain: </a:t>
            </a:r>
            <a:r>
              <a:rPr lang="en-US" sz="2000" dirty="0" smtClean="0"/>
              <a:t>Is the chain of production and distribution in the industry changing in ways that benefit or harm the firm?</a:t>
            </a:r>
            <a:endParaRPr lang="en-US" sz="2000" kern="1200" dirty="0">
              <a:solidFill>
                <a:srgbClr val="000000"/>
              </a:solidFill>
            </a:endParaRPr>
          </a:p>
          <a:p>
            <a:pPr marL="741553" lvl="1" indent="-284353">
              <a:spcAft>
                <a:spcPct val="0"/>
              </a:spcAft>
              <a:buSzPts val="2400"/>
            </a:pPr>
            <a:r>
              <a:rPr lang="en-US" sz="2000" kern="1200" dirty="0">
                <a:solidFill>
                  <a:srgbClr val="000000"/>
                </a:solidFill>
              </a:rPr>
              <a:t>Nature of intra-industry </a:t>
            </a:r>
            <a:r>
              <a:rPr lang="en-US" sz="2000" kern="1200" dirty="0" smtClean="0">
                <a:solidFill>
                  <a:srgbClr val="000000"/>
                </a:solidFill>
              </a:rPr>
              <a:t>competition: </a:t>
            </a:r>
            <a:r>
              <a:rPr lang="en-US" sz="2000" dirty="0" smtClean="0"/>
              <a:t>Is the basis of competition within the industry based on differentiated products and services, price, scope of offerings, or focus of offerings? How is the nature of competition changing? Will these changes benefit the firm?</a:t>
            </a:r>
            <a:endParaRPr lang="en-US" sz="2000" kern="1200" dirty="0">
              <a:solidFill>
                <a:srgbClr val="000000"/>
              </a:solidFill>
            </a:endParaRPr>
          </a:p>
        </p:txBody>
      </p:sp>
    </p:spTree>
    <p:extLst>
      <p:ext uri="{BB962C8B-B14F-4D97-AF65-F5344CB8AC3E}">
        <p14:creationId xmlns:p14="http://schemas.microsoft.com/office/powerpoint/2010/main" xmlns="" val="6227349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73FF32-7878-4DF4-AD53-BA4E97468DA2}"/>
              </a:ext>
            </a:extLst>
          </p:cNvPr>
          <p:cNvSpPr>
            <a:spLocks noGrp="1"/>
          </p:cNvSpPr>
          <p:nvPr>
            <p:ph type="title"/>
          </p:nvPr>
        </p:nvSpPr>
        <p:spPr>
          <a:xfrm>
            <a:off x="457200" y="0"/>
            <a:ext cx="8229600" cy="1097279"/>
          </a:xfrm>
        </p:spPr>
        <p:txBody>
          <a:bodyPr/>
          <a:lstStyle/>
          <a:p>
            <a:r>
              <a:rPr lang="en-IN" kern="1200" dirty="0">
                <a:cs typeface="Times New Roman" panose="02020603050405020304" pitchFamily="18" charset="0"/>
              </a:rPr>
              <a:t>Strategic Analysis Factors </a:t>
            </a:r>
            <a:r>
              <a:rPr lang="en-IN" sz="2000" b="0" kern="1200" dirty="0">
                <a:cs typeface="Times New Roman" panose="02020603050405020304" pitchFamily="18" charset="0"/>
              </a:rPr>
              <a:t>(2 of 2)</a:t>
            </a:r>
            <a:endParaRPr lang="en-IN" dirty="0"/>
          </a:p>
        </p:txBody>
      </p:sp>
      <p:sp>
        <p:nvSpPr>
          <p:cNvPr id="3" name="Content Placeholder 2">
            <a:extLst>
              <a:ext uri="{FF2B5EF4-FFF2-40B4-BE49-F238E27FC236}">
                <a16:creationId xmlns:a16="http://schemas.microsoft.com/office/drawing/2014/main" xmlns="" id="{9980FB26-6501-45D8-800A-1ECF76B15AED}"/>
              </a:ext>
            </a:extLst>
          </p:cNvPr>
          <p:cNvSpPr>
            <a:spLocks noGrp="1"/>
          </p:cNvSpPr>
          <p:nvPr>
            <p:ph sz="quarter" idx="13"/>
          </p:nvPr>
        </p:nvSpPr>
        <p:spPr>
          <a:xfrm>
            <a:off x="-3175" y="1097279"/>
            <a:ext cx="9147175" cy="4663335"/>
          </a:xfrm>
        </p:spPr>
        <p:txBody>
          <a:bodyPr/>
          <a:lstStyle/>
          <a:p>
            <a:pPr marL="741553" lvl="1" indent="-284353">
              <a:spcAft>
                <a:spcPct val="0"/>
              </a:spcAft>
              <a:buSzPts val="2400"/>
            </a:pPr>
            <a:r>
              <a:rPr lang="en-US" sz="1800" dirty="0" smtClean="0">
                <a:solidFill>
                  <a:srgbClr val="FF0000"/>
                </a:solidFill>
              </a:rPr>
              <a:t>Firm value chain: </a:t>
            </a:r>
            <a:r>
              <a:rPr lang="en-US" sz="1800" dirty="0" smtClean="0"/>
              <a:t>Has the firm adopted business processes and methods of operation that allow it to achieve the most efficient operations in its industry? Will changes in technology force the firm to realign its business processes? </a:t>
            </a:r>
          </a:p>
          <a:p>
            <a:pPr marL="741553" lvl="1" indent="-284353">
              <a:spcAft>
                <a:spcPct val="0"/>
              </a:spcAft>
              <a:buSzPts val="2400"/>
            </a:pPr>
            <a:r>
              <a:rPr lang="en-US" sz="1800" dirty="0" smtClean="0">
                <a:solidFill>
                  <a:srgbClr val="FF0000"/>
                </a:solidFill>
              </a:rPr>
              <a:t>Core competencies: </a:t>
            </a:r>
            <a:r>
              <a:rPr lang="en-US" sz="1800" dirty="0" smtClean="0"/>
              <a:t>Does the firm have unique competencies and skills that cannot be easily duplicated by other firms? Will changes in technology invalidate the firm’s competencies or strengthen them? </a:t>
            </a:r>
          </a:p>
          <a:p>
            <a:pPr marL="741553" lvl="1" indent="-284353">
              <a:spcAft>
                <a:spcPct val="0"/>
              </a:spcAft>
              <a:buSzPts val="2400"/>
            </a:pPr>
            <a:r>
              <a:rPr lang="en-US" sz="1800" dirty="0" smtClean="0">
                <a:solidFill>
                  <a:srgbClr val="FF0000"/>
                </a:solidFill>
              </a:rPr>
              <a:t>Synergies: </a:t>
            </a:r>
            <a:r>
              <a:rPr lang="en-US" sz="1800" dirty="0" smtClean="0"/>
              <a:t>Does the firm have access to the competencies and assets of related firms either owned outright or through strategic partnerships and alliances? </a:t>
            </a:r>
          </a:p>
          <a:p>
            <a:pPr marL="741553" lvl="1" indent="-284353">
              <a:spcAft>
                <a:spcPct val="0"/>
              </a:spcAft>
              <a:buSzPts val="2400"/>
            </a:pPr>
            <a:r>
              <a:rPr lang="en-US" sz="1800" dirty="0" smtClean="0">
                <a:solidFill>
                  <a:srgbClr val="FF0000"/>
                </a:solidFill>
              </a:rPr>
              <a:t>Technology: </a:t>
            </a:r>
            <a:r>
              <a:rPr lang="en-US" sz="1800" dirty="0" smtClean="0"/>
              <a:t>Has the firm developed proprietary technologies that allow it to scale with demand? Has the firm developed the operational technologies (e.g., customer relationship management, fulfillment, supply chain management, inventory control, and human resource systems) to survive? </a:t>
            </a:r>
          </a:p>
          <a:p>
            <a:pPr marL="741553" lvl="1" indent="-284353">
              <a:spcAft>
                <a:spcPct val="0"/>
              </a:spcAft>
              <a:buSzPts val="2400"/>
            </a:pPr>
            <a:r>
              <a:rPr lang="en-US" sz="1800" dirty="0" smtClean="0">
                <a:solidFill>
                  <a:srgbClr val="FF0000"/>
                </a:solidFill>
              </a:rPr>
              <a:t>Social and legal challenges</a:t>
            </a:r>
            <a:r>
              <a:rPr lang="en-US" sz="1800" dirty="0" smtClean="0"/>
              <a:t>: Has the firm put in place policies to address consumer trust issues (privacy and security of personal information)? Is the firm the subject of lawsuits challenging its business model, such as intellectual property ownership issues? Will the firm be affected by changes in Internet taxation laws or other foreseeable statutory developments</a:t>
            </a:r>
            <a:endParaRPr lang="en-US" sz="1800" kern="1200" dirty="0">
              <a:solidFill>
                <a:srgbClr val="000000"/>
              </a:solidFill>
            </a:endParaRPr>
          </a:p>
        </p:txBody>
      </p:sp>
    </p:spTree>
    <p:extLst>
      <p:ext uri="{BB962C8B-B14F-4D97-AF65-F5344CB8AC3E}">
        <p14:creationId xmlns:p14="http://schemas.microsoft.com/office/powerpoint/2010/main" xmlns="" val="42902712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83BE96-01B4-4065-964E-B343CE3682D2}"/>
              </a:ext>
            </a:extLst>
          </p:cNvPr>
          <p:cNvSpPr>
            <a:spLocks noGrp="1"/>
          </p:cNvSpPr>
          <p:nvPr>
            <p:ph type="title"/>
          </p:nvPr>
        </p:nvSpPr>
        <p:spPr>
          <a:xfrm>
            <a:off x="454025" y="-278413"/>
            <a:ext cx="8229600" cy="1097279"/>
          </a:xfrm>
        </p:spPr>
        <p:txBody>
          <a:bodyPr/>
          <a:lstStyle/>
          <a:p>
            <a:r>
              <a:rPr lang="en-IN" kern="1200" dirty="0">
                <a:cs typeface="Times New Roman" panose="02020603050405020304" pitchFamily="18" charset="0"/>
              </a:rPr>
              <a:t>Financial Analysis Factors </a:t>
            </a:r>
            <a:r>
              <a:rPr lang="en-IN" sz="2000" b="0" kern="1200" dirty="0">
                <a:cs typeface="Times New Roman" panose="02020603050405020304" pitchFamily="18" charset="0"/>
              </a:rPr>
              <a:t>(1 of 2)</a:t>
            </a:r>
            <a:endParaRPr lang="en-IN" dirty="0"/>
          </a:p>
        </p:txBody>
      </p:sp>
      <p:sp>
        <p:nvSpPr>
          <p:cNvPr id="3" name="Content Placeholder 2">
            <a:extLst>
              <a:ext uri="{FF2B5EF4-FFF2-40B4-BE49-F238E27FC236}">
                <a16:creationId xmlns:a16="http://schemas.microsoft.com/office/drawing/2014/main" xmlns="" id="{425A86B9-ACDA-4437-958C-B3BFA0F490FB}"/>
              </a:ext>
            </a:extLst>
          </p:cNvPr>
          <p:cNvSpPr>
            <a:spLocks noGrp="1"/>
          </p:cNvSpPr>
          <p:nvPr>
            <p:ph sz="quarter" idx="13"/>
          </p:nvPr>
        </p:nvSpPr>
        <p:spPr>
          <a:xfrm>
            <a:off x="450850" y="573206"/>
            <a:ext cx="8232775" cy="4663335"/>
          </a:xfrm>
        </p:spPr>
        <p:txBody>
          <a:bodyPr/>
          <a:lstStyle/>
          <a:p>
            <a:pPr marL="255651" lvl="0" indent="-255651">
              <a:spcAft>
                <a:spcPct val="0"/>
              </a:spcAft>
              <a:buSzPts val="2400"/>
              <a:tabLst/>
            </a:pPr>
            <a:r>
              <a:rPr lang="en-US" altLang="en-US" sz="2000" kern="1200" dirty="0">
                <a:solidFill>
                  <a:srgbClr val="000000"/>
                </a:solidFill>
              </a:rPr>
              <a:t>Statements of Operations</a:t>
            </a:r>
          </a:p>
          <a:p>
            <a:pPr marL="741553" lvl="1" indent="-284353">
              <a:spcAft>
                <a:spcPct val="0"/>
              </a:spcAft>
              <a:buSzPts val="2400"/>
            </a:pPr>
            <a:r>
              <a:rPr lang="en-US" altLang="en-US" sz="2000" kern="1200" dirty="0">
                <a:solidFill>
                  <a:srgbClr val="FF0000"/>
                </a:solidFill>
              </a:rPr>
              <a:t>Revenues</a:t>
            </a:r>
          </a:p>
          <a:p>
            <a:pPr marL="741553" lvl="1" indent="-284353">
              <a:spcAft>
                <a:spcPct val="0"/>
              </a:spcAft>
              <a:buSzPts val="2400"/>
            </a:pPr>
            <a:r>
              <a:rPr lang="en-US" altLang="en-US" sz="2000" kern="1200" dirty="0">
                <a:solidFill>
                  <a:srgbClr val="FF0000"/>
                </a:solidFill>
              </a:rPr>
              <a:t>Cost of </a:t>
            </a:r>
            <a:r>
              <a:rPr lang="en-US" altLang="en-US" sz="2000" kern="1200" dirty="0" smtClean="0">
                <a:solidFill>
                  <a:srgbClr val="FF0000"/>
                </a:solidFill>
              </a:rPr>
              <a:t>sales: </a:t>
            </a:r>
            <a:r>
              <a:rPr lang="en-US" sz="2000" dirty="0" smtClean="0"/>
              <a:t>Cost of sales typically includes the cost of the products sold and related costs. The lower the cost of sales compared to revenue, the higher the gross profit.</a:t>
            </a:r>
            <a:endParaRPr lang="en-US" altLang="en-US" sz="2000" kern="1200" dirty="0">
              <a:solidFill>
                <a:srgbClr val="000000"/>
              </a:solidFill>
            </a:endParaRPr>
          </a:p>
          <a:p>
            <a:pPr marL="741553" lvl="1" indent="-284353">
              <a:spcAft>
                <a:spcPct val="0"/>
              </a:spcAft>
              <a:buSzPts val="2400"/>
            </a:pPr>
            <a:r>
              <a:rPr lang="en-US" altLang="en-US" sz="2000" kern="1200" dirty="0">
                <a:solidFill>
                  <a:srgbClr val="FF0000"/>
                </a:solidFill>
              </a:rPr>
              <a:t>Gross </a:t>
            </a:r>
            <a:r>
              <a:rPr lang="en-US" altLang="en-US" sz="2000" kern="1200" dirty="0" smtClean="0">
                <a:solidFill>
                  <a:srgbClr val="FF0000"/>
                </a:solidFill>
              </a:rPr>
              <a:t>margin: </a:t>
            </a:r>
            <a:r>
              <a:rPr lang="en-US" sz="2000" dirty="0" smtClean="0"/>
              <a:t>calculated by dividing gross profit by net sales revenues. Gross margin can tell you if the firm is gaining or losing market power</a:t>
            </a:r>
            <a:endParaRPr lang="en-US" altLang="en-US" sz="2000" kern="1200" dirty="0">
              <a:solidFill>
                <a:srgbClr val="000000"/>
              </a:solidFill>
            </a:endParaRPr>
          </a:p>
          <a:p>
            <a:pPr marL="741553" lvl="1" indent="-284353">
              <a:spcAft>
                <a:spcPct val="0"/>
              </a:spcAft>
              <a:buSzPts val="2400"/>
            </a:pPr>
            <a:r>
              <a:rPr lang="en-US" altLang="en-US" sz="2000" kern="1200" dirty="0">
                <a:solidFill>
                  <a:srgbClr val="FF0000"/>
                </a:solidFill>
              </a:rPr>
              <a:t>Operating </a:t>
            </a:r>
            <a:r>
              <a:rPr lang="en-US" altLang="en-US" sz="2000" kern="1200" dirty="0" smtClean="0">
                <a:solidFill>
                  <a:srgbClr val="FF0000"/>
                </a:solidFill>
              </a:rPr>
              <a:t>expenses: </a:t>
            </a:r>
            <a:r>
              <a:rPr lang="en-US" sz="2000" dirty="0" smtClean="0"/>
              <a:t>typically include the cost of marketing, technology, and administrative overhead</a:t>
            </a:r>
            <a:endParaRPr lang="en-US" altLang="en-US" sz="2000" kern="1200" dirty="0">
              <a:solidFill>
                <a:srgbClr val="000000"/>
              </a:solidFill>
            </a:endParaRPr>
          </a:p>
          <a:p>
            <a:pPr marL="741553" lvl="1" indent="-284353">
              <a:spcAft>
                <a:spcPct val="0"/>
              </a:spcAft>
              <a:buSzPts val="2400"/>
            </a:pPr>
            <a:r>
              <a:rPr lang="en-US" altLang="en-US" sz="2000" kern="1200" dirty="0">
                <a:solidFill>
                  <a:srgbClr val="FF0000"/>
                </a:solidFill>
              </a:rPr>
              <a:t>Operating </a:t>
            </a:r>
            <a:r>
              <a:rPr lang="en-US" altLang="en-US" sz="2000" kern="1200" dirty="0" smtClean="0">
                <a:solidFill>
                  <a:srgbClr val="FF0000"/>
                </a:solidFill>
              </a:rPr>
              <a:t>margin: </a:t>
            </a:r>
            <a:r>
              <a:rPr lang="en-US" sz="2000" dirty="0" smtClean="0"/>
              <a:t>calculated by dividing operating income or loss by net sales revenue, What did the firm earn from its current operations.</a:t>
            </a:r>
            <a:endParaRPr lang="en-US" altLang="en-US" sz="2000" kern="1200" dirty="0">
              <a:solidFill>
                <a:srgbClr val="000000"/>
              </a:solidFill>
            </a:endParaRPr>
          </a:p>
          <a:p>
            <a:pPr marL="741553" lvl="1" indent="-284353">
              <a:spcAft>
                <a:spcPct val="0"/>
              </a:spcAft>
              <a:buSzPts val="2400"/>
            </a:pPr>
            <a:r>
              <a:rPr lang="en-US" altLang="en-US" sz="2000" kern="1200" dirty="0">
                <a:solidFill>
                  <a:srgbClr val="FF0000"/>
                </a:solidFill>
              </a:rPr>
              <a:t>Net </a:t>
            </a:r>
            <a:r>
              <a:rPr lang="en-US" altLang="en-US" sz="2000" kern="1200" dirty="0" smtClean="0">
                <a:solidFill>
                  <a:srgbClr val="FF0000"/>
                </a:solidFill>
              </a:rPr>
              <a:t>margin: </a:t>
            </a:r>
            <a:r>
              <a:rPr lang="en-US" sz="2000" dirty="0" smtClean="0"/>
              <a:t>tells us the percentage of its gross sales revenue the firm was able to retain after all expenses are deducted. Net margin is calculated by dividing net income or loss by net sales revenue</a:t>
            </a:r>
            <a:endParaRPr lang="en-US" altLang="en-US" sz="2000" kern="1200" dirty="0">
              <a:solidFill>
                <a:srgbClr val="000000"/>
              </a:solidFill>
            </a:endParaRPr>
          </a:p>
        </p:txBody>
      </p:sp>
    </p:spTree>
    <p:extLst>
      <p:ext uri="{BB962C8B-B14F-4D97-AF65-F5344CB8AC3E}">
        <p14:creationId xmlns:p14="http://schemas.microsoft.com/office/powerpoint/2010/main" xmlns="" val="3972214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83BE96-01B4-4065-964E-B343CE3682D2}"/>
              </a:ext>
            </a:extLst>
          </p:cNvPr>
          <p:cNvSpPr>
            <a:spLocks noGrp="1"/>
          </p:cNvSpPr>
          <p:nvPr>
            <p:ph type="title"/>
          </p:nvPr>
        </p:nvSpPr>
        <p:spPr/>
        <p:txBody>
          <a:bodyPr/>
          <a:lstStyle/>
          <a:p>
            <a:r>
              <a:rPr lang="en-IN" kern="1200" dirty="0">
                <a:cs typeface="Times New Roman" panose="02020603050405020304" pitchFamily="18" charset="0"/>
              </a:rPr>
              <a:t>Financial Analysis Factors </a:t>
            </a:r>
            <a:r>
              <a:rPr lang="en-IN" sz="2000" b="0" kern="1200" dirty="0">
                <a:cs typeface="Times New Roman" panose="02020603050405020304" pitchFamily="18" charset="0"/>
              </a:rPr>
              <a:t>(2 of 2)</a:t>
            </a:r>
            <a:endParaRPr lang="en-IN" dirty="0"/>
          </a:p>
        </p:txBody>
      </p:sp>
      <p:sp>
        <p:nvSpPr>
          <p:cNvPr id="3" name="Content Placeholder 2">
            <a:extLst>
              <a:ext uri="{FF2B5EF4-FFF2-40B4-BE49-F238E27FC236}">
                <a16:creationId xmlns:a16="http://schemas.microsoft.com/office/drawing/2014/main" xmlns="" id="{425A86B9-ACDA-4437-958C-B3BFA0F490FB}"/>
              </a:ext>
            </a:extLst>
          </p:cNvPr>
          <p:cNvSpPr>
            <a:spLocks noGrp="1"/>
          </p:cNvSpPr>
          <p:nvPr>
            <p:ph sz="quarter" idx="13"/>
          </p:nvPr>
        </p:nvSpPr>
        <p:spPr>
          <a:xfrm>
            <a:off x="454025" y="1312650"/>
            <a:ext cx="8232775" cy="4663335"/>
          </a:xfrm>
        </p:spPr>
        <p:txBody>
          <a:bodyPr/>
          <a:lstStyle/>
          <a:p>
            <a:pPr marL="255651" lvl="0" indent="-255651">
              <a:spcAft>
                <a:spcPct val="0"/>
              </a:spcAft>
              <a:buSzPts val="2400"/>
              <a:tabLst/>
            </a:pPr>
            <a:r>
              <a:rPr lang="en-US" altLang="en-US" sz="2000" kern="1200" dirty="0" smtClean="0">
                <a:solidFill>
                  <a:srgbClr val="000000"/>
                </a:solidFill>
              </a:rPr>
              <a:t>Balance sheet: </a:t>
            </a:r>
            <a:r>
              <a:rPr lang="en-US" sz="2000" dirty="0" smtClean="0"/>
              <a:t>provides a financial </a:t>
            </a:r>
            <a:r>
              <a:rPr lang="en-US" sz="2000" dirty="0" err="1" smtClean="0"/>
              <a:t>snapshot</a:t>
            </a:r>
            <a:r>
              <a:rPr lang="en-US" sz="2000" dirty="0" smtClean="0"/>
              <a:t> of a company on a given date and shows its financial assets and liabilities</a:t>
            </a:r>
            <a:endParaRPr lang="en-US" altLang="en-US" sz="2000" kern="1200" dirty="0">
              <a:solidFill>
                <a:srgbClr val="000000"/>
              </a:solidFill>
            </a:endParaRPr>
          </a:p>
          <a:p>
            <a:pPr marL="741553" lvl="1" indent="-284353">
              <a:spcAft>
                <a:spcPct val="0"/>
              </a:spcAft>
              <a:buSzPts val="2400"/>
            </a:pPr>
            <a:r>
              <a:rPr lang="en-US" altLang="en-US" sz="2000" kern="1200" dirty="0" smtClean="0">
                <a:solidFill>
                  <a:srgbClr val="000000"/>
                </a:solidFill>
              </a:rPr>
              <a:t>Assets: </a:t>
            </a:r>
            <a:r>
              <a:rPr lang="en-US" sz="2000" dirty="0" smtClean="0"/>
              <a:t>refers to stored value</a:t>
            </a:r>
            <a:endParaRPr lang="en-US" altLang="en-US" sz="2000" kern="1200" dirty="0">
              <a:solidFill>
                <a:srgbClr val="000000"/>
              </a:solidFill>
            </a:endParaRPr>
          </a:p>
          <a:p>
            <a:pPr marL="741553" lvl="1" indent="-284353">
              <a:spcAft>
                <a:spcPct val="0"/>
              </a:spcAft>
              <a:buSzPts val="2400"/>
            </a:pPr>
            <a:r>
              <a:rPr lang="en-US" altLang="en-US" sz="2000" kern="1200" dirty="0">
                <a:solidFill>
                  <a:srgbClr val="000000"/>
                </a:solidFill>
              </a:rPr>
              <a:t>Current </a:t>
            </a:r>
            <a:r>
              <a:rPr lang="en-US" altLang="en-US" sz="2000" kern="1200" dirty="0" smtClean="0">
                <a:solidFill>
                  <a:srgbClr val="000000"/>
                </a:solidFill>
              </a:rPr>
              <a:t>assets: </a:t>
            </a:r>
            <a:r>
              <a:rPr lang="en-US" sz="2000" dirty="0" smtClean="0"/>
              <a:t>assets such as cash, </a:t>
            </a:r>
            <a:r>
              <a:rPr lang="en-US" sz="2000" dirty="0" err="1" smtClean="0"/>
              <a:t>securities</a:t>
            </a:r>
            <a:r>
              <a:rPr lang="en-US" sz="2000" dirty="0" smtClean="0"/>
              <a:t>, accounts receivable, inventory, or other </a:t>
            </a:r>
            <a:r>
              <a:rPr lang="en-US" sz="2000" dirty="0" err="1" smtClean="0"/>
              <a:t>investments</a:t>
            </a:r>
            <a:r>
              <a:rPr lang="en-US" sz="2000" dirty="0" smtClean="0"/>
              <a:t> that are likely to be able to be converted to cash within one year</a:t>
            </a:r>
            <a:endParaRPr lang="en-US" altLang="en-US" sz="2000" kern="1200" dirty="0">
              <a:solidFill>
                <a:srgbClr val="000000"/>
              </a:solidFill>
            </a:endParaRPr>
          </a:p>
          <a:p>
            <a:pPr marL="741553" lvl="1" indent="-284353">
              <a:spcAft>
                <a:spcPct val="0"/>
              </a:spcAft>
              <a:buSzPts val="2400"/>
            </a:pPr>
            <a:r>
              <a:rPr lang="en-US" altLang="en-US" sz="2000" kern="1200" dirty="0" smtClean="0">
                <a:solidFill>
                  <a:srgbClr val="000000"/>
                </a:solidFill>
              </a:rPr>
              <a:t>Liabilities: </a:t>
            </a:r>
            <a:r>
              <a:rPr lang="en-US" sz="2000" dirty="0" smtClean="0"/>
              <a:t>outstanding obligations of the firm</a:t>
            </a:r>
            <a:endParaRPr lang="en-US" altLang="en-US" sz="2000" kern="1200" dirty="0">
              <a:solidFill>
                <a:srgbClr val="000000"/>
              </a:solidFill>
            </a:endParaRPr>
          </a:p>
          <a:p>
            <a:pPr marL="741553" lvl="1" indent="-284353">
              <a:spcAft>
                <a:spcPct val="0"/>
              </a:spcAft>
              <a:buSzPts val="2400"/>
            </a:pPr>
            <a:r>
              <a:rPr lang="en-US" altLang="en-US" sz="2000" kern="1200" dirty="0">
                <a:solidFill>
                  <a:srgbClr val="000000"/>
                </a:solidFill>
              </a:rPr>
              <a:t>Current </a:t>
            </a:r>
            <a:r>
              <a:rPr lang="en-US" altLang="en-US" sz="2000" kern="1200" dirty="0" smtClean="0">
                <a:solidFill>
                  <a:srgbClr val="000000"/>
                </a:solidFill>
              </a:rPr>
              <a:t>liabilities: </a:t>
            </a:r>
            <a:r>
              <a:rPr lang="en-US" sz="2000" dirty="0" smtClean="0"/>
              <a:t>debts of the firm that will be due within one year</a:t>
            </a:r>
            <a:endParaRPr lang="en-US" altLang="en-US" sz="2000" kern="1200" dirty="0">
              <a:solidFill>
                <a:srgbClr val="000000"/>
              </a:solidFill>
            </a:endParaRPr>
          </a:p>
          <a:p>
            <a:pPr marL="741553" lvl="1" indent="-284353">
              <a:spcAft>
                <a:spcPct val="0"/>
              </a:spcAft>
              <a:buSzPts val="2400"/>
            </a:pPr>
            <a:r>
              <a:rPr lang="en-US" altLang="en-US" sz="2000" kern="1200" dirty="0">
                <a:solidFill>
                  <a:srgbClr val="000000"/>
                </a:solidFill>
              </a:rPr>
              <a:t>Long-term </a:t>
            </a:r>
            <a:r>
              <a:rPr lang="en-US" altLang="en-US" sz="2000" kern="1200" dirty="0" smtClean="0">
                <a:solidFill>
                  <a:srgbClr val="000000"/>
                </a:solidFill>
              </a:rPr>
              <a:t>debt: </a:t>
            </a:r>
            <a:r>
              <a:rPr lang="en-US" sz="2000" dirty="0" smtClean="0"/>
              <a:t>liabilities that are not due until the passage of a year or more</a:t>
            </a:r>
            <a:endParaRPr lang="en-US" altLang="en-US" sz="2000" kern="1200" dirty="0">
              <a:solidFill>
                <a:srgbClr val="000000"/>
              </a:solidFill>
            </a:endParaRPr>
          </a:p>
          <a:p>
            <a:pPr marL="741553" lvl="1" indent="-284353">
              <a:spcAft>
                <a:spcPct val="0"/>
              </a:spcAft>
              <a:buSzPts val="2400"/>
            </a:pPr>
            <a:r>
              <a:rPr lang="en-US" altLang="en-US" sz="2000" kern="1200" dirty="0">
                <a:solidFill>
                  <a:srgbClr val="000000"/>
                </a:solidFill>
              </a:rPr>
              <a:t>Working </a:t>
            </a:r>
            <a:r>
              <a:rPr lang="en-US" altLang="en-US" sz="2000" kern="1200" dirty="0" smtClean="0">
                <a:solidFill>
                  <a:srgbClr val="000000"/>
                </a:solidFill>
              </a:rPr>
              <a:t>capital: </a:t>
            </a:r>
            <a:r>
              <a:rPr lang="fr-FR" sz="2000" dirty="0" err="1" smtClean="0"/>
              <a:t>firm’s</a:t>
            </a:r>
            <a:r>
              <a:rPr lang="fr-FR" sz="2000" dirty="0" smtClean="0"/>
              <a:t> </a:t>
            </a:r>
            <a:r>
              <a:rPr lang="fr-FR" sz="2000" dirty="0" err="1" smtClean="0"/>
              <a:t>current</a:t>
            </a:r>
            <a:r>
              <a:rPr lang="fr-FR" sz="2000" dirty="0" smtClean="0"/>
              <a:t> </a:t>
            </a:r>
            <a:r>
              <a:rPr lang="fr-FR" sz="2000" dirty="0" err="1" smtClean="0"/>
              <a:t>assets</a:t>
            </a:r>
            <a:r>
              <a:rPr lang="fr-FR" sz="2000" dirty="0" smtClean="0"/>
              <a:t> minus </a:t>
            </a:r>
            <a:r>
              <a:rPr lang="fr-FR" sz="2000" dirty="0" err="1" smtClean="0"/>
              <a:t>current</a:t>
            </a:r>
            <a:r>
              <a:rPr lang="fr-FR" sz="2000" dirty="0" smtClean="0"/>
              <a:t> </a:t>
            </a:r>
            <a:r>
              <a:rPr lang="fr-FR" sz="2000" dirty="0" err="1" smtClean="0"/>
              <a:t>liabilities</a:t>
            </a:r>
            <a:endParaRPr lang="en-US" altLang="en-US" sz="2000" kern="1200" dirty="0">
              <a:solidFill>
                <a:srgbClr val="000000"/>
              </a:solidFill>
            </a:endParaRPr>
          </a:p>
        </p:txBody>
      </p:sp>
    </p:spTree>
    <p:extLst>
      <p:ext uri="{BB962C8B-B14F-4D97-AF65-F5344CB8AC3E}">
        <p14:creationId xmlns:p14="http://schemas.microsoft.com/office/powerpoint/2010/main" xmlns="" val="33694813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1F3812-6F24-4B71-B1C9-77CF99594145}"/>
              </a:ext>
            </a:extLst>
          </p:cNvPr>
          <p:cNvSpPr>
            <a:spLocks noGrp="1"/>
          </p:cNvSpPr>
          <p:nvPr>
            <p:ph type="title"/>
          </p:nvPr>
        </p:nvSpPr>
        <p:spPr/>
        <p:txBody>
          <a:bodyPr/>
          <a:lstStyle/>
          <a:p>
            <a:r>
              <a:rPr lang="pt-BR" sz="3200" kern="1200" dirty="0">
                <a:cs typeface="Times New Roman" panose="02020603050405020304" pitchFamily="18" charset="0"/>
              </a:rPr>
              <a:t>E-commerce in Action: E-Tailing </a:t>
            </a:r>
            <a:r>
              <a:rPr lang="en-US" sz="3200" kern="1200" dirty="0">
                <a:cs typeface="Times New Roman" panose="02020603050405020304" pitchFamily="18" charset="0"/>
              </a:rPr>
              <a:t>Business Models</a:t>
            </a:r>
            <a:endParaRPr lang="en-IN" sz="3200" dirty="0"/>
          </a:p>
        </p:txBody>
      </p:sp>
      <p:sp>
        <p:nvSpPr>
          <p:cNvPr id="3" name="Content Placeholder 2">
            <a:extLst>
              <a:ext uri="{FF2B5EF4-FFF2-40B4-BE49-F238E27FC236}">
                <a16:creationId xmlns:a16="http://schemas.microsoft.com/office/drawing/2014/main" xmlns="" id="{CE648F2F-464E-48A1-9211-CF1F411FC5F9}"/>
              </a:ext>
            </a:extLst>
          </p:cNvPr>
          <p:cNvSpPr>
            <a:spLocks noGrp="1"/>
          </p:cNvSpPr>
          <p:nvPr>
            <p:ph sz="quarter" idx="13"/>
          </p:nvPr>
        </p:nvSpPr>
        <p:spPr/>
        <p:txBody>
          <a:bodyPr/>
          <a:lstStyle/>
          <a:p>
            <a:pPr marL="255651" lvl="0" indent="-255651">
              <a:spcAft>
                <a:spcPct val="0"/>
              </a:spcAft>
              <a:buSzPts val="2400"/>
              <a:tabLst/>
            </a:pPr>
            <a:r>
              <a:rPr lang="en-US" altLang="en-US" kern="1200" dirty="0">
                <a:solidFill>
                  <a:srgbClr val="000000"/>
                </a:solidFill>
              </a:rPr>
              <a:t>Four main types</a:t>
            </a:r>
          </a:p>
          <a:p>
            <a:pPr marL="742569" lvl="1" indent="-283464">
              <a:spcAft>
                <a:spcPct val="0"/>
              </a:spcAft>
              <a:buSzPts val="2400"/>
            </a:pPr>
            <a:r>
              <a:rPr lang="en-US" altLang="en-US" kern="1200" dirty="0">
                <a:solidFill>
                  <a:srgbClr val="000000"/>
                </a:solidFill>
              </a:rPr>
              <a:t>Virtual merchants</a:t>
            </a:r>
          </a:p>
          <a:p>
            <a:pPr marL="742569" lvl="1" indent="-283464">
              <a:spcAft>
                <a:spcPct val="0"/>
              </a:spcAft>
              <a:buSzPts val="2400"/>
            </a:pPr>
            <a:r>
              <a:rPr lang="en-US" altLang="en-US" kern="1200" dirty="0">
                <a:solidFill>
                  <a:srgbClr val="000000"/>
                </a:solidFill>
              </a:rPr>
              <a:t>Omni-channel merchants (bricks-and-clicks)</a:t>
            </a:r>
          </a:p>
          <a:p>
            <a:pPr marL="742569" lvl="1" indent="-283464">
              <a:spcAft>
                <a:spcPct val="0"/>
              </a:spcAft>
              <a:buSzPts val="2400"/>
            </a:pPr>
            <a:r>
              <a:rPr lang="en-US" altLang="en-US" kern="1200" dirty="0">
                <a:solidFill>
                  <a:srgbClr val="000000"/>
                </a:solidFill>
              </a:rPr>
              <a:t>Catalog merchants</a:t>
            </a:r>
          </a:p>
          <a:p>
            <a:pPr marL="742569" lvl="1" indent="-283464">
              <a:spcAft>
                <a:spcPct val="0"/>
              </a:spcAft>
              <a:buSzPts val="2400"/>
            </a:pPr>
            <a:r>
              <a:rPr lang="en-US" altLang="en-US" kern="1200" dirty="0">
                <a:solidFill>
                  <a:srgbClr val="000000"/>
                </a:solidFill>
              </a:rPr>
              <a:t>Manufacturer-direct</a:t>
            </a:r>
          </a:p>
          <a:p>
            <a:pPr marL="255651" lvl="0" indent="-255651">
              <a:spcAft>
                <a:spcPct val="0"/>
              </a:spcAft>
              <a:buSzPts val="2400"/>
              <a:tabLst/>
            </a:pPr>
            <a:r>
              <a:rPr lang="en-US" altLang="en-US" kern="1200" dirty="0">
                <a:solidFill>
                  <a:srgbClr val="000000"/>
                </a:solidFill>
              </a:rPr>
              <a:t>Each type faces different strategic environments and different industry and firm economics</a:t>
            </a:r>
          </a:p>
        </p:txBody>
      </p:sp>
    </p:spTree>
    <p:extLst>
      <p:ext uri="{BB962C8B-B14F-4D97-AF65-F5344CB8AC3E}">
        <p14:creationId xmlns:p14="http://schemas.microsoft.com/office/powerpoint/2010/main" xmlns="" val="2945485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a:cs typeface="Times New Roman" panose="02020603050405020304" pitchFamily="18" charset="0"/>
              </a:rPr>
              <a:t>Learning Objectives</a:t>
            </a:r>
            <a:endParaRPr lang="en-IN" dirty="0"/>
          </a:p>
        </p:txBody>
      </p:sp>
      <p:sp>
        <p:nvSpPr>
          <p:cNvPr id="3" name="Content Placeholder 2"/>
          <p:cNvSpPr>
            <a:spLocks noGrp="1"/>
          </p:cNvSpPr>
          <p:nvPr>
            <p:ph sz="quarter" idx="13"/>
          </p:nvPr>
        </p:nvSpPr>
        <p:spPr>
          <a:xfrm>
            <a:off x="457200" y="1554920"/>
            <a:ext cx="8418786" cy="4663335"/>
          </a:xfrm>
        </p:spPr>
        <p:txBody>
          <a:bodyPr/>
          <a:lstStyle/>
          <a:p>
            <a:pPr marL="0" lvl="0" indent="0">
              <a:spcAft>
                <a:spcPct val="0"/>
              </a:spcAft>
              <a:buSzPts val="2400"/>
              <a:buNone/>
            </a:pPr>
            <a:r>
              <a:rPr lang="en-US" sz="2000" b="1" kern="1200" dirty="0">
                <a:solidFill>
                  <a:schemeClr val="tx2"/>
                </a:solidFill>
              </a:rPr>
              <a:t>9.1</a:t>
            </a:r>
            <a:r>
              <a:rPr lang="en-US" sz="2000" b="1" kern="1200" dirty="0">
                <a:solidFill>
                  <a:srgbClr val="000000"/>
                </a:solidFill>
              </a:rPr>
              <a:t> </a:t>
            </a:r>
            <a:r>
              <a:rPr lang="en-US" sz="2000" kern="1200" dirty="0">
                <a:solidFill>
                  <a:srgbClr val="000000"/>
                </a:solidFill>
              </a:rPr>
              <a:t>Understand the environment in which the online retail sector operates today.</a:t>
            </a:r>
          </a:p>
          <a:p>
            <a:pPr marL="0" lvl="0" indent="0">
              <a:spcAft>
                <a:spcPct val="0"/>
              </a:spcAft>
              <a:buSzPts val="2400"/>
              <a:buNone/>
            </a:pPr>
            <a:r>
              <a:rPr lang="en-US" sz="2000" b="1" kern="1200" dirty="0">
                <a:solidFill>
                  <a:schemeClr val="tx2"/>
                </a:solidFill>
              </a:rPr>
              <a:t>9.2</a:t>
            </a:r>
            <a:r>
              <a:rPr lang="en-US" sz="2000" b="1" kern="1200" dirty="0">
                <a:solidFill>
                  <a:srgbClr val="000000"/>
                </a:solidFill>
              </a:rPr>
              <a:t> </a:t>
            </a:r>
            <a:r>
              <a:rPr lang="en-US" sz="2000" kern="1200" dirty="0">
                <a:solidFill>
                  <a:srgbClr val="000000"/>
                </a:solidFill>
              </a:rPr>
              <a:t>Explain how to analyze the economic viability of an online firm.</a:t>
            </a:r>
          </a:p>
          <a:p>
            <a:pPr marL="0" lvl="0" indent="0">
              <a:spcAft>
                <a:spcPct val="0"/>
              </a:spcAft>
              <a:buSzPts val="2400"/>
              <a:buNone/>
            </a:pPr>
            <a:r>
              <a:rPr lang="en-US" sz="2000" b="1" kern="1200" dirty="0">
                <a:solidFill>
                  <a:schemeClr val="tx2"/>
                </a:solidFill>
              </a:rPr>
              <a:t>9.3</a:t>
            </a:r>
            <a:r>
              <a:rPr lang="en-US" sz="2000" b="1" kern="1200" dirty="0">
                <a:solidFill>
                  <a:srgbClr val="000000"/>
                </a:solidFill>
              </a:rPr>
              <a:t> </a:t>
            </a:r>
            <a:r>
              <a:rPr lang="en-US" sz="2000" kern="1200" dirty="0">
                <a:solidFill>
                  <a:srgbClr val="000000"/>
                </a:solidFill>
              </a:rPr>
              <a:t>Identify the challenges faced by the different types of online retailers.</a:t>
            </a:r>
          </a:p>
          <a:p>
            <a:pPr marL="0" lvl="0" indent="0">
              <a:spcAft>
                <a:spcPct val="0"/>
              </a:spcAft>
              <a:buSzPts val="2400"/>
              <a:buNone/>
            </a:pPr>
            <a:r>
              <a:rPr lang="en-US" sz="2000" b="1" kern="1200" dirty="0">
                <a:solidFill>
                  <a:schemeClr val="tx2"/>
                </a:solidFill>
              </a:rPr>
              <a:t>9.4</a:t>
            </a:r>
            <a:r>
              <a:rPr lang="en-US" sz="2000" b="1" kern="1200" dirty="0">
                <a:solidFill>
                  <a:srgbClr val="000000"/>
                </a:solidFill>
              </a:rPr>
              <a:t> </a:t>
            </a:r>
            <a:r>
              <a:rPr lang="en-US" sz="2000" kern="1200" dirty="0">
                <a:solidFill>
                  <a:srgbClr val="000000"/>
                </a:solidFill>
              </a:rPr>
              <a:t>Describe the major features of the online service sector.</a:t>
            </a:r>
          </a:p>
          <a:p>
            <a:pPr marL="0" lvl="0" indent="0">
              <a:spcAft>
                <a:spcPct val="0"/>
              </a:spcAft>
              <a:buSzPts val="2400"/>
              <a:buNone/>
            </a:pPr>
            <a:r>
              <a:rPr lang="en-US" sz="2000" b="1" kern="1200" dirty="0">
                <a:solidFill>
                  <a:schemeClr val="tx2"/>
                </a:solidFill>
              </a:rPr>
              <a:t>9.5</a:t>
            </a:r>
            <a:r>
              <a:rPr lang="en-US" sz="2000" b="1" kern="1200" dirty="0">
                <a:solidFill>
                  <a:srgbClr val="000000"/>
                </a:solidFill>
              </a:rPr>
              <a:t> </a:t>
            </a:r>
            <a:r>
              <a:rPr lang="en-US" sz="2000" kern="1200" dirty="0">
                <a:solidFill>
                  <a:srgbClr val="000000"/>
                </a:solidFill>
              </a:rPr>
              <a:t>Discuss the trends taking place in the online financial services industry.</a:t>
            </a:r>
          </a:p>
          <a:p>
            <a:pPr marL="0" lvl="0" indent="0">
              <a:spcAft>
                <a:spcPct val="0"/>
              </a:spcAft>
              <a:buSzPts val="2400"/>
              <a:buNone/>
            </a:pPr>
            <a:r>
              <a:rPr lang="en-US" sz="2000" b="1" kern="1200" dirty="0">
                <a:solidFill>
                  <a:schemeClr val="tx2"/>
                </a:solidFill>
              </a:rPr>
              <a:t>9.6</a:t>
            </a:r>
            <a:r>
              <a:rPr lang="en-US" sz="2000" b="1" kern="1200" dirty="0">
                <a:solidFill>
                  <a:srgbClr val="000000"/>
                </a:solidFill>
              </a:rPr>
              <a:t> </a:t>
            </a:r>
            <a:r>
              <a:rPr lang="en-US" sz="2000" kern="1200" dirty="0">
                <a:solidFill>
                  <a:srgbClr val="000000"/>
                </a:solidFill>
              </a:rPr>
              <a:t>Describe the major trends in the online travel services industry today.</a:t>
            </a:r>
          </a:p>
          <a:p>
            <a:pPr marL="0" lvl="0" indent="0">
              <a:spcAft>
                <a:spcPct val="0"/>
              </a:spcAft>
              <a:buSzPts val="2400"/>
              <a:buNone/>
            </a:pPr>
            <a:r>
              <a:rPr lang="en-US" sz="2000" b="1" kern="1200" dirty="0">
                <a:solidFill>
                  <a:schemeClr val="tx2"/>
                </a:solidFill>
              </a:rPr>
              <a:t>9.7</a:t>
            </a:r>
            <a:r>
              <a:rPr lang="en-US" sz="2000" b="1" kern="1200" dirty="0">
                <a:solidFill>
                  <a:srgbClr val="000000"/>
                </a:solidFill>
              </a:rPr>
              <a:t> </a:t>
            </a:r>
            <a:r>
              <a:rPr lang="en-US" sz="2000" kern="1200" dirty="0">
                <a:solidFill>
                  <a:srgbClr val="000000"/>
                </a:solidFill>
              </a:rPr>
              <a:t>Identify current trends in the online career services industry.</a:t>
            </a:r>
          </a:p>
          <a:p>
            <a:pPr marL="0" lvl="0" indent="0">
              <a:spcAft>
                <a:spcPct val="0"/>
              </a:spcAft>
              <a:buSzPts val="2400"/>
              <a:buNone/>
            </a:pPr>
            <a:r>
              <a:rPr lang="en-US" sz="2000" b="1" kern="1200" dirty="0">
                <a:solidFill>
                  <a:schemeClr val="tx2"/>
                </a:solidFill>
              </a:rPr>
              <a:t>9.8</a:t>
            </a:r>
            <a:r>
              <a:rPr lang="en-US" sz="2000" b="1" kern="1200" dirty="0">
                <a:solidFill>
                  <a:srgbClr val="000000"/>
                </a:solidFill>
              </a:rPr>
              <a:t> </a:t>
            </a:r>
            <a:r>
              <a:rPr lang="en-US" sz="2000" kern="1200" dirty="0">
                <a:solidFill>
                  <a:srgbClr val="000000"/>
                </a:solidFill>
              </a:rPr>
              <a:t>Understand the business models of on-demand service companies.</a:t>
            </a:r>
          </a:p>
        </p:txBody>
      </p:sp>
    </p:spTree>
    <p:extLst>
      <p:ext uri="{BB962C8B-B14F-4D97-AF65-F5344CB8AC3E}">
        <p14:creationId xmlns:p14="http://schemas.microsoft.com/office/powerpoint/2010/main" xmlns="" val="34520983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FAC3B9-9571-46AC-8CB9-67C03E5B45D2}"/>
              </a:ext>
            </a:extLst>
          </p:cNvPr>
          <p:cNvSpPr>
            <a:spLocks noGrp="1"/>
          </p:cNvSpPr>
          <p:nvPr>
            <p:ph type="title"/>
          </p:nvPr>
        </p:nvSpPr>
        <p:spPr/>
        <p:txBody>
          <a:bodyPr/>
          <a:lstStyle/>
          <a:p>
            <a:r>
              <a:rPr lang="en-US" sz="3200" dirty="0"/>
              <a:t>E-tailing Business Models: Virtual Merchants</a:t>
            </a:r>
            <a:endParaRPr lang="en-IN" sz="3200" dirty="0"/>
          </a:p>
        </p:txBody>
      </p:sp>
      <p:sp>
        <p:nvSpPr>
          <p:cNvPr id="3" name="Content Placeholder 2">
            <a:extLst>
              <a:ext uri="{FF2B5EF4-FFF2-40B4-BE49-F238E27FC236}">
                <a16:creationId xmlns:a16="http://schemas.microsoft.com/office/drawing/2014/main" xmlns="" id="{4FA3233C-C56B-447E-BEC5-3E05417C66AA}"/>
              </a:ext>
            </a:extLst>
          </p:cNvPr>
          <p:cNvSpPr>
            <a:spLocks noGrp="1"/>
          </p:cNvSpPr>
          <p:nvPr>
            <p:ph sz="quarter" idx="13"/>
          </p:nvPr>
        </p:nvSpPr>
        <p:spPr/>
        <p:txBody>
          <a:bodyPr/>
          <a:lstStyle/>
          <a:p>
            <a:r>
              <a:rPr lang="en-US" dirty="0"/>
              <a:t>Single-channel e-commerce firms that generate almost all revenue from online sales</a:t>
            </a:r>
          </a:p>
          <a:p>
            <a:r>
              <a:rPr lang="en-US" dirty="0"/>
              <a:t>Examples: Amazon, Wayfair, Overstock, Blue Nile</a:t>
            </a:r>
          </a:p>
          <a:p>
            <a:r>
              <a:rPr lang="en-US" dirty="0"/>
              <a:t>Challenges</a:t>
            </a:r>
          </a:p>
          <a:p>
            <a:pPr lvl="1"/>
            <a:r>
              <a:rPr lang="en-US" dirty="0"/>
              <a:t>Building business and brand name quickly</a:t>
            </a:r>
          </a:p>
          <a:p>
            <a:pPr lvl="1"/>
            <a:r>
              <a:rPr lang="en-US" dirty="0"/>
              <a:t>Low barriers to entry invite many competitors</a:t>
            </a:r>
          </a:p>
          <a:p>
            <a:pPr lvl="1"/>
            <a:r>
              <a:rPr lang="en-US" dirty="0"/>
              <a:t>Substantial costs to build and maintain website presence</a:t>
            </a:r>
          </a:p>
          <a:p>
            <a:pPr lvl="1"/>
            <a:r>
              <a:rPr lang="en-US" dirty="0"/>
              <a:t>Steep learning curve</a:t>
            </a:r>
          </a:p>
        </p:txBody>
      </p:sp>
    </p:spTree>
    <p:extLst>
      <p:ext uri="{BB962C8B-B14F-4D97-AF65-F5344CB8AC3E}">
        <p14:creationId xmlns:p14="http://schemas.microsoft.com/office/powerpoint/2010/main" xmlns="" val="40733431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FB6439-D12A-4D16-97A1-1BDB86F9892A}"/>
              </a:ext>
            </a:extLst>
          </p:cNvPr>
          <p:cNvSpPr>
            <a:spLocks noGrp="1"/>
          </p:cNvSpPr>
          <p:nvPr>
            <p:ph type="title"/>
          </p:nvPr>
        </p:nvSpPr>
        <p:spPr>
          <a:xfrm>
            <a:off x="457199" y="215371"/>
            <a:ext cx="8576441" cy="1097279"/>
          </a:xfrm>
        </p:spPr>
        <p:txBody>
          <a:bodyPr/>
          <a:lstStyle/>
          <a:p>
            <a:r>
              <a:rPr lang="en-IN" sz="3200" kern="1200" dirty="0">
                <a:cs typeface="Times New Roman" panose="02020603050405020304" pitchFamily="18" charset="0"/>
              </a:rPr>
              <a:t>Figure 9.4 Share of Online Retail Sales by Type of Company</a:t>
            </a:r>
            <a:endParaRPr lang="en-IN" sz="3200" dirty="0"/>
          </a:p>
        </p:txBody>
      </p:sp>
      <p:pic>
        <p:nvPicPr>
          <p:cNvPr id="6" name="Content Placeholder 5" descr="A pie chart depicts the share of online retail sales for specific types of companies. For a full description, see Notes. Press F6.">
            <a:extLst>
              <a:ext uri="{FF2B5EF4-FFF2-40B4-BE49-F238E27FC236}">
                <a16:creationId xmlns:a16="http://schemas.microsoft.com/office/drawing/2014/main" xmlns="" id="{02E1A0E4-26E4-4FE6-A8C6-BD66E7895E8F}"/>
              </a:ext>
            </a:extLst>
          </p:cNvPr>
          <p:cNvPicPr>
            <a:picLocks noGrp="1" noChangeAspect="1"/>
          </p:cNvPicPr>
          <p:nvPr>
            <p:ph sz="quarter" idx="15"/>
          </p:nvPr>
        </p:nvPicPr>
        <p:blipFill>
          <a:blip r:embed="rId3"/>
          <a:stretch>
            <a:fillRect/>
          </a:stretch>
        </p:blipFill>
        <p:spPr>
          <a:xfrm>
            <a:off x="1412548" y="1847570"/>
            <a:ext cx="6318904" cy="4234502"/>
          </a:xfrm>
          <a:prstGeom prst="rect">
            <a:avLst/>
          </a:prstGeom>
        </p:spPr>
      </p:pic>
    </p:spTree>
    <p:extLst>
      <p:ext uri="{BB962C8B-B14F-4D97-AF65-F5344CB8AC3E}">
        <p14:creationId xmlns:p14="http://schemas.microsoft.com/office/powerpoint/2010/main" xmlns="" val="24606683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3D1A7E-FF9C-4984-A6F1-84E5C628E893}"/>
              </a:ext>
            </a:extLst>
          </p:cNvPr>
          <p:cNvSpPr>
            <a:spLocks noGrp="1"/>
          </p:cNvSpPr>
          <p:nvPr>
            <p:ph type="title"/>
          </p:nvPr>
        </p:nvSpPr>
        <p:spPr/>
        <p:txBody>
          <a:bodyPr/>
          <a:lstStyle/>
          <a:p>
            <a:r>
              <a:rPr lang="en-IN" kern="1200" dirty="0">
                <a:cs typeface="Times New Roman" panose="02020603050405020304" pitchFamily="18" charset="0"/>
              </a:rPr>
              <a:t>E-commerce in Action: Amazon </a:t>
            </a:r>
            <a:r>
              <a:rPr lang="en-IN" sz="2000" b="0" kern="1200" dirty="0">
                <a:cs typeface="Times New Roman" panose="02020603050405020304" pitchFamily="18" charset="0"/>
              </a:rPr>
              <a:t>(1 of 3)</a:t>
            </a:r>
            <a:endParaRPr lang="en-IN" dirty="0"/>
          </a:p>
        </p:txBody>
      </p:sp>
      <p:sp>
        <p:nvSpPr>
          <p:cNvPr id="3" name="Content Placeholder 2">
            <a:extLst>
              <a:ext uri="{FF2B5EF4-FFF2-40B4-BE49-F238E27FC236}">
                <a16:creationId xmlns:a16="http://schemas.microsoft.com/office/drawing/2014/main" xmlns="" id="{41F478E5-F0A6-4EEC-ADDC-43B35512CD06}"/>
              </a:ext>
            </a:extLst>
          </p:cNvPr>
          <p:cNvSpPr>
            <a:spLocks noGrp="1"/>
          </p:cNvSpPr>
          <p:nvPr>
            <p:ph sz="quarter" idx="13"/>
          </p:nvPr>
        </p:nvSpPr>
        <p:spPr/>
        <p:txBody>
          <a:bodyPr/>
          <a:lstStyle/>
          <a:p>
            <a:pPr marL="255651" lvl="0" indent="-255651">
              <a:spcAft>
                <a:spcPct val="0"/>
              </a:spcAft>
              <a:tabLst/>
            </a:pPr>
            <a:r>
              <a:rPr lang="en-US" altLang="en-US" sz="2200" kern="1200" dirty="0">
                <a:solidFill>
                  <a:srgbClr val="000000"/>
                </a:solidFill>
              </a:rPr>
              <a:t>Vision:</a:t>
            </a:r>
          </a:p>
          <a:p>
            <a:pPr marL="741553" lvl="1" indent="-284353">
              <a:spcAft>
                <a:spcPct val="0"/>
              </a:spcAft>
            </a:pPr>
            <a:r>
              <a:rPr lang="en-US" sz="2200" dirty="0"/>
              <a:t>Lowest prices, best selection,</a:t>
            </a:r>
            <a:r>
              <a:rPr lang="en-US" altLang="ja-JP" sz="2200" kern="1200" dirty="0">
                <a:solidFill>
                  <a:srgbClr val="000000"/>
                </a:solidFill>
              </a:rPr>
              <a:t> most customer-centric</a:t>
            </a:r>
          </a:p>
          <a:p>
            <a:pPr marL="255651" lvl="0" indent="-255651">
              <a:spcAft>
                <a:spcPct val="0"/>
              </a:spcAft>
              <a:tabLst/>
            </a:pPr>
            <a:r>
              <a:rPr lang="en-US" altLang="en-US" sz="2200" kern="1200" dirty="0">
                <a:solidFill>
                  <a:srgbClr val="000000"/>
                </a:solidFill>
              </a:rPr>
              <a:t>Business model:</a:t>
            </a:r>
          </a:p>
          <a:p>
            <a:pPr marL="741553" lvl="1" indent="-284353">
              <a:spcAft>
                <a:spcPct val="0"/>
              </a:spcAft>
            </a:pPr>
            <a:r>
              <a:rPr lang="en-US" altLang="en-US" sz="2200" kern="1200" dirty="0">
                <a:solidFill>
                  <a:srgbClr val="000000"/>
                </a:solidFill>
              </a:rPr>
              <a:t>Retail, </a:t>
            </a:r>
            <a:r>
              <a:rPr lang="en-US" sz="2200" dirty="0"/>
              <a:t>third-party merchants,</a:t>
            </a:r>
            <a:r>
              <a:rPr lang="en-US" altLang="en-US" sz="2200" kern="1200" dirty="0">
                <a:solidFill>
                  <a:srgbClr val="000000"/>
                </a:solidFill>
              </a:rPr>
              <a:t> and Amazon Web Services</a:t>
            </a:r>
          </a:p>
          <a:p>
            <a:pPr marL="255651" lvl="0" indent="-255651">
              <a:spcAft>
                <a:spcPct val="0"/>
              </a:spcAft>
              <a:tabLst/>
            </a:pPr>
            <a:r>
              <a:rPr lang="en-US" altLang="en-US" sz="2200" kern="1200" dirty="0">
                <a:solidFill>
                  <a:srgbClr val="000000"/>
                </a:solidFill>
              </a:rPr>
              <a:t>Financial analysis:</a:t>
            </a:r>
          </a:p>
          <a:p>
            <a:pPr marL="741553" lvl="1" indent="-284353">
              <a:spcAft>
                <a:spcPct val="0"/>
              </a:spcAft>
            </a:pPr>
            <a:r>
              <a:rPr lang="en-US" altLang="en-US" sz="2200" kern="1200" dirty="0">
                <a:solidFill>
                  <a:srgbClr val="000000"/>
                </a:solidFill>
              </a:rPr>
              <a:t>Challenged by Covid-19 pandemic, but showed continued explosive revenue growth, profitable</a:t>
            </a:r>
          </a:p>
          <a:p>
            <a:pPr marL="255651" lvl="0" indent="-255651">
              <a:spcAft>
                <a:spcPct val="0"/>
              </a:spcAft>
              <a:tabLst/>
            </a:pPr>
            <a:r>
              <a:rPr lang="en-US" altLang="en-US" sz="2200" kern="1200" dirty="0">
                <a:solidFill>
                  <a:srgbClr val="000000"/>
                </a:solidFill>
              </a:rPr>
              <a:t>Strategic analysis/business strategy:</a:t>
            </a:r>
          </a:p>
          <a:p>
            <a:pPr marL="741553" lvl="1" indent="-284353">
              <a:spcAft>
                <a:spcPct val="0"/>
              </a:spcAft>
            </a:pPr>
            <a:r>
              <a:rPr lang="en-US" altLang="en-US" sz="2200" kern="1200" dirty="0">
                <a:solidFill>
                  <a:srgbClr val="000000"/>
                </a:solidFill>
              </a:rPr>
              <a:t>Maximize sales volume, lower costs and prices, acquisitions, mobile shopping, new products and services</a:t>
            </a:r>
          </a:p>
        </p:txBody>
      </p:sp>
    </p:spTree>
    <p:extLst>
      <p:ext uri="{BB962C8B-B14F-4D97-AF65-F5344CB8AC3E}">
        <p14:creationId xmlns:p14="http://schemas.microsoft.com/office/powerpoint/2010/main" xmlns="" val="8028929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3D1A7E-FF9C-4984-A6F1-84E5C628E893}"/>
              </a:ext>
            </a:extLst>
          </p:cNvPr>
          <p:cNvSpPr>
            <a:spLocks noGrp="1"/>
          </p:cNvSpPr>
          <p:nvPr>
            <p:ph type="title"/>
          </p:nvPr>
        </p:nvSpPr>
        <p:spPr/>
        <p:txBody>
          <a:bodyPr/>
          <a:lstStyle/>
          <a:p>
            <a:r>
              <a:rPr lang="en-IN" kern="1200" dirty="0">
                <a:cs typeface="Times New Roman" panose="02020603050405020304" pitchFamily="18" charset="0"/>
              </a:rPr>
              <a:t>E-commerce in Action: Amazon </a:t>
            </a:r>
            <a:r>
              <a:rPr lang="en-IN" sz="2000" b="0" kern="1200" dirty="0">
                <a:cs typeface="Times New Roman" panose="02020603050405020304" pitchFamily="18" charset="0"/>
              </a:rPr>
              <a:t>(2 of 3)</a:t>
            </a:r>
            <a:endParaRPr lang="en-IN" dirty="0"/>
          </a:p>
        </p:txBody>
      </p:sp>
      <p:sp>
        <p:nvSpPr>
          <p:cNvPr id="3" name="Content Placeholder 2">
            <a:extLst>
              <a:ext uri="{FF2B5EF4-FFF2-40B4-BE49-F238E27FC236}">
                <a16:creationId xmlns:a16="http://schemas.microsoft.com/office/drawing/2014/main" xmlns="" id="{41F478E5-F0A6-4EEC-ADDC-43B35512CD06}"/>
              </a:ext>
            </a:extLst>
          </p:cNvPr>
          <p:cNvSpPr>
            <a:spLocks noGrp="1"/>
          </p:cNvSpPr>
          <p:nvPr>
            <p:ph sz="quarter" idx="13"/>
          </p:nvPr>
        </p:nvSpPr>
        <p:spPr>
          <a:xfrm>
            <a:off x="457200" y="1554920"/>
            <a:ext cx="7945821" cy="4663335"/>
          </a:xfrm>
        </p:spPr>
        <p:txBody>
          <a:bodyPr/>
          <a:lstStyle/>
          <a:p>
            <a:pPr marL="255651" lvl="0" indent="-255651">
              <a:spcAft>
                <a:spcPct val="0"/>
              </a:spcAft>
              <a:buSzPts val="2400"/>
              <a:tabLst/>
            </a:pPr>
            <a:r>
              <a:rPr lang="en-US" altLang="en-US" kern="1200" dirty="0">
                <a:solidFill>
                  <a:srgbClr val="000000"/>
                </a:solidFill>
              </a:rPr>
              <a:t>Strategic analysis/competition:</a:t>
            </a:r>
          </a:p>
          <a:p>
            <a:pPr marL="741553" lvl="1" indent="-284353">
              <a:spcAft>
                <a:spcPct val="0"/>
              </a:spcAft>
              <a:buSzPts val="2400"/>
            </a:pPr>
            <a:r>
              <a:rPr lang="en-US" altLang="en-US" kern="1200" dirty="0">
                <a:solidFill>
                  <a:srgbClr val="000000"/>
                </a:solidFill>
              </a:rPr>
              <a:t>Online and offline general and catalog merchandisers, web services</a:t>
            </a:r>
          </a:p>
          <a:p>
            <a:pPr marL="255651" lvl="0" indent="-255651">
              <a:spcAft>
                <a:spcPct val="0"/>
              </a:spcAft>
              <a:buSzPts val="2400"/>
              <a:tabLst/>
            </a:pPr>
            <a:r>
              <a:rPr lang="en-US" kern="1200" dirty="0">
                <a:solidFill>
                  <a:srgbClr val="000000"/>
                </a:solidFill>
              </a:rPr>
              <a:t>Strategic analysis/technology:</a:t>
            </a:r>
          </a:p>
          <a:p>
            <a:pPr marL="741553" lvl="1" indent="-284353">
              <a:spcAft>
                <a:spcPct val="0"/>
              </a:spcAft>
              <a:buSzPts val="2400"/>
            </a:pPr>
            <a:r>
              <a:rPr lang="en-US" kern="1200" dirty="0">
                <a:solidFill>
                  <a:srgbClr val="000000"/>
                </a:solidFill>
              </a:rPr>
              <a:t>Largest, most sophisticated collection of online retailing technologies available</a:t>
            </a:r>
          </a:p>
          <a:p>
            <a:pPr marL="255651" lvl="0" indent="-255651">
              <a:spcAft>
                <a:spcPct val="0"/>
              </a:spcAft>
              <a:buSzPts val="2400"/>
              <a:tabLst/>
            </a:pPr>
            <a:r>
              <a:rPr lang="en-US" kern="1200" dirty="0">
                <a:solidFill>
                  <a:srgbClr val="000000"/>
                </a:solidFill>
              </a:rPr>
              <a:t>Strategic analysis/social and legal challenges:</a:t>
            </a:r>
          </a:p>
          <a:p>
            <a:pPr marL="741553" lvl="1" indent="-284353">
              <a:spcAft>
                <a:spcPct val="0"/>
              </a:spcAft>
              <a:buSzPts val="2400"/>
            </a:pPr>
            <a:r>
              <a:rPr lang="en-US" kern="1200" dirty="0">
                <a:solidFill>
                  <a:srgbClr val="000000"/>
                </a:solidFill>
              </a:rPr>
              <a:t>Covid-19 pandemic; government investigations based on antitrust concerns</a:t>
            </a:r>
          </a:p>
        </p:txBody>
      </p:sp>
    </p:spTree>
    <p:extLst>
      <p:ext uri="{BB962C8B-B14F-4D97-AF65-F5344CB8AC3E}">
        <p14:creationId xmlns:p14="http://schemas.microsoft.com/office/powerpoint/2010/main" xmlns="" val="9399920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E9D9C6-DADB-459C-B7A7-AB5726D7756C}"/>
              </a:ext>
            </a:extLst>
          </p:cNvPr>
          <p:cNvSpPr>
            <a:spLocks noGrp="1"/>
          </p:cNvSpPr>
          <p:nvPr>
            <p:ph type="title"/>
          </p:nvPr>
        </p:nvSpPr>
        <p:spPr/>
        <p:txBody>
          <a:bodyPr/>
          <a:lstStyle/>
          <a:p>
            <a:r>
              <a:rPr lang="en-IN" kern="1200" dirty="0">
                <a:cs typeface="Times New Roman" panose="02020603050405020304" pitchFamily="18" charset="0"/>
              </a:rPr>
              <a:t>E-commerce in Action: Amazon </a:t>
            </a:r>
            <a:r>
              <a:rPr lang="en-IN" sz="2000" b="0" kern="1200" dirty="0">
                <a:cs typeface="Times New Roman" panose="02020603050405020304" pitchFamily="18" charset="0"/>
              </a:rPr>
              <a:t>(3 of 3)</a:t>
            </a:r>
            <a:endParaRPr lang="en-IN" dirty="0"/>
          </a:p>
        </p:txBody>
      </p:sp>
      <p:sp>
        <p:nvSpPr>
          <p:cNvPr id="3" name="Content Placeholder 2">
            <a:extLst>
              <a:ext uri="{FF2B5EF4-FFF2-40B4-BE49-F238E27FC236}">
                <a16:creationId xmlns:a16="http://schemas.microsoft.com/office/drawing/2014/main" xmlns="" id="{78364B45-67C4-4F99-81C5-0D4AE39727AC}"/>
              </a:ext>
            </a:extLst>
          </p:cNvPr>
          <p:cNvSpPr>
            <a:spLocks noGrp="1"/>
          </p:cNvSpPr>
          <p:nvPr>
            <p:ph sz="quarter" idx="13"/>
          </p:nvPr>
        </p:nvSpPr>
        <p:spPr/>
        <p:txBody>
          <a:bodyPr/>
          <a:lstStyle/>
          <a:p>
            <a:pPr marL="255651" lvl="0" indent="-255651">
              <a:spcAft>
                <a:spcPct val="0"/>
              </a:spcAft>
              <a:buSzPts val="2400"/>
              <a:tabLst/>
            </a:pPr>
            <a:r>
              <a:rPr lang="en-US" kern="1200" dirty="0">
                <a:solidFill>
                  <a:srgbClr val="000000"/>
                </a:solidFill>
              </a:rPr>
              <a:t>Future prospects:</a:t>
            </a:r>
          </a:p>
          <a:p>
            <a:pPr marL="741553" lvl="1" indent="-284353">
              <a:spcAft>
                <a:spcPct val="0"/>
              </a:spcAft>
              <a:buSzPts val="2400"/>
            </a:pPr>
            <a:r>
              <a:rPr lang="en-US" kern="1200" dirty="0">
                <a:solidFill>
                  <a:srgbClr val="000000"/>
                </a:solidFill>
              </a:rPr>
              <a:t>Amazon has turned corner to sustainable profitability</a:t>
            </a:r>
          </a:p>
          <a:p>
            <a:pPr marL="741553" lvl="1" indent="-284353">
              <a:spcAft>
                <a:spcPct val="0"/>
              </a:spcAft>
              <a:buSzPts val="2400"/>
            </a:pPr>
            <a:r>
              <a:rPr lang="en-US" kern="1200" dirty="0">
                <a:solidFill>
                  <a:srgbClr val="000000"/>
                </a:solidFill>
              </a:rPr>
              <a:t>Increased profits from Amazon Web Services</a:t>
            </a:r>
          </a:p>
          <a:p>
            <a:pPr marL="741553" lvl="1" indent="-284353">
              <a:spcAft>
                <a:spcPct val="0"/>
              </a:spcAft>
              <a:buSzPts val="2400"/>
            </a:pPr>
            <a:r>
              <a:rPr lang="en-US" kern="1200" dirty="0">
                <a:solidFill>
                  <a:srgbClr val="000000"/>
                </a:solidFill>
              </a:rPr>
              <a:t>Amazon Prime</a:t>
            </a:r>
          </a:p>
          <a:p>
            <a:pPr marL="741553" lvl="1" indent="-284353">
              <a:spcAft>
                <a:spcPct val="0"/>
              </a:spcAft>
              <a:buSzPts val="2400"/>
            </a:pPr>
            <a:r>
              <a:rPr lang="en-US" kern="1200" dirty="0">
                <a:solidFill>
                  <a:srgbClr val="000000"/>
                </a:solidFill>
              </a:rPr>
              <a:t>Continues to invest in future products and services</a:t>
            </a:r>
          </a:p>
        </p:txBody>
      </p:sp>
    </p:spTree>
    <p:extLst>
      <p:ext uri="{BB962C8B-B14F-4D97-AF65-F5344CB8AC3E}">
        <p14:creationId xmlns:p14="http://schemas.microsoft.com/office/powerpoint/2010/main" xmlns="" val="10736770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7D99DF-593D-4DDC-9810-DF0152CBB1EA}"/>
              </a:ext>
            </a:extLst>
          </p:cNvPr>
          <p:cNvSpPr>
            <a:spLocks noGrp="1"/>
          </p:cNvSpPr>
          <p:nvPr>
            <p:ph type="title"/>
          </p:nvPr>
        </p:nvSpPr>
        <p:spPr/>
        <p:txBody>
          <a:bodyPr/>
          <a:lstStyle/>
          <a:p>
            <a:r>
              <a:rPr lang="en-US" sz="3200" dirty="0"/>
              <a:t>E-tailing Business Models: Omni-channel Merchants (Bricks-and-Clicks)</a:t>
            </a:r>
            <a:endParaRPr lang="en-IN" sz="3200" dirty="0"/>
          </a:p>
        </p:txBody>
      </p:sp>
      <p:sp>
        <p:nvSpPr>
          <p:cNvPr id="3" name="Content Placeholder 2">
            <a:extLst>
              <a:ext uri="{FF2B5EF4-FFF2-40B4-BE49-F238E27FC236}">
                <a16:creationId xmlns:a16="http://schemas.microsoft.com/office/drawing/2014/main" xmlns="" id="{08429E9C-4EF6-4FC4-8B9E-598929F40F2F}"/>
              </a:ext>
            </a:extLst>
          </p:cNvPr>
          <p:cNvSpPr>
            <a:spLocks noGrp="1"/>
          </p:cNvSpPr>
          <p:nvPr>
            <p:ph sz="quarter" idx="13"/>
          </p:nvPr>
        </p:nvSpPr>
        <p:spPr/>
        <p:txBody>
          <a:bodyPr/>
          <a:lstStyle/>
          <a:p>
            <a:r>
              <a:rPr lang="en-US" dirty="0"/>
              <a:t>Have network of physical stores as primary retail channel but also have online operations</a:t>
            </a:r>
          </a:p>
          <a:p>
            <a:r>
              <a:rPr lang="en-US" dirty="0"/>
              <a:t>Challenges:</a:t>
            </a:r>
          </a:p>
          <a:p>
            <a:pPr lvl="1"/>
            <a:r>
              <a:rPr lang="en-US" dirty="0"/>
              <a:t>High cost of physical buildings and staff</a:t>
            </a:r>
          </a:p>
          <a:p>
            <a:pPr lvl="1"/>
            <a:r>
              <a:rPr lang="en-US" dirty="0"/>
              <a:t>Need to coordinate prices across channels</a:t>
            </a:r>
          </a:p>
          <a:p>
            <a:pPr lvl="1"/>
            <a:r>
              <a:rPr lang="en-US" dirty="0"/>
              <a:t>Need to develop methods of handling cross-channel operations</a:t>
            </a:r>
          </a:p>
          <a:p>
            <a:pPr lvl="1"/>
            <a:r>
              <a:rPr lang="en-US" dirty="0"/>
              <a:t>Building credible e-commerce presence</a:t>
            </a:r>
          </a:p>
          <a:p>
            <a:r>
              <a:rPr lang="en-US" dirty="0"/>
              <a:t>Examples: Walmart, Macy’s, Target, Staples</a:t>
            </a:r>
          </a:p>
        </p:txBody>
      </p:sp>
    </p:spTree>
    <p:extLst>
      <p:ext uri="{BB962C8B-B14F-4D97-AF65-F5344CB8AC3E}">
        <p14:creationId xmlns:p14="http://schemas.microsoft.com/office/powerpoint/2010/main" xmlns="" val="16252931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338164-0DEB-461E-BC0C-AC007D8F3AEB}"/>
              </a:ext>
            </a:extLst>
          </p:cNvPr>
          <p:cNvSpPr>
            <a:spLocks noGrp="1"/>
          </p:cNvSpPr>
          <p:nvPr>
            <p:ph type="title"/>
          </p:nvPr>
        </p:nvSpPr>
        <p:spPr/>
        <p:txBody>
          <a:bodyPr/>
          <a:lstStyle/>
          <a:p>
            <a:r>
              <a:rPr lang="en-US" sz="3200" dirty="0"/>
              <a:t>E-tailing Business Models: Catalog Merchants</a:t>
            </a:r>
            <a:endParaRPr lang="en-IN" sz="3200" dirty="0"/>
          </a:p>
        </p:txBody>
      </p:sp>
      <p:sp>
        <p:nvSpPr>
          <p:cNvPr id="3" name="Content Placeholder 2">
            <a:extLst>
              <a:ext uri="{FF2B5EF4-FFF2-40B4-BE49-F238E27FC236}">
                <a16:creationId xmlns:a16="http://schemas.microsoft.com/office/drawing/2014/main" xmlns="" id="{043AF9D5-783D-4671-B4A2-9A5F904D850C}"/>
              </a:ext>
            </a:extLst>
          </p:cNvPr>
          <p:cNvSpPr>
            <a:spLocks noGrp="1"/>
          </p:cNvSpPr>
          <p:nvPr>
            <p:ph sz="quarter" idx="13"/>
          </p:nvPr>
        </p:nvSpPr>
        <p:spPr/>
        <p:txBody>
          <a:bodyPr/>
          <a:lstStyle/>
          <a:p>
            <a:r>
              <a:rPr lang="en-US" dirty="0"/>
              <a:t>Established companies that have a national offline catalog operation as their largest retail channel, but who also have online capabilities</a:t>
            </a:r>
          </a:p>
          <a:p>
            <a:r>
              <a:rPr lang="en-US" dirty="0"/>
              <a:t>Challenges:</a:t>
            </a:r>
          </a:p>
          <a:p>
            <a:pPr lvl="1"/>
            <a:r>
              <a:rPr lang="en-US" dirty="0"/>
              <a:t>High costs for printing and mailing</a:t>
            </a:r>
          </a:p>
          <a:p>
            <a:pPr lvl="1"/>
            <a:r>
              <a:rPr lang="en-US" dirty="0"/>
              <a:t>Need to leverage existing assets and competencies to new technology environment</a:t>
            </a:r>
          </a:p>
          <a:p>
            <a:pPr lvl="1"/>
            <a:r>
              <a:rPr lang="en-US" dirty="0"/>
              <a:t>Need to develop cross-channel operations</a:t>
            </a:r>
          </a:p>
          <a:p>
            <a:pPr lvl="1"/>
            <a:r>
              <a:rPr lang="en-US" dirty="0"/>
              <a:t>Building credible e-commerce presence</a:t>
            </a:r>
          </a:p>
          <a:p>
            <a:r>
              <a:rPr lang="en-US" dirty="0"/>
              <a:t>Examples: Lands’ End, L.L. Bean, C</a:t>
            </a:r>
            <a:r>
              <a:rPr lang="en-US" sz="100" dirty="0"/>
              <a:t> </a:t>
            </a:r>
            <a:r>
              <a:rPr lang="en-US" dirty="0"/>
              <a:t>D</a:t>
            </a:r>
            <a:r>
              <a:rPr lang="en-US" sz="100" dirty="0"/>
              <a:t> </a:t>
            </a:r>
            <a:r>
              <a:rPr lang="en-US" dirty="0"/>
              <a:t>W Corp, Cabela’s</a:t>
            </a:r>
          </a:p>
        </p:txBody>
      </p:sp>
    </p:spTree>
    <p:extLst>
      <p:ext uri="{BB962C8B-B14F-4D97-AF65-F5344CB8AC3E}">
        <p14:creationId xmlns:p14="http://schemas.microsoft.com/office/powerpoint/2010/main" xmlns="" val="32803801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727324-36D8-451B-9C50-97CD77DC73A4}"/>
              </a:ext>
            </a:extLst>
          </p:cNvPr>
          <p:cNvSpPr>
            <a:spLocks noGrp="1"/>
          </p:cNvSpPr>
          <p:nvPr>
            <p:ph type="title"/>
          </p:nvPr>
        </p:nvSpPr>
        <p:spPr/>
        <p:txBody>
          <a:bodyPr/>
          <a:lstStyle/>
          <a:p>
            <a:r>
              <a:rPr lang="en-IN" sz="3200" dirty="0"/>
              <a:t>E-Tailing Business Models: Manufacturer-Direct</a:t>
            </a:r>
          </a:p>
        </p:txBody>
      </p:sp>
      <p:sp>
        <p:nvSpPr>
          <p:cNvPr id="3" name="Content Placeholder 2">
            <a:extLst>
              <a:ext uri="{FF2B5EF4-FFF2-40B4-BE49-F238E27FC236}">
                <a16:creationId xmlns:a16="http://schemas.microsoft.com/office/drawing/2014/main" xmlns="" id="{4C760221-5B29-485A-88C3-E462C42272CC}"/>
              </a:ext>
            </a:extLst>
          </p:cNvPr>
          <p:cNvSpPr>
            <a:spLocks noGrp="1"/>
          </p:cNvSpPr>
          <p:nvPr>
            <p:ph sz="quarter" idx="13"/>
          </p:nvPr>
        </p:nvSpPr>
        <p:spPr/>
        <p:txBody>
          <a:bodyPr/>
          <a:lstStyle/>
          <a:p>
            <a:r>
              <a:rPr lang="en-US" dirty="0"/>
              <a:t>Single or multi-channel manufacturers who sell to consumers online without intervention of retailers</a:t>
            </a:r>
          </a:p>
          <a:p>
            <a:r>
              <a:rPr lang="en-US" dirty="0"/>
              <a:t>Challenges</a:t>
            </a:r>
          </a:p>
          <a:p>
            <a:pPr lvl="1"/>
            <a:r>
              <a:rPr lang="en-US" dirty="0"/>
              <a:t>Channel conflict</a:t>
            </a:r>
          </a:p>
          <a:p>
            <a:pPr lvl="1"/>
            <a:r>
              <a:rPr lang="en-US" dirty="0"/>
              <a:t>Switching from supply-push model to demand-pull model</a:t>
            </a:r>
          </a:p>
          <a:p>
            <a:pPr lvl="1"/>
            <a:r>
              <a:rPr lang="en-US" dirty="0"/>
              <a:t>Developing credible e-commerce presence</a:t>
            </a:r>
          </a:p>
          <a:p>
            <a:r>
              <a:rPr lang="en-US" dirty="0"/>
              <a:t>Examples</a:t>
            </a:r>
          </a:p>
          <a:p>
            <a:pPr lvl="1"/>
            <a:r>
              <a:rPr lang="en-US" dirty="0"/>
              <a:t>Apple, Dell, Sony</a:t>
            </a:r>
          </a:p>
          <a:p>
            <a:pPr lvl="1"/>
            <a:r>
              <a:rPr lang="en-US" dirty="0"/>
              <a:t>Digital native verticals: Warby Parker, Everlane</a:t>
            </a:r>
          </a:p>
        </p:txBody>
      </p:sp>
    </p:spTree>
    <p:extLst>
      <p:ext uri="{BB962C8B-B14F-4D97-AF65-F5344CB8AC3E}">
        <p14:creationId xmlns:p14="http://schemas.microsoft.com/office/powerpoint/2010/main" xmlns="" val="15108813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1093CC-4BEE-4253-BA0F-38392DCE42E0}"/>
              </a:ext>
            </a:extLst>
          </p:cNvPr>
          <p:cNvSpPr>
            <a:spLocks noGrp="1"/>
          </p:cNvSpPr>
          <p:nvPr>
            <p:ph type="title"/>
          </p:nvPr>
        </p:nvSpPr>
        <p:spPr>
          <a:xfrm>
            <a:off x="457199" y="215371"/>
            <a:ext cx="8450317" cy="1097279"/>
          </a:xfrm>
        </p:spPr>
        <p:txBody>
          <a:bodyPr/>
          <a:lstStyle/>
          <a:p>
            <a:r>
              <a:rPr lang="en-IN" kern="1200" dirty="0">
                <a:cs typeface="Times New Roman" panose="02020603050405020304" pitchFamily="18" charset="0"/>
              </a:rPr>
              <a:t>Common Themes in Online Retailing</a:t>
            </a:r>
            <a:endParaRPr lang="en-IN" dirty="0"/>
          </a:p>
        </p:txBody>
      </p:sp>
      <p:sp>
        <p:nvSpPr>
          <p:cNvPr id="3" name="Content Placeholder 2">
            <a:extLst>
              <a:ext uri="{FF2B5EF4-FFF2-40B4-BE49-F238E27FC236}">
                <a16:creationId xmlns:a16="http://schemas.microsoft.com/office/drawing/2014/main" xmlns="" id="{A5EBC950-9889-48B9-B963-E31A395459BC}"/>
              </a:ext>
            </a:extLst>
          </p:cNvPr>
          <p:cNvSpPr>
            <a:spLocks noGrp="1"/>
          </p:cNvSpPr>
          <p:nvPr>
            <p:ph sz="quarter" idx="13"/>
          </p:nvPr>
        </p:nvSpPr>
        <p:spPr/>
        <p:txBody>
          <a:bodyPr/>
          <a:lstStyle/>
          <a:p>
            <a:pPr marL="255651" lvl="0" indent="-255651">
              <a:spcAft>
                <a:spcPct val="0"/>
              </a:spcAft>
              <a:tabLst/>
            </a:pPr>
            <a:r>
              <a:rPr lang="en-US" sz="2200" kern="1200" dirty="0">
                <a:solidFill>
                  <a:srgbClr val="000000"/>
                </a:solidFill>
              </a:rPr>
              <a:t>Online retail fastest growing channel in retail commerce</a:t>
            </a:r>
          </a:p>
          <a:p>
            <a:pPr marL="741553" lvl="1" indent="-284353">
              <a:spcAft>
                <a:spcPct val="0"/>
              </a:spcAft>
            </a:pPr>
            <a:r>
              <a:rPr lang="en-US" sz="2200" kern="1200" dirty="0">
                <a:solidFill>
                  <a:srgbClr val="000000"/>
                </a:solidFill>
              </a:rPr>
              <a:t>Profits for startup ventures have been difficult to achieve</a:t>
            </a:r>
          </a:p>
          <a:p>
            <a:pPr marL="255651" lvl="0" indent="-255651">
              <a:spcAft>
                <a:spcPct val="0"/>
              </a:spcAft>
              <a:tabLst/>
            </a:pPr>
            <a:r>
              <a:rPr lang="en-US" sz="2200" kern="1200" dirty="0">
                <a:solidFill>
                  <a:srgbClr val="000000"/>
                </a:solidFill>
              </a:rPr>
              <a:t>Disintermediation has not occurred</a:t>
            </a:r>
          </a:p>
          <a:p>
            <a:pPr marL="255651" lvl="0" indent="-255651">
              <a:spcAft>
                <a:spcPct val="0"/>
              </a:spcAft>
              <a:tabLst/>
            </a:pPr>
            <a:r>
              <a:rPr lang="en-US" sz="2200" kern="1200" dirty="0">
                <a:solidFill>
                  <a:srgbClr val="000000"/>
                </a:solidFill>
              </a:rPr>
              <a:t>Established merchants need to create integrated shopping experience to succeed online</a:t>
            </a:r>
          </a:p>
          <a:p>
            <a:pPr marL="255651" lvl="0" indent="-255651">
              <a:spcAft>
                <a:spcPct val="0"/>
              </a:spcAft>
              <a:tabLst/>
            </a:pPr>
            <a:r>
              <a:rPr lang="en-US" sz="2200" kern="1200" dirty="0">
                <a:solidFill>
                  <a:srgbClr val="000000"/>
                </a:solidFill>
              </a:rPr>
              <a:t>Growth of online specialty merchants (e.g., Blue Nile)</a:t>
            </a:r>
          </a:p>
          <a:p>
            <a:pPr marL="255651" lvl="0" indent="-255651">
              <a:spcAft>
                <a:spcPct val="0"/>
              </a:spcAft>
              <a:tabLst/>
            </a:pPr>
            <a:r>
              <a:rPr lang="en-US" sz="2200" kern="1200" dirty="0">
                <a:solidFill>
                  <a:srgbClr val="000000"/>
                </a:solidFill>
              </a:rPr>
              <a:t>Extraordinary growth of social, local, and mobile e-commerce</a:t>
            </a:r>
          </a:p>
          <a:p>
            <a:pPr marL="255651" lvl="0" indent="-255651">
              <a:spcAft>
                <a:spcPct val="0"/>
              </a:spcAft>
              <a:tabLst/>
            </a:pPr>
            <a:r>
              <a:rPr lang="en-US" sz="2200" kern="1200" dirty="0">
                <a:solidFill>
                  <a:srgbClr val="000000"/>
                </a:solidFill>
              </a:rPr>
              <a:t>Increasing use of big data analytics by retailers</a:t>
            </a:r>
          </a:p>
        </p:txBody>
      </p:sp>
    </p:spTree>
    <p:extLst>
      <p:ext uri="{BB962C8B-B14F-4D97-AF65-F5344CB8AC3E}">
        <p14:creationId xmlns:p14="http://schemas.microsoft.com/office/powerpoint/2010/main" xmlns="" val="6045528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F9E3E3-7544-4327-91FF-EE45206763C5}"/>
              </a:ext>
            </a:extLst>
          </p:cNvPr>
          <p:cNvSpPr>
            <a:spLocks noGrp="1"/>
          </p:cNvSpPr>
          <p:nvPr>
            <p:ph type="title"/>
          </p:nvPr>
        </p:nvSpPr>
        <p:spPr>
          <a:xfrm>
            <a:off x="457200" y="215371"/>
            <a:ext cx="8434552" cy="1097279"/>
          </a:xfrm>
        </p:spPr>
        <p:txBody>
          <a:bodyPr/>
          <a:lstStyle/>
          <a:p>
            <a:r>
              <a:rPr lang="en-IN" sz="2800" kern="1200" dirty="0">
                <a:cs typeface="Times New Roman" panose="02020603050405020304" pitchFamily="18" charset="0"/>
              </a:rPr>
              <a:t>Insight on Technology: Stitch Fix Builds a Business on Big Data and Predictive Marketing</a:t>
            </a:r>
            <a:endParaRPr lang="en-IN" sz="2800" dirty="0"/>
          </a:p>
        </p:txBody>
      </p:sp>
      <p:sp>
        <p:nvSpPr>
          <p:cNvPr id="3" name="Content Placeholder 2">
            <a:extLst>
              <a:ext uri="{FF2B5EF4-FFF2-40B4-BE49-F238E27FC236}">
                <a16:creationId xmlns:a16="http://schemas.microsoft.com/office/drawing/2014/main" xmlns="" id="{DC27ED51-BFA3-42D2-8E8C-3C10B2D4D6A9}"/>
              </a:ext>
            </a:extLst>
          </p:cNvPr>
          <p:cNvSpPr>
            <a:spLocks noGrp="1"/>
          </p:cNvSpPr>
          <p:nvPr>
            <p:ph sz="quarter" idx="13"/>
          </p:nvPr>
        </p:nvSpPr>
        <p:spPr>
          <a:xfrm>
            <a:off x="457200" y="1554920"/>
            <a:ext cx="8056179" cy="4663335"/>
          </a:xfrm>
        </p:spPr>
        <p:txBody>
          <a:bodyPr/>
          <a:lstStyle/>
          <a:p>
            <a:pPr marL="255651" lvl="0" indent="-255651">
              <a:spcAft>
                <a:spcPct val="0"/>
              </a:spcAft>
              <a:buSzPts val="2400"/>
              <a:tabLst/>
            </a:pPr>
            <a:r>
              <a:rPr lang="en-US" kern="1200" dirty="0">
                <a:solidFill>
                  <a:srgbClr val="000000"/>
                </a:solidFill>
              </a:rPr>
              <a:t>Class Discussion</a:t>
            </a:r>
          </a:p>
          <a:p>
            <a:pPr marL="741553" lvl="1" indent="-284353">
              <a:spcAft>
                <a:spcPct val="0"/>
              </a:spcAft>
              <a:buSzPts val="2400"/>
              <a:defRPr/>
            </a:pPr>
            <a:r>
              <a:rPr lang="en-US" kern="1200" dirty="0">
                <a:solidFill>
                  <a:srgbClr val="000000"/>
                </a:solidFill>
              </a:rPr>
              <a:t>How does big data enable predictive marketing?</a:t>
            </a:r>
          </a:p>
          <a:p>
            <a:pPr marL="741553" lvl="1" indent="-284353">
              <a:spcAft>
                <a:spcPct val="0"/>
              </a:spcAft>
              <a:buSzPts val="2400"/>
              <a:defRPr/>
            </a:pPr>
            <a:r>
              <a:rPr lang="en-US" kern="1200" dirty="0">
                <a:solidFill>
                  <a:srgbClr val="000000"/>
                </a:solidFill>
              </a:rPr>
              <a:t>Are there any drawbacks to the increasing use of predictive marketing?</a:t>
            </a:r>
          </a:p>
          <a:p>
            <a:pPr marL="741553" lvl="1" indent="-284353">
              <a:spcAft>
                <a:spcPct val="0"/>
              </a:spcAft>
              <a:buSzPts val="2400"/>
              <a:defRPr/>
            </a:pPr>
            <a:r>
              <a:rPr lang="en-US" kern="1200" dirty="0">
                <a:solidFill>
                  <a:srgbClr val="000000"/>
                </a:solidFill>
              </a:rPr>
              <a:t>Have you experienced predictive marketing in your own shopping? If so, what was the experience like - were suggestions accurate and helpful?</a:t>
            </a:r>
          </a:p>
          <a:p>
            <a:pPr marL="741553" lvl="1" indent="-284353">
              <a:spcAft>
                <a:spcPct val="0"/>
              </a:spcAft>
              <a:buSzPts val="2400"/>
              <a:defRPr/>
            </a:pPr>
            <a:r>
              <a:rPr lang="en-US" kern="1200" dirty="0">
                <a:solidFill>
                  <a:srgbClr val="000000"/>
                </a:solidFill>
              </a:rPr>
              <a:t>How has the Covid-19 pandemic impacted Stitch Fix?</a:t>
            </a:r>
          </a:p>
        </p:txBody>
      </p:sp>
    </p:spTree>
    <p:extLst>
      <p:ext uri="{BB962C8B-B14F-4D97-AF65-F5344CB8AC3E}">
        <p14:creationId xmlns:p14="http://schemas.microsoft.com/office/powerpoint/2010/main" xmlns="" val="851572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8526CD-6CA2-47C0-AEF3-943DAA6A1CCE}"/>
              </a:ext>
            </a:extLst>
          </p:cNvPr>
          <p:cNvSpPr>
            <a:spLocks noGrp="1"/>
          </p:cNvSpPr>
          <p:nvPr>
            <p:ph type="title"/>
          </p:nvPr>
        </p:nvSpPr>
        <p:spPr/>
        <p:txBody>
          <a:bodyPr/>
          <a:lstStyle/>
          <a:p>
            <a:r>
              <a:rPr lang="en-IN" altLang="en-US" sz="3400" kern="1200" dirty="0">
                <a:cs typeface="Times New Roman" panose="02020603050405020304" pitchFamily="18" charset="0"/>
              </a:rPr>
              <a:t>Blue Nile Sparkles for Your Cleopatra</a:t>
            </a:r>
            <a:endParaRPr lang="en-IN" sz="3400" dirty="0"/>
          </a:p>
        </p:txBody>
      </p:sp>
      <p:sp>
        <p:nvSpPr>
          <p:cNvPr id="3" name="Content Placeholder 2">
            <a:extLst>
              <a:ext uri="{FF2B5EF4-FFF2-40B4-BE49-F238E27FC236}">
                <a16:creationId xmlns:a16="http://schemas.microsoft.com/office/drawing/2014/main" xmlns="" id="{AFBD2EDA-4CBC-47D7-B43E-7E1B2B587935}"/>
              </a:ext>
            </a:extLst>
          </p:cNvPr>
          <p:cNvSpPr>
            <a:spLocks noGrp="1"/>
          </p:cNvSpPr>
          <p:nvPr>
            <p:ph sz="quarter" idx="13"/>
          </p:nvPr>
        </p:nvSpPr>
        <p:spPr/>
        <p:txBody>
          <a:bodyPr/>
          <a:lstStyle/>
          <a:p>
            <a:pPr marL="255651" lvl="0" indent="-255651">
              <a:spcAft>
                <a:spcPct val="0"/>
              </a:spcAft>
              <a:buSzPts val="2400"/>
              <a:tabLst/>
            </a:pPr>
            <a:r>
              <a:rPr lang="en-US" kern="1200" dirty="0">
                <a:solidFill>
                  <a:srgbClr val="000000"/>
                </a:solidFill>
              </a:rPr>
              <a:t>Class Discussion</a:t>
            </a:r>
          </a:p>
          <a:p>
            <a:pPr marL="741553" lvl="1" indent="-284353">
              <a:spcAft>
                <a:spcPct val="0"/>
              </a:spcAft>
              <a:buSzPts val="2400"/>
              <a:defRPr/>
            </a:pPr>
            <a:r>
              <a:rPr lang="en-US" kern="1200" dirty="0">
                <a:solidFill>
                  <a:srgbClr val="000000"/>
                </a:solidFill>
              </a:rPr>
              <a:t>Why is selling (or buying) diamonds over the Internet difficult?</a:t>
            </a:r>
          </a:p>
          <a:p>
            <a:pPr marL="741553" lvl="1" indent="-284353">
              <a:spcAft>
                <a:spcPct val="0"/>
              </a:spcAft>
              <a:buSzPts val="2400"/>
              <a:defRPr/>
            </a:pPr>
            <a:r>
              <a:rPr lang="en-US" kern="1200" dirty="0">
                <a:solidFill>
                  <a:srgbClr val="000000"/>
                </a:solidFill>
              </a:rPr>
              <a:t>How has Blue Nile developed its supply chain to keep costs low?</a:t>
            </a:r>
          </a:p>
          <a:p>
            <a:pPr marL="741553" lvl="1" indent="-284353">
              <a:spcAft>
                <a:spcPct val="0"/>
              </a:spcAft>
              <a:buSzPts val="2400"/>
              <a:defRPr/>
            </a:pPr>
            <a:r>
              <a:rPr lang="en-US" kern="1200" dirty="0">
                <a:solidFill>
                  <a:srgbClr val="000000"/>
                </a:solidFill>
              </a:rPr>
              <a:t>How has Blue Nile reduced consumer anxiety over online diamond purchases?</a:t>
            </a:r>
          </a:p>
          <a:p>
            <a:pPr marL="741553" lvl="1" indent="-284353">
              <a:spcAft>
                <a:spcPct val="0"/>
              </a:spcAft>
              <a:buSzPts val="2400"/>
              <a:defRPr/>
            </a:pPr>
            <a:r>
              <a:rPr lang="en-US" kern="1200" dirty="0">
                <a:solidFill>
                  <a:srgbClr val="000000"/>
                </a:solidFill>
              </a:rPr>
              <a:t>What are some vulnerabilities facing Blue Nile?</a:t>
            </a:r>
          </a:p>
          <a:p>
            <a:pPr marL="741553" lvl="1" indent="-284353">
              <a:spcAft>
                <a:spcPct val="0"/>
              </a:spcAft>
              <a:buSzPts val="2400"/>
              <a:defRPr/>
            </a:pPr>
            <a:r>
              <a:rPr lang="en-US" kern="1200" dirty="0">
                <a:solidFill>
                  <a:srgbClr val="000000"/>
                </a:solidFill>
              </a:rPr>
              <a:t>Would you buy a $5,000 engagement ring at Blue Nile?</a:t>
            </a:r>
          </a:p>
        </p:txBody>
      </p:sp>
    </p:spTree>
    <p:extLst>
      <p:ext uri="{BB962C8B-B14F-4D97-AF65-F5344CB8AC3E}">
        <p14:creationId xmlns:p14="http://schemas.microsoft.com/office/powerpoint/2010/main" xmlns="" val="13804187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428090-D692-4984-9ABA-164C53AB1F00}"/>
              </a:ext>
            </a:extLst>
          </p:cNvPr>
          <p:cNvSpPr>
            <a:spLocks noGrp="1"/>
          </p:cNvSpPr>
          <p:nvPr>
            <p:ph type="title"/>
          </p:nvPr>
        </p:nvSpPr>
        <p:spPr/>
        <p:txBody>
          <a:bodyPr/>
          <a:lstStyle/>
          <a:p>
            <a:r>
              <a:rPr lang="en-IN" sz="3400" kern="1200" dirty="0">
                <a:cs typeface="Times New Roman" panose="02020603050405020304" pitchFamily="18" charset="0"/>
              </a:rPr>
              <a:t>The Service Sector: Offline and Online</a:t>
            </a:r>
            <a:endParaRPr lang="en-IN" sz="3400" dirty="0"/>
          </a:p>
        </p:txBody>
      </p:sp>
      <p:sp>
        <p:nvSpPr>
          <p:cNvPr id="3" name="Content Placeholder 2">
            <a:extLst>
              <a:ext uri="{FF2B5EF4-FFF2-40B4-BE49-F238E27FC236}">
                <a16:creationId xmlns:a16="http://schemas.microsoft.com/office/drawing/2014/main" xmlns="" id="{53EE6CB1-0184-43F4-B12D-2086CFB3CD95}"/>
              </a:ext>
            </a:extLst>
          </p:cNvPr>
          <p:cNvSpPr>
            <a:spLocks noGrp="1"/>
          </p:cNvSpPr>
          <p:nvPr>
            <p:ph sz="quarter" idx="13"/>
          </p:nvPr>
        </p:nvSpPr>
        <p:spPr/>
        <p:txBody>
          <a:bodyPr/>
          <a:lstStyle/>
          <a:p>
            <a:pPr marL="255651" lvl="0" indent="-255651">
              <a:spcAft>
                <a:spcPct val="0"/>
              </a:spcAft>
              <a:buSzPts val="2400"/>
              <a:tabLst/>
            </a:pPr>
            <a:r>
              <a:rPr lang="en-US" kern="1200" dirty="0">
                <a:solidFill>
                  <a:srgbClr val="000000"/>
                </a:solidFill>
              </a:rPr>
              <a:t>Service sector:</a:t>
            </a:r>
          </a:p>
          <a:p>
            <a:pPr marL="741553" lvl="1" indent="-284353">
              <a:spcAft>
                <a:spcPct val="0"/>
              </a:spcAft>
              <a:buSzPts val="2400"/>
            </a:pPr>
            <a:r>
              <a:rPr lang="en-US" kern="1200" dirty="0">
                <a:solidFill>
                  <a:srgbClr val="000000"/>
                </a:solidFill>
              </a:rPr>
              <a:t>Largest and most rapidly expanding part of economies of advanced industrial nations</a:t>
            </a:r>
          </a:p>
          <a:p>
            <a:pPr marL="741553" lvl="1" indent="-284353">
              <a:spcAft>
                <a:spcPct val="0"/>
              </a:spcAft>
              <a:buSzPts val="2400"/>
            </a:pPr>
            <a:r>
              <a:rPr lang="en-US" kern="1200" dirty="0">
                <a:solidFill>
                  <a:srgbClr val="000000"/>
                </a:solidFill>
              </a:rPr>
              <a:t>Concerned with performing tasks in and around households, business firms, and institutions</a:t>
            </a:r>
          </a:p>
          <a:p>
            <a:pPr marL="1144778" lvl="2" indent="-230378">
              <a:spcAft>
                <a:spcPct val="0"/>
              </a:spcAft>
              <a:buSzPts val="2400"/>
            </a:pPr>
            <a:r>
              <a:rPr lang="en-US" kern="1200" dirty="0">
                <a:solidFill>
                  <a:srgbClr val="000000"/>
                </a:solidFill>
              </a:rPr>
              <a:t>Includes doctors, lawyers, accountants, business consultants, and so on</a:t>
            </a:r>
          </a:p>
          <a:p>
            <a:pPr marL="741553" lvl="1" indent="-284353">
              <a:spcAft>
                <a:spcPct val="0"/>
              </a:spcAft>
              <a:buSzPts val="2400"/>
            </a:pPr>
            <a:r>
              <a:rPr lang="en-US" kern="1200" dirty="0">
                <a:solidFill>
                  <a:srgbClr val="000000"/>
                </a:solidFill>
              </a:rPr>
              <a:t>Employs 4 out of 5 U.S. workers</a:t>
            </a:r>
          </a:p>
          <a:p>
            <a:pPr marL="741553" lvl="1" indent="-284353">
              <a:spcAft>
                <a:spcPct val="0"/>
              </a:spcAft>
              <a:buSzPts val="2400"/>
            </a:pPr>
            <a:r>
              <a:rPr lang="en-US" dirty="0"/>
              <a:t>About </a:t>
            </a:r>
            <a:r>
              <a:rPr lang="en-US" kern="1200" dirty="0">
                <a:solidFill>
                  <a:srgbClr val="000000"/>
                </a:solidFill>
              </a:rPr>
              <a:t>80% of U.S. G</a:t>
            </a:r>
            <a:r>
              <a:rPr lang="en-US" sz="100" kern="1200" dirty="0">
                <a:solidFill>
                  <a:srgbClr val="000000"/>
                </a:solidFill>
              </a:rPr>
              <a:t> </a:t>
            </a:r>
            <a:r>
              <a:rPr lang="en-US" kern="1200" dirty="0">
                <a:solidFill>
                  <a:srgbClr val="000000"/>
                </a:solidFill>
              </a:rPr>
              <a:t>D</a:t>
            </a:r>
            <a:r>
              <a:rPr lang="en-US" sz="100" kern="1200" dirty="0">
                <a:solidFill>
                  <a:srgbClr val="000000"/>
                </a:solidFill>
              </a:rPr>
              <a:t> </a:t>
            </a:r>
            <a:r>
              <a:rPr lang="en-US" kern="1200" dirty="0">
                <a:solidFill>
                  <a:srgbClr val="000000"/>
                </a:solidFill>
              </a:rPr>
              <a:t>P</a:t>
            </a:r>
          </a:p>
        </p:txBody>
      </p:sp>
    </p:spTree>
    <p:extLst>
      <p:ext uri="{BB962C8B-B14F-4D97-AF65-F5344CB8AC3E}">
        <p14:creationId xmlns:p14="http://schemas.microsoft.com/office/powerpoint/2010/main" xmlns="" val="11727621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0F8F21-214F-4147-919E-862BCFE006DE}"/>
              </a:ext>
            </a:extLst>
          </p:cNvPr>
          <p:cNvSpPr>
            <a:spLocks noGrp="1"/>
          </p:cNvSpPr>
          <p:nvPr>
            <p:ph type="title"/>
          </p:nvPr>
        </p:nvSpPr>
        <p:spPr/>
        <p:txBody>
          <a:bodyPr/>
          <a:lstStyle/>
          <a:p>
            <a:r>
              <a:rPr lang="en-US" kern="1200" dirty="0">
                <a:cs typeface="Times New Roman" panose="02020603050405020304" pitchFamily="18" charset="0"/>
              </a:rPr>
              <a:t>Service Industries</a:t>
            </a:r>
            <a:endParaRPr lang="en-IN" dirty="0"/>
          </a:p>
        </p:txBody>
      </p:sp>
      <p:sp>
        <p:nvSpPr>
          <p:cNvPr id="3" name="Content Placeholder 2">
            <a:extLst>
              <a:ext uri="{FF2B5EF4-FFF2-40B4-BE49-F238E27FC236}">
                <a16:creationId xmlns:a16="http://schemas.microsoft.com/office/drawing/2014/main" xmlns="" id="{D11B0130-B5B5-46AB-973A-60F284D0996E}"/>
              </a:ext>
            </a:extLst>
          </p:cNvPr>
          <p:cNvSpPr>
            <a:spLocks noGrp="1"/>
          </p:cNvSpPr>
          <p:nvPr>
            <p:ph sz="quarter" idx="13"/>
          </p:nvPr>
        </p:nvSpPr>
        <p:spPr/>
        <p:txBody>
          <a:bodyPr/>
          <a:lstStyle/>
          <a:p>
            <a:pPr marL="255651" lvl="0" indent="-255651">
              <a:spcAft>
                <a:spcPct val="0"/>
              </a:spcAft>
              <a:buSzPts val="2400"/>
              <a:tabLst/>
            </a:pPr>
            <a:r>
              <a:rPr lang="en-US" altLang="en-US" kern="1200" dirty="0">
                <a:solidFill>
                  <a:srgbClr val="000000"/>
                </a:solidFill>
                <a:latin typeface="Arial" panose="020B0604020202020204" pitchFamily="34" charset="0"/>
              </a:rPr>
              <a:t>Major service industry groups:</a:t>
            </a:r>
          </a:p>
          <a:p>
            <a:pPr marL="741553" lvl="1" indent="-284353">
              <a:spcAft>
                <a:spcPct val="0"/>
              </a:spcAft>
              <a:buSzPts val="2400"/>
            </a:pPr>
            <a:r>
              <a:rPr lang="en-US" altLang="en-US" kern="1200" dirty="0">
                <a:solidFill>
                  <a:srgbClr val="000000"/>
                </a:solidFill>
                <a:latin typeface="Arial" panose="020B0604020202020204" pitchFamily="34" charset="0"/>
              </a:rPr>
              <a:t>Finance</a:t>
            </a:r>
          </a:p>
          <a:p>
            <a:pPr marL="741553" lvl="1" indent="-284353">
              <a:spcAft>
                <a:spcPct val="0"/>
              </a:spcAft>
              <a:buSzPts val="2400"/>
            </a:pPr>
            <a:r>
              <a:rPr lang="en-US" altLang="en-US" kern="1200" dirty="0">
                <a:solidFill>
                  <a:srgbClr val="000000"/>
                </a:solidFill>
                <a:latin typeface="Arial" panose="020B0604020202020204" pitchFamily="34" charset="0"/>
              </a:rPr>
              <a:t>Insurance</a:t>
            </a:r>
          </a:p>
          <a:p>
            <a:pPr marL="741553" lvl="1" indent="-284353">
              <a:spcAft>
                <a:spcPct val="0"/>
              </a:spcAft>
              <a:buSzPts val="2400"/>
            </a:pPr>
            <a:r>
              <a:rPr lang="en-US" altLang="en-US" kern="1200" dirty="0">
                <a:solidFill>
                  <a:srgbClr val="000000"/>
                </a:solidFill>
                <a:latin typeface="Arial" panose="020B0604020202020204" pitchFamily="34" charset="0"/>
              </a:rPr>
              <a:t>Real estate</a:t>
            </a:r>
          </a:p>
          <a:p>
            <a:pPr marL="741553" lvl="1" indent="-284353">
              <a:spcAft>
                <a:spcPct val="0"/>
              </a:spcAft>
              <a:buSzPts val="2400"/>
            </a:pPr>
            <a:r>
              <a:rPr lang="en-US" altLang="en-US" kern="1200" dirty="0">
                <a:solidFill>
                  <a:srgbClr val="000000"/>
                </a:solidFill>
                <a:latin typeface="Arial" panose="020B0604020202020204" pitchFamily="34" charset="0"/>
              </a:rPr>
              <a:t>Travel</a:t>
            </a:r>
          </a:p>
          <a:p>
            <a:pPr marL="741553" lvl="1" indent="-284353">
              <a:spcAft>
                <a:spcPct val="0"/>
              </a:spcAft>
              <a:buSzPts val="2400"/>
            </a:pPr>
            <a:r>
              <a:rPr lang="en-US" altLang="en-US" kern="1200" dirty="0">
                <a:solidFill>
                  <a:srgbClr val="000000"/>
                </a:solidFill>
                <a:latin typeface="Arial" panose="020B0604020202020204" pitchFamily="34" charset="0"/>
              </a:rPr>
              <a:t>Professional services-legal, accounting</a:t>
            </a:r>
          </a:p>
          <a:p>
            <a:pPr marL="741553" lvl="1" indent="-284353">
              <a:spcAft>
                <a:spcPct val="0"/>
              </a:spcAft>
              <a:buSzPts val="2400"/>
            </a:pPr>
            <a:r>
              <a:rPr lang="en-US" altLang="en-US" kern="1200" dirty="0">
                <a:solidFill>
                  <a:srgbClr val="000000"/>
                </a:solidFill>
                <a:latin typeface="Arial" panose="020B0604020202020204" pitchFamily="34" charset="0"/>
              </a:rPr>
              <a:t>Business services-consulting, advertising, marketing, and so on</a:t>
            </a:r>
          </a:p>
          <a:p>
            <a:pPr marL="741553" lvl="1" indent="-284353">
              <a:spcAft>
                <a:spcPct val="0"/>
              </a:spcAft>
              <a:buSzPts val="2400"/>
            </a:pPr>
            <a:r>
              <a:rPr lang="en-US" altLang="en-US" kern="1200" dirty="0">
                <a:solidFill>
                  <a:srgbClr val="000000"/>
                </a:solidFill>
                <a:latin typeface="Arial" panose="020B0604020202020204" pitchFamily="34" charset="0"/>
              </a:rPr>
              <a:t>Health services</a:t>
            </a:r>
          </a:p>
          <a:p>
            <a:pPr marL="741553" lvl="1" indent="-284353">
              <a:spcAft>
                <a:spcPct val="0"/>
              </a:spcAft>
              <a:buSzPts val="2400"/>
            </a:pPr>
            <a:r>
              <a:rPr lang="en-US" altLang="en-US" kern="1200" dirty="0">
                <a:solidFill>
                  <a:srgbClr val="000000"/>
                </a:solidFill>
                <a:latin typeface="Arial" panose="020B0604020202020204" pitchFamily="34" charset="0"/>
              </a:rPr>
              <a:t>Educational services</a:t>
            </a:r>
          </a:p>
        </p:txBody>
      </p:sp>
    </p:spTree>
    <p:extLst>
      <p:ext uri="{BB962C8B-B14F-4D97-AF65-F5344CB8AC3E}">
        <p14:creationId xmlns:p14="http://schemas.microsoft.com/office/powerpoint/2010/main" xmlns="" val="21717271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5" name="Title 4">
            <a:extLst>
              <a:ext uri="{FF2B5EF4-FFF2-40B4-BE49-F238E27FC236}">
                <a16:creationId xmlns:a16="http://schemas.microsoft.com/office/drawing/2014/main" xmlns="" id="{E47FF819-0D5D-491A-BF8F-B42813E7390C}"/>
              </a:ext>
            </a:extLst>
          </p:cNvPr>
          <p:cNvSpPr>
            <a:spLocks noGrp="1"/>
          </p:cNvSpPr>
          <p:nvPr>
            <p:ph type="title"/>
          </p:nvPr>
        </p:nvSpPr>
        <p:spPr/>
        <p:txBody>
          <a:bodyPr/>
          <a:lstStyle/>
          <a:p>
            <a:r>
              <a:rPr lang="en-US" dirty="0"/>
              <a:t>Copyright</a:t>
            </a:r>
          </a:p>
        </p:txBody>
      </p:sp>
      <p:pic>
        <p:nvPicPr>
          <p:cNvPr id="7" name="Graphic 6" descr="Warning">
            <a:extLst>
              <a:ext uri="{FF2B5EF4-FFF2-40B4-BE49-F238E27FC236}">
                <a16:creationId xmlns:a16="http://schemas.microsoft.com/office/drawing/2014/main" xmlns="" id="{C06FB2D2-3F36-42C9-A5A6-B6234DC54C96}"/>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246184" y="2317359"/>
            <a:ext cx="1277815" cy="1434026"/>
          </a:xfrm>
          <a:prstGeom prst="rect">
            <a:avLst/>
          </a:prstGeom>
        </p:spPr>
      </p:pic>
      <p:sp>
        <p:nvSpPr>
          <p:cNvPr id="2" name="Text Placeholder 1">
            <a:extLst>
              <a:ext uri="{FF2B5EF4-FFF2-40B4-BE49-F238E27FC236}">
                <a16:creationId xmlns:a16="http://schemas.microsoft.com/office/drawing/2014/main" xmlns="" id="{AD5FAE7B-F718-4307-B112-AD6256157E8F}"/>
              </a:ext>
            </a:extLst>
          </p:cNvPr>
          <p:cNvSpPr>
            <a:spLocks noGrp="1"/>
          </p:cNvSpPr>
          <p:nvPr>
            <p:ph type="body" idx="4294967295"/>
          </p:nvPr>
        </p:nvSpPr>
        <p:spPr>
          <a:xfrm>
            <a:off x="1606061" y="1852246"/>
            <a:ext cx="6858001" cy="2854836"/>
          </a:xfrm>
          <a:ln/>
        </p:spPr>
        <p:style>
          <a:lnRef idx="2">
            <a:schemeClr val="dk1"/>
          </a:lnRef>
          <a:fillRef idx="1">
            <a:schemeClr val="lt1"/>
          </a:fillRef>
          <a:effectRef idx="0">
            <a:schemeClr val="dk1"/>
          </a:effectRef>
          <a:fontRef idx="minor">
            <a:schemeClr val="dk1"/>
          </a:fontRef>
        </p:style>
        <p:txBody>
          <a:bodyPr lIns="182880" tIns="182880" rIns="182880" bIns="182880" anchor="ctr"/>
          <a:lstStyle/>
          <a:p>
            <a:pPr marL="101600" indent="0">
              <a:buNone/>
            </a:pPr>
            <a:r>
              <a:rPr lang="en-US" b="1" dirty="0"/>
              <a:t>This work is protected by United States copyright laws and is</a:t>
            </a:r>
            <a:r>
              <a:rPr lang="en-US" b="1" baseline="0" dirty="0"/>
              <a:t> </a:t>
            </a:r>
            <a:r>
              <a:rPr lang="en-US" b="1" dirty="0"/>
              <a:t>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7168E6-0090-47EE-B4BB-0B1513526721}"/>
              </a:ext>
            </a:extLst>
          </p:cNvPr>
          <p:cNvSpPr>
            <a:spLocks noGrp="1"/>
          </p:cNvSpPr>
          <p:nvPr>
            <p:ph type="title"/>
          </p:nvPr>
        </p:nvSpPr>
        <p:spPr/>
        <p:txBody>
          <a:bodyPr/>
          <a:lstStyle/>
          <a:p>
            <a:r>
              <a:rPr lang="en-IN" altLang="en-US" kern="1200" dirty="0">
                <a:cs typeface="Times New Roman" panose="02020603050405020304" pitchFamily="18" charset="0"/>
              </a:rPr>
              <a:t>What’s New in Online Retail</a:t>
            </a:r>
            <a:endParaRPr lang="en-IN" dirty="0"/>
          </a:p>
        </p:txBody>
      </p:sp>
      <p:sp>
        <p:nvSpPr>
          <p:cNvPr id="3" name="Content Placeholder 2">
            <a:extLst>
              <a:ext uri="{FF2B5EF4-FFF2-40B4-BE49-F238E27FC236}">
                <a16:creationId xmlns:a16="http://schemas.microsoft.com/office/drawing/2014/main" xmlns="" id="{40225605-EECF-4C92-957B-88286B15C12B}"/>
              </a:ext>
            </a:extLst>
          </p:cNvPr>
          <p:cNvSpPr>
            <a:spLocks noGrp="1"/>
          </p:cNvSpPr>
          <p:nvPr>
            <p:ph sz="quarter" idx="13"/>
          </p:nvPr>
        </p:nvSpPr>
        <p:spPr>
          <a:xfrm>
            <a:off x="457200" y="1554920"/>
            <a:ext cx="8466083" cy="4663335"/>
          </a:xfrm>
        </p:spPr>
        <p:txBody>
          <a:bodyPr/>
          <a:lstStyle/>
          <a:p>
            <a:pPr marL="255651" lvl="0" indent="-255651">
              <a:spcAft>
                <a:spcPct val="0"/>
              </a:spcAft>
              <a:buSzPts val="2400"/>
              <a:tabLst/>
            </a:pPr>
            <a:r>
              <a:rPr lang="en-US" kern="1200" dirty="0">
                <a:solidFill>
                  <a:srgbClr val="000000"/>
                </a:solidFill>
              </a:rPr>
              <a:t>Covid-19 pandemic increases e-commerce retail spending</a:t>
            </a:r>
          </a:p>
          <a:p>
            <a:pPr marL="255651" lvl="0" indent="-255651">
              <a:spcAft>
                <a:spcPct val="0"/>
              </a:spcAft>
              <a:buSzPts val="2400"/>
              <a:tabLst/>
            </a:pPr>
            <a:r>
              <a:rPr lang="en-US" kern="1200" dirty="0">
                <a:solidFill>
                  <a:srgbClr val="000000"/>
                </a:solidFill>
              </a:rPr>
              <a:t>Retail mobile e-commerce continues to accelerate</a:t>
            </a:r>
          </a:p>
          <a:p>
            <a:pPr marL="255651" lvl="0" indent="-255651">
              <a:spcAft>
                <a:spcPct val="0"/>
              </a:spcAft>
              <a:buSzPts val="2400"/>
              <a:tabLst/>
            </a:pPr>
            <a:r>
              <a:rPr lang="en-US" kern="1200" dirty="0">
                <a:solidFill>
                  <a:srgbClr val="000000"/>
                </a:solidFill>
              </a:rPr>
              <a:t>Social e-commerce starts to gain serious traction</a:t>
            </a:r>
          </a:p>
          <a:p>
            <a:pPr marL="255651" lvl="0" indent="-255651">
              <a:spcAft>
                <a:spcPct val="0"/>
              </a:spcAft>
              <a:buSzPts val="2400"/>
              <a:tabLst/>
            </a:pPr>
            <a:r>
              <a:rPr lang="en-US" kern="1200" dirty="0">
                <a:solidFill>
                  <a:srgbClr val="000000"/>
                </a:solidFill>
              </a:rPr>
              <a:t>Local e-commerce continues to grow</a:t>
            </a:r>
          </a:p>
          <a:p>
            <a:pPr marL="255651" lvl="0" indent="-255651">
              <a:spcAft>
                <a:spcPct val="0"/>
              </a:spcAft>
              <a:buSzPts val="2400"/>
              <a:tabLst/>
            </a:pPr>
            <a:r>
              <a:rPr lang="en-US" kern="1200" dirty="0">
                <a:solidFill>
                  <a:srgbClr val="000000"/>
                </a:solidFill>
              </a:rPr>
              <a:t>Selection of goods available online increases</a:t>
            </a:r>
          </a:p>
          <a:p>
            <a:pPr marL="255651" lvl="0" indent="-255651">
              <a:spcAft>
                <a:spcPct val="0"/>
              </a:spcAft>
              <a:buSzPts val="2400"/>
              <a:tabLst/>
            </a:pPr>
            <a:r>
              <a:rPr lang="en-US" kern="1200" dirty="0">
                <a:solidFill>
                  <a:srgbClr val="000000"/>
                </a:solidFill>
              </a:rPr>
              <a:t>Virtual merchants increasingly embrace subscription-based revenue model</a:t>
            </a:r>
          </a:p>
          <a:p>
            <a:pPr marL="255651" lvl="0" indent="-255651">
              <a:spcAft>
                <a:spcPct val="0"/>
              </a:spcAft>
              <a:buSzPts val="2400"/>
              <a:tabLst/>
            </a:pPr>
            <a:r>
              <a:rPr lang="en-US" kern="1200" dirty="0">
                <a:solidFill>
                  <a:srgbClr val="000000"/>
                </a:solidFill>
              </a:rPr>
              <a:t>Big data and analytics power increased use of predictive marketing</a:t>
            </a:r>
          </a:p>
        </p:txBody>
      </p:sp>
    </p:spTree>
    <p:extLst>
      <p:ext uri="{BB962C8B-B14F-4D97-AF65-F5344CB8AC3E}">
        <p14:creationId xmlns:p14="http://schemas.microsoft.com/office/powerpoint/2010/main" xmlns="" val="28957270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E9B8A6-A15A-4FE4-ADE2-334019E554DD}"/>
              </a:ext>
            </a:extLst>
          </p:cNvPr>
          <p:cNvSpPr>
            <a:spLocks noGrp="1"/>
          </p:cNvSpPr>
          <p:nvPr>
            <p:ph type="title"/>
          </p:nvPr>
        </p:nvSpPr>
        <p:spPr/>
        <p:txBody>
          <a:bodyPr/>
          <a:lstStyle/>
          <a:p>
            <a:r>
              <a:rPr lang="en-US" kern="1200" dirty="0">
                <a:cs typeface="Times New Roman" panose="02020603050405020304" pitchFamily="18" charset="0"/>
              </a:rPr>
              <a:t>The Online Retail Sector</a:t>
            </a:r>
            <a:endParaRPr lang="en-IN" dirty="0"/>
          </a:p>
        </p:txBody>
      </p:sp>
      <p:sp>
        <p:nvSpPr>
          <p:cNvPr id="3" name="Content Placeholder 2">
            <a:extLst>
              <a:ext uri="{FF2B5EF4-FFF2-40B4-BE49-F238E27FC236}">
                <a16:creationId xmlns:a16="http://schemas.microsoft.com/office/drawing/2014/main" xmlns="" id="{BB6F4A59-1567-41EC-A120-E2CD930325C3}"/>
              </a:ext>
            </a:extLst>
          </p:cNvPr>
          <p:cNvSpPr>
            <a:spLocks noGrp="1"/>
          </p:cNvSpPr>
          <p:nvPr>
            <p:ph sz="quarter" idx="13"/>
          </p:nvPr>
        </p:nvSpPr>
        <p:spPr/>
        <p:txBody>
          <a:bodyPr/>
          <a:lstStyle/>
          <a:p>
            <a:pPr marL="255651" lvl="0" indent="-255651">
              <a:spcAft>
                <a:spcPct val="0"/>
              </a:spcAft>
              <a:buSzPts val="2400"/>
              <a:tabLst/>
            </a:pPr>
            <a:r>
              <a:rPr lang="en-US" kern="1200" dirty="0">
                <a:solidFill>
                  <a:srgbClr val="000000"/>
                </a:solidFill>
              </a:rPr>
              <a:t>Most important theme in online retailing is effort to integrate online and offline operations</a:t>
            </a:r>
          </a:p>
          <a:p>
            <a:pPr marL="255651" lvl="0" indent="-255651">
              <a:spcAft>
                <a:spcPct val="0"/>
              </a:spcAft>
              <a:buSzPts val="2400"/>
              <a:tabLst/>
            </a:pPr>
            <a:r>
              <a:rPr lang="en-US" kern="1200" dirty="0">
                <a:solidFill>
                  <a:srgbClr val="000000"/>
                </a:solidFill>
              </a:rPr>
              <a:t>U.S. retail market</a:t>
            </a:r>
          </a:p>
          <a:p>
            <a:pPr marL="741553" lvl="1" indent="-284353">
              <a:spcAft>
                <a:spcPct val="0"/>
              </a:spcAft>
              <a:buSzPts val="2400"/>
            </a:pPr>
            <a:r>
              <a:rPr lang="en-US" kern="1200" dirty="0">
                <a:solidFill>
                  <a:srgbClr val="000000"/>
                </a:solidFill>
              </a:rPr>
              <a:t>Personal consumption of goods accounted for $4.5 trillion (about 20%) of total G</a:t>
            </a:r>
            <a:r>
              <a:rPr lang="en-US" sz="100" kern="1200" dirty="0">
                <a:solidFill>
                  <a:srgbClr val="000000"/>
                </a:solidFill>
              </a:rPr>
              <a:t> </a:t>
            </a:r>
            <a:r>
              <a:rPr lang="en-US" kern="1200" dirty="0">
                <a:solidFill>
                  <a:srgbClr val="000000"/>
                </a:solidFill>
              </a:rPr>
              <a:t>D</a:t>
            </a:r>
            <a:r>
              <a:rPr lang="en-US" sz="100" kern="1200" dirty="0">
                <a:solidFill>
                  <a:srgbClr val="000000"/>
                </a:solidFill>
              </a:rPr>
              <a:t> </a:t>
            </a:r>
            <a:r>
              <a:rPr lang="en-US" kern="1200" dirty="0">
                <a:solidFill>
                  <a:srgbClr val="000000"/>
                </a:solidFill>
              </a:rPr>
              <a:t>P (gross domestic product)</a:t>
            </a:r>
          </a:p>
        </p:txBody>
      </p:sp>
    </p:spTree>
    <p:extLst>
      <p:ext uri="{BB962C8B-B14F-4D97-AF65-F5344CB8AC3E}">
        <p14:creationId xmlns:p14="http://schemas.microsoft.com/office/powerpoint/2010/main" xmlns="" val="333782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03C969-5C90-42B8-B4CE-BCB791678CD8}"/>
              </a:ext>
            </a:extLst>
          </p:cNvPr>
          <p:cNvSpPr>
            <a:spLocks noGrp="1"/>
          </p:cNvSpPr>
          <p:nvPr>
            <p:ph type="title"/>
          </p:nvPr>
        </p:nvSpPr>
        <p:spPr/>
        <p:txBody>
          <a:bodyPr/>
          <a:lstStyle/>
          <a:p>
            <a:r>
              <a:rPr lang="en-US" kern="1200" dirty="0">
                <a:cs typeface="Times New Roman" panose="02020603050405020304" pitchFamily="18" charset="0"/>
              </a:rPr>
              <a:t>The Retail Industry</a:t>
            </a:r>
            <a:endParaRPr lang="en-IN" dirty="0"/>
          </a:p>
        </p:txBody>
      </p:sp>
      <p:sp>
        <p:nvSpPr>
          <p:cNvPr id="3" name="Content Placeholder 2">
            <a:extLst>
              <a:ext uri="{FF2B5EF4-FFF2-40B4-BE49-F238E27FC236}">
                <a16:creationId xmlns:a16="http://schemas.microsoft.com/office/drawing/2014/main" xmlns="" id="{F3A5B94B-84F7-46DB-87FF-2FE3731EEE08}"/>
              </a:ext>
            </a:extLst>
          </p:cNvPr>
          <p:cNvSpPr>
            <a:spLocks noGrp="1"/>
          </p:cNvSpPr>
          <p:nvPr>
            <p:ph sz="quarter" idx="13"/>
          </p:nvPr>
        </p:nvSpPr>
        <p:spPr/>
        <p:txBody>
          <a:bodyPr/>
          <a:lstStyle/>
          <a:p>
            <a:pPr marL="255651" lvl="0" indent="-255651">
              <a:spcAft>
                <a:spcPct val="0"/>
              </a:spcAft>
              <a:buSzPts val="2400"/>
              <a:tabLst/>
            </a:pPr>
            <a:r>
              <a:rPr lang="en-US" kern="1200" dirty="0">
                <a:solidFill>
                  <a:srgbClr val="000000"/>
                </a:solidFill>
              </a:rPr>
              <a:t>7 segments (clothing, durable goods, etc.)</a:t>
            </a:r>
          </a:p>
          <a:p>
            <a:pPr marL="741553" lvl="1" indent="-284353">
              <a:spcAft>
                <a:spcPct val="0"/>
              </a:spcAft>
              <a:buSzPts val="2400"/>
            </a:pPr>
            <a:r>
              <a:rPr lang="en-US" kern="1200" dirty="0">
                <a:solidFill>
                  <a:srgbClr val="000000"/>
                </a:solidFill>
              </a:rPr>
              <a:t>For each, uses of Internet may differ</a:t>
            </a:r>
          </a:p>
          <a:p>
            <a:pPr marL="1144778" lvl="2" indent="-230378">
              <a:spcAft>
                <a:spcPct val="0"/>
              </a:spcAft>
              <a:buSzPts val="2400"/>
            </a:pPr>
            <a:r>
              <a:rPr lang="en-US" kern="1200" dirty="0">
                <a:solidFill>
                  <a:srgbClr val="000000"/>
                </a:solidFill>
              </a:rPr>
              <a:t>Information v</a:t>
            </a:r>
            <a:r>
              <a:rPr lang="en-US" sz="100" kern="1200" dirty="0">
                <a:solidFill>
                  <a:schemeClr val="bg1"/>
                </a:solidFill>
              </a:rPr>
              <a:t>ersu</a:t>
            </a:r>
            <a:r>
              <a:rPr lang="en-US" kern="1200" dirty="0">
                <a:solidFill>
                  <a:srgbClr val="000000"/>
                </a:solidFill>
              </a:rPr>
              <a:t>s direct purchasing</a:t>
            </a:r>
          </a:p>
          <a:p>
            <a:pPr marL="255651" lvl="0" indent="-255651">
              <a:spcAft>
                <a:spcPct val="0"/>
              </a:spcAft>
              <a:buSzPts val="2400"/>
              <a:tabLst/>
            </a:pPr>
            <a:r>
              <a:rPr lang="en-US" kern="1200" dirty="0">
                <a:solidFill>
                  <a:srgbClr val="000000"/>
                </a:solidFill>
              </a:rPr>
              <a:t>Mail order/telephone order (M</a:t>
            </a:r>
            <a:r>
              <a:rPr lang="en-US" sz="100" kern="1200" dirty="0">
                <a:solidFill>
                  <a:srgbClr val="000000"/>
                </a:solidFill>
              </a:rPr>
              <a:t> </a:t>
            </a:r>
            <a:r>
              <a:rPr lang="en-US" kern="1200" dirty="0">
                <a:solidFill>
                  <a:srgbClr val="000000"/>
                </a:solidFill>
              </a:rPr>
              <a:t>O</a:t>
            </a:r>
            <a:r>
              <a:rPr lang="en-US" sz="100" kern="1200" dirty="0">
                <a:solidFill>
                  <a:srgbClr val="000000"/>
                </a:solidFill>
              </a:rPr>
              <a:t> </a:t>
            </a:r>
            <a:r>
              <a:rPr lang="en-US" kern="1200" dirty="0">
                <a:solidFill>
                  <a:srgbClr val="000000"/>
                </a:solidFill>
              </a:rPr>
              <a:t>T</a:t>
            </a:r>
            <a:r>
              <a:rPr lang="en-US" sz="100" kern="1200" dirty="0">
                <a:solidFill>
                  <a:srgbClr val="000000"/>
                </a:solidFill>
              </a:rPr>
              <a:t> </a:t>
            </a:r>
            <a:r>
              <a:rPr lang="en-US" kern="1200" dirty="0">
                <a:solidFill>
                  <a:srgbClr val="000000"/>
                </a:solidFill>
              </a:rPr>
              <a:t>O) sector</a:t>
            </a:r>
          </a:p>
          <a:p>
            <a:pPr marL="741553" lvl="1" indent="-284353">
              <a:spcAft>
                <a:spcPct val="0"/>
              </a:spcAft>
              <a:buSzPts val="2400"/>
            </a:pPr>
            <a:r>
              <a:rPr lang="en-US" kern="1200" dirty="0">
                <a:solidFill>
                  <a:srgbClr val="000000"/>
                </a:solidFill>
              </a:rPr>
              <a:t>Most similar to online retail sector</a:t>
            </a:r>
          </a:p>
          <a:p>
            <a:pPr marL="741553" lvl="1" indent="-284353">
              <a:spcAft>
                <a:spcPct val="0"/>
              </a:spcAft>
              <a:buSzPts val="2400"/>
            </a:pPr>
            <a:r>
              <a:rPr lang="en-US" kern="1200" dirty="0">
                <a:solidFill>
                  <a:srgbClr val="000000"/>
                </a:solidFill>
              </a:rPr>
              <a:t>Sophisticated order entry, delivery, inventory control systems</a:t>
            </a:r>
          </a:p>
        </p:txBody>
      </p:sp>
    </p:spTree>
    <p:extLst>
      <p:ext uri="{BB962C8B-B14F-4D97-AF65-F5344CB8AC3E}">
        <p14:creationId xmlns:p14="http://schemas.microsoft.com/office/powerpoint/2010/main" xmlns="" val="3640565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FB6439-D12A-4D16-97A1-1BDB86F9892A}"/>
              </a:ext>
            </a:extLst>
          </p:cNvPr>
          <p:cNvSpPr>
            <a:spLocks noGrp="1"/>
          </p:cNvSpPr>
          <p:nvPr>
            <p:ph type="title"/>
          </p:nvPr>
        </p:nvSpPr>
        <p:spPr>
          <a:xfrm>
            <a:off x="457199" y="215371"/>
            <a:ext cx="8576441" cy="1097279"/>
          </a:xfrm>
        </p:spPr>
        <p:txBody>
          <a:bodyPr/>
          <a:lstStyle/>
          <a:p>
            <a:r>
              <a:rPr lang="en-IN" sz="3200" kern="1200" dirty="0">
                <a:cs typeface="Times New Roman" panose="02020603050405020304" pitchFamily="18" charset="0"/>
              </a:rPr>
              <a:t>Figure 9.1 Composition of the U.S. Retail Industry</a:t>
            </a:r>
            <a:endParaRPr lang="en-IN" sz="3200" dirty="0"/>
          </a:p>
        </p:txBody>
      </p:sp>
      <p:pic>
        <p:nvPicPr>
          <p:cNvPr id="5" name="Content Placeholder 4" descr="An illustration depicts the seven major segments of the retail industry. These segments are general merchandise, specialty stores, M O T O, food and beverage, consumer durables, gasoline and fuel, and online retail.">
            <a:extLst>
              <a:ext uri="{FF2B5EF4-FFF2-40B4-BE49-F238E27FC236}">
                <a16:creationId xmlns:a16="http://schemas.microsoft.com/office/drawing/2014/main" xmlns="" id="{024B23CB-2513-4B54-B376-2D014C668A66}"/>
              </a:ext>
            </a:extLst>
          </p:cNvPr>
          <p:cNvPicPr>
            <a:picLocks noGrp="1" noChangeAspect="1"/>
          </p:cNvPicPr>
          <p:nvPr>
            <p:ph sz="quarter" idx="15"/>
          </p:nvPr>
        </p:nvPicPr>
        <p:blipFill>
          <a:blip r:embed="rId3"/>
          <a:stretch>
            <a:fillRect/>
          </a:stretch>
        </p:blipFill>
        <p:spPr>
          <a:xfrm>
            <a:off x="1200166" y="1830110"/>
            <a:ext cx="7090505" cy="4105670"/>
          </a:xfrm>
          <a:prstGeom prst="rect">
            <a:avLst/>
          </a:prstGeom>
        </p:spPr>
      </p:pic>
    </p:spTree>
    <p:extLst>
      <p:ext uri="{BB962C8B-B14F-4D97-AF65-F5344CB8AC3E}">
        <p14:creationId xmlns:p14="http://schemas.microsoft.com/office/powerpoint/2010/main" xmlns="" val="14782792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6B6E89-64B7-4A86-B5B1-A1B3B523B03C}"/>
              </a:ext>
            </a:extLst>
          </p:cNvPr>
          <p:cNvSpPr>
            <a:spLocks noGrp="1"/>
          </p:cNvSpPr>
          <p:nvPr>
            <p:ph type="title"/>
          </p:nvPr>
        </p:nvSpPr>
        <p:spPr/>
        <p:txBody>
          <a:bodyPr/>
          <a:lstStyle/>
          <a:p>
            <a:r>
              <a:rPr lang="pt-BR" kern="1200" dirty="0">
                <a:cs typeface="Times New Roman" panose="02020603050405020304" pitchFamily="18" charset="0"/>
              </a:rPr>
              <a:t>E-commerce Retail: The Vision</a:t>
            </a:r>
            <a:endParaRPr lang="en-IN" dirty="0"/>
          </a:p>
        </p:txBody>
      </p:sp>
      <p:sp>
        <p:nvSpPr>
          <p:cNvPr id="3" name="Content Placeholder 2">
            <a:extLst>
              <a:ext uri="{FF2B5EF4-FFF2-40B4-BE49-F238E27FC236}">
                <a16:creationId xmlns:a16="http://schemas.microsoft.com/office/drawing/2014/main" xmlns="" id="{B665FED1-0264-40D0-B822-F8C82259941A}"/>
              </a:ext>
            </a:extLst>
          </p:cNvPr>
          <p:cNvSpPr>
            <a:spLocks noGrp="1"/>
          </p:cNvSpPr>
          <p:nvPr>
            <p:ph sz="quarter" idx="13"/>
          </p:nvPr>
        </p:nvSpPr>
        <p:spPr>
          <a:xfrm>
            <a:off x="457200" y="1554920"/>
            <a:ext cx="8450317" cy="4663335"/>
          </a:xfrm>
        </p:spPr>
        <p:txBody>
          <a:bodyPr/>
          <a:lstStyle/>
          <a:p>
            <a:pPr marL="255651" lvl="0" indent="-255651">
              <a:spcAft>
                <a:spcPct val="0"/>
              </a:spcAft>
              <a:tabLst/>
              <a:defRPr/>
            </a:pPr>
            <a:r>
              <a:rPr lang="en-US" altLang="en-US" sz="2200" kern="1200" dirty="0">
                <a:solidFill>
                  <a:srgbClr val="000000"/>
                </a:solidFill>
              </a:rPr>
              <a:t>The Vision</a:t>
            </a:r>
          </a:p>
          <a:p>
            <a:pPr marL="741553" lvl="1" indent="-284353">
              <a:spcAft>
                <a:spcPct val="0"/>
              </a:spcAft>
              <a:defRPr/>
            </a:pPr>
            <a:r>
              <a:rPr lang="en-US" altLang="en-US" sz="2200" kern="1200" dirty="0">
                <a:solidFill>
                  <a:srgbClr val="000000"/>
                </a:solidFill>
              </a:rPr>
              <a:t>Reduced search and transaction costs; customers able to find lowest prices</a:t>
            </a:r>
          </a:p>
          <a:p>
            <a:pPr marL="741553" lvl="1" indent="-284353">
              <a:spcAft>
                <a:spcPct val="0"/>
              </a:spcAft>
              <a:defRPr/>
            </a:pPr>
            <a:r>
              <a:rPr lang="en-US" altLang="en-US" sz="2200" kern="1200" dirty="0">
                <a:solidFill>
                  <a:srgbClr val="000000"/>
                </a:solidFill>
              </a:rPr>
              <a:t>Lowered market entry costs, lower operating costs, higher efficiency</a:t>
            </a:r>
          </a:p>
          <a:p>
            <a:pPr marL="741553" lvl="1" indent="-284353">
              <a:spcAft>
                <a:spcPct val="0"/>
              </a:spcAft>
              <a:defRPr/>
            </a:pPr>
            <a:r>
              <a:rPr lang="en-US" altLang="en-US" sz="2200" kern="1200" dirty="0">
                <a:solidFill>
                  <a:srgbClr val="000000"/>
                </a:solidFill>
              </a:rPr>
              <a:t>Traditional physical store merchants forced out of business</a:t>
            </a:r>
          </a:p>
          <a:p>
            <a:pPr marL="741553" lvl="1" indent="-284353">
              <a:spcAft>
                <a:spcPct val="0"/>
              </a:spcAft>
              <a:defRPr/>
            </a:pPr>
            <a:r>
              <a:rPr lang="en-US" altLang="en-US" sz="2200" kern="1200" dirty="0">
                <a:solidFill>
                  <a:srgbClr val="000000"/>
                </a:solidFill>
              </a:rPr>
              <a:t>Some industries would be disintermediated</a:t>
            </a:r>
          </a:p>
          <a:p>
            <a:pPr marL="255651" lvl="0" indent="-255651">
              <a:spcAft>
                <a:spcPct val="0"/>
              </a:spcAft>
              <a:tabLst/>
              <a:defRPr/>
            </a:pPr>
            <a:r>
              <a:rPr lang="en-US" altLang="en-US" sz="2200" kern="1200" dirty="0">
                <a:solidFill>
                  <a:srgbClr val="000000"/>
                </a:solidFill>
              </a:rPr>
              <a:t>Few of these assumptions were correct-structure of retail marketplace has not been revolutionized</a:t>
            </a:r>
          </a:p>
          <a:p>
            <a:pPr marL="255651" lvl="0" indent="-255651">
              <a:spcAft>
                <a:spcPct val="0"/>
              </a:spcAft>
              <a:tabLst/>
              <a:defRPr/>
            </a:pPr>
            <a:r>
              <a:rPr lang="en-US" altLang="en-US" sz="2200" kern="1200" dirty="0">
                <a:solidFill>
                  <a:srgbClr val="000000"/>
                </a:solidFill>
              </a:rPr>
              <a:t>Internet has created new venues for omni-channel firms and supported a few pure-play merchants</a:t>
            </a:r>
            <a:endParaRPr lang="en-US" sz="2200" kern="1200" dirty="0">
              <a:solidFill>
                <a:srgbClr val="000000"/>
              </a:solidFill>
            </a:endParaRPr>
          </a:p>
        </p:txBody>
      </p:sp>
    </p:spTree>
    <p:extLst>
      <p:ext uri="{BB962C8B-B14F-4D97-AF65-F5344CB8AC3E}">
        <p14:creationId xmlns:p14="http://schemas.microsoft.com/office/powerpoint/2010/main" xmlns="" val="11362903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E37F5C-CEF2-4950-BAFB-25E1E8637488}"/>
              </a:ext>
            </a:extLst>
          </p:cNvPr>
          <p:cNvSpPr>
            <a:spLocks noGrp="1"/>
          </p:cNvSpPr>
          <p:nvPr>
            <p:ph type="title"/>
          </p:nvPr>
        </p:nvSpPr>
        <p:spPr/>
        <p:txBody>
          <a:bodyPr/>
          <a:lstStyle/>
          <a:p>
            <a:r>
              <a:rPr lang="en-IN" kern="1200" dirty="0">
                <a:cs typeface="Times New Roman" panose="02020603050405020304" pitchFamily="18" charset="0"/>
              </a:rPr>
              <a:t>The Online Retail Sector Today </a:t>
            </a:r>
            <a:r>
              <a:rPr lang="en-IN" sz="2000" b="0" kern="1200" dirty="0">
                <a:cs typeface="Times New Roman" panose="02020603050405020304" pitchFamily="18" charset="0"/>
              </a:rPr>
              <a:t>(1 of 2)</a:t>
            </a:r>
            <a:endParaRPr lang="en-IN" dirty="0"/>
          </a:p>
        </p:txBody>
      </p:sp>
      <p:sp>
        <p:nvSpPr>
          <p:cNvPr id="3" name="Content Placeholder 2">
            <a:extLst>
              <a:ext uri="{FF2B5EF4-FFF2-40B4-BE49-F238E27FC236}">
                <a16:creationId xmlns:a16="http://schemas.microsoft.com/office/drawing/2014/main" xmlns="" id="{823A443B-9D51-4C41-BEE5-0061784B7F46}"/>
              </a:ext>
            </a:extLst>
          </p:cNvPr>
          <p:cNvSpPr>
            <a:spLocks noGrp="1"/>
          </p:cNvSpPr>
          <p:nvPr>
            <p:ph sz="quarter" idx="13"/>
          </p:nvPr>
        </p:nvSpPr>
        <p:spPr>
          <a:xfrm>
            <a:off x="457200" y="1554920"/>
            <a:ext cx="8229600" cy="4798583"/>
          </a:xfrm>
        </p:spPr>
        <p:txBody>
          <a:bodyPr/>
          <a:lstStyle/>
          <a:p>
            <a:pPr marL="255651" lvl="0" indent="-255651">
              <a:spcAft>
                <a:spcPct val="0"/>
              </a:spcAft>
              <a:buSzPts val="2400"/>
              <a:tabLst/>
            </a:pPr>
            <a:r>
              <a:rPr lang="en-US" altLang="en-US" kern="1200" dirty="0">
                <a:solidFill>
                  <a:srgbClr val="000000"/>
                </a:solidFill>
              </a:rPr>
              <a:t>On of the smallest segment of retail industry </a:t>
            </a:r>
            <a:r>
              <a:rPr lang="en-US" dirty="0"/>
              <a:t>(about 11%)</a:t>
            </a:r>
          </a:p>
          <a:p>
            <a:pPr marL="255651" lvl="0" indent="-255651">
              <a:spcAft>
                <a:spcPct val="0"/>
              </a:spcAft>
              <a:buSzPts val="2400"/>
              <a:tabLst/>
            </a:pPr>
            <a:r>
              <a:rPr lang="en-US" altLang="en-US" kern="1200" dirty="0">
                <a:solidFill>
                  <a:srgbClr val="000000"/>
                </a:solidFill>
              </a:rPr>
              <a:t>Growing at faster rate than offline segments</a:t>
            </a:r>
          </a:p>
          <a:p>
            <a:pPr marL="255651" lvl="0" indent="-255651">
              <a:spcAft>
                <a:spcPct val="0"/>
              </a:spcAft>
              <a:buSzPts val="2400"/>
              <a:tabLst/>
            </a:pPr>
            <a:r>
              <a:rPr lang="en-US" dirty="0"/>
              <a:t>Computers and consumer electronics </a:t>
            </a:r>
            <a:r>
              <a:rPr lang="en-US" kern="1200" dirty="0">
                <a:solidFill>
                  <a:srgbClr val="000000"/>
                </a:solidFill>
              </a:rPr>
              <a:t>generated highest percentage of revenue in 2019</a:t>
            </a:r>
            <a:r>
              <a:rPr lang="en-US" dirty="0"/>
              <a:t>, followed by the apparel and accessories category</a:t>
            </a:r>
            <a:endParaRPr lang="en-US" kern="1200" dirty="0">
              <a:solidFill>
                <a:srgbClr val="000000"/>
              </a:solidFill>
            </a:endParaRPr>
          </a:p>
          <a:p>
            <a:pPr marL="255651" lvl="0" indent="-255651">
              <a:spcAft>
                <a:spcPct val="0"/>
              </a:spcAft>
              <a:buSzPts val="2400"/>
              <a:tabLst/>
            </a:pPr>
            <a:r>
              <a:rPr lang="en-US" dirty="0"/>
              <a:t>Over 80%</a:t>
            </a:r>
            <a:r>
              <a:rPr lang="en-US" altLang="en-US" kern="1200" dirty="0">
                <a:solidFill>
                  <a:srgbClr val="000000"/>
                </a:solidFill>
              </a:rPr>
              <a:t> of Internet users </a:t>
            </a:r>
            <a:r>
              <a:rPr lang="en-US" dirty="0"/>
              <a:t>will buy </a:t>
            </a:r>
            <a:r>
              <a:rPr lang="en-US" altLang="en-US" kern="1200" dirty="0">
                <a:solidFill>
                  <a:srgbClr val="000000"/>
                </a:solidFill>
              </a:rPr>
              <a:t>online in 2020</a:t>
            </a:r>
          </a:p>
          <a:p>
            <a:pPr marL="255651" lvl="0" indent="-255651">
              <a:spcAft>
                <a:spcPct val="0"/>
              </a:spcAft>
              <a:buSzPts val="2400"/>
              <a:tabLst/>
            </a:pPr>
            <a:r>
              <a:rPr lang="en-US" altLang="en-US" kern="1200" dirty="0">
                <a:solidFill>
                  <a:srgbClr val="000000"/>
                </a:solidFill>
              </a:rPr>
              <a:t>Primary beneficiaries:</a:t>
            </a:r>
          </a:p>
          <a:p>
            <a:pPr marL="741553" lvl="1" indent="-284353">
              <a:spcAft>
                <a:spcPct val="0"/>
              </a:spcAft>
              <a:buSzPts val="2400"/>
            </a:pPr>
            <a:r>
              <a:rPr lang="en-US" altLang="en-US" kern="1200" dirty="0">
                <a:solidFill>
                  <a:srgbClr val="000000"/>
                </a:solidFill>
              </a:rPr>
              <a:t>Established offline retailers with online presence (e.g., Staples)</a:t>
            </a:r>
          </a:p>
          <a:p>
            <a:pPr marL="741553" lvl="1" indent="-284353">
              <a:spcAft>
                <a:spcPct val="0"/>
              </a:spcAft>
              <a:buSzPts val="2400"/>
            </a:pPr>
            <a:r>
              <a:rPr lang="en-US" altLang="en-US" kern="1200" dirty="0">
                <a:solidFill>
                  <a:srgbClr val="000000"/>
                </a:solidFill>
              </a:rPr>
              <a:t>Pure-play online retailers (e.g., Amazon)</a:t>
            </a:r>
          </a:p>
        </p:txBody>
      </p:sp>
    </p:spTree>
    <p:extLst>
      <p:ext uri="{BB962C8B-B14F-4D97-AF65-F5344CB8AC3E}">
        <p14:creationId xmlns:p14="http://schemas.microsoft.com/office/powerpoint/2010/main" xmlns="" val="106307483"/>
      </p:ext>
    </p:extLst>
  </p:cSld>
  <p:clrMapOvr>
    <a:masterClrMapping/>
  </p:clrMapOvr>
</p:sld>
</file>

<file path=ppt/theme/theme1.xml><?xml version="1.0" encoding="utf-8"?>
<a:theme xmlns:a="http://schemas.openxmlformats.org/drawingml/2006/main" name="USH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SHE_slide options">
  <a:themeElements>
    <a:clrScheme name="Custom 40">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33399"/>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146342</TotalTime>
  <Words>2600</Words>
  <Application>Microsoft Office PowerPoint</Application>
  <PresentationFormat>عرض على الشاشة (3:4)‏</PresentationFormat>
  <Paragraphs>260</Paragraphs>
  <Slides>32</Slides>
  <Notes>32</Notes>
  <HiddenSlides>0</HiddenSlides>
  <MMClips>0</MMClips>
  <ScaleCrop>false</ScaleCrop>
  <HeadingPairs>
    <vt:vector size="6" baseType="variant">
      <vt:variant>
        <vt:lpstr>الخطوط المستخدمة</vt:lpstr>
      </vt:variant>
      <vt:variant>
        <vt:i4>6</vt:i4>
      </vt:variant>
      <vt:variant>
        <vt:lpstr>سمة</vt:lpstr>
      </vt:variant>
      <vt:variant>
        <vt:i4>2</vt:i4>
      </vt:variant>
      <vt:variant>
        <vt:lpstr>عناوين الشرائح</vt:lpstr>
      </vt:variant>
      <vt:variant>
        <vt:i4>32</vt:i4>
      </vt:variant>
    </vt:vector>
  </HeadingPairs>
  <TitlesOfParts>
    <vt:vector size="40" baseType="lpstr">
      <vt:lpstr>Arial</vt:lpstr>
      <vt:lpstr>Times New Roman</vt:lpstr>
      <vt:lpstr>Verdana</vt:lpstr>
      <vt:lpstr>Wingdings</vt:lpstr>
      <vt:lpstr>Calibri</vt:lpstr>
      <vt:lpstr>Noto Sans Symbols</vt:lpstr>
      <vt:lpstr>USHE</vt:lpstr>
      <vt:lpstr>USHE_slide options</vt:lpstr>
      <vt:lpstr>E-commerce 2021: Business. Technology. Society.</vt:lpstr>
      <vt:lpstr>Learning Objectives</vt:lpstr>
      <vt:lpstr>Blue Nile Sparkles for Your Cleopatra</vt:lpstr>
      <vt:lpstr>What’s New in Online Retail</vt:lpstr>
      <vt:lpstr>The Online Retail Sector</vt:lpstr>
      <vt:lpstr>The Retail Industry</vt:lpstr>
      <vt:lpstr>Figure 9.1 Composition of the U.S. Retail Industry</vt:lpstr>
      <vt:lpstr>E-commerce Retail: The Vision</vt:lpstr>
      <vt:lpstr>The Online Retail Sector Today (1 of 2)</vt:lpstr>
      <vt:lpstr>The Online Retail Sector Today (2 of 2)</vt:lpstr>
      <vt:lpstr>Figure 9.2 Online Retail Revenues by Category, 2019</vt:lpstr>
      <vt:lpstr>Figure 9.3 The Growth of Online Retail in the United States</vt:lpstr>
      <vt:lpstr>Figure 9.3 The Growth of Online Retail in the United States</vt:lpstr>
      <vt:lpstr>Analyzing the Viability of Online Firms</vt:lpstr>
      <vt:lpstr>Strategic Analysis Factors (1 of 2)</vt:lpstr>
      <vt:lpstr>Strategic Analysis Factors (2 of 2)</vt:lpstr>
      <vt:lpstr>Financial Analysis Factors (1 of 2)</vt:lpstr>
      <vt:lpstr>Financial Analysis Factors (2 of 2)</vt:lpstr>
      <vt:lpstr>E-commerce in Action: E-Tailing Business Models</vt:lpstr>
      <vt:lpstr>E-tailing Business Models: Virtual Merchants</vt:lpstr>
      <vt:lpstr>Figure 9.4 Share of Online Retail Sales by Type of Company</vt:lpstr>
      <vt:lpstr>E-commerce in Action: Amazon (1 of 3)</vt:lpstr>
      <vt:lpstr>E-commerce in Action: Amazon (2 of 3)</vt:lpstr>
      <vt:lpstr>E-commerce in Action: Amazon (3 of 3)</vt:lpstr>
      <vt:lpstr>E-tailing Business Models: Omni-channel Merchants (Bricks-and-Clicks)</vt:lpstr>
      <vt:lpstr>E-tailing Business Models: Catalog Merchants</vt:lpstr>
      <vt:lpstr>E-Tailing Business Models: Manufacturer-Direct</vt:lpstr>
      <vt:lpstr>Common Themes in Online Retailing</vt:lpstr>
      <vt:lpstr>Insight on Technology: Stitch Fix Builds a Business on Big Data and Predictive Marketing</vt:lpstr>
      <vt:lpstr>The Service Sector: Offline and Online</vt:lpstr>
      <vt:lpstr>Service Industries</vt:lpstr>
      <vt:lpstr>Copyright</vt:lpstr>
    </vt:vector>
  </TitlesOfParts>
  <Company>Pearson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E-commerce 2021: Business. Technology. Society., Sixteenth Edition, Chapter 9, Online Retail and Services</dc:title>
  <dc:subject>MIS</dc:subject>
  <dc:creator>Laudon/Traver</dc:creator>
  <cp:keywords>E-commerce 2021</cp:keywords>
  <cp:lastModifiedBy>Labtop Center</cp:lastModifiedBy>
  <cp:revision>774</cp:revision>
  <dcterms:modified xsi:type="dcterms:W3CDTF">2024-02-10T11:24:23Z</dcterms:modified>
</cp:coreProperties>
</file>