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70" r:id="rId3"/>
    <p:sldId id="267" r:id="rId4"/>
    <p:sldId id="272" r:id="rId5"/>
    <p:sldId id="271" r:id="rId6"/>
    <p:sldId id="260" r:id="rId7"/>
    <p:sldId id="262" r:id="rId8"/>
    <p:sldId id="265" r:id="rId9"/>
  </p:sldIdLst>
  <p:sldSz cx="9144000" cy="6858000" type="screen4x3"/>
  <p:notesSz cx="6797675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4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60EC6-17F8-454F-9937-B4706B9791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EE3573-FA84-4EEB-BA87-8858FF8F3E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63BF8D-103D-4290-923C-92BF4A43F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2044-5844-44DD-881F-E250E8360321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F519A-52FF-4D6E-92AB-3F94FCE40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A94917-4585-4009-A4E1-D398BE491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3413-1571-4C89-88A3-D7AE54C43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055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A31EA-65A1-408A-B461-29099BD8D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E47546-1DC4-424F-AF6A-311FE6F6D4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925B17-CF2B-4AC2-A4B4-D02B4FD3A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2044-5844-44DD-881F-E250E8360321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0A257-B213-410A-B575-93A02ADCD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3CE8D-FF9E-4CD8-A23D-97020DEF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3413-1571-4C89-88A3-D7AE54C43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10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6DF4E1-2917-4FF2-8EFF-31BE669D6B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BF54D3-6AE7-47A7-BCE0-01F3B8D733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631CE-41BC-49CD-8635-C007113FE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2044-5844-44DD-881F-E250E8360321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60CBE-EF4B-47CF-ADF0-3AF818DF1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CDD907-FF2A-4459-80A0-EA7F2C58F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3413-1571-4C89-88A3-D7AE54C43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557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DCBD7-95C4-4ABA-B2C2-662102607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ADC34-E7A2-403C-BD86-4D599B652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B8ACF-317E-4D19-AC7D-AD18D26A4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2044-5844-44DD-881F-E250E8360321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3A2D8-FDEA-4A44-824A-0C839CE43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4D1AB-E079-4155-95A4-AA9D5DDCC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3413-1571-4C89-88A3-D7AE54C43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48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DA66F-F2C2-4ED8-89FA-6C70511FD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BED59E-B0F5-4330-82B6-BD61D192F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65CD01-9061-4744-9A74-69E60832E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2044-5844-44DD-881F-E250E8360321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84165-221A-41DB-BD01-41A06892E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3B16D-D7C1-487D-8A04-7BFB6E0B3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3413-1571-4C89-88A3-D7AE54C43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310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5ACCC-9F80-45FA-B8F0-4E07645F6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E2E91-AF62-4D1A-8B87-135CF97D47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FBC0D2-29AE-4A41-AB57-249A56F8A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5DACE5-9187-4597-85C0-5DC7E4E7C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2044-5844-44DD-881F-E250E8360321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083A7A-BE58-4AE1-9421-00199289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8BECB6-30DE-44C4-BC8E-58E8DFF82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3413-1571-4C89-88A3-D7AE54C43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6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05DE3-73FE-4347-8209-A35BFB96E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FB4B55-8583-41EF-A7C1-123170E64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B4B35E-2014-4105-A7F8-72F603A91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B69547-D740-4E5F-B8BA-0FAB3D88F6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CB8D90-14C7-4E14-AFA3-82800EEF9B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9F80B2-969A-4C1F-A5C2-2C6C5D2AA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2044-5844-44DD-881F-E250E8360321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DCA8CE-DDE4-4567-9CA2-3886BFF28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0FA663-AC84-49D4-A9C2-8F0DFC7FB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3413-1571-4C89-88A3-D7AE54C43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594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2340D-8CB8-49C8-A415-125F08839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41881C-39CA-4147-90B2-42139900B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2044-5844-44DD-881F-E250E8360321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A7D600-9AE8-41DD-85FA-0807215E8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5FA047-C5CA-4D45-A974-469E2FE35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3413-1571-4C89-88A3-D7AE54C43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65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3F78A9-DCB4-4A1F-BA69-125E13D43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2044-5844-44DD-881F-E250E8360321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C517B0-AE26-4144-92B4-A7BC59223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EC335D-8652-429B-A8D0-7B0C9692B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3413-1571-4C89-88A3-D7AE54C43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148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4D769-0C79-4C48-BCFD-12EB33AA2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A94B7-C538-4C3F-8767-7D00BF672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A2B5B5-9B6D-41FA-B7BB-F9AE9A9CBC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137D65-A660-4C43-B8C0-098A34BD2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2044-5844-44DD-881F-E250E8360321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73D8CC-074A-4D9D-860D-CDECA4D43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366410-4FB2-44CF-8DB3-0ACEF70C2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3413-1571-4C89-88A3-D7AE54C43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2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16FD3-0312-4C23-92D0-6CDD83F8B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824C88-4978-4883-9BEF-03BD20B0F9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0D3390-6893-4A15-82FB-A61F6522FB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37D8B8-AB0C-4592-801A-02FF93B58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2044-5844-44DD-881F-E250E8360321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B3D751-892B-4A81-83BC-25C6DBCB0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331765-1DEF-472C-8E20-4D1FCBA7B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63413-1571-4C89-88A3-D7AE54C43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948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9D9E0F-0980-491B-A884-C5A903DF1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CF100B-D16B-4FF2-A286-E05BE3784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CB890-A4DA-4784-9A5F-021030D242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82044-5844-44DD-881F-E250E8360321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547A8-C0DF-4125-8557-8978C2E969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FDCB9-06FF-42B0-95DC-046A138318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63413-1571-4C89-88A3-D7AE54C43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8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Y" i="1" u="sng" dirty="0"/>
              <a:t>العلاج المعرفي ” </a:t>
            </a:r>
            <a:r>
              <a:rPr lang="ar-SY" i="1" u="sng" dirty="0" err="1"/>
              <a:t>بيك</a:t>
            </a:r>
            <a:r>
              <a:rPr lang="ar-SY" i="1" u="sng" dirty="0"/>
              <a:t> ” </a:t>
            </a:r>
            <a:endParaRPr lang="en-US" i="1" u="sng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Y" dirty="0"/>
              <a:t>النظرية المعرفية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ar-SY" dirty="0"/>
              <a:t>ا</a:t>
            </a:r>
            <a:r>
              <a:rPr lang="ar-SY" sz="3200" dirty="0"/>
              <a:t>لمدرسة المعرفية من احدث المدارس في علم النفس </a:t>
            </a:r>
          </a:p>
          <a:p>
            <a:pPr algn="r">
              <a:buNone/>
            </a:pPr>
            <a:endParaRPr lang="ar-SY" sz="3200" dirty="0"/>
          </a:p>
          <a:p>
            <a:pPr algn="r">
              <a:buNone/>
            </a:pPr>
            <a:r>
              <a:rPr lang="ar-SY" sz="3200" dirty="0"/>
              <a:t>اهتمت بالعمليات العقلية التي كانت بعيدة عن حسبان العلماء النفسيين </a:t>
            </a: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Y" dirty="0"/>
              <a:t>العلاج المعرفي ” </a:t>
            </a:r>
            <a:r>
              <a:rPr lang="ar-SY" dirty="0" err="1"/>
              <a:t>بيك</a:t>
            </a:r>
            <a:r>
              <a:rPr lang="ar-SY" dirty="0"/>
              <a:t> ”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ar-SY" sz="4800" dirty="0"/>
              <a:t>آرون</a:t>
            </a:r>
            <a:r>
              <a:rPr lang="ar-SA" sz="4800" dirty="0"/>
              <a:t> بيك</a:t>
            </a:r>
            <a:endParaRPr lang="ar-SY" sz="4800" b="1" i="1" u="sng" dirty="0"/>
          </a:p>
          <a:p>
            <a:pPr lvl="8" algn="r">
              <a:buNone/>
            </a:pPr>
            <a:r>
              <a:rPr lang="ar-SY" sz="2000" dirty="0"/>
              <a:t>ولد في سنة 1921 </a:t>
            </a:r>
          </a:p>
          <a:p>
            <a:pPr algn="r">
              <a:buNone/>
            </a:pPr>
            <a:r>
              <a:rPr lang="ar-SY" dirty="0"/>
              <a:t>مؤسس علم النفس المعرفي </a:t>
            </a:r>
          </a:p>
          <a:p>
            <a:pPr algn="r">
              <a:buNone/>
            </a:pPr>
            <a:r>
              <a:rPr lang="ar-SY" dirty="0"/>
              <a:t>عمل في مجال التحليل النفسي ” </a:t>
            </a:r>
            <a:r>
              <a:rPr lang="ar-SY" dirty="0" err="1"/>
              <a:t>و</a:t>
            </a:r>
            <a:r>
              <a:rPr lang="ar-SY" dirty="0"/>
              <a:t> خاصة الاكتئاب“</a:t>
            </a:r>
          </a:p>
          <a:p>
            <a:pPr algn="r">
              <a:buNone/>
            </a:pPr>
            <a:r>
              <a:rPr lang="ar-SY" dirty="0"/>
              <a:t>تعامل مع اضطرابات مختلفة مثل : الاكتئاب , اضطرابات ثنائي القطب </a:t>
            </a:r>
            <a:r>
              <a:rPr lang="ar-SY" dirty="0" err="1"/>
              <a:t>و</a:t>
            </a:r>
            <a:r>
              <a:rPr lang="ar-SY" dirty="0"/>
              <a:t> </a:t>
            </a:r>
            <a:r>
              <a:rPr lang="ar-SY" dirty="0" err="1"/>
              <a:t>الاكل</a:t>
            </a:r>
            <a:r>
              <a:rPr lang="ar-SY" dirty="0"/>
              <a:t>, الشخصية  , تعاطي المخدرات , </a:t>
            </a:r>
            <a:r>
              <a:rPr lang="ar-SY" dirty="0" err="1"/>
              <a:t>و</a:t>
            </a:r>
            <a:r>
              <a:rPr lang="ar-SY" dirty="0"/>
              <a:t> محاولات الانتحار.</a:t>
            </a:r>
          </a:p>
          <a:p>
            <a:pPr algn="r">
              <a:buNone/>
            </a:pPr>
            <a:r>
              <a:rPr lang="ar-SY" dirty="0"/>
              <a:t> </a:t>
            </a:r>
          </a:p>
          <a:p>
            <a:pPr algn="r">
              <a:buNone/>
            </a:pP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Y" b="1" dirty="0"/>
              <a:t>نظرة </a:t>
            </a:r>
            <a:r>
              <a:rPr lang="ar-SY" b="1" dirty="0" err="1"/>
              <a:t>آرون</a:t>
            </a:r>
            <a:r>
              <a:rPr lang="ar-SY" b="1" dirty="0"/>
              <a:t> </a:t>
            </a:r>
            <a:r>
              <a:rPr lang="ar-SY" b="1" dirty="0" err="1"/>
              <a:t>بيك</a:t>
            </a:r>
            <a:r>
              <a:rPr lang="ar-SY" b="1" dirty="0"/>
              <a:t> </a:t>
            </a:r>
            <a:r>
              <a:rPr lang="ar-SY" b="1" dirty="0" err="1"/>
              <a:t>للانسان</a:t>
            </a:r>
            <a:r>
              <a:rPr lang="ar-SY" b="1" dirty="0"/>
              <a:t>                </a:t>
            </a:r>
            <a:endParaRPr lang="en-US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28650" y="1447800"/>
            <a:ext cx="8210550" cy="4729163"/>
          </a:xfrm>
        </p:spPr>
        <p:txBody>
          <a:bodyPr>
            <a:normAutofit/>
          </a:bodyPr>
          <a:lstStyle/>
          <a:p>
            <a:pPr algn="r" rtl="1"/>
            <a:r>
              <a:rPr lang="ar-SY" dirty="0"/>
              <a:t>الانسان يتمتع بالقدرة على التفكير    </a:t>
            </a:r>
            <a:r>
              <a:rPr lang="ar-SA" dirty="0"/>
              <a:t> </a:t>
            </a:r>
            <a:r>
              <a:rPr lang="ar-SY" dirty="0"/>
              <a:t>                                   </a:t>
            </a:r>
          </a:p>
          <a:p>
            <a:pPr marL="0" indent="0" algn="r" rtl="1">
              <a:buNone/>
            </a:pPr>
            <a:r>
              <a:rPr lang="ar-SY" dirty="0"/>
              <a:t>قادر على التفكير بعقلانية , و </a:t>
            </a:r>
            <a:r>
              <a:rPr lang="ar-SY" dirty="0" err="1"/>
              <a:t>التفكي</a:t>
            </a:r>
            <a:r>
              <a:rPr lang="ar-SA" dirty="0"/>
              <a:t>ر</a:t>
            </a:r>
            <a:r>
              <a:rPr lang="ar-SY" dirty="0"/>
              <a:t> اللاعقلاني</a:t>
            </a:r>
            <a:r>
              <a:rPr lang="ar-SA" dirty="0"/>
              <a:t>                  </a:t>
            </a:r>
            <a:r>
              <a:rPr lang="ar-SY" dirty="0"/>
              <a:t>الى الشعور بالنقص </a:t>
            </a:r>
          </a:p>
          <a:p>
            <a:pPr algn="r" rtl="1"/>
            <a:r>
              <a:rPr lang="ar-SA" dirty="0"/>
              <a:t>مرضى الاكتئاب :</a:t>
            </a:r>
            <a:r>
              <a:rPr lang="ar-SY" dirty="0"/>
              <a:t>هم مرضى لديهم افكار سلبية تظهر تلقائيا</a:t>
            </a:r>
          </a:p>
          <a:p>
            <a:pPr algn="r" rtl="1"/>
            <a:r>
              <a:rPr lang="ar-SY" dirty="0"/>
              <a:t>افكار اوتوماتيكية </a:t>
            </a:r>
            <a:r>
              <a:rPr lang="ar-SA" dirty="0"/>
              <a:t>:</a:t>
            </a:r>
            <a:r>
              <a:rPr lang="ar-SY" dirty="0"/>
              <a:t> عن انفسهم </a:t>
            </a:r>
            <a:r>
              <a:rPr lang="ar-SA" dirty="0"/>
              <a:t>، </a:t>
            </a:r>
            <a:r>
              <a:rPr lang="ar-SY" dirty="0"/>
              <a:t>عن العالم</a:t>
            </a:r>
            <a:r>
              <a:rPr lang="ar-SA" dirty="0"/>
              <a:t>، </a:t>
            </a:r>
            <a:r>
              <a:rPr lang="ar-SY" dirty="0"/>
              <a:t>عن المستقبل </a:t>
            </a:r>
            <a:endParaRPr lang="ar-SA" dirty="0"/>
          </a:p>
          <a:p>
            <a:pPr algn="r" rtl="1"/>
            <a:r>
              <a:rPr lang="ar-SA" dirty="0"/>
              <a:t>ل</a:t>
            </a:r>
            <a:r>
              <a:rPr lang="ar-SY" dirty="0"/>
              <a:t>م يكن مقتنعا بالطريقة الي كانت بالتحليل لنفسي لعلاج </a:t>
            </a:r>
            <a:r>
              <a:rPr lang="ar-SY" dirty="0" err="1"/>
              <a:t>الاكتئا</a:t>
            </a:r>
            <a:r>
              <a:rPr lang="ar-SA" dirty="0"/>
              <a:t>ب</a:t>
            </a:r>
          </a:p>
          <a:p>
            <a:pPr algn="r" rtl="1"/>
            <a:r>
              <a:rPr lang="ar-SY" dirty="0"/>
              <a:t>اهتم بفحص التعبيرات اللفظية عند المرضى </a:t>
            </a:r>
            <a:r>
              <a:rPr lang="ar-SY" dirty="0" err="1"/>
              <a:t>الاكتئابيين</a:t>
            </a:r>
            <a:r>
              <a:rPr lang="ar-SY" dirty="0"/>
              <a:t> </a:t>
            </a:r>
            <a:endParaRPr lang="ar-SA" dirty="0"/>
          </a:p>
          <a:p>
            <a:pPr algn="r" rtl="1"/>
            <a:r>
              <a:rPr lang="ar-SY" dirty="0"/>
              <a:t>نظرته حول المرضى </a:t>
            </a:r>
            <a:r>
              <a:rPr lang="ar-SY" dirty="0" err="1"/>
              <a:t>الاكتئابيين</a:t>
            </a:r>
            <a:r>
              <a:rPr lang="ar-SY" dirty="0"/>
              <a:t> : يعتقدون انهم فاشلون و ان مستقبلهم بائس و لا امل في تغييره </a:t>
            </a:r>
            <a:endParaRPr lang="ar-SA" dirty="0"/>
          </a:p>
          <a:p>
            <a:pPr marL="0" indent="0" algn="r" rtl="1">
              <a:buNone/>
            </a:pPr>
            <a:endParaRPr lang="ar-SY" b="1" dirty="0"/>
          </a:p>
          <a:p>
            <a:pPr algn="r" rtl="1"/>
            <a:endParaRPr lang="ar-SY" b="1" dirty="0"/>
          </a:p>
          <a:p>
            <a:pPr algn="r" rtl="1">
              <a:buNone/>
            </a:pPr>
            <a:endParaRPr lang="ar-SY" b="1" dirty="0"/>
          </a:p>
          <a:p>
            <a:pPr algn="r" rtl="1"/>
            <a:endParaRPr lang="en-US" b="1" dirty="0"/>
          </a:p>
        </p:txBody>
      </p:sp>
      <p:sp>
        <p:nvSpPr>
          <p:cNvPr id="4" name="سهم للأسفل 3"/>
          <p:cNvSpPr/>
          <p:nvPr/>
        </p:nvSpPr>
        <p:spPr>
          <a:xfrm rot="5400000">
            <a:off x="3840480" y="1443801"/>
            <a:ext cx="484632" cy="97840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</p:spPr>
        <p:txBody>
          <a:bodyPr/>
          <a:lstStyle/>
          <a:p>
            <a:pPr algn="ctr" rtl="1"/>
            <a:r>
              <a:rPr lang="ar-SA" b="1" dirty="0"/>
              <a:t>العلاج المعرفي</a:t>
            </a:r>
            <a:endParaRPr lang="en-US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6725" y="1683782"/>
            <a:ext cx="8210550" cy="4729163"/>
          </a:xfrm>
        </p:spPr>
        <p:txBody>
          <a:bodyPr/>
          <a:lstStyle/>
          <a:p>
            <a:pPr algn="r">
              <a:buNone/>
            </a:pPr>
            <a:r>
              <a:rPr lang="ar-SA" sz="2800" b="1" dirty="0"/>
              <a:t>- أ</a:t>
            </a:r>
            <a:r>
              <a:rPr lang="ar-SY" sz="2800" b="1" dirty="0" err="1"/>
              <a:t>سس</a:t>
            </a:r>
            <a:r>
              <a:rPr lang="ar-SY" sz="2800" b="1" dirty="0"/>
              <a:t> و </a:t>
            </a:r>
            <a:r>
              <a:rPr lang="ar-SY" sz="2800" b="1" dirty="0" err="1"/>
              <a:t>مبادىء</a:t>
            </a:r>
            <a:r>
              <a:rPr lang="ar-SY" sz="2800" b="1" dirty="0"/>
              <a:t> العلاج المعرفي</a:t>
            </a:r>
            <a:r>
              <a:rPr lang="ar-SA" sz="2800" b="1" dirty="0"/>
              <a:t>:</a:t>
            </a:r>
            <a:endParaRPr lang="en-US" sz="2800" b="1" dirty="0"/>
          </a:p>
          <a:p>
            <a:pPr algn="r" rtl="1"/>
            <a:r>
              <a:rPr lang="ar-SY" dirty="0"/>
              <a:t>ان المشكلات النفسية عبارة عن اكتساب </a:t>
            </a:r>
            <a:r>
              <a:rPr lang="ar-SY" dirty="0" err="1"/>
              <a:t>خاطىء</a:t>
            </a:r>
            <a:r>
              <a:rPr lang="ar-SY" dirty="0"/>
              <a:t> ” أثناء التنشئة ” , أخطاء في التفكير .</a:t>
            </a:r>
          </a:p>
          <a:p>
            <a:pPr algn="r" rtl="1"/>
            <a:r>
              <a:rPr lang="ar-SY" dirty="0"/>
              <a:t>الاخطاء في التفكير                     خبرات  خاطئة    </a:t>
            </a:r>
          </a:p>
          <a:p>
            <a:pPr algn="r" rtl="1"/>
            <a:r>
              <a:rPr lang="ar-SY" dirty="0"/>
              <a:t>تبعا للمواقف يكون سلوك الافراد واستجاباتهم </a:t>
            </a:r>
            <a:endParaRPr lang="ar-SA" dirty="0"/>
          </a:p>
          <a:p>
            <a:pPr marL="0" indent="0" algn="r" rtl="1">
              <a:buNone/>
            </a:pPr>
            <a:r>
              <a:rPr lang="ar-SA" sz="3200" b="1" dirty="0"/>
              <a:t>- العلاج:</a:t>
            </a:r>
          </a:p>
          <a:p>
            <a:pPr algn="r" rtl="1"/>
            <a:r>
              <a:rPr lang="ar-SY" dirty="0"/>
              <a:t>تحديد و تقييم </a:t>
            </a:r>
            <a:r>
              <a:rPr lang="ar-SY" dirty="0" err="1"/>
              <a:t>للافكار</a:t>
            </a:r>
            <a:r>
              <a:rPr lang="ar-SY" dirty="0"/>
              <a:t> السلبية </a:t>
            </a:r>
          </a:p>
          <a:p>
            <a:pPr algn="r" rtl="1"/>
            <a:r>
              <a:rPr lang="ar-SY" dirty="0"/>
              <a:t>تصحيح الافكار الخاطئة عند المريض</a:t>
            </a:r>
          </a:p>
          <a:p>
            <a:pPr algn="r" rtl="1"/>
            <a:r>
              <a:rPr lang="ar-SY" dirty="0"/>
              <a:t>اعتمد على العمليات العقلية ” التخيل, التذكر , الانتباه و التي بدورها تدفعنا نحو الانفعالات .</a:t>
            </a:r>
          </a:p>
          <a:p>
            <a:pPr marL="0" indent="0" algn="r" rtl="1">
              <a:buNone/>
            </a:pPr>
            <a:endParaRPr lang="ar-SY" dirty="0"/>
          </a:p>
          <a:p>
            <a:pPr algn="r">
              <a:buNone/>
            </a:pPr>
            <a:endParaRPr lang="en-US" dirty="0"/>
          </a:p>
        </p:txBody>
      </p:sp>
      <p:sp>
        <p:nvSpPr>
          <p:cNvPr id="5" name="سهم إلى اليسار 3">
            <a:extLst>
              <a:ext uri="{FF2B5EF4-FFF2-40B4-BE49-F238E27FC236}">
                <a16:creationId xmlns:a16="http://schemas.microsoft.com/office/drawing/2014/main" id="{0EA02635-CB92-4AF4-91FD-0165C0E98447}"/>
              </a:ext>
            </a:extLst>
          </p:cNvPr>
          <p:cNvSpPr/>
          <p:nvPr/>
        </p:nvSpPr>
        <p:spPr>
          <a:xfrm>
            <a:off x="5410200" y="2524713"/>
            <a:ext cx="97840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Y" dirty="0"/>
              <a:t>المعالج المعرفي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89120"/>
          </a:xfrm>
        </p:spPr>
        <p:txBody>
          <a:bodyPr/>
          <a:lstStyle/>
          <a:p>
            <a:pPr algn="r"/>
            <a:r>
              <a:rPr lang="ar-SY" dirty="0"/>
              <a:t>تصويب </a:t>
            </a:r>
            <a:r>
              <a:rPr lang="ar-SY" dirty="0" err="1"/>
              <a:t>الافكار</a:t>
            </a:r>
            <a:r>
              <a:rPr lang="ar-SY" dirty="0"/>
              <a:t> الخاطئة حول المريض </a:t>
            </a:r>
          </a:p>
          <a:p>
            <a:pPr marL="0" indent="0" algn="r" rtl="1">
              <a:buNone/>
            </a:pPr>
            <a:r>
              <a:rPr lang="ar-SY" sz="3200" dirty="0"/>
              <a:t>” استكشاف            الفحص            يحاول التصحيح</a:t>
            </a:r>
            <a:endParaRPr lang="ar-SA" sz="3200" dirty="0"/>
          </a:p>
          <a:p>
            <a:pPr algn="r"/>
            <a:r>
              <a:rPr lang="ar-SY" sz="3200" dirty="0"/>
              <a:t>المشاركة العلاجية لتوطيد المصداقية مع المريض </a:t>
            </a:r>
          </a:p>
          <a:p>
            <a:pPr algn="r"/>
            <a:r>
              <a:rPr lang="ar-SY" sz="3200" dirty="0"/>
              <a:t>اختزال المشكلة و معرفة كيفية التعامل معها </a:t>
            </a:r>
          </a:p>
          <a:p>
            <a:pPr algn="r"/>
            <a:r>
              <a:rPr lang="ar-SY" sz="3200" dirty="0"/>
              <a:t>رصد العمليات التفكيرية الغير سوية </a:t>
            </a:r>
          </a:p>
          <a:p>
            <a:pPr marL="0" indent="0" algn="l">
              <a:buNone/>
            </a:pPr>
            <a:r>
              <a:rPr lang="ar-SY" sz="3200" dirty="0"/>
              <a:t> </a:t>
            </a:r>
            <a:r>
              <a:rPr lang="ar-SY" dirty="0"/>
              <a:t>                              </a:t>
            </a:r>
            <a:endParaRPr lang="en-US" dirty="0"/>
          </a:p>
        </p:txBody>
      </p:sp>
      <p:sp>
        <p:nvSpPr>
          <p:cNvPr id="4" name="سهم إلى اليسار 3"/>
          <p:cNvSpPr/>
          <p:nvPr/>
        </p:nvSpPr>
        <p:spPr>
          <a:xfrm>
            <a:off x="6019800" y="2514600"/>
            <a:ext cx="838200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سهم إلى اليسار 4"/>
          <p:cNvSpPr/>
          <p:nvPr/>
        </p:nvSpPr>
        <p:spPr>
          <a:xfrm>
            <a:off x="3902697" y="2450545"/>
            <a:ext cx="685800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Y" dirty="0"/>
              <a:t>العلاج المعرفي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28650" y="1524000"/>
            <a:ext cx="8058150" cy="4652963"/>
          </a:xfrm>
        </p:spPr>
        <p:txBody>
          <a:bodyPr/>
          <a:lstStyle/>
          <a:p>
            <a:pPr algn="r" rtl="1">
              <a:buNone/>
            </a:pPr>
            <a:r>
              <a:rPr lang="ar-SY" sz="3200" b="1" i="1" u="sng" dirty="0"/>
              <a:t>التعرف على الفكر </a:t>
            </a:r>
            <a:r>
              <a:rPr lang="ar-SY" sz="3200" b="1" i="1" u="sng" dirty="0" err="1"/>
              <a:t>اللاتكيفي</a:t>
            </a:r>
            <a:r>
              <a:rPr lang="ar-SY" sz="3200" b="1" i="1" u="sng" dirty="0"/>
              <a:t> : </a:t>
            </a:r>
            <a:endParaRPr lang="ar-SA" sz="3200" b="1" i="1" u="sng" dirty="0"/>
          </a:p>
          <a:p>
            <a:pPr algn="r" rtl="1">
              <a:buNone/>
            </a:pPr>
            <a:r>
              <a:rPr lang="ar-SY" dirty="0"/>
              <a:t>عبارة عن التفكير الذي يعطل القدرة على التكيف مع خبرات الحياة سواء من الشخص او من </a:t>
            </a:r>
            <a:r>
              <a:rPr lang="ar-SY" dirty="0" err="1"/>
              <a:t>الاخري</a:t>
            </a:r>
            <a:r>
              <a:rPr lang="ar-SA" dirty="0"/>
              <a:t>ن</a:t>
            </a:r>
            <a:endParaRPr lang="ar-SY" dirty="0"/>
          </a:p>
          <a:p>
            <a:pPr algn="r" rtl="1">
              <a:buNone/>
            </a:pPr>
            <a:r>
              <a:rPr lang="ar-SY" dirty="0"/>
              <a:t> </a:t>
            </a:r>
            <a:r>
              <a:rPr lang="ar-SY" b="1" dirty="0"/>
              <a:t>مثال </a:t>
            </a:r>
            <a:r>
              <a:rPr lang="ar-SY" dirty="0"/>
              <a:t>* متسلقين الجبال , عمال الجسور </a:t>
            </a:r>
            <a:endParaRPr lang="en-US" dirty="0"/>
          </a:p>
        </p:txBody>
      </p:sp>
      <p:sp>
        <p:nvSpPr>
          <p:cNvPr id="4" name="عنصر نائب للمحتوى 2">
            <a:extLst>
              <a:ext uri="{FF2B5EF4-FFF2-40B4-BE49-F238E27FC236}">
                <a16:creationId xmlns:a16="http://schemas.microsoft.com/office/drawing/2014/main" id="{C9252239-1CEF-4DBE-8A6C-7AC98B79E788}"/>
              </a:ext>
            </a:extLst>
          </p:cNvPr>
          <p:cNvSpPr txBox="1">
            <a:spLocks/>
          </p:cNvSpPr>
          <p:nvPr/>
        </p:nvSpPr>
        <p:spPr>
          <a:xfrm>
            <a:off x="2819400" y="3276600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buFont typeface="Arial" panose="020B0604020202020204" pitchFamily="34" charset="0"/>
              <a:buNone/>
            </a:pPr>
            <a:r>
              <a:rPr lang="ar-SA" sz="4000" dirty="0"/>
              <a:t>1. </a:t>
            </a:r>
            <a:r>
              <a:rPr lang="ar-SY" sz="4000" dirty="0"/>
              <a:t>ملء الفراغات </a:t>
            </a:r>
          </a:p>
          <a:p>
            <a:pPr algn="ctr">
              <a:buFont typeface="Arial" panose="020B0604020202020204" pitchFamily="34" charset="0"/>
              <a:buNone/>
            </a:pPr>
            <a:endParaRPr lang="ar-SY" sz="2400" dirty="0"/>
          </a:p>
          <a:p>
            <a:pPr algn="ctr">
              <a:buFont typeface="Arial" panose="020B0604020202020204" pitchFamily="34" charset="0"/>
              <a:buNone/>
            </a:pPr>
            <a:r>
              <a:rPr lang="ar-SY" sz="2400" dirty="0"/>
              <a:t>من             خلال   </a:t>
            </a:r>
          </a:p>
          <a:p>
            <a:pPr algn="ctr">
              <a:buFont typeface="Arial" panose="020B0604020202020204" pitchFamily="34" charset="0"/>
              <a:buNone/>
            </a:pPr>
            <a:endParaRPr lang="ar-SY" sz="2400" dirty="0"/>
          </a:p>
          <a:p>
            <a:pPr algn="ctr">
              <a:buFont typeface="Arial" panose="020B0604020202020204" pitchFamily="34" charset="0"/>
              <a:buNone/>
            </a:pPr>
            <a:r>
              <a:rPr lang="ar-SY" sz="2400" dirty="0"/>
              <a:t>تحديد الافكار الاوتوماتيكية </a:t>
            </a:r>
          </a:p>
        </p:txBody>
      </p:sp>
      <p:sp>
        <p:nvSpPr>
          <p:cNvPr id="5" name="سهم للأسفل 3">
            <a:extLst>
              <a:ext uri="{FF2B5EF4-FFF2-40B4-BE49-F238E27FC236}">
                <a16:creationId xmlns:a16="http://schemas.microsoft.com/office/drawing/2014/main" id="{274A86BD-AD7A-42C2-9611-13C13B5B1410}"/>
              </a:ext>
            </a:extLst>
          </p:cNvPr>
          <p:cNvSpPr/>
          <p:nvPr/>
        </p:nvSpPr>
        <p:spPr>
          <a:xfrm>
            <a:off x="6629400" y="3875619"/>
            <a:ext cx="484632" cy="97840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عنصر نائب للمحتوى 2">
            <a:extLst>
              <a:ext uri="{FF2B5EF4-FFF2-40B4-BE49-F238E27FC236}">
                <a16:creationId xmlns:a16="http://schemas.microsoft.com/office/drawing/2014/main" id="{A2726E73-CD6F-49DA-B99B-1AA38B40C45E}"/>
              </a:ext>
            </a:extLst>
          </p:cNvPr>
          <p:cNvSpPr txBox="1">
            <a:spLocks/>
          </p:cNvSpPr>
          <p:nvPr/>
        </p:nvSpPr>
        <p:spPr>
          <a:xfrm>
            <a:off x="-647700" y="3404647"/>
            <a:ext cx="6324599" cy="2667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buFont typeface="Arial" panose="020B0604020202020204" pitchFamily="34" charset="0"/>
              <a:buNone/>
            </a:pPr>
            <a:r>
              <a:rPr lang="ar-SA" sz="4400" dirty="0"/>
              <a:t>2. </a:t>
            </a:r>
            <a:r>
              <a:rPr lang="ar-SY" sz="4400" dirty="0"/>
              <a:t>الابعاد المركزية</a:t>
            </a:r>
            <a:endParaRPr lang="ar-SA" sz="4400" dirty="0"/>
          </a:p>
          <a:p>
            <a:pPr algn="ctr">
              <a:buFont typeface="Arial" panose="020B0604020202020204" pitchFamily="34" charset="0"/>
              <a:buNone/>
            </a:pPr>
            <a:endParaRPr lang="ar-SY" sz="4000" dirty="0"/>
          </a:p>
          <a:p>
            <a:pPr algn="ctr">
              <a:buFont typeface="Arial" panose="020B0604020202020204" pitchFamily="34" charset="0"/>
              <a:buNone/>
            </a:pPr>
            <a:r>
              <a:rPr lang="ar-SY" sz="2400" dirty="0"/>
              <a:t>اقناع العميل بان هذه الأفكار</a:t>
            </a:r>
            <a:endParaRPr lang="ar-SA" sz="2400" dirty="0"/>
          </a:p>
          <a:p>
            <a:pPr algn="ctr">
              <a:buFont typeface="Arial" panose="020B0604020202020204" pitchFamily="34" charset="0"/>
              <a:buNone/>
            </a:pPr>
            <a:r>
              <a:rPr lang="ar-SY" sz="2400" dirty="0"/>
              <a:t> ليست واقعية غير سوية </a:t>
            </a:r>
            <a:r>
              <a:rPr lang="ar-SY" sz="4400" dirty="0"/>
              <a:t> </a:t>
            </a:r>
            <a:endParaRPr lang="en-US" sz="4400" dirty="0"/>
          </a:p>
        </p:txBody>
      </p:sp>
      <p:sp>
        <p:nvSpPr>
          <p:cNvPr id="7" name="سهم للأسفل 3">
            <a:extLst>
              <a:ext uri="{FF2B5EF4-FFF2-40B4-BE49-F238E27FC236}">
                <a16:creationId xmlns:a16="http://schemas.microsoft.com/office/drawing/2014/main" id="{5B53FD0E-1B49-4CC2-8638-AE4B5B0A90FF}"/>
              </a:ext>
            </a:extLst>
          </p:cNvPr>
          <p:cNvSpPr/>
          <p:nvPr/>
        </p:nvSpPr>
        <p:spPr>
          <a:xfrm>
            <a:off x="2272283" y="3983823"/>
            <a:ext cx="484632" cy="76200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SY" b="1" dirty="0"/>
              <a:t>ايجابيات النظرية : </a:t>
            </a:r>
            <a:endParaRPr lang="en-US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5363"/>
          </a:xfrm>
        </p:spPr>
        <p:txBody>
          <a:bodyPr>
            <a:normAutofit lnSpcReduction="10000"/>
          </a:bodyPr>
          <a:lstStyle/>
          <a:p>
            <a:pPr marL="457200" indent="-457200" algn="r" rtl="1">
              <a:buFont typeface="+mj-lt"/>
              <a:buAutoNum type="arabicPeriod"/>
            </a:pPr>
            <a:r>
              <a:rPr lang="ar-SY" dirty="0"/>
              <a:t>  </a:t>
            </a:r>
            <a:r>
              <a:rPr lang="ar-SY" sz="3200" dirty="0"/>
              <a:t>فعالة في معالجة العديد من الاضطرابات النفسية في وقت قصير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Y" sz="3200" dirty="0"/>
              <a:t>يبدأ المعالج بطرح تصور العلاج منذ البداية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Y" sz="3200" dirty="0"/>
              <a:t>المعالجون المعرفيون يكونوا اكثر وعيا بالمخططات السلبية</a:t>
            </a:r>
            <a:endParaRPr lang="ar-SA" sz="3200" dirty="0"/>
          </a:p>
          <a:p>
            <a:pPr algn="r" rtl="1"/>
            <a:r>
              <a:rPr lang="ar-SA" sz="3200" b="1" dirty="0"/>
              <a:t>سلبيات النظرية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Y" sz="3200" dirty="0"/>
              <a:t>  التركيز على العمليات المعرفية التي يكون المريض واعيا به شعوريا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Y" sz="3200" dirty="0"/>
              <a:t>تتجاهل دور اللاشعور و تهمل العواطف و الانفعالات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Y" sz="3200" dirty="0"/>
              <a:t>اهمال ماضي الفرد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Y" sz="3200" dirty="0"/>
              <a:t>تركيزها يكون بشكل متطرف على تأثير التفكير الايجابي </a:t>
            </a:r>
          </a:p>
          <a:p>
            <a:pPr algn="r" rtl="1">
              <a:buNone/>
            </a:pPr>
            <a:endParaRPr 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366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العلاج المعرفي ” بيك ” </vt:lpstr>
      <vt:lpstr>النظرية المعرفية </vt:lpstr>
      <vt:lpstr>العلاج المعرفي ” بيك ” </vt:lpstr>
      <vt:lpstr>نظرة آرون بيك للانسان                </vt:lpstr>
      <vt:lpstr>العلاج المعرفي</vt:lpstr>
      <vt:lpstr>المعالج المعرفي </vt:lpstr>
      <vt:lpstr>العلاج المعرفي </vt:lpstr>
      <vt:lpstr>ايجابيات النظرية 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العلاج المعرفي ” بيك ”</dc:title>
  <dc:creator>Admin</dc:creator>
  <cp:lastModifiedBy>Maher Mohammad Eid Abuhelal</cp:lastModifiedBy>
  <cp:revision>13</cp:revision>
  <cp:lastPrinted>2022-02-08T12:46:30Z</cp:lastPrinted>
  <dcterms:created xsi:type="dcterms:W3CDTF">2016-12-04T16:47:46Z</dcterms:created>
  <dcterms:modified xsi:type="dcterms:W3CDTF">2022-02-08T12:47:09Z</dcterms:modified>
</cp:coreProperties>
</file>