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63" r:id="rId7"/>
    <p:sldId id="264" r:id="rId8"/>
    <p:sldId id="265" r:id="rId9"/>
    <p:sldId id="274" r:id="rId10"/>
    <p:sldId id="266" r:id="rId11"/>
    <p:sldId id="267" r:id="rId12"/>
    <p:sldId id="268" r:id="rId13"/>
    <p:sldId id="269" r:id="rId14"/>
    <p:sldId id="260" r:id="rId15"/>
    <p:sldId id="271" r:id="rId16"/>
    <p:sldId id="272" r:id="rId17"/>
    <p:sldId id="275" r:id="rId18"/>
    <p:sldId id="273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6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5A06-B434-4DB4-B1B3-D5A56E57B416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197-60F4-4EAF-8445-60EF8673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2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5A06-B434-4DB4-B1B3-D5A56E57B416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197-60F4-4EAF-8445-60EF8673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5A06-B434-4DB4-B1B3-D5A56E57B416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197-60F4-4EAF-8445-60EF8673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84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5A06-B434-4DB4-B1B3-D5A56E57B416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197-60F4-4EAF-8445-60EF8673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4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5A06-B434-4DB4-B1B3-D5A56E57B416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197-60F4-4EAF-8445-60EF8673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5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5A06-B434-4DB4-B1B3-D5A56E57B416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197-60F4-4EAF-8445-60EF8673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81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5A06-B434-4DB4-B1B3-D5A56E57B416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197-60F4-4EAF-8445-60EF8673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61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5A06-B434-4DB4-B1B3-D5A56E57B416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197-60F4-4EAF-8445-60EF8673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5A06-B434-4DB4-B1B3-D5A56E57B416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197-60F4-4EAF-8445-60EF8673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5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5A06-B434-4DB4-B1B3-D5A56E57B416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197-60F4-4EAF-8445-60EF8673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2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5A06-B434-4DB4-B1B3-D5A56E57B416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197-60F4-4EAF-8445-60EF8673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5A06-B434-4DB4-B1B3-D5A56E57B416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B197-60F4-4EAF-8445-60EF8673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1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7</a:t>
            </a:r>
            <a:br>
              <a:rPr lang="en-US" dirty="0"/>
            </a:br>
            <a:r>
              <a:rPr lang="en-US" dirty="0"/>
              <a:t>Tunneling </a:t>
            </a:r>
            <a:r>
              <a:rPr lang="en-US" dirty="0" smtClean="0"/>
              <a:t>Phenomena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4400" dirty="0" smtClean="0">
                <a:solidFill>
                  <a:srgbClr val="C00000"/>
                </a:solidFill>
              </a:rPr>
              <a:t>Unbound particles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3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56356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Ex 7.4:   Potential Step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  <m:r>
                      <a:rPr lang="en-US" i="1"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563562"/>
              </a:xfrm>
              <a:blipFill rotWithShape="1">
                <a:blip r:embed="rId2"/>
                <a:stretch>
                  <a:fillRect t="-31183" b="-5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839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19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Tunneling &amp; Frustrated Total Internal Reflection</a:t>
            </a:r>
            <a:endParaRPr 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839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4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Penetration of an irregular barrier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990600"/>
            <a:ext cx="8991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69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639762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</a:rPr>
                          <m:t>𝐸</m:t>
                        </m:r>
                      </m:e>
                    </m:d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 i="1">
                        <a:latin typeface="Cambria Math"/>
                      </a:rPr>
                      <m:t>𝑒𝑥𝑝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i="1">
                                <a:latin typeface="Cambria Math"/>
                              </a:rPr>
                              <m:t>ħ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𝑚</m:t>
                            </m:r>
                          </m:e>
                        </m:rad>
                        <m:nary>
                          <m:naryPr>
                            <m:limLoc m:val="subSup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sup>
                          <m:e>
                            <m:rad>
                              <m:radPr>
                                <m:degHide m:val="on"/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𝑈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)−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𝐸</m:t>
                                </m:r>
                              </m:e>
                            </m:rad>
                            <m:r>
                              <a:rPr lang="en-US" sz="2400" i="1">
                                <a:latin typeface="Cambria Math"/>
                              </a:rPr>
                              <m:t>𝑑𝑥</m:t>
                            </m:r>
                          </m:e>
                        </m:nary>
                      </m:e>
                    </m:d>
                  </m:oMath>
                </a14:m>
                <a:r>
                  <a:rPr lang="en-US" sz="2400" dirty="0" smtClean="0"/>
                  <a:t>   :    1.  Field Emission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639762"/>
              </a:xfrm>
              <a:blipFill rotWithShape="1">
                <a:blip r:embed="rId2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91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4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676400"/>
            <a:ext cx="2857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1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31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3008313" cy="1219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Field Emission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3008313" cy="5562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Electrons escape from the metal by tunneling under the barrier. The lower the energy the thicker is the barrier. The most likely electrons to escape are those with E=-</a:t>
            </a:r>
            <a:r>
              <a:rPr lang="el-GR" sz="3200" dirty="0" smtClean="0"/>
              <a:t>φ</a:t>
            </a:r>
            <a:endParaRPr lang="en-US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52401"/>
            <a:ext cx="51117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3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39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01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Leakage in a parallel plate capacitor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8915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0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350614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5334000" cy="444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73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Application: Alpha decay (Gamow 1928)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990600"/>
                <a:ext cx="4038600" cy="5715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Radioactive nucleus (parent) (Z+2)e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→ </m:t>
                    </m:r>
                  </m:oMath>
                </a14:m>
                <a:endParaRPr lang="en-US" i="1" dirty="0" smtClean="0"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𝑍𝑒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daughter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)+2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𝑒</m:t>
                    </m:r>
                  </m:oMath>
                </a14:m>
                <a:r>
                  <a:rPr lang="en-US" b="0" dirty="0" smtClean="0">
                    <a:ea typeface="Cambria Math"/>
                  </a:rPr>
                  <a:t>(</a:t>
                </a:r>
                <a:r>
                  <a:rPr lang="el-GR" b="0" dirty="0" smtClean="0">
                    <a:ea typeface="Cambria Math"/>
                  </a:rPr>
                  <a:t>α</a:t>
                </a:r>
                <a:r>
                  <a:rPr lang="en-US" b="0" dirty="0" smtClean="0">
                    <a:ea typeface="Cambria Math"/>
                  </a:rPr>
                  <a:t>)</a:t>
                </a:r>
              </a:p>
              <a:p>
                <a:r>
                  <a:rPr lang="el-GR" dirty="0" smtClean="0"/>
                  <a:t>Α</a:t>
                </a:r>
                <a:r>
                  <a:rPr lang="en-US" dirty="0" err="1" smtClean="0"/>
                  <a:t>lpha</a:t>
                </a:r>
                <a:r>
                  <a:rPr lang="en-US" dirty="0" smtClean="0"/>
                  <a:t> particles emitted from same source have same kinetic energy E. </a:t>
                </a:r>
              </a:p>
              <a:p>
                <a:r>
                  <a:rPr lang="en-US" dirty="0" smtClean="0"/>
                  <a:t>For all sources E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dirty="0" smtClean="0"/>
                  <a:t> 4 - 9 MeV</a:t>
                </a:r>
              </a:p>
              <a:p>
                <a:r>
                  <a:rPr lang="en-US" dirty="0" smtClean="0"/>
                  <a:t>Half-lives of various sources vary over an enormous range (24 orders of magnitude).</a:t>
                </a:r>
              </a:p>
              <a:p>
                <a:pPr lvl="0"/>
                <a:r>
                  <a:rPr lang="en-US" dirty="0"/>
                  <a:t>1 </a:t>
                </a:r>
                <a:r>
                  <a:rPr lang="en-US" dirty="0" err="1"/>
                  <a:t>yr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3×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/>
                  <a:t> s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90600"/>
                <a:ext cx="4038600" cy="5715000"/>
              </a:xfrm>
              <a:blipFill rotWithShape="1">
                <a:blip r:embed="rId2"/>
                <a:stretch>
                  <a:fillRect l="-2564" t="-1708" r="-1056" b="-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41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435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93516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dirty="0" smtClean="0"/>
                  <a:t/>
                </a:r>
                <a:br>
                  <a:rPr lang="en-US" sz="3600" dirty="0" smtClean="0"/>
                </a:br>
                <a:r>
                  <a:rPr lang="en-US" sz="3600" dirty="0" smtClean="0"/>
                  <a:t/>
                </a:r>
                <a:br>
                  <a:rPr lang="en-US" sz="3600" dirty="0" smtClean="0"/>
                </a:br>
                <a:r>
                  <a:rPr lang="en-US" sz="3600" dirty="0" smtClean="0"/>
                  <a:t/>
                </a:r>
                <a:br>
                  <a:rPr lang="en-US" sz="3600" dirty="0" smtClean="0"/>
                </a:br>
                <a:r>
                  <a:rPr lang="en-US" sz="3600" dirty="0" smtClean="0"/>
                  <a:t>Square Potential </a:t>
                </a:r>
                <a:r>
                  <a:rPr lang="en-US" sz="3600" dirty="0"/>
                  <a:t>B</a:t>
                </a:r>
                <a:r>
                  <a:rPr lang="en-US" sz="3600" dirty="0" smtClean="0"/>
                  <a:t>arrier:</a:t>
                </a:r>
                <a:r>
                  <a:rPr lang="en-US" sz="3600" dirty="0"/>
                  <a:t/>
                </a:r>
                <a:br>
                  <a:rPr lang="en-US" sz="3600" dirty="0"/>
                </a:br>
                <a:r>
                  <a:rPr lang="en-US" sz="3600" dirty="0" smtClean="0"/>
                  <a:t>New quantum mechanical phenomena: Tunneling for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</a:rPr>
                      <m:t>𝐸</m:t>
                    </m:r>
                    <m:r>
                      <a:rPr lang="en-US" sz="3600" i="1"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sz="36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600" dirty="0" smtClean="0"/>
                  <a:t> , Reflection for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</a:rPr>
                      <m:t>𝐸</m:t>
                    </m:r>
                    <m:r>
                      <a:rPr lang="en-US" sz="3600" i="1"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𝑈</m:t>
                        </m:r>
                      </m:e>
                      <m:sub>
                        <m:eqArr>
                          <m:eqArr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3600" i="1">
                                <a:latin typeface="Cambria Math"/>
                              </a:rPr>
                              <m:t>0</m:t>
                            </m:r>
                          </m:e>
                          <m:e/>
                        </m:eqArr>
                      </m:sub>
                    </m:sSub>
                  </m:oMath>
                </a14:m>
                <a:r>
                  <a:rPr lang="en-US" sz="3600" dirty="0" smtClean="0"/>
                  <a:t>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935162"/>
              </a:xfrm>
              <a:blipFill rotWithShape="1">
                <a:blip r:embed="rId2"/>
                <a:stretch>
                  <a:fillRect b="-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26506"/>
            <a:ext cx="7239000" cy="379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8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Potential felt by </a:t>
            </a:r>
            <a:br>
              <a:rPr lang="en-US" sz="2800" dirty="0" smtClean="0"/>
            </a:br>
            <a:r>
              <a:rPr lang="en-US" sz="2800" dirty="0" smtClean="0"/>
              <a:t>the Alpha Particle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52400" y="1435100"/>
                <a:ext cx="3313113" cy="52705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000" dirty="0" smtClean="0"/>
                  <a:t>Parent nucleus : q = + (Z+2) e</a:t>
                </a:r>
              </a:p>
              <a:p>
                <a:r>
                  <a:rPr lang="en-US" sz="2000" dirty="0" smtClean="0"/>
                  <a:t>Daughter nucleus: </a:t>
                </a:r>
                <a:r>
                  <a:rPr lang="en-US" sz="2000" dirty="0"/>
                  <a:t>q = + </a:t>
                </a:r>
                <a:r>
                  <a:rPr lang="en-US" sz="2000" dirty="0" smtClean="0"/>
                  <a:t>Z e</a:t>
                </a:r>
              </a:p>
              <a:p>
                <a:r>
                  <a:rPr lang="en-US" sz="2000" dirty="0" smtClean="0"/>
                  <a:t>Alpha: q = + 2 e</a:t>
                </a:r>
              </a:p>
              <a:p>
                <a:r>
                  <a:rPr lang="en-US" sz="2000" dirty="0" smtClean="0"/>
                  <a:t>Outside </a:t>
                </a:r>
                <a:r>
                  <a:rPr lang="en-US" sz="2000" dirty="0"/>
                  <a:t>the nucleus the alpha feels only the repulsive Coulomb </a:t>
                </a:r>
                <a:r>
                  <a:rPr lang="en-US" sz="2000" dirty="0" smtClean="0"/>
                  <a:t>potential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from the remaining protons inside the daughter nucleus.</a:t>
                </a:r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Inside the nucleus the alpha feels the negative nuclear potential due to the </a:t>
                </a:r>
                <a:r>
                  <a:rPr lang="en-US" sz="2000" dirty="0"/>
                  <a:t>much stronger </a:t>
                </a:r>
                <a:r>
                  <a:rPr lang="en-US" sz="2000" dirty="0" smtClean="0"/>
                  <a:t>attractive  nuclear force from the other neutrons and protons in the nucleus.</a:t>
                </a:r>
              </a:p>
              <a:p>
                <a:endParaRPr lang="en-US" sz="1800" dirty="0" smtClean="0"/>
              </a:p>
              <a:p>
                <a:r>
                  <a:rPr lang="en-US" sz="1800" dirty="0" smtClean="0"/>
                  <a:t>Integrate from 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 smtClean="0"/>
                  <a:t>.</a:t>
                </a:r>
                <a:endParaRPr lang="en-US" sz="1800" dirty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52400" y="1435100"/>
                <a:ext cx="3313113" cy="5270500"/>
              </a:xfrm>
              <a:blipFill rotWithShape="1">
                <a:blip r:embed="rId2"/>
                <a:stretch>
                  <a:fillRect l="-1842" t="-1156" r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914400"/>
            <a:ext cx="5492750" cy="586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900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304800"/>
                <a:ext cx="8229600" cy="1219200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US" sz="3100" i="1" dirty="0" smtClean="0"/>
                  <a:t/>
                </a:r>
                <a:br>
                  <a:rPr lang="en-US" sz="3100" i="1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27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700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sz="27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700">
                          <a:latin typeface="Cambria Math"/>
                        </a:rPr>
                        <m:t>exp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7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7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700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700" i="1">
                                  <a:latin typeface="Cambria Math"/>
                                </a:rPr>
                                <m:t>ħ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7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700" i="1">
                                  <a:latin typeface="Cambria Math"/>
                                </a:rPr>
                                <m:t>𝑚</m:t>
                              </m:r>
                            </m:e>
                          </m:rad>
                          <m:nary>
                            <m:naryPr>
                              <m:limLoc m:val="subSup"/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sz="2700" i="1">
                                  <a:latin typeface="Cambria Math"/>
                                </a:rPr>
                                <m:t>𝑅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7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700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7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700" i="1">
                                      <a:latin typeface="Cambria Math"/>
                                    </a:rPr>
                                    <m:t>𝑈</m:t>
                                  </m:r>
                                  <m:r>
                                    <a:rPr lang="en-US" sz="2700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2700" i="1"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en-US" sz="2700" i="1">
                                      <a:latin typeface="Cambria Math"/>
                                    </a:rPr>
                                    <m:t>)−</m:t>
                                  </m:r>
                                  <m:r>
                                    <a:rPr lang="en-US" sz="27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rad>
                              <m:r>
                                <a:rPr lang="en-US" sz="27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700" i="1">
                                  <a:latin typeface="Cambria Math"/>
                                </a:rPr>
                                <m:t>𝑑𝑟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304800"/>
                <a:ext cx="8229600" cy="12192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600200"/>
                <a:ext cx="8839200" cy="51054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/>
                        </a:rPr>
                        <m:t>exp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/>
                                </a:rPr>
                                <m:t>ħ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</m:rad>
                          <m:nary>
                            <m:naryPr>
                              <m:limLoc m:val="subSup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𝑅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𝑘</m:t>
                                  </m:r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𝑍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𝑟</m:t>
                                      </m:r>
                                    </m:den>
                                  </m:f>
                                  <m:r>
                                    <a:rPr lang="en-US" sz="24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rad>
                              <m:r>
                                <a:rPr lang="en-US" sz="2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𝑑𝑟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</a:rPr>
                          <m:t>𝐸</m:t>
                        </m:r>
                      </m:e>
                    </m:d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 i="1">
                        <a:latin typeface="Cambria Math"/>
                      </a:rPr>
                      <m:t>𝑒𝑥𝑝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</a:rPr>
                          <m:t>−4</m:t>
                        </m:r>
                        <m:r>
                          <a:rPr lang="en-US" sz="2400" i="1">
                            <a:latin typeface="Cambria Math"/>
                          </a:rPr>
                          <m:t>𝜋</m:t>
                        </m:r>
                        <m:r>
                          <a:rPr lang="en-US" sz="2400" i="1">
                            <a:latin typeface="Cambria Math"/>
                          </a:rPr>
                          <m:t>𝑍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</a:rPr>
                                  <m:t>𝐸</m:t>
                                </m:r>
                              </m:den>
                            </m:f>
                          </m:e>
                        </m:rad>
                        <m:r>
                          <a:rPr lang="en-US" sz="2400" i="1">
                            <a:latin typeface="Cambria Math"/>
                          </a:rPr>
                          <m:t>+8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/>
                                  </a:rPr>
                                  <m:t>𝑍𝑅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e>
                    </m:d>
                  </m:oMath>
                </a14:m>
                <a:r>
                  <a:rPr lang="en-US" sz="2400" dirty="0" smtClean="0"/>
                  <a:t>     </a:t>
                </a:r>
                <a:r>
                  <a:rPr lang="en-US" sz="2400" dirty="0" smtClean="0">
                    <a:sym typeface="Wingdings" panose="05000000000000000000" pitchFamily="2" charset="2"/>
                  </a:rPr>
                  <a:t>     </a:t>
                </a:r>
                <a:r>
                  <a:rPr lang="en-US" sz="2400" dirty="0" smtClean="0"/>
                  <a:t>Example 13.9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=7.25×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−5</m:t>
                          </m:r>
                        </m:sup>
                      </m:sSup>
                      <m:r>
                        <a:rPr lang="en-US" sz="2400" i="1">
                          <a:latin typeface="Cambria Math"/>
                        </a:rPr>
                        <m:t>Ǻ</m:t>
                      </m:r>
                      <m:r>
                        <a:rPr lang="en-US" sz="2400" b="0" i="1" smtClean="0">
                          <a:latin typeface="Cambria Math"/>
                        </a:rPr>
                        <m:t>,    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=0.0993 </m:t>
                      </m:r>
                      <m:r>
                        <a:rPr lang="en-US" sz="2400" i="1">
                          <a:latin typeface="Cambria Math"/>
                        </a:rPr>
                        <m:t>𝑀𝑒𝑉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800" dirty="0" smtClean="0"/>
                  <a:t>Decay rate: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𝜆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𝑓</m:t>
                    </m:r>
                    <m:r>
                      <a:rPr lang="en-US" sz="2800" i="1">
                        <a:latin typeface="Cambria Math"/>
                      </a:rPr>
                      <m:t>×</m:t>
                    </m:r>
                    <m:r>
                      <a:rPr lang="en-US" sz="2800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𝐸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21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collisions</m:t>
                    </m:r>
                    <m:r>
                      <a:rPr lang="en-US" sz="2800" b="0" i="0" smtClean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s</m:t>
                    </m:r>
                    <m:r>
                      <a:rPr lang="en-US" sz="2800" i="1">
                        <a:latin typeface="Cambria Math"/>
                      </a:rPr>
                      <m:t>×</m:t>
                    </m:r>
                    <m:r>
                      <a:rPr lang="en-US" sz="2800" i="1">
                        <a:latin typeface="Cambria Math"/>
                      </a:rPr>
                      <m:t>𝑇</m:t>
                    </m:r>
                    <m:r>
                      <a:rPr lang="en-US" sz="2800" i="1">
                        <a:latin typeface="Cambria Math"/>
                      </a:rPr>
                      <m:t>(</m:t>
                    </m:r>
                    <m:r>
                      <a:rPr lang="en-US" sz="2800" i="1">
                        <a:latin typeface="Cambria Math"/>
                      </a:rPr>
                      <m:t>𝐸</m:t>
                    </m:r>
                    <m:r>
                      <a:rPr lang="en-US" sz="2800" i="1">
                        <a:latin typeface="Cambria Math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Half-life: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𝑡</m:t>
                        </m:r>
                      </m:e>
                      <m:sub>
                        <m:f>
                          <m:fPr>
                            <m:type m:val="skw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</a:rPr>
                              <m:t>ln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e>
                        </m:func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𝜆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0.693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600200"/>
                <a:ext cx="8839200" cy="5105400"/>
              </a:xfrm>
              <a:blipFill rotWithShape="1">
                <a:blip r:embed="rId3"/>
                <a:stretch>
                  <a:fillRect l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171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782762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 smtClean="0"/>
                  <a:t>Example 7.8: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𝑡</m:t>
                        </m:r>
                      </m:e>
                      <m:sub>
                        <m:f>
                          <m:fPr>
                            <m:type m:val="skw"/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sz="3200" dirty="0" smtClean="0"/>
                  <a:t> for </a:t>
                </a:r>
                <a:r>
                  <a:rPr lang="en-US" sz="3200" dirty="0" err="1" smtClean="0"/>
                  <a:t>Th</a:t>
                </a:r>
                <a:r>
                  <a:rPr lang="en-US" sz="3200" dirty="0" smtClean="0"/>
                  <a:t> and Po</a:t>
                </a:r>
                <a:endParaRPr lang="en-US" sz="32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782762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133600"/>
                <a:ext cx="8229600" cy="449580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err="1" smtClean="0"/>
                  <a:t>Th</a:t>
                </a:r>
                <a:r>
                  <a:rPr lang="en-US" dirty="0" smtClean="0"/>
                  <a:t>: Z=90, E=4.05 MeV, R= 9.00 </a:t>
                </a:r>
                <a:r>
                  <a:rPr lang="en-US" dirty="0" err="1" smtClean="0"/>
                  <a:t>fm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i="0" dirty="0" smtClean="0">
                    <a:latin typeface="+mj-lt"/>
                  </a:rPr>
                  <a:t>λ= 1.29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−18</m:t>
                        </m:r>
                      </m:sup>
                    </m:sSup>
                  </m:oMath>
                </a14:m>
                <a:r>
                  <a:rPr lang="en-US" dirty="0" smtClean="0"/>
                  <a:t> alpha decays/s      and 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  <m:sub>
                        <m:f>
                          <m:fPr>
                            <m:type m:val="skw"/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dirty="0" smtClean="0"/>
                  <a:t>=</a:t>
                </a:r>
                <a:r>
                  <a:rPr lang="en-US" dirty="0"/>
                  <a:t> 1.</a:t>
                </a:r>
                <a:r>
                  <a:rPr lang="en-US" dirty="0" smtClean="0"/>
                  <a:t>7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 err="1" smtClean="0"/>
                  <a:t>yr</a:t>
                </a:r>
                <a:r>
                  <a:rPr lang="en-US" dirty="0" smtClean="0"/>
                  <a:t>  (experiment:</a:t>
                </a:r>
                <a:r>
                  <a:rPr lang="en-US" dirty="0"/>
                  <a:t> 1.</a:t>
                </a:r>
                <a:r>
                  <a:rPr lang="en-US" dirty="0" smtClean="0"/>
                  <a:t>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dirty="0" err="1" smtClean="0"/>
                  <a:t>yr</a:t>
                </a:r>
                <a:r>
                  <a:rPr lang="en-US" dirty="0" smtClean="0"/>
                  <a:t>)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Po: Z=84, E=8.95 </a:t>
                </a:r>
                <a:r>
                  <a:rPr lang="en-US" dirty="0"/>
                  <a:t>MeV, R= 9.00 </a:t>
                </a:r>
                <a:r>
                  <a:rPr lang="en-US" dirty="0" err="1" smtClean="0"/>
                  <a:t>fm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λ= </a:t>
                </a:r>
                <a:r>
                  <a:rPr lang="en-US" dirty="0" smtClean="0"/>
                  <a:t>8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.2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/>
                  <a:t> alpha decays/s      and 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  <m:sub>
                        <m:f>
                          <m:fPr>
                            <m:type m:val="skw"/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dirty="0"/>
                  <a:t>= </a:t>
                </a:r>
                <a:r>
                  <a:rPr lang="en-US" dirty="0" smtClean="0"/>
                  <a:t>8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.4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dirty="0" smtClean="0"/>
                  <a:t>s</a:t>
                </a:r>
                <a:r>
                  <a:rPr lang="en-US" dirty="0"/>
                  <a:t>  (experiment: </a:t>
                </a:r>
                <a:r>
                  <a:rPr lang="en-US" dirty="0" smtClean="0"/>
                  <a:t>3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.6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dirty="0" smtClean="0"/>
                  <a:t>s</a:t>
                </a:r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133600"/>
                <a:ext cx="8229600" cy="4495800"/>
              </a:xfrm>
              <a:blipFill rotWithShape="1">
                <a:blip r:embed="rId3"/>
                <a:stretch>
                  <a:fillRect l="-1852" b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9560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100" dirty="0" smtClean="0"/>
              <a:t>Scanning Tunneling Microscope (STM) pp 253-259</a:t>
            </a:r>
            <a:endParaRPr lang="en-US" sz="31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8991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070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2011362"/>
              </a:xfrm>
            </p:spPr>
            <p:txBody>
              <a:bodyPr/>
              <a:lstStyle/>
              <a:p>
                <a:r>
                  <a:rPr lang="en-US" dirty="0" smtClean="0"/>
                  <a:t>Square Barrier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  <m:r>
                      <a:rPr lang="en-US" i="1"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Tunneling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2011362"/>
              </a:xfrm>
              <a:blipFill rotWithShape="1">
                <a:blip r:embed="rId2"/>
                <a:stretch>
                  <a:fillRect b="-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32856"/>
            <a:ext cx="32766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7489"/>
            <a:ext cx="4038600" cy="87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48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  <m:r>
                      <a:rPr lang="en-US" i="1"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: Classical Mechanics: R=1, T=0</a:t>
                </a:r>
                <a:br>
                  <a:rPr lang="en-US" dirty="0" smtClean="0"/>
                </a:br>
                <a:r>
                  <a:rPr lang="en-US" dirty="0" smtClean="0"/>
                  <a:t>Quantum Mechanics: R&lt;1, T&gt;0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17021" r="-2222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839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2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QM:    T&gt;0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37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 7.1:  Tunneling across a </a:t>
            </a:r>
            <a:r>
              <a:rPr lang="en-US" dirty="0" err="1" smtClean="0"/>
              <a:t>CuO</a:t>
            </a:r>
            <a:r>
              <a:rPr lang="en-US" dirty="0" smtClean="0"/>
              <a:t> layer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86799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43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 7.2 continuation of Ex 7.1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68679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9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70656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dirty="0" smtClean="0"/>
                  <a:t>Ex 7.3 Transmission </a:t>
                </a:r>
                <a:r>
                  <a:rPr lang="en-US" sz="3600" dirty="0"/>
                  <a:t>for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</a:rPr>
                      <m:t>𝐸</m:t>
                    </m:r>
                    <m:r>
                      <a:rPr lang="en-US" sz="3600" i="1"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sz="36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3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3600" dirty="0" smtClean="0"/>
                  <a:t> </a:t>
                </a:r>
                <a:br>
                  <a:rPr lang="en-US" sz="3600" dirty="0" smtClean="0"/>
                </a:br>
                <a:r>
                  <a:rPr lang="en-US" sz="3600" dirty="0" smtClean="0"/>
                  <a:t>Classically T=1, R=0 ,      Q.M. : T&lt;1, R&gt;0</a:t>
                </a:r>
                <a:br>
                  <a:rPr lang="en-US" sz="3600" dirty="0" smtClean="0"/>
                </a:br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</a:rPr>
                      <m:t>𝐸</m:t>
                    </m:r>
                    <m:r>
                      <a:rPr lang="en-US" sz="3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ħ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𝑘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600" i="1">
                            <a:latin typeface="Cambria Math"/>
                          </a:rPr>
                          <m:t>2</m:t>
                        </m:r>
                        <m:r>
                          <a:rPr lang="en-US" sz="3600" i="1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en-US" sz="3600" i="1">
                        <a:latin typeface="Cambria Math"/>
                      </a:rPr>
                      <m:t>,   </m:t>
                    </m:r>
                    <m:r>
                      <a:rPr lang="en-US" sz="3600" i="1">
                        <a:latin typeface="Cambria Math"/>
                      </a:rPr>
                      <m:t>𝐸</m:t>
                    </m:r>
                    <m:r>
                      <a:rPr lang="en-US" sz="36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sz="36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3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ħ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36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600" i="1">
                            <a:latin typeface="Cambria Math"/>
                          </a:rPr>
                          <m:t>2</m:t>
                        </m:r>
                        <m:r>
                          <a:rPr lang="en-US" sz="3600" i="1">
                            <a:latin typeface="Cambria Math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 smtClean="0"/>
                  <a:t> 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706562"/>
              </a:xfrm>
              <a:blipFill rotWithShape="1">
                <a:blip r:embed="rId2"/>
                <a:stretch>
                  <a:fillRect t="-11071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8839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T(E) for all energies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76200" y="1435100"/>
                <a:ext cx="3886200" cy="52705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 smtClean="0"/>
                  <a:t>Classically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800" dirty="0"/>
                  <a:t> is discontinuous at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𝐸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𝐸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0 , </m:t>
                              </m:r>
                              <m:r>
                                <m:rPr>
                                  <m:sty m:val="p"/>
                                </m:rPr>
                                <a:rPr lang="en-US" sz="2800" i="0">
                                  <a:latin typeface="Cambria Math"/>
                                </a:rPr>
                                <m:t>for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</a:rPr>
                                <m:t> , 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 , </m:t>
                              </m:r>
                              <m:r>
                                <m:rPr>
                                  <m:sty m:val="p"/>
                                </m:rPr>
                                <a:rPr lang="en-US" sz="2800" i="0">
                                  <a:latin typeface="Cambria Math"/>
                                </a:rPr>
                                <m:t>for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 smtClean="0"/>
                  <a:t>The </a:t>
                </a:r>
                <a:r>
                  <a:rPr lang="en-US" sz="2800" dirty="0"/>
                  <a:t>Q.M.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800" dirty="0"/>
                  <a:t> is a continuous function</a:t>
                </a:r>
                <a:r>
                  <a:rPr lang="en-US" sz="2800" dirty="0" smtClean="0"/>
                  <a:t>.</a:t>
                </a:r>
              </a:p>
              <a:p>
                <a:r>
                  <a:rPr lang="en-US" sz="2800" dirty="0" smtClean="0"/>
                  <a:t>Transmission resonances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,….</m:t>
                    </m:r>
                  </m:oMath>
                </a14:m>
                <a:r>
                  <a:rPr lang="en-US" sz="2800" dirty="0" smtClean="0"/>
                  <a:t> are due to destructive interference between the waves reflected at x=0 and waves reflected at x=L.</a:t>
                </a:r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76200" y="1435100"/>
                <a:ext cx="3886200" cy="5270500"/>
              </a:xfrm>
              <a:blipFill rotWithShape="1">
                <a:blip r:embed="rId2"/>
                <a:stretch>
                  <a:fillRect l="-3297" t="-1850" r="-4710" b="-2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3050"/>
            <a:ext cx="4876799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6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2094</TotalTime>
  <Words>650</Words>
  <Application>Microsoft Office PowerPoint</Application>
  <PresentationFormat>On-screen Show (4:3)</PresentationFormat>
  <Paragraphs>55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Chapter 7 Tunneling Phenomena</vt:lpstr>
      <vt:lpstr>   Square Potential Barrier: New quantum mechanical phenomena: Tunneling for E&lt;U_0 , Reflection for E&gt;U_█(0@)   </vt:lpstr>
      <vt:lpstr>Square Barrier with E&lt;U_0 Tunneling</vt:lpstr>
      <vt:lpstr>E&lt;U_0  : Classical Mechanics: R=1, T=0 Quantum Mechanics: R&lt;1, T&gt;0</vt:lpstr>
      <vt:lpstr>QM:    T&gt;0</vt:lpstr>
      <vt:lpstr>Ex 7.1:  Tunneling across a CuO layer</vt:lpstr>
      <vt:lpstr>Ex 7.2 continuation of Ex 7.1</vt:lpstr>
      <vt:lpstr>Ex 7.3 Transmission for E&gt;U_0    Classically T=1, R=0 ,      Q.M. : T&lt;1, R&gt;0 E=(ħ^2 k^2)/2m,   E-U_0=(ħ^2 〖k^′〗^2)/2m  </vt:lpstr>
      <vt:lpstr>T(E) for all energies</vt:lpstr>
      <vt:lpstr>Ex 7.4:   Potential Step with E&lt;U_0</vt:lpstr>
      <vt:lpstr>Tunneling &amp; Frustrated Total Internal Reflection</vt:lpstr>
      <vt:lpstr>Penetration of an irregular barrier</vt:lpstr>
      <vt:lpstr>T(E)=exp{-2/ħ √2m ∫2_(x_1)^(x_2)▒〖√(U(x)-E) dx〗}   :    1.  Field Emission</vt:lpstr>
      <vt:lpstr>PowerPoint Presentation</vt:lpstr>
      <vt:lpstr>Field Emission</vt:lpstr>
      <vt:lpstr>PowerPoint Presentation</vt:lpstr>
      <vt:lpstr>Leakage in a parallel plate capacitor</vt:lpstr>
      <vt:lpstr>PowerPoint Presentation</vt:lpstr>
      <vt:lpstr>2nd Application: Alpha decay (Gamow 1928)</vt:lpstr>
      <vt:lpstr>Potential felt by  the Alpha Particle</vt:lpstr>
      <vt:lpstr> T(E)=exp{-2/ħ √2m ∫2_R^(R_1)▒〖√(U(r)-E)  dr〗} </vt:lpstr>
      <vt:lpstr>Example 7.8: Estimate t_(1⁄2) for Th and Po</vt:lpstr>
      <vt:lpstr>Scanning Tunneling Microscope (STM) pp 253-259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Tunneling Phenomena</dc:title>
  <dc:creator>Henry R Giacaman</dc:creator>
  <cp:lastModifiedBy>Henry R Giacaman</cp:lastModifiedBy>
  <cp:revision>46</cp:revision>
  <dcterms:created xsi:type="dcterms:W3CDTF">2020-04-14T16:20:55Z</dcterms:created>
  <dcterms:modified xsi:type="dcterms:W3CDTF">2020-04-18T14:18:07Z</dcterms:modified>
</cp:coreProperties>
</file>