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Lst>
  <p:notesMasterIdLst>
    <p:notesMasterId r:id="rId20"/>
  </p:notesMasterIdLst>
  <p:sldIdLst>
    <p:sldId id="256" r:id="rId2"/>
    <p:sldId id="257" r:id="rId3"/>
    <p:sldId id="258" r:id="rId4"/>
    <p:sldId id="259" r:id="rId5"/>
    <p:sldId id="264" r:id="rId6"/>
    <p:sldId id="261" r:id="rId7"/>
    <p:sldId id="263" r:id="rId8"/>
    <p:sldId id="266" r:id="rId9"/>
    <p:sldId id="267" r:id="rId10"/>
    <p:sldId id="271" r:id="rId11"/>
    <p:sldId id="265" r:id="rId12"/>
    <p:sldId id="268" r:id="rId13"/>
    <p:sldId id="269" r:id="rId14"/>
    <p:sldId id="270"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2197"/>
  </p:normalViewPr>
  <p:slideViewPr>
    <p:cSldViewPr snapToGrid="0" snapToObjects="1">
      <p:cViewPr varScale="1">
        <p:scale>
          <a:sx n="51" d="100"/>
          <a:sy n="51" d="100"/>
        </p:scale>
        <p:origin x="21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9CA3B-BDDA-434D-B624-E5CD61653ED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7E47662-7694-CB4D-9064-1C2895DAD696}" type="pres">
      <dgm:prSet presAssocID="{B129CA3B-BDDA-434D-B624-E5CD61653EDD}" presName="hierChild1" presStyleCnt="0">
        <dgm:presLayoutVars>
          <dgm:orgChart val="1"/>
          <dgm:chPref val="1"/>
          <dgm:dir/>
          <dgm:animOne val="branch"/>
          <dgm:animLvl val="lvl"/>
          <dgm:resizeHandles/>
        </dgm:presLayoutVars>
      </dgm:prSet>
      <dgm:spPr/>
    </dgm:pt>
  </dgm:ptLst>
  <dgm:cxnLst>
    <dgm:cxn modelId="{88C1A1B0-90D8-0A46-B62E-F4C7B0E63FFA}" type="presOf" srcId="{B129CA3B-BDDA-434D-B624-E5CD61653EDD}" destId="{27E47662-7694-CB4D-9064-1C2895DAD696}"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4D576-80BA-6147-8FD5-91A6FAE56932}" type="datetimeFigureOut">
              <a:rPr lang="en-US" smtClean="0"/>
              <a:t>9/23/21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00442-9117-5942-8A98-404589DA0A09}" type="slidenum">
              <a:rPr lang="en-US" smtClean="0"/>
              <a:t>‹#›</a:t>
            </a:fld>
            <a:endParaRPr lang="en-US" dirty="0"/>
          </a:p>
        </p:txBody>
      </p:sp>
    </p:spTree>
    <p:extLst>
      <p:ext uri="{BB962C8B-B14F-4D97-AF65-F5344CB8AC3E}">
        <p14:creationId xmlns:p14="http://schemas.microsoft.com/office/powerpoint/2010/main" val="76444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BMR is MOSTLY effected by the amount of lean tissue or lean body mass (LBM) ( fat-free mass)</a:t>
            </a:r>
          </a:p>
          <a:p>
            <a:r>
              <a:rPr lang="en-US"/>
              <a:t>Lean mass is more metabolically active than adipose tissue( fat tissue)</a:t>
            </a:r>
          </a:p>
          <a:p>
            <a:r>
              <a:rPr lang="en-US"/>
              <a:t>Muscle is the major contributor to lean tissue, and even in resting basal state it has a moderately high energy expenditure </a:t>
            </a:r>
          </a:p>
          <a:p>
            <a:r>
              <a:rPr lang="en-US"/>
              <a:t>Visceral organs (</a:t>
            </a:r>
            <a:r>
              <a:rPr lang="en-US" b="1"/>
              <a:t>internal organs</a:t>
            </a:r>
            <a:r>
              <a:rPr lang="en-US"/>
              <a:t> ) especially the heart and liver, have a high metabolic rate </a:t>
            </a:r>
          </a:p>
          <a:p>
            <a:endParaRPr lang="en-US"/>
          </a:p>
          <a:p>
            <a:endParaRPr lang="en-US"/>
          </a:p>
        </p:txBody>
      </p:sp>
      <p:sp>
        <p:nvSpPr>
          <p:cNvPr id="4" name="Slide Number Placeholder 3"/>
          <p:cNvSpPr>
            <a:spLocks noGrp="1"/>
          </p:cNvSpPr>
          <p:nvPr>
            <p:ph type="sldNum" sz="quarter" idx="5"/>
          </p:nvPr>
        </p:nvSpPr>
        <p:spPr/>
        <p:txBody>
          <a:bodyPr/>
          <a:lstStyle/>
          <a:p>
            <a:fld id="{4A100442-9117-5942-8A98-404589DA0A09}" type="slidenum">
              <a:rPr lang="en-US" smtClean="0"/>
              <a:t>10</a:t>
            </a:fld>
            <a:endParaRPr lang="en-US"/>
          </a:p>
        </p:txBody>
      </p:sp>
    </p:spTree>
    <p:extLst>
      <p:ext uri="{BB962C8B-B14F-4D97-AF65-F5344CB8AC3E}">
        <p14:creationId xmlns:p14="http://schemas.microsoft.com/office/powerpoint/2010/main" val="2951394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3446D-FB4E-7D4A-87E6-59151E3BB3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22711-E856-B345-9A4D-08266FCA52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248277-6D49-0F45-BF67-DE2614A57AB3}"/>
              </a:ext>
            </a:extLst>
          </p:cNvPr>
          <p:cNvSpPr>
            <a:spLocks noGrp="1"/>
          </p:cNvSpPr>
          <p:nvPr>
            <p:ph type="dt" sz="half" idx="10"/>
          </p:nvPr>
        </p:nvSpPr>
        <p:spPr/>
        <p:txBody>
          <a:bodyPr/>
          <a:lstStyle/>
          <a:p>
            <a:fld id="{301BE3C8-54AB-A34A-ABD7-678EB4041590}" type="datetimeFigureOut">
              <a:rPr lang="en-US" smtClean="0"/>
              <a:t>9/23/21</a:t>
            </a:fld>
            <a:endParaRPr lang="en-US" dirty="0"/>
          </a:p>
        </p:txBody>
      </p:sp>
      <p:sp>
        <p:nvSpPr>
          <p:cNvPr id="5" name="Footer Placeholder 4">
            <a:extLst>
              <a:ext uri="{FF2B5EF4-FFF2-40B4-BE49-F238E27FC236}">
                <a16:creationId xmlns:a16="http://schemas.microsoft.com/office/drawing/2014/main" id="{03A9C18D-0BB9-BC43-B287-A63BDD93F4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1C4A0B-2B9E-B84F-9880-8FA1F4745813}"/>
              </a:ext>
            </a:extLst>
          </p:cNvPr>
          <p:cNvSpPr>
            <a:spLocks noGrp="1"/>
          </p:cNvSpPr>
          <p:nvPr>
            <p:ph type="sldNum" sz="quarter" idx="12"/>
          </p:nvPr>
        </p:nvSpPr>
        <p:spPr/>
        <p:txBody>
          <a:bodyPr/>
          <a:lstStyle/>
          <a:p>
            <a:fld id="{404A963F-916F-9249-AA3E-95A44AAB162A}" type="slidenum">
              <a:rPr lang="en-US" smtClean="0"/>
              <a:t>‹#›</a:t>
            </a:fld>
            <a:endParaRPr lang="en-US" dirty="0"/>
          </a:p>
        </p:txBody>
      </p:sp>
    </p:spTree>
    <p:extLst>
      <p:ext uri="{BB962C8B-B14F-4D97-AF65-F5344CB8AC3E}">
        <p14:creationId xmlns:p14="http://schemas.microsoft.com/office/powerpoint/2010/main" val="1541104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68B19-3FB3-7541-8876-9C781D15C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025EED-241D-7F45-9C65-04750A76DE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A2618-9D2A-6D48-84CA-E10550D17578}"/>
              </a:ext>
            </a:extLst>
          </p:cNvPr>
          <p:cNvSpPr>
            <a:spLocks noGrp="1"/>
          </p:cNvSpPr>
          <p:nvPr>
            <p:ph type="dt" sz="half" idx="10"/>
          </p:nvPr>
        </p:nvSpPr>
        <p:spPr/>
        <p:txBody>
          <a:bodyPr/>
          <a:lstStyle/>
          <a:p>
            <a:fld id="{301BE3C8-54AB-A34A-ABD7-678EB4041590}" type="datetimeFigureOut">
              <a:rPr lang="en-US" smtClean="0"/>
              <a:t>9/23/21</a:t>
            </a:fld>
            <a:endParaRPr lang="en-US" dirty="0"/>
          </a:p>
        </p:txBody>
      </p:sp>
      <p:sp>
        <p:nvSpPr>
          <p:cNvPr id="5" name="Footer Placeholder 4">
            <a:extLst>
              <a:ext uri="{FF2B5EF4-FFF2-40B4-BE49-F238E27FC236}">
                <a16:creationId xmlns:a16="http://schemas.microsoft.com/office/drawing/2014/main" id="{3BDA6F78-9E5C-D640-BFFE-CDB1204024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6CF402-4EBA-784B-A778-195B97358F0A}"/>
              </a:ext>
            </a:extLst>
          </p:cNvPr>
          <p:cNvSpPr>
            <a:spLocks noGrp="1"/>
          </p:cNvSpPr>
          <p:nvPr>
            <p:ph type="sldNum" sz="quarter" idx="12"/>
          </p:nvPr>
        </p:nvSpPr>
        <p:spPr/>
        <p:txBody>
          <a:bodyPr/>
          <a:lstStyle/>
          <a:p>
            <a:fld id="{404A963F-916F-9249-AA3E-95A44AAB162A}" type="slidenum">
              <a:rPr lang="en-US" smtClean="0"/>
              <a:t>‹#›</a:t>
            </a:fld>
            <a:endParaRPr lang="en-US" dirty="0"/>
          </a:p>
        </p:txBody>
      </p:sp>
    </p:spTree>
    <p:extLst>
      <p:ext uri="{BB962C8B-B14F-4D97-AF65-F5344CB8AC3E}">
        <p14:creationId xmlns:p14="http://schemas.microsoft.com/office/powerpoint/2010/main" val="142745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C241FB-F1B7-734E-B50A-819FA2E0FF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D42865-E396-A041-AC3D-720476D0AB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6F8D8-855B-974A-B92E-E61EDBE7DC05}"/>
              </a:ext>
            </a:extLst>
          </p:cNvPr>
          <p:cNvSpPr>
            <a:spLocks noGrp="1"/>
          </p:cNvSpPr>
          <p:nvPr>
            <p:ph type="dt" sz="half" idx="10"/>
          </p:nvPr>
        </p:nvSpPr>
        <p:spPr/>
        <p:txBody>
          <a:bodyPr/>
          <a:lstStyle/>
          <a:p>
            <a:fld id="{301BE3C8-54AB-A34A-ABD7-678EB4041590}" type="datetimeFigureOut">
              <a:rPr lang="en-US" smtClean="0"/>
              <a:t>9/23/21</a:t>
            </a:fld>
            <a:endParaRPr lang="en-US" dirty="0"/>
          </a:p>
        </p:txBody>
      </p:sp>
      <p:sp>
        <p:nvSpPr>
          <p:cNvPr id="5" name="Footer Placeholder 4">
            <a:extLst>
              <a:ext uri="{FF2B5EF4-FFF2-40B4-BE49-F238E27FC236}">
                <a16:creationId xmlns:a16="http://schemas.microsoft.com/office/drawing/2014/main" id="{9AEC6E97-9D2A-744C-91BC-E2C0E09200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8BBA2F-5222-4B43-89FA-51E024FD6E38}"/>
              </a:ext>
            </a:extLst>
          </p:cNvPr>
          <p:cNvSpPr>
            <a:spLocks noGrp="1"/>
          </p:cNvSpPr>
          <p:nvPr>
            <p:ph type="sldNum" sz="quarter" idx="12"/>
          </p:nvPr>
        </p:nvSpPr>
        <p:spPr/>
        <p:txBody>
          <a:bodyPr/>
          <a:lstStyle/>
          <a:p>
            <a:fld id="{404A963F-916F-9249-AA3E-95A44AAB162A}" type="slidenum">
              <a:rPr lang="en-US" smtClean="0"/>
              <a:t>‹#›</a:t>
            </a:fld>
            <a:endParaRPr lang="en-US" dirty="0"/>
          </a:p>
        </p:txBody>
      </p:sp>
    </p:spTree>
    <p:extLst>
      <p:ext uri="{BB962C8B-B14F-4D97-AF65-F5344CB8AC3E}">
        <p14:creationId xmlns:p14="http://schemas.microsoft.com/office/powerpoint/2010/main" val="314617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5FB0-B591-924B-8A11-7D5E9DF412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F9338-F4E4-6848-A5A4-B49A54EE61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3A449-612E-1842-BBB2-5DFB60DBFED9}"/>
              </a:ext>
            </a:extLst>
          </p:cNvPr>
          <p:cNvSpPr>
            <a:spLocks noGrp="1"/>
          </p:cNvSpPr>
          <p:nvPr>
            <p:ph type="dt" sz="half" idx="10"/>
          </p:nvPr>
        </p:nvSpPr>
        <p:spPr/>
        <p:txBody>
          <a:bodyPr/>
          <a:lstStyle/>
          <a:p>
            <a:fld id="{301BE3C8-54AB-A34A-ABD7-678EB4041590}" type="datetimeFigureOut">
              <a:rPr lang="en-US" smtClean="0"/>
              <a:t>9/23/21</a:t>
            </a:fld>
            <a:endParaRPr lang="en-US" dirty="0"/>
          </a:p>
        </p:txBody>
      </p:sp>
      <p:sp>
        <p:nvSpPr>
          <p:cNvPr id="5" name="Footer Placeholder 4">
            <a:extLst>
              <a:ext uri="{FF2B5EF4-FFF2-40B4-BE49-F238E27FC236}">
                <a16:creationId xmlns:a16="http://schemas.microsoft.com/office/drawing/2014/main" id="{6919C9F1-7931-E748-A4D7-9447153FA4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D1BB31-D4F7-9845-A813-E7AB3CE78F69}"/>
              </a:ext>
            </a:extLst>
          </p:cNvPr>
          <p:cNvSpPr>
            <a:spLocks noGrp="1"/>
          </p:cNvSpPr>
          <p:nvPr>
            <p:ph type="sldNum" sz="quarter" idx="12"/>
          </p:nvPr>
        </p:nvSpPr>
        <p:spPr/>
        <p:txBody>
          <a:bodyPr/>
          <a:lstStyle/>
          <a:p>
            <a:fld id="{404A963F-916F-9249-AA3E-95A44AAB162A}" type="slidenum">
              <a:rPr lang="en-US" smtClean="0"/>
              <a:t>‹#›</a:t>
            </a:fld>
            <a:endParaRPr lang="en-US" dirty="0"/>
          </a:p>
        </p:txBody>
      </p:sp>
    </p:spTree>
    <p:extLst>
      <p:ext uri="{BB962C8B-B14F-4D97-AF65-F5344CB8AC3E}">
        <p14:creationId xmlns:p14="http://schemas.microsoft.com/office/powerpoint/2010/main" val="66696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1915-FED1-4F4C-B916-0000D1F857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2D3EB4-B2C6-C340-BFC9-755E19E33D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5EFA0F-2A6E-CB48-9397-490FF4540DC1}"/>
              </a:ext>
            </a:extLst>
          </p:cNvPr>
          <p:cNvSpPr>
            <a:spLocks noGrp="1"/>
          </p:cNvSpPr>
          <p:nvPr>
            <p:ph type="dt" sz="half" idx="10"/>
          </p:nvPr>
        </p:nvSpPr>
        <p:spPr/>
        <p:txBody>
          <a:bodyPr/>
          <a:lstStyle/>
          <a:p>
            <a:fld id="{301BE3C8-54AB-A34A-ABD7-678EB4041590}" type="datetimeFigureOut">
              <a:rPr lang="en-US" smtClean="0"/>
              <a:t>9/23/21</a:t>
            </a:fld>
            <a:endParaRPr lang="en-US" dirty="0"/>
          </a:p>
        </p:txBody>
      </p:sp>
      <p:sp>
        <p:nvSpPr>
          <p:cNvPr id="5" name="Footer Placeholder 4">
            <a:extLst>
              <a:ext uri="{FF2B5EF4-FFF2-40B4-BE49-F238E27FC236}">
                <a16:creationId xmlns:a16="http://schemas.microsoft.com/office/drawing/2014/main" id="{40816360-34F6-C04C-A80B-FCFD3D1034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06C453-2918-B049-AF83-11AB5E7FB531}"/>
              </a:ext>
            </a:extLst>
          </p:cNvPr>
          <p:cNvSpPr>
            <a:spLocks noGrp="1"/>
          </p:cNvSpPr>
          <p:nvPr>
            <p:ph type="sldNum" sz="quarter" idx="12"/>
          </p:nvPr>
        </p:nvSpPr>
        <p:spPr/>
        <p:txBody>
          <a:bodyPr/>
          <a:lstStyle/>
          <a:p>
            <a:fld id="{404A963F-916F-9249-AA3E-95A44AAB162A}" type="slidenum">
              <a:rPr lang="en-US" smtClean="0"/>
              <a:t>‹#›</a:t>
            </a:fld>
            <a:endParaRPr lang="en-US" dirty="0"/>
          </a:p>
        </p:txBody>
      </p:sp>
    </p:spTree>
    <p:extLst>
      <p:ext uri="{BB962C8B-B14F-4D97-AF65-F5344CB8AC3E}">
        <p14:creationId xmlns:p14="http://schemas.microsoft.com/office/powerpoint/2010/main" val="277832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D822-062F-0247-9A2A-BA10EA6A2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99851-ECE1-7A4E-AC9B-7D5EF19E85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489836-98C1-364A-9209-6012C1BE6A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33692A-AEC1-7747-8324-D08DD4D01FD5}"/>
              </a:ext>
            </a:extLst>
          </p:cNvPr>
          <p:cNvSpPr>
            <a:spLocks noGrp="1"/>
          </p:cNvSpPr>
          <p:nvPr>
            <p:ph type="dt" sz="half" idx="10"/>
          </p:nvPr>
        </p:nvSpPr>
        <p:spPr/>
        <p:txBody>
          <a:bodyPr/>
          <a:lstStyle/>
          <a:p>
            <a:fld id="{301BE3C8-54AB-A34A-ABD7-678EB4041590}" type="datetimeFigureOut">
              <a:rPr lang="en-US" smtClean="0"/>
              <a:t>9/23/21</a:t>
            </a:fld>
            <a:endParaRPr lang="en-US" dirty="0"/>
          </a:p>
        </p:txBody>
      </p:sp>
      <p:sp>
        <p:nvSpPr>
          <p:cNvPr id="6" name="Footer Placeholder 5">
            <a:extLst>
              <a:ext uri="{FF2B5EF4-FFF2-40B4-BE49-F238E27FC236}">
                <a16:creationId xmlns:a16="http://schemas.microsoft.com/office/drawing/2014/main" id="{2DC000AD-AEB0-F64E-94C0-A8B9B48D7B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CBB6EA-DB8C-584C-9DE5-44DFC7ADD244}"/>
              </a:ext>
            </a:extLst>
          </p:cNvPr>
          <p:cNvSpPr>
            <a:spLocks noGrp="1"/>
          </p:cNvSpPr>
          <p:nvPr>
            <p:ph type="sldNum" sz="quarter" idx="12"/>
          </p:nvPr>
        </p:nvSpPr>
        <p:spPr/>
        <p:txBody>
          <a:bodyPr/>
          <a:lstStyle/>
          <a:p>
            <a:fld id="{404A963F-916F-9249-AA3E-95A44AAB162A}" type="slidenum">
              <a:rPr lang="en-US" smtClean="0"/>
              <a:t>‹#›</a:t>
            </a:fld>
            <a:endParaRPr lang="en-US" dirty="0"/>
          </a:p>
        </p:txBody>
      </p:sp>
    </p:spTree>
    <p:extLst>
      <p:ext uri="{BB962C8B-B14F-4D97-AF65-F5344CB8AC3E}">
        <p14:creationId xmlns:p14="http://schemas.microsoft.com/office/powerpoint/2010/main" val="54731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951A-90C0-2B4F-84B1-2412A6E46B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A5086F-F7D1-C444-9202-E8DC2C259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273070-07A7-8F47-B855-2B7B3537B3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64F35F-E835-704D-AE72-ABEE610AA7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3F36EE-2B44-E648-9D5E-9EDB57D8AD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1EEF4E-85C1-0042-8AF6-93897379B427}"/>
              </a:ext>
            </a:extLst>
          </p:cNvPr>
          <p:cNvSpPr>
            <a:spLocks noGrp="1"/>
          </p:cNvSpPr>
          <p:nvPr>
            <p:ph type="dt" sz="half" idx="10"/>
          </p:nvPr>
        </p:nvSpPr>
        <p:spPr/>
        <p:txBody>
          <a:bodyPr/>
          <a:lstStyle/>
          <a:p>
            <a:fld id="{301BE3C8-54AB-A34A-ABD7-678EB4041590}" type="datetimeFigureOut">
              <a:rPr lang="en-US" smtClean="0"/>
              <a:t>9/23/21</a:t>
            </a:fld>
            <a:endParaRPr lang="en-US" dirty="0"/>
          </a:p>
        </p:txBody>
      </p:sp>
      <p:sp>
        <p:nvSpPr>
          <p:cNvPr id="8" name="Footer Placeholder 7">
            <a:extLst>
              <a:ext uri="{FF2B5EF4-FFF2-40B4-BE49-F238E27FC236}">
                <a16:creationId xmlns:a16="http://schemas.microsoft.com/office/drawing/2014/main" id="{4B483A3F-06FE-D143-9A68-457554CCC4C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2D1D19D-CD28-764B-A509-5579F3D93930}"/>
              </a:ext>
            </a:extLst>
          </p:cNvPr>
          <p:cNvSpPr>
            <a:spLocks noGrp="1"/>
          </p:cNvSpPr>
          <p:nvPr>
            <p:ph type="sldNum" sz="quarter" idx="12"/>
          </p:nvPr>
        </p:nvSpPr>
        <p:spPr/>
        <p:txBody>
          <a:bodyPr/>
          <a:lstStyle/>
          <a:p>
            <a:fld id="{404A963F-916F-9249-AA3E-95A44AAB162A}" type="slidenum">
              <a:rPr lang="en-US" smtClean="0"/>
              <a:t>‹#›</a:t>
            </a:fld>
            <a:endParaRPr lang="en-US" dirty="0"/>
          </a:p>
        </p:txBody>
      </p:sp>
    </p:spTree>
    <p:extLst>
      <p:ext uri="{BB962C8B-B14F-4D97-AF65-F5344CB8AC3E}">
        <p14:creationId xmlns:p14="http://schemas.microsoft.com/office/powerpoint/2010/main" val="169427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D7E8-5627-2649-9595-6E88216F4B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30A4D1-DF1D-1E4B-89CF-08F3D7AD6067}"/>
              </a:ext>
            </a:extLst>
          </p:cNvPr>
          <p:cNvSpPr>
            <a:spLocks noGrp="1"/>
          </p:cNvSpPr>
          <p:nvPr>
            <p:ph type="dt" sz="half" idx="10"/>
          </p:nvPr>
        </p:nvSpPr>
        <p:spPr/>
        <p:txBody>
          <a:bodyPr/>
          <a:lstStyle/>
          <a:p>
            <a:fld id="{301BE3C8-54AB-A34A-ABD7-678EB4041590}" type="datetimeFigureOut">
              <a:rPr lang="en-US" smtClean="0"/>
              <a:t>9/23/21</a:t>
            </a:fld>
            <a:endParaRPr lang="en-US" dirty="0"/>
          </a:p>
        </p:txBody>
      </p:sp>
      <p:sp>
        <p:nvSpPr>
          <p:cNvPr id="4" name="Footer Placeholder 3">
            <a:extLst>
              <a:ext uri="{FF2B5EF4-FFF2-40B4-BE49-F238E27FC236}">
                <a16:creationId xmlns:a16="http://schemas.microsoft.com/office/drawing/2014/main" id="{932AA4FC-6398-4E48-AB5F-03154E2958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5EA1ED-EA7F-F84B-9A63-EE7907DF63FB}"/>
              </a:ext>
            </a:extLst>
          </p:cNvPr>
          <p:cNvSpPr>
            <a:spLocks noGrp="1"/>
          </p:cNvSpPr>
          <p:nvPr>
            <p:ph type="sldNum" sz="quarter" idx="12"/>
          </p:nvPr>
        </p:nvSpPr>
        <p:spPr/>
        <p:txBody>
          <a:bodyPr/>
          <a:lstStyle/>
          <a:p>
            <a:fld id="{404A963F-916F-9249-AA3E-95A44AAB162A}" type="slidenum">
              <a:rPr lang="en-US" smtClean="0"/>
              <a:t>‹#›</a:t>
            </a:fld>
            <a:endParaRPr lang="en-US" dirty="0"/>
          </a:p>
        </p:txBody>
      </p:sp>
    </p:spTree>
    <p:extLst>
      <p:ext uri="{BB962C8B-B14F-4D97-AF65-F5344CB8AC3E}">
        <p14:creationId xmlns:p14="http://schemas.microsoft.com/office/powerpoint/2010/main" val="284476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FF6E54-1B19-0840-AF21-A385C1D0B55E}"/>
              </a:ext>
            </a:extLst>
          </p:cNvPr>
          <p:cNvSpPr>
            <a:spLocks noGrp="1"/>
          </p:cNvSpPr>
          <p:nvPr>
            <p:ph type="dt" sz="half" idx="10"/>
          </p:nvPr>
        </p:nvSpPr>
        <p:spPr/>
        <p:txBody>
          <a:bodyPr/>
          <a:lstStyle/>
          <a:p>
            <a:fld id="{301BE3C8-54AB-A34A-ABD7-678EB4041590}" type="datetimeFigureOut">
              <a:rPr lang="en-US" smtClean="0"/>
              <a:t>9/23/21</a:t>
            </a:fld>
            <a:endParaRPr lang="en-US" dirty="0"/>
          </a:p>
        </p:txBody>
      </p:sp>
      <p:sp>
        <p:nvSpPr>
          <p:cNvPr id="3" name="Footer Placeholder 2">
            <a:extLst>
              <a:ext uri="{FF2B5EF4-FFF2-40B4-BE49-F238E27FC236}">
                <a16:creationId xmlns:a16="http://schemas.microsoft.com/office/drawing/2014/main" id="{E70F7216-F26B-3B4F-BDBD-1C35625A9A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F26C537-7D1F-AB45-96DE-C400C9A46DFA}"/>
              </a:ext>
            </a:extLst>
          </p:cNvPr>
          <p:cNvSpPr>
            <a:spLocks noGrp="1"/>
          </p:cNvSpPr>
          <p:nvPr>
            <p:ph type="sldNum" sz="quarter" idx="12"/>
          </p:nvPr>
        </p:nvSpPr>
        <p:spPr/>
        <p:txBody>
          <a:bodyPr/>
          <a:lstStyle/>
          <a:p>
            <a:fld id="{404A963F-916F-9249-AA3E-95A44AAB162A}" type="slidenum">
              <a:rPr lang="en-US" smtClean="0"/>
              <a:t>‹#›</a:t>
            </a:fld>
            <a:endParaRPr lang="en-US" dirty="0"/>
          </a:p>
        </p:txBody>
      </p:sp>
    </p:spTree>
    <p:extLst>
      <p:ext uri="{BB962C8B-B14F-4D97-AF65-F5344CB8AC3E}">
        <p14:creationId xmlns:p14="http://schemas.microsoft.com/office/powerpoint/2010/main" val="149130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1E80F-7D21-814F-9BEF-A56D9A5DB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F60236-A302-5649-9D51-E5E48CEAE0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8160EB-3C6F-EA40-8604-D4F66C1A9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B1925A-B630-DD4E-9CF8-8A91E1B19880}"/>
              </a:ext>
            </a:extLst>
          </p:cNvPr>
          <p:cNvSpPr>
            <a:spLocks noGrp="1"/>
          </p:cNvSpPr>
          <p:nvPr>
            <p:ph type="dt" sz="half" idx="10"/>
          </p:nvPr>
        </p:nvSpPr>
        <p:spPr/>
        <p:txBody>
          <a:bodyPr/>
          <a:lstStyle/>
          <a:p>
            <a:fld id="{301BE3C8-54AB-A34A-ABD7-678EB4041590}" type="datetimeFigureOut">
              <a:rPr lang="en-US" smtClean="0"/>
              <a:t>9/23/21</a:t>
            </a:fld>
            <a:endParaRPr lang="en-US" dirty="0"/>
          </a:p>
        </p:txBody>
      </p:sp>
      <p:sp>
        <p:nvSpPr>
          <p:cNvPr id="6" name="Footer Placeholder 5">
            <a:extLst>
              <a:ext uri="{FF2B5EF4-FFF2-40B4-BE49-F238E27FC236}">
                <a16:creationId xmlns:a16="http://schemas.microsoft.com/office/drawing/2014/main" id="{906969E5-7384-844C-A572-42838BE2A4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021575-A1A7-614D-881E-375ED7C0A1D6}"/>
              </a:ext>
            </a:extLst>
          </p:cNvPr>
          <p:cNvSpPr>
            <a:spLocks noGrp="1"/>
          </p:cNvSpPr>
          <p:nvPr>
            <p:ph type="sldNum" sz="quarter" idx="12"/>
          </p:nvPr>
        </p:nvSpPr>
        <p:spPr/>
        <p:txBody>
          <a:bodyPr/>
          <a:lstStyle/>
          <a:p>
            <a:fld id="{404A963F-916F-9249-AA3E-95A44AAB162A}" type="slidenum">
              <a:rPr lang="en-US" smtClean="0"/>
              <a:t>‹#›</a:t>
            </a:fld>
            <a:endParaRPr lang="en-US" dirty="0"/>
          </a:p>
        </p:txBody>
      </p:sp>
    </p:spTree>
    <p:extLst>
      <p:ext uri="{BB962C8B-B14F-4D97-AF65-F5344CB8AC3E}">
        <p14:creationId xmlns:p14="http://schemas.microsoft.com/office/powerpoint/2010/main" val="299088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45D1-8AEC-E947-B0A2-73CA40E39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2A3A16-05E7-9E48-8042-5F210B1B9B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53216-BF41-FE44-A7DB-DFD4DE493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C5B54B-7549-FA49-94D3-4B345B85CA01}"/>
              </a:ext>
            </a:extLst>
          </p:cNvPr>
          <p:cNvSpPr>
            <a:spLocks noGrp="1"/>
          </p:cNvSpPr>
          <p:nvPr>
            <p:ph type="dt" sz="half" idx="10"/>
          </p:nvPr>
        </p:nvSpPr>
        <p:spPr/>
        <p:txBody>
          <a:bodyPr/>
          <a:lstStyle/>
          <a:p>
            <a:fld id="{301BE3C8-54AB-A34A-ABD7-678EB4041590}" type="datetimeFigureOut">
              <a:rPr lang="en-US" smtClean="0"/>
              <a:t>9/23/21</a:t>
            </a:fld>
            <a:endParaRPr lang="en-US" dirty="0"/>
          </a:p>
        </p:txBody>
      </p:sp>
      <p:sp>
        <p:nvSpPr>
          <p:cNvPr id="6" name="Footer Placeholder 5">
            <a:extLst>
              <a:ext uri="{FF2B5EF4-FFF2-40B4-BE49-F238E27FC236}">
                <a16:creationId xmlns:a16="http://schemas.microsoft.com/office/drawing/2014/main" id="{8A5EFA78-C2E9-3D45-B1CC-7A76430CCB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9F6B86-2C4D-6444-9F71-F6FEBDCD085B}"/>
              </a:ext>
            </a:extLst>
          </p:cNvPr>
          <p:cNvSpPr>
            <a:spLocks noGrp="1"/>
          </p:cNvSpPr>
          <p:nvPr>
            <p:ph type="sldNum" sz="quarter" idx="12"/>
          </p:nvPr>
        </p:nvSpPr>
        <p:spPr/>
        <p:txBody>
          <a:bodyPr/>
          <a:lstStyle/>
          <a:p>
            <a:fld id="{404A963F-916F-9249-AA3E-95A44AAB162A}" type="slidenum">
              <a:rPr lang="en-US" smtClean="0"/>
              <a:t>‹#›</a:t>
            </a:fld>
            <a:endParaRPr lang="en-US" dirty="0"/>
          </a:p>
        </p:txBody>
      </p:sp>
    </p:spTree>
    <p:extLst>
      <p:ext uri="{BB962C8B-B14F-4D97-AF65-F5344CB8AC3E}">
        <p14:creationId xmlns:p14="http://schemas.microsoft.com/office/powerpoint/2010/main" val="308872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9570A2-F89E-4A4C-A457-AC4EB8B14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AA2DA5-BB5B-3D4B-B30D-A1FCEE681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01F3C-6064-7E41-91A7-1159AD92B6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BE3C8-54AB-A34A-ABD7-678EB4041590}" type="datetimeFigureOut">
              <a:rPr lang="en-US" smtClean="0"/>
              <a:t>9/23/21</a:t>
            </a:fld>
            <a:endParaRPr lang="en-US" dirty="0"/>
          </a:p>
        </p:txBody>
      </p:sp>
      <p:sp>
        <p:nvSpPr>
          <p:cNvPr id="5" name="Footer Placeholder 4">
            <a:extLst>
              <a:ext uri="{FF2B5EF4-FFF2-40B4-BE49-F238E27FC236}">
                <a16:creationId xmlns:a16="http://schemas.microsoft.com/office/drawing/2014/main" id="{57859441-5051-6144-BD50-D28F23A8E7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B3E31F7-B0A3-8343-9FEE-F6482F85F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A963F-916F-9249-AA3E-95A44AAB162A}" type="slidenum">
              <a:rPr lang="en-US" smtClean="0"/>
              <a:t>‹#›</a:t>
            </a:fld>
            <a:endParaRPr lang="en-US" dirty="0"/>
          </a:p>
        </p:txBody>
      </p:sp>
    </p:spTree>
    <p:extLst>
      <p:ext uri="{BB962C8B-B14F-4D97-AF65-F5344CB8AC3E}">
        <p14:creationId xmlns:p14="http://schemas.microsoft.com/office/powerpoint/2010/main" val="61306827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vivo.colostate.edu/hbooks/pathphys/digestion/basics/gi_microanatomy.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vivo.colostate.edu/hbooks/pathphys/digestion/basics/gi_microanatomy.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hyperlink" Target="https://www.nature.com/scitable/topicpage/dynamic-adaptation-of-nutrient-utilization-in-humans-14232807"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0BC8-18F9-F14F-AC90-AFD5EC5C60CB}"/>
              </a:ext>
            </a:extLst>
          </p:cNvPr>
          <p:cNvSpPr>
            <a:spLocks noGrp="1"/>
          </p:cNvSpPr>
          <p:nvPr>
            <p:ph type="ctrTitle"/>
          </p:nvPr>
        </p:nvSpPr>
        <p:spPr/>
        <p:txBody>
          <a:bodyPr/>
          <a:lstStyle/>
          <a:p>
            <a:r>
              <a:rPr lang="en-US" dirty="0">
                <a:effectLst/>
              </a:rPr>
              <a:t>NUTD 338</a:t>
            </a:r>
            <a:br>
              <a:rPr lang="en-US" dirty="0">
                <a:effectLst/>
              </a:rPr>
            </a:br>
            <a:r>
              <a:rPr lang="en-US" dirty="0">
                <a:effectLst/>
              </a:rPr>
              <a:t>Nutrient metabolism </a:t>
            </a:r>
            <a:endParaRPr lang="en-US" dirty="0"/>
          </a:p>
        </p:txBody>
      </p:sp>
      <p:sp>
        <p:nvSpPr>
          <p:cNvPr id="3" name="Subtitle 2">
            <a:extLst>
              <a:ext uri="{FF2B5EF4-FFF2-40B4-BE49-F238E27FC236}">
                <a16:creationId xmlns:a16="http://schemas.microsoft.com/office/drawing/2014/main" id="{774EA8C3-AAC6-554C-AEDE-9108E281FEC1}"/>
              </a:ext>
            </a:extLst>
          </p:cNvPr>
          <p:cNvSpPr>
            <a:spLocks noGrp="1"/>
          </p:cNvSpPr>
          <p:nvPr>
            <p:ph type="subTitle" idx="1"/>
          </p:nvPr>
        </p:nvSpPr>
        <p:spPr/>
        <p:txBody>
          <a:bodyPr/>
          <a:lstStyle/>
          <a:p>
            <a:r>
              <a:rPr lang="en-US" dirty="0"/>
              <a:t>Hind Eliyan </a:t>
            </a:r>
          </a:p>
        </p:txBody>
      </p:sp>
    </p:spTree>
    <p:extLst>
      <p:ext uri="{BB962C8B-B14F-4D97-AF65-F5344CB8AC3E}">
        <p14:creationId xmlns:p14="http://schemas.microsoft.com/office/powerpoint/2010/main" val="1798252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4D32-880E-3F45-B1D9-65D6D71AB99C}"/>
              </a:ext>
            </a:extLst>
          </p:cNvPr>
          <p:cNvSpPr>
            <a:spLocks noGrp="1"/>
          </p:cNvSpPr>
          <p:nvPr>
            <p:ph type="title"/>
          </p:nvPr>
        </p:nvSpPr>
        <p:spPr>
          <a:xfrm>
            <a:off x="791789" y="106710"/>
            <a:ext cx="9905998" cy="1905000"/>
          </a:xfrm>
        </p:spPr>
        <p:txBody>
          <a:bodyPr/>
          <a:lstStyle/>
          <a:p>
            <a:r>
              <a:rPr lang="en-US" b="1" dirty="0">
                <a:solidFill>
                  <a:srgbClr val="FF0000"/>
                </a:solidFill>
              </a:rPr>
              <a:t>Basal metabolic Rate </a:t>
            </a:r>
          </a:p>
        </p:txBody>
      </p:sp>
      <p:pic>
        <p:nvPicPr>
          <p:cNvPr id="1025" name="Picture 1" descr="page7image2128499456">
            <a:extLst>
              <a:ext uri="{FF2B5EF4-FFF2-40B4-BE49-F238E27FC236}">
                <a16:creationId xmlns:a16="http://schemas.microsoft.com/office/drawing/2014/main" id="{F384E0A7-7979-6C4F-9322-E6ECF4D6AA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4778" y="3397624"/>
            <a:ext cx="8890000" cy="2578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0BBF25-AC30-D141-B6D5-CE776ACFCA9E}"/>
              </a:ext>
            </a:extLst>
          </p:cNvPr>
          <p:cNvSpPr txBox="1"/>
          <p:nvPr/>
        </p:nvSpPr>
        <p:spPr>
          <a:xfrm>
            <a:off x="188259" y="1492624"/>
            <a:ext cx="7718612" cy="2031325"/>
          </a:xfrm>
          <a:prstGeom prst="rect">
            <a:avLst/>
          </a:prstGeom>
          <a:noFill/>
        </p:spPr>
        <p:txBody>
          <a:bodyPr wrap="square" rtlCol="0">
            <a:spAutoFit/>
          </a:bodyPr>
          <a:lstStyle/>
          <a:p>
            <a:pPr algn="ctr"/>
            <a:endParaRPr lang="en-US" b="1" dirty="0">
              <a:solidFill>
                <a:srgbClr val="FF0000"/>
              </a:solidFill>
            </a:endParaRPr>
          </a:p>
          <a:p>
            <a:pPr algn="ctr"/>
            <a:r>
              <a:rPr lang="en-US" b="1" dirty="0">
                <a:solidFill>
                  <a:srgbClr val="FF0000"/>
                </a:solidFill>
              </a:rPr>
              <a:t> </a:t>
            </a:r>
          </a:p>
          <a:p>
            <a:r>
              <a:rPr lang="en-US" b="1" dirty="0">
                <a:solidFill>
                  <a:srgbClr val="FF0000"/>
                </a:solidFill>
              </a:rPr>
              <a:t>BMR represents the amount of energy needed to sustain basic life processes such as respiration, heartbeat, renal function, brain and nerve function, blood circulation, active transport, and synthesis of proteins and other complex molecules. </a:t>
            </a:r>
          </a:p>
          <a:p>
            <a:endParaRPr lang="en-US" dirty="0"/>
          </a:p>
        </p:txBody>
      </p:sp>
      <p:sp>
        <p:nvSpPr>
          <p:cNvPr id="5" name="Rectangle 4">
            <a:extLst>
              <a:ext uri="{FF2B5EF4-FFF2-40B4-BE49-F238E27FC236}">
                <a16:creationId xmlns:a16="http://schemas.microsoft.com/office/drawing/2014/main" id="{289DB358-424C-1048-9844-63BF06FD38BE}"/>
              </a:ext>
            </a:extLst>
          </p:cNvPr>
          <p:cNvSpPr/>
          <p:nvPr/>
        </p:nvSpPr>
        <p:spPr>
          <a:xfrm>
            <a:off x="4364319" y="6413076"/>
            <a:ext cx="6096000" cy="215444"/>
          </a:xfrm>
          <a:prstGeom prst="rect">
            <a:avLst/>
          </a:prstGeom>
        </p:spPr>
        <p:txBody>
          <a:bodyPr>
            <a:spAutoFit/>
          </a:bodyPr>
          <a:lstStyle/>
          <a:p>
            <a:r>
              <a:rPr lang="en-US" sz="800">
                <a:solidFill>
                  <a:srgbClr val="FFFFFF"/>
                </a:solidFill>
                <a:latin typeface="Calibri" panose="020F0502020204030204" pitchFamily="34" charset="0"/>
              </a:rPr>
              <a:t>7 </a:t>
            </a:r>
            <a:r>
              <a:rPr lang="en-US" sz="800">
                <a:solidFill>
                  <a:srgbClr val="FFFFFF"/>
                </a:solidFill>
                <a:latin typeface="ArialMT"/>
              </a:rPr>
              <a:t>COPYRIGHT © 2016 BY ELSEVIER INC. ALL RIGHTS RESERVED. </a:t>
            </a:r>
            <a:endParaRPr lang="en-US" sz="800">
              <a:effectLst/>
            </a:endParaRPr>
          </a:p>
        </p:txBody>
      </p:sp>
    </p:spTree>
    <p:extLst>
      <p:ext uri="{BB962C8B-B14F-4D97-AF65-F5344CB8AC3E}">
        <p14:creationId xmlns:p14="http://schemas.microsoft.com/office/powerpoint/2010/main" val="2081060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EB9A-45AC-694A-A8C9-02D6F06C0E8B}"/>
              </a:ext>
            </a:extLst>
          </p:cNvPr>
          <p:cNvSpPr>
            <a:spLocks noGrp="1"/>
          </p:cNvSpPr>
          <p:nvPr>
            <p:ph type="title"/>
          </p:nvPr>
        </p:nvSpPr>
        <p:spPr>
          <a:xfrm>
            <a:off x="768880" y="406400"/>
            <a:ext cx="9905998" cy="1905000"/>
          </a:xfrm>
        </p:spPr>
        <p:txBody>
          <a:bodyPr>
            <a:normAutofit/>
          </a:bodyPr>
          <a:lstStyle/>
          <a:p>
            <a:r>
              <a:rPr lang="en-US" sz="5400" b="1" dirty="0">
                <a:solidFill>
                  <a:srgbClr val="FF0000"/>
                </a:solidFill>
              </a:rPr>
              <a:t>The Digestive tract </a:t>
            </a:r>
          </a:p>
        </p:txBody>
      </p:sp>
      <p:sp>
        <p:nvSpPr>
          <p:cNvPr id="5" name="Content Placeholder 4">
            <a:extLst>
              <a:ext uri="{FF2B5EF4-FFF2-40B4-BE49-F238E27FC236}">
                <a16:creationId xmlns:a16="http://schemas.microsoft.com/office/drawing/2014/main" id="{F0D80B03-770E-814E-808D-AA17B6E31520}"/>
              </a:ext>
            </a:extLst>
          </p:cNvPr>
          <p:cNvSpPr>
            <a:spLocks noGrp="1"/>
          </p:cNvSpPr>
          <p:nvPr>
            <p:ph idx="1"/>
          </p:nvPr>
        </p:nvSpPr>
        <p:spPr>
          <a:xfrm>
            <a:off x="440266" y="1998133"/>
            <a:ext cx="11040533" cy="4216400"/>
          </a:xfrm>
        </p:spPr>
        <p:txBody>
          <a:bodyPr/>
          <a:lstStyle/>
          <a:p>
            <a:r>
              <a:rPr lang="en-US" sz="3200" dirty="0"/>
              <a:t> </a:t>
            </a:r>
            <a:r>
              <a:rPr lang="en-US" sz="3200" dirty="0">
                <a:effectLst/>
              </a:rPr>
              <a:t>The main structures of the digestive tract include the oral cavity, esophagus, and stomach </a:t>
            </a:r>
            <a:r>
              <a:rPr lang="en-US" sz="3200" b="1" dirty="0">
                <a:solidFill>
                  <a:srgbClr val="FFC000"/>
                </a:solidFill>
                <a:effectLst/>
              </a:rPr>
              <a:t>(upper digestive tract)</a:t>
            </a:r>
          </a:p>
          <a:p>
            <a:r>
              <a:rPr lang="en-US" sz="3200" dirty="0">
                <a:effectLst/>
              </a:rPr>
              <a:t>small and large intestines </a:t>
            </a:r>
            <a:r>
              <a:rPr lang="en-US" sz="3200" b="1" dirty="0">
                <a:solidFill>
                  <a:srgbClr val="FFC000"/>
                </a:solidFill>
                <a:effectLst/>
              </a:rPr>
              <a:t>(called the lower digestive tract) </a:t>
            </a:r>
          </a:p>
          <a:p>
            <a:r>
              <a:rPr lang="en-US" sz="3200" b="1" dirty="0">
                <a:solidFill>
                  <a:srgbClr val="FFC000"/>
                </a:solidFill>
                <a:effectLst/>
              </a:rPr>
              <a:t>The accessory organs : </a:t>
            </a:r>
            <a:r>
              <a:rPr lang="en-US" dirty="0">
                <a:solidFill>
                  <a:srgbClr val="FFC000"/>
                </a:solidFill>
                <a:effectLst/>
              </a:rPr>
              <a:t>P</a:t>
            </a:r>
            <a:r>
              <a:rPr lang="en-US" sz="2000" dirty="0">
                <a:solidFill>
                  <a:srgbClr val="FFC000"/>
                </a:solidFill>
                <a:effectLst/>
              </a:rPr>
              <a:t>ancreas, liver, and gallbladder </a:t>
            </a:r>
          </a:p>
          <a:p>
            <a:r>
              <a:rPr lang="en-US" sz="2000" dirty="0">
                <a:solidFill>
                  <a:srgbClr val="FFC000"/>
                </a:solidFill>
                <a:effectLst/>
              </a:rPr>
              <a:t>Job of accessory organs:</a:t>
            </a:r>
          </a:p>
          <a:p>
            <a:r>
              <a:rPr lang="en-US" sz="3200" dirty="0">
                <a:effectLst/>
              </a:rPr>
              <a:t>provide or store secretions that ultimately are delivered to the lumen (interior passageway) of the digestive tract and aid in the digestive and absorptive processes. </a:t>
            </a:r>
            <a:endParaRPr lang="en-US" sz="3600" dirty="0"/>
          </a:p>
          <a:p>
            <a:endParaRPr lang="en-US" sz="3200" dirty="0">
              <a:solidFill>
                <a:srgbClr val="FFC000"/>
              </a:solidFill>
            </a:endParaRPr>
          </a:p>
          <a:p>
            <a:endParaRPr lang="en-US" dirty="0"/>
          </a:p>
        </p:txBody>
      </p:sp>
    </p:spTree>
    <p:extLst>
      <p:ext uri="{BB962C8B-B14F-4D97-AF65-F5344CB8AC3E}">
        <p14:creationId xmlns:p14="http://schemas.microsoft.com/office/powerpoint/2010/main" val="111085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361653-4E7F-EB4B-867E-36A2D34A0227}"/>
              </a:ext>
            </a:extLst>
          </p:cNvPr>
          <p:cNvPicPr>
            <a:picLocks noGrp="1" noChangeAspect="1"/>
          </p:cNvPicPr>
          <p:nvPr>
            <p:ph idx="1"/>
          </p:nvPr>
        </p:nvPicPr>
        <p:blipFill>
          <a:blip r:embed="rId2"/>
          <a:stretch>
            <a:fillRect/>
          </a:stretch>
        </p:blipFill>
        <p:spPr>
          <a:xfrm>
            <a:off x="1591733" y="345109"/>
            <a:ext cx="9160934" cy="6140358"/>
          </a:xfrm>
        </p:spPr>
      </p:pic>
    </p:spTree>
    <p:extLst>
      <p:ext uri="{BB962C8B-B14F-4D97-AF65-F5344CB8AC3E}">
        <p14:creationId xmlns:p14="http://schemas.microsoft.com/office/powerpoint/2010/main" val="3857947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F49ACD-1E1E-2A47-A8C3-42AE27D4EBBC}"/>
              </a:ext>
            </a:extLst>
          </p:cNvPr>
          <p:cNvSpPr>
            <a:spLocks noGrp="1"/>
          </p:cNvSpPr>
          <p:nvPr>
            <p:ph type="title"/>
          </p:nvPr>
        </p:nvSpPr>
        <p:spPr>
          <a:xfrm>
            <a:off x="514880" y="0"/>
            <a:ext cx="9905998" cy="1905000"/>
          </a:xfrm>
        </p:spPr>
        <p:txBody>
          <a:bodyPr/>
          <a:lstStyle/>
          <a:p>
            <a:r>
              <a:rPr lang="en-US" b="1">
                <a:effectLst/>
              </a:rPr>
              <a:t>GI Tract Functions: </a:t>
            </a:r>
            <a:br>
              <a:rPr lang="en-US">
                <a:effectLst/>
              </a:rPr>
            </a:br>
            <a:endParaRPr lang="en-US"/>
          </a:p>
        </p:txBody>
      </p:sp>
      <p:sp>
        <p:nvSpPr>
          <p:cNvPr id="7" name="Content Placeholder 6">
            <a:extLst>
              <a:ext uri="{FF2B5EF4-FFF2-40B4-BE49-F238E27FC236}">
                <a16:creationId xmlns:a16="http://schemas.microsoft.com/office/drawing/2014/main" id="{4F3B79B0-7715-7B4F-9A5F-EEEF8A1DBB23}"/>
              </a:ext>
            </a:extLst>
          </p:cNvPr>
          <p:cNvSpPr>
            <a:spLocks noGrp="1"/>
          </p:cNvSpPr>
          <p:nvPr>
            <p:ph idx="1"/>
          </p:nvPr>
        </p:nvSpPr>
        <p:spPr/>
        <p:txBody>
          <a:bodyPr/>
          <a:lstStyle/>
          <a:p>
            <a:pPr marL="0" indent="0">
              <a:buNone/>
            </a:pPr>
            <a:br>
              <a:rPr lang="en-US"/>
            </a:br>
            <a:br>
              <a:rPr lang="en-US"/>
            </a:br>
            <a:endParaRPr lang="en-US"/>
          </a:p>
        </p:txBody>
      </p:sp>
      <p:sp>
        <p:nvSpPr>
          <p:cNvPr id="8" name="TextBox 7">
            <a:extLst>
              <a:ext uri="{FF2B5EF4-FFF2-40B4-BE49-F238E27FC236}">
                <a16:creationId xmlns:a16="http://schemas.microsoft.com/office/drawing/2014/main" id="{09D29922-24D3-5A46-924C-F877E7643A8E}"/>
              </a:ext>
            </a:extLst>
          </p:cNvPr>
          <p:cNvSpPr txBox="1"/>
          <p:nvPr/>
        </p:nvSpPr>
        <p:spPr>
          <a:xfrm>
            <a:off x="650346" y="1204934"/>
            <a:ext cx="10703454" cy="5022914"/>
          </a:xfrm>
          <a:prstGeom prst="rect">
            <a:avLst/>
          </a:prstGeom>
          <a:noFill/>
        </p:spPr>
        <p:txBody>
          <a:bodyPr wrap="square" rtlCol="0">
            <a:spAutoFit/>
          </a:bodyPr>
          <a:lstStyle/>
          <a:p>
            <a:r>
              <a:rPr lang="en-US" altLang="he-IL" sz="2400" b="1" dirty="0"/>
              <a:t>Motility-</a:t>
            </a:r>
            <a:r>
              <a:rPr lang="en-US" altLang="he-IL" sz="2400" dirty="0"/>
              <a:t>contraction of smooth muscle to break-up and move contents along; movement through the tube- </a:t>
            </a:r>
            <a:r>
              <a:rPr lang="en-AU" altLang="he-IL" sz="2400" dirty="0"/>
              <a:t>mixing and transport of contents</a:t>
            </a:r>
            <a:endParaRPr lang="en-US" altLang="he-IL" sz="2400" dirty="0"/>
          </a:p>
          <a:p>
            <a:endParaRPr lang="en-US" sz="2400" dirty="0"/>
          </a:p>
          <a:p>
            <a:r>
              <a:rPr lang="en-US" altLang="he-IL" sz="2400" b="1" dirty="0"/>
              <a:t>Secretion- </a:t>
            </a:r>
            <a:r>
              <a:rPr lang="en-US" altLang="he-IL" sz="2400" dirty="0"/>
              <a:t>release of substances by cells</a:t>
            </a:r>
          </a:p>
          <a:p>
            <a:pPr lvl="1"/>
            <a:r>
              <a:rPr lang="en-AU" altLang="he-IL" sz="2400" dirty="0"/>
              <a:t>digestive agents (</a:t>
            </a:r>
            <a:r>
              <a:rPr lang="en-AU" altLang="he-IL" sz="2400" dirty="0" err="1"/>
              <a:t>eg.</a:t>
            </a:r>
            <a:r>
              <a:rPr lang="en-AU" altLang="he-IL" sz="2400" dirty="0"/>
              <a:t> </a:t>
            </a:r>
            <a:r>
              <a:rPr lang="en-AU" altLang="he-IL" sz="2400" dirty="0" err="1"/>
              <a:t>HCl</a:t>
            </a:r>
            <a:r>
              <a:rPr lang="en-AU" altLang="he-IL" sz="2400" dirty="0"/>
              <a:t>) lubricant (mucus)</a:t>
            </a:r>
          </a:p>
          <a:p>
            <a:pPr lvl="1"/>
            <a:endParaRPr lang="en-AU" altLang="he-IL" sz="2400" dirty="0"/>
          </a:p>
          <a:p>
            <a:pPr>
              <a:lnSpc>
                <a:spcPct val="80000"/>
              </a:lnSpc>
            </a:pPr>
            <a:r>
              <a:rPr lang="en-US" altLang="he-IL" sz="2400" b="1" dirty="0"/>
              <a:t>Digestion:</a:t>
            </a:r>
            <a:r>
              <a:rPr lang="en-US" altLang="he-IL" sz="2400" dirty="0"/>
              <a:t> Physical digestion: mastication</a:t>
            </a:r>
          </a:p>
          <a:p>
            <a:pPr>
              <a:lnSpc>
                <a:spcPct val="80000"/>
              </a:lnSpc>
            </a:pPr>
            <a:r>
              <a:rPr lang="en-US" altLang="he-IL" sz="2400" dirty="0"/>
              <a:t> Chemical Digestion- large molecules to smaller ones using enzymes.  Predominately hydrolysis- breakdown into monomers</a:t>
            </a:r>
          </a:p>
          <a:p>
            <a:pPr lvl="1"/>
            <a:endParaRPr lang="en-AU" altLang="he-IL" sz="2400" dirty="0"/>
          </a:p>
          <a:p>
            <a:pPr>
              <a:lnSpc>
                <a:spcPct val="80000"/>
              </a:lnSpc>
            </a:pPr>
            <a:r>
              <a:rPr lang="en-US" altLang="he-IL" sz="2400" b="1" dirty="0"/>
              <a:t>Absorption:</a:t>
            </a:r>
          </a:p>
          <a:p>
            <a:pPr>
              <a:lnSpc>
                <a:spcPct val="80000"/>
              </a:lnSpc>
            </a:pPr>
            <a:r>
              <a:rPr lang="en-US" altLang="he-IL" sz="2400" dirty="0"/>
              <a:t>Uptake of substances by cells.</a:t>
            </a:r>
            <a:r>
              <a:rPr lang="en-US" altLang="he-IL" sz="2400" b="1" dirty="0"/>
              <a:t>  </a:t>
            </a:r>
            <a:r>
              <a:rPr lang="en-US" altLang="he-IL" sz="2400" dirty="0"/>
              <a:t>Macronutrients, vitamins, minerals and liquids. Move from the intestine to blood or lymph</a:t>
            </a:r>
          </a:p>
          <a:p>
            <a:pPr>
              <a:lnSpc>
                <a:spcPct val="80000"/>
              </a:lnSpc>
            </a:pPr>
            <a:r>
              <a:rPr lang="en-US" altLang="he-IL" sz="2400" b="1" dirty="0"/>
              <a:t>Excretion - Storage and Elimination: </a:t>
            </a:r>
            <a:r>
              <a:rPr lang="en-US" altLang="he-IL" sz="2400" dirty="0"/>
              <a:t>removal of wastes from the body</a:t>
            </a:r>
          </a:p>
          <a:p>
            <a:endParaRPr lang="en-US" dirty="0"/>
          </a:p>
        </p:txBody>
      </p:sp>
    </p:spTree>
    <p:extLst>
      <p:ext uri="{BB962C8B-B14F-4D97-AF65-F5344CB8AC3E}">
        <p14:creationId xmlns:p14="http://schemas.microsoft.com/office/powerpoint/2010/main" val="119676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F6B062-8F59-5741-95DF-C87BF79AA114}"/>
              </a:ext>
            </a:extLst>
          </p:cNvPr>
          <p:cNvPicPr>
            <a:picLocks noGrp="1" noChangeAspect="1"/>
          </p:cNvPicPr>
          <p:nvPr>
            <p:ph idx="1"/>
          </p:nvPr>
        </p:nvPicPr>
        <p:blipFill>
          <a:blip r:embed="rId2"/>
          <a:stretch>
            <a:fillRect/>
          </a:stretch>
        </p:blipFill>
        <p:spPr>
          <a:xfrm>
            <a:off x="3545541" y="242047"/>
            <a:ext cx="8646459" cy="6172200"/>
          </a:xfrm>
        </p:spPr>
      </p:pic>
    </p:spTree>
    <p:extLst>
      <p:ext uri="{BB962C8B-B14F-4D97-AF65-F5344CB8AC3E}">
        <p14:creationId xmlns:p14="http://schemas.microsoft.com/office/powerpoint/2010/main" val="265641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80E5E-A0CF-1C4D-A26F-D6AC6BB0DB76}"/>
              </a:ext>
            </a:extLst>
          </p:cNvPr>
          <p:cNvSpPr>
            <a:spLocks noGrp="1"/>
          </p:cNvSpPr>
          <p:nvPr>
            <p:ph type="title"/>
          </p:nvPr>
        </p:nvSpPr>
        <p:spPr/>
        <p:txBody>
          <a:bodyPr>
            <a:normAutofit fontScale="90000"/>
          </a:bodyPr>
          <a:lstStyle/>
          <a:p>
            <a:r>
              <a:rPr lang="en-US">
                <a:effectLst/>
              </a:rPr>
              <a:t>lumen and the four main tunics, or layers, of the gastrointestinal tract: </a:t>
            </a:r>
            <a:br>
              <a:rPr lang="en-US"/>
            </a:br>
            <a:endParaRPr lang="en-US"/>
          </a:p>
        </p:txBody>
      </p:sp>
      <p:pic>
        <p:nvPicPr>
          <p:cNvPr id="4" name="Picture 11" descr="tunics">
            <a:extLst>
              <a:ext uri="{FF2B5EF4-FFF2-40B4-BE49-F238E27FC236}">
                <a16:creationId xmlns:a16="http://schemas.microsoft.com/office/drawing/2014/main" id="{A95B8B6E-7055-1848-9808-45328DEB81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99584" y="2287204"/>
            <a:ext cx="5604056" cy="32663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a:extLst>
              <a:ext uri="{FF2B5EF4-FFF2-40B4-BE49-F238E27FC236}">
                <a16:creationId xmlns:a16="http://schemas.microsoft.com/office/drawing/2014/main" id="{1E76AF5C-5B00-6F4F-919D-F2B20F290205}"/>
              </a:ext>
            </a:extLst>
          </p:cNvPr>
          <p:cNvSpPr/>
          <p:nvPr/>
        </p:nvSpPr>
        <p:spPr>
          <a:xfrm>
            <a:off x="4551154" y="5956175"/>
            <a:ext cx="6096000" cy="523220"/>
          </a:xfrm>
          <a:prstGeom prst="rect">
            <a:avLst/>
          </a:prstGeom>
        </p:spPr>
        <p:txBody>
          <a:bodyPr>
            <a:spAutoFit/>
          </a:bodyPr>
          <a:lstStyle/>
          <a:p>
            <a:pPr>
              <a:spcBef>
                <a:spcPct val="0"/>
              </a:spcBef>
              <a:buClrTx/>
              <a:buSzTx/>
              <a:buFontTx/>
              <a:buNone/>
            </a:pPr>
            <a:r>
              <a:rPr lang="en-US" altLang="en-US" sz="1400" dirty="0">
                <a:latin typeface="Times New Roman" panose="02020603050405020304" pitchFamily="18" charset="0"/>
                <a:hlinkClick r:id="rId3"/>
              </a:rPr>
              <a:t>http://www.vivo.colostate.edu/hbooks/pathphys/digestion/basics/gi_microanatomy.html</a:t>
            </a:r>
            <a:endParaRPr lang="en-US" altLang="en-US" sz="1400" dirty="0">
              <a:latin typeface="Times New Roman" panose="02020603050405020304" pitchFamily="18" charset="0"/>
            </a:endParaRPr>
          </a:p>
        </p:txBody>
      </p:sp>
      <p:sp>
        <p:nvSpPr>
          <p:cNvPr id="6" name="TextBox 5">
            <a:extLst>
              <a:ext uri="{FF2B5EF4-FFF2-40B4-BE49-F238E27FC236}">
                <a16:creationId xmlns:a16="http://schemas.microsoft.com/office/drawing/2014/main" id="{65BB00E2-B962-0948-84C5-ED9744A341EC}"/>
              </a:ext>
            </a:extLst>
          </p:cNvPr>
          <p:cNvSpPr txBox="1"/>
          <p:nvPr/>
        </p:nvSpPr>
        <p:spPr>
          <a:xfrm>
            <a:off x="726140" y="2151530"/>
            <a:ext cx="3287060" cy="2215991"/>
          </a:xfrm>
          <a:prstGeom prst="rect">
            <a:avLst/>
          </a:prstGeom>
          <a:noFill/>
        </p:spPr>
        <p:txBody>
          <a:bodyPr wrap="square" rtlCol="0">
            <a:spAutoFit/>
          </a:bodyPr>
          <a:lstStyle/>
          <a:p>
            <a:r>
              <a:rPr lang="en-US" sz="2000" b="1" dirty="0">
                <a:solidFill>
                  <a:srgbClr val="FF0000"/>
                </a:solidFill>
              </a:rPr>
              <a:t>Mucosa: </a:t>
            </a:r>
            <a:r>
              <a:rPr lang="en-US" sz="2000" dirty="0"/>
              <a:t>Inner most layer</a:t>
            </a:r>
          </a:p>
          <a:p>
            <a:r>
              <a:rPr lang="en-US" sz="2000" dirty="0"/>
              <a:t>Epithelial cells that line the lumen of the GI that comes in contact with the food we eat that is passing through the lumen</a:t>
            </a:r>
          </a:p>
          <a:p>
            <a:endParaRPr lang="en-US" dirty="0"/>
          </a:p>
        </p:txBody>
      </p:sp>
    </p:spTree>
    <p:extLst>
      <p:ext uri="{BB962C8B-B14F-4D97-AF65-F5344CB8AC3E}">
        <p14:creationId xmlns:p14="http://schemas.microsoft.com/office/powerpoint/2010/main" val="2936581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18F2A5-130A-934A-ACE6-AF6DF921FBF4}"/>
              </a:ext>
            </a:extLst>
          </p:cNvPr>
          <p:cNvSpPr>
            <a:spLocks noGrp="1"/>
          </p:cNvSpPr>
          <p:nvPr>
            <p:ph idx="1"/>
          </p:nvPr>
        </p:nvSpPr>
        <p:spPr>
          <a:xfrm>
            <a:off x="484095" y="981635"/>
            <a:ext cx="5417669" cy="3735276"/>
          </a:xfrm>
        </p:spPr>
        <p:txBody>
          <a:bodyPr>
            <a:normAutofit lnSpcReduction="10000"/>
          </a:bodyPr>
          <a:lstStyle/>
          <a:p>
            <a:pPr marL="0" indent="0">
              <a:buNone/>
            </a:pPr>
            <a:r>
              <a:rPr lang="en-US" sz="3000" b="1" dirty="0">
                <a:solidFill>
                  <a:srgbClr val="FFC000"/>
                </a:solidFill>
              </a:rPr>
              <a:t>Mucosa: Inner most layer</a:t>
            </a:r>
          </a:p>
          <a:p>
            <a:r>
              <a:rPr lang="en-US" sz="3000" dirty="0"/>
              <a:t>Epithelial cells that line the lumen of the GI that comes in contact with the food we eat</a:t>
            </a:r>
          </a:p>
          <a:p>
            <a:r>
              <a:rPr lang="en-US" sz="3000" i="1" dirty="0">
                <a:effectLst/>
              </a:rPr>
              <a:t>most variable in structure and function</a:t>
            </a:r>
          </a:p>
          <a:p>
            <a:r>
              <a:rPr lang="en-US" altLang="he-IL" sz="3000" dirty="0"/>
              <a:t>acts as a barrier and is both secretory and absorptive</a:t>
            </a:r>
            <a:endParaRPr lang="en-US" sz="3000" dirty="0"/>
          </a:p>
          <a:p>
            <a:endParaRPr lang="en-US" dirty="0"/>
          </a:p>
        </p:txBody>
      </p:sp>
      <p:pic>
        <p:nvPicPr>
          <p:cNvPr id="4" name="Picture 3">
            <a:extLst>
              <a:ext uri="{FF2B5EF4-FFF2-40B4-BE49-F238E27FC236}">
                <a16:creationId xmlns:a16="http://schemas.microsoft.com/office/drawing/2014/main" id="{1102AA08-DD8C-0B4E-84B6-AAC1085E3954}"/>
              </a:ext>
            </a:extLst>
          </p:cNvPr>
          <p:cNvPicPr>
            <a:picLocks noChangeAspect="1"/>
          </p:cNvPicPr>
          <p:nvPr/>
        </p:nvPicPr>
        <p:blipFill>
          <a:blip r:embed="rId2"/>
          <a:stretch>
            <a:fillRect/>
          </a:stretch>
        </p:blipFill>
        <p:spPr>
          <a:xfrm>
            <a:off x="5901764" y="1815354"/>
            <a:ext cx="5599296" cy="3443567"/>
          </a:xfrm>
          <a:prstGeom prst="rect">
            <a:avLst/>
          </a:prstGeom>
        </p:spPr>
      </p:pic>
      <p:sp>
        <p:nvSpPr>
          <p:cNvPr id="5" name="Rectangle 4">
            <a:extLst>
              <a:ext uri="{FF2B5EF4-FFF2-40B4-BE49-F238E27FC236}">
                <a16:creationId xmlns:a16="http://schemas.microsoft.com/office/drawing/2014/main" id="{DA8A599F-B768-9547-AF7F-A460DCCA6930}"/>
              </a:ext>
            </a:extLst>
          </p:cNvPr>
          <p:cNvSpPr/>
          <p:nvPr/>
        </p:nvSpPr>
        <p:spPr>
          <a:xfrm>
            <a:off x="591671" y="4992451"/>
            <a:ext cx="5109883" cy="1846659"/>
          </a:xfrm>
          <a:prstGeom prst="rect">
            <a:avLst/>
          </a:prstGeom>
        </p:spPr>
        <p:txBody>
          <a:bodyPr wrap="square">
            <a:spAutoFit/>
          </a:bodyPr>
          <a:lstStyle/>
          <a:p>
            <a:r>
              <a:rPr lang="en-US" sz="2400" b="1" dirty="0">
                <a:solidFill>
                  <a:srgbClr val="FFC000"/>
                </a:solidFill>
                <a:latin typeface="Nobile"/>
              </a:rPr>
              <a:t>Flattened epithelium Protective mucosa</a:t>
            </a:r>
          </a:p>
          <a:p>
            <a:r>
              <a:rPr lang="en-US" sz="2400" b="1" dirty="0">
                <a:solidFill>
                  <a:srgbClr val="FFC000"/>
                </a:solidFill>
                <a:latin typeface="Nobile"/>
              </a:rPr>
              <a:t>Secretory </a:t>
            </a:r>
          </a:p>
          <a:p>
            <a:r>
              <a:rPr lang="en-US" sz="2400" b="1" dirty="0">
                <a:solidFill>
                  <a:srgbClr val="FFC000"/>
                </a:solidFill>
                <a:latin typeface="Nobile"/>
              </a:rPr>
              <a:t>Absorptive </a:t>
            </a:r>
          </a:p>
          <a:p>
            <a:endParaRPr lang="en-US" b="1" dirty="0">
              <a:solidFill>
                <a:srgbClr val="FF0000"/>
              </a:solidFill>
            </a:endParaRPr>
          </a:p>
        </p:txBody>
      </p:sp>
      <p:sp>
        <p:nvSpPr>
          <p:cNvPr id="6" name="TextBox 5">
            <a:extLst>
              <a:ext uri="{FF2B5EF4-FFF2-40B4-BE49-F238E27FC236}">
                <a16:creationId xmlns:a16="http://schemas.microsoft.com/office/drawing/2014/main" id="{A840AFE9-FA69-8E46-B6DF-471FFEC6D388}"/>
              </a:ext>
            </a:extLst>
          </p:cNvPr>
          <p:cNvSpPr txBox="1"/>
          <p:nvPr/>
        </p:nvSpPr>
        <p:spPr>
          <a:xfrm>
            <a:off x="10089119" y="5534461"/>
            <a:ext cx="1411941" cy="646331"/>
          </a:xfrm>
          <a:prstGeom prst="rect">
            <a:avLst/>
          </a:prstGeom>
          <a:noFill/>
        </p:spPr>
        <p:txBody>
          <a:bodyPr wrap="square" rtlCol="0">
            <a:spAutoFit/>
          </a:bodyPr>
          <a:lstStyle/>
          <a:p>
            <a:r>
              <a:rPr lang="en-US" b="1" dirty="0">
                <a:solidFill>
                  <a:srgbClr val="FFC000"/>
                </a:solidFill>
              </a:rPr>
              <a:t>Water absorption</a:t>
            </a:r>
          </a:p>
        </p:txBody>
      </p:sp>
      <p:sp>
        <p:nvSpPr>
          <p:cNvPr id="7" name="Rectangle 6">
            <a:extLst>
              <a:ext uri="{FF2B5EF4-FFF2-40B4-BE49-F238E27FC236}">
                <a16:creationId xmlns:a16="http://schemas.microsoft.com/office/drawing/2014/main" id="{4D1516DE-B900-1E45-B372-759CFBF04F7F}"/>
              </a:ext>
            </a:extLst>
          </p:cNvPr>
          <p:cNvSpPr/>
          <p:nvPr/>
        </p:nvSpPr>
        <p:spPr>
          <a:xfrm>
            <a:off x="3720353" y="6092640"/>
            <a:ext cx="6096000" cy="276999"/>
          </a:xfrm>
          <a:prstGeom prst="rect">
            <a:avLst/>
          </a:prstGeom>
        </p:spPr>
        <p:txBody>
          <a:bodyPr>
            <a:spAutoFit/>
          </a:bodyPr>
          <a:lstStyle/>
          <a:p>
            <a:pPr>
              <a:spcBef>
                <a:spcPct val="0"/>
              </a:spcBef>
              <a:buClrTx/>
              <a:buSzTx/>
              <a:buFontTx/>
              <a:buNone/>
            </a:pPr>
            <a:r>
              <a:rPr lang="en-US" altLang="en-US" sz="1200" dirty="0">
                <a:latin typeface="Times New Roman" panose="02020603050405020304" pitchFamily="18" charset="0"/>
                <a:hlinkClick r:id="rId3"/>
              </a:rPr>
              <a:t>http://www.vivo.colostate.edu/hbooks/pathphys/digestion/basics/gi_microanatomy.html</a:t>
            </a:r>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269109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99FAB-E5A2-3F4A-BFEE-C8CF15D0B1C3}"/>
              </a:ext>
            </a:extLst>
          </p:cNvPr>
          <p:cNvSpPr>
            <a:spLocks noGrp="1"/>
          </p:cNvSpPr>
          <p:nvPr>
            <p:ph idx="1"/>
          </p:nvPr>
        </p:nvSpPr>
        <p:spPr>
          <a:xfrm>
            <a:off x="591670" y="242048"/>
            <a:ext cx="11422530" cy="6615952"/>
          </a:xfrm>
        </p:spPr>
        <p:txBody>
          <a:bodyPr>
            <a:normAutofit/>
          </a:bodyPr>
          <a:lstStyle/>
          <a:p>
            <a:r>
              <a:rPr lang="en-US" sz="3600" dirty="0"/>
              <a:t>T</a:t>
            </a:r>
            <a:r>
              <a:rPr lang="en-US" sz="3600" dirty="0">
                <a:effectLst/>
              </a:rPr>
              <a:t>he lymphoid tissue in the submucosa protects the body against ingested foreign substances.</a:t>
            </a:r>
          </a:p>
          <a:p>
            <a:r>
              <a:rPr lang="en-US" sz="3600" dirty="0">
                <a:effectLst/>
              </a:rPr>
              <a:t> The submucosa connects the first mucosal layer of the gastrointestinal tract to the muscularis externa, or third layer of the gastrointestinal tract. </a:t>
            </a:r>
            <a:endParaRPr lang="en-US" sz="3600" dirty="0"/>
          </a:p>
          <a:p>
            <a:r>
              <a:rPr lang="en-US" sz="3600" dirty="0">
                <a:effectLst/>
              </a:rPr>
              <a:t>The </a:t>
            </a:r>
            <a:r>
              <a:rPr lang="en-US" sz="3600" dirty="0" err="1">
                <a:effectLst/>
              </a:rPr>
              <a:t>muscularis</a:t>
            </a:r>
            <a:r>
              <a:rPr lang="en-US" sz="3600" dirty="0">
                <a:effectLst/>
              </a:rPr>
              <a:t> externa composed of two muscle layers, the inner circular layer and outer longitudinal layer. These two layers move perpendicularly to one another and form the basis of peristalsis( forward movement, muscles contract to push food mass forward)</a:t>
            </a:r>
            <a:endParaRPr lang="en-US" sz="3600" dirty="0"/>
          </a:p>
        </p:txBody>
      </p:sp>
    </p:spTree>
    <p:extLst>
      <p:ext uri="{BB962C8B-B14F-4D97-AF65-F5344CB8AC3E}">
        <p14:creationId xmlns:p14="http://schemas.microsoft.com/office/powerpoint/2010/main" val="4000144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C3268C-9F87-2C43-B609-E7F785B97E9C}"/>
              </a:ext>
            </a:extLst>
          </p:cNvPr>
          <p:cNvPicPr>
            <a:picLocks noChangeAspect="1"/>
          </p:cNvPicPr>
          <p:nvPr/>
        </p:nvPicPr>
        <p:blipFill>
          <a:blip r:embed="rId2"/>
          <a:stretch>
            <a:fillRect/>
          </a:stretch>
        </p:blipFill>
        <p:spPr>
          <a:xfrm>
            <a:off x="1156447" y="174811"/>
            <a:ext cx="6898341" cy="6320118"/>
          </a:xfrm>
          <a:prstGeom prst="rect">
            <a:avLst/>
          </a:prstGeom>
        </p:spPr>
      </p:pic>
    </p:spTree>
    <p:extLst>
      <p:ext uri="{BB962C8B-B14F-4D97-AF65-F5344CB8AC3E}">
        <p14:creationId xmlns:p14="http://schemas.microsoft.com/office/powerpoint/2010/main" val="3925224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07F1-9371-944C-9ADD-847372CEACBC}"/>
              </a:ext>
            </a:extLst>
          </p:cNvPr>
          <p:cNvSpPr>
            <a:spLocks noGrp="1"/>
          </p:cNvSpPr>
          <p:nvPr>
            <p:ph type="title"/>
          </p:nvPr>
        </p:nvSpPr>
        <p:spPr/>
        <p:txBody>
          <a:bodyPr/>
          <a:lstStyle/>
          <a:p>
            <a:r>
              <a:rPr lang="en-US" sz="4000" b="1" dirty="0"/>
              <a:t>Metabolism</a:t>
            </a:r>
            <a:r>
              <a:rPr lang="en-US" dirty="0"/>
              <a:t> </a:t>
            </a:r>
          </a:p>
        </p:txBody>
      </p:sp>
      <p:sp>
        <p:nvSpPr>
          <p:cNvPr id="3" name="Content Placeholder 2">
            <a:extLst>
              <a:ext uri="{FF2B5EF4-FFF2-40B4-BE49-F238E27FC236}">
                <a16:creationId xmlns:a16="http://schemas.microsoft.com/office/drawing/2014/main" id="{D9A53A51-8E24-CF47-9414-001F43F2CDC4}"/>
              </a:ext>
            </a:extLst>
          </p:cNvPr>
          <p:cNvSpPr>
            <a:spLocks noGrp="1"/>
          </p:cNvSpPr>
          <p:nvPr>
            <p:ph idx="1"/>
          </p:nvPr>
        </p:nvSpPr>
        <p:spPr>
          <a:xfrm>
            <a:off x="899886" y="2162629"/>
            <a:ext cx="9173027" cy="3802742"/>
          </a:xfrm>
        </p:spPr>
        <p:txBody>
          <a:bodyPr>
            <a:normAutofit/>
          </a:bodyPr>
          <a:lstStyle/>
          <a:p>
            <a:r>
              <a:rPr lang="en-US" sz="2800" dirty="0"/>
              <a:t>Sum of all biochemical reactions occurring in a cell </a:t>
            </a:r>
          </a:p>
          <a:p>
            <a:r>
              <a:rPr lang="en-US" sz="2800" dirty="0">
                <a:effectLst/>
              </a:rPr>
              <a:t>the set of life-sustaining chemical processes that enables organisms to transform the chemical energy stored in molecules into energy that can be used for cellular processes</a:t>
            </a:r>
            <a:endParaRPr lang="en-US" sz="2800" dirty="0"/>
          </a:p>
          <a:p>
            <a:br>
              <a:rPr lang="en-US" dirty="0"/>
            </a:br>
            <a:endParaRPr lang="en-US" dirty="0"/>
          </a:p>
          <a:p>
            <a:endParaRPr lang="en-US" dirty="0"/>
          </a:p>
        </p:txBody>
      </p:sp>
    </p:spTree>
    <p:extLst>
      <p:ext uri="{BB962C8B-B14F-4D97-AF65-F5344CB8AC3E}">
        <p14:creationId xmlns:p14="http://schemas.microsoft.com/office/powerpoint/2010/main" val="99145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8D407E-2FC0-AD47-83D1-769DE8BD3706}"/>
              </a:ext>
            </a:extLst>
          </p:cNvPr>
          <p:cNvSpPr>
            <a:spLocks noGrp="1"/>
          </p:cNvSpPr>
          <p:nvPr>
            <p:ph type="title"/>
          </p:nvPr>
        </p:nvSpPr>
        <p:spPr>
          <a:xfrm>
            <a:off x="887413" y="160867"/>
            <a:ext cx="9905998" cy="1905000"/>
          </a:xfrm>
        </p:spPr>
        <p:txBody>
          <a:bodyPr/>
          <a:lstStyle/>
          <a:p>
            <a:r>
              <a:rPr lang="en-US" b="1" dirty="0"/>
              <a:t>Catabolic vs. Anabolic reactions</a:t>
            </a:r>
          </a:p>
        </p:txBody>
      </p:sp>
      <p:sp>
        <p:nvSpPr>
          <p:cNvPr id="5" name="Content Placeholder 4">
            <a:extLst>
              <a:ext uri="{FF2B5EF4-FFF2-40B4-BE49-F238E27FC236}">
                <a16:creationId xmlns:a16="http://schemas.microsoft.com/office/drawing/2014/main" id="{6752B154-3681-D542-B9B8-2A858A54A9A5}"/>
              </a:ext>
            </a:extLst>
          </p:cNvPr>
          <p:cNvSpPr>
            <a:spLocks noGrp="1"/>
          </p:cNvSpPr>
          <p:nvPr>
            <p:ph idx="1"/>
          </p:nvPr>
        </p:nvSpPr>
        <p:spPr>
          <a:xfrm>
            <a:off x="1141413" y="2065867"/>
            <a:ext cx="9905998" cy="4453466"/>
          </a:xfrm>
        </p:spPr>
        <p:txBody>
          <a:bodyPr>
            <a:normAutofit/>
          </a:bodyPr>
          <a:lstStyle/>
          <a:p>
            <a:r>
              <a:rPr lang="en-US" sz="2400" b="1" dirty="0"/>
              <a:t>Breakdown of complex organic molecules which will usually lead to the release of energy </a:t>
            </a:r>
          </a:p>
          <a:p>
            <a:r>
              <a:rPr lang="en-US" sz="2400" b="1" dirty="0"/>
              <a:t>example:</a:t>
            </a:r>
            <a:r>
              <a:rPr lang="en-US" sz="2400" b="1" dirty="0">
                <a:effectLst/>
              </a:rPr>
              <a:t> polymers such as proteins, nucleic acids, and polysaccharides are reduced to their constituent parts: amino acids, nucleotides, and sugars.</a:t>
            </a:r>
          </a:p>
          <a:p>
            <a:r>
              <a:rPr lang="en-US" sz="2400" b="1" dirty="0">
                <a:effectLst/>
              </a:rPr>
              <a:t>anabolic pathways: the synthesis of new macromolecules which requires input of energy </a:t>
            </a:r>
          </a:p>
          <a:p>
            <a:r>
              <a:rPr lang="en-US" sz="2400" b="1" dirty="0">
                <a:effectLst/>
              </a:rPr>
              <a:t>Cells must balance their catabolic and anabolic pathways in order to control their levels of critical metabolites</a:t>
            </a:r>
          </a:p>
          <a:p>
            <a:r>
              <a:rPr lang="en-US" sz="2400" b="1" dirty="0">
                <a:effectLst/>
              </a:rPr>
              <a:t>Example: in starvation – little glucose so cells synthesize glucose from other metabolites or use fat to generate ATP</a:t>
            </a:r>
          </a:p>
        </p:txBody>
      </p:sp>
    </p:spTree>
    <p:extLst>
      <p:ext uri="{BB962C8B-B14F-4D97-AF65-F5344CB8AC3E}">
        <p14:creationId xmlns:p14="http://schemas.microsoft.com/office/powerpoint/2010/main" val="13131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903E15-8F04-5049-B902-FEAE2FF173A0}"/>
              </a:ext>
            </a:extLst>
          </p:cNvPr>
          <p:cNvPicPr>
            <a:picLocks noChangeAspect="1"/>
          </p:cNvPicPr>
          <p:nvPr/>
        </p:nvPicPr>
        <p:blipFill>
          <a:blip r:embed="rId2"/>
          <a:stretch>
            <a:fillRect/>
          </a:stretch>
        </p:blipFill>
        <p:spPr>
          <a:xfrm>
            <a:off x="1151467" y="666750"/>
            <a:ext cx="9668933" cy="5524500"/>
          </a:xfrm>
          <a:prstGeom prst="rect">
            <a:avLst/>
          </a:prstGeom>
        </p:spPr>
      </p:pic>
    </p:spTree>
    <p:extLst>
      <p:ext uri="{BB962C8B-B14F-4D97-AF65-F5344CB8AC3E}">
        <p14:creationId xmlns:p14="http://schemas.microsoft.com/office/powerpoint/2010/main" val="220661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4image2154875600">
            <a:extLst>
              <a:ext uri="{FF2B5EF4-FFF2-40B4-BE49-F238E27FC236}">
                <a16:creationId xmlns:a16="http://schemas.microsoft.com/office/drawing/2014/main" id="{38C94E64-93D0-5748-88E3-79A77FFBA7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4047" y="406400"/>
            <a:ext cx="8863906" cy="49614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903AA75-3BF9-2046-A5A3-08E90EEF32AB}"/>
              </a:ext>
            </a:extLst>
          </p:cNvPr>
          <p:cNvSpPr/>
          <p:nvPr/>
        </p:nvSpPr>
        <p:spPr>
          <a:xfrm>
            <a:off x="2404534" y="5865968"/>
            <a:ext cx="6096000" cy="646331"/>
          </a:xfrm>
          <a:prstGeom prst="rect">
            <a:avLst/>
          </a:prstGeom>
        </p:spPr>
        <p:txBody>
          <a:bodyPr>
            <a:spAutoFit/>
          </a:bodyPr>
          <a:lstStyle/>
          <a:p>
            <a:r>
              <a:rPr lang="en-US" dirty="0">
                <a:latin typeface="Calibri" panose="020F0502020204030204" pitchFamily="34" charset="0"/>
              </a:rPr>
              <a:t>Photo credit: Sajid Sheikh, </a:t>
            </a:r>
            <a:r>
              <a:rPr lang="en-US" dirty="0">
                <a:solidFill>
                  <a:srgbClr val="2896E2"/>
                </a:solidFill>
                <a:latin typeface="Calibri" panose="020F0502020204030204" pitchFamily="34" charset="0"/>
              </a:rPr>
              <a:t>https://</a:t>
            </a:r>
            <a:r>
              <a:rPr lang="en-US" dirty="0" err="1">
                <a:solidFill>
                  <a:srgbClr val="2896E2"/>
                </a:solidFill>
                <a:latin typeface="Calibri" panose="020F0502020204030204" pitchFamily="34" charset="0"/>
              </a:rPr>
              <a:t>www.youtube.com</a:t>
            </a:r>
            <a:r>
              <a:rPr lang="en-US" dirty="0">
                <a:solidFill>
                  <a:srgbClr val="2896E2"/>
                </a:solidFill>
                <a:latin typeface="Calibri" panose="020F0502020204030204" pitchFamily="34" charset="0"/>
              </a:rPr>
              <a:t>/</a:t>
            </a:r>
            <a:r>
              <a:rPr lang="en-US" dirty="0" err="1">
                <a:solidFill>
                  <a:srgbClr val="2896E2"/>
                </a:solidFill>
                <a:latin typeface="Calibri" panose="020F0502020204030204" pitchFamily="34" charset="0"/>
              </a:rPr>
              <a:t>watch?v</a:t>
            </a:r>
            <a:r>
              <a:rPr lang="en-US" dirty="0">
                <a:solidFill>
                  <a:srgbClr val="2896E2"/>
                </a:solidFill>
                <a:latin typeface="Calibri" panose="020F0502020204030204" pitchFamily="34" charset="0"/>
              </a:rPr>
              <a:t>=</a:t>
            </a:r>
            <a:r>
              <a:rPr lang="en-US" dirty="0" err="1">
                <a:solidFill>
                  <a:srgbClr val="2896E2"/>
                </a:solidFill>
                <a:latin typeface="Calibri" panose="020F0502020204030204" pitchFamily="34" charset="0"/>
              </a:rPr>
              <a:t>HrYRMknYHrk&amp;t</a:t>
            </a:r>
            <a:r>
              <a:rPr lang="en-US" dirty="0">
                <a:solidFill>
                  <a:srgbClr val="2896E2"/>
                </a:solidFill>
                <a:latin typeface="Calibri" panose="020F0502020204030204" pitchFamily="34" charset="0"/>
              </a:rPr>
              <a:t>=190s </a:t>
            </a:r>
            <a:endParaRPr lang="en-US" dirty="0">
              <a:effectLst/>
            </a:endParaRPr>
          </a:p>
        </p:txBody>
      </p:sp>
    </p:spTree>
    <p:extLst>
      <p:ext uri="{BB962C8B-B14F-4D97-AF65-F5344CB8AC3E}">
        <p14:creationId xmlns:p14="http://schemas.microsoft.com/office/powerpoint/2010/main" val="1074898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4F949D1-185D-E844-9006-B9DE4623E6A5}"/>
              </a:ext>
            </a:extLst>
          </p:cNvPr>
          <p:cNvGraphicFramePr/>
          <p:nvPr>
            <p:extLst>
              <p:ext uri="{D42A27DB-BD31-4B8C-83A1-F6EECF244321}">
                <p14:modId xmlns:p14="http://schemas.microsoft.com/office/powerpoint/2010/main" val="3700170279"/>
              </p:ext>
            </p:extLst>
          </p:nvPr>
        </p:nvGraphicFramePr>
        <p:xfrm>
          <a:off x="943430" y="3483428"/>
          <a:ext cx="4915504" cy="337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8">
            <a:extLst>
              <a:ext uri="{FF2B5EF4-FFF2-40B4-BE49-F238E27FC236}">
                <a16:creationId xmlns:a16="http://schemas.microsoft.com/office/drawing/2014/main" id="{3D05184D-83D3-3A48-B724-2352C47389CF}"/>
              </a:ext>
            </a:extLst>
          </p:cNvPr>
          <p:cNvSpPr>
            <a:spLocks noGrp="1"/>
          </p:cNvSpPr>
          <p:nvPr>
            <p:ph type="title"/>
          </p:nvPr>
        </p:nvSpPr>
        <p:spPr>
          <a:xfrm>
            <a:off x="565680" y="56846"/>
            <a:ext cx="6834187" cy="1905000"/>
          </a:xfrm>
        </p:spPr>
        <p:txBody>
          <a:bodyPr/>
          <a:lstStyle/>
          <a:p>
            <a:r>
              <a:rPr lang="en-US"/>
              <a:t>REGULATION OF METABOLIC PATHWAYS </a:t>
            </a:r>
          </a:p>
        </p:txBody>
      </p:sp>
      <p:sp>
        <p:nvSpPr>
          <p:cNvPr id="10" name="Content Placeholder 9">
            <a:extLst>
              <a:ext uri="{FF2B5EF4-FFF2-40B4-BE49-F238E27FC236}">
                <a16:creationId xmlns:a16="http://schemas.microsoft.com/office/drawing/2014/main" id="{58C556B6-1703-1D46-A752-399EBB5A553D}"/>
              </a:ext>
            </a:extLst>
          </p:cNvPr>
          <p:cNvSpPr>
            <a:spLocks noGrp="1"/>
          </p:cNvSpPr>
          <p:nvPr>
            <p:ph idx="1"/>
          </p:nvPr>
        </p:nvSpPr>
        <p:spPr>
          <a:xfrm>
            <a:off x="118533" y="1557867"/>
            <a:ext cx="5938385" cy="5158012"/>
          </a:xfrm>
        </p:spPr>
        <p:txBody>
          <a:bodyPr>
            <a:normAutofit/>
          </a:bodyPr>
          <a:lstStyle/>
          <a:p>
            <a:r>
              <a:rPr lang="en-US" sz="2400">
                <a:effectLst/>
              </a:rPr>
              <a:t>must also monitor the needs and excess of all their different </a:t>
            </a:r>
            <a:r>
              <a:rPr lang="en-US" sz="2400">
                <a:effectLst/>
                <a:hlinkClick r:id="rId7" tooltip="metabolic pathways"/>
              </a:rPr>
              <a:t>metabolic pathways</a:t>
            </a:r>
            <a:endParaRPr lang="en-US" sz="2400">
              <a:effectLst/>
            </a:endParaRPr>
          </a:p>
          <a:p>
            <a:r>
              <a:rPr lang="en-US" sz="2400">
                <a:effectLst/>
              </a:rPr>
              <a:t>Example: to strengthen a specific pathway , cells can increase the amount of a (rate-limiting) enzyme or use </a:t>
            </a:r>
            <a:r>
              <a:rPr lang="en-US" sz="2400" b="1">
                <a:effectLst/>
              </a:rPr>
              <a:t>activators </a:t>
            </a:r>
            <a:r>
              <a:rPr lang="en-US" sz="2400">
                <a:effectLst/>
              </a:rPr>
              <a:t>to convert that enzyme into an active conformation</a:t>
            </a:r>
          </a:p>
          <a:p>
            <a:r>
              <a:rPr lang="en-US" sz="2400">
                <a:effectLst/>
              </a:rPr>
              <a:t>To slow down or halt a pathway, cells can decrease the amount of an enzyme or use inhibitors to make the enzyme inactive</a:t>
            </a:r>
            <a:endParaRPr lang="en-US" sz="2400"/>
          </a:p>
        </p:txBody>
      </p:sp>
      <p:pic>
        <p:nvPicPr>
          <p:cNvPr id="12" name="Picture 11">
            <a:extLst>
              <a:ext uri="{FF2B5EF4-FFF2-40B4-BE49-F238E27FC236}">
                <a16:creationId xmlns:a16="http://schemas.microsoft.com/office/drawing/2014/main" id="{5EFCAD96-9C4F-E84A-99F7-79D4B68E124D}"/>
              </a:ext>
            </a:extLst>
          </p:cNvPr>
          <p:cNvPicPr>
            <a:picLocks noChangeAspect="1"/>
          </p:cNvPicPr>
          <p:nvPr/>
        </p:nvPicPr>
        <p:blipFill>
          <a:blip r:embed="rId8"/>
          <a:stretch>
            <a:fillRect/>
          </a:stretch>
        </p:blipFill>
        <p:spPr>
          <a:xfrm>
            <a:off x="8173584" y="609599"/>
            <a:ext cx="4018416" cy="5621867"/>
          </a:xfrm>
          <a:prstGeom prst="rect">
            <a:avLst/>
          </a:prstGeom>
        </p:spPr>
      </p:pic>
      <p:sp>
        <p:nvSpPr>
          <p:cNvPr id="13" name="Rectangle 12">
            <a:extLst>
              <a:ext uri="{FF2B5EF4-FFF2-40B4-BE49-F238E27FC236}">
                <a16:creationId xmlns:a16="http://schemas.microsoft.com/office/drawing/2014/main" id="{A6E69F5E-FC67-CD49-908C-83C9717A338D}"/>
              </a:ext>
            </a:extLst>
          </p:cNvPr>
          <p:cNvSpPr/>
          <p:nvPr/>
        </p:nvSpPr>
        <p:spPr>
          <a:xfrm>
            <a:off x="6056918" y="6284992"/>
            <a:ext cx="6096000" cy="430887"/>
          </a:xfrm>
          <a:prstGeom prst="rect">
            <a:avLst/>
          </a:prstGeom>
        </p:spPr>
        <p:txBody>
          <a:bodyPr>
            <a:spAutoFit/>
          </a:bodyPr>
          <a:lstStyle/>
          <a:p>
            <a:r>
              <a:rPr lang="en-US" sz="1100"/>
              <a:t>An, Cell Metabolism. </a:t>
            </a:r>
            <a:r>
              <a:rPr lang="en-US" sz="1100" i="1"/>
              <a:t>Nature news</a:t>
            </a:r>
            <a:r>
              <a:rPr lang="en-US" sz="1100"/>
              <a:t>. Available at: https://</a:t>
            </a:r>
            <a:r>
              <a:rPr lang="en-US" sz="1100" err="1"/>
              <a:t>www.nature.com</a:t>
            </a:r>
            <a:r>
              <a:rPr lang="en-US" sz="1100"/>
              <a:t>/</a:t>
            </a:r>
            <a:r>
              <a:rPr lang="en-US" sz="1100" err="1"/>
              <a:t>scitable</a:t>
            </a:r>
            <a:r>
              <a:rPr lang="en-US" sz="1100"/>
              <a:t>/</a:t>
            </a:r>
            <a:r>
              <a:rPr lang="en-US" sz="1100" err="1"/>
              <a:t>topicpage</a:t>
            </a:r>
            <a:r>
              <a:rPr lang="en-US" sz="1100"/>
              <a:t>/cell-metabolism-14026182on</a:t>
            </a:r>
          </a:p>
        </p:txBody>
      </p:sp>
    </p:spTree>
    <p:extLst>
      <p:ext uri="{BB962C8B-B14F-4D97-AF65-F5344CB8AC3E}">
        <p14:creationId xmlns:p14="http://schemas.microsoft.com/office/powerpoint/2010/main" val="69854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58C8CD-1486-E34C-BADA-B0BECAA8C226}"/>
              </a:ext>
            </a:extLst>
          </p:cNvPr>
          <p:cNvPicPr>
            <a:picLocks noChangeAspect="1"/>
          </p:cNvPicPr>
          <p:nvPr/>
        </p:nvPicPr>
        <p:blipFill>
          <a:blip r:embed="rId2"/>
          <a:stretch>
            <a:fillRect/>
          </a:stretch>
        </p:blipFill>
        <p:spPr>
          <a:xfrm>
            <a:off x="1049867" y="410608"/>
            <a:ext cx="9186333" cy="5494892"/>
          </a:xfrm>
          <a:prstGeom prst="rect">
            <a:avLst/>
          </a:prstGeom>
        </p:spPr>
      </p:pic>
      <p:sp>
        <p:nvSpPr>
          <p:cNvPr id="10" name="Rectangle 9">
            <a:extLst>
              <a:ext uri="{FF2B5EF4-FFF2-40B4-BE49-F238E27FC236}">
                <a16:creationId xmlns:a16="http://schemas.microsoft.com/office/drawing/2014/main" id="{6EAD620A-2901-6C45-81A5-A69E43BAD0CB}"/>
              </a:ext>
            </a:extLst>
          </p:cNvPr>
          <p:cNvSpPr/>
          <p:nvPr/>
        </p:nvSpPr>
        <p:spPr>
          <a:xfrm>
            <a:off x="3577166" y="6199537"/>
            <a:ext cx="6096000" cy="430887"/>
          </a:xfrm>
          <a:prstGeom prst="rect">
            <a:avLst/>
          </a:prstGeom>
        </p:spPr>
        <p:txBody>
          <a:bodyPr>
            <a:spAutoFit/>
          </a:bodyPr>
          <a:lstStyle/>
          <a:p>
            <a:r>
              <a:rPr lang="en-US" sz="1100" b="0" i="0" u="none" strike="noStrike">
                <a:effectLst/>
              </a:rPr>
              <a:t>An, Cell Metabolism. </a:t>
            </a:r>
            <a:r>
              <a:rPr lang="en-US" sz="1100" b="0" i="1" u="none" strike="noStrike">
                <a:effectLst/>
              </a:rPr>
              <a:t>Nature news</a:t>
            </a:r>
            <a:r>
              <a:rPr lang="en-US" sz="1100" b="0" i="0" u="none" strike="noStrike">
                <a:effectLst/>
              </a:rPr>
              <a:t>. Available at: https://</a:t>
            </a:r>
            <a:r>
              <a:rPr lang="en-US" sz="1100" b="0" i="0" u="none" strike="noStrike" err="1">
                <a:effectLst/>
              </a:rPr>
              <a:t>www.nature.com</a:t>
            </a:r>
            <a:r>
              <a:rPr lang="en-US" sz="1100" b="0" i="0" u="none" strike="noStrike">
                <a:effectLst/>
              </a:rPr>
              <a:t>/</a:t>
            </a:r>
            <a:r>
              <a:rPr lang="en-US" sz="1100" b="0" i="0" u="none" strike="noStrike" err="1">
                <a:effectLst/>
              </a:rPr>
              <a:t>scitable</a:t>
            </a:r>
            <a:r>
              <a:rPr lang="en-US" sz="1100" b="0" i="0" u="none" strike="noStrike">
                <a:effectLst/>
              </a:rPr>
              <a:t>/</a:t>
            </a:r>
            <a:r>
              <a:rPr lang="en-US" sz="1100" b="0" i="0" u="none" strike="noStrike" err="1">
                <a:effectLst/>
              </a:rPr>
              <a:t>topicpage</a:t>
            </a:r>
            <a:r>
              <a:rPr lang="en-US" sz="1100" b="0" i="0" u="none" strike="noStrike">
                <a:effectLst/>
              </a:rPr>
              <a:t>/cell-metabolism-14026182on</a:t>
            </a:r>
          </a:p>
        </p:txBody>
      </p:sp>
    </p:spTree>
    <p:extLst>
      <p:ext uri="{BB962C8B-B14F-4D97-AF65-F5344CB8AC3E}">
        <p14:creationId xmlns:p14="http://schemas.microsoft.com/office/powerpoint/2010/main" val="3487258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9691DE-D499-AA4C-911D-A3397E114CBE}"/>
              </a:ext>
            </a:extLst>
          </p:cNvPr>
          <p:cNvPicPr>
            <a:picLocks noChangeAspect="1"/>
          </p:cNvPicPr>
          <p:nvPr/>
        </p:nvPicPr>
        <p:blipFill>
          <a:blip r:embed="rId2"/>
          <a:stretch>
            <a:fillRect/>
          </a:stretch>
        </p:blipFill>
        <p:spPr>
          <a:xfrm>
            <a:off x="735013" y="1550896"/>
            <a:ext cx="9584906" cy="3251200"/>
          </a:xfrm>
          <a:prstGeom prst="rect">
            <a:avLst/>
          </a:prstGeom>
        </p:spPr>
      </p:pic>
      <p:sp>
        <p:nvSpPr>
          <p:cNvPr id="6" name="Title 5">
            <a:extLst>
              <a:ext uri="{FF2B5EF4-FFF2-40B4-BE49-F238E27FC236}">
                <a16:creationId xmlns:a16="http://schemas.microsoft.com/office/drawing/2014/main" id="{FD281876-720E-7641-973C-C804A1F3A673}"/>
              </a:ext>
            </a:extLst>
          </p:cNvPr>
          <p:cNvSpPr>
            <a:spLocks noGrp="1"/>
          </p:cNvSpPr>
          <p:nvPr>
            <p:ph type="title"/>
          </p:nvPr>
        </p:nvSpPr>
        <p:spPr>
          <a:xfrm>
            <a:off x="735013" y="273924"/>
            <a:ext cx="8307387" cy="1117600"/>
          </a:xfrm>
        </p:spPr>
        <p:txBody>
          <a:bodyPr>
            <a:normAutofit fontScale="90000"/>
          </a:bodyPr>
          <a:lstStyle/>
          <a:p>
            <a:r>
              <a:rPr lang="en-US" b="1">
                <a:effectLst/>
              </a:rPr>
              <a:t>Pathophysiology of Impaired </a:t>
            </a:r>
            <a:br>
              <a:rPr lang="en-US"/>
            </a:br>
            <a:r>
              <a:rPr lang="en-US" b="1">
                <a:effectLst/>
              </a:rPr>
              <a:t>Metabolism </a:t>
            </a:r>
            <a:br>
              <a:rPr lang="en-US"/>
            </a:br>
            <a:endParaRPr lang="en-US"/>
          </a:p>
        </p:txBody>
      </p:sp>
      <p:sp>
        <p:nvSpPr>
          <p:cNvPr id="8" name="Rectangle 7">
            <a:extLst>
              <a:ext uri="{FF2B5EF4-FFF2-40B4-BE49-F238E27FC236}">
                <a16:creationId xmlns:a16="http://schemas.microsoft.com/office/drawing/2014/main" id="{C4C40712-641C-1B4B-B894-13D3F045A91D}"/>
              </a:ext>
            </a:extLst>
          </p:cNvPr>
          <p:cNvSpPr/>
          <p:nvPr/>
        </p:nvSpPr>
        <p:spPr>
          <a:xfrm>
            <a:off x="1066800" y="4991004"/>
            <a:ext cx="6096000" cy="1477328"/>
          </a:xfrm>
          <a:prstGeom prst="rect">
            <a:avLst/>
          </a:prstGeom>
        </p:spPr>
        <p:txBody>
          <a:bodyPr>
            <a:spAutoFit/>
          </a:bodyPr>
          <a:lstStyle/>
          <a:p>
            <a:r>
              <a:rPr lang="en-US">
                <a:latin typeface="WarnockPro"/>
              </a:rPr>
              <a:t>Impaired metabolism of nutrients can occur :</a:t>
            </a:r>
          </a:p>
          <a:p>
            <a:pPr marL="285750" indent="-285750">
              <a:buFont typeface="Arial" panose="020B0604020202020204" pitchFamily="34" charset="0"/>
              <a:buChar char="•"/>
            </a:pPr>
            <a:r>
              <a:rPr lang="en-US">
                <a:latin typeface="WarnockPro"/>
              </a:rPr>
              <a:t>Deficient or absent enzyme activity</a:t>
            </a:r>
          </a:p>
          <a:p>
            <a:pPr marL="285750" indent="-285750">
              <a:buFont typeface="Arial" panose="020B0604020202020204" pitchFamily="34" charset="0"/>
              <a:buChar char="•"/>
            </a:pPr>
            <a:r>
              <a:rPr lang="en-US">
                <a:latin typeface="WarnockPro"/>
              </a:rPr>
              <a:t>Defective gene that results in a change to the </a:t>
            </a:r>
            <a:r>
              <a:rPr lang="en-US" b="1">
                <a:latin typeface="WarnockPro"/>
              </a:rPr>
              <a:t>binding site </a:t>
            </a:r>
            <a:r>
              <a:rPr lang="en-US">
                <a:latin typeface="WarnockPro"/>
              </a:rPr>
              <a:t>of </a:t>
            </a:r>
            <a:r>
              <a:rPr lang="en-US" b="1">
                <a:latin typeface="WarnockPro"/>
              </a:rPr>
              <a:t>cofactors </a:t>
            </a:r>
            <a:r>
              <a:rPr lang="en-US">
                <a:latin typeface="WarnockPro"/>
              </a:rPr>
              <a:t>that are needed for a specific enzyme to function properly. </a:t>
            </a:r>
            <a:endParaRPr lang="en-US"/>
          </a:p>
        </p:txBody>
      </p:sp>
      <p:sp>
        <p:nvSpPr>
          <p:cNvPr id="9" name="Rectangle 8">
            <a:extLst>
              <a:ext uri="{FF2B5EF4-FFF2-40B4-BE49-F238E27FC236}">
                <a16:creationId xmlns:a16="http://schemas.microsoft.com/office/drawing/2014/main" id="{012C6177-9BD1-E440-A33A-791331FA11F2}"/>
              </a:ext>
            </a:extLst>
          </p:cNvPr>
          <p:cNvSpPr/>
          <p:nvPr/>
        </p:nvSpPr>
        <p:spPr>
          <a:xfrm>
            <a:off x="5604934" y="1158789"/>
            <a:ext cx="5957721" cy="400110"/>
          </a:xfrm>
          <a:prstGeom prst="rect">
            <a:avLst/>
          </a:prstGeom>
        </p:spPr>
        <p:txBody>
          <a:bodyPr wrap="none">
            <a:spAutoFit/>
          </a:bodyPr>
          <a:lstStyle/>
          <a:p>
            <a:r>
              <a:rPr lang="en-US" sz="2000" b="1">
                <a:solidFill>
                  <a:srgbClr val="FFC000"/>
                </a:solidFill>
                <a:latin typeface="WarnockPro"/>
              </a:rPr>
              <a:t>Accumulation of D results in inhibition of the pathway </a:t>
            </a:r>
            <a:endParaRPr lang="en-US" sz="2000" b="1">
              <a:solidFill>
                <a:srgbClr val="FFC000"/>
              </a:solidFill>
            </a:endParaRPr>
          </a:p>
        </p:txBody>
      </p:sp>
      <p:sp>
        <p:nvSpPr>
          <p:cNvPr id="10" name="TextBox 9">
            <a:extLst>
              <a:ext uri="{FF2B5EF4-FFF2-40B4-BE49-F238E27FC236}">
                <a16:creationId xmlns:a16="http://schemas.microsoft.com/office/drawing/2014/main" id="{251D8CFB-4B11-A047-B9B0-B34206644187}"/>
              </a:ext>
            </a:extLst>
          </p:cNvPr>
          <p:cNvSpPr txBox="1"/>
          <p:nvPr/>
        </p:nvSpPr>
        <p:spPr>
          <a:xfrm>
            <a:off x="8517468" y="5021197"/>
            <a:ext cx="3352800" cy="1754326"/>
          </a:xfrm>
          <a:prstGeom prst="rect">
            <a:avLst/>
          </a:prstGeom>
          <a:noFill/>
        </p:spPr>
        <p:txBody>
          <a:bodyPr wrap="square" rtlCol="0">
            <a:spAutoFit/>
          </a:bodyPr>
          <a:lstStyle/>
          <a:p>
            <a:r>
              <a:rPr lang="en-US" b="1" dirty="0">
                <a:solidFill>
                  <a:srgbClr val="FFC000"/>
                </a:solidFill>
              </a:rPr>
              <a:t>NOT present/Functional enzyme 3 </a:t>
            </a:r>
          </a:p>
          <a:p>
            <a:r>
              <a:rPr lang="en-US" b="1" dirty="0">
                <a:solidFill>
                  <a:srgbClr val="FFC000"/>
                </a:solidFill>
              </a:rPr>
              <a:t>This block can cause accumulation of toxic metabolites or def in product D</a:t>
            </a:r>
          </a:p>
        </p:txBody>
      </p:sp>
      <p:sp>
        <p:nvSpPr>
          <p:cNvPr id="11" name="TextBox 10">
            <a:extLst>
              <a:ext uri="{FF2B5EF4-FFF2-40B4-BE49-F238E27FC236}">
                <a16:creationId xmlns:a16="http://schemas.microsoft.com/office/drawing/2014/main" id="{5397074B-1C0A-3F46-8575-DEA59B075D72}"/>
              </a:ext>
            </a:extLst>
          </p:cNvPr>
          <p:cNvSpPr txBox="1"/>
          <p:nvPr/>
        </p:nvSpPr>
        <p:spPr>
          <a:xfrm>
            <a:off x="6739467" y="1930400"/>
            <a:ext cx="2743200" cy="646331"/>
          </a:xfrm>
          <a:prstGeom prst="rect">
            <a:avLst/>
          </a:prstGeom>
          <a:noFill/>
        </p:spPr>
        <p:txBody>
          <a:bodyPr wrap="square" rtlCol="0">
            <a:spAutoFit/>
          </a:bodyPr>
          <a:lstStyle/>
          <a:p>
            <a:r>
              <a:rPr lang="en-US" b="1">
                <a:solidFill>
                  <a:srgbClr val="FFC000"/>
                </a:solidFill>
              </a:rPr>
              <a:t>impaired feedback inhibition </a:t>
            </a:r>
          </a:p>
        </p:txBody>
      </p:sp>
    </p:spTree>
    <p:extLst>
      <p:ext uri="{BB962C8B-B14F-4D97-AF65-F5344CB8AC3E}">
        <p14:creationId xmlns:p14="http://schemas.microsoft.com/office/powerpoint/2010/main" val="1437598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4E97-7381-FA4A-BF9A-20961063189E}"/>
              </a:ext>
            </a:extLst>
          </p:cNvPr>
          <p:cNvSpPr>
            <a:spLocks noGrp="1"/>
          </p:cNvSpPr>
          <p:nvPr>
            <p:ph type="title"/>
          </p:nvPr>
        </p:nvSpPr>
        <p:spPr>
          <a:xfrm>
            <a:off x="481013" y="237067"/>
            <a:ext cx="9905998" cy="1905000"/>
          </a:xfrm>
        </p:spPr>
        <p:txBody>
          <a:bodyPr/>
          <a:lstStyle/>
          <a:p>
            <a:r>
              <a:rPr lang="en-US" b="1">
                <a:effectLst/>
              </a:rPr>
              <a:t>Phenylketonuria</a:t>
            </a:r>
            <a:br>
              <a:rPr lang="en-US" b="1">
                <a:effectLst/>
              </a:rPr>
            </a:br>
            <a:endParaRPr lang="en-US"/>
          </a:p>
        </p:txBody>
      </p:sp>
      <p:sp>
        <p:nvSpPr>
          <p:cNvPr id="3" name="Content Placeholder 2">
            <a:extLst>
              <a:ext uri="{FF2B5EF4-FFF2-40B4-BE49-F238E27FC236}">
                <a16:creationId xmlns:a16="http://schemas.microsoft.com/office/drawing/2014/main" id="{3CD796C5-E019-4348-B77D-1BB75E61CF1F}"/>
              </a:ext>
            </a:extLst>
          </p:cNvPr>
          <p:cNvSpPr>
            <a:spLocks noGrp="1"/>
          </p:cNvSpPr>
          <p:nvPr>
            <p:ph idx="1"/>
          </p:nvPr>
        </p:nvSpPr>
        <p:spPr>
          <a:xfrm>
            <a:off x="735013" y="1837266"/>
            <a:ext cx="9905998" cy="3124201"/>
          </a:xfrm>
        </p:spPr>
        <p:txBody>
          <a:bodyPr/>
          <a:lstStyle/>
          <a:p>
            <a:pPr marL="0" indent="0">
              <a:buNone/>
            </a:pPr>
            <a:r>
              <a:rPr lang="en-US">
                <a:effectLst/>
              </a:rPr>
              <a:t>PKU is caused by </a:t>
            </a:r>
            <a:r>
              <a:rPr lang="en-US" b="1">
                <a:effectLst/>
              </a:rPr>
              <a:t>a defect in the gene that helps create the enzyme needed to break down phenylalanine</a:t>
            </a:r>
            <a:r>
              <a:rPr lang="en-US">
                <a:effectLst/>
              </a:rPr>
              <a:t>.</a:t>
            </a:r>
          </a:p>
          <a:p>
            <a:pPr marL="0" indent="0">
              <a:buNone/>
            </a:pPr>
            <a:r>
              <a:rPr lang="en-US" b="1">
                <a:effectLst/>
              </a:rPr>
              <a:t>deficiency of phenylalanine hydroxylase (PAH) ( enzyme)</a:t>
            </a:r>
            <a:endParaRPr lang="en-US">
              <a:effectLst/>
            </a:endParaRPr>
          </a:p>
          <a:p>
            <a:pPr marL="0" indent="0">
              <a:buNone/>
            </a:pPr>
            <a:r>
              <a:rPr lang="en-US">
                <a:effectLst/>
              </a:rPr>
              <a:t>This deficiency leads to the accumulation of </a:t>
            </a:r>
            <a:r>
              <a:rPr lang="en-US" err="1">
                <a:effectLst/>
              </a:rPr>
              <a:t>Phe</a:t>
            </a:r>
            <a:r>
              <a:rPr lang="en-US">
                <a:effectLst/>
              </a:rPr>
              <a:t> and its metabolites in tissues and body fluids of PKU patients</a:t>
            </a:r>
            <a:endParaRPr lang="en-US"/>
          </a:p>
        </p:txBody>
      </p:sp>
    </p:spTree>
    <p:extLst>
      <p:ext uri="{BB962C8B-B14F-4D97-AF65-F5344CB8AC3E}">
        <p14:creationId xmlns:p14="http://schemas.microsoft.com/office/powerpoint/2010/main" val="1582320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3629</TotalTime>
  <Words>947</Words>
  <Application>Microsoft Macintosh PowerPoint</Application>
  <PresentationFormat>Widescreen</PresentationFormat>
  <Paragraphs>76</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ArialMT</vt:lpstr>
      <vt:lpstr>Calibri</vt:lpstr>
      <vt:lpstr>Calibri Light</vt:lpstr>
      <vt:lpstr>Nobile</vt:lpstr>
      <vt:lpstr>Times New Roman</vt:lpstr>
      <vt:lpstr>WarnockPro</vt:lpstr>
      <vt:lpstr>Office Theme</vt:lpstr>
      <vt:lpstr>NUTD 338 Nutrient metabolism </vt:lpstr>
      <vt:lpstr>Metabolism </vt:lpstr>
      <vt:lpstr>Catabolic vs. Anabolic reactions</vt:lpstr>
      <vt:lpstr>PowerPoint Presentation</vt:lpstr>
      <vt:lpstr>PowerPoint Presentation</vt:lpstr>
      <vt:lpstr>REGULATION OF METABOLIC PATHWAYS </vt:lpstr>
      <vt:lpstr>PowerPoint Presentation</vt:lpstr>
      <vt:lpstr>Pathophysiology of Impaired  Metabolism  </vt:lpstr>
      <vt:lpstr>Phenylketonuria </vt:lpstr>
      <vt:lpstr>Basal metabolic Rate </vt:lpstr>
      <vt:lpstr>The Digestive tract </vt:lpstr>
      <vt:lpstr>PowerPoint Presentation</vt:lpstr>
      <vt:lpstr>GI Tract Functions:  </vt:lpstr>
      <vt:lpstr>PowerPoint Presentation</vt:lpstr>
      <vt:lpstr>lumen and the four main tunics, or layers, of the gastrointestinal tract:  </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Hydration  water </dc:title>
  <dc:creator>Hind Eliyan</dc:creator>
  <cp:lastModifiedBy>Hind Eliyan</cp:lastModifiedBy>
  <cp:revision>42</cp:revision>
  <dcterms:created xsi:type="dcterms:W3CDTF">2021-09-10T20:50:38Z</dcterms:created>
  <dcterms:modified xsi:type="dcterms:W3CDTF">2021-09-23T08:10:27Z</dcterms:modified>
</cp:coreProperties>
</file>