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18" r:id="rId2"/>
    <p:sldId id="339" r:id="rId3"/>
    <p:sldId id="340" r:id="rId4"/>
    <p:sldId id="341" r:id="rId5"/>
    <p:sldId id="329" r:id="rId6"/>
    <p:sldId id="342" r:id="rId7"/>
    <p:sldId id="343" r:id="rId8"/>
    <p:sldId id="344" r:id="rId9"/>
    <p:sldId id="345" r:id="rId10"/>
    <p:sldId id="347" r:id="rId11"/>
    <p:sldId id="348" r:id="rId12"/>
    <p:sldId id="349" r:id="rId13"/>
    <p:sldId id="350" r:id="rId14"/>
    <p:sldId id="351" r:id="rId15"/>
    <p:sldId id="353" r:id="rId16"/>
    <p:sldId id="354" r:id="rId17"/>
    <p:sldId id="356" r:id="rId18"/>
    <p:sldId id="355" r:id="rId19"/>
    <p:sldId id="357" r:id="rId20"/>
    <p:sldId id="358" r:id="rId21"/>
    <p:sldId id="359" r:id="rId22"/>
    <p:sldId id="360" r:id="rId23"/>
    <p:sldId id="361" r:id="rId24"/>
    <p:sldId id="362" r:id="rId25"/>
  </p:sldIdLst>
  <p:sldSz cx="12188825"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6" autoAdjust="0"/>
    <p:restoredTop sz="94629" autoAdjust="0"/>
  </p:normalViewPr>
  <p:slideViewPr>
    <p:cSldViewPr showGuides="1">
      <p:cViewPr varScale="1">
        <p:scale>
          <a:sx n="94" d="100"/>
          <a:sy n="94" d="100"/>
        </p:scale>
        <p:origin x="78" y="33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3/25/2021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3/25/2021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are reviewing some terms from prior chapters:</a:t>
            </a:r>
          </a:p>
          <a:p>
            <a:r>
              <a:rPr lang="en-US" b="1" dirty="0"/>
              <a:t>Cost objects are anything for which a cost measurement is desired</a:t>
            </a:r>
          </a:p>
          <a:p>
            <a:r>
              <a:rPr lang="en-US" b="1" dirty="0"/>
              <a:t>Direct costs of a cost object are costs that can be traced to that cost object in an economically feasible way</a:t>
            </a:r>
          </a:p>
          <a:p>
            <a:r>
              <a:rPr lang="en-US" b="1"/>
              <a:t>Indirect costs of a cost object are costs that cannot be traced in an economically feasible way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87871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Here, we have some additional terminology:</a:t>
            </a:r>
          </a:p>
          <a:p>
            <a:pPr eaLnBrk="1" hangingPunct="1">
              <a:spcBef>
                <a:spcPct val="0"/>
              </a:spcBef>
            </a:pPr>
            <a:r>
              <a:rPr lang="en-US" altLang="en-US" dirty="0"/>
              <a:t>A cost pool is a grouping of</a:t>
            </a:r>
            <a:r>
              <a:rPr lang="en-US" altLang="en-US" baseline="0" dirty="0"/>
              <a:t> individual indirect cost items and a cost allocation base is a method by which we can link a cost pool to a cost object.  In other words, how much of which cost will be included with cost object A vs. cost object B.</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19461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cost accounting, we study two different types of costing</a:t>
            </a:r>
            <a:r>
              <a:rPr lang="en-US" baseline="0" dirty="0"/>
              <a:t> systems:  job costing and process costing.</a:t>
            </a:r>
          </a:p>
          <a:p>
            <a:r>
              <a:rPr lang="en-US" b="1" dirty="0"/>
              <a:t>In a JOB COSTING SYSTEM, the cost object is a unit or multiple units of a distinct product or service which we call a job.  Each job generally uses different amounts of resources.</a:t>
            </a:r>
          </a:p>
          <a:p>
            <a:r>
              <a:rPr lang="en-US" b="1" dirty="0"/>
              <a:t>In a PROCESS COSTING SYSTEM, the cost object is masses of identical or similar units of a product or service.  In this type of system, we divide the total cost of producing an identical or similar product or service by the total number of units produced to obtain a per-unit cost.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37862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must be taken to properly</a:t>
            </a:r>
            <a:r>
              <a:rPr lang="en-US" baseline="0" dirty="0"/>
              <a:t> distinguish between the allocation process for actual costing and normal costing.</a:t>
            </a:r>
          </a:p>
          <a:p>
            <a:endParaRPr lang="en-US" dirty="0"/>
          </a:p>
          <a:p>
            <a:r>
              <a:rPr lang="en-US" b="1" dirty="0"/>
              <a:t>ACTUAL COSTING – allocates indirect costs based on the </a:t>
            </a:r>
            <a:r>
              <a:rPr lang="en-US" b="1" u="sng" dirty="0"/>
              <a:t>actual</a:t>
            </a:r>
            <a:r>
              <a:rPr lang="en-US" b="1" dirty="0"/>
              <a:t> indirect cost rates times the actual quantities of the cost allocation base.</a:t>
            </a:r>
          </a:p>
          <a:p>
            <a:r>
              <a:rPr lang="en-US" b="1" dirty="0"/>
              <a:t>NORMAL COSTING – allocates indirect costs based on the </a:t>
            </a:r>
            <a:r>
              <a:rPr lang="en-US" b="1" u="sng" dirty="0"/>
              <a:t>budgeted</a:t>
            </a:r>
            <a:r>
              <a:rPr lang="en-US" b="1" dirty="0"/>
              <a:t> indirect cost rates times the actual quantities of the cost allocation base.</a:t>
            </a:r>
          </a:p>
          <a:p>
            <a:endParaRPr lang="en-US" dirty="0"/>
          </a:p>
          <a:p>
            <a:r>
              <a:rPr lang="en-US" dirty="0"/>
              <a:t>Note that the only difference here is whether we use ACTUAL or BUDGETED indirect cost</a:t>
            </a:r>
            <a:r>
              <a:rPr lang="en-US" baseline="0" dirty="0"/>
              <a:t> rates.  In the next slide, we will look at the formulas we use to determine actual indirect cost rates and budgeted indirect costs rates.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1828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Recall that two different overhead accounts are used in our journal entries for overhead related transactions.  We use Manufacturing Overhead Control for the actual overhead costs incurred and Manufacturing Overhead Allocated for the estimated overhead applied to production through the work-in-process account.</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55430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Under normal costing, a company’s actual overhead costs incurred each month are not likely to equal its budgeted overhead costs allocated each month.</a:t>
            </a:r>
          </a:p>
          <a:p>
            <a:r>
              <a:rPr lang="en-US" baseline="0" dirty="0"/>
              <a:t>The difference is identified as over- or under-allocated overhead.</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66138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Under-allocated indirect costs occur when the allocated amount of indirect costs in an accounting period is less than the actual (incurred) amount.  Over-allocated indirect costs occur when the allocated amount of indirect costs in an accounting period is greater than the actual (incurred) amount.</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06916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3/25/2021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3/25/2021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3/25/2021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3/25/2021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3/25/2021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3/25/2021</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4</a:t>
            </a:r>
            <a:endParaRPr lang="en-US" dirty="0"/>
          </a:p>
        </p:txBody>
      </p:sp>
      <p:sp>
        <p:nvSpPr>
          <p:cNvPr id="3" name="Subtitle 2"/>
          <p:cNvSpPr>
            <a:spLocks noGrp="1"/>
          </p:cNvSpPr>
          <p:nvPr>
            <p:ph type="subTitle" idx="1"/>
          </p:nvPr>
        </p:nvSpPr>
        <p:spPr/>
        <p:txBody>
          <a:bodyPr/>
          <a:lstStyle/>
          <a:p>
            <a:r>
              <a:rPr lang="en-US" dirty="0" smtClean="0"/>
              <a:t>JOB COSTING</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JOURNAL ENTRIES</a:t>
            </a:r>
            <a:endParaRPr lang="en-US" dirty="0"/>
          </a:p>
        </p:txBody>
      </p:sp>
      <p:sp>
        <p:nvSpPr>
          <p:cNvPr id="14" name="Content Placeholder 13"/>
          <p:cNvSpPr>
            <a:spLocks noGrp="1"/>
          </p:cNvSpPr>
          <p:nvPr>
            <p:ph idx="1"/>
          </p:nvPr>
        </p:nvSpPr>
        <p:spPr/>
        <p:txBody>
          <a:bodyPr/>
          <a:lstStyle/>
          <a:p>
            <a:pPr marL="0" indent="0">
              <a:buNone/>
            </a:pPr>
            <a:r>
              <a:rPr lang="en-US" b="1" dirty="0" smtClean="0"/>
              <a:t>TRANSACTION 4</a:t>
            </a:r>
            <a:r>
              <a:rPr lang="en-US" dirty="0" smtClean="0"/>
              <a:t>: </a:t>
            </a:r>
            <a:r>
              <a:rPr lang="en-US" dirty="0"/>
              <a:t>Assume that </a:t>
            </a:r>
            <a:r>
              <a:rPr lang="en-US" dirty="0" smtClean="0"/>
              <a:t>machine depreciation </a:t>
            </a:r>
            <a:r>
              <a:rPr lang="en-US" dirty="0"/>
              <a:t>for the period is $26,000. Other manufacturing overhead incurred amounted to </a:t>
            </a:r>
            <a:r>
              <a:rPr lang="en-US" dirty="0" smtClean="0"/>
              <a:t>$33,100</a:t>
            </a:r>
            <a:endParaRPr lang="en-US" dirty="0"/>
          </a:p>
          <a:p>
            <a:pPr marL="0" indent="0">
              <a:buNone/>
            </a:pPr>
            <a:r>
              <a:rPr lang="en-US" dirty="0" smtClean="0"/>
              <a:t>Dr. MOH       59,100</a:t>
            </a:r>
          </a:p>
          <a:p>
            <a:pPr marL="0" indent="0">
              <a:buNone/>
            </a:pPr>
            <a:r>
              <a:rPr lang="en-US" dirty="0" smtClean="0"/>
              <a:t>                        Cr. ACC. DEP                26,000</a:t>
            </a:r>
          </a:p>
          <a:p>
            <a:pPr marL="0" indent="0">
              <a:buNone/>
            </a:pPr>
            <a:r>
              <a:rPr lang="en-US" dirty="0"/>
              <a:t> </a:t>
            </a:r>
            <a:r>
              <a:rPr lang="en-US" dirty="0" smtClean="0"/>
              <a:t>                            Accounts Payable  33,100 </a:t>
            </a:r>
            <a:endParaRPr lang="en-US" dirty="0"/>
          </a:p>
        </p:txBody>
      </p:sp>
    </p:spTree>
    <p:extLst>
      <p:ext uri="{BB962C8B-B14F-4D97-AF65-F5344CB8AC3E}">
        <p14:creationId xmlns:p14="http://schemas.microsoft.com/office/powerpoint/2010/main" val="163759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smtClean="0">
                <a:latin typeface="+mj-lt"/>
              </a:rPr>
              <a:t>Allocation of Indirect costs</a:t>
            </a:r>
            <a:endParaRPr lang="en-US" b="1" dirty="0">
              <a:latin typeface="+mj-lt"/>
            </a:endParaRPr>
          </a:p>
        </p:txBody>
      </p:sp>
      <p:sp>
        <p:nvSpPr>
          <p:cNvPr id="3" name="Content Placeholder 1"/>
          <p:cNvSpPr>
            <a:spLocks noGrp="1"/>
          </p:cNvSpPr>
          <p:nvPr>
            <p:ph idx="1"/>
          </p:nvPr>
        </p:nvSpPr>
        <p:spPr>
          <a:xfrm>
            <a:off x="1522413" y="1981200"/>
            <a:ext cx="9829799" cy="4419600"/>
          </a:xfrm>
        </p:spPr>
        <p:txBody>
          <a:bodyPr>
            <a:normAutofit fontScale="92500" lnSpcReduction="10000"/>
          </a:bodyPr>
          <a:lstStyle/>
          <a:p>
            <a:pPr marL="0" indent="0">
              <a:buNone/>
            </a:pPr>
            <a:r>
              <a:rPr lang="en-US" sz="2800" dirty="0" smtClean="0"/>
              <a:t>NORMAL </a:t>
            </a:r>
            <a:r>
              <a:rPr lang="en-US" sz="2800" dirty="0"/>
              <a:t>COSTING – allocates indirect costs based on the </a:t>
            </a:r>
            <a:r>
              <a:rPr lang="en-US" sz="2800" u="sng" dirty="0"/>
              <a:t>budgeted</a:t>
            </a:r>
            <a:r>
              <a:rPr lang="en-US" sz="2800" dirty="0"/>
              <a:t> indirect cost rates times the actual quantities of the cost allocation base</a:t>
            </a:r>
            <a:r>
              <a:rPr lang="en-US" sz="2800" dirty="0" smtClean="0"/>
              <a:t>.</a:t>
            </a:r>
            <a:endParaRPr lang="en-US" sz="2800" dirty="0"/>
          </a:p>
          <a:p>
            <a:pPr marL="0" indent="0">
              <a:buNone/>
            </a:pPr>
            <a:r>
              <a:rPr lang="en-US" sz="2800" dirty="0" smtClean="0"/>
              <a:t>First: </a:t>
            </a:r>
            <a:r>
              <a:rPr lang="en-US" sz="3200" dirty="0"/>
              <a:t>Compute the Rate per Unit of each cost-allocation base used to allocate indirect costs to the </a:t>
            </a:r>
            <a:r>
              <a:rPr lang="en-US" sz="3200" dirty="0" smtClean="0"/>
              <a:t>job</a:t>
            </a:r>
            <a:endParaRPr lang="en-US" sz="3200" dirty="0"/>
          </a:p>
          <a:p>
            <a:pPr marL="0" indent="0" algn="ctr">
              <a:buNone/>
            </a:pPr>
            <a:r>
              <a:rPr lang="en-US" sz="2800" b="1" i="1" dirty="0"/>
              <a:t>	Budgeted Manufacturing Overhead Rate = Budgeted 	Manufacturing Overhead Costs / Budgeted Total Quantity </a:t>
            </a:r>
            <a:r>
              <a:rPr lang="en-US" sz="2800" b="1" i="1" dirty="0" smtClean="0"/>
              <a:t>         of Cost-Allocation </a:t>
            </a:r>
            <a:r>
              <a:rPr lang="en-US" sz="2800" b="1" i="1" dirty="0"/>
              <a:t>Base</a:t>
            </a:r>
          </a:p>
          <a:p>
            <a:pPr marL="0" indent="0">
              <a:buNone/>
            </a:pPr>
            <a:r>
              <a:rPr lang="en-US" sz="3200" dirty="0" smtClean="0"/>
              <a:t>Second: Compute </a:t>
            </a:r>
            <a:r>
              <a:rPr lang="en-US" sz="3200" dirty="0"/>
              <a:t>the indirect costs allocated to the job:</a:t>
            </a:r>
          </a:p>
          <a:p>
            <a:pPr marL="0" indent="0">
              <a:buNone/>
            </a:pPr>
            <a:r>
              <a:rPr lang="en-US" sz="2800" b="1" i="1" dirty="0"/>
              <a:t>	Budgeted Allocation Rate x Actual Base Activity For the Job</a:t>
            </a:r>
          </a:p>
          <a:p>
            <a:pPr marL="0" indent="0">
              <a:buNone/>
            </a:pPr>
            <a:endParaRPr lang="en-US" sz="2800" dirty="0"/>
          </a:p>
        </p:txBody>
      </p:sp>
    </p:spTree>
    <p:extLst>
      <p:ext uri="{BB962C8B-B14F-4D97-AF65-F5344CB8AC3E}">
        <p14:creationId xmlns:p14="http://schemas.microsoft.com/office/powerpoint/2010/main" val="292346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Assume that the manufacturing company budgets $60,000 for total manufacturing overhead costs and 2,400 </a:t>
            </a:r>
            <a:r>
              <a:rPr lang="en-US" dirty="0" smtClean="0"/>
              <a:t>machine-hours( the allocation base). </a:t>
            </a:r>
            <a:r>
              <a:rPr lang="en-US" dirty="0"/>
              <a:t>What is the budgeted indirect-cost rate? </a:t>
            </a:r>
            <a:endParaRPr lang="en-US" dirty="0" smtClean="0"/>
          </a:p>
          <a:p>
            <a:pPr marL="0" indent="0">
              <a:buNone/>
            </a:pPr>
            <a:r>
              <a:rPr lang="en-US" dirty="0" smtClean="0"/>
              <a:t>Budgeted manufacturing overhead rate = $60,000</a:t>
            </a:r>
          </a:p>
          <a:p>
            <a:pPr marL="0" indent="0">
              <a:buNone/>
            </a:pPr>
            <a:r>
              <a:rPr lang="en-US" dirty="0"/>
              <a:t> </a:t>
            </a:r>
            <a:r>
              <a:rPr lang="en-US" dirty="0" smtClean="0"/>
              <a:t>                                                                               2,400 machine h.</a:t>
            </a:r>
          </a:p>
          <a:p>
            <a:pPr marL="0" indent="0">
              <a:buNone/>
            </a:pPr>
            <a:endParaRPr lang="en-US" dirty="0"/>
          </a:p>
          <a:p>
            <a:pPr marL="0" indent="0">
              <a:buNone/>
            </a:pPr>
            <a:r>
              <a:rPr lang="en-US" dirty="0" smtClean="0"/>
              <a:t>                                                                              =  $25 / machine hour</a:t>
            </a:r>
          </a:p>
          <a:p>
            <a:pPr marL="0" indent="0">
              <a:buNone/>
            </a:pPr>
            <a:endParaRPr lang="en-US" dirty="0"/>
          </a:p>
          <a:p>
            <a:pPr marL="0" indent="0">
              <a:buNone/>
            </a:pPr>
            <a:endParaRPr lang="en-US" dirty="0"/>
          </a:p>
        </p:txBody>
      </p:sp>
      <p:cxnSp>
        <p:nvCxnSpPr>
          <p:cNvPr id="5" name="Straight Connector 4"/>
          <p:cNvCxnSpPr/>
          <p:nvPr/>
        </p:nvCxnSpPr>
        <p:spPr>
          <a:xfrm flipH="1">
            <a:off x="6856412" y="3657600"/>
            <a:ext cx="1447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3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How much indirect cost </a:t>
            </a:r>
            <a:r>
              <a:rPr lang="en-US" dirty="0" smtClean="0"/>
              <a:t>should be  </a:t>
            </a:r>
            <a:r>
              <a:rPr lang="en-US" dirty="0"/>
              <a:t>allocated to </a:t>
            </a:r>
            <a:r>
              <a:rPr lang="en-US" dirty="0" smtClean="0"/>
              <a:t>Jobs 650 and 651 assuming they incurred 1,000 and 1980 machine hours respectively?</a:t>
            </a:r>
          </a:p>
          <a:p>
            <a:pPr marL="0" indent="0">
              <a:buNone/>
            </a:pPr>
            <a:r>
              <a:rPr lang="en-US" dirty="0" smtClean="0"/>
              <a:t>MOH Allocated to Job 650 = $25/ machine h. x  1,000 machine h.</a:t>
            </a:r>
          </a:p>
          <a:p>
            <a:pPr marL="0" indent="0">
              <a:buNone/>
            </a:pPr>
            <a:r>
              <a:rPr lang="en-US" dirty="0"/>
              <a:t> </a:t>
            </a:r>
            <a:r>
              <a:rPr lang="en-US" dirty="0" smtClean="0"/>
              <a:t>                                                  = $ 25,000</a:t>
            </a:r>
          </a:p>
          <a:p>
            <a:pPr marL="0" indent="0">
              <a:buNone/>
            </a:pPr>
            <a:r>
              <a:rPr lang="en-US" dirty="0" smtClean="0"/>
              <a:t>MOH Allocated to Job 651 = $25/ machine h. x 1980 machine h.</a:t>
            </a:r>
          </a:p>
          <a:p>
            <a:pPr marL="0" indent="0">
              <a:buNone/>
            </a:pPr>
            <a:r>
              <a:rPr lang="en-US" dirty="0"/>
              <a:t> </a:t>
            </a:r>
            <a:r>
              <a:rPr lang="en-US" dirty="0" smtClean="0"/>
              <a:t>                                                  = $49,500</a:t>
            </a:r>
          </a:p>
          <a:p>
            <a:pPr marL="0" indent="0">
              <a:buNone/>
            </a:pPr>
            <a:r>
              <a:rPr lang="en-US" dirty="0" smtClean="0"/>
              <a:t>Total MOH Allocated = $74,500</a:t>
            </a:r>
            <a:endParaRPr lang="en-US" dirty="0"/>
          </a:p>
        </p:txBody>
      </p:sp>
    </p:spTree>
    <p:extLst>
      <p:ext uri="{BB962C8B-B14F-4D97-AF65-F5344CB8AC3E}">
        <p14:creationId xmlns:p14="http://schemas.microsoft.com/office/powerpoint/2010/main" val="35289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journal entry should be recorded?</a:t>
            </a:r>
          </a:p>
          <a:p>
            <a:pPr marL="0" indent="0">
              <a:buNone/>
            </a:pPr>
            <a:r>
              <a:rPr lang="en-US" dirty="0"/>
              <a:t>Dr. WIP </a:t>
            </a:r>
            <a:r>
              <a:rPr lang="en-US" dirty="0" err="1"/>
              <a:t>inv</a:t>
            </a:r>
            <a:r>
              <a:rPr lang="en-US" dirty="0"/>
              <a:t>- </a:t>
            </a:r>
            <a:r>
              <a:rPr lang="en-US" dirty="0" smtClean="0"/>
              <a:t>Jobs </a:t>
            </a:r>
            <a:r>
              <a:rPr lang="en-US" dirty="0"/>
              <a:t>650 </a:t>
            </a:r>
            <a:r>
              <a:rPr lang="en-US" dirty="0" smtClean="0"/>
              <a:t>&amp; 651  74,500</a:t>
            </a:r>
            <a:endParaRPr lang="en-US" dirty="0"/>
          </a:p>
          <a:p>
            <a:pPr marL="0" indent="0">
              <a:buNone/>
            </a:pPr>
            <a:r>
              <a:rPr lang="en-US" dirty="0" smtClean="0"/>
              <a:t>                                                Cr. MOH Allocated  74,500</a:t>
            </a:r>
            <a:endParaRPr lang="en-US" dirty="0"/>
          </a:p>
        </p:txBody>
      </p:sp>
    </p:spTree>
    <p:extLst>
      <p:ext uri="{BB962C8B-B14F-4D97-AF65-F5344CB8AC3E}">
        <p14:creationId xmlns:p14="http://schemas.microsoft.com/office/powerpoint/2010/main" val="6913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208212" y="2366513"/>
            <a:ext cx="5791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027612" y="2406855"/>
            <a:ext cx="0" cy="2241345"/>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flipH="1">
            <a:off x="2360611" y="1905000"/>
            <a:ext cx="4343400" cy="369332"/>
          </a:xfrm>
          <a:prstGeom prst="rect">
            <a:avLst/>
          </a:prstGeom>
          <a:noFill/>
        </p:spPr>
        <p:txBody>
          <a:bodyPr wrap="square" rtlCol="0">
            <a:spAutoFit/>
          </a:bodyPr>
          <a:lstStyle/>
          <a:p>
            <a:r>
              <a:rPr lang="en-US" b="1" dirty="0" smtClean="0"/>
              <a:t>                                              WIP</a:t>
            </a:r>
            <a:endParaRPr lang="en-US" b="1" dirty="0"/>
          </a:p>
        </p:txBody>
      </p:sp>
      <p:sp>
        <p:nvSpPr>
          <p:cNvPr id="24" name="TextBox 23"/>
          <p:cNvSpPr txBox="1"/>
          <p:nvPr/>
        </p:nvSpPr>
        <p:spPr>
          <a:xfrm flipH="1">
            <a:off x="1855440" y="2438567"/>
            <a:ext cx="2771117" cy="369332"/>
          </a:xfrm>
          <a:prstGeom prst="rect">
            <a:avLst/>
          </a:prstGeom>
          <a:noFill/>
        </p:spPr>
        <p:txBody>
          <a:bodyPr wrap="square" rtlCol="0">
            <a:spAutoFit/>
          </a:bodyPr>
          <a:lstStyle/>
          <a:p>
            <a:r>
              <a:rPr lang="en-US" dirty="0" smtClean="0"/>
              <a:t>       DM               $60,000</a:t>
            </a:r>
            <a:endParaRPr lang="en-US" dirty="0"/>
          </a:p>
        </p:txBody>
      </p:sp>
      <p:sp>
        <p:nvSpPr>
          <p:cNvPr id="8" name="TextBox 7"/>
          <p:cNvSpPr txBox="1"/>
          <p:nvPr/>
        </p:nvSpPr>
        <p:spPr>
          <a:xfrm>
            <a:off x="1654758" y="2869889"/>
            <a:ext cx="2687054" cy="369332"/>
          </a:xfrm>
          <a:prstGeom prst="rect">
            <a:avLst/>
          </a:prstGeom>
          <a:noFill/>
        </p:spPr>
        <p:txBody>
          <a:bodyPr wrap="square" rtlCol="0">
            <a:spAutoFit/>
          </a:bodyPr>
          <a:lstStyle/>
          <a:p>
            <a:r>
              <a:rPr lang="en-US" dirty="0" smtClean="0"/>
              <a:t>            DL                $22,000</a:t>
            </a:r>
            <a:endParaRPr lang="en-US" dirty="0"/>
          </a:p>
        </p:txBody>
      </p:sp>
      <p:sp>
        <p:nvSpPr>
          <p:cNvPr id="7" name="TextBox 6"/>
          <p:cNvSpPr txBox="1"/>
          <p:nvPr/>
        </p:nvSpPr>
        <p:spPr>
          <a:xfrm>
            <a:off x="1959559" y="3447828"/>
            <a:ext cx="2402306" cy="369332"/>
          </a:xfrm>
          <a:prstGeom prst="rect">
            <a:avLst/>
          </a:prstGeom>
          <a:noFill/>
        </p:spPr>
        <p:txBody>
          <a:bodyPr wrap="square" rtlCol="0">
            <a:spAutoFit/>
          </a:bodyPr>
          <a:lstStyle/>
          <a:p>
            <a:r>
              <a:rPr lang="en-US" dirty="0" smtClean="0"/>
              <a:t>MOH ALLOC. $ 74,500</a:t>
            </a:r>
            <a:endParaRPr lang="en-US" dirty="0"/>
          </a:p>
        </p:txBody>
      </p:sp>
      <p:cxnSp>
        <p:nvCxnSpPr>
          <p:cNvPr id="11" name="Straight Connector 10"/>
          <p:cNvCxnSpPr/>
          <p:nvPr/>
        </p:nvCxnSpPr>
        <p:spPr>
          <a:xfrm flipH="1">
            <a:off x="2095918" y="3962400"/>
            <a:ext cx="2743200"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589212" y="4089224"/>
            <a:ext cx="2286000" cy="369332"/>
          </a:xfrm>
          <a:prstGeom prst="rect">
            <a:avLst/>
          </a:prstGeom>
          <a:noFill/>
        </p:spPr>
        <p:txBody>
          <a:bodyPr wrap="square" rtlCol="0">
            <a:spAutoFit/>
          </a:bodyPr>
          <a:lstStyle/>
          <a:p>
            <a:r>
              <a:rPr lang="en-US" dirty="0" smtClean="0"/>
              <a:t>         </a:t>
            </a:r>
            <a:r>
              <a:rPr lang="en-US" b="1" u="sng" dirty="0" smtClean="0"/>
              <a:t>$156,500</a:t>
            </a:r>
            <a:endParaRPr lang="en-US" b="1" u="sng" dirty="0"/>
          </a:p>
        </p:txBody>
      </p:sp>
    </p:spTree>
    <p:extLst>
      <p:ext uri="{BB962C8B-B14F-4D97-AF65-F5344CB8AC3E}">
        <p14:creationId xmlns:p14="http://schemas.microsoft.com/office/powerpoint/2010/main" val="159726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Assume Job 650 is completed and sold for $150,000 on account, what are the required journal entries?</a:t>
            </a:r>
          </a:p>
          <a:p>
            <a:pPr marL="0" indent="0">
              <a:buNone/>
            </a:pPr>
            <a:r>
              <a:rPr lang="en-US" dirty="0" smtClean="0"/>
              <a:t>First : Dr. Finished goods inv. 650    94,000         </a:t>
            </a:r>
            <a:endParaRPr lang="en-US" dirty="0"/>
          </a:p>
          <a:p>
            <a:pPr marL="0" indent="0">
              <a:buNone/>
            </a:pPr>
            <a:r>
              <a:rPr lang="en-US" dirty="0" smtClean="0"/>
              <a:t>                                           Cr. WIP inv. (Job 650 )   94,000</a:t>
            </a:r>
          </a:p>
          <a:p>
            <a:pPr marL="0" indent="0">
              <a:buNone/>
            </a:pPr>
            <a:r>
              <a:rPr lang="en-US" dirty="0" smtClean="0"/>
              <a:t>Second: Dr. C.G.S      94,000</a:t>
            </a:r>
          </a:p>
          <a:p>
            <a:pPr marL="0" indent="0">
              <a:buNone/>
            </a:pPr>
            <a:r>
              <a:rPr lang="en-US" dirty="0"/>
              <a:t> </a:t>
            </a:r>
            <a:r>
              <a:rPr lang="en-US" dirty="0" smtClean="0"/>
              <a:t>                                Cr. Finished goods inv.    94,000</a:t>
            </a:r>
          </a:p>
          <a:p>
            <a:pPr marL="0" indent="0">
              <a:buNone/>
            </a:pPr>
            <a:r>
              <a:rPr lang="en-US" dirty="0"/>
              <a:t> </a:t>
            </a:r>
            <a:r>
              <a:rPr lang="en-US" dirty="0" smtClean="0"/>
              <a:t>                Dr. A/R      $150,000</a:t>
            </a:r>
          </a:p>
          <a:p>
            <a:pPr marL="0" indent="0">
              <a:buNone/>
            </a:pPr>
            <a:r>
              <a:rPr lang="en-US" dirty="0"/>
              <a:t> </a:t>
            </a:r>
            <a:r>
              <a:rPr lang="en-US" dirty="0" smtClean="0"/>
              <a:t>                                Cr. Sales $150,000         </a:t>
            </a:r>
            <a:endParaRPr lang="en-US" dirty="0"/>
          </a:p>
        </p:txBody>
      </p:sp>
    </p:spTree>
    <p:extLst>
      <p:ext uri="{BB962C8B-B14F-4D97-AF65-F5344CB8AC3E}">
        <p14:creationId xmlns:p14="http://schemas.microsoft.com/office/powerpoint/2010/main" val="15233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latin typeface="+mj-lt"/>
              </a:rPr>
              <a:t>Accounting for Overhead </a:t>
            </a:r>
            <a:endParaRPr lang="en-US" sz="2200" dirty="0"/>
          </a:p>
        </p:txBody>
      </p:sp>
      <p:sp>
        <p:nvSpPr>
          <p:cNvPr id="3" name="Content Placeholder 1"/>
          <p:cNvSpPr>
            <a:spLocks noGrp="1"/>
          </p:cNvSpPr>
          <p:nvPr>
            <p:ph idx="1"/>
          </p:nvPr>
        </p:nvSpPr>
        <p:spPr/>
        <p:txBody>
          <a:bodyPr>
            <a:normAutofit/>
          </a:bodyPr>
          <a:lstStyle/>
          <a:p>
            <a:pPr marL="0" indent="0">
              <a:buNone/>
              <a:defRPr/>
            </a:pPr>
            <a:r>
              <a:rPr lang="en-US" altLang="en-US" sz="2800" dirty="0"/>
              <a:t>Recall that two different overhead accounts were used in the preceding journal entries:</a:t>
            </a:r>
          </a:p>
          <a:p>
            <a:pPr marL="521208" lvl="1">
              <a:buFont typeface="Wingdings 2"/>
              <a:buChar char=""/>
              <a:defRPr/>
            </a:pPr>
            <a:r>
              <a:rPr lang="en-US" altLang="en-US" sz="2800" dirty="0">
                <a:solidFill>
                  <a:schemeClr val="tx1">
                    <a:lumMod val="75000"/>
                    <a:lumOff val="25000"/>
                  </a:schemeClr>
                </a:solidFill>
              </a:rPr>
              <a:t>Manufacturing overhead control was debited for the actual overhead costs incurred.</a:t>
            </a:r>
          </a:p>
          <a:p>
            <a:pPr marL="521208" lvl="1">
              <a:buFont typeface="Wingdings 2"/>
              <a:buChar char=""/>
              <a:defRPr/>
            </a:pPr>
            <a:r>
              <a:rPr lang="en-US" altLang="en-US" sz="2800" dirty="0">
                <a:solidFill>
                  <a:schemeClr val="tx1">
                    <a:lumMod val="75000"/>
                    <a:lumOff val="25000"/>
                  </a:schemeClr>
                </a:solidFill>
              </a:rPr>
              <a:t>Manufacturing overhead allocated was credited for estimated (budgeted) overhead applied to production through the work-in-process account.</a:t>
            </a:r>
          </a:p>
        </p:txBody>
      </p:sp>
    </p:spTree>
    <p:extLst>
      <p:ext uri="{BB962C8B-B14F-4D97-AF65-F5344CB8AC3E}">
        <p14:creationId xmlns:p14="http://schemas.microsoft.com/office/powerpoint/2010/main" val="363942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BACK TO MOH and MOH ALLOCATED </a:t>
            </a:r>
            <a:endParaRPr lang="en-US" dirty="0"/>
          </a:p>
        </p:txBody>
      </p:sp>
      <p:cxnSp>
        <p:nvCxnSpPr>
          <p:cNvPr id="5" name="Straight Connector 4"/>
          <p:cNvCxnSpPr/>
          <p:nvPr/>
        </p:nvCxnSpPr>
        <p:spPr>
          <a:xfrm>
            <a:off x="1903412" y="3007025"/>
            <a:ext cx="3733800"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7389812" y="2971800"/>
            <a:ext cx="3733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656012" y="3055908"/>
            <a:ext cx="0" cy="16002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9294812" y="2971800"/>
            <a:ext cx="0" cy="160020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618412" y="2610291"/>
            <a:ext cx="3124200" cy="369332"/>
          </a:xfrm>
          <a:prstGeom prst="rect">
            <a:avLst/>
          </a:prstGeom>
          <a:noFill/>
        </p:spPr>
        <p:txBody>
          <a:bodyPr wrap="square" rtlCol="0">
            <a:spAutoFit/>
          </a:bodyPr>
          <a:lstStyle/>
          <a:p>
            <a:r>
              <a:rPr lang="en-US" dirty="0" smtClean="0"/>
              <a:t>              </a:t>
            </a:r>
            <a:r>
              <a:rPr lang="en-US" b="1" dirty="0" smtClean="0"/>
              <a:t>MOH ALLOCATED</a:t>
            </a:r>
            <a:endParaRPr lang="en-US" b="1" dirty="0"/>
          </a:p>
        </p:txBody>
      </p:sp>
      <p:sp>
        <p:nvSpPr>
          <p:cNvPr id="11" name="TextBox 10"/>
          <p:cNvSpPr txBox="1"/>
          <p:nvPr/>
        </p:nvSpPr>
        <p:spPr>
          <a:xfrm>
            <a:off x="2132012" y="2588811"/>
            <a:ext cx="3124200" cy="369332"/>
          </a:xfrm>
          <a:prstGeom prst="rect">
            <a:avLst/>
          </a:prstGeom>
          <a:noFill/>
        </p:spPr>
        <p:txBody>
          <a:bodyPr wrap="square" rtlCol="0">
            <a:spAutoFit/>
          </a:bodyPr>
          <a:lstStyle/>
          <a:p>
            <a:r>
              <a:rPr lang="en-US" dirty="0" smtClean="0"/>
              <a:t>                      </a:t>
            </a:r>
            <a:r>
              <a:rPr lang="en-US" b="1" dirty="0" smtClean="0"/>
              <a:t>MOH</a:t>
            </a:r>
            <a:endParaRPr lang="en-US" b="1" dirty="0"/>
          </a:p>
        </p:txBody>
      </p:sp>
      <p:sp>
        <p:nvSpPr>
          <p:cNvPr id="12" name="TextBox 11"/>
          <p:cNvSpPr txBox="1"/>
          <p:nvPr/>
        </p:nvSpPr>
        <p:spPr>
          <a:xfrm>
            <a:off x="2513012" y="3276600"/>
            <a:ext cx="1600200" cy="369332"/>
          </a:xfrm>
          <a:prstGeom prst="rect">
            <a:avLst/>
          </a:prstGeom>
          <a:noFill/>
        </p:spPr>
        <p:txBody>
          <a:bodyPr wrap="square" rtlCol="0">
            <a:spAutoFit/>
          </a:bodyPr>
          <a:lstStyle/>
          <a:p>
            <a:r>
              <a:rPr lang="en-US" dirty="0" smtClean="0"/>
              <a:t>$79,100</a:t>
            </a:r>
            <a:endParaRPr lang="en-US" dirty="0"/>
          </a:p>
        </p:txBody>
      </p:sp>
      <p:sp>
        <p:nvSpPr>
          <p:cNvPr id="13" name="TextBox 12"/>
          <p:cNvSpPr txBox="1"/>
          <p:nvPr/>
        </p:nvSpPr>
        <p:spPr>
          <a:xfrm>
            <a:off x="9447212" y="3213019"/>
            <a:ext cx="1600200" cy="369332"/>
          </a:xfrm>
          <a:prstGeom prst="rect">
            <a:avLst/>
          </a:prstGeom>
          <a:noFill/>
        </p:spPr>
        <p:txBody>
          <a:bodyPr wrap="square" rtlCol="0">
            <a:spAutoFit/>
          </a:bodyPr>
          <a:lstStyle/>
          <a:p>
            <a:r>
              <a:rPr lang="en-US" dirty="0" smtClean="0"/>
              <a:t>$74,500</a:t>
            </a:r>
            <a:endParaRPr lang="en-US" dirty="0"/>
          </a:p>
        </p:txBody>
      </p:sp>
      <p:pic>
        <p:nvPicPr>
          <p:cNvPr id="14" name="Picture 13" descr="75+ Free Stock Images 3D Human Character Best Collec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104" y="3942273"/>
            <a:ext cx="2038350" cy="2717800"/>
          </a:xfrm>
          <a:prstGeom prst="rect">
            <a:avLst/>
          </a:prstGeom>
        </p:spPr>
      </p:pic>
      <p:sp>
        <p:nvSpPr>
          <p:cNvPr id="15" name="TextBox 14"/>
          <p:cNvSpPr txBox="1"/>
          <p:nvPr/>
        </p:nvSpPr>
        <p:spPr>
          <a:xfrm>
            <a:off x="2208212" y="4876800"/>
            <a:ext cx="3124200" cy="646331"/>
          </a:xfrm>
          <a:prstGeom prst="rect">
            <a:avLst/>
          </a:prstGeom>
          <a:noFill/>
        </p:spPr>
        <p:txBody>
          <a:bodyPr wrap="square" rtlCol="0">
            <a:spAutoFit/>
          </a:bodyPr>
          <a:lstStyle/>
          <a:p>
            <a:endParaRPr lang="en-US" dirty="0" smtClean="0"/>
          </a:p>
          <a:p>
            <a:r>
              <a:rPr lang="en-US" b="1" dirty="0" smtClean="0">
                <a:ln w="22225">
                  <a:solidFill>
                    <a:schemeClr val="accent2"/>
                  </a:solidFill>
                  <a:prstDash val="solid"/>
                </a:ln>
                <a:solidFill>
                  <a:schemeClr val="accent2"/>
                </a:solidFill>
              </a:rPr>
              <a:t>Difference = $4,600</a:t>
            </a:r>
            <a:endParaRPr lang="en-US" b="1" dirty="0">
              <a:ln w="22225">
                <a:solidFill>
                  <a:schemeClr val="accent2"/>
                </a:solidFill>
                <a:prstDash val="solid"/>
              </a:ln>
              <a:solidFill>
                <a:schemeClr val="accent2"/>
              </a:solidFill>
            </a:endParaRPr>
          </a:p>
        </p:txBody>
      </p:sp>
    </p:spTree>
    <p:extLst>
      <p:ext uri="{BB962C8B-B14F-4D97-AF65-F5344CB8AC3E}">
        <p14:creationId xmlns:p14="http://schemas.microsoft.com/office/powerpoint/2010/main" val="10564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latin typeface="+mj-lt"/>
              </a:rPr>
              <a:t>Accounting for Overhead </a:t>
            </a:r>
            <a:endParaRPr lang="en-US" sz="2200" dirty="0"/>
          </a:p>
        </p:txBody>
      </p:sp>
      <p:sp>
        <p:nvSpPr>
          <p:cNvPr id="3" name="Content Placeholder1"/>
          <p:cNvSpPr>
            <a:spLocks noGrp="1"/>
          </p:cNvSpPr>
          <p:nvPr>
            <p:ph idx="1"/>
          </p:nvPr>
        </p:nvSpPr>
        <p:spPr/>
        <p:txBody>
          <a:bodyPr>
            <a:normAutofit/>
          </a:bodyPr>
          <a:lstStyle/>
          <a:p>
            <a:pPr marL="0" indent="0">
              <a:buNone/>
              <a:defRPr/>
            </a:pPr>
            <a:r>
              <a:rPr lang="en-US" altLang="en-US" sz="2800" dirty="0"/>
              <a:t>Actual costs will almost never equal budgeted costs.  Accordingly, an imbalance situation exists between the two overhead accounts.</a:t>
            </a:r>
          </a:p>
          <a:p>
            <a:pPr marL="521208" lvl="1">
              <a:buFont typeface="Wingdings 2"/>
              <a:buChar char=""/>
              <a:defRPr/>
            </a:pPr>
            <a:r>
              <a:rPr lang="en-US" altLang="en-US" sz="2800" dirty="0"/>
              <a:t>If Overhead Control &gt; Overhead Allocated, this is called </a:t>
            </a:r>
            <a:r>
              <a:rPr lang="en-US" altLang="en-US" sz="2800" b="1" dirty="0"/>
              <a:t>UNDERALLOCATED</a:t>
            </a:r>
            <a:r>
              <a:rPr lang="en-US" altLang="en-US" sz="2800" dirty="0"/>
              <a:t> overhead</a:t>
            </a:r>
          </a:p>
          <a:p>
            <a:pPr marL="521208" lvl="1">
              <a:buFont typeface="Wingdings 2"/>
              <a:buChar char=""/>
              <a:defRPr/>
            </a:pPr>
            <a:r>
              <a:rPr lang="en-US" altLang="en-US" sz="2800" dirty="0"/>
              <a:t>If Overhead Control &lt; Overhead Allocated, this is called </a:t>
            </a:r>
            <a:r>
              <a:rPr lang="en-US" altLang="en-US" sz="2800" b="1" dirty="0"/>
              <a:t>OVERALLOCATED</a:t>
            </a:r>
            <a:r>
              <a:rPr lang="en-US" altLang="en-US" sz="2800" dirty="0"/>
              <a:t> overhead.</a:t>
            </a:r>
          </a:p>
        </p:txBody>
      </p:sp>
    </p:spTree>
    <p:extLst>
      <p:ext uri="{BB962C8B-B14F-4D97-AF65-F5344CB8AC3E}">
        <p14:creationId xmlns:p14="http://schemas.microsoft.com/office/powerpoint/2010/main" val="187313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latin typeface="+mj-lt"/>
              </a:rPr>
              <a:t>Basic Costing Terminology</a:t>
            </a:r>
            <a:endParaRPr lang="en-US" b="1" dirty="0">
              <a:latin typeface="+mj-lt"/>
            </a:endParaRPr>
          </a:p>
        </p:txBody>
      </p:sp>
      <p:sp>
        <p:nvSpPr>
          <p:cNvPr id="3" name="Content Placeholder"/>
          <p:cNvSpPr>
            <a:spLocks noGrp="1"/>
          </p:cNvSpPr>
          <p:nvPr>
            <p:ph idx="1"/>
          </p:nvPr>
        </p:nvSpPr>
        <p:spPr/>
        <p:txBody>
          <a:bodyPr>
            <a:normAutofit/>
          </a:bodyPr>
          <a:lstStyle/>
          <a:p>
            <a:pPr marL="0" indent="0">
              <a:buNone/>
            </a:pPr>
            <a:r>
              <a:rPr lang="en-US" u="sng" dirty="0"/>
              <a:t>Let’s review several key terms from prior chapters:</a:t>
            </a:r>
          </a:p>
          <a:p>
            <a:r>
              <a:rPr lang="en-US" u="sng" dirty="0"/>
              <a:t>Cost objects </a:t>
            </a:r>
            <a:r>
              <a:rPr lang="en-US" dirty="0"/>
              <a:t>are anything for which a cost measurement is desired </a:t>
            </a:r>
          </a:p>
          <a:p>
            <a:r>
              <a:rPr lang="en-US" u="sng" dirty="0"/>
              <a:t>Direct costs </a:t>
            </a:r>
            <a:r>
              <a:rPr lang="en-US" dirty="0"/>
              <a:t>of a cost object are costs that can be traced to that cost object in an economically feasible way</a:t>
            </a:r>
          </a:p>
          <a:p>
            <a:r>
              <a:rPr lang="en-US" u="sng" dirty="0"/>
              <a:t>Indirect costs </a:t>
            </a:r>
            <a:r>
              <a:rPr lang="en-US" dirty="0"/>
              <a:t>of a cost object are costs that cannot be traced in an economically feasible way</a:t>
            </a:r>
          </a:p>
        </p:txBody>
      </p:sp>
    </p:spTree>
    <p:extLst>
      <p:ext uri="{BB962C8B-B14F-4D97-AF65-F5344CB8AC3E}">
        <p14:creationId xmlns:p14="http://schemas.microsoft.com/office/powerpoint/2010/main" val="4276673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latin typeface="+mj-lt"/>
              </a:rPr>
              <a:t>Accounting for Overhead </a:t>
            </a:r>
            <a:endParaRPr lang="en-US" sz="2200" dirty="0"/>
          </a:p>
        </p:txBody>
      </p:sp>
      <p:sp>
        <p:nvSpPr>
          <p:cNvPr id="3" name="Content Placeholder 1"/>
          <p:cNvSpPr>
            <a:spLocks noGrp="1"/>
          </p:cNvSpPr>
          <p:nvPr>
            <p:ph idx="1"/>
          </p:nvPr>
        </p:nvSpPr>
        <p:spPr/>
        <p:txBody>
          <a:bodyPr>
            <a:normAutofit/>
          </a:bodyPr>
          <a:lstStyle/>
          <a:p>
            <a:pPr marL="0" indent="0">
              <a:buNone/>
              <a:defRPr/>
            </a:pPr>
            <a:r>
              <a:rPr lang="en-US" altLang="en-US" sz="2800" dirty="0"/>
              <a:t>The difference between the overhead accounts will be eliminated in the end-of-period adjusting entry process, using one of </a:t>
            </a:r>
            <a:r>
              <a:rPr lang="en-US" altLang="en-US" sz="2800" dirty="0" smtClean="0"/>
              <a:t>two possible </a:t>
            </a:r>
            <a:r>
              <a:rPr lang="en-US" altLang="en-US" sz="2800" dirty="0"/>
              <a:t>methods</a:t>
            </a:r>
            <a:r>
              <a:rPr lang="en-US" altLang="en-US" sz="2800" dirty="0" smtClean="0"/>
              <a:t>.</a:t>
            </a:r>
            <a:endParaRPr lang="en-US" altLang="en-US" sz="2800" dirty="0"/>
          </a:p>
          <a:p>
            <a:pPr marL="514350" indent="-514350">
              <a:buFont typeface="+mj-lt"/>
              <a:buAutoNum type="arabicPeriod"/>
              <a:defRPr/>
            </a:pPr>
            <a:r>
              <a:rPr lang="en-US" altLang="en-US" sz="2800" dirty="0"/>
              <a:t>Proration </a:t>
            </a:r>
            <a:r>
              <a:rPr lang="en-US" altLang="en-US" sz="2800" dirty="0" smtClean="0"/>
              <a:t>approach: </a:t>
            </a:r>
            <a:r>
              <a:rPr lang="en-US" altLang="en-US" sz="2800" dirty="0"/>
              <a:t>the difference is allocated between cost of goods sold, work-in-process, and finished goods based on their relative sizes</a:t>
            </a:r>
          </a:p>
          <a:p>
            <a:pPr marL="514350" indent="-514350">
              <a:buFont typeface="+mj-lt"/>
              <a:buAutoNum type="arabicPeriod"/>
              <a:defRPr/>
            </a:pPr>
            <a:r>
              <a:rPr lang="en-US" altLang="en-US" sz="2800" dirty="0"/>
              <a:t>Write-off </a:t>
            </a:r>
            <a:r>
              <a:rPr lang="en-US" altLang="en-US" sz="2800" dirty="0" smtClean="0"/>
              <a:t>approach: </a:t>
            </a:r>
            <a:r>
              <a:rPr lang="en-US" altLang="en-US" sz="2800" dirty="0"/>
              <a:t>the difference is simply written off to cost of goods sold</a:t>
            </a:r>
          </a:p>
        </p:txBody>
      </p:sp>
    </p:spTree>
    <p:extLst>
      <p:ext uri="{BB962C8B-B14F-4D97-AF65-F5344CB8AC3E}">
        <p14:creationId xmlns:p14="http://schemas.microsoft.com/office/powerpoint/2010/main" val="300334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a:t>
            </a:r>
            <a:endParaRPr lang="en-US" dirty="0"/>
          </a:p>
        </p:txBody>
      </p:sp>
      <p:cxnSp>
        <p:nvCxnSpPr>
          <p:cNvPr id="6" name="Straight Connector 5"/>
          <p:cNvCxnSpPr/>
          <p:nvPr/>
        </p:nvCxnSpPr>
        <p:spPr>
          <a:xfrm flipH="1">
            <a:off x="1598612" y="259080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5332412" y="2618117"/>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8761412" y="2638245"/>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046412" y="2618117"/>
            <a:ext cx="0" cy="1039483"/>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0247312" y="2667000"/>
            <a:ext cx="0" cy="1039483"/>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704012" y="2638245"/>
            <a:ext cx="0" cy="103948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636712" y="2187047"/>
            <a:ext cx="2819400" cy="369332"/>
          </a:xfrm>
          <a:prstGeom prst="rect">
            <a:avLst/>
          </a:prstGeom>
          <a:noFill/>
        </p:spPr>
        <p:txBody>
          <a:bodyPr wrap="square" rtlCol="0">
            <a:spAutoFit/>
          </a:bodyPr>
          <a:lstStyle/>
          <a:p>
            <a:r>
              <a:rPr lang="en-US" dirty="0" smtClean="0"/>
              <a:t>                      WIP</a:t>
            </a:r>
            <a:endParaRPr lang="en-US" dirty="0"/>
          </a:p>
        </p:txBody>
      </p:sp>
      <p:sp>
        <p:nvSpPr>
          <p:cNvPr id="15" name="TextBox 14"/>
          <p:cNvSpPr txBox="1"/>
          <p:nvPr/>
        </p:nvSpPr>
        <p:spPr>
          <a:xfrm>
            <a:off x="5294312" y="2248785"/>
            <a:ext cx="2819400" cy="369332"/>
          </a:xfrm>
          <a:prstGeom prst="rect">
            <a:avLst/>
          </a:prstGeom>
          <a:noFill/>
        </p:spPr>
        <p:txBody>
          <a:bodyPr wrap="square" rtlCol="0">
            <a:spAutoFit/>
          </a:bodyPr>
          <a:lstStyle/>
          <a:p>
            <a:r>
              <a:rPr lang="en-US" dirty="0" smtClean="0"/>
              <a:t>               Finished goods</a:t>
            </a:r>
            <a:endParaRPr lang="en-US" dirty="0"/>
          </a:p>
        </p:txBody>
      </p:sp>
      <p:sp>
        <p:nvSpPr>
          <p:cNvPr id="16" name="TextBox 15"/>
          <p:cNvSpPr txBox="1"/>
          <p:nvPr/>
        </p:nvSpPr>
        <p:spPr>
          <a:xfrm>
            <a:off x="8773483" y="2240159"/>
            <a:ext cx="2819400" cy="369332"/>
          </a:xfrm>
          <a:prstGeom prst="rect">
            <a:avLst/>
          </a:prstGeom>
          <a:noFill/>
        </p:spPr>
        <p:txBody>
          <a:bodyPr wrap="square" rtlCol="0">
            <a:spAutoFit/>
          </a:bodyPr>
          <a:lstStyle/>
          <a:p>
            <a:r>
              <a:rPr lang="en-US" dirty="0" smtClean="0"/>
              <a:t>                      C.G.S.</a:t>
            </a:r>
            <a:endParaRPr lang="en-US" dirty="0"/>
          </a:p>
        </p:txBody>
      </p:sp>
      <p:sp>
        <p:nvSpPr>
          <p:cNvPr id="18" name="TextBox 17"/>
          <p:cNvSpPr txBox="1"/>
          <p:nvPr/>
        </p:nvSpPr>
        <p:spPr>
          <a:xfrm>
            <a:off x="1751012" y="2819400"/>
            <a:ext cx="1143000" cy="369332"/>
          </a:xfrm>
          <a:prstGeom prst="rect">
            <a:avLst/>
          </a:prstGeom>
          <a:noFill/>
        </p:spPr>
        <p:txBody>
          <a:bodyPr wrap="square" rtlCol="0">
            <a:spAutoFit/>
          </a:bodyPr>
          <a:lstStyle/>
          <a:p>
            <a:r>
              <a:rPr lang="en-US" dirty="0" smtClean="0"/>
              <a:t>$62,500</a:t>
            </a:r>
            <a:endParaRPr lang="en-US" dirty="0"/>
          </a:p>
        </p:txBody>
      </p:sp>
      <p:sp>
        <p:nvSpPr>
          <p:cNvPr id="19" name="TextBox 18"/>
          <p:cNvSpPr txBox="1"/>
          <p:nvPr/>
        </p:nvSpPr>
        <p:spPr>
          <a:xfrm>
            <a:off x="9104312" y="2795843"/>
            <a:ext cx="1143000" cy="369332"/>
          </a:xfrm>
          <a:prstGeom prst="rect">
            <a:avLst/>
          </a:prstGeom>
          <a:noFill/>
        </p:spPr>
        <p:txBody>
          <a:bodyPr wrap="square" rtlCol="0">
            <a:spAutoFit/>
          </a:bodyPr>
          <a:lstStyle/>
          <a:p>
            <a:r>
              <a:rPr lang="en-US" dirty="0" smtClean="0"/>
              <a:t>$94,000</a:t>
            </a:r>
            <a:endParaRPr lang="en-US" dirty="0"/>
          </a:p>
        </p:txBody>
      </p:sp>
    </p:spTree>
    <p:extLst>
      <p:ext uri="{BB962C8B-B14F-4D97-AF65-F5344CB8AC3E}">
        <p14:creationId xmlns:p14="http://schemas.microsoft.com/office/powerpoint/2010/main" val="30770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Proration approach/ journal entry</a:t>
            </a:r>
            <a:endParaRPr lang="en-US" dirty="0"/>
          </a:p>
        </p:txBody>
      </p:sp>
      <p:sp>
        <p:nvSpPr>
          <p:cNvPr id="3" name="Content Placeholder 2"/>
          <p:cNvSpPr>
            <a:spLocks noGrp="1"/>
          </p:cNvSpPr>
          <p:nvPr>
            <p:ph idx="1"/>
          </p:nvPr>
        </p:nvSpPr>
        <p:spPr>
          <a:xfrm>
            <a:off x="1370013" y="1981200"/>
            <a:ext cx="9982200" cy="4187825"/>
          </a:xfrm>
        </p:spPr>
        <p:txBody>
          <a:bodyPr/>
          <a:lstStyle/>
          <a:p>
            <a:pPr marL="0" indent="0">
              <a:buNone/>
            </a:pPr>
            <a:r>
              <a:rPr lang="en-US" dirty="0" smtClean="0"/>
              <a:t>Dr. MOH Allocated                                                                      74,500</a:t>
            </a:r>
          </a:p>
          <a:p>
            <a:pPr marL="0" indent="0">
              <a:buNone/>
            </a:pPr>
            <a:r>
              <a:rPr lang="en-US" dirty="0" smtClean="0"/>
              <a:t>       WIP inv. </a:t>
            </a:r>
            <a:r>
              <a:rPr lang="en-US" i="1" dirty="0" smtClean="0">
                <a:solidFill>
                  <a:srgbClr val="FF0000"/>
                </a:solidFill>
              </a:rPr>
              <a:t>(($62,500/ ($62,500 + 94,000))* 4,600)          </a:t>
            </a:r>
            <a:r>
              <a:rPr lang="en-US" dirty="0" smtClean="0"/>
              <a:t>1837</a:t>
            </a:r>
          </a:p>
          <a:p>
            <a:pPr marL="0" indent="0">
              <a:buNone/>
            </a:pPr>
            <a:r>
              <a:rPr lang="en-US" dirty="0"/>
              <a:t> </a:t>
            </a:r>
            <a:r>
              <a:rPr lang="en-US" dirty="0" smtClean="0"/>
              <a:t>      C.G.S.     </a:t>
            </a:r>
            <a:r>
              <a:rPr lang="en-US" i="1" dirty="0" smtClean="0">
                <a:solidFill>
                  <a:srgbClr val="FF0000"/>
                </a:solidFill>
              </a:rPr>
              <a:t>((94,000/($62,500+ 94,000)) * 4,600)               </a:t>
            </a:r>
            <a:r>
              <a:rPr lang="en-US" dirty="0" smtClean="0"/>
              <a:t>2763</a:t>
            </a:r>
            <a:endParaRPr lang="en-US" dirty="0"/>
          </a:p>
          <a:p>
            <a:pPr marL="0" indent="0">
              <a:buNone/>
            </a:pPr>
            <a:r>
              <a:rPr lang="en-US" dirty="0"/>
              <a:t> </a:t>
            </a:r>
            <a:r>
              <a:rPr lang="en-US" dirty="0" smtClean="0"/>
              <a:t>                                                                                       Cr. MOH                  79,100</a:t>
            </a:r>
            <a:endParaRPr lang="en-US" dirty="0"/>
          </a:p>
        </p:txBody>
      </p:sp>
    </p:spTree>
    <p:extLst>
      <p:ext uri="{BB962C8B-B14F-4D97-AF65-F5344CB8AC3E}">
        <p14:creationId xmlns:p14="http://schemas.microsoft.com/office/powerpoint/2010/main" val="26706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off approach</a:t>
            </a:r>
            <a:endParaRPr lang="en-US" dirty="0"/>
          </a:p>
        </p:txBody>
      </p:sp>
      <p:sp>
        <p:nvSpPr>
          <p:cNvPr id="3" name="Content Placeholder 2"/>
          <p:cNvSpPr>
            <a:spLocks noGrp="1"/>
          </p:cNvSpPr>
          <p:nvPr>
            <p:ph idx="1"/>
          </p:nvPr>
        </p:nvSpPr>
        <p:spPr/>
        <p:txBody>
          <a:bodyPr/>
          <a:lstStyle/>
          <a:p>
            <a:pPr marL="0" indent="0">
              <a:buNone/>
            </a:pPr>
            <a:r>
              <a:rPr lang="en-US" dirty="0"/>
              <a:t>Dr. MOH Allocated                       </a:t>
            </a:r>
            <a:r>
              <a:rPr lang="en-US" dirty="0" smtClean="0"/>
              <a:t> </a:t>
            </a:r>
            <a:r>
              <a:rPr lang="en-US" dirty="0"/>
              <a:t>74,500</a:t>
            </a:r>
          </a:p>
          <a:p>
            <a:pPr marL="0" indent="0">
              <a:buNone/>
            </a:pPr>
            <a:r>
              <a:rPr lang="en-US" dirty="0"/>
              <a:t>     </a:t>
            </a:r>
            <a:r>
              <a:rPr lang="en-US" dirty="0" smtClean="0"/>
              <a:t> </a:t>
            </a:r>
            <a:r>
              <a:rPr lang="en-US" dirty="0"/>
              <a:t>C.G.S</a:t>
            </a:r>
            <a:r>
              <a:rPr lang="en-US" dirty="0" smtClean="0"/>
              <a:t>.                                               4,600</a:t>
            </a:r>
            <a:endParaRPr lang="en-US" dirty="0"/>
          </a:p>
          <a:p>
            <a:pPr marL="0" indent="0">
              <a:buNone/>
            </a:pPr>
            <a:r>
              <a:rPr lang="en-US" dirty="0"/>
              <a:t>                                                          </a:t>
            </a:r>
            <a:r>
              <a:rPr lang="en-US" dirty="0" smtClean="0"/>
              <a:t>      Cr</a:t>
            </a:r>
            <a:r>
              <a:rPr lang="en-US" dirty="0"/>
              <a:t>. MOH                  79,100</a:t>
            </a:r>
          </a:p>
          <a:p>
            <a:pPr marL="0" indent="0">
              <a:buNone/>
            </a:pPr>
            <a:endParaRPr lang="en-US" dirty="0"/>
          </a:p>
        </p:txBody>
      </p:sp>
    </p:spTree>
    <p:extLst>
      <p:ext uri="{BB962C8B-B14F-4D97-AF65-F5344CB8AC3E}">
        <p14:creationId xmlns:p14="http://schemas.microsoft.com/office/powerpoint/2010/main" val="138327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Thank You&lt;/strong&gt; Text Messag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2" y="1143000"/>
            <a:ext cx="9525000" cy="4572000"/>
          </a:xfrm>
          <a:prstGeom prst="rect">
            <a:avLst/>
          </a:prstGeom>
        </p:spPr>
      </p:pic>
    </p:spTree>
    <p:extLst>
      <p:ext uri="{BB962C8B-B14F-4D97-AF65-F5344CB8AC3E}">
        <p14:creationId xmlns:p14="http://schemas.microsoft.com/office/powerpoint/2010/main" val="74469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And Some New Terms</a:t>
            </a:r>
            <a:endParaRPr lang="en-US" b="1" dirty="0">
              <a:latin typeface="+mj-lt"/>
            </a:endParaRPr>
          </a:p>
        </p:txBody>
      </p:sp>
      <p:sp>
        <p:nvSpPr>
          <p:cNvPr id="3" name="Content Placeholder"/>
          <p:cNvSpPr>
            <a:spLocks noGrp="1"/>
          </p:cNvSpPr>
          <p:nvPr>
            <p:ph idx="1"/>
          </p:nvPr>
        </p:nvSpPr>
        <p:spPr/>
        <p:txBody>
          <a:bodyPr>
            <a:normAutofit/>
          </a:bodyPr>
          <a:lstStyle/>
          <a:p>
            <a:r>
              <a:rPr lang="en-US" u="sng" dirty="0"/>
              <a:t>Cost  Pool</a:t>
            </a:r>
            <a:r>
              <a:rPr lang="en-US" dirty="0"/>
              <a:t> – a grouping of individual indirect cost items.  Cost pools simplify the allocation of indirect costs because the costing system does not have to allocate each cost individually.</a:t>
            </a:r>
          </a:p>
          <a:p>
            <a:r>
              <a:rPr lang="en-US" u="sng" dirty="0"/>
              <a:t>Cost-allocation base</a:t>
            </a:r>
            <a:r>
              <a:rPr lang="en-US" dirty="0"/>
              <a:t> – a systematic way to link an indirect cost or group of indirect costs to cost objects.  </a:t>
            </a:r>
          </a:p>
          <a:p>
            <a:r>
              <a:rPr lang="en-US" dirty="0"/>
              <a:t>The concepts represented by these five terms constitute the building blocks we will use to design the costing systems described in this chapter</a:t>
            </a:r>
            <a:r>
              <a:rPr lang="en-US" b="1" dirty="0"/>
              <a:t>.</a:t>
            </a:r>
          </a:p>
        </p:txBody>
      </p:sp>
    </p:spTree>
    <p:extLst>
      <p:ext uri="{BB962C8B-B14F-4D97-AF65-F5344CB8AC3E}">
        <p14:creationId xmlns:p14="http://schemas.microsoft.com/office/powerpoint/2010/main" val="3569606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latin typeface="+mj-lt"/>
              </a:rPr>
              <a:t>Costing Systems</a:t>
            </a:r>
            <a:endParaRPr lang="en-US" b="1" dirty="0">
              <a:latin typeface="+mj-lt"/>
            </a:endParaRPr>
          </a:p>
        </p:txBody>
      </p:sp>
      <p:sp>
        <p:nvSpPr>
          <p:cNvPr id="3" name="Content Placeholder"/>
          <p:cNvSpPr>
            <a:spLocks noGrp="1"/>
          </p:cNvSpPr>
          <p:nvPr>
            <p:ph idx="1"/>
          </p:nvPr>
        </p:nvSpPr>
        <p:spPr/>
        <p:txBody>
          <a:bodyPr>
            <a:normAutofit/>
          </a:bodyPr>
          <a:lstStyle/>
          <a:p>
            <a:pPr marL="0" indent="0">
              <a:buNone/>
            </a:pPr>
            <a:r>
              <a:rPr lang="en-US" dirty="0"/>
              <a:t>In a JOB COSTING SYSTEM, the cost object is a unit or multiple units of a distinct product or service which we call a job.  Each job generally uses different amounts of resources.</a:t>
            </a:r>
          </a:p>
          <a:p>
            <a:pPr marL="0" indent="0">
              <a:buNone/>
            </a:pPr>
            <a:r>
              <a:rPr lang="en-US" dirty="0"/>
              <a:t>In a PROCESS COSTING SYSTEM, the cost object is masses of identical or similar units of a product or service.  In this type of system, we divide the total cost of producing an identical or similar product or service by the total number of units produced to obtain a per-unit cost.</a:t>
            </a:r>
          </a:p>
        </p:txBody>
      </p:sp>
    </p:spTree>
    <p:extLst>
      <p:ext uri="{BB962C8B-B14F-4D97-AF65-F5344CB8AC3E}">
        <p14:creationId xmlns:p14="http://schemas.microsoft.com/office/powerpoint/2010/main" val="117391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JOURNAL ENTRIES</a:t>
            </a:r>
            <a:endParaRPr lang="en-US" dirty="0"/>
          </a:p>
        </p:txBody>
      </p:sp>
      <p:sp>
        <p:nvSpPr>
          <p:cNvPr id="14" name="Content Placeholder 13"/>
          <p:cNvSpPr>
            <a:spLocks noGrp="1"/>
          </p:cNvSpPr>
          <p:nvPr>
            <p:ph idx="1"/>
          </p:nvPr>
        </p:nvSpPr>
        <p:spPr/>
        <p:txBody>
          <a:bodyPr/>
          <a:lstStyle/>
          <a:p>
            <a:pPr marL="0" indent="0">
              <a:buNone/>
            </a:pPr>
            <a:r>
              <a:rPr lang="en-US" b="1" dirty="0" smtClean="0"/>
              <a:t>TRANSACTION 1</a:t>
            </a:r>
            <a:r>
              <a:rPr lang="en-US" dirty="0" smtClean="0"/>
              <a:t>: </a:t>
            </a:r>
            <a:r>
              <a:rPr lang="en-US" dirty="0"/>
              <a:t>$80,000 worth of materials (direct and indirect) were purchased on credit</a:t>
            </a:r>
            <a:r>
              <a:rPr lang="en-US" dirty="0" smtClean="0"/>
              <a:t>.</a:t>
            </a:r>
          </a:p>
          <a:p>
            <a:pPr marL="0" indent="0">
              <a:buNone/>
            </a:pPr>
            <a:endParaRPr lang="en-US" dirty="0"/>
          </a:p>
          <a:p>
            <a:pPr marL="0" indent="0">
              <a:buNone/>
            </a:pPr>
            <a:r>
              <a:rPr lang="en-US" dirty="0" smtClean="0"/>
              <a:t>Dr. Raw materials inv. 80,000</a:t>
            </a:r>
          </a:p>
          <a:p>
            <a:pPr marL="0" indent="0">
              <a:buNone/>
            </a:pPr>
            <a:r>
              <a:rPr lang="en-US" dirty="0" smtClean="0"/>
              <a:t>                        Cr. Accounts Payable 80,000 </a:t>
            </a:r>
            <a:endParaRPr lang="en-US" dirty="0"/>
          </a:p>
        </p:txBody>
      </p:sp>
      <p:cxnSp>
        <p:nvCxnSpPr>
          <p:cNvPr id="3" name="Straight Connector 2"/>
          <p:cNvCxnSpPr/>
          <p:nvPr/>
        </p:nvCxnSpPr>
        <p:spPr>
          <a:xfrm>
            <a:off x="8456612" y="3429000"/>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9675812" y="3429000"/>
            <a:ext cx="0" cy="182880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8532812" y="3022121"/>
            <a:ext cx="2743200" cy="369332"/>
          </a:xfrm>
          <a:prstGeom prst="rect">
            <a:avLst/>
          </a:prstGeom>
          <a:noFill/>
        </p:spPr>
        <p:txBody>
          <a:bodyPr wrap="square" rtlCol="0">
            <a:spAutoFit/>
          </a:bodyPr>
          <a:lstStyle/>
          <a:p>
            <a:r>
              <a:rPr lang="en-US" dirty="0" smtClean="0"/>
              <a:t>Raw materials Inventory</a:t>
            </a:r>
            <a:endParaRPr lang="en-US" dirty="0"/>
          </a:p>
        </p:txBody>
      </p:sp>
      <p:sp>
        <p:nvSpPr>
          <p:cNvPr id="7" name="TextBox 6"/>
          <p:cNvSpPr txBox="1"/>
          <p:nvPr/>
        </p:nvSpPr>
        <p:spPr>
          <a:xfrm>
            <a:off x="8456612" y="3587787"/>
            <a:ext cx="1219200" cy="369332"/>
          </a:xfrm>
          <a:prstGeom prst="rect">
            <a:avLst/>
          </a:prstGeom>
          <a:noFill/>
        </p:spPr>
        <p:txBody>
          <a:bodyPr wrap="square" rtlCol="0">
            <a:spAutoFit/>
          </a:bodyPr>
          <a:lstStyle/>
          <a:p>
            <a:r>
              <a:rPr lang="en-US" dirty="0" smtClean="0"/>
              <a:t>$80,000</a:t>
            </a:r>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609600"/>
          </a:xfrm>
        </p:spPr>
        <p:txBody>
          <a:bodyPr/>
          <a:lstStyle/>
          <a:p>
            <a:r>
              <a:rPr lang="en-US" dirty="0" smtClean="0"/>
              <a:t>JOURNAL ENTRIES</a:t>
            </a:r>
            <a:endParaRPr lang="en-US" dirty="0"/>
          </a:p>
        </p:txBody>
      </p:sp>
      <p:sp>
        <p:nvSpPr>
          <p:cNvPr id="14" name="Content Placeholder 13"/>
          <p:cNvSpPr>
            <a:spLocks noGrp="1"/>
          </p:cNvSpPr>
          <p:nvPr>
            <p:ph idx="1"/>
          </p:nvPr>
        </p:nvSpPr>
        <p:spPr>
          <a:xfrm>
            <a:off x="1522413" y="1676400"/>
            <a:ext cx="9829799" cy="4492625"/>
          </a:xfrm>
        </p:spPr>
        <p:txBody>
          <a:bodyPr/>
          <a:lstStyle/>
          <a:p>
            <a:pPr marL="0" indent="0">
              <a:buNone/>
            </a:pPr>
            <a:r>
              <a:rPr lang="en-US" b="1" dirty="0" smtClean="0"/>
              <a:t>TRANSACTION 2</a:t>
            </a:r>
            <a:r>
              <a:rPr lang="en-US" dirty="0" smtClean="0"/>
              <a:t>: </a:t>
            </a:r>
            <a:r>
              <a:rPr lang="en-US" dirty="0"/>
              <a:t>Materials costing $75,000 were sent to the manufacturing plant floor. $50,000 were issued to Job No. 650 and $10,000 to Job 651. $15,000 of indirect materials were issued.</a:t>
            </a:r>
          </a:p>
          <a:p>
            <a:pPr marL="0" indent="0">
              <a:buNone/>
            </a:pPr>
            <a:r>
              <a:rPr lang="en-US" dirty="0" smtClean="0"/>
              <a:t>Dr. WIP </a:t>
            </a:r>
            <a:r>
              <a:rPr lang="en-US" dirty="0" err="1" smtClean="0"/>
              <a:t>inv</a:t>
            </a:r>
            <a:r>
              <a:rPr lang="en-US" dirty="0" smtClean="0"/>
              <a:t>- Jobs 650 &amp; 651   60,000</a:t>
            </a:r>
          </a:p>
          <a:p>
            <a:pPr marL="0" indent="0">
              <a:buNone/>
            </a:pPr>
            <a:r>
              <a:rPr lang="en-US" dirty="0"/>
              <a:t> </a:t>
            </a:r>
            <a:r>
              <a:rPr lang="en-US" dirty="0" smtClean="0"/>
              <a:t>       MOH                                       15,000</a:t>
            </a:r>
          </a:p>
          <a:p>
            <a:pPr marL="0" indent="0">
              <a:buNone/>
            </a:pPr>
            <a:r>
              <a:rPr lang="en-US" dirty="0" smtClean="0"/>
              <a:t>                                   Cr. Raw materials inventory 75,000 </a:t>
            </a:r>
            <a:endParaRPr lang="en-US" dirty="0"/>
          </a:p>
        </p:txBody>
      </p:sp>
      <p:cxnSp>
        <p:nvCxnSpPr>
          <p:cNvPr id="3" name="Straight Connector 2"/>
          <p:cNvCxnSpPr/>
          <p:nvPr/>
        </p:nvCxnSpPr>
        <p:spPr>
          <a:xfrm>
            <a:off x="8456612" y="3429000"/>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9675812" y="3429000"/>
            <a:ext cx="0" cy="182880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8532812" y="3022121"/>
            <a:ext cx="2743200" cy="369332"/>
          </a:xfrm>
          <a:prstGeom prst="rect">
            <a:avLst/>
          </a:prstGeom>
          <a:noFill/>
        </p:spPr>
        <p:txBody>
          <a:bodyPr wrap="square" rtlCol="0">
            <a:spAutoFit/>
          </a:bodyPr>
          <a:lstStyle/>
          <a:p>
            <a:r>
              <a:rPr lang="en-US" dirty="0" smtClean="0"/>
              <a:t>Raw materials Inventory</a:t>
            </a:r>
            <a:endParaRPr lang="en-US" dirty="0"/>
          </a:p>
        </p:txBody>
      </p:sp>
      <p:sp>
        <p:nvSpPr>
          <p:cNvPr id="7" name="TextBox 6"/>
          <p:cNvSpPr txBox="1"/>
          <p:nvPr/>
        </p:nvSpPr>
        <p:spPr>
          <a:xfrm>
            <a:off x="8456612" y="3587787"/>
            <a:ext cx="1219200" cy="369332"/>
          </a:xfrm>
          <a:prstGeom prst="rect">
            <a:avLst/>
          </a:prstGeom>
          <a:noFill/>
        </p:spPr>
        <p:txBody>
          <a:bodyPr wrap="square" rtlCol="0">
            <a:spAutoFit/>
          </a:bodyPr>
          <a:lstStyle/>
          <a:p>
            <a:r>
              <a:rPr lang="en-US" dirty="0" smtClean="0"/>
              <a:t>$80,000</a:t>
            </a:r>
            <a:endParaRPr lang="en-US" dirty="0"/>
          </a:p>
        </p:txBody>
      </p:sp>
      <p:sp>
        <p:nvSpPr>
          <p:cNvPr id="9" name="TextBox 8"/>
          <p:cNvSpPr txBox="1"/>
          <p:nvPr/>
        </p:nvSpPr>
        <p:spPr>
          <a:xfrm>
            <a:off x="9841001" y="3964308"/>
            <a:ext cx="1219200" cy="369332"/>
          </a:xfrm>
          <a:prstGeom prst="rect">
            <a:avLst/>
          </a:prstGeom>
          <a:noFill/>
        </p:spPr>
        <p:txBody>
          <a:bodyPr wrap="square" rtlCol="0">
            <a:spAutoFit/>
          </a:bodyPr>
          <a:lstStyle/>
          <a:p>
            <a:r>
              <a:rPr lang="en-US" dirty="0" smtClean="0"/>
              <a:t>$75,000</a:t>
            </a:r>
            <a:endParaRPr lang="en-US" dirty="0"/>
          </a:p>
        </p:txBody>
      </p:sp>
    </p:spTree>
    <p:extLst>
      <p:ext uri="{BB962C8B-B14F-4D97-AF65-F5344CB8AC3E}">
        <p14:creationId xmlns:p14="http://schemas.microsoft.com/office/powerpoint/2010/main" val="37585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JOURNAL ENTRIES</a:t>
            </a:r>
            <a:endParaRPr lang="en-US" dirty="0"/>
          </a:p>
        </p:txBody>
      </p:sp>
      <p:cxnSp>
        <p:nvCxnSpPr>
          <p:cNvPr id="3" name="Straight Connector 2"/>
          <p:cNvCxnSpPr/>
          <p:nvPr/>
        </p:nvCxnSpPr>
        <p:spPr>
          <a:xfrm>
            <a:off x="1522413" y="2409327"/>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665412" y="2409327"/>
            <a:ext cx="0" cy="1248273"/>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1558505" y="2039995"/>
            <a:ext cx="2707107" cy="369332"/>
          </a:xfrm>
          <a:prstGeom prst="rect">
            <a:avLst/>
          </a:prstGeom>
          <a:noFill/>
        </p:spPr>
        <p:txBody>
          <a:bodyPr wrap="square" rtlCol="0">
            <a:spAutoFit/>
          </a:bodyPr>
          <a:lstStyle/>
          <a:p>
            <a:r>
              <a:rPr lang="en-US" dirty="0" smtClean="0"/>
              <a:t>Raw materials Inventory</a:t>
            </a:r>
            <a:endParaRPr lang="en-US" dirty="0"/>
          </a:p>
        </p:txBody>
      </p:sp>
      <p:sp>
        <p:nvSpPr>
          <p:cNvPr id="7" name="TextBox 6"/>
          <p:cNvSpPr txBox="1"/>
          <p:nvPr/>
        </p:nvSpPr>
        <p:spPr>
          <a:xfrm>
            <a:off x="1666036" y="2419391"/>
            <a:ext cx="1219200" cy="369332"/>
          </a:xfrm>
          <a:prstGeom prst="rect">
            <a:avLst/>
          </a:prstGeom>
          <a:noFill/>
        </p:spPr>
        <p:txBody>
          <a:bodyPr wrap="square" rtlCol="0">
            <a:spAutoFit/>
          </a:bodyPr>
          <a:lstStyle/>
          <a:p>
            <a:r>
              <a:rPr lang="en-US" dirty="0" smtClean="0"/>
              <a:t>$80,000</a:t>
            </a:r>
            <a:endParaRPr lang="en-US" dirty="0"/>
          </a:p>
        </p:txBody>
      </p:sp>
      <p:sp>
        <p:nvSpPr>
          <p:cNvPr id="4" name="TextBox 3"/>
          <p:cNvSpPr txBox="1"/>
          <p:nvPr/>
        </p:nvSpPr>
        <p:spPr>
          <a:xfrm>
            <a:off x="2741463" y="2614120"/>
            <a:ext cx="1295400" cy="369332"/>
          </a:xfrm>
          <a:prstGeom prst="rect">
            <a:avLst/>
          </a:prstGeom>
          <a:noFill/>
        </p:spPr>
        <p:txBody>
          <a:bodyPr wrap="square" rtlCol="0">
            <a:spAutoFit/>
          </a:bodyPr>
          <a:lstStyle/>
          <a:p>
            <a:r>
              <a:rPr lang="en-US" dirty="0" smtClean="0"/>
              <a:t>$75,000</a:t>
            </a:r>
            <a:endParaRPr lang="en-US" dirty="0"/>
          </a:p>
        </p:txBody>
      </p:sp>
      <p:cxnSp>
        <p:nvCxnSpPr>
          <p:cNvPr id="9" name="Straight Connector 8"/>
          <p:cNvCxnSpPr/>
          <p:nvPr/>
        </p:nvCxnSpPr>
        <p:spPr>
          <a:xfrm>
            <a:off x="6704012" y="2362200"/>
            <a:ext cx="2362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847012" y="2362200"/>
            <a:ext cx="0" cy="12954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1863573" y="4618010"/>
            <a:ext cx="2895600" cy="10063"/>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305473" y="4638137"/>
            <a:ext cx="0" cy="1295400"/>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flipH="1">
            <a:off x="6704012" y="1992156"/>
            <a:ext cx="2707107" cy="369332"/>
          </a:xfrm>
          <a:prstGeom prst="rect">
            <a:avLst/>
          </a:prstGeom>
          <a:noFill/>
        </p:spPr>
        <p:txBody>
          <a:bodyPr wrap="square" rtlCol="0">
            <a:spAutoFit/>
          </a:bodyPr>
          <a:lstStyle/>
          <a:p>
            <a:r>
              <a:rPr lang="en-US" dirty="0" smtClean="0"/>
              <a:t>                 WIP</a:t>
            </a:r>
            <a:endParaRPr lang="en-US" dirty="0"/>
          </a:p>
        </p:txBody>
      </p:sp>
      <p:sp>
        <p:nvSpPr>
          <p:cNvPr id="21" name="TextBox 20"/>
          <p:cNvSpPr txBox="1"/>
          <p:nvPr/>
        </p:nvSpPr>
        <p:spPr>
          <a:xfrm flipH="1">
            <a:off x="1655759" y="4168799"/>
            <a:ext cx="3276599" cy="369332"/>
          </a:xfrm>
          <a:prstGeom prst="rect">
            <a:avLst/>
          </a:prstGeom>
          <a:noFill/>
        </p:spPr>
        <p:txBody>
          <a:bodyPr wrap="square" rtlCol="0">
            <a:spAutoFit/>
          </a:bodyPr>
          <a:lstStyle/>
          <a:p>
            <a:r>
              <a:rPr lang="en-US" dirty="0" smtClean="0"/>
              <a:t>MANUFACTUTING OVERHEAD</a:t>
            </a:r>
            <a:endParaRPr lang="en-US" dirty="0"/>
          </a:p>
        </p:txBody>
      </p:sp>
      <p:sp>
        <p:nvSpPr>
          <p:cNvPr id="24" name="TextBox 23"/>
          <p:cNvSpPr txBox="1"/>
          <p:nvPr/>
        </p:nvSpPr>
        <p:spPr>
          <a:xfrm flipH="1">
            <a:off x="6018211" y="2477071"/>
            <a:ext cx="1582154" cy="369332"/>
          </a:xfrm>
          <a:prstGeom prst="rect">
            <a:avLst/>
          </a:prstGeom>
          <a:noFill/>
        </p:spPr>
        <p:txBody>
          <a:bodyPr wrap="square" rtlCol="0">
            <a:spAutoFit/>
          </a:bodyPr>
          <a:lstStyle/>
          <a:p>
            <a:r>
              <a:rPr lang="en-US" dirty="0" smtClean="0"/>
              <a:t>    DM $60,000</a:t>
            </a:r>
            <a:endParaRPr lang="en-US" dirty="0"/>
          </a:p>
        </p:txBody>
      </p:sp>
      <p:sp>
        <p:nvSpPr>
          <p:cNvPr id="26" name="TextBox 25"/>
          <p:cNvSpPr txBox="1"/>
          <p:nvPr/>
        </p:nvSpPr>
        <p:spPr>
          <a:xfrm flipH="1">
            <a:off x="1311858" y="4655389"/>
            <a:ext cx="2707107" cy="369332"/>
          </a:xfrm>
          <a:prstGeom prst="rect">
            <a:avLst/>
          </a:prstGeom>
          <a:noFill/>
        </p:spPr>
        <p:txBody>
          <a:bodyPr wrap="square" rtlCol="0">
            <a:spAutoFit/>
          </a:bodyPr>
          <a:lstStyle/>
          <a:p>
            <a:r>
              <a:rPr lang="en-US" dirty="0" smtClean="0"/>
              <a:t>IND. MAT $15,000</a:t>
            </a:r>
            <a:endParaRPr lang="en-US" dirty="0"/>
          </a:p>
        </p:txBody>
      </p:sp>
      <p:cxnSp>
        <p:nvCxnSpPr>
          <p:cNvPr id="28" name="Straight Arrow Connector 27"/>
          <p:cNvCxnSpPr/>
          <p:nvPr/>
        </p:nvCxnSpPr>
        <p:spPr>
          <a:xfrm>
            <a:off x="3732212" y="2661737"/>
            <a:ext cx="2514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Elbow Connector 37"/>
          <p:cNvCxnSpPr/>
          <p:nvPr/>
        </p:nvCxnSpPr>
        <p:spPr>
          <a:xfrm rot="10800000" flipV="1">
            <a:off x="3294060" y="2678990"/>
            <a:ext cx="2952752" cy="216106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883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JOURNAL ENTRIES</a:t>
            </a:r>
            <a:endParaRPr lang="en-US" dirty="0"/>
          </a:p>
        </p:txBody>
      </p:sp>
      <p:sp>
        <p:nvSpPr>
          <p:cNvPr id="14" name="Content Placeholder 13"/>
          <p:cNvSpPr>
            <a:spLocks noGrp="1"/>
          </p:cNvSpPr>
          <p:nvPr>
            <p:ph idx="1"/>
          </p:nvPr>
        </p:nvSpPr>
        <p:spPr/>
        <p:txBody>
          <a:bodyPr/>
          <a:lstStyle/>
          <a:p>
            <a:pPr marL="0" indent="0">
              <a:buNone/>
            </a:pPr>
            <a:r>
              <a:rPr lang="en-US" b="1" dirty="0" smtClean="0"/>
              <a:t>TRANSACTION 3</a:t>
            </a:r>
            <a:r>
              <a:rPr lang="en-US" dirty="0" smtClean="0"/>
              <a:t>: </a:t>
            </a:r>
            <a:r>
              <a:rPr lang="en-US" dirty="0"/>
              <a:t>Total manufacturing payroll for the period was $27,000. Job No. 650 incurred direct labor costs of $19,000 and Job No. 651 incurred direct labor costs of $3,000. $5,000 of indirect labor was also </a:t>
            </a:r>
            <a:r>
              <a:rPr lang="en-US" dirty="0" smtClean="0"/>
              <a:t>incurred</a:t>
            </a:r>
            <a:endParaRPr lang="en-US" dirty="0"/>
          </a:p>
          <a:p>
            <a:pPr marL="0" indent="0">
              <a:buNone/>
            </a:pPr>
            <a:r>
              <a:rPr lang="en-US" dirty="0"/>
              <a:t>Dr. WIP </a:t>
            </a:r>
            <a:r>
              <a:rPr lang="en-US" dirty="0" err="1"/>
              <a:t>inv</a:t>
            </a:r>
            <a:r>
              <a:rPr lang="en-US" dirty="0"/>
              <a:t>- </a:t>
            </a:r>
            <a:r>
              <a:rPr lang="en-US" dirty="0" smtClean="0"/>
              <a:t>Jobs 650 &amp; 651    22,000</a:t>
            </a:r>
            <a:endParaRPr lang="en-US" dirty="0"/>
          </a:p>
          <a:p>
            <a:pPr marL="0" indent="0">
              <a:buNone/>
            </a:pPr>
            <a:r>
              <a:rPr lang="en-US" dirty="0" smtClean="0"/>
              <a:t>       MOH                                           5,000</a:t>
            </a:r>
            <a:endParaRPr lang="en-US" dirty="0"/>
          </a:p>
          <a:p>
            <a:pPr marL="0" indent="0">
              <a:buNone/>
            </a:pPr>
            <a:r>
              <a:rPr lang="en-US" dirty="0"/>
              <a:t>                            </a:t>
            </a:r>
            <a:r>
              <a:rPr lang="en-US" dirty="0" smtClean="0"/>
              <a:t>                 </a:t>
            </a:r>
            <a:r>
              <a:rPr lang="en-US" dirty="0"/>
              <a:t>Cr. </a:t>
            </a:r>
            <a:r>
              <a:rPr lang="en-US" dirty="0" smtClean="0"/>
              <a:t>Wages </a:t>
            </a:r>
            <a:r>
              <a:rPr lang="en-US" dirty="0"/>
              <a:t>Payable </a:t>
            </a:r>
            <a:r>
              <a:rPr lang="en-US" dirty="0" smtClean="0"/>
              <a:t>27,000 </a:t>
            </a:r>
            <a:endParaRPr lang="en-US" dirty="0"/>
          </a:p>
        </p:txBody>
      </p:sp>
    </p:spTree>
    <p:extLst>
      <p:ext uri="{BB962C8B-B14F-4D97-AF65-F5344CB8AC3E}">
        <p14:creationId xmlns:p14="http://schemas.microsoft.com/office/powerpoint/2010/main" val="66995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JOURNAL ENTRIES</a:t>
            </a:r>
            <a:endParaRPr lang="en-US" dirty="0"/>
          </a:p>
        </p:txBody>
      </p:sp>
      <p:cxnSp>
        <p:nvCxnSpPr>
          <p:cNvPr id="3" name="Straight Connector 2"/>
          <p:cNvCxnSpPr/>
          <p:nvPr/>
        </p:nvCxnSpPr>
        <p:spPr>
          <a:xfrm>
            <a:off x="1522413" y="2409327"/>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665412" y="2409327"/>
            <a:ext cx="0" cy="1248273"/>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1558505" y="2039995"/>
            <a:ext cx="2707107" cy="369332"/>
          </a:xfrm>
          <a:prstGeom prst="rect">
            <a:avLst/>
          </a:prstGeom>
          <a:noFill/>
        </p:spPr>
        <p:txBody>
          <a:bodyPr wrap="square" rtlCol="0">
            <a:spAutoFit/>
          </a:bodyPr>
          <a:lstStyle/>
          <a:p>
            <a:r>
              <a:rPr lang="en-US" dirty="0" smtClean="0"/>
              <a:t>     Wages Payable</a:t>
            </a:r>
            <a:endParaRPr lang="en-US" dirty="0"/>
          </a:p>
        </p:txBody>
      </p:sp>
      <p:sp>
        <p:nvSpPr>
          <p:cNvPr id="4" name="TextBox 3"/>
          <p:cNvSpPr txBox="1"/>
          <p:nvPr/>
        </p:nvSpPr>
        <p:spPr>
          <a:xfrm>
            <a:off x="2741463" y="2614120"/>
            <a:ext cx="1295400" cy="369332"/>
          </a:xfrm>
          <a:prstGeom prst="rect">
            <a:avLst/>
          </a:prstGeom>
          <a:noFill/>
        </p:spPr>
        <p:txBody>
          <a:bodyPr wrap="square" rtlCol="0">
            <a:spAutoFit/>
          </a:bodyPr>
          <a:lstStyle/>
          <a:p>
            <a:r>
              <a:rPr lang="en-US" dirty="0" smtClean="0"/>
              <a:t>$27,000</a:t>
            </a:r>
            <a:endParaRPr lang="en-US" dirty="0"/>
          </a:p>
        </p:txBody>
      </p:sp>
      <p:cxnSp>
        <p:nvCxnSpPr>
          <p:cNvPr id="9" name="Straight Connector 8"/>
          <p:cNvCxnSpPr/>
          <p:nvPr/>
        </p:nvCxnSpPr>
        <p:spPr>
          <a:xfrm>
            <a:off x="6704012" y="2362200"/>
            <a:ext cx="2362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847012" y="2362200"/>
            <a:ext cx="0" cy="12954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1863573" y="4618010"/>
            <a:ext cx="2895600" cy="10063"/>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305473" y="4638137"/>
            <a:ext cx="0" cy="1295400"/>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flipH="1">
            <a:off x="6704012" y="1992156"/>
            <a:ext cx="2707107" cy="369332"/>
          </a:xfrm>
          <a:prstGeom prst="rect">
            <a:avLst/>
          </a:prstGeom>
          <a:noFill/>
        </p:spPr>
        <p:txBody>
          <a:bodyPr wrap="square" rtlCol="0">
            <a:spAutoFit/>
          </a:bodyPr>
          <a:lstStyle/>
          <a:p>
            <a:r>
              <a:rPr lang="en-US" dirty="0" smtClean="0"/>
              <a:t>                 WIP</a:t>
            </a:r>
            <a:endParaRPr lang="en-US" dirty="0"/>
          </a:p>
        </p:txBody>
      </p:sp>
      <p:sp>
        <p:nvSpPr>
          <p:cNvPr id="21" name="TextBox 20"/>
          <p:cNvSpPr txBox="1"/>
          <p:nvPr/>
        </p:nvSpPr>
        <p:spPr>
          <a:xfrm flipH="1">
            <a:off x="1673074" y="4258741"/>
            <a:ext cx="3276599" cy="369332"/>
          </a:xfrm>
          <a:prstGeom prst="rect">
            <a:avLst/>
          </a:prstGeom>
          <a:noFill/>
        </p:spPr>
        <p:txBody>
          <a:bodyPr wrap="square" rtlCol="0">
            <a:spAutoFit/>
          </a:bodyPr>
          <a:lstStyle/>
          <a:p>
            <a:r>
              <a:rPr lang="en-US" dirty="0" smtClean="0"/>
              <a:t>MANUFACTUTING OVERHEAD</a:t>
            </a:r>
            <a:endParaRPr lang="en-US" dirty="0"/>
          </a:p>
        </p:txBody>
      </p:sp>
      <p:sp>
        <p:nvSpPr>
          <p:cNvPr id="24" name="TextBox 23"/>
          <p:cNvSpPr txBox="1"/>
          <p:nvPr/>
        </p:nvSpPr>
        <p:spPr>
          <a:xfrm flipH="1">
            <a:off x="6018211" y="2477071"/>
            <a:ext cx="1582154" cy="369332"/>
          </a:xfrm>
          <a:prstGeom prst="rect">
            <a:avLst/>
          </a:prstGeom>
          <a:noFill/>
        </p:spPr>
        <p:txBody>
          <a:bodyPr wrap="square" rtlCol="0">
            <a:spAutoFit/>
          </a:bodyPr>
          <a:lstStyle/>
          <a:p>
            <a:r>
              <a:rPr lang="en-US" dirty="0" smtClean="0"/>
              <a:t>    DM $60,000</a:t>
            </a:r>
            <a:endParaRPr lang="en-US" dirty="0"/>
          </a:p>
        </p:txBody>
      </p:sp>
      <p:sp>
        <p:nvSpPr>
          <p:cNvPr id="26" name="TextBox 25"/>
          <p:cNvSpPr txBox="1"/>
          <p:nvPr/>
        </p:nvSpPr>
        <p:spPr>
          <a:xfrm flipH="1">
            <a:off x="1311858" y="4655389"/>
            <a:ext cx="2707107" cy="369332"/>
          </a:xfrm>
          <a:prstGeom prst="rect">
            <a:avLst/>
          </a:prstGeom>
          <a:noFill/>
        </p:spPr>
        <p:txBody>
          <a:bodyPr wrap="square" rtlCol="0">
            <a:spAutoFit/>
          </a:bodyPr>
          <a:lstStyle/>
          <a:p>
            <a:r>
              <a:rPr lang="en-US" dirty="0" smtClean="0"/>
              <a:t>IND. MAT $15,000</a:t>
            </a:r>
            <a:endParaRPr lang="en-US" dirty="0"/>
          </a:p>
        </p:txBody>
      </p:sp>
      <p:cxnSp>
        <p:nvCxnSpPr>
          <p:cNvPr id="28" name="Straight Arrow Connector 27"/>
          <p:cNvCxnSpPr/>
          <p:nvPr/>
        </p:nvCxnSpPr>
        <p:spPr>
          <a:xfrm>
            <a:off x="3808412" y="3124200"/>
            <a:ext cx="2514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Elbow Connector 37"/>
          <p:cNvCxnSpPr/>
          <p:nvPr/>
        </p:nvCxnSpPr>
        <p:spPr>
          <a:xfrm rot="10800000" flipV="1">
            <a:off x="3305474" y="3124200"/>
            <a:ext cx="2788939" cy="19812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280031" y="2905843"/>
            <a:ext cx="1411706" cy="369332"/>
          </a:xfrm>
          <a:prstGeom prst="rect">
            <a:avLst/>
          </a:prstGeom>
          <a:noFill/>
        </p:spPr>
        <p:txBody>
          <a:bodyPr wrap="square" rtlCol="0">
            <a:spAutoFit/>
          </a:bodyPr>
          <a:lstStyle/>
          <a:p>
            <a:r>
              <a:rPr lang="en-US" dirty="0" smtClean="0"/>
              <a:t>DL $22,000</a:t>
            </a:r>
            <a:endParaRPr lang="en-US" dirty="0"/>
          </a:p>
        </p:txBody>
      </p:sp>
      <p:sp>
        <p:nvSpPr>
          <p:cNvPr id="29" name="TextBox 28"/>
          <p:cNvSpPr txBox="1"/>
          <p:nvPr/>
        </p:nvSpPr>
        <p:spPr>
          <a:xfrm>
            <a:off x="1217612" y="4986934"/>
            <a:ext cx="2057400" cy="369332"/>
          </a:xfrm>
          <a:prstGeom prst="rect">
            <a:avLst/>
          </a:prstGeom>
          <a:noFill/>
        </p:spPr>
        <p:txBody>
          <a:bodyPr wrap="square" rtlCol="0">
            <a:spAutoFit/>
          </a:bodyPr>
          <a:lstStyle/>
          <a:p>
            <a:r>
              <a:rPr lang="en-US" dirty="0" smtClean="0"/>
              <a:t> IND. LAB     $5,000</a:t>
            </a:r>
            <a:endParaRPr lang="en-US" dirty="0"/>
          </a:p>
        </p:txBody>
      </p:sp>
    </p:spTree>
    <p:extLst>
      <p:ext uri="{BB962C8B-B14F-4D97-AF65-F5344CB8AC3E}">
        <p14:creationId xmlns:p14="http://schemas.microsoft.com/office/powerpoint/2010/main" val="30523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2810</TotalTime>
  <Words>1480</Words>
  <Application>Microsoft Office PowerPoint</Application>
  <PresentationFormat>Custom</PresentationFormat>
  <Paragraphs>148</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Cambria</vt:lpstr>
      <vt:lpstr>Wingdings 2</vt:lpstr>
      <vt:lpstr>Currency Symbols 16x9</vt:lpstr>
      <vt:lpstr>CHAPTER 4</vt:lpstr>
      <vt:lpstr>Basic Costing Terminology</vt:lpstr>
      <vt:lpstr>And Some New Terms</vt:lpstr>
      <vt:lpstr>Costing Systems</vt:lpstr>
      <vt:lpstr>JOURNAL ENTRIES</vt:lpstr>
      <vt:lpstr>JOURNAL ENTRIES</vt:lpstr>
      <vt:lpstr>JOURNAL ENTRIES</vt:lpstr>
      <vt:lpstr>JOURNAL ENTRIES</vt:lpstr>
      <vt:lpstr>JOURNAL ENTRIES</vt:lpstr>
      <vt:lpstr>JOURNAL ENTRIES</vt:lpstr>
      <vt:lpstr>Allocation of Indirect costs</vt:lpstr>
      <vt:lpstr>PowerPoint Presentation</vt:lpstr>
      <vt:lpstr>PowerPoint Presentation</vt:lpstr>
      <vt:lpstr>PowerPoint Presentation</vt:lpstr>
      <vt:lpstr>PowerPoint Presentation</vt:lpstr>
      <vt:lpstr>PowerPoint Presentation</vt:lpstr>
      <vt:lpstr>Accounting for Overhead </vt:lpstr>
      <vt:lpstr>PowerPoint Presentation</vt:lpstr>
      <vt:lpstr>Accounting for Overhead </vt:lpstr>
      <vt:lpstr>Accounting for Overhead </vt:lpstr>
      <vt:lpstr>Example/ continued</vt:lpstr>
      <vt:lpstr>Proration approach/ journal entry</vt:lpstr>
      <vt:lpstr>Write- off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Hind Muhtaseb</dc:creator>
  <cp:lastModifiedBy>Hind Muhtaseb</cp:lastModifiedBy>
  <cp:revision>37</cp:revision>
  <dcterms:created xsi:type="dcterms:W3CDTF">2020-03-10T11:48:26Z</dcterms:created>
  <dcterms:modified xsi:type="dcterms:W3CDTF">2021-03-25T09:58:08Z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