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6858000" cx="12192000"/>
  <p:notesSz cx="6858000" cy="9144000"/>
  <p:embeddedFontLst>
    <p:embeddedFont>
      <p:font typeface="Century Gothic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CenturyGothic-italic.fntdata"/><Relationship Id="rId50" Type="http://schemas.openxmlformats.org/officeDocument/2006/relationships/font" Target="fonts/CenturyGothic-bold.fntdata"/><Relationship Id="rId52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العنوان والتسمية التوضيحية">
  <p:cSld name="العنوان والتسمية التوضيحية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اقتباس مع تسمية توضيحية">
  <p:cSld name="اقتباس مع تسمية توضيحية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بطاقة اسم">
  <p:cSld name="بطاقة اسم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بطاقة اسم ذات اقتباس">
  <p:cSld name="بطاقة اسم ذات اقتباس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اب أو خطأ">
  <p:cSld name="صواب أو خطأ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ين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6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6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ذو تسمية توضيحية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Relationship Id="rId4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jpg"/><Relationship Id="rId4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ctrTitle"/>
          </p:nvPr>
        </p:nvSpPr>
        <p:spPr>
          <a:xfrm>
            <a:off x="1524000" y="1808332"/>
            <a:ext cx="6794500" cy="1015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Antihistamine  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Sabha kathem 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Type Location FunctionH1 Found on smooth muscles,endothelium, and centralnervous system tissueCauses vasodilation, broncho..." id="219" name="Google Shape;219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-88900"/>
            <a:ext cx="12103099" cy="69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HISTAMINE ANTAGONISTS &#10;• Drugs that block the action of histamine at H1,H2,H3,H4 receptors &#10;• The development of antihista..." id="225" name="Google Shape;225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25" l="1" r="-1622" t="1"/>
          <a:stretch/>
        </p:blipFill>
        <p:spPr>
          <a:xfrm>
            <a:off x="266700" y="0"/>
            <a:ext cx="11925300" cy="67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Clinical Uses of Antihistamines :• Allergic rhinitis (common cold)• Allergic conjunctivitis (pink eye)• Allergic dermatolo..." id="231" name="Google Shape;231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GENERAL STRUCTURE OF ANTIHISTAMINES &#10;X &#10;Ar &#10;Ar1 &#10;CH2 N &#10;R &#10;R1 &#10;n &#10;STRUCTURAL REQUIREMENTS: &#10; Ar is aryl: &#10;Phenyl, substit..." id="237" name="Google Shape;237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Common Structural Features of classicalfirst generation antihistamines• 2 aromatic rings ESSENTIAL,connected to a centralc..." id="243" name="Google Shape;243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0709" y="2133600"/>
            <a:ext cx="5032408" cy="3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Ethylenediamines• These were the first group of clinicallyeffective H1-antihistaminesMepyramine (Pyrilamine) " id="249" name="Google Shape;249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100" y="101600"/>
            <a:ext cx="11899900" cy="6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Ethanolamines• This class has significant anticholinergic side effects andsedation, however reduced the gastroinestnal sid..." id="255" name="Google Shape;255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300" y="0"/>
            <a:ext cx="11950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THONZYL &#10;AMINE &#10;H3CO CH2 &#10;N 2-[2-Dimethylamino &#10;N &#10;Ethyl](p-methoxy &#10;Benzyl amino] &#10;pyrimidine &#10;SAR: &#10;These are characteri..." id="261" name="Google Shape;261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EthanolaminesClemastine (Tavist)• Exhibits fewer side effects than most antihistamines• Widely used as an antiprurtic (sto..." id="267" name="Google Shape;267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0" y="0"/>
            <a:ext cx="11988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73" name="Google Shape;273;p3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lkylamines• Isomerism is an important factor in this class ofdrugs, which is due to the positioning and fit ofthe molecul..." id="274" name="Google Shape;27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What is histamine ?• Is a physiologically active amine, C5H9N3, foundin plant and animal tissue and released frommast cell..." id="171" name="Google Shape;17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00" y="0"/>
            <a:ext cx="11976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STRUCTURE ACTIVITY RELATIONSHIP &#10;These are characterized by presence of OXYGEN connecting moiety. &#10;Most compounds in this ..." id="280" name="Google Shape;280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" y="0"/>
            <a:ext cx="12065000" cy="69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Piperazines• Chlorcyclizine•This drug is used to treat motion sickness " id="286" name="Google Shape;286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Tricyclics• These drugs are structurally related to tricyclicantidepressants, which explains why they have cholinergicside..." id="292" name="Google Shape;292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e) PIPERAZINE DERIVATIVES: &#10;GENERAL STRUCTURE: &#10;N N &#10;R &#10;R1 &#10;CHEMICAL &#10;NAME &#10;CYCLIZINE 1- &#10;(Diphenylmethyl &#10;)-4-methyl &#10;pip..." id="298" name="Google Shape;298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CHLORCYCLINE 1-(P-Chloro-α- &#10;phenylbenzyl)-4- &#10;methyl piperazine C l CH3 &#10;MECLIZINE C l &#10;CH3 &#10;1-(P-Chloro-α- &#10;Phenyl benzy..." id="304" name="Google Shape;304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97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Akylamines• Chlorphenamine•Halogen at p-position of phenylring,increases the activity 20 times•Originally used to prevent ..." id="310" name="Google Shape;310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Piperazines• Structurally related to the ethylenediamines and the ethanolamines andthus produce significant anti-cholinerg..." id="316" name="Google Shape;316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" y="0"/>
            <a:ext cx="120015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C) PROPYLAMINE DERIVATIVES: &#10;1. SATURATED ANALOGUES: &#10;GENERAL STRUCTURE: &#10;Ar &#10;Ar1 &#10;CH2CH2 N CH3 2 &#10;DRUG Ar Ar1 &#10;CHEMICAL &#10;..." id="322" name="Google Shape;322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CHLORPHER &#10;INAMINE Cl &#10;N &#10;2-[P-Chloro-α[2- &#10;Dimethyl amino) &#10;Ethyl]benzyl]-pyridine &#10;SAR: &#10;Phenyl substituent at P-positio..." id="328" name="Google Shape;328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Tricyclics• Cyproheptadine•This drug both an antihistamine andan antiserotonergic agent•It is a 5-HT2 receptor antagonist ..." id="334" name="Google Shape;334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Introduction of Anti-Histamine - ppt video online download" id="177" name="Google Shape;177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9554" l="0" r="-1835" t="0"/>
          <a:stretch/>
        </p:blipFill>
        <p:spPr>
          <a:xfrm>
            <a:off x="215900" y="0"/>
            <a:ext cx="12217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Second generation H1-receptorantagonists• called &quot;non- sedating&quot; because they cause less sedation than theirpredecessors• ..." id="340" name="Google Shape;340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d) PHENOTHIAZINE DERIVATIVES: &#10;GENERAL STRUCTURE: &#10;S &#10;N &#10;R &#10;CHEMICAL NAME &#10;(±)10-[2- &#10;(Dimethylamino)pro &#10;pyl]phenothiazin..." id="346" name="Google Shape;346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5575" y="-231775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ethazine - Wikipedia" id="347" name="Google Shape;34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1300" y="279400"/>
            <a:ext cx="2743200" cy="2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SAR &#10;Phenothiazine derivatives that contain a 2/3 carbon branched alkyl chain &#10;between alkyl chain between the ring system..." id="353" name="Google Shape;353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DIBENZOCYCLOHEPTANES &amp; DIBENZOCYCLOHEPTENES &#10;N &#10;CH3 &#10;.HCl &#10;CYPROHEPTADINE &#10;X &#10;N &#10;R &#10;AZATIDINE &#10;These are the phenothiazine..." id="359" name="Google Shape;359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900" y="0"/>
            <a:ext cx="12192000" cy="698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zatadine | C20H22N2 - PubChem" id="360" name="Google Shape;36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4000" y="1100538"/>
            <a:ext cx="3327399" cy="319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Azatadine | C20H22N2 - PubChem" id="366" name="Google Shape;366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8341" y="2594153"/>
            <a:ext cx="2857143" cy="2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/>
          <p:nvPr>
            <p:ph type="title"/>
          </p:nvPr>
        </p:nvSpPr>
        <p:spPr>
          <a:xfrm>
            <a:off x="838199" y="2127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Second generation H1-receptorantagonistsLoratadine (Claritin)•It is the only drug of its classavailable over the counter•I..." id="372" name="Google Shape;372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98" y="1"/>
            <a:ext cx="121412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Second generation H1-receptorantagonistsFexofenadine (Allegra)•It was developed as an alternativeto Terfenadine•Fexofenadi..." id="378" name="Google Shape;378;p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References• Dental farmacology 2005, prof.ervin erdos• Medecinal chemistry, Dr.touseef begum• http://www.medicinenet.com• ..." id="384" name="Google Shape;384;p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EMminor2010.JPG" id="390" name="Google Shape;390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8080" y="2133600"/>
            <a:ext cx="5037666" cy="3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Antihistamines &amp; antiallergics" id="396" name="Google Shape;396;p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70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Synthesis of Histamine :• Formed from the amino acid Histadine in adecarboxylation reaction with the enzymehistadine decar..." id="183" name="Google Shape;183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" y="0"/>
            <a:ext cx="12001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Cromoglicic acid (cromolyn, cromoglycate) asthma and allergy drug ..." id="402" name="Google Shape;402;p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269" l="0" r="-411" t="0"/>
          <a:stretch/>
        </p:blipFill>
        <p:spPr>
          <a:xfrm>
            <a:off x="3543542" y="2133600"/>
            <a:ext cx="7035557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Antihistamines" id="408" name="Google Shape;408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Antihistamines &amp; antiallergics" id="414" name="Google Shape;414;p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0776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USES OF ANTIHISTAMINES &#10;DRUG CHEMICAL STRUCTURE &#10;ALLERGIC DISORDERS: &#10;They effectively control certain immediate type of a..." id="420" name="Google Shape;420;p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PANTAPRAZOLE &#10;As “anti-tussives” Eg: diphenhydramine. &#10;As “anti-emetic” Eg: meclizine &#10;In “parkinsonism” Eg: promethazine ..." id="426" name="Google Shape;426;p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METABOLISM OF HISTAMINE &#10;• Metabolism of histamine takes by the enzymatic inactivation. &#10;• Enzymes that involve in the met..." id="189" name="Google Shape;189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178" l="0" r="-105" t="0"/>
          <a:stretch/>
        </p:blipFill>
        <p:spPr>
          <a:xfrm>
            <a:off x="215900" y="-419100"/>
            <a:ext cx="11988800" cy="63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Summary of the histamine metabolism. The biogenic amine histamine ..." id="195" name="Google Shape;195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Antihistamines (Medicinal chemistry) Manik" id="201" name="Google Shape;201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" y="0"/>
            <a:ext cx="12001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Frontiers | Molecular Regulation of Histamine Synthesis | Immunology" id="207" name="Google Shape;207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" y="0"/>
            <a:ext cx="120142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MOA and receptors:Histamine exerts its actions by combining withspecific cellular receptors located on cells. Thefour hist..." id="213" name="Google Shape;213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