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6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109" d="100"/>
          <a:sy n="109" d="100"/>
        </p:scale>
        <p:origin x="167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D25DFA-EF04-4379-9D0F-7CC6BC5874B9}" type="datetimeFigureOut">
              <a:rPr lang="en-US" smtClean="0"/>
              <a:pPr/>
              <a:t>6/20/2019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87E067-6112-41B0-B7E2-3F5E06013E08}" type="slidenum">
              <a:rPr lang="en-US" smtClean="0"/>
              <a:pPr/>
              <a:t>‹#›</a:t>
            </a:fld>
            <a:endParaRPr lang="en-US"/>
          </a:p>
        </p:txBody>
      </p:sp>
    </p:spTree>
    <p:extLst>
      <p:ext uri="{BB962C8B-B14F-4D97-AF65-F5344CB8AC3E}">
        <p14:creationId xmlns:p14="http://schemas.microsoft.com/office/powerpoint/2010/main" val="388933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1863"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FEED991-9ED0-4F40-B857-43132173078C}" type="slidenum">
              <a:rPr lang="en-US" altLang="en-US" sz="1200">
                <a:latin typeface="Times New Roman" panose="02020603050405020304" pitchFamily="18" charset="0"/>
              </a:rPr>
              <a:pPr/>
              <a:t>4</a:t>
            </a:fld>
            <a:endParaRPr lang="en-US" altLang="en-US" sz="1200">
              <a:latin typeface="Times New Roman" panose="02020603050405020304"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962287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1863"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A526909-BA03-4D4E-A428-3BFCF834BD42}" type="slidenum">
              <a:rPr lang="en-US" altLang="en-US" sz="1200">
                <a:latin typeface="Times New Roman" panose="02020603050405020304" pitchFamily="18" charset="0"/>
              </a:rPr>
              <a:pPr/>
              <a:t>16</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2547156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1863"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1BE01E2-FB33-49EC-81AB-034BDB898201}" type="slidenum">
              <a:rPr lang="en-US" altLang="en-US" sz="1200">
                <a:latin typeface="Times New Roman" panose="02020603050405020304" pitchFamily="18" charset="0"/>
              </a:rPr>
              <a:pPr/>
              <a:t>17</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3801910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1863"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6917C25-17AE-47DD-87DC-068B99CA99BA}" type="slidenum">
              <a:rPr lang="en-US" altLang="en-US" sz="1200">
                <a:latin typeface="Times New Roman" panose="02020603050405020304" pitchFamily="18" charset="0"/>
              </a:rPr>
              <a:pPr/>
              <a:t>22</a:t>
            </a:fld>
            <a:endParaRPr lang="en-US" altLang="en-US" sz="1200">
              <a:latin typeface="Times New Roman" panose="02020603050405020304"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919936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1863"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235A3F0-F7EA-49A3-A8BF-2E074D332D6B}" type="slidenum">
              <a:rPr lang="en-US" altLang="en-US" sz="1200">
                <a:latin typeface="Times New Roman" panose="02020603050405020304" pitchFamily="18" charset="0"/>
              </a:rPr>
              <a:pPr/>
              <a:t>23</a:t>
            </a:fld>
            <a:endParaRPr lang="en-US" altLang="en-US" sz="1200">
              <a:latin typeface="Times New Roman" panose="02020603050405020304" pitchFamily="18"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857431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1863"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A237EC2-21FF-4EF3-A72C-B1D8DFBDE9A6}" type="slidenum">
              <a:rPr lang="en-US" altLang="en-US" sz="1200">
                <a:latin typeface="Times New Roman" panose="02020603050405020304" pitchFamily="18" charset="0"/>
              </a:rPr>
              <a:pPr/>
              <a:t>24</a:t>
            </a:fld>
            <a:endParaRPr lang="en-US" altLang="en-US" sz="1200">
              <a:latin typeface="Times New Roman" panose="02020603050405020304"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2034472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1863"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8655239-6A19-4B82-9E20-BDA87EA68D52}" type="slidenum">
              <a:rPr lang="en-US" altLang="en-US" sz="1200">
                <a:latin typeface="Times New Roman" panose="02020603050405020304" pitchFamily="18" charset="0"/>
              </a:rPr>
              <a:pPr/>
              <a:t>25</a:t>
            </a:fld>
            <a:endParaRPr lang="en-US" altLang="en-US" sz="1200">
              <a:latin typeface="Times New Roman" panose="02020603050405020304"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818887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1863"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F9B5260-4F9C-466D-AA51-E485E8B56418}" type="slidenum">
              <a:rPr lang="en-US" altLang="en-US" sz="1200">
                <a:latin typeface="Times New Roman" panose="02020603050405020304" pitchFamily="18" charset="0"/>
              </a:rPr>
              <a:pPr/>
              <a:t>26</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19039554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1863"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657FA29-EF1D-4CED-AD5E-BD25552DA26C}" type="slidenum">
              <a:rPr lang="en-US" altLang="en-US" sz="1200">
                <a:latin typeface="Times New Roman" panose="02020603050405020304" pitchFamily="18" charset="0"/>
              </a:rPr>
              <a:pPr/>
              <a:t>27</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40755225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1863"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ADCEBD7-7668-4983-8324-7F5A52A4E36A}" type="slidenum">
              <a:rPr lang="en-US" altLang="en-US" sz="1200">
                <a:latin typeface="Times New Roman" panose="02020603050405020304" pitchFamily="18" charset="0"/>
              </a:rPr>
              <a:pPr/>
              <a:t>30</a:t>
            </a:fld>
            <a:endParaRPr lang="en-US" altLang="en-US" sz="1200">
              <a:latin typeface="Times New Roman" panose="02020603050405020304"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6163236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1863"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6353B12-FD51-42B0-B4FE-EE8502BD8596}" type="slidenum">
              <a:rPr lang="en-US" altLang="en-US" sz="1200">
                <a:latin typeface="Times New Roman" panose="02020603050405020304" pitchFamily="18" charset="0"/>
              </a:rPr>
              <a:pPr/>
              <a:t>31</a:t>
            </a:fld>
            <a:endParaRPr lang="en-US" altLang="en-US" sz="1200">
              <a:latin typeface="Times New Roman" panose="02020603050405020304" pitchFamily="18"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350687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1863"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F5AD53F-D422-4AC4-828A-8DCD038DE7AA}" type="slidenum">
              <a:rPr lang="en-US" altLang="en-US" sz="1200">
                <a:latin typeface="Times New Roman" panose="02020603050405020304" pitchFamily="18" charset="0"/>
              </a:rPr>
              <a:pPr/>
              <a:t>6</a:t>
            </a:fld>
            <a:endParaRPr lang="en-US" altLang="en-US" sz="1200">
              <a:latin typeface="Times New Roman" panose="02020603050405020304" pitchFamily="18"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1571638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1863"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CC2DA38-78E8-430B-8452-9005C67BFFC8}" type="slidenum">
              <a:rPr lang="en-US" altLang="en-US" sz="1200">
                <a:latin typeface="Times New Roman" panose="02020603050405020304" pitchFamily="18" charset="0"/>
              </a:rPr>
              <a:pPr/>
              <a:t>32</a:t>
            </a:fld>
            <a:endParaRPr lang="en-US" altLang="en-US" sz="1200">
              <a:latin typeface="Times New Roman" panose="02020603050405020304" pitchFamily="18" charset="0"/>
            </a:endParaRPr>
          </a:p>
        </p:txBody>
      </p:sp>
      <p:sp>
        <p:nvSpPr>
          <p:cNvPr id="70659" name="Rectangle 2"/>
          <p:cNvSpPr>
            <a:spLocks noGrp="1" noRot="1" noChangeAspect="1" noChangeArrowheads="1" noTextEdit="1"/>
          </p:cNvSpPr>
          <p:nvPr>
            <p:ph type="sldImg"/>
          </p:nvPr>
        </p:nvSpPr>
        <p:spPr>
          <a:solidFill>
            <a:srgbClr val="FFFFFF"/>
          </a:solidFill>
          <a:ln/>
        </p:spPr>
      </p:sp>
      <p:sp>
        <p:nvSpPr>
          <p:cNvPr id="70660"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0728115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1863"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EF6C2E1-83F8-47B1-9E68-452B8E70FED2}" type="slidenum">
              <a:rPr lang="en-US" altLang="en-US" sz="1200">
                <a:latin typeface="Times New Roman" panose="02020603050405020304" pitchFamily="18" charset="0"/>
              </a:rPr>
              <a:pPr/>
              <a:t>33</a:t>
            </a:fld>
            <a:endParaRPr lang="en-US" altLang="en-US" sz="1200">
              <a:latin typeface="Times New Roman" panose="02020603050405020304" pitchFamily="18" charset="0"/>
            </a:endParaRPr>
          </a:p>
        </p:txBody>
      </p:sp>
      <p:sp>
        <p:nvSpPr>
          <p:cNvPr id="71683" name="Rectangle 2"/>
          <p:cNvSpPr>
            <a:spLocks noGrp="1" noRot="1" noChangeAspect="1" noChangeArrowheads="1" noTextEdit="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3875770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1863"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C1F92CB-922A-4184-A0BB-78A629D9A931}" type="slidenum">
              <a:rPr lang="en-US" altLang="en-US" sz="1200">
                <a:latin typeface="Times New Roman" panose="02020603050405020304" pitchFamily="18" charset="0"/>
              </a:rPr>
              <a:pPr/>
              <a:t>34</a:t>
            </a:fld>
            <a:endParaRPr lang="en-US" altLang="en-US" sz="1200">
              <a:latin typeface="Times New Roman" panose="02020603050405020304" pitchFamily="18" charset="0"/>
            </a:endParaRPr>
          </a:p>
        </p:txBody>
      </p:sp>
      <p:sp>
        <p:nvSpPr>
          <p:cNvPr id="72707" name="Rectangle 2"/>
          <p:cNvSpPr>
            <a:spLocks noGrp="1" noRot="1" noChangeAspect="1" noChangeArrowheads="1" noTextEdit="1"/>
          </p:cNvSpPr>
          <p:nvPr>
            <p:ph type="sldImg"/>
          </p:nvPr>
        </p:nvSpPr>
        <p:spPr>
          <a:solidFill>
            <a:srgbClr val="FFFFFF"/>
          </a:solidFill>
          <a:ln/>
        </p:spPr>
      </p:sp>
      <p:sp>
        <p:nvSpPr>
          <p:cNvPr id="72708"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668685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1863"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BF0E4F5-29EC-42B7-9335-F25A55191DED}" type="slidenum">
              <a:rPr lang="en-US" altLang="en-US" sz="1200">
                <a:latin typeface="Times New Roman" panose="02020603050405020304" pitchFamily="18" charset="0"/>
              </a:rPr>
              <a:pPr/>
              <a:t>35</a:t>
            </a:fld>
            <a:endParaRPr lang="en-US" altLang="en-US" sz="1200">
              <a:latin typeface="Times New Roman" panose="02020603050405020304" pitchFamily="18" charset="0"/>
            </a:endParaRPr>
          </a:p>
        </p:txBody>
      </p:sp>
      <p:sp>
        <p:nvSpPr>
          <p:cNvPr id="73731" name="Rectangle 2"/>
          <p:cNvSpPr>
            <a:spLocks noGrp="1" noRot="1" noChangeAspect="1" noChangeArrowheads="1" noTextEdit="1"/>
          </p:cNvSpPr>
          <p:nvPr>
            <p:ph type="sldImg"/>
          </p:nvPr>
        </p:nvSpPr>
        <p:spPr>
          <a:solidFill>
            <a:srgbClr val="FFFFFF"/>
          </a:solidFill>
          <a:ln/>
        </p:spPr>
      </p:sp>
      <p:sp>
        <p:nvSpPr>
          <p:cNvPr id="73732"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1000493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1863"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31ACD8D-01CD-4D3A-B7DE-508E5984ADDE}" type="slidenum">
              <a:rPr lang="en-US" altLang="en-US" sz="1200">
                <a:latin typeface="Times New Roman" panose="02020603050405020304" pitchFamily="18" charset="0"/>
              </a:rPr>
              <a:pPr/>
              <a:t>36</a:t>
            </a:fld>
            <a:endParaRPr lang="en-US" altLang="en-US" sz="1200">
              <a:latin typeface="Times New Roman" panose="02020603050405020304" pitchFamily="18" charset="0"/>
            </a:endParaRPr>
          </a:p>
        </p:txBody>
      </p:sp>
      <p:sp>
        <p:nvSpPr>
          <p:cNvPr id="74755" name="Rectangle 2"/>
          <p:cNvSpPr>
            <a:spLocks noGrp="1" noRot="1" noChangeAspect="1" noChangeArrowheads="1" noTextEdit="1"/>
          </p:cNvSpPr>
          <p:nvPr>
            <p:ph type="sldImg"/>
          </p:nvPr>
        </p:nvSpPr>
        <p:spPr>
          <a:solidFill>
            <a:srgbClr val="FFFFFF"/>
          </a:solidFill>
          <a:ln/>
        </p:spPr>
      </p:sp>
      <p:sp>
        <p:nvSpPr>
          <p:cNvPr id="74756"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7409344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1863"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4770660-7DDC-437F-9F72-BBE629DAF68C}" type="slidenum">
              <a:rPr lang="en-US" altLang="en-US" sz="1200">
                <a:latin typeface="Times New Roman" panose="02020603050405020304" pitchFamily="18" charset="0"/>
              </a:rPr>
              <a:pPr/>
              <a:t>37</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3621632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1863"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7398A1F-9A62-4427-8E40-2309BFE7563B}" type="slidenum">
              <a:rPr lang="en-US" altLang="en-US" sz="1200">
                <a:latin typeface="Times New Roman" panose="02020603050405020304" pitchFamily="18" charset="0"/>
              </a:rPr>
              <a:pPr/>
              <a:t>38</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13612364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1863"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E5C67CD-8043-4489-9D59-5B3C90157155}" type="slidenum">
              <a:rPr lang="en-US" altLang="en-US" sz="1200">
                <a:latin typeface="Times New Roman" panose="02020603050405020304" pitchFamily="18" charset="0"/>
              </a:rPr>
              <a:pPr/>
              <a:t>39</a:t>
            </a:fld>
            <a:endParaRPr lang="en-US" altLang="en-US" sz="1200">
              <a:latin typeface="Times New Roman" panose="02020603050405020304"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9416668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1863"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89280F2-D6C3-45CB-800E-2C53F93EBD82}" type="slidenum">
              <a:rPr lang="en-US" altLang="en-US" sz="1200">
                <a:latin typeface="Times New Roman" panose="02020603050405020304" pitchFamily="18" charset="0"/>
              </a:rPr>
              <a:pPr/>
              <a:t>40</a:t>
            </a:fld>
            <a:endParaRPr lang="en-US" altLang="en-US" sz="1200">
              <a:latin typeface="Times New Roman" panose="02020603050405020304" pitchFamily="18"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1247673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1863"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6BE45E2-E027-420E-A65B-7924960A175D}" type="slidenum">
              <a:rPr lang="en-US" altLang="en-US" sz="1200">
                <a:latin typeface="Times New Roman" panose="02020603050405020304" pitchFamily="18" charset="0"/>
              </a:rPr>
              <a:pPr/>
              <a:t>41</a:t>
            </a:fld>
            <a:endParaRPr lang="en-US" altLang="en-US" sz="1200">
              <a:latin typeface="Times New Roman" panose="02020603050405020304" pitchFamily="18"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755838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1863"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F466E8E-D156-40D7-91CB-B3A56C03ED9F}" type="slidenum">
              <a:rPr lang="en-US" altLang="en-US" sz="1200">
                <a:latin typeface="Times New Roman" panose="02020603050405020304" pitchFamily="18" charset="0"/>
              </a:rPr>
              <a:pPr/>
              <a:t>7</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17487288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1863"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98DD262-5604-494B-80C0-C80B84D04B78}" type="slidenum">
              <a:rPr lang="en-US" altLang="en-US" sz="1200">
                <a:latin typeface="Times New Roman" panose="02020603050405020304" pitchFamily="18" charset="0"/>
              </a:rPr>
              <a:pPr/>
              <a:t>42</a:t>
            </a:fld>
            <a:endParaRPr lang="en-US" altLang="en-US" sz="1200">
              <a:latin typeface="Times New Roman" panose="02020603050405020304"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7706939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1863"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86D7E1D-D14F-4128-B918-3AF35C745CA9}" type="slidenum">
              <a:rPr lang="en-US" altLang="en-US" sz="1200">
                <a:latin typeface="Times New Roman" panose="02020603050405020304" pitchFamily="18" charset="0"/>
              </a:rPr>
              <a:pPr/>
              <a:t>43</a:t>
            </a:fld>
            <a:endParaRPr lang="en-US" altLang="en-US" sz="1200">
              <a:latin typeface="Times New Roman" panose="02020603050405020304" pitchFamily="18" charset="0"/>
            </a:endParaRPr>
          </a:p>
        </p:txBody>
      </p:sp>
      <p:sp>
        <p:nvSpPr>
          <p:cNvPr id="81923" name="Rectangle 2"/>
          <p:cNvSpPr>
            <a:spLocks noGrp="1" noRot="1" noChangeAspect="1" noChangeArrowheads="1" noTextEdit="1"/>
          </p:cNvSpPr>
          <p:nvPr>
            <p:ph type="sldImg"/>
          </p:nvPr>
        </p:nvSpPr>
        <p:spPr>
          <a:solidFill>
            <a:srgbClr val="FFFFFF"/>
          </a:solidFill>
          <a:ln/>
        </p:spPr>
      </p:sp>
      <p:sp>
        <p:nvSpPr>
          <p:cNvPr id="81924"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5309604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1863"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3851144-BF2D-431D-8C15-C6095E174428}" type="slidenum">
              <a:rPr lang="en-US" altLang="en-US" sz="1200">
                <a:latin typeface="Times New Roman" panose="02020603050405020304" pitchFamily="18" charset="0"/>
              </a:rPr>
              <a:pPr/>
              <a:t>44</a:t>
            </a:fld>
            <a:endParaRPr lang="en-US" altLang="en-US" sz="1200">
              <a:latin typeface="Times New Roman" panose="02020603050405020304" pitchFamily="18" charset="0"/>
            </a:endParaRPr>
          </a:p>
        </p:txBody>
      </p:sp>
      <p:sp>
        <p:nvSpPr>
          <p:cNvPr id="82947" name="Rectangle 2"/>
          <p:cNvSpPr>
            <a:spLocks noGrp="1" noRot="1" noChangeAspect="1" noChangeArrowheads="1" noTextEdit="1"/>
          </p:cNvSpPr>
          <p:nvPr>
            <p:ph type="sldImg"/>
          </p:nvPr>
        </p:nvSpPr>
        <p:spPr>
          <a:solidFill>
            <a:srgbClr val="FFFFFF"/>
          </a:solidFill>
          <a:ln/>
        </p:spPr>
      </p:sp>
      <p:sp>
        <p:nvSpPr>
          <p:cNvPr id="82948"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7995091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1863"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A0C2226-084E-4A4D-978C-90611EC8A7B4}" type="slidenum">
              <a:rPr lang="en-US" altLang="en-US" sz="1200">
                <a:latin typeface="Times New Roman" panose="02020603050405020304" pitchFamily="18" charset="0"/>
              </a:rPr>
              <a:pPr/>
              <a:t>45</a:t>
            </a:fld>
            <a:endParaRPr lang="en-US" altLang="en-US" sz="1200">
              <a:latin typeface="Times New Roman" panose="02020603050405020304" pitchFamily="18" charset="0"/>
            </a:endParaRPr>
          </a:p>
        </p:txBody>
      </p:sp>
      <p:sp>
        <p:nvSpPr>
          <p:cNvPr id="83971" name="Rectangle 2"/>
          <p:cNvSpPr>
            <a:spLocks noGrp="1" noRot="1" noChangeAspect="1" noChangeArrowheads="1" noTextEdit="1"/>
          </p:cNvSpPr>
          <p:nvPr>
            <p:ph type="sldImg"/>
          </p:nvPr>
        </p:nvSpPr>
        <p:spPr>
          <a:solidFill>
            <a:srgbClr val="FFFFFF"/>
          </a:solidFill>
          <a:ln/>
        </p:spPr>
      </p:sp>
      <p:sp>
        <p:nvSpPr>
          <p:cNvPr id="83972"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2489060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1863"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8740954-5767-40D4-8FA4-9350C42EACFB}" type="slidenum">
              <a:rPr lang="en-US" altLang="en-US" sz="1200">
                <a:latin typeface="Times New Roman" panose="02020603050405020304" pitchFamily="18" charset="0"/>
              </a:rPr>
              <a:pPr/>
              <a:t>52</a:t>
            </a:fld>
            <a:endParaRPr lang="en-US" altLang="en-US" sz="1200">
              <a:latin typeface="Times New Roman" panose="02020603050405020304" pitchFamily="18" charset="0"/>
            </a:endParaRPr>
          </a:p>
        </p:txBody>
      </p:sp>
      <p:sp>
        <p:nvSpPr>
          <p:cNvPr id="84995" name="Rectangle 2"/>
          <p:cNvSpPr>
            <a:spLocks noGrp="1" noRot="1" noChangeAspect="1" noChangeArrowheads="1" noTextEdit="1"/>
          </p:cNvSpPr>
          <p:nvPr>
            <p:ph type="sldImg"/>
          </p:nvPr>
        </p:nvSpPr>
        <p:spPr>
          <a:solidFill>
            <a:srgbClr val="FFFFFF"/>
          </a:solidFill>
          <a:ln/>
        </p:spPr>
      </p:sp>
      <p:sp>
        <p:nvSpPr>
          <p:cNvPr id="84996"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5060246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1863"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3A7EF23-AD75-4EA0-B55B-760E2F12A243}" type="slidenum">
              <a:rPr lang="en-US" altLang="en-US" sz="1200">
                <a:latin typeface="Times New Roman" panose="02020603050405020304" pitchFamily="18" charset="0"/>
              </a:rPr>
              <a:pPr/>
              <a:t>54</a:t>
            </a:fld>
            <a:endParaRPr lang="en-US" altLang="en-US" sz="1200">
              <a:latin typeface="Times New Roman" panose="02020603050405020304"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7766990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1863"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A199ED7-C047-4D27-A419-F116CACEBFFF}" type="slidenum">
              <a:rPr lang="en-US" altLang="en-US" sz="1200">
                <a:latin typeface="Times New Roman" panose="02020603050405020304" pitchFamily="18" charset="0"/>
              </a:rPr>
              <a:pPr/>
              <a:t>55</a:t>
            </a:fld>
            <a:endParaRPr lang="en-US" altLang="en-US" sz="1200">
              <a:latin typeface="Times New Roman" panose="02020603050405020304" pitchFamily="18"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7293801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1863"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08DF9B3-DCAB-4ADE-B2DA-DD2BFC713533}" type="slidenum">
              <a:rPr lang="en-US" altLang="en-US" sz="1200">
                <a:latin typeface="Times New Roman" panose="02020603050405020304" pitchFamily="18" charset="0"/>
              </a:rPr>
              <a:pPr/>
              <a:t>57</a:t>
            </a:fld>
            <a:endParaRPr lang="en-US" altLang="en-US" sz="1200">
              <a:latin typeface="Times New Roman" panose="02020603050405020304" pitchFamily="18"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7755314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1863"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EDE35FC-7E5A-4548-8650-585730352F3E}" type="slidenum">
              <a:rPr lang="en-US" altLang="en-US" sz="1200">
                <a:latin typeface="Times New Roman" panose="02020603050405020304" pitchFamily="18" charset="0"/>
              </a:rPr>
              <a:pPr/>
              <a:t>59</a:t>
            </a:fld>
            <a:endParaRPr lang="en-US" altLang="en-US" sz="1200">
              <a:latin typeface="Times New Roman" panose="02020603050405020304" pitchFamily="18" charset="0"/>
            </a:endParaRPr>
          </a:p>
        </p:txBody>
      </p:sp>
      <p:sp>
        <p:nvSpPr>
          <p:cNvPr id="89091" name="Rectangle 2"/>
          <p:cNvSpPr>
            <a:spLocks noGrp="1" noRot="1" noChangeAspect="1" noChangeArrowheads="1" noTextEdit="1"/>
          </p:cNvSpPr>
          <p:nvPr>
            <p:ph type="sldImg"/>
          </p:nvPr>
        </p:nvSpPr>
        <p:spPr>
          <a:solidFill>
            <a:srgbClr val="FFFFFF"/>
          </a:solidFill>
          <a:ln/>
        </p:spPr>
      </p:sp>
      <p:sp>
        <p:nvSpPr>
          <p:cNvPr id="89092"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7079833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1863"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7A8E529-244D-4FB7-BC27-CD875DFF1F79}" type="slidenum">
              <a:rPr lang="en-US" altLang="en-US" sz="1200">
                <a:latin typeface="Times New Roman" panose="02020603050405020304" pitchFamily="18" charset="0"/>
              </a:rPr>
              <a:pPr/>
              <a:t>60</a:t>
            </a:fld>
            <a:endParaRPr lang="en-US" altLang="en-US" sz="1200">
              <a:latin typeface="Times New Roman" panose="02020603050405020304" pitchFamily="18" charset="0"/>
            </a:endParaRPr>
          </a:p>
        </p:txBody>
      </p:sp>
      <p:sp>
        <p:nvSpPr>
          <p:cNvPr id="90115" name="Rectangle 2"/>
          <p:cNvSpPr>
            <a:spLocks noGrp="1" noRot="1" noChangeAspect="1" noChangeArrowheads="1" noTextEdit="1"/>
          </p:cNvSpPr>
          <p:nvPr>
            <p:ph type="sldImg"/>
          </p:nvPr>
        </p:nvSpPr>
        <p:spPr>
          <a:solidFill>
            <a:srgbClr val="FFFFFF"/>
          </a:solidFill>
          <a:ln/>
        </p:spPr>
      </p:sp>
      <p:sp>
        <p:nvSpPr>
          <p:cNvPr id="90116"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736483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1863"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5532CD9-528F-491C-BD9D-7CFBEF77CA37}" type="slidenum">
              <a:rPr lang="en-US" altLang="en-US" sz="1200">
                <a:latin typeface="Times New Roman" panose="02020603050405020304" pitchFamily="18" charset="0"/>
              </a:rPr>
              <a:pPr/>
              <a:t>8</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3314201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1863"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74D2F5D-26C9-492B-9E61-C08D77689C17}" type="slidenum">
              <a:rPr lang="en-US" altLang="en-US" sz="1200">
                <a:latin typeface="Times New Roman" panose="02020603050405020304" pitchFamily="18" charset="0"/>
              </a:rPr>
              <a:pPr/>
              <a:t>61</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23460401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1863"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55810AE-DE7E-465F-ACB8-1985BCE1E3B8}" type="slidenum">
              <a:rPr lang="en-US" altLang="en-US" sz="1200">
                <a:latin typeface="Times New Roman" panose="02020603050405020304" pitchFamily="18" charset="0"/>
              </a:rPr>
              <a:pPr/>
              <a:t>62</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12766440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1863"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D98C985-AE4C-4141-904D-C6CB5E5B7C8A}" type="slidenum">
              <a:rPr lang="en-US" altLang="en-US" sz="1200">
                <a:latin typeface="Times New Roman" panose="02020603050405020304" pitchFamily="18" charset="0"/>
              </a:rPr>
              <a:pPr/>
              <a:t>63</a:t>
            </a:fld>
            <a:endParaRPr lang="en-US" altLang="en-US" sz="1200">
              <a:latin typeface="Times New Roman" panose="02020603050405020304" pitchFamily="18"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695164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1863"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F806E63-E974-4E58-B0D8-6B20110EFC0E}" type="slidenum">
              <a:rPr lang="en-US" altLang="en-US" sz="1200">
                <a:latin typeface="Times New Roman" panose="02020603050405020304" pitchFamily="18" charset="0"/>
              </a:rPr>
              <a:pPr/>
              <a:t>10</a:t>
            </a:fld>
            <a:endParaRPr lang="en-US" altLang="en-US" sz="1200">
              <a:latin typeface="Times New Roman" panose="02020603050405020304"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63873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1863"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7BF17C2-1C42-4FAB-8FDD-B03CF4037F90}" type="slidenum">
              <a:rPr lang="en-US" altLang="en-US" sz="1200">
                <a:latin typeface="Times New Roman" panose="02020603050405020304" pitchFamily="18" charset="0"/>
              </a:rPr>
              <a:pPr/>
              <a:t>11</a:t>
            </a:fld>
            <a:endParaRPr lang="en-US" altLang="en-US" sz="1200">
              <a:latin typeface="Times New Roman" panose="02020603050405020304" pitchFamily="18"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708861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1863"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4CCBC9C-7634-42FE-BB78-5243A1361A1F}" type="slidenum">
              <a:rPr lang="en-US" altLang="en-US" sz="1200">
                <a:latin typeface="Times New Roman" panose="02020603050405020304" pitchFamily="18" charset="0"/>
              </a:rPr>
              <a:pPr/>
              <a:t>12</a:t>
            </a:fld>
            <a:endParaRPr lang="en-US" altLang="en-US" sz="1200">
              <a:latin typeface="Times New Roman" panose="02020603050405020304" pitchFamily="18"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561223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1863"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7A37343-0FA0-44AA-8E1B-F37C2672714A}" type="slidenum">
              <a:rPr lang="en-US" altLang="en-US" sz="1200">
                <a:latin typeface="Times New Roman" panose="02020603050405020304" pitchFamily="18" charset="0"/>
              </a:rPr>
              <a:pPr/>
              <a:t>14</a:t>
            </a:fld>
            <a:endParaRPr lang="en-US" altLang="en-US" sz="1200">
              <a:latin typeface="Times New Roman" panose="02020603050405020304" pitchFamily="18"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824537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1863"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2DDDC00-9ACF-4DA5-9CE7-CFA93E77A1AD}" type="slidenum">
              <a:rPr lang="en-US" altLang="en-US" sz="1200">
                <a:latin typeface="Times New Roman" panose="02020603050405020304" pitchFamily="18" charset="0"/>
              </a:rPr>
              <a:pPr/>
              <a:t>15</a:t>
            </a:fld>
            <a:endParaRPr lang="en-US" altLang="en-US" sz="1200">
              <a:latin typeface="Times New Roman" panose="02020603050405020304" pitchFamily="1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656081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17/10/1440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17/10/1440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17/10/1440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17/10/1440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17/10/1440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17/10/1440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17/10/1440</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17/10/1440</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17/10/1440</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17/10/1440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17/10/1440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17/10/1440</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Disorders of Ventilation &amp; Gas Exchange</a:t>
            </a:r>
            <a:endParaRPr lang="ar-SA" dirty="0"/>
          </a:p>
        </p:txBody>
      </p:sp>
    </p:spTree>
    <p:extLst>
      <p:ext uri="{BB962C8B-B14F-4D97-AF65-F5344CB8AC3E}">
        <p14:creationId xmlns:p14="http://schemas.microsoft.com/office/powerpoint/2010/main" val="225055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406400" y="1298575"/>
            <a:ext cx="8086725" cy="3154363"/>
          </a:xfrm>
        </p:spPr>
        <p:txBody>
          <a:bodyPr>
            <a:normAutofit fontScale="92500" lnSpcReduction="20000"/>
          </a:bodyPr>
          <a:lstStyle/>
          <a:p>
            <a:pPr algn="l" rtl="0" eaLnBrk="1" hangingPunct="1"/>
            <a:r>
              <a:rPr lang="en-US" altLang="en-US" b="1" dirty="0" smtClean="0">
                <a:ea typeface="ＭＳ Ｐゴシック" panose="020B0600070205080204" pitchFamily="34" charset="-128"/>
                <a:cs typeface="Times New Roman" panose="02020603050405020304" pitchFamily="18" charset="0"/>
              </a:rPr>
              <a:t>Parietal pleura </a:t>
            </a:r>
            <a:r>
              <a:rPr lang="en-US" altLang="en-US" dirty="0" smtClean="0">
                <a:ea typeface="ＭＳ Ｐゴシック" panose="020B0600070205080204" pitchFamily="34" charset="-128"/>
                <a:cs typeface="Times New Roman" panose="02020603050405020304" pitchFamily="18" charset="0"/>
              </a:rPr>
              <a:t>lines the thoracic wall and superior aspect of the diaphragm.</a:t>
            </a:r>
            <a:r>
              <a:rPr lang="en-US" altLang="en-US" dirty="0" smtClean="0">
                <a:ea typeface="ＭＳ Ｐゴシック" panose="020B0600070205080204" pitchFamily="34" charset="-128"/>
              </a:rPr>
              <a:t> </a:t>
            </a:r>
          </a:p>
          <a:p>
            <a:pPr algn="l" rtl="0" eaLnBrk="1" hangingPunct="1"/>
            <a:endParaRPr lang="en-US" altLang="en-US" dirty="0" smtClean="0">
              <a:ea typeface="ＭＳ Ｐゴシック" panose="020B0600070205080204" pitchFamily="34" charset="-128"/>
            </a:endParaRPr>
          </a:p>
          <a:p>
            <a:pPr algn="l" rtl="0" eaLnBrk="1" hangingPunct="1"/>
            <a:r>
              <a:rPr lang="en-US" altLang="en-US" b="1" dirty="0" smtClean="0">
                <a:ea typeface="ＭＳ Ｐゴシック" panose="020B0600070205080204" pitchFamily="34" charset="-128"/>
                <a:cs typeface="Times New Roman" panose="02020603050405020304" pitchFamily="18" charset="0"/>
              </a:rPr>
              <a:t>Visceral pleura </a:t>
            </a:r>
            <a:r>
              <a:rPr lang="en-US" altLang="en-US" dirty="0" smtClean="0">
                <a:ea typeface="ＭＳ Ｐゴシック" panose="020B0600070205080204" pitchFamily="34" charset="-128"/>
                <a:cs typeface="Times New Roman" panose="02020603050405020304" pitchFamily="18" charset="0"/>
              </a:rPr>
              <a:t>covers the lung.</a:t>
            </a:r>
            <a:r>
              <a:rPr lang="en-US" altLang="en-US" dirty="0" smtClean="0">
                <a:ea typeface="ＭＳ Ｐゴシック" panose="020B0600070205080204" pitchFamily="34" charset="-128"/>
              </a:rPr>
              <a:t> </a:t>
            </a:r>
          </a:p>
          <a:p>
            <a:pPr algn="l" rtl="0" eaLnBrk="1" hangingPunct="1"/>
            <a:endParaRPr lang="en-US" altLang="en-US" dirty="0" smtClean="0">
              <a:ea typeface="ＭＳ Ｐゴシック" panose="020B0600070205080204" pitchFamily="34" charset="-128"/>
            </a:endParaRPr>
          </a:p>
          <a:p>
            <a:pPr algn="l" rtl="0" eaLnBrk="1" hangingPunct="1"/>
            <a:r>
              <a:rPr lang="en-US" altLang="en-US" b="1" dirty="0" smtClean="0">
                <a:ea typeface="ＭＳ Ｐゴシック" panose="020B0600070205080204" pitchFamily="34" charset="-128"/>
                <a:cs typeface="Times New Roman" panose="02020603050405020304" pitchFamily="18" charset="0"/>
              </a:rPr>
              <a:t>Pleural cavity </a:t>
            </a:r>
            <a:r>
              <a:rPr lang="en-US" altLang="en-US" dirty="0" smtClean="0">
                <a:ea typeface="ＭＳ Ｐゴシック" panose="020B0600070205080204" pitchFamily="34" charset="-128"/>
                <a:cs typeface="Times New Roman" panose="02020603050405020304" pitchFamily="18" charset="0"/>
              </a:rPr>
              <a:t>or the space between the two layers contains a thin layer of serous fluid.</a:t>
            </a:r>
            <a:r>
              <a:rPr lang="en-US" altLang="en-US" dirty="0" smtClean="0">
                <a:ea typeface="ＭＳ Ｐゴシック" panose="020B0600070205080204" pitchFamily="34" charset="-128"/>
              </a:rPr>
              <a:t> </a:t>
            </a:r>
          </a:p>
        </p:txBody>
      </p:sp>
      <p:sp>
        <p:nvSpPr>
          <p:cNvPr id="267266" name="Rectangle 2"/>
          <p:cNvSpPr>
            <a:spLocks noGrp="1" noChangeArrowheads="1"/>
          </p:cNvSpPr>
          <p:nvPr>
            <p:ph type="title"/>
          </p:nvPr>
        </p:nvSpPr>
        <p:spPr>
          <a:xfrm>
            <a:off x="430213" y="447675"/>
            <a:ext cx="7808912" cy="430213"/>
          </a:xfrm>
        </p:spPr>
        <p:txBody>
          <a:bodyPr>
            <a:normAutofit fontScale="90000"/>
          </a:bodyPr>
          <a:lstStyle/>
          <a:p>
            <a:pPr eaLnBrk="1" hangingPunct="1">
              <a:lnSpc>
                <a:spcPct val="100000"/>
              </a:lnSpc>
              <a:defRPr/>
            </a:pPr>
            <a:r>
              <a:rPr lang="en-US" dirty="0" smtClean="0">
                <a:ea typeface="+mj-ea"/>
                <a:cs typeface="+mj-cs"/>
              </a:rPr>
              <a:t>Pleura</a:t>
            </a:r>
          </a:p>
        </p:txBody>
      </p:sp>
    </p:spTree>
    <p:extLst>
      <p:ext uri="{BB962C8B-B14F-4D97-AF65-F5344CB8AC3E}">
        <p14:creationId xmlns:p14="http://schemas.microsoft.com/office/powerpoint/2010/main" val="1495221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66688" y="417513"/>
            <a:ext cx="8758237" cy="427037"/>
          </a:xfrm>
        </p:spPr>
        <p:txBody>
          <a:bodyPr>
            <a:normAutofit fontScale="90000"/>
          </a:bodyPr>
          <a:lstStyle/>
          <a:p>
            <a:pPr eaLnBrk="1" hangingPunct="1">
              <a:lnSpc>
                <a:spcPct val="100000"/>
              </a:lnSpc>
            </a:pPr>
            <a:r>
              <a:rPr lang="en-US" altLang="en-US" smtClean="0">
                <a:ea typeface="ＭＳ Ｐゴシック" panose="020B0600070205080204" pitchFamily="34" charset="-128"/>
              </a:rPr>
              <a:t>Pleural Effusion—Fluid in the Pleural Cavity</a:t>
            </a:r>
          </a:p>
        </p:txBody>
      </p:sp>
      <p:sp>
        <p:nvSpPr>
          <p:cNvPr id="9219" name="Rectangle 3"/>
          <p:cNvSpPr>
            <a:spLocks noGrp="1" noChangeArrowheads="1"/>
          </p:cNvSpPr>
          <p:nvPr>
            <p:ph type="body" idx="1"/>
          </p:nvPr>
        </p:nvSpPr>
        <p:spPr>
          <a:xfrm>
            <a:off x="276225" y="1366838"/>
            <a:ext cx="7453313" cy="3619500"/>
          </a:xfrm>
        </p:spPr>
        <p:txBody>
          <a:bodyPr>
            <a:normAutofit fontScale="92500" lnSpcReduction="10000"/>
          </a:bodyPr>
          <a:lstStyle/>
          <a:p>
            <a:pPr algn="l" rtl="0" eaLnBrk="1" hangingPunct="1"/>
            <a:r>
              <a:rPr lang="en-US" altLang="en-US" b="1" dirty="0" smtClean="0">
                <a:ea typeface="ＭＳ Ｐゴシック" panose="020B0600070205080204" pitchFamily="34" charset="-128"/>
              </a:rPr>
              <a:t>Hydrothorax</a:t>
            </a:r>
            <a:r>
              <a:rPr lang="en-US" altLang="en-US" dirty="0" smtClean="0">
                <a:ea typeface="ＭＳ Ｐゴシック" panose="020B0600070205080204" pitchFamily="34" charset="-128"/>
              </a:rPr>
              <a:t>: serous fluid</a:t>
            </a:r>
          </a:p>
          <a:p>
            <a:pPr algn="l" rtl="0" eaLnBrk="1" hangingPunct="1"/>
            <a:endParaRPr lang="en-US" altLang="en-US" dirty="0" smtClean="0">
              <a:ea typeface="ＭＳ Ｐゴシック" panose="020B0600070205080204" pitchFamily="34" charset="-128"/>
            </a:endParaRPr>
          </a:p>
          <a:p>
            <a:pPr algn="l" rtl="0" eaLnBrk="1" hangingPunct="1"/>
            <a:r>
              <a:rPr lang="en-US" altLang="en-US" b="1" dirty="0" smtClean="0">
                <a:ea typeface="ＭＳ Ｐゴシック" panose="020B0600070205080204" pitchFamily="34" charset="-128"/>
              </a:rPr>
              <a:t>Empyema</a:t>
            </a:r>
            <a:r>
              <a:rPr lang="en-US" altLang="en-US" dirty="0" smtClean="0">
                <a:ea typeface="ＭＳ Ｐゴシック" panose="020B0600070205080204" pitchFamily="34" charset="-128"/>
              </a:rPr>
              <a:t>: pus</a:t>
            </a:r>
          </a:p>
          <a:p>
            <a:pPr algn="l" rtl="0" eaLnBrk="1" hangingPunct="1"/>
            <a:endParaRPr lang="en-US" altLang="en-US" dirty="0" smtClean="0">
              <a:ea typeface="ＭＳ Ｐゴシック" panose="020B0600070205080204" pitchFamily="34" charset="-128"/>
            </a:endParaRPr>
          </a:p>
          <a:p>
            <a:pPr algn="l" rtl="0" eaLnBrk="1" hangingPunct="1"/>
            <a:r>
              <a:rPr lang="en-US" altLang="en-US" b="1" dirty="0" err="1" smtClean="0">
                <a:ea typeface="ＭＳ Ｐゴシック" panose="020B0600070205080204" pitchFamily="34" charset="-128"/>
              </a:rPr>
              <a:t>Chylothorax</a:t>
            </a:r>
            <a:r>
              <a:rPr lang="en-US" altLang="en-US" dirty="0" smtClean="0">
                <a:ea typeface="ＭＳ Ｐゴシック" panose="020B0600070205080204" pitchFamily="34" charset="-128"/>
              </a:rPr>
              <a:t>: lymph</a:t>
            </a:r>
          </a:p>
          <a:p>
            <a:pPr algn="l" rtl="0" eaLnBrk="1" hangingPunct="1"/>
            <a:endParaRPr lang="en-US" altLang="en-US" dirty="0" smtClean="0">
              <a:ea typeface="ＭＳ Ｐゴシック" panose="020B0600070205080204" pitchFamily="34" charset="-128"/>
            </a:endParaRPr>
          </a:p>
          <a:p>
            <a:pPr algn="l" rtl="0" eaLnBrk="1" hangingPunct="1"/>
            <a:r>
              <a:rPr lang="en-US" altLang="en-US" b="1" dirty="0" err="1" smtClean="0">
                <a:ea typeface="ＭＳ Ｐゴシック" panose="020B0600070205080204" pitchFamily="34" charset="-128"/>
              </a:rPr>
              <a:t>Hemothorax</a:t>
            </a:r>
            <a:r>
              <a:rPr lang="en-US" altLang="en-US" dirty="0" smtClean="0">
                <a:ea typeface="ＭＳ Ｐゴシック" panose="020B0600070205080204" pitchFamily="34" charset="-128"/>
              </a:rPr>
              <a:t>: blood</a:t>
            </a:r>
          </a:p>
          <a:p>
            <a:pPr algn="l" rtl="0" eaLnBrk="1" hangingPunct="1"/>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159777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a:xfrm>
            <a:off x="177800" y="377825"/>
            <a:ext cx="8524875" cy="427038"/>
          </a:xfrm>
        </p:spPr>
        <p:txBody>
          <a:bodyPr>
            <a:normAutofit fontScale="90000"/>
          </a:bodyPr>
          <a:lstStyle/>
          <a:p>
            <a:pPr eaLnBrk="1" hangingPunct="1">
              <a:lnSpc>
                <a:spcPct val="100000"/>
              </a:lnSpc>
              <a:defRPr/>
            </a:pPr>
            <a:r>
              <a:rPr lang="en-US" dirty="0" smtClean="0">
                <a:ea typeface="+mj-ea"/>
                <a:cs typeface="+mj-cs"/>
              </a:rPr>
              <a:t>Scenario</a:t>
            </a:r>
          </a:p>
        </p:txBody>
      </p:sp>
      <p:sp>
        <p:nvSpPr>
          <p:cNvPr id="10243" name="Rectangle 3"/>
          <p:cNvSpPr>
            <a:spLocks noGrp="1" noChangeArrowheads="1"/>
          </p:cNvSpPr>
          <p:nvPr>
            <p:ph type="body" idx="1"/>
          </p:nvPr>
        </p:nvSpPr>
        <p:spPr>
          <a:xfrm>
            <a:off x="276225" y="1265238"/>
            <a:ext cx="8572500" cy="4716462"/>
          </a:xfrm>
        </p:spPr>
        <p:txBody>
          <a:bodyPr>
            <a:normAutofit fontScale="77500" lnSpcReduction="20000"/>
          </a:bodyPr>
          <a:lstStyle/>
          <a:p>
            <a:pPr algn="l" rtl="0" eaLnBrk="1" hangingPunct="1">
              <a:lnSpc>
                <a:spcPct val="100000"/>
              </a:lnSpc>
              <a:spcBef>
                <a:spcPct val="50000"/>
              </a:spcBef>
            </a:pPr>
            <a:r>
              <a:rPr lang="en-US" altLang="en-US" dirty="0" smtClean="0">
                <a:ea typeface="ＭＳ Ｐゴシック" panose="020B0600070205080204" pitchFamily="34" charset="-128"/>
              </a:rPr>
              <a:t>Mr. K presents himself with a stab wound.</a:t>
            </a:r>
          </a:p>
          <a:p>
            <a:pPr algn="l" rtl="0" eaLnBrk="1" hangingPunct="1">
              <a:lnSpc>
                <a:spcPct val="100000"/>
              </a:lnSpc>
              <a:spcBef>
                <a:spcPct val="50000"/>
              </a:spcBef>
            </a:pPr>
            <a:r>
              <a:rPr lang="en-US" altLang="en-US" dirty="0" smtClean="0">
                <a:ea typeface="ＭＳ Ｐゴシック" panose="020B0600070205080204" pitchFamily="34" charset="-128"/>
              </a:rPr>
              <a:t>Now he is having breathing problems, and his breath sounds are diminished on the side with the wound. </a:t>
            </a:r>
          </a:p>
          <a:p>
            <a:pPr algn="l" rtl="0" eaLnBrk="1" hangingPunct="1">
              <a:lnSpc>
                <a:spcPct val="100000"/>
              </a:lnSpc>
              <a:spcBef>
                <a:spcPct val="50000"/>
              </a:spcBef>
            </a:pPr>
            <a:r>
              <a:rPr lang="en-US" altLang="en-US" dirty="0" smtClean="0">
                <a:ea typeface="ＭＳ Ｐゴシック" panose="020B0600070205080204" pitchFamily="34" charset="-128"/>
              </a:rPr>
              <a:t>His trachea seems to be slanting toward the other side of his chest, and his heart sounds are displaced away from the wound. </a:t>
            </a:r>
          </a:p>
          <a:p>
            <a:pPr algn="l" rtl="0" eaLnBrk="1" hangingPunct="1">
              <a:lnSpc>
                <a:spcPct val="100000"/>
              </a:lnSpc>
              <a:spcBef>
                <a:spcPct val="50000"/>
              </a:spcBef>
            </a:pPr>
            <a:r>
              <a:rPr lang="en-US" altLang="en-US" dirty="0" smtClean="0">
                <a:ea typeface="ＭＳ Ｐゴシック" panose="020B0600070205080204" pitchFamily="34" charset="-128"/>
              </a:rPr>
              <a:t>He has an increased respiration rate and blood pressure, is pale and sweating with bluish nail beds, and has no bowel sounds.</a:t>
            </a:r>
          </a:p>
          <a:p>
            <a:pPr algn="l" rtl="0" eaLnBrk="1" hangingPunct="1">
              <a:lnSpc>
                <a:spcPct val="100000"/>
              </a:lnSpc>
              <a:spcBef>
                <a:spcPct val="50000"/>
              </a:spcBef>
              <a:buFontTx/>
              <a:buNone/>
            </a:pPr>
            <a:r>
              <a:rPr lang="en-US" altLang="en-US" dirty="0" smtClean="0">
                <a:ea typeface="ＭＳ Ｐゴシック" panose="020B0600070205080204" pitchFamily="34" charset="-128"/>
              </a:rPr>
              <a:t>Question</a:t>
            </a:r>
          </a:p>
          <a:p>
            <a:pPr algn="l" rtl="0" eaLnBrk="1" hangingPunct="1">
              <a:lnSpc>
                <a:spcPct val="100000"/>
              </a:lnSpc>
              <a:spcBef>
                <a:spcPct val="50000"/>
              </a:spcBef>
            </a:pPr>
            <a:r>
              <a:rPr lang="en-US" altLang="en-US" dirty="0" smtClean="0">
                <a:ea typeface="ＭＳ Ｐゴシック" panose="020B0600070205080204" pitchFamily="34" charset="-128"/>
              </a:rPr>
              <a:t>Explain the effects of the wound.</a:t>
            </a:r>
          </a:p>
        </p:txBody>
      </p:sp>
    </p:spTree>
    <p:extLst>
      <p:ext uri="{BB962C8B-B14F-4D97-AF65-F5344CB8AC3E}">
        <p14:creationId xmlns:p14="http://schemas.microsoft.com/office/powerpoint/2010/main" val="1123158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Pneumothorax</a:t>
            </a:r>
            <a:endParaRPr lang="ar-SA" dirty="0"/>
          </a:p>
        </p:txBody>
      </p:sp>
      <p:sp>
        <p:nvSpPr>
          <p:cNvPr id="3" name="Content Placeholder 2"/>
          <p:cNvSpPr>
            <a:spLocks noGrp="1"/>
          </p:cNvSpPr>
          <p:nvPr>
            <p:ph idx="1"/>
          </p:nvPr>
        </p:nvSpPr>
        <p:spPr/>
        <p:txBody>
          <a:bodyPr>
            <a:normAutofit fontScale="85000" lnSpcReduction="10000"/>
          </a:bodyPr>
          <a:lstStyle/>
          <a:p>
            <a:pPr algn="l" rtl="0"/>
            <a:r>
              <a:rPr lang="en-US" dirty="0" smtClean="0"/>
              <a:t>Pneumothorax refers to an accumulation of air in the pleural cavity that causes partial or complete collapse of the lung. </a:t>
            </a:r>
          </a:p>
          <a:p>
            <a:pPr algn="l" rtl="0"/>
            <a:r>
              <a:rPr lang="en-US" dirty="0" smtClean="0"/>
              <a:t>Pneumothorax can result from rupture of an air- filled bleb on the lung surface or from penetrating or </a:t>
            </a:r>
            <a:r>
              <a:rPr lang="en-US" dirty="0" err="1" smtClean="0"/>
              <a:t>nonpenetrating</a:t>
            </a:r>
            <a:r>
              <a:rPr lang="en-US" dirty="0" smtClean="0"/>
              <a:t> injuries. </a:t>
            </a:r>
          </a:p>
          <a:p>
            <a:pPr algn="l" rtl="0"/>
            <a:r>
              <a:rPr lang="en-US" dirty="0" smtClean="0"/>
              <a:t>A tension pneumothorax is a life-threatening event in which air accumulates in the thorax, collapsing the lung on the injured side and progressively shifting the mediastinum to the opposite side of the thorax, producing severe cardiac and respiratory impairment.</a:t>
            </a:r>
            <a:endParaRPr lang="ar-SA" dirty="0"/>
          </a:p>
        </p:txBody>
      </p:sp>
    </p:spTree>
    <p:extLst>
      <p:ext uri="{BB962C8B-B14F-4D97-AF65-F5344CB8AC3E}">
        <p14:creationId xmlns:p14="http://schemas.microsoft.com/office/powerpoint/2010/main" val="1412388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a:xfrm>
            <a:off x="228600" y="417513"/>
            <a:ext cx="8524875" cy="384175"/>
          </a:xfrm>
        </p:spPr>
        <p:txBody>
          <a:bodyPr>
            <a:normAutofit fontScale="90000"/>
          </a:bodyPr>
          <a:lstStyle/>
          <a:p>
            <a:pPr eaLnBrk="1" hangingPunct="1">
              <a:defRPr/>
            </a:pPr>
            <a:r>
              <a:rPr lang="en-US" dirty="0" smtClean="0">
                <a:ea typeface="+mj-ea"/>
                <a:cs typeface="+mj-cs"/>
              </a:rPr>
              <a:t>Pneumothorax </a:t>
            </a:r>
          </a:p>
        </p:txBody>
      </p:sp>
      <p:sp>
        <p:nvSpPr>
          <p:cNvPr id="11267" name="Rectangle 3"/>
          <p:cNvSpPr>
            <a:spLocks noGrp="1" noChangeArrowheads="1"/>
          </p:cNvSpPr>
          <p:nvPr>
            <p:ph type="body" idx="1"/>
          </p:nvPr>
        </p:nvSpPr>
        <p:spPr>
          <a:xfrm>
            <a:off x="182563" y="1285875"/>
            <a:ext cx="8699500" cy="4368800"/>
          </a:xfrm>
        </p:spPr>
        <p:txBody>
          <a:bodyPr>
            <a:normAutofit lnSpcReduction="10000"/>
          </a:bodyPr>
          <a:lstStyle/>
          <a:p>
            <a:pPr algn="l" rtl="0" eaLnBrk="1" hangingPunct="1">
              <a:lnSpc>
                <a:spcPct val="100000"/>
              </a:lnSpc>
            </a:pPr>
            <a:r>
              <a:rPr lang="en-US" altLang="en-US" dirty="0" smtClean="0">
                <a:ea typeface="ＭＳ Ｐゴシック" panose="020B0600070205080204" pitchFamily="34" charset="-128"/>
              </a:rPr>
              <a:t>Air enters the pleural cavity.</a:t>
            </a:r>
          </a:p>
          <a:p>
            <a:pPr algn="l" rtl="0" eaLnBrk="1" hangingPunct="1">
              <a:lnSpc>
                <a:spcPct val="100000"/>
              </a:lnSpc>
            </a:pPr>
            <a:r>
              <a:rPr lang="en-US" altLang="en-US" dirty="0" smtClean="0">
                <a:ea typeface="ＭＳ Ｐゴシック" panose="020B0600070205080204" pitchFamily="34" charset="-128"/>
              </a:rPr>
              <a:t>Air takes up space, restricting lung expansion.</a:t>
            </a:r>
          </a:p>
          <a:p>
            <a:pPr algn="l" rtl="0" eaLnBrk="1" hangingPunct="1">
              <a:lnSpc>
                <a:spcPct val="100000"/>
              </a:lnSpc>
            </a:pPr>
            <a:r>
              <a:rPr lang="en-US" altLang="en-US" dirty="0" smtClean="0">
                <a:ea typeface="ＭＳ Ｐゴシック" panose="020B0600070205080204" pitchFamily="34" charset="-128"/>
              </a:rPr>
              <a:t>Partial or complete collapse of the affected lung:</a:t>
            </a:r>
          </a:p>
          <a:p>
            <a:pPr lvl="1" algn="l" rtl="0" eaLnBrk="1" hangingPunct="1">
              <a:lnSpc>
                <a:spcPct val="100000"/>
              </a:lnSpc>
            </a:pPr>
            <a:r>
              <a:rPr lang="en-US" altLang="en-US" dirty="0" smtClean="0">
                <a:ea typeface="ＭＳ Ｐゴシック" panose="020B0600070205080204" pitchFamily="34" charset="-128"/>
              </a:rPr>
              <a:t>Spontaneous: air-filled blister on the lung ruptures</a:t>
            </a:r>
          </a:p>
          <a:p>
            <a:pPr lvl="1" algn="l" rtl="0" eaLnBrk="1" hangingPunct="1">
              <a:lnSpc>
                <a:spcPct val="100000"/>
              </a:lnSpc>
            </a:pPr>
            <a:r>
              <a:rPr lang="en-US" altLang="en-US" dirty="0" smtClean="0">
                <a:ea typeface="ＭＳ Ｐゴシック" panose="020B0600070205080204" pitchFamily="34" charset="-128"/>
              </a:rPr>
              <a:t>Traumatic: air enters through chest injuries</a:t>
            </a:r>
          </a:p>
          <a:p>
            <a:pPr marL="1257300" lvl="2" indent="-280988" algn="l" rtl="0" eaLnBrk="1" hangingPunct="1">
              <a:lnSpc>
                <a:spcPct val="100000"/>
              </a:lnSpc>
              <a:buFont typeface="Verdana" panose="020B0604030504040204" pitchFamily="34" charset="0"/>
              <a:buChar char="º"/>
            </a:pPr>
            <a:r>
              <a:rPr lang="en-US" altLang="en-US" dirty="0" smtClean="0">
                <a:ea typeface="ＭＳ Ｐゴシック" panose="020B0600070205080204" pitchFamily="34" charset="-128"/>
              </a:rPr>
              <a:t>Tension: air enters pleural cavity through wound on inhalation, cannot leave on exhalation</a:t>
            </a:r>
          </a:p>
          <a:p>
            <a:pPr marL="1257300" lvl="2" indent="-280988" algn="l" rtl="0" eaLnBrk="1" hangingPunct="1">
              <a:lnSpc>
                <a:spcPct val="100000"/>
              </a:lnSpc>
              <a:buFont typeface="Verdana" panose="020B0604030504040204" pitchFamily="34" charset="0"/>
              <a:buChar char="º"/>
            </a:pPr>
            <a:r>
              <a:rPr lang="en-US" altLang="en-US" dirty="0" smtClean="0">
                <a:ea typeface="ＭＳ Ｐゴシック" panose="020B0600070205080204" pitchFamily="34" charset="-128"/>
              </a:rPr>
              <a:t>Open: air enters pleural cavity through the wound on inhalation and leaves on exhalation</a:t>
            </a:r>
          </a:p>
        </p:txBody>
      </p:sp>
    </p:spTree>
    <p:extLst>
      <p:ext uri="{BB962C8B-B14F-4D97-AF65-F5344CB8AC3E}">
        <p14:creationId xmlns:p14="http://schemas.microsoft.com/office/powerpoint/2010/main" val="1095305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a:xfrm>
            <a:off x="312738" y="344488"/>
            <a:ext cx="4814887" cy="395287"/>
          </a:xfrm>
        </p:spPr>
        <p:txBody>
          <a:bodyPr>
            <a:normAutofit fontScale="90000"/>
          </a:bodyPr>
          <a:lstStyle/>
          <a:p>
            <a:pPr eaLnBrk="1" hangingPunct="1">
              <a:defRPr/>
            </a:pPr>
            <a:r>
              <a:rPr lang="en-US" dirty="0" smtClean="0">
                <a:ea typeface="+mj-ea"/>
                <a:cs typeface="+mj-cs"/>
              </a:rPr>
              <a:t>Pneumothorax (cont.)  </a:t>
            </a:r>
          </a:p>
        </p:txBody>
      </p:sp>
      <p:pic>
        <p:nvPicPr>
          <p:cNvPr id="12291" name="Picture 4" descr="57243_c23_f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388" y="1393825"/>
            <a:ext cx="3924300" cy="443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6607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ChangeArrowheads="1"/>
          </p:cNvSpPr>
          <p:nvPr>
            <p:ph type="title"/>
          </p:nvPr>
        </p:nvSpPr>
        <p:spPr>
          <a:xfrm>
            <a:off x="333375" y="385763"/>
            <a:ext cx="8524875" cy="384175"/>
          </a:xfrm>
        </p:spPr>
        <p:txBody>
          <a:bodyPr>
            <a:normAutofit fontScale="90000"/>
          </a:bodyPr>
          <a:lstStyle/>
          <a:p>
            <a:pPr eaLnBrk="1" hangingPunct="1">
              <a:defRPr/>
            </a:pPr>
            <a:r>
              <a:rPr lang="en-US" dirty="0" smtClean="0">
                <a:ea typeface="+mj-ea"/>
                <a:cs typeface="+mj-cs"/>
              </a:rPr>
              <a:t>Question </a:t>
            </a:r>
          </a:p>
        </p:txBody>
      </p:sp>
      <p:sp>
        <p:nvSpPr>
          <p:cNvPr id="13315" name="Rectangle 3"/>
          <p:cNvSpPr>
            <a:spLocks noGrp="1" noChangeArrowheads="1"/>
          </p:cNvSpPr>
          <p:nvPr>
            <p:ph type="body" idx="1"/>
          </p:nvPr>
        </p:nvSpPr>
        <p:spPr>
          <a:xfrm>
            <a:off x="341313" y="1389063"/>
            <a:ext cx="8613775" cy="3686175"/>
          </a:xfrm>
        </p:spPr>
        <p:txBody>
          <a:bodyPr/>
          <a:lstStyle/>
          <a:p>
            <a:pPr algn="l" rtl="0" eaLnBrk="1" hangingPunct="1">
              <a:lnSpc>
                <a:spcPct val="100000"/>
              </a:lnSpc>
              <a:buFontTx/>
              <a:buNone/>
            </a:pPr>
            <a:r>
              <a:rPr lang="en-US" altLang="en-US" dirty="0" smtClean="0">
                <a:ea typeface="ＭＳ Ｐゴシック" panose="020B0600070205080204" pitchFamily="34" charset="-128"/>
              </a:rPr>
              <a:t>True or false?</a:t>
            </a:r>
          </a:p>
          <a:p>
            <a:pPr algn="l" rtl="0" eaLnBrk="1" hangingPunct="1">
              <a:lnSpc>
                <a:spcPct val="100000"/>
              </a:lnSpc>
            </a:pPr>
            <a:endParaRPr lang="en-US" altLang="en-US" dirty="0" smtClean="0">
              <a:ea typeface="ＭＳ Ｐゴシック" panose="020B0600070205080204" pitchFamily="34" charset="-128"/>
            </a:endParaRPr>
          </a:p>
          <a:p>
            <a:pPr algn="l" rtl="0" eaLnBrk="1" hangingPunct="1">
              <a:lnSpc>
                <a:spcPct val="100000"/>
              </a:lnSpc>
              <a:buFontTx/>
              <a:buNone/>
            </a:pPr>
            <a:r>
              <a:rPr lang="en-US" altLang="en-US" dirty="0" smtClean="0">
                <a:ea typeface="ＭＳ Ｐゴシック" panose="020B0600070205080204" pitchFamily="34" charset="-128"/>
              </a:rPr>
              <a:t>Open pneumothorax is more life-threatening than tension pneumothorax.</a:t>
            </a:r>
          </a:p>
        </p:txBody>
      </p:sp>
    </p:spTree>
    <p:extLst>
      <p:ext uri="{BB962C8B-B14F-4D97-AF65-F5344CB8AC3E}">
        <p14:creationId xmlns:p14="http://schemas.microsoft.com/office/powerpoint/2010/main" val="1623740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a:xfrm>
            <a:off x="230188" y="392113"/>
            <a:ext cx="8524875" cy="384175"/>
          </a:xfrm>
        </p:spPr>
        <p:txBody>
          <a:bodyPr>
            <a:normAutofit fontScale="90000"/>
          </a:bodyPr>
          <a:lstStyle/>
          <a:p>
            <a:pPr eaLnBrk="1" hangingPunct="1">
              <a:defRPr/>
            </a:pPr>
            <a:r>
              <a:rPr lang="en-US" dirty="0" smtClean="0">
                <a:ea typeface="+mj-ea"/>
                <a:cs typeface="+mj-cs"/>
              </a:rPr>
              <a:t>Answer </a:t>
            </a:r>
          </a:p>
        </p:txBody>
      </p:sp>
      <p:sp>
        <p:nvSpPr>
          <p:cNvPr id="14339" name="Rectangle 3"/>
          <p:cNvSpPr>
            <a:spLocks noGrp="1" noChangeArrowheads="1"/>
          </p:cNvSpPr>
          <p:nvPr>
            <p:ph type="body" idx="1"/>
          </p:nvPr>
        </p:nvSpPr>
        <p:spPr>
          <a:xfrm>
            <a:off x="303213" y="1295400"/>
            <a:ext cx="8613775" cy="4375150"/>
          </a:xfrm>
        </p:spPr>
        <p:txBody>
          <a:bodyPr>
            <a:normAutofit fontScale="85000" lnSpcReduction="20000"/>
          </a:bodyPr>
          <a:lstStyle/>
          <a:p>
            <a:pPr algn="l" rtl="0" eaLnBrk="1" hangingPunct="1">
              <a:lnSpc>
                <a:spcPct val="100000"/>
              </a:lnSpc>
              <a:buFontTx/>
              <a:buNone/>
            </a:pPr>
            <a:r>
              <a:rPr lang="en-US" altLang="en-US" dirty="0" smtClean="0">
                <a:ea typeface="ＭＳ Ｐゴシック" panose="020B0600070205080204" pitchFamily="34" charset="-128"/>
              </a:rPr>
              <a:t>False</a:t>
            </a:r>
          </a:p>
          <a:p>
            <a:pPr algn="l" rtl="0" eaLnBrk="1" hangingPunct="1">
              <a:lnSpc>
                <a:spcPct val="100000"/>
              </a:lnSpc>
            </a:pPr>
            <a:endParaRPr lang="en-US" altLang="en-US" dirty="0" smtClean="0">
              <a:ea typeface="ＭＳ Ｐゴシック" panose="020B0600070205080204" pitchFamily="34" charset="-128"/>
            </a:endParaRPr>
          </a:p>
          <a:p>
            <a:pPr algn="l" rtl="0" eaLnBrk="1" hangingPunct="1">
              <a:lnSpc>
                <a:spcPct val="100000"/>
              </a:lnSpc>
              <a:buFontTx/>
              <a:buNone/>
            </a:pPr>
            <a:r>
              <a:rPr lang="en-US" altLang="en-US" dirty="0" smtClean="0">
                <a:ea typeface="ＭＳ Ｐゴシック" panose="020B0600070205080204" pitchFamily="34" charset="-128"/>
              </a:rPr>
              <a:t>Rationale: In open pneumothorax, inhaled air compresses the affected side</a:t>
            </a:r>
            <a:r>
              <a:rPr lang="ja-JP" altLang="en-US" dirty="0" smtClean="0">
                <a:ea typeface="ＭＳ Ｐゴシック" panose="020B0600070205080204" pitchFamily="34" charset="-128"/>
              </a:rPr>
              <a:t>’</a:t>
            </a:r>
            <a:r>
              <a:rPr lang="en-US" altLang="ja-JP" dirty="0" smtClean="0">
                <a:ea typeface="ＭＳ Ｐゴシック" panose="020B0600070205080204" pitchFamily="34" charset="-128"/>
              </a:rPr>
              <a:t>s lung, but during exhalation, the lung </a:t>
            </a:r>
            <a:r>
              <a:rPr lang="en-US" altLang="ja-JP" dirty="0" err="1" smtClean="0">
                <a:ea typeface="ＭＳ Ｐゴシック" panose="020B0600070205080204" pitchFamily="34" charset="-128"/>
              </a:rPr>
              <a:t>reinflates</a:t>
            </a:r>
            <a:r>
              <a:rPr lang="en-US" altLang="ja-JP" dirty="0" smtClean="0">
                <a:ea typeface="ＭＳ Ｐゴシック" panose="020B0600070205080204" pitchFamily="34" charset="-128"/>
              </a:rPr>
              <a:t> somewhat.</a:t>
            </a:r>
          </a:p>
          <a:p>
            <a:pPr algn="l" rtl="0" eaLnBrk="1" hangingPunct="1">
              <a:lnSpc>
                <a:spcPct val="100000"/>
              </a:lnSpc>
              <a:buFontTx/>
              <a:buNone/>
            </a:pPr>
            <a:r>
              <a:rPr lang="en-US" altLang="en-US" dirty="0" smtClean="0">
                <a:ea typeface="ＭＳ Ｐゴシック" panose="020B0600070205080204" pitchFamily="34" charset="-128"/>
              </a:rPr>
              <a:t>In tension pneumothorax, a sort of one-way valve exists—the air enters the affected side during inhalation, but is unable to leave when the patient exhales. Therefore, all of this air exerts increased pressure on the organs of the thoracic cage. Unless the pressure is relieved, tension pneumothorax is fatal.</a:t>
            </a:r>
          </a:p>
        </p:txBody>
      </p:sp>
    </p:spTree>
    <p:extLst>
      <p:ext uri="{BB962C8B-B14F-4D97-AF65-F5344CB8AC3E}">
        <p14:creationId xmlns:p14="http://schemas.microsoft.com/office/powerpoint/2010/main" val="3144616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Atelectasis</a:t>
            </a:r>
            <a:endParaRPr lang="ar-SA" dirty="0"/>
          </a:p>
        </p:txBody>
      </p:sp>
      <p:sp>
        <p:nvSpPr>
          <p:cNvPr id="3" name="Content Placeholder 2"/>
          <p:cNvSpPr>
            <a:spLocks noGrp="1"/>
          </p:cNvSpPr>
          <p:nvPr>
            <p:ph idx="1"/>
          </p:nvPr>
        </p:nvSpPr>
        <p:spPr/>
        <p:txBody>
          <a:bodyPr>
            <a:normAutofit lnSpcReduction="10000"/>
          </a:bodyPr>
          <a:lstStyle/>
          <a:p>
            <a:pPr algn="l" rtl="0"/>
            <a:r>
              <a:rPr lang="en-US" dirty="0" smtClean="0"/>
              <a:t>Atelectasis refers to an incomplete expansion of the lung. </a:t>
            </a:r>
          </a:p>
          <a:p>
            <a:pPr algn="l" rtl="0"/>
            <a:r>
              <a:rPr lang="en-US" dirty="0" smtClean="0"/>
              <a:t>Primary atelectasis occurs most often in premature and high-risk infants. </a:t>
            </a:r>
          </a:p>
          <a:p>
            <a:pPr algn="l" rtl="0"/>
            <a:r>
              <a:rPr lang="en-US" dirty="0" smtClean="0"/>
              <a:t>Acquired atelectasis occurs mainly in adults and is caused most commonly by a mucus plug in the airway or by external compression by fluid, tumor mass, exudate, or other matter in the area surrounding the airway.</a:t>
            </a:r>
            <a:endParaRPr lang="ar-SA" dirty="0"/>
          </a:p>
        </p:txBody>
      </p:sp>
    </p:spTree>
    <p:extLst>
      <p:ext uri="{BB962C8B-B14F-4D97-AF65-F5344CB8AC3E}">
        <p14:creationId xmlns:p14="http://schemas.microsoft.com/office/powerpoint/2010/main" val="1377389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Obstructive </a:t>
            </a:r>
            <a:r>
              <a:rPr lang="en-US" dirty="0" smtClean="0"/>
              <a:t>Airway Disorders</a:t>
            </a:r>
            <a:endParaRPr lang="ar-SA" dirty="0"/>
          </a:p>
        </p:txBody>
      </p:sp>
      <p:sp>
        <p:nvSpPr>
          <p:cNvPr id="3" name="Content Placeholder 2"/>
          <p:cNvSpPr>
            <a:spLocks noGrp="1"/>
          </p:cNvSpPr>
          <p:nvPr>
            <p:ph idx="1"/>
          </p:nvPr>
        </p:nvSpPr>
        <p:spPr/>
        <p:txBody>
          <a:bodyPr>
            <a:normAutofit/>
          </a:bodyPr>
          <a:lstStyle/>
          <a:p>
            <a:pPr algn="l" rtl="0"/>
            <a:r>
              <a:rPr lang="en-US" dirty="0" smtClean="0"/>
              <a:t>Obstructive airway disorders due to bronchial smooth muscle </a:t>
            </a:r>
            <a:r>
              <a:rPr lang="en-US" dirty="0" err="1" smtClean="0"/>
              <a:t>hyperreactivity</a:t>
            </a:r>
            <a:r>
              <a:rPr lang="en-US" dirty="0" smtClean="0"/>
              <a:t> or changes in bronchial wall structure, injury to the mucosal lining of the airways, or excess respiratory tract secretions are characterized by limitation in movement of atmospheric air into and out of the gas exchange portion of the lung.</a:t>
            </a:r>
            <a:endParaRPr lang="ar-SA" dirty="0"/>
          </a:p>
        </p:txBody>
      </p:sp>
    </p:spTree>
    <p:extLst>
      <p:ext uri="{BB962C8B-B14F-4D97-AF65-F5344CB8AC3E}">
        <p14:creationId xmlns:p14="http://schemas.microsoft.com/office/powerpoint/2010/main" val="638363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ar-SA" dirty="0"/>
          </a:p>
        </p:txBody>
      </p:sp>
      <p:sp>
        <p:nvSpPr>
          <p:cNvPr id="3" name="Content Placeholder 2"/>
          <p:cNvSpPr>
            <a:spLocks noGrp="1"/>
          </p:cNvSpPr>
          <p:nvPr>
            <p:ph idx="1"/>
          </p:nvPr>
        </p:nvSpPr>
        <p:spPr/>
        <p:txBody>
          <a:bodyPr>
            <a:normAutofit fontScale="85000" lnSpcReduction="20000"/>
          </a:bodyPr>
          <a:lstStyle/>
          <a:p>
            <a:pPr algn="l" rtl="0"/>
            <a:r>
              <a:rPr lang="en-US" dirty="0" smtClean="0"/>
              <a:t>The primary functions of the respiratory system are to remove appropriate amounts of carbon dioxide from the blood entering the pulmonary circulation and provide adequate amount of oxygen to blood leaving the pulmonary circulation. </a:t>
            </a:r>
          </a:p>
          <a:p>
            <a:pPr algn="l" rtl="0"/>
            <a:r>
              <a:rPr lang="en-US" dirty="0" smtClean="0"/>
              <a:t>This is accomplished through the process of ventilation, in which air moves into and out of the lungs, and diffusion, in which gases move between the alveoli and the pulmonary capillaries. </a:t>
            </a:r>
          </a:p>
          <a:p>
            <a:pPr algn="l" rtl="0"/>
            <a:r>
              <a:rPr lang="en-US" dirty="0" smtClean="0"/>
              <a:t>Although both affect gas exchange, </a:t>
            </a:r>
            <a:r>
              <a:rPr lang="en-US" dirty="0" smtClean="0">
                <a:solidFill>
                  <a:srgbClr val="FF0000"/>
                </a:solidFill>
              </a:rPr>
              <a:t>oxygenation</a:t>
            </a:r>
            <a:r>
              <a:rPr lang="en-US" dirty="0" smtClean="0"/>
              <a:t> of the blood largely depends on </a:t>
            </a:r>
            <a:r>
              <a:rPr lang="en-US" dirty="0" smtClean="0">
                <a:solidFill>
                  <a:srgbClr val="FF0000"/>
                </a:solidFill>
              </a:rPr>
              <a:t>diffusion</a:t>
            </a:r>
            <a:r>
              <a:rPr lang="en-US" dirty="0" smtClean="0"/>
              <a:t>, while removal of </a:t>
            </a:r>
            <a:r>
              <a:rPr lang="en-US" dirty="0" smtClean="0">
                <a:solidFill>
                  <a:schemeClr val="accent1">
                    <a:lumMod val="50000"/>
                  </a:schemeClr>
                </a:solidFill>
              </a:rPr>
              <a:t>carbon dioxide </a:t>
            </a:r>
            <a:r>
              <a:rPr lang="en-US" dirty="0" smtClean="0"/>
              <a:t>depends on </a:t>
            </a:r>
            <a:r>
              <a:rPr lang="en-US" dirty="0">
                <a:solidFill>
                  <a:schemeClr val="accent1">
                    <a:lumMod val="50000"/>
                  </a:schemeClr>
                </a:solidFill>
              </a:rPr>
              <a:t>ventilation</a:t>
            </a:r>
            <a:r>
              <a:rPr lang="en-US" dirty="0" smtClean="0"/>
              <a:t>.</a:t>
            </a:r>
            <a:endParaRPr lang="ar-SA" dirty="0"/>
          </a:p>
        </p:txBody>
      </p:sp>
    </p:spTree>
    <p:extLst>
      <p:ext uri="{BB962C8B-B14F-4D97-AF65-F5344CB8AC3E}">
        <p14:creationId xmlns:p14="http://schemas.microsoft.com/office/powerpoint/2010/main" val="801749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Bronchial Asthma </a:t>
            </a:r>
            <a:endParaRPr lang="ar-SA" dirty="0"/>
          </a:p>
        </p:txBody>
      </p:sp>
      <p:sp>
        <p:nvSpPr>
          <p:cNvPr id="3" name="Content Placeholder 2"/>
          <p:cNvSpPr>
            <a:spLocks noGrp="1"/>
          </p:cNvSpPr>
          <p:nvPr>
            <p:ph idx="1"/>
          </p:nvPr>
        </p:nvSpPr>
        <p:spPr/>
        <p:txBody>
          <a:bodyPr>
            <a:normAutofit lnSpcReduction="10000"/>
          </a:bodyPr>
          <a:lstStyle/>
          <a:p>
            <a:pPr algn="l" rtl="0"/>
            <a:r>
              <a:rPr lang="en-US" dirty="0" smtClean="0"/>
              <a:t>Is a chronic disorder of the airways that causes reversible episodes of airway obstruction due to bronchial smooth muscle </a:t>
            </a:r>
            <a:r>
              <a:rPr lang="en-US" dirty="0" err="1" smtClean="0"/>
              <a:t>hyperreactivity</a:t>
            </a:r>
            <a:r>
              <a:rPr lang="en-US" dirty="0" smtClean="0"/>
              <a:t> and airway inflammation. </a:t>
            </a:r>
          </a:p>
          <a:p>
            <a:pPr algn="l" rtl="0"/>
            <a:r>
              <a:rPr lang="en-US" dirty="0" smtClean="0"/>
              <a:t>Extrinsic asthma is a type I hypersensitivity reaction triggered by an allergen; whereas intrinsic asthma is triggered by respiratory tract infections, exercise, drugs and chemicals, and gastroesophageal reflux.</a:t>
            </a:r>
            <a:endParaRPr lang="ar-SA" dirty="0"/>
          </a:p>
        </p:txBody>
      </p:sp>
    </p:spTree>
    <p:extLst>
      <p:ext uri="{BB962C8B-B14F-4D97-AF65-F5344CB8AC3E}">
        <p14:creationId xmlns:p14="http://schemas.microsoft.com/office/powerpoint/2010/main" val="923475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Bronchial Asthma </a:t>
            </a:r>
            <a:endParaRPr lang="ar-SA" dirty="0"/>
          </a:p>
        </p:txBody>
      </p:sp>
      <p:sp>
        <p:nvSpPr>
          <p:cNvPr id="3" name="Content Placeholder 2"/>
          <p:cNvSpPr>
            <a:spLocks noGrp="1"/>
          </p:cNvSpPr>
          <p:nvPr>
            <p:ph idx="1"/>
          </p:nvPr>
        </p:nvSpPr>
        <p:spPr/>
        <p:txBody>
          <a:bodyPr>
            <a:normAutofit fontScale="92500" lnSpcReduction="10000"/>
          </a:bodyPr>
          <a:lstStyle/>
          <a:p>
            <a:pPr algn="l" rtl="0"/>
            <a:r>
              <a:rPr lang="en-US" dirty="0" smtClean="0"/>
              <a:t>An asthmatic episode is characterized by two types of responses—acute and late phase. </a:t>
            </a:r>
          </a:p>
          <a:p>
            <a:pPr algn="l" rtl="0"/>
            <a:r>
              <a:rPr lang="en-US" dirty="0" smtClean="0"/>
              <a:t>The acute-phase response results in immediate bronchoconstriction on exposure to an inhaled antigen and usually subsides within 90 minutes. </a:t>
            </a:r>
          </a:p>
          <a:p>
            <a:pPr algn="l" rtl="0"/>
            <a:r>
              <a:rPr lang="en-US" dirty="0" smtClean="0"/>
              <a:t>The late -phase response develops 4 to 8 hours after exposure to an asthmatic trigger; and involves inflammation and increased airway responsiveness that prolong the attack and cause a vicious cycle of exacerbations.</a:t>
            </a:r>
            <a:endParaRPr lang="ar-SA" dirty="0"/>
          </a:p>
        </p:txBody>
      </p:sp>
    </p:spTree>
    <p:extLst>
      <p:ext uri="{BB962C8B-B14F-4D97-AF65-F5344CB8AC3E}">
        <p14:creationId xmlns:p14="http://schemas.microsoft.com/office/powerpoint/2010/main" val="3714154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a:xfrm>
            <a:off x="250825" y="381000"/>
            <a:ext cx="8524875" cy="384175"/>
          </a:xfrm>
        </p:spPr>
        <p:txBody>
          <a:bodyPr>
            <a:normAutofit fontScale="90000"/>
          </a:bodyPr>
          <a:lstStyle/>
          <a:p>
            <a:pPr eaLnBrk="1" hangingPunct="1">
              <a:defRPr/>
            </a:pPr>
            <a:r>
              <a:rPr lang="en-US" dirty="0" smtClean="0">
                <a:ea typeface="+mj-ea"/>
                <a:cs typeface="+mj-cs"/>
              </a:rPr>
              <a:t>Airway Obstruction in Asthma</a:t>
            </a:r>
          </a:p>
        </p:txBody>
      </p:sp>
      <p:sp>
        <p:nvSpPr>
          <p:cNvPr id="61" name="Rectangle 3"/>
          <p:cNvSpPr txBox="1">
            <a:spLocks noChangeArrowheads="1"/>
          </p:cNvSpPr>
          <p:nvPr/>
        </p:nvSpPr>
        <p:spPr bwMode="auto">
          <a:xfrm>
            <a:off x="381000" y="1368425"/>
            <a:ext cx="7759700" cy="4260850"/>
          </a:xfrm>
          <a:prstGeom prst="rect">
            <a:avLst/>
          </a:prstGeom>
          <a:noFill/>
          <a:ln>
            <a:noFill/>
          </a:ln>
          <a:extLst>
            <a:ext uri="{FAA26D3D-D897-4be2-8F04-BA451C77F1D7}"/>
          </a:extLst>
        </p:spPr>
        <p:txBody>
          <a:bodyPr lIns="92075" tIns="46038" rIns="92075" bIns="46038"/>
          <a:lstStyle>
            <a:lvl1pPr marL="280988" indent="-280988" algn="l" rtl="0" eaLnBrk="0" fontAlgn="base" hangingPunct="0">
              <a:lnSpc>
                <a:spcPct val="90000"/>
              </a:lnSpc>
              <a:spcBef>
                <a:spcPct val="60000"/>
              </a:spcBef>
              <a:spcAft>
                <a:spcPct val="0"/>
              </a:spcAft>
              <a:buClr>
                <a:srgbClr val="CC9900"/>
              </a:buClr>
              <a:buChar char="•"/>
              <a:defRPr sz="2200">
                <a:solidFill>
                  <a:schemeClr val="tx1"/>
                </a:solidFill>
                <a:latin typeface="+mn-lt"/>
                <a:ea typeface="ＭＳ Ｐゴシック" charset="0"/>
                <a:cs typeface="+mn-cs"/>
              </a:defRPr>
            </a:lvl1pPr>
            <a:lvl2pPr marL="862013" indent="-404813" algn="l" rtl="0" eaLnBrk="0" fontAlgn="base" hangingPunct="0">
              <a:lnSpc>
                <a:spcPct val="90000"/>
              </a:lnSpc>
              <a:spcBef>
                <a:spcPct val="60000"/>
              </a:spcBef>
              <a:spcAft>
                <a:spcPct val="0"/>
              </a:spcAft>
              <a:buClr>
                <a:srgbClr val="CC9900"/>
              </a:buClr>
              <a:buChar char="–"/>
              <a:defRPr sz="2200">
                <a:solidFill>
                  <a:schemeClr val="tx1"/>
                </a:solidFill>
                <a:latin typeface="+mn-lt"/>
                <a:ea typeface="ＭＳ Ｐゴシック" charset="0"/>
              </a:defRPr>
            </a:lvl2pPr>
            <a:lvl3pPr marL="1204913" indent="-228600" algn="l" rtl="0" eaLnBrk="0" fontAlgn="base" hangingPunct="0">
              <a:lnSpc>
                <a:spcPct val="90000"/>
              </a:lnSpc>
              <a:spcBef>
                <a:spcPct val="60000"/>
              </a:spcBef>
              <a:spcAft>
                <a:spcPct val="0"/>
              </a:spcAft>
              <a:buClr>
                <a:srgbClr val="CC9900"/>
              </a:buClr>
              <a:buChar char="•"/>
              <a:defRPr sz="2200">
                <a:solidFill>
                  <a:schemeClr val="tx1"/>
                </a:solidFill>
                <a:latin typeface="+mn-lt"/>
                <a:ea typeface="ＭＳ Ｐゴシック" charset="0"/>
              </a:defRPr>
            </a:lvl3pPr>
            <a:lvl4pPr marL="1600200" indent="-228600" algn="l" rtl="0" eaLnBrk="0" fontAlgn="base" hangingPunct="0">
              <a:lnSpc>
                <a:spcPct val="90000"/>
              </a:lnSpc>
              <a:spcBef>
                <a:spcPct val="60000"/>
              </a:spcBef>
              <a:spcAft>
                <a:spcPct val="0"/>
              </a:spcAft>
              <a:buClr>
                <a:srgbClr val="CC9900"/>
              </a:buClr>
              <a:buChar char="•"/>
              <a:defRPr sz="2200">
                <a:solidFill>
                  <a:schemeClr val="tx1"/>
                </a:solidFill>
                <a:latin typeface="+mn-lt"/>
                <a:ea typeface="ＭＳ Ｐゴシック" charset="0"/>
              </a:defRPr>
            </a:lvl4pPr>
            <a:lvl5pPr marL="2057400" indent="-228600" algn="l" rtl="0" eaLnBrk="0" fontAlgn="base" hangingPunct="0">
              <a:lnSpc>
                <a:spcPct val="90000"/>
              </a:lnSpc>
              <a:spcBef>
                <a:spcPct val="60000"/>
              </a:spcBef>
              <a:spcAft>
                <a:spcPct val="0"/>
              </a:spcAft>
              <a:buClr>
                <a:srgbClr val="CC9900"/>
              </a:buClr>
              <a:buChar char="•"/>
              <a:defRPr sz="2200">
                <a:solidFill>
                  <a:schemeClr val="tx1"/>
                </a:solidFill>
                <a:latin typeface="+mn-lt"/>
                <a:ea typeface="ＭＳ Ｐゴシック" charset="0"/>
              </a:defRPr>
            </a:lvl5pPr>
            <a:lvl6pPr marL="2514600" indent="-228600" algn="l" rtl="0" fontAlgn="base">
              <a:lnSpc>
                <a:spcPct val="90000"/>
              </a:lnSpc>
              <a:spcBef>
                <a:spcPct val="60000"/>
              </a:spcBef>
              <a:spcAft>
                <a:spcPct val="0"/>
              </a:spcAft>
              <a:buClr>
                <a:srgbClr val="CC9900"/>
              </a:buClr>
              <a:buChar char="•"/>
              <a:defRPr sz="2200">
                <a:solidFill>
                  <a:schemeClr val="tx1"/>
                </a:solidFill>
                <a:latin typeface="+mn-lt"/>
              </a:defRPr>
            </a:lvl6pPr>
            <a:lvl7pPr marL="2971800" indent="-228600" algn="l" rtl="0" fontAlgn="base">
              <a:lnSpc>
                <a:spcPct val="90000"/>
              </a:lnSpc>
              <a:spcBef>
                <a:spcPct val="60000"/>
              </a:spcBef>
              <a:spcAft>
                <a:spcPct val="0"/>
              </a:spcAft>
              <a:buClr>
                <a:srgbClr val="CC9900"/>
              </a:buClr>
              <a:buChar char="•"/>
              <a:defRPr sz="2200">
                <a:solidFill>
                  <a:schemeClr val="tx1"/>
                </a:solidFill>
                <a:latin typeface="+mn-lt"/>
              </a:defRPr>
            </a:lvl7pPr>
            <a:lvl8pPr marL="3429000" indent="-228600" algn="l" rtl="0" fontAlgn="base">
              <a:lnSpc>
                <a:spcPct val="90000"/>
              </a:lnSpc>
              <a:spcBef>
                <a:spcPct val="60000"/>
              </a:spcBef>
              <a:spcAft>
                <a:spcPct val="0"/>
              </a:spcAft>
              <a:buClr>
                <a:srgbClr val="CC9900"/>
              </a:buClr>
              <a:buChar char="•"/>
              <a:defRPr sz="2200">
                <a:solidFill>
                  <a:schemeClr val="tx1"/>
                </a:solidFill>
                <a:latin typeface="+mn-lt"/>
              </a:defRPr>
            </a:lvl8pPr>
            <a:lvl9pPr marL="3886200" indent="-228600" algn="l" rtl="0" fontAlgn="base">
              <a:lnSpc>
                <a:spcPct val="90000"/>
              </a:lnSpc>
              <a:spcBef>
                <a:spcPct val="60000"/>
              </a:spcBef>
              <a:spcAft>
                <a:spcPct val="0"/>
              </a:spcAft>
              <a:buClr>
                <a:srgbClr val="CC9900"/>
              </a:buClr>
              <a:buChar char="•"/>
              <a:defRPr sz="2200">
                <a:solidFill>
                  <a:schemeClr val="tx1"/>
                </a:solidFill>
                <a:latin typeface="+mn-lt"/>
              </a:defRPr>
            </a:lvl9pPr>
          </a:lstStyle>
          <a:p>
            <a:pPr marL="0" indent="0" eaLnBrk="1" hangingPunct="1">
              <a:buFontTx/>
              <a:buNone/>
              <a:defRPr/>
            </a:pPr>
            <a:r>
              <a:rPr lang="en-US" dirty="0" smtClean="0">
                <a:cs typeface="Times New Roman" charset="0"/>
              </a:rPr>
              <a:t>Inflammatory mediators</a:t>
            </a:r>
          </a:p>
          <a:p>
            <a:pPr marL="0" indent="0" eaLnBrk="1" hangingPunct="1">
              <a:buFontTx/>
              <a:buNone/>
              <a:defRPr/>
            </a:pPr>
            <a:r>
              <a:rPr lang="en-US" dirty="0" smtClean="0">
                <a:cs typeface="Times New Roman" charset="0"/>
                <a:sym typeface="Wingdings"/>
              </a:rPr>
              <a:t> Airway inflammation</a:t>
            </a:r>
          </a:p>
          <a:p>
            <a:pPr marL="0" indent="0" eaLnBrk="1" hangingPunct="1">
              <a:buFontTx/>
              <a:buNone/>
              <a:defRPr/>
            </a:pPr>
            <a:r>
              <a:rPr lang="en-US" dirty="0" smtClean="0">
                <a:cs typeface="Times New Roman" charset="0"/>
                <a:sym typeface="Wingdings"/>
              </a:rPr>
              <a:t>	 Increased mucociliary function</a:t>
            </a:r>
          </a:p>
          <a:p>
            <a:pPr marL="0" indent="0" eaLnBrk="1" hangingPunct="1">
              <a:buFontTx/>
              <a:buNone/>
              <a:defRPr/>
            </a:pPr>
            <a:r>
              <a:rPr lang="en-US" dirty="0">
                <a:cs typeface="Times New Roman" charset="0"/>
                <a:sym typeface="Wingdings"/>
              </a:rPr>
              <a:t>	</a:t>
            </a:r>
            <a:r>
              <a:rPr lang="en-US" dirty="0" smtClean="0">
                <a:cs typeface="Times New Roman" charset="0"/>
                <a:sym typeface="Wingdings"/>
              </a:rPr>
              <a:t> Edema</a:t>
            </a:r>
          </a:p>
          <a:p>
            <a:pPr marL="0" indent="0" eaLnBrk="1" hangingPunct="1">
              <a:buFontTx/>
              <a:buNone/>
              <a:defRPr/>
            </a:pPr>
            <a:r>
              <a:rPr lang="en-US" dirty="0">
                <a:cs typeface="Times New Roman" charset="0"/>
                <a:sym typeface="Wingdings"/>
              </a:rPr>
              <a:t>	</a:t>
            </a:r>
            <a:r>
              <a:rPr lang="en-US" dirty="0" smtClean="0">
                <a:cs typeface="Times New Roman" charset="0"/>
                <a:sym typeface="Wingdings"/>
              </a:rPr>
              <a:t> Epithelial injury  </a:t>
            </a:r>
          </a:p>
          <a:p>
            <a:pPr marL="0" indent="0" eaLnBrk="1" hangingPunct="1">
              <a:buFontTx/>
              <a:buNone/>
              <a:defRPr/>
            </a:pPr>
            <a:r>
              <a:rPr lang="en-US" dirty="0" smtClean="0">
                <a:cs typeface="Times New Roman" charset="0"/>
                <a:sym typeface="Wingdings"/>
              </a:rPr>
              <a:t> Increased airway responsiveness</a:t>
            </a:r>
          </a:p>
          <a:p>
            <a:pPr marL="0" indent="0" eaLnBrk="1" hangingPunct="1">
              <a:buFontTx/>
              <a:buNone/>
              <a:defRPr/>
            </a:pPr>
            <a:r>
              <a:rPr lang="en-US" dirty="0" smtClean="0">
                <a:cs typeface="Times New Roman" charset="0"/>
                <a:sym typeface="Wingdings"/>
              </a:rPr>
              <a:t>	 Bronchospasm</a:t>
            </a:r>
          </a:p>
          <a:p>
            <a:pPr marL="0" indent="0" eaLnBrk="1" hangingPunct="1">
              <a:buFontTx/>
              <a:buNone/>
              <a:defRPr/>
            </a:pPr>
            <a:r>
              <a:rPr lang="en-US" dirty="0">
                <a:cs typeface="Times New Roman" charset="0"/>
                <a:sym typeface="Wingdings"/>
              </a:rPr>
              <a:t>	</a:t>
            </a:r>
            <a:r>
              <a:rPr lang="en-US" dirty="0" smtClean="0">
                <a:cs typeface="Times New Roman" charset="0"/>
                <a:sym typeface="Wingdings"/>
              </a:rPr>
              <a:t> Airflow limitation </a:t>
            </a:r>
            <a:endParaRPr lang="en-US" dirty="0" smtClean="0">
              <a:cs typeface="Times New Roman" charset="0"/>
            </a:endParaRPr>
          </a:p>
          <a:p>
            <a:pPr eaLnBrk="1" hangingPunct="1">
              <a:defRPr/>
            </a:pPr>
            <a:endParaRPr lang="en-US" dirty="0"/>
          </a:p>
        </p:txBody>
      </p:sp>
    </p:spTree>
    <p:extLst>
      <p:ext uri="{BB962C8B-B14F-4D97-AF65-F5344CB8AC3E}">
        <p14:creationId xmlns:p14="http://schemas.microsoft.com/office/powerpoint/2010/main" val="26441371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a:xfrm>
            <a:off x="303213" y="371475"/>
            <a:ext cx="8524875" cy="388938"/>
          </a:xfrm>
        </p:spPr>
        <p:txBody>
          <a:bodyPr>
            <a:normAutofit fontScale="90000"/>
          </a:bodyPr>
          <a:lstStyle/>
          <a:p>
            <a:pPr eaLnBrk="1" hangingPunct="1">
              <a:defRPr/>
            </a:pPr>
            <a:r>
              <a:rPr lang="en-US" dirty="0" smtClean="0">
                <a:ea typeface="+mj-ea"/>
                <a:cs typeface="+mj-cs"/>
              </a:rPr>
              <a:t>Extrinsic (Atopic) Asthma</a:t>
            </a:r>
          </a:p>
        </p:txBody>
      </p:sp>
      <p:sp>
        <p:nvSpPr>
          <p:cNvPr id="16387" name="Rectangle 6"/>
          <p:cNvSpPr>
            <a:spLocks noGrp="1" noChangeArrowheads="1"/>
          </p:cNvSpPr>
          <p:nvPr>
            <p:ph type="body" idx="1"/>
          </p:nvPr>
        </p:nvSpPr>
        <p:spPr>
          <a:xfrm>
            <a:off x="295275" y="1316038"/>
            <a:ext cx="8170863" cy="4011612"/>
          </a:xfrm>
        </p:spPr>
        <p:txBody>
          <a:bodyPr>
            <a:normAutofit fontScale="92500" lnSpcReduction="10000"/>
          </a:bodyPr>
          <a:lstStyle/>
          <a:p>
            <a:pPr algn="l" rtl="0" eaLnBrk="1" hangingPunct="1"/>
            <a:r>
              <a:rPr lang="en-US" altLang="en-US" dirty="0" smtClean="0">
                <a:ea typeface="ＭＳ Ｐゴシック" panose="020B0600070205080204" pitchFamily="34" charset="-128"/>
              </a:rPr>
              <a:t>Type I hypersensitivity</a:t>
            </a:r>
          </a:p>
          <a:p>
            <a:pPr algn="l" rtl="0" eaLnBrk="1" hangingPunct="1"/>
            <a:r>
              <a:rPr lang="en-US" altLang="en-US" dirty="0" smtClean="0">
                <a:ea typeface="ＭＳ Ｐゴシック" panose="020B0600070205080204" pitchFamily="34" charset="-128"/>
              </a:rPr>
              <a:t>Allergen </a:t>
            </a:r>
          </a:p>
          <a:p>
            <a:pPr algn="l" rtl="0" eaLnBrk="1" hangingPunct="1">
              <a:buFontTx/>
              <a:buNone/>
            </a:pPr>
            <a:r>
              <a:rPr lang="en-US" altLang="en-US" dirty="0" smtClean="0">
                <a:ea typeface="ＭＳ Ｐゴシック" panose="020B0600070205080204" pitchFamily="34" charset="-128"/>
                <a:sym typeface="Wingdings" panose="05000000000000000000" pitchFamily="2" charset="2"/>
              </a:rPr>
              <a:t>	 Mast cells release inflammatory mediators.</a:t>
            </a:r>
          </a:p>
          <a:p>
            <a:pPr algn="l" rtl="0" eaLnBrk="1" hangingPunct="1">
              <a:buFontTx/>
              <a:buNone/>
            </a:pPr>
            <a:r>
              <a:rPr lang="en-US" altLang="en-US" dirty="0" smtClean="0">
                <a:ea typeface="ＭＳ Ｐゴシック" panose="020B0600070205080204" pitchFamily="34" charset="-128"/>
                <a:sym typeface="Wingdings" panose="05000000000000000000" pitchFamily="2" charset="2"/>
              </a:rPr>
              <a:t>		Cause acute response within 10 to 20 minutes</a:t>
            </a:r>
          </a:p>
          <a:p>
            <a:pPr marL="1306513" lvl="2" indent="-382588" algn="l" rtl="0" eaLnBrk="1" hangingPunct="1">
              <a:buFontTx/>
              <a:buNone/>
            </a:pPr>
            <a:r>
              <a:rPr lang="en-US" altLang="en-US" dirty="0" smtClean="0">
                <a:ea typeface="ＭＳ Ｐゴシック" panose="020B0600070205080204" pitchFamily="34" charset="-128"/>
                <a:sym typeface="Wingdings" panose="05000000000000000000" pitchFamily="2" charset="2"/>
              </a:rPr>
              <a:t> WBCs enter region and release more inflammatory mediators.</a:t>
            </a:r>
            <a:endParaRPr lang="en-US" altLang="en-US" dirty="0" smtClean="0">
              <a:ea typeface="ＭＳ Ｐゴシック" panose="020B0600070205080204" pitchFamily="34" charset="-128"/>
            </a:endParaRPr>
          </a:p>
          <a:p>
            <a:pPr algn="l" rtl="0" eaLnBrk="1" hangingPunct="1"/>
            <a:r>
              <a:rPr lang="en-US" altLang="en-US" dirty="0" smtClean="0">
                <a:ea typeface="ＭＳ Ｐゴシック" panose="020B0600070205080204" pitchFamily="34" charset="-128"/>
              </a:rPr>
              <a:t>Airway inflammation causes late-phase response in 4 to 8 hours.</a:t>
            </a:r>
          </a:p>
        </p:txBody>
      </p:sp>
    </p:spTree>
    <p:extLst>
      <p:ext uri="{BB962C8B-B14F-4D97-AF65-F5344CB8AC3E}">
        <p14:creationId xmlns:p14="http://schemas.microsoft.com/office/powerpoint/2010/main" val="24119844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a:xfrm>
            <a:off x="398463" y="366713"/>
            <a:ext cx="8524875" cy="388937"/>
          </a:xfrm>
        </p:spPr>
        <p:txBody>
          <a:bodyPr>
            <a:normAutofit fontScale="90000"/>
          </a:bodyPr>
          <a:lstStyle/>
          <a:p>
            <a:pPr eaLnBrk="1" hangingPunct="1">
              <a:defRPr/>
            </a:pPr>
            <a:r>
              <a:rPr lang="en-US" dirty="0"/>
              <a:t>Bronchial Asthma</a:t>
            </a:r>
            <a:endParaRPr lang="en-US" dirty="0" smtClean="0">
              <a:ea typeface="+mj-ea"/>
              <a:cs typeface="+mj-cs"/>
            </a:endParaRPr>
          </a:p>
        </p:txBody>
      </p:sp>
      <p:pic>
        <p:nvPicPr>
          <p:cNvPr id="17411" name="Picture 4" descr="D:\porth\figure_23-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4850" y="1150938"/>
            <a:ext cx="2257425" cy="526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57625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a:xfrm>
            <a:off x="328613" y="420688"/>
            <a:ext cx="8524875" cy="388937"/>
          </a:xfrm>
        </p:spPr>
        <p:txBody>
          <a:bodyPr>
            <a:normAutofit fontScale="90000"/>
          </a:bodyPr>
          <a:lstStyle/>
          <a:p>
            <a:pPr eaLnBrk="1" hangingPunct="1">
              <a:defRPr/>
            </a:pPr>
            <a:r>
              <a:rPr lang="en-US" dirty="0" smtClean="0">
                <a:ea typeface="+mj-ea"/>
                <a:cs typeface="+mj-cs"/>
              </a:rPr>
              <a:t>Intrinsic (Nonatopic) Asthma</a:t>
            </a:r>
          </a:p>
        </p:txBody>
      </p:sp>
      <p:sp>
        <p:nvSpPr>
          <p:cNvPr id="18435" name="Rectangle 3"/>
          <p:cNvSpPr>
            <a:spLocks noGrp="1" noChangeArrowheads="1"/>
          </p:cNvSpPr>
          <p:nvPr>
            <p:ph type="body" idx="1"/>
          </p:nvPr>
        </p:nvSpPr>
        <p:spPr>
          <a:xfrm>
            <a:off x="255588" y="1352550"/>
            <a:ext cx="8551862" cy="4279900"/>
          </a:xfrm>
        </p:spPr>
        <p:txBody>
          <a:bodyPr>
            <a:normAutofit fontScale="92500" lnSpcReduction="20000"/>
          </a:bodyPr>
          <a:lstStyle/>
          <a:p>
            <a:pPr algn="l" rtl="0" eaLnBrk="1" hangingPunct="1">
              <a:spcBef>
                <a:spcPct val="45000"/>
              </a:spcBef>
            </a:pPr>
            <a:r>
              <a:rPr lang="en-US" altLang="en-US" dirty="0" smtClean="0">
                <a:ea typeface="ＭＳ Ｐゴシック" panose="020B0600070205080204" pitchFamily="34" charset="-128"/>
              </a:rPr>
              <a:t>Respiratory infections </a:t>
            </a:r>
          </a:p>
          <a:p>
            <a:pPr lvl="1" algn="l" rtl="0" eaLnBrk="1" hangingPunct="1">
              <a:spcBef>
                <a:spcPct val="45000"/>
              </a:spcBef>
            </a:pPr>
            <a:r>
              <a:rPr lang="en-US" altLang="en-US" dirty="0" smtClean="0">
                <a:ea typeface="ＭＳ Ｐゴシック" panose="020B0600070205080204" pitchFamily="34" charset="-128"/>
              </a:rPr>
              <a:t>Epithelial damage, </a:t>
            </a:r>
            <a:r>
              <a:rPr lang="en-US" altLang="en-US" dirty="0" err="1" smtClean="0">
                <a:ea typeface="ＭＳ Ｐゴシック" panose="020B0600070205080204" pitchFamily="34" charset="-128"/>
              </a:rPr>
              <a:t>IgE</a:t>
            </a:r>
            <a:r>
              <a:rPr lang="en-US" altLang="en-US" dirty="0" smtClean="0">
                <a:ea typeface="ＭＳ Ｐゴシック" panose="020B0600070205080204" pitchFamily="34" charset="-128"/>
              </a:rPr>
              <a:t> production</a:t>
            </a:r>
          </a:p>
          <a:p>
            <a:pPr algn="l" rtl="0" eaLnBrk="1" hangingPunct="1">
              <a:spcBef>
                <a:spcPct val="45000"/>
              </a:spcBef>
            </a:pPr>
            <a:r>
              <a:rPr lang="en-US" altLang="en-US" dirty="0" smtClean="0">
                <a:ea typeface="ＭＳ Ｐゴシック" panose="020B0600070205080204" pitchFamily="34" charset="-128"/>
              </a:rPr>
              <a:t>Exercise, hyperventilation, cold air</a:t>
            </a:r>
          </a:p>
          <a:p>
            <a:pPr lvl="1" algn="l" rtl="0" eaLnBrk="1" hangingPunct="1">
              <a:spcBef>
                <a:spcPct val="45000"/>
              </a:spcBef>
            </a:pPr>
            <a:r>
              <a:rPr lang="en-US" altLang="en-US" dirty="0" smtClean="0">
                <a:ea typeface="ＭＳ Ｐゴシック" panose="020B0600070205080204" pitchFamily="34" charset="-128"/>
              </a:rPr>
              <a:t>Loss of heat and water may cause bronchospasm.</a:t>
            </a:r>
          </a:p>
          <a:p>
            <a:pPr algn="l" rtl="0" eaLnBrk="1" hangingPunct="1">
              <a:spcBef>
                <a:spcPct val="45000"/>
              </a:spcBef>
            </a:pPr>
            <a:r>
              <a:rPr lang="en-US" altLang="en-US" dirty="0" smtClean="0">
                <a:ea typeface="ＭＳ Ｐゴシック" panose="020B0600070205080204" pitchFamily="34" charset="-128"/>
              </a:rPr>
              <a:t>Inhaled irritants</a:t>
            </a:r>
          </a:p>
          <a:p>
            <a:pPr lvl="1" algn="l" rtl="0" eaLnBrk="1" hangingPunct="1">
              <a:spcBef>
                <a:spcPct val="45000"/>
              </a:spcBef>
            </a:pPr>
            <a:r>
              <a:rPr lang="en-US" altLang="en-US" dirty="0" smtClean="0">
                <a:ea typeface="ＭＳ Ｐゴシック" panose="020B0600070205080204" pitchFamily="34" charset="-128"/>
              </a:rPr>
              <a:t>Inflammation, vagal reflex</a:t>
            </a:r>
          </a:p>
          <a:p>
            <a:pPr algn="l" rtl="0" eaLnBrk="1" hangingPunct="1">
              <a:spcBef>
                <a:spcPct val="45000"/>
              </a:spcBef>
            </a:pPr>
            <a:r>
              <a:rPr lang="en-US" altLang="en-US" dirty="0" smtClean="0">
                <a:ea typeface="ＭＳ Ｐゴシック" panose="020B0600070205080204" pitchFamily="34" charset="-128"/>
              </a:rPr>
              <a:t>Aspirin and other NSAIDs</a:t>
            </a:r>
          </a:p>
          <a:p>
            <a:pPr lvl="1" algn="l" rtl="0" eaLnBrk="1" hangingPunct="1">
              <a:spcBef>
                <a:spcPct val="45000"/>
              </a:spcBef>
            </a:pPr>
            <a:r>
              <a:rPr lang="en-US" altLang="en-US" dirty="0" smtClean="0">
                <a:ea typeface="ＭＳ Ｐゴシック" panose="020B0600070205080204" pitchFamily="34" charset="-128"/>
              </a:rPr>
              <a:t>Abnormal arachidonic acid metabolism</a:t>
            </a:r>
          </a:p>
        </p:txBody>
      </p:sp>
    </p:spTree>
    <p:extLst>
      <p:ext uri="{BB962C8B-B14F-4D97-AF65-F5344CB8AC3E}">
        <p14:creationId xmlns:p14="http://schemas.microsoft.com/office/powerpoint/2010/main" val="39742385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a:xfrm>
            <a:off x="387350" y="411163"/>
            <a:ext cx="8524875" cy="384175"/>
          </a:xfrm>
        </p:spPr>
        <p:txBody>
          <a:bodyPr>
            <a:normAutofit fontScale="90000"/>
          </a:bodyPr>
          <a:lstStyle/>
          <a:p>
            <a:pPr eaLnBrk="1" hangingPunct="1">
              <a:defRPr/>
            </a:pPr>
            <a:r>
              <a:rPr lang="en-US" dirty="0" smtClean="0">
                <a:ea typeface="+mj-ea"/>
                <a:cs typeface="+mj-cs"/>
              </a:rPr>
              <a:t>Question </a:t>
            </a:r>
          </a:p>
        </p:txBody>
      </p:sp>
      <p:sp>
        <p:nvSpPr>
          <p:cNvPr id="19459" name="Rectangle 3"/>
          <p:cNvSpPr>
            <a:spLocks noGrp="1" noChangeArrowheads="1"/>
          </p:cNvSpPr>
          <p:nvPr>
            <p:ph type="body" idx="1"/>
          </p:nvPr>
        </p:nvSpPr>
        <p:spPr>
          <a:xfrm>
            <a:off x="307975" y="1366838"/>
            <a:ext cx="8613775" cy="3686175"/>
          </a:xfrm>
        </p:spPr>
        <p:txBody>
          <a:bodyPr/>
          <a:lstStyle/>
          <a:p>
            <a:pPr marL="419100" indent="-419100" algn="l" rtl="0" eaLnBrk="1" hangingPunct="1">
              <a:lnSpc>
                <a:spcPct val="100000"/>
              </a:lnSpc>
              <a:buFontTx/>
              <a:buNone/>
            </a:pPr>
            <a:r>
              <a:rPr lang="en-US" altLang="en-US" dirty="0" smtClean="0">
                <a:ea typeface="ＭＳ Ｐゴシック" panose="020B0600070205080204" pitchFamily="34" charset="-128"/>
              </a:rPr>
              <a:t>Which of the following occurs in asthma?</a:t>
            </a:r>
          </a:p>
          <a:p>
            <a:pPr marL="1038225" lvl="1" indent="-457200" algn="l" rtl="0" eaLnBrk="1" hangingPunct="1">
              <a:lnSpc>
                <a:spcPct val="100000"/>
              </a:lnSpc>
              <a:buFont typeface="Verdana" panose="020B0604030504040204" pitchFamily="34" charset="0"/>
              <a:buAutoNum type="alphaUcPeriod"/>
            </a:pPr>
            <a:r>
              <a:rPr lang="en-US" altLang="en-US" dirty="0" smtClean="0">
                <a:ea typeface="ＭＳ Ｐゴシック" panose="020B0600070205080204" pitchFamily="34" charset="-128"/>
              </a:rPr>
              <a:t>Airway inflammation</a:t>
            </a:r>
          </a:p>
          <a:p>
            <a:pPr marL="1038225" lvl="1" indent="-457200" algn="l" rtl="0" eaLnBrk="1" hangingPunct="1">
              <a:lnSpc>
                <a:spcPct val="100000"/>
              </a:lnSpc>
              <a:buFont typeface="Verdana" panose="020B0604030504040204" pitchFamily="34" charset="0"/>
              <a:buAutoNum type="alphaUcPeriod"/>
            </a:pPr>
            <a:r>
              <a:rPr lang="en-US" altLang="en-US" dirty="0" smtClean="0">
                <a:ea typeface="ＭＳ Ｐゴシック" panose="020B0600070205080204" pitchFamily="34" charset="-128"/>
              </a:rPr>
              <a:t>Bronchospasm </a:t>
            </a:r>
          </a:p>
          <a:p>
            <a:pPr marL="1038225" lvl="1" indent="-457200" algn="l" rtl="0" eaLnBrk="1" hangingPunct="1">
              <a:lnSpc>
                <a:spcPct val="100000"/>
              </a:lnSpc>
              <a:buFont typeface="Verdana" panose="020B0604030504040204" pitchFamily="34" charset="0"/>
              <a:buAutoNum type="alphaUcPeriod"/>
            </a:pPr>
            <a:r>
              <a:rPr lang="en-US" altLang="en-US" dirty="0" smtClean="0">
                <a:ea typeface="ＭＳ Ｐゴシック" panose="020B0600070205080204" pitchFamily="34" charset="-128"/>
              </a:rPr>
              <a:t>Decreased ability to clear mucous</a:t>
            </a:r>
          </a:p>
          <a:p>
            <a:pPr marL="1038225" lvl="1" indent="-457200" algn="l" rtl="0" eaLnBrk="1" hangingPunct="1">
              <a:lnSpc>
                <a:spcPct val="100000"/>
              </a:lnSpc>
              <a:buFont typeface="Verdana" panose="020B0604030504040204" pitchFamily="34" charset="0"/>
              <a:buAutoNum type="alphaUcPeriod"/>
            </a:pPr>
            <a:r>
              <a:rPr lang="en-US" altLang="en-US" dirty="0" smtClean="0">
                <a:ea typeface="ＭＳ Ｐゴシック" panose="020B0600070205080204" pitchFamily="34" charset="-128"/>
              </a:rPr>
              <a:t>All of the above</a:t>
            </a:r>
          </a:p>
        </p:txBody>
      </p:sp>
    </p:spTree>
    <p:extLst>
      <p:ext uri="{BB962C8B-B14F-4D97-AF65-F5344CB8AC3E}">
        <p14:creationId xmlns:p14="http://schemas.microsoft.com/office/powerpoint/2010/main" val="29865609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ChangeArrowheads="1"/>
          </p:cNvSpPr>
          <p:nvPr>
            <p:ph type="title"/>
          </p:nvPr>
        </p:nvSpPr>
        <p:spPr>
          <a:xfrm>
            <a:off x="419100" y="422275"/>
            <a:ext cx="8524875" cy="384175"/>
          </a:xfrm>
        </p:spPr>
        <p:txBody>
          <a:bodyPr>
            <a:normAutofit fontScale="90000"/>
          </a:bodyPr>
          <a:lstStyle/>
          <a:p>
            <a:pPr eaLnBrk="1" hangingPunct="1">
              <a:defRPr/>
            </a:pPr>
            <a:r>
              <a:rPr lang="en-US" dirty="0" smtClean="0">
                <a:ea typeface="+mj-ea"/>
                <a:cs typeface="+mj-cs"/>
              </a:rPr>
              <a:t>Answer </a:t>
            </a:r>
          </a:p>
        </p:txBody>
      </p:sp>
      <p:sp>
        <p:nvSpPr>
          <p:cNvPr id="20483" name="Rectangle 3"/>
          <p:cNvSpPr>
            <a:spLocks noGrp="1" noChangeArrowheads="1"/>
          </p:cNvSpPr>
          <p:nvPr>
            <p:ph type="body" idx="1"/>
          </p:nvPr>
        </p:nvSpPr>
        <p:spPr>
          <a:xfrm>
            <a:off x="330200" y="1357313"/>
            <a:ext cx="8613775" cy="3686175"/>
          </a:xfrm>
        </p:spPr>
        <p:txBody>
          <a:bodyPr>
            <a:normAutofit lnSpcReduction="10000"/>
          </a:bodyPr>
          <a:lstStyle/>
          <a:p>
            <a:pPr marL="419100" indent="-419100" algn="l" rtl="0" eaLnBrk="1" hangingPunct="1">
              <a:lnSpc>
                <a:spcPct val="100000"/>
              </a:lnSpc>
              <a:buFontTx/>
              <a:buNone/>
            </a:pPr>
            <a:r>
              <a:rPr lang="en-US" altLang="en-US" dirty="0" smtClean="0">
                <a:ea typeface="ＭＳ Ｐゴシック" panose="020B0600070205080204" pitchFamily="34" charset="-128"/>
              </a:rPr>
              <a:t>D. All of the above</a:t>
            </a:r>
          </a:p>
          <a:p>
            <a:pPr marL="419100" indent="-419100" algn="l" rtl="0" eaLnBrk="1" hangingPunct="1">
              <a:lnSpc>
                <a:spcPct val="100000"/>
              </a:lnSpc>
            </a:pPr>
            <a:endParaRPr lang="en-US" altLang="en-US" dirty="0" smtClean="0">
              <a:ea typeface="ＭＳ Ｐゴシック" panose="020B0600070205080204" pitchFamily="34" charset="-128"/>
            </a:endParaRPr>
          </a:p>
          <a:p>
            <a:pPr marL="419100" indent="-419100" algn="l" rtl="0" eaLnBrk="1" hangingPunct="1">
              <a:lnSpc>
                <a:spcPct val="100000"/>
              </a:lnSpc>
              <a:buFontTx/>
              <a:buNone/>
            </a:pPr>
            <a:r>
              <a:rPr lang="en-US" altLang="en-US" dirty="0" smtClean="0">
                <a:ea typeface="ＭＳ Ｐゴシック" panose="020B0600070205080204" pitchFamily="34" charset="-128"/>
              </a:rPr>
              <a:t>Rationale: Inflammatory mediators lead to airway inflammation, edema of the mucous lining of the airways, bronchospasm, and impaired ability to clear secretions. All of these things cause the airways to narrow during an asthma attack.</a:t>
            </a:r>
          </a:p>
          <a:p>
            <a:pPr marL="419100" indent="-419100" algn="l" rtl="0" eaLnBrk="1" hangingPunct="1">
              <a:lnSpc>
                <a:spcPct val="100000"/>
              </a:lnSpc>
            </a:pPr>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42215930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COPD</a:t>
            </a:r>
            <a:endParaRPr lang="ar-SA" dirty="0"/>
          </a:p>
        </p:txBody>
      </p:sp>
      <p:sp>
        <p:nvSpPr>
          <p:cNvPr id="3" name="Content Placeholder 2"/>
          <p:cNvSpPr>
            <a:spLocks noGrp="1"/>
          </p:cNvSpPr>
          <p:nvPr>
            <p:ph idx="1"/>
          </p:nvPr>
        </p:nvSpPr>
        <p:spPr>
          <a:xfrm>
            <a:off x="457200" y="1600200"/>
            <a:ext cx="8229600" cy="5043510"/>
          </a:xfrm>
        </p:spPr>
        <p:txBody>
          <a:bodyPr>
            <a:normAutofit fontScale="85000" lnSpcReduction="20000"/>
          </a:bodyPr>
          <a:lstStyle/>
          <a:p>
            <a:pPr algn="l" rtl="0"/>
            <a:r>
              <a:rPr lang="en-US" dirty="0" smtClean="0"/>
              <a:t>Chronic obstructive pulmonary disease (COPD) encompasses two types of obstructive airway disease: emphysema, with enlargement of air spaces and destruction of lung tissue, and chronic obstructive bronchitis, with increased mucus production, obstruction of small airways, and a chronic productive cough. </a:t>
            </a:r>
          </a:p>
          <a:p>
            <a:pPr algn="l" rtl="0"/>
            <a:r>
              <a:rPr lang="en-US" dirty="0" smtClean="0"/>
              <a:t>Persons with COPD often have overlapping features of both emphysema and chronic bronchitis, and both are manifested by eventual mismatching of ventilation and perfusion. As the conditions advance, signs of respiratory distress and impaired gas exchange become evident, with development of hypercapnia and hypoxemia.</a:t>
            </a:r>
            <a:endParaRPr lang="ar-SA" dirty="0"/>
          </a:p>
        </p:txBody>
      </p:sp>
    </p:spTree>
    <p:extLst>
      <p:ext uri="{BB962C8B-B14F-4D97-AF65-F5344CB8AC3E}">
        <p14:creationId xmlns:p14="http://schemas.microsoft.com/office/powerpoint/2010/main" val="29824888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COPD</a:t>
            </a:r>
            <a:endParaRPr lang="ar-SA" dirty="0"/>
          </a:p>
        </p:txBody>
      </p:sp>
      <p:sp>
        <p:nvSpPr>
          <p:cNvPr id="3" name="Content Placeholder 2"/>
          <p:cNvSpPr>
            <a:spLocks noGrp="1"/>
          </p:cNvSpPr>
          <p:nvPr>
            <p:ph idx="1"/>
          </p:nvPr>
        </p:nvSpPr>
        <p:spPr/>
        <p:txBody>
          <a:bodyPr/>
          <a:lstStyle/>
          <a:p>
            <a:pPr algn="l" rtl="0"/>
            <a:r>
              <a:rPr lang="en-US" dirty="0" err="1" smtClean="0"/>
              <a:t>Bronchiectasis</a:t>
            </a:r>
            <a:r>
              <a:rPr lang="en-US" dirty="0" smtClean="0"/>
              <a:t> is an uncommon form of COPD that is characterized by an abnormal dilation of the large bronchi associated with infection and destruction of the bronchial walls.</a:t>
            </a:r>
            <a:endParaRPr lang="ar-SA" dirty="0"/>
          </a:p>
        </p:txBody>
      </p:sp>
    </p:spTree>
    <p:extLst>
      <p:ext uri="{BB962C8B-B14F-4D97-AF65-F5344CB8AC3E}">
        <p14:creationId xmlns:p14="http://schemas.microsoft.com/office/powerpoint/2010/main" val="1645589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Hypoxemia </a:t>
            </a:r>
            <a:endParaRPr lang="ar-SA" dirty="0"/>
          </a:p>
        </p:txBody>
      </p:sp>
      <p:sp>
        <p:nvSpPr>
          <p:cNvPr id="3" name="Content Placeholder 2"/>
          <p:cNvSpPr>
            <a:spLocks noGrp="1"/>
          </p:cNvSpPr>
          <p:nvPr>
            <p:ph idx="1"/>
          </p:nvPr>
        </p:nvSpPr>
        <p:spPr/>
        <p:txBody>
          <a:bodyPr>
            <a:normAutofit fontScale="85000" lnSpcReduction="10000"/>
          </a:bodyPr>
          <a:lstStyle/>
          <a:p>
            <a:pPr algn="l" rtl="0"/>
            <a:r>
              <a:rPr lang="en-US" dirty="0" smtClean="0"/>
              <a:t>Hypoxemia refers to a decrease in blood oxygen levels that results in a decrease in tissue oxygenation. </a:t>
            </a:r>
          </a:p>
          <a:p>
            <a:pPr algn="l" rtl="0"/>
            <a:r>
              <a:rPr lang="en-US" dirty="0" smtClean="0"/>
              <a:t>Hypoxemia can occur as the result of hypoventilation, diffusion impairment, shunt, and ventilation–perfusion abnormalities. </a:t>
            </a:r>
          </a:p>
          <a:p>
            <a:pPr algn="l" rtl="0"/>
            <a:r>
              <a:rPr lang="en-US" dirty="0" smtClean="0"/>
              <a:t>Acute hypoxemia is manifested by increased respiratory effort (increased respiratory and heart rates), cyanosis, and impaired sensory and neurologic function. The body compensates for chronic hypoxemia by increased ventilation, pulmonary vasoconstriction, and increased production of red blood cells.</a:t>
            </a:r>
            <a:endParaRPr lang="ar-SA" dirty="0"/>
          </a:p>
        </p:txBody>
      </p:sp>
    </p:spTree>
    <p:extLst>
      <p:ext uri="{BB962C8B-B14F-4D97-AF65-F5344CB8AC3E}">
        <p14:creationId xmlns:p14="http://schemas.microsoft.com/office/powerpoint/2010/main" val="12191290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a:xfrm>
            <a:off x="296863" y="425450"/>
            <a:ext cx="8524875" cy="384175"/>
          </a:xfrm>
        </p:spPr>
        <p:txBody>
          <a:bodyPr>
            <a:normAutofit fontScale="90000"/>
          </a:bodyPr>
          <a:lstStyle/>
          <a:p>
            <a:pPr eaLnBrk="1" hangingPunct="1">
              <a:defRPr/>
            </a:pPr>
            <a:r>
              <a:rPr lang="en-US" dirty="0" smtClean="0">
                <a:ea typeface="+mj-ea"/>
                <a:cs typeface="+mj-cs"/>
              </a:rPr>
              <a:t>Chronic Obstructive Pulmonary Disorders</a:t>
            </a:r>
          </a:p>
        </p:txBody>
      </p:sp>
      <p:sp>
        <p:nvSpPr>
          <p:cNvPr id="21507" name="Rectangle 3"/>
          <p:cNvSpPr>
            <a:spLocks noGrp="1" noChangeArrowheads="1"/>
          </p:cNvSpPr>
          <p:nvPr>
            <p:ph type="body" idx="1"/>
          </p:nvPr>
        </p:nvSpPr>
        <p:spPr>
          <a:xfrm>
            <a:off x="396875" y="1279525"/>
            <a:ext cx="8483600" cy="4173538"/>
          </a:xfrm>
        </p:spPr>
        <p:txBody>
          <a:bodyPr/>
          <a:lstStyle/>
          <a:p>
            <a:pPr marL="342900" indent="-342900" algn="l" rtl="0" eaLnBrk="1" hangingPunct="1">
              <a:lnSpc>
                <a:spcPct val="100000"/>
              </a:lnSpc>
            </a:pPr>
            <a:r>
              <a:rPr lang="en-US" altLang="en-US" dirty="0" smtClean="0">
                <a:ea typeface="ＭＳ Ｐゴシック" panose="020B0600070205080204" pitchFamily="34" charset="-128"/>
                <a:cs typeface="Times New Roman" panose="02020603050405020304" pitchFamily="18" charset="0"/>
              </a:rPr>
              <a:t>Emphysema</a:t>
            </a:r>
          </a:p>
          <a:p>
            <a:pPr lvl="1" algn="l" rtl="0" eaLnBrk="1" hangingPunct="1">
              <a:lnSpc>
                <a:spcPct val="100000"/>
              </a:lnSpc>
            </a:pPr>
            <a:r>
              <a:rPr lang="en-US" altLang="en-US" dirty="0" smtClean="0">
                <a:ea typeface="ＭＳ Ｐゴシック" panose="020B0600070205080204" pitchFamily="34" charset="-128"/>
                <a:cs typeface="Times New Roman" panose="02020603050405020304" pitchFamily="18" charset="0"/>
              </a:rPr>
              <a:t>Enlargement of air spaces and destruction of lung tissue</a:t>
            </a:r>
          </a:p>
          <a:p>
            <a:pPr marL="342900" indent="-342900" algn="l" rtl="0" eaLnBrk="1" hangingPunct="1">
              <a:lnSpc>
                <a:spcPct val="100000"/>
              </a:lnSpc>
            </a:pPr>
            <a:r>
              <a:rPr lang="en-US" altLang="en-US" dirty="0" smtClean="0">
                <a:ea typeface="ＭＳ Ｐゴシック" panose="020B0600070205080204" pitchFamily="34" charset="-128"/>
                <a:cs typeface="Times New Roman" panose="02020603050405020304" pitchFamily="18" charset="0"/>
              </a:rPr>
              <a:t>Chronic obstructive bronchitis</a:t>
            </a:r>
          </a:p>
          <a:p>
            <a:pPr lvl="1" algn="l" rtl="0" eaLnBrk="1" hangingPunct="1">
              <a:lnSpc>
                <a:spcPct val="100000"/>
              </a:lnSpc>
            </a:pPr>
            <a:r>
              <a:rPr lang="en-US" altLang="en-US" dirty="0" smtClean="0">
                <a:ea typeface="ＭＳ Ｐゴシック" panose="020B0600070205080204" pitchFamily="34" charset="-128"/>
                <a:cs typeface="Times New Roman" panose="02020603050405020304" pitchFamily="18" charset="0"/>
              </a:rPr>
              <a:t>Obstruction of small airways</a:t>
            </a:r>
          </a:p>
          <a:p>
            <a:pPr marL="342900" indent="-342900" algn="l" rtl="0" eaLnBrk="1" hangingPunct="1">
              <a:lnSpc>
                <a:spcPct val="100000"/>
              </a:lnSpc>
            </a:pPr>
            <a:r>
              <a:rPr lang="en-US" altLang="en-US" dirty="0" smtClean="0">
                <a:ea typeface="ＭＳ Ｐゴシック" panose="020B0600070205080204" pitchFamily="34" charset="-128"/>
                <a:cs typeface="Times New Roman" panose="02020603050405020304" pitchFamily="18" charset="0"/>
              </a:rPr>
              <a:t>Bronchiectasis </a:t>
            </a:r>
          </a:p>
          <a:p>
            <a:pPr lvl="1" algn="l" rtl="0" eaLnBrk="1" hangingPunct="1">
              <a:lnSpc>
                <a:spcPct val="100000"/>
              </a:lnSpc>
            </a:pPr>
            <a:r>
              <a:rPr lang="en-US" altLang="en-US" dirty="0" smtClean="0">
                <a:ea typeface="ＭＳ Ｐゴシック" panose="020B0600070205080204" pitchFamily="34" charset="-128"/>
                <a:cs typeface="Times New Roman" panose="02020603050405020304" pitchFamily="18" charset="0"/>
              </a:rPr>
              <a:t>Infection and inflammation destroy smooth muscle in airways </a:t>
            </a:r>
            <a:r>
              <a:rPr lang="en-US" altLang="en-US" dirty="0" smtClean="0">
                <a:ea typeface="ＭＳ Ｐゴシック" panose="020B0600070205080204" pitchFamily="34" charset="-128"/>
                <a:cs typeface="Times New Roman" panose="02020603050405020304" pitchFamily="18" charset="0"/>
                <a:sym typeface="Wingdings" panose="05000000000000000000" pitchFamily="2" charset="2"/>
              </a:rPr>
              <a:t> </a:t>
            </a:r>
            <a:r>
              <a:rPr lang="en-US" altLang="en-US" dirty="0" smtClean="0">
                <a:ea typeface="ＭＳ Ｐゴシック" panose="020B0600070205080204" pitchFamily="34" charset="-128"/>
                <a:cs typeface="Times New Roman" panose="02020603050405020304" pitchFamily="18" charset="0"/>
              </a:rPr>
              <a:t>permanent dilation</a:t>
            </a:r>
          </a:p>
        </p:txBody>
      </p:sp>
    </p:spTree>
    <p:extLst>
      <p:ext uri="{BB962C8B-B14F-4D97-AF65-F5344CB8AC3E}">
        <p14:creationId xmlns:p14="http://schemas.microsoft.com/office/powerpoint/2010/main" val="39848518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a:xfrm>
            <a:off x="257175" y="377825"/>
            <a:ext cx="8524875" cy="388938"/>
          </a:xfrm>
        </p:spPr>
        <p:txBody>
          <a:bodyPr>
            <a:normAutofit fontScale="90000"/>
          </a:bodyPr>
          <a:lstStyle/>
          <a:p>
            <a:pPr eaLnBrk="1" hangingPunct="1">
              <a:defRPr/>
            </a:pPr>
            <a:r>
              <a:rPr lang="en-US" dirty="0" smtClean="0">
                <a:ea typeface="+mj-ea"/>
                <a:cs typeface="+mj-cs"/>
              </a:rPr>
              <a:t>Mechanisms of COPD</a:t>
            </a:r>
          </a:p>
        </p:txBody>
      </p:sp>
      <p:sp>
        <p:nvSpPr>
          <p:cNvPr id="23555" name="Rectangle 3"/>
          <p:cNvSpPr>
            <a:spLocks noGrp="1" noChangeArrowheads="1"/>
          </p:cNvSpPr>
          <p:nvPr>
            <p:ph idx="1"/>
          </p:nvPr>
        </p:nvSpPr>
        <p:spPr>
          <a:xfrm>
            <a:off x="330200" y="1377950"/>
            <a:ext cx="8613775" cy="3686175"/>
          </a:xfrm>
        </p:spPr>
        <p:txBody>
          <a:bodyPr>
            <a:normAutofit lnSpcReduction="10000"/>
          </a:bodyPr>
          <a:lstStyle/>
          <a:p>
            <a:pPr algn="l" rtl="0" eaLnBrk="1" hangingPunct="1">
              <a:lnSpc>
                <a:spcPct val="100000"/>
              </a:lnSpc>
            </a:pPr>
            <a:r>
              <a:rPr lang="en-US" altLang="en-US" dirty="0" smtClean="0">
                <a:ea typeface="ＭＳ Ｐゴシック" panose="020B0600070205080204" pitchFamily="34" charset="-128"/>
              </a:rPr>
              <a:t>Inflammation and fibrosis of the bronchial wall</a:t>
            </a:r>
          </a:p>
          <a:p>
            <a:pPr algn="l" rtl="0" eaLnBrk="1" hangingPunct="1">
              <a:lnSpc>
                <a:spcPct val="100000"/>
              </a:lnSpc>
            </a:pPr>
            <a:r>
              <a:rPr lang="en-US" altLang="en-US" dirty="0" smtClean="0">
                <a:ea typeface="ＭＳ Ｐゴシック" panose="020B0600070205080204" pitchFamily="34" charset="-128"/>
              </a:rPr>
              <a:t>Hypertrophied mucous glands </a:t>
            </a:r>
            <a:r>
              <a:rPr lang="en-US" altLang="en-US" dirty="0" smtClean="0">
                <a:ea typeface="ＭＳ Ｐゴシック" panose="020B0600070205080204" pitchFamily="34" charset="-128"/>
                <a:sym typeface="Wingdings" panose="05000000000000000000" pitchFamily="2" charset="2"/>
              </a:rPr>
              <a:t> excess mucus</a:t>
            </a:r>
          </a:p>
          <a:p>
            <a:pPr lvl="1" algn="l" rtl="0" eaLnBrk="1" hangingPunct="1">
              <a:lnSpc>
                <a:spcPct val="100000"/>
              </a:lnSpc>
            </a:pPr>
            <a:r>
              <a:rPr lang="en-US" altLang="en-US" dirty="0" smtClean="0">
                <a:ea typeface="ＭＳ Ｐゴシック" panose="020B0600070205080204" pitchFamily="34" charset="-128"/>
              </a:rPr>
              <a:t>Obstructed airflow</a:t>
            </a:r>
          </a:p>
          <a:p>
            <a:pPr algn="l" rtl="0" eaLnBrk="1" hangingPunct="1">
              <a:lnSpc>
                <a:spcPct val="100000"/>
              </a:lnSpc>
            </a:pPr>
            <a:r>
              <a:rPr lang="en-US" altLang="en-US" dirty="0" smtClean="0">
                <a:ea typeface="ＭＳ Ｐゴシック" panose="020B0600070205080204" pitchFamily="34" charset="-128"/>
                <a:sym typeface="Wingdings" panose="05000000000000000000" pitchFamily="2" charset="2"/>
              </a:rPr>
              <a:t>Loss of alveolar tissue</a:t>
            </a:r>
          </a:p>
          <a:p>
            <a:pPr lvl="1" algn="l" rtl="0" eaLnBrk="1" hangingPunct="1">
              <a:lnSpc>
                <a:spcPct val="100000"/>
              </a:lnSpc>
            </a:pPr>
            <a:r>
              <a:rPr lang="en-US" altLang="en-US" dirty="0" smtClean="0">
                <a:ea typeface="ＭＳ Ｐゴシック" panose="020B0600070205080204" pitchFamily="34" charset="-128"/>
                <a:sym typeface="Wingdings" panose="05000000000000000000" pitchFamily="2" charset="2"/>
              </a:rPr>
              <a:t>Decreased surface area for gas exchange</a:t>
            </a:r>
          </a:p>
          <a:p>
            <a:pPr algn="l" rtl="0" eaLnBrk="1" hangingPunct="1">
              <a:lnSpc>
                <a:spcPct val="100000"/>
              </a:lnSpc>
            </a:pPr>
            <a:r>
              <a:rPr lang="en-US" altLang="en-US" dirty="0" smtClean="0">
                <a:ea typeface="ＭＳ Ｐゴシック" panose="020B0600070205080204" pitchFamily="34" charset="-128"/>
                <a:sym typeface="Wingdings" panose="05000000000000000000" pitchFamily="2" charset="2"/>
              </a:rPr>
              <a:t>Loss of elastic lung fibers</a:t>
            </a:r>
          </a:p>
          <a:p>
            <a:pPr lvl="1" algn="l" rtl="0" eaLnBrk="1" hangingPunct="1">
              <a:lnSpc>
                <a:spcPct val="100000"/>
              </a:lnSpc>
            </a:pPr>
            <a:r>
              <a:rPr lang="en-US" altLang="en-US" dirty="0" smtClean="0">
                <a:ea typeface="ＭＳ Ｐゴシック" panose="020B0600070205080204" pitchFamily="34" charset="-128"/>
                <a:sym typeface="Wingdings" panose="05000000000000000000" pitchFamily="2" charset="2"/>
              </a:rPr>
              <a:t>Airway collapse, obstructed exhalation, air trapping</a:t>
            </a:r>
          </a:p>
        </p:txBody>
      </p:sp>
    </p:spTree>
    <p:extLst>
      <p:ext uri="{BB962C8B-B14F-4D97-AF65-F5344CB8AC3E}">
        <p14:creationId xmlns:p14="http://schemas.microsoft.com/office/powerpoint/2010/main" val="3772442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a:xfrm>
            <a:off x="269875" y="433388"/>
            <a:ext cx="8524875" cy="384175"/>
          </a:xfrm>
        </p:spPr>
        <p:txBody>
          <a:bodyPr>
            <a:normAutofit fontScale="90000"/>
          </a:bodyPr>
          <a:lstStyle/>
          <a:p>
            <a:pPr eaLnBrk="1" hangingPunct="1">
              <a:defRPr/>
            </a:pPr>
            <a:r>
              <a:rPr lang="en-US" dirty="0" smtClean="0">
                <a:ea typeface="+mj-ea"/>
                <a:cs typeface="+mj-cs"/>
              </a:rPr>
              <a:t>Emphysema</a:t>
            </a:r>
          </a:p>
        </p:txBody>
      </p:sp>
      <p:sp>
        <p:nvSpPr>
          <p:cNvPr id="24579" name="Rectangle 3"/>
          <p:cNvSpPr>
            <a:spLocks noGrp="1" noChangeArrowheads="1"/>
          </p:cNvSpPr>
          <p:nvPr>
            <p:ph type="body" idx="1"/>
          </p:nvPr>
        </p:nvSpPr>
        <p:spPr>
          <a:xfrm>
            <a:off x="400050" y="1414463"/>
            <a:ext cx="8197850" cy="4057650"/>
          </a:xfrm>
        </p:spPr>
        <p:txBody>
          <a:bodyPr/>
          <a:lstStyle/>
          <a:p>
            <a:pPr algn="l" rtl="0" eaLnBrk="1" hangingPunct="1">
              <a:lnSpc>
                <a:spcPct val="100000"/>
              </a:lnSpc>
            </a:pPr>
            <a:r>
              <a:rPr lang="en-US" altLang="en-US" dirty="0" smtClean="0">
                <a:ea typeface="ＭＳ Ｐゴシック" panose="020B0600070205080204" pitchFamily="34" charset="-128"/>
              </a:rPr>
              <a:t>Neutrophils in the alveoli secrete trypsin.</a:t>
            </a:r>
          </a:p>
          <a:p>
            <a:pPr lvl="1" algn="l" rtl="0" eaLnBrk="1" hangingPunct="1">
              <a:lnSpc>
                <a:spcPct val="100000"/>
              </a:lnSpc>
            </a:pPr>
            <a:r>
              <a:rPr lang="en-US" altLang="en-US" dirty="0" smtClean="0">
                <a:ea typeface="ＭＳ Ｐゴシック" panose="020B0600070205080204" pitchFamily="34" charset="-128"/>
              </a:rPr>
              <a:t>Increased neutrophil numbers due to inhaled irritants can damage alveoli.</a:t>
            </a:r>
          </a:p>
          <a:p>
            <a:pPr algn="l" rtl="0" eaLnBrk="1" hangingPunct="1">
              <a:lnSpc>
                <a:spcPct val="100000"/>
              </a:lnSpc>
            </a:pPr>
            <a:r>
              <a:rPr lang="el-GR" altLang="en-US" dirty="0" smtClean="0">
                <a:ea typeface="ＭＳ Ｐゴシック" panose="020B0600070205080204" pitchFamily="34" charset="-128"/>
              </a:rPr>
              <a:t>α</a:t>
            </a:r>
            <a:r>
              <a:rPr lang="en-US" altLang="en-US" baseline="-25000" dirty="0" smtClean="0">
                <a:ea typeface="ＭＳ Ｐゴシック" panose="020B0600070205080204" pitchFamily="34" charset="-128"/>
              </a:rPr>
              <a:t>1</a:t>
            </a:r>
            <a:r>
              <a:rPr lang="en-US" altLang="en-US" dirty="0" smtClean="0">
                <a:ea typeface="ＭＳ Ｐゴシック" panose="020B0600070205080204" pitchFamily="34" charset="-128"/>
              </a:rPr>
              <a:t>-antitrypsin inactivates the trypsin before it can damage the alveoli.</a:t>
            </a:r>
          </a:p>
          <a:p>
            <a:pPr lvl="1" algn="l" rtl="0" eaLnBrk="1" hangingPunct="1">
              <a:lnSpc>
                <a:spcPct val="100000"/>
              </a:lnSpc>
            </a:pPr>
            <a:r>
              <a:rPr lang="en-US" altLang="en-US" dirty="0" smtClean="0">
                <a:ea typeface="ＭＳ Ｐゴシック" panose="020B0600070205080204" pitchFamily="34" charset="-128"/>
              </a:rPr>
              <a:t>A genetic defect in </a:t>
            </a:r>
            <a:r>
              <a:rPr lang="el-GR" altLang="en-US" dirty="0" smtClean="0">
                <a:ea typeface="ＭＳ Ｐゴシック" panose="020B0600070205080204" pitchFamily="34" charset="-128"/>
              </a:rPr>
              <a:t>α</a:t>
            </a:r>
            <a:r>
              <a:rPr lang="en-US" altLang="en-US" baseline="-25000" dirty="0" smtClean="0">
                <a:ea typeface="ＭＳ Ｐゴシック" panose="020B0600070205080204" pitchFamily="34" charset="-128"/>
              </a:rPr>
              <a:t>1</a:t>
            </a:r>
            <a:r>
              <a:rPr lang="en-US" altLang="en-US" dirty="0" smtClean="0">
                <a:ea typeface="ＭＳ Ｐゴシック" panose="020B0600070205080204" pitchFamily="34" charset="-128"/>
              </a:rPr>
              <a:t>-antitrypsin synthesis leads to alveolar damage.</a:t>
            </a:r>
          </a:p>
          <a:p>
            <a:pPr lvl="1" algn="l" rtl="0" eaLnBrk="1" hangingPunct="1"/>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35009225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a:xfrm>
            <a:off x="301625" y="422275"/>
            <a:ext cx="8524875" cy="384175"/>
          </a:xfrm>
        </p:spPr>
        <p:txBody>
          <a:bodyPr>
            <a:normAutofit fontScale="90000"/>
          </a:bodyPr>
          <a:lstStyle/>
          <a:p>
            <a:pPr eaLnBrk="1" hangingPunct="1">
              <a:defRPr/>
            </a:pPr>
            <a:r>
              <a:rPr lang="en-US" dirty="0"/>
              <a:t>Types of Emphysema</a:t>
            </a:r>
            <a:endParaRPr lang="en-US" dirty="0" smtClean="0">
              <a:ea typeface="+mj-ea"/>
              <a:cs typeface="+mj-cs"/>
            </a:endParaRPr>
          </a:p>
        </p:txBody>
      </p:sp>
      <p:pic>
        <p:nvPicPr>
          <p:cNvPr id="25603" name="Picture 4" descr="D:\porth\figure_23-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7175" y="1216025"/>
            <a:ext cx="3235325" cy="533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30457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a:xfrm>
            <a:off x="323850" y="433388"/>
            <a:ext cx="8524875" cy="384175"/>
          </a:xfrm>
        </p:spPr>
        <p:txBody>
          <a:bodyPr>
            <a:normAutofit fontScale="90000"/>
          </a:bodyPr>
          <a:lstStyle/>
          <a:p>
            <a:pPr eaLnBrk="1" hangingPunct="1">
              <a:defRPr/>
            </a:pPr>
            <a:r>
              <a:rPr lang="en-US" dirty="0"/>
              <a:t>Chest Wall in Emphysema</a:t>
            </a:r>
            <a:endParaRPr lang="en-US" dirty="0" smtClean="0">
              <a:ea typeface="+mj-ea"/>
              <a:cs typeface="+mj-cs"/>
            </a:endParaRPr>
          </a:p>
        </p:txBody>
      </p:sp>
      <p:pic>
        <p:nvPicPr>
          <p:cNvPr id="26627" name="Picture 4" descr="D:\porth\figure_23-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250" y="1206500"/>
            <a:ext cx="5245100"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93945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a:xfrm>
            <a:off x="307975" y="406400"/>
            <a:ext cx="8524875" cy="384175"/>
          </a:xfrm>
        </p:spPr>
        <p:txBody>
          <a:bodyPr>
            <a:normAutofit fontScale="90000"/>
          </a:bodyPr>
          <a:lstStyle/>
          <a:p>
            <a:pPr eaLnBrk="1" hangingPunct="1">
              <a:defRPr/>
            </a:pPr>
            <a:r>
              <a:rPr lang="en-US" dirty="0" smtClean="0">
                <a:ea typeface="+mj-ea"/>
                <a:cs typeface="+mj-cs"/>
              </a:rPr>
              <a:t>Chronic Bronchitis</a:t>
            </a:r>
          </a:p>
        </p:txBody>
      </p:sp>
      <p:sp>
        <p:nvSpPr>
          <p:cNvPr id="27651" name="Rectangle 3"/>
          <p:cNvSpPr>
            <a:spLocks noGrp="1" noChangeArrowheads="1"/>
          </p:cNvSpPr>
          <p:nvPr>
            <p:ph type="body" idx="1"/>
          </p:nvPr>
        </p:nvSpPr>
        <p:spPr>
          <a:xfrm>
            <a:off x="400050" y="1357313"/>
            <a:ext cx="8318500" cy="3011487"/>
          </a:xfrm>
        </p:spPr>
        <p:txBody>
          <a:bodyPr/>
          <a:lstStyle/>
          <a:p>
            <a:pPr algn="l" rtl="0" eaLnBrk="1" hangingPunct="1"/>
            <a:r>
              <a:rPr lang="en-US" altLang="en-US" dirty="0" smtClean="0">
                <a:ea typeface="ＭＳ Ｐゴシック" panose="020B0600070205080204" pitchFamily="34" charset="-128"/>
              </a:rPr>
              <a:t>Chronic irritation of airways</a:t>
            </a:r>
          </a:p>
          <a:p>
            <a:pPr lvl="1" algn="l" rtl="0" eaLnBrk="1" hangingPunct="1"/>
            <a:r>
              <a:rPr lang="en-US" altLang="en-US" dirty="0" smtClean="0">
                <a:ea typeface="ＭＳ Ｐゴシック" panose="020B0600070205080204" pitchFamily="34" charset="-128"/>
              </a:rPr>
              <a:t>Increased number of mucous cells</a:t>
            </a:r>
          </a:p>
          <a:p>
            <a:pPr lvl="1" algn="l" rtl="0" eaLnBrk="1" hangingPunct="1"/>
            <a:r>
              <a:rPr lang="en-US" altLang="en-US" dirty="0" smtClean="0">
                <a:ea typeface="ＭＳ Ｐゴシック" panose="020B0600070205080204" pitchFamily="34" charset="-128"/>
              </a:rPr>
              <a:t>Mucus </a:t>
            </a:r>
            <a:r>
              <a:rPr lang="en-US" altLang="en-US" dirty="0" err="1" smtClean="0">
                <a:ea typeface="ＭＳ Ｐゴシック" panose="020B0600070205080204" pitchFamily="34" charset="-128"/>
              </a:rPr>
              <a:t>hypersecretion</a:t>
            </a:r>
            <a:endParaRPr lang="en-US" altLang="en-US" dirty="0" smtClean="0">
              <a:ea typeface="ＭＳ Ｐゴシック" panose="020B0600070205080204" pitchFamily="34" charset="-128"/>
            </a:endParaRPr>
          </a:p>
          <a:p>
            <a:pPr algn="l" rtl="0" eaLnBrk="1" hangingPunct="1"/>
            <a:r>
              <a:rPr lang="en-US" altLang="en-US" dirty="0" smtClean="0">
                <a:ea typeface="ＭＳ Ｐゴシック" panose="020B0600070205080204" pitchFamily="34" charset="-128"/>
              </a:rPr>
              <a:t>Productive cough</a:t>
            </a:r>
          </a:p>
        </p:txBody>
      </p:sp>
    </p:spTree>
    <p:extLst>
      <p:ext uri="{BB962C8B-B14F-4D97-AF65-F5344CB8AC3E}">
        <p14:creationId xmlns:p14="http://schemas.microsoft.com/office/powerpoint/2010/main" val="24562543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a:xfrm>
            <a:off x="309563" y="400050"/>
            <a:ext cx="8524875" cy="388938"/>
          </a:xfrm>
        </p:spPr>
        <p:txBody>
          <a:bodyPr>
            <a:normAutofit fontScale="90000"/>
          </a:bodyPr>
          <a:lstStyle/>
          <a:p>
            <a:pPr eaLnBrk="1" hangingPunct="1">
              <a:defRPr/>
            </a:pPr>
            <a:r>
              <a:rPr lang="en-US" dirty="0" smtClean="0">
                <a:ea typeface="+mj-ea"/>
                <a:cs typeface="+mj-cs"/>
              </a:rPr>
              <a:t>Pink Puffers Versus Blue Bloaters</a:t>
            </a:r>
          </a:p>
        </p:txBody>
      </p:sp>
      <p:sp>
        <p:nvSpPr>
          <p:cNvPr id="28675" name="Rectangle 3"/>
          <p:cNvSpPr>
            <a:spLocks noGrp="1" noChangeArrowheads="1"/>
          </p:cNvSpPr>
          <p:nvPr>
            <p:ph type="body" idx="1"/>
          </p:nvPr>
        </p:nvSpPr>
        <p:spPr>
          <a:xfrm>
            <a:off x="328613" y="1343025"/>
            <a:ext cx="8451850" cy="4479925"/>
          </a:xfrm>
        </p:spPr>
        <p:txBody>
          <a:bodyPr>
            <a:normAutofit lnSpcReduction="10000"/>
          </a:bodyPr>
          <a:lstStyle/>
          <a:p>
            <a:pPr algn="l" rtl="0" eaLnBrk="1" hangingPunct="1">
              <a:lnSpc>
                <a:spcPct val="100000"/>
              </a:lnSpc>
            </a:pPr>
            <a:r>
              <a:rPr lang="en-US" altLang="en-US" dirty="0" smtClean="0">
                <a:ea typeface="ＭＳ Ｐゴシック" panose="020B0600070205080204" pitchFamily="34" charset="-128"/>
              </a:rPr>
              <a:t>Pink puffers (usually emphysema)</a:t>
            </a:r>
          </a:p>
          <a:p>
            <a:pPr lvl="1" algn="l" rtl="0" eaLnBrk="1" hangingPunct="1">
              <a:lnSpc>
                <a:spcPct val="100000"/>
              </a:lnSpc>
            </a:pPr>
            <a:r>
              <a:rPr lang="en-US" altLang="en-US" dirty="0" smtClean="0">
                <a:ea typeface="ＭＳ Ｐゴシック" panose="020B0600070205080204" pitchFamily="34" charset="-128"/>
              </a:rPr>
              <a:t>Increase respiration to maintain oxygen levels</a:t>
            </a:r>
          </a:p>
          <a:p>
            <a:pPr lvl="1" algn="l" rtl="0" eaLnBrk="1" hangingPunct="1">
              <a:lnSpc>
                <a:spcPct val="100000"/>
              </a:lnSpc>
            </a:pPr>
            <a:r>
              <a:rPr lang="en-US" altLang="en-US" dirty="0" smtClean="0">
                <a:ea typeface="ＭＳ Ｐゴシック" panose="020B0600070205080204" pitchFamily="34" charset="-128"/>
              </a:rPr>
              <a:t>Dyspnea; increased </a:t>
            </a:r>
            <a:r>
              <a:rPr lang="en-US" altLang="en-US" dirty="0" err="1" smtClean="0">
                <a:ea typeface="ＭＳ Ｐゴシック" panose="020B0600070205080204" pitchFamily="34" charset="-128"/>
              </a:rPr>
              <a:t>ventilatory</a:t>
            </a:r>
            <a:r>
              <a:rPr lang="en-US" altLang="en-US" dirty="0" smtClean="0">
                <a:ea typeface="ＭＳ Ｐゴシック" panose="020B0600070205080204" pitchFamily="34" charset="-128"/>
              </a:rPr>
              <a:t> effort</a:t>
            </a:r>
          </a:p>
          <a:p>
            <a:pPr lvl="1" algn="l" rtl="0" eaLnBrk="1" hangingPunct="1">
              <a:lnSpc>
                <a:spcPct val="100000"/>
              </a:lnSpc>
            </a:pPr>
            <a:r>
              <a:rPr lang="en-US" altLang="en-US" dirty="0" smtClean="0">
                <a:ea typeface="ＭＳ Ｐゴシック" panose="020B0600070205080204" pitchFamily="34" charset="-128"/>
              </a:rPr>
              <a:t>Use accessory muscles; pursed-lip breathing</a:t>
            </a:r>
          </a:p>
          <a:p>
            <a:pPr algn="l" rtl="0" eaLnBrk="1" hangingPunct="1">
              <a:lnSpc>
                <a:spcPct val="100000"/>
              </a:lnSpc>
            </a:pPr>
            <a:r>
              <a:rPr lang="en-US" altLang="en-US" dirty="0" smtClean="0">
                <a:ea typeface="ＭＳ Ｐゴシック" panose="020B0600070205080204" pitchFamily="34" charset="-128"/>
              </a:rPr>
              <a:t>Blue bloaters (usually bronchitis)</a:t>
            </a:r>
          </a:p>
          <a:p>
            <a:pPr lvl="1" algn="l" rtl="0" eaLnBrk="1" hangingPunct="1">
              <a:lnSpc>
                <a:spcPct val="100000"/>
              </a:lnSpc>
            </a:pPr>
            <a:r>
              <a:rPr lang="en-US" altLang="en-US" dirty="0" smtClean="0">
                <a:ea typeface="ＭＳ Ｐゴシック" panose="020B0600070205080204" pitchFamily="34" charset="-128"/>
              </a:rPr>
              <a:t>Cannot increase respiration enough to maintain oxygen levels</a:t>
            </a:r>
          </a:p>
          <a:p>
            <a:pPr lvl="1" algn="l" rtl="0" eaLnBrk="1" hangingPunct="1">
              <a:lnSpc>
                <a:spcPct val="100000"/>
              </a:lnSpc>
            </a:pPr>
            <a:r>
              <a:rPr lang="en-US" altLang="en-US" dirty="0" smtClean="0">
                <a:ea typeface="ＭＳ Ｐゴシック" panose="020B0600070205080204" pitchFamily="34" charset="-128"/>
              </a:rPr>
              <a:t>Cyanosis and polycythemia</a:t>
            </a:r>
          </a:p>
          <a:p>
            <a:pPr lvl="1" algn="l" rtl="0" eaLnBrk="1" hangingPunct="1">
              <a:lnSpc>
                <a:spcPct val="100000"/>
              </a:lnSpc>
            </a:pPr>
            <a:r>
              <a:rPr lang="en-US" altLang="en-US" dirty="0" err="1" smtClean="0">
                <a:ea typeface="ＭＳ Ｐゴシック" panose="020B0600070205080204" pitchFamily="34" charset="-128"/>
              </a:rPr>
              <a:t>Cor</a:t>
            </a:r>
            <a:r>
              <a:rPr lang="en-US" altLang="en-US" dirty="0" smtClean="0">
                <a:ea typeface="ＭＳ Ｐゴシック" panose="020B0600070205080204" pitchFamily="34" charset="-128"/>
              </a:rPr>
              <a:t> </a:t>
            </a:r>
            <a:r>
              <a:rPr lang="en-US" altLang="en-US" dirty="0" err="1" smtClean="0">
                <a:ea typeface="ＭＳ Ｐゴシック" panose="020B0600070205080204" pitchFamily="34" charset="-128"/>
              </a:rPr>
              <a:t>pulmonale</a:t>
            </a:r>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33722423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p:cNvSpPr>
            <a:spLocks noGrp="1" noChangeArrowheads="1"/>
          </p:cNvSpPr>
          <p:nvPr>
            <p:ph type="title"/>
          </p:nvPr>
        </p:nvSpPr>
        <p:spPr>
          <a:xfrm>
            <a:off x="376238" y="406400"/>
            <a:ext cx="8524875" cy="384175"/>
          </a:xfrm>
        </p:spPr>
        <p:txBody>
          <a:bodyPr>
            <a:normAutofit fontScale="90000"/>
          </a:bodyPr>
          <a:lstStyle/>
          <a:p>
            <a:pPr eaLnBrk="1" hangingPunct="1">
              <a:defRPr/>
            </a:pPr>
            <a:r>
              <a:rPr lang="en-US" dirty="0" smtClean="0">
                <a:ea typeface="+mj-ea"/>
                <a:cs typeface="+mj-cs"/>
              </a:rPr>
              <a:t>Question </a:t>
            </a:r>
          </a:p>
        </p:txBody>
      </p:sp>
      <p:sp>
        <p:nvSpPr>
          <p:cNvPr id="29699" name="Rectangle 3"/>
          <p:cNvSpPr>
            <a:spLocks noGrp="1" noChangeArrowheads="1"/>
          </p:cNvSpPr>
          <p:nvPr>
            <p:ph type="body" idx="1"/>
          </p:nvPr>
        </p:nvSpPr>
        <p:spPr>
          <a:xfrm>
            <a:off x="330200" y="1238250"/>
            <a:ext cx="8613775" cy="3686175"/>
          </a:xfrm>
        </p:spPr>
        <p:txBody>
          <a:bodyPr/>
          <a:lstStyle/>
          <a:p>
            <a:pPr marL="419100" indent="-419100" algn="l" rtl="0" eaLnBrk="1" hangingPunct="1">
              <a:lnSpc>
                <a:spcPct val="100000"/>
              </a:lnSpc>
              <a:buFontTx/>
              <a:buNone/>
            </a:pPr>
            <a:r>
              <a:rPr lang="en-US" altLang="en-US" dirty="0" smtClean="0">
                <a:ea typeface="ＭＳ Ｐゴシック" panose="020B0600070205080204" pitchFamily="34" charset="-128"/>
              </a:rPr>
              <a:t>	Which chronic obstructive pulmonary disease primarily affects the alveoli?</a:t>
            </a:r>
          </a:p>
          <a:p>
            <a:pPr marL="1038225" lvl="1" indent="-457200" algn="l" rtl="0" eaLnBrk="1" hangingPunct="1">
              <a:lnSpc>
                <a:spcPct val="100000"/>
              </a:lnSpc>
              <a:buFont typeface="Verdana" panose="020B0604030504040204" pitchFamily="34" charset="0"/>
              <a:buAutoNum type="alphaUcPeriod"/>
            </a:pPr>
            <a:r>
              <a:rPr lang="en-US" altLang="en-US" dirty="0" smtClean="0">
                <a:ea typeface="ＭＳ Ｐゴシック" panose="020B0600070205080204" pitchFamily="34" charset="-128"/>
              </a:rPr>
              <a:t>Asthma</a:t>
            </a:r>
          </a:p>
          <a:p>
            <a:pPr marL="1038225" lvl="1" indent="-457200" algn="l" rtl="0" eaLnBrk="1" hangingPunct="1">
              <a:lnSpc>
                <a:spcPct val="100000"/>
              </a:lnSpc>
              <a:buFont typeface="Verdana" panose="020B0604030504040204" pitchFamily="34" charset="0"/>
              <a:buAutoNum type="alphaUcPeriod"/>
            </a:pPr>
            <a:r>
              <a:rPr lang="en-US" altLang="en-US" dirty="0" smtClean="0">
                <a:ea typeface="ＭＳ Ｐゴシック" panose="020B0600070205080204" pitchFamily="34" charset="-128"/>
              </a:rPr>
              <a:t>Emphysema</a:t>
            </a:r>
          </a:p>
          <a:p>
            <a:pPr marL="1038225" lvl="1" indent="-457200" algn="l" rtl="0" eaLnBrk="1" hangingPunct="1">
              <a:lnSpc>
                <a:spcPct val="100000"/>
              </a:lnSpc>
              <a:buFont typeface="Verdana" panose="020B0604030504040204" pitchFamily="34" charset="0"/>
              <a:buAutoNum type="alphaUcPeriod"/>
            </a:pPr>
            <a:r>
              <a:rPr lang="en-US" altLang="en-US" dirty="0" smtClean="0">
                <a:ea typeface="ＭＳ Ｐゴシック" panose="020B0600070205080204" pitchFamily="34" charset="-128"/>
              </a:rPr>
              <a:t>Chronic bronchitis</a:t>
            </a:r>
          </a:p>
          <a:p>
            <a:pPr marL="1038225" lvl="1" indent="-457200" algn="l" rtl="0" eaLnBrk="1" hangingPunct="1">
              <a:lnSpc>
                <a:spcPct val="100000"/>
              </a:lnSpc>
              <a:buFont typeface="Verdana" panose="020B0604030504040204" pitchFamily="34" charset="0"/>
              <a:buAutoNum type="alphaUcPeriod"/>
            </a:pPr>
            <a:r>
              <a:rPr lang="en-US" altLang="en-US" dirty="0" smtClean="0">
                <a:ea typeface="ＭＳ Ｐゴシック" panose="020B0600070205080204" pitchFamily="34" charset="-128"/>
              </a:rPr>
              <a:t>Bronchiectasis</a:t>
            </a:r>
          </a:p>
          <a:p>
            <a:pPr marL="419100" indent="-419100" algn="l" rtl="0" eaLnBrk="1" hangingPunct="1">
              <a:lnSpc>
                <a:spcPct val="100000"/>
              </a:lnSpc>
            </a:pPr>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39862126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a:xfrm>
            <a:off x="387350" y="400050"/>
            <a:ext cx="8524875" cy="384175"/>
          </a:xfrm>
        </p:spPr>
        <p:txBody>
          <a:bodyPr>
            <a:normAutofit fontScale="90000"/>
          </a:bodyPr>
          <a:lstStyle/>
          <a:p>
            <a:pPr eaLnBrk="1" hangingPunct="1">
              <a:defRPr/>
            </a:pPr>
            <a:r>
              <a:rPr lang="en-US" dirty="0" smtClean="0">
                <a:ea typeface="+mj-ea"/>
                <a:cs typeface="+mj-cs"/>
              </a:rPr>
              <a:t>Answer </a:t>
            </a:r>
          </a:p>
        </p:txBody>
      </p:sp>
      <p:sp>
        <p:nvSpPr>
          <p:cNvPr id="30723" name="Rectangle 3"/>
          <p:cNvSpPr>
            <a:spLocks noGrp="1" noChangeArrowheads="1"/>
          </p:cNvSpPr>
          <p:nvPr>
            <p:ph type="body" idx="1"/>
          </p:nvPr>
        </p:nvSpPr>
        <p:spPr>
          <a:xfrm>
            <a:off x="352425" y="1366838"/>
            <a:ext cx="8613775" cy="3686175"/>
          </a:xfrm>
        </p:spPr>
        <p:txBody>
          <a:bodyPr/>
          <a:lstStyle/>
          <a:p>
            <a:pPr marL="419100" indent="-419100" algn="l" rtl="0" eaLnBrk="1" hangingPunct="1">
              <a:lnSpc>
                <a:spcPct val="100000"/>
              </a:lnSpc>
              <a:buFontTx/>
              <a:buNone/>
            </a:pPr>
            <a:r>
              <a:rPr lang="en-US" altLang="en-US" dirty="0" smtClean="0">
                <a:ea typeface="ＭＳ Ｐゴシック" panose="020B0600070205080204" pitchFamily="34" charset="-128"/>
              </a:rPr>
              <a:t>	B. Emphysema</a:t>
            </a:r>
          </a:p>
          <a:p>
            <a:pPr marL="419100" indent="-419100" algn="l" rtl="0" eaLnBrk="1" hangingPunct="1">
              <a:lnSpc>
                <a:spcPct val="100000"/>
              </a:lnSpc>
            </a:pPr>
            <a:endParaRPr lang="en-US" altLang="en-US" dirty="0" smtClean="0">
              <a:ea typeface="ＭＳ Ｐゴシック" panose="020B0600070205080204" pitchFamily="34" charset="-128"/>
            </a:endParaRPr>
          </a:p>
          <a:p>
            <a:pPr marL="419100" indent="-419100" algn="l" rtl="0" eaLnBrk="1" hangingPunct="1">
              <a:lnSpc>
                <a:spcPct val="100000"/>
              </a:lnSpc>
              <a:buFontTx/>
              <a:buNone/>
            </a:pPr>
            <a:r>
              <a:rPr lang="en-US" altLang="en-US" dirty="0" smtClean="0">
                <a:ea typeface="ＭＳ Ｐゴシック" panose="020B0600070205080204" pitchFamily="34" charset="-128"/>
              </a:rPr>
              <a:t>	Rationale: In emphysema, alveolar walls are destroyed. The other chronic pulmonary diseases listed primarily affect the airways.</a:t>
            </a:r>
          </a:p>
        </p:txBody>
      </p:sp>
    </p:spTree>
    <p:extLst>
      <p:ext uri="{BB962C8B-B14F-4D97-AF65-F5344CB8AC3E}">
        <p14:creationId xmlns:p14="http://schemas.microsoft.com/office/powerpoint/2010/main" val="13625011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ChangeArrowheads="1"/>
          </p:cNvSpPr>
          <p:nvPr>
            <p:ph type="title"/>
          </p:nvPr>
        </p:nvSpPr>
        <p:spPr>
          <a:xfrm>
            <a:off x="307975" y="382588"/>
            <a:ext cx="8524875" cy="384175"/>
          </a:xfrm>
        </p:spPr>
        <p:txBody>
          <a:bodyPr>
            <a:normAutofit fontScale="90000"/>
          </a:bodyPr>
          <a:lstStyle/>
          <a:p>
            <a:pPr eaLnBrk="1" hangingPunct="1">
              <a:defRPr/>
            </a:pPr>
            <a:r>
              <a:rPr lang="en-US" dirty="0" smtClean="0">
                <a:ea typeface="+mj-ea"/>
                <a:cs typeface="+mj-cs"/>
              </a:rPr>
              <a:t>COPD and Blood pH</a:t>
            </a:r>
          </a:p>
        </p:txBody>
      </p:sp>
      <p:sp>
        <p:nvSpPr>
          <p:cNvPr id="31747" name="Rectangle 3"/>
          <p:cNvSpPr>
            <a:spLocks noGrp="1" noChangeArrowheads="1"/>
          </p:cNvSpPr>
          <p:nvPr>
            <p:ph type="body" idx="1"/>
          </p:nvPr>
        </p:nvSpPr>
        <p:spPr>
          <a:xfrm>
            <a:off x="282575" y="1385888"/>
            <a:ext cx="8378825" cy="1568450"/>
          </a:xfrm>
        </p:spPr>
        <p:txBody>
          <a:bodyPr>
            <a:normAutofit fontScale="92500" lnSpcReduction="10000"/>
          </a:bodyPr>
          <a:lstStyle/>
          <a:p>
            <a:pPr algn="l" rtl="0" eaLnBrk="1" hangingPunct="1">
              <a:lnSpc>
                <a:spcPct val="100000"/>
              </a:lnSpc>
              <a:buFontTx/>
              <a:buNone/>
            </a:pPr>
            <a:r>
              <a:rPr lang="en-US" altLang="en-US" dirty="0" smtClean="0">
                <a:ea typeface="ＭＳ Ｐゴシック" panose="020B0600070205080204" pitchFamily="34" charset="-128"/>
              </a:rPr>
              <a:t>Discussion: </a:t>
            </a:r>
          </a:p>
          <a:p>
            <a:pPr algn="l" rtl="0" eaLnBrk="1" hangingPunct="1">
              <a:lnSpc>
                <a:spcPct val="100000"/>
              </a:lnSpc>
            </a:pPr>
            <a:r>
              <a:rPr lang="en-US" altLang="en-US" dirty="0" smtClean="0">
                <a:ea typeface="ＭＳ Ｐゴシック" panose="020B0600070205080204" pitchFamily="34" charset="-128"/>
              </a:rPr>
              <a:t>In what range will a COPD client's blood pH fall?</a:t>
            </a:r>
          </a:p>
          <a:p>
            <a:pPr lvl="1" algn="l" rtl="0" eaLnBrk="1" hangingPunct="1">
              <a:lnSpc>
                <a:spcPct val="100000"/>
              </a:lnSpc>
            </a:pPr>
            <a:r>
              <a:rPr lang="en-US" altLang="en-US" dirty="0" smtClean="0">
                <a:ea typeface="ＭＳ Ｐゴシック" panose="020B0600070205080204" pitchFamily="34" charset="-128"/>
              </a:rPr>
              <a:t> Why?</a:t>
            </a:r>
          </a:p>
        </p:txBody>
      </p:sp>
    </p:spTree>
    <p:extLst>
      <p:ext uri="{BB962C8B-B14F-4D97-AF65-F5344CB8AC3E}">
        <p14:creationId xmlns:p14="http://schemas.microsoft.com/office/powerpoint/2010/main" val="1211468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050"/>
          <p:cNvSpPr>
            <a:spLocks noGrp="1" noChangeArrowheads="1"/>
          </p:cNvSpPr>
          <p:nvPr>
            <p:ph type="title"/>
          </p:nvPr>
        </p:nvSpPr>
        <p:spPr>
          <a:xfrm>
            <a:off x="293688" y="381000"/>
            <a:ext cx="8524875" cy="384175"/>
          </a:xfrm>
        </p:spPr>
        <p:txBody>
          <a:bodyPr>
            <a:normAutofit fontScale="90000"/>
          </a:bodyPr>
          <a:lstStyle/>
          <a:p>
            <a:pPr eaLnBrk="1" hangingPunct="1">
              <a:defRPr/>
            </a:pPr>
            <a:r>
              <a:rPr lang="en-US" dirty="0" smtClean="0">
                <a:ea typeface="+mj-ea"/>
                <a:cs typeface="+mj-cs"/>
              </a:rPr>
              <a:t>Hypoxemia</a:t>
            </a:r>
          </a:p>
        </p:txBody>
      </p:sp>
      <p:sp>
        <p:nvSpPr>
          <p:cNvPr id="4099" name="Rectangle 2051"/>
          <p:cNvSpPr>
            <a:spLocks noGrp="1" noChangeArrowheads="1"/>
          </p:cNvSpPr>
          <p:nvPr>
            <p:ph type="body" idx="1"/>
          </p:nvPr>
        </p:nvSpPr>
        <p:spPr>
          <a:xfrm>
            <a:off x="330200" y="1330325"/>
            <a:ext cx="8389938" cy="4279900"/>
          </a:xfrm>
        </p:spPr>
        <p:txBody>
          <a:bodyPr>
            <a:normAutofit fontScale="85000" lnSpcReduction="20000"/>
          </a:bodyPr>
          <a:lstStyle/>
          <a:p>
            <a:pPr algn="l" rtl="0" eaLnBrk="1" hangingPunct="1">
              <a:lnSpc>
                <a:spcPct val="100000"/>
              </a:lnSpc>
              <a:spcBef>
                <a:spcPct val="50000"/>
              </a:spcBef>
            </a:pPr>
            <a:r>
              <a:rPr lang="en-US" altLang="en-US" dirty="0" smtClean="0">
                <a:ea typeface="ＭＳ Ｐゴシック" panose="020B0600070205080204" pitchFamily="34" charset="-128"/>
              </a:rPr>
              <a:t>PO</a:t>
            </a:r>
            <a:r>
              <a:rPr lang="en-US" altLang="en-US" baseline="-25000" dirty="0" smtClean="0">
                <a:ea typeface="ＭＳ Ｐゴシック" panose="020B0600070205080204" pitchFamily="34" charset="-128"/>
              </a:rPr>
              <a:t>2</a:t>
            </a:r>
            <a:r>
              <a:rPr lang="en-US" altLang="en-US" dirty="0" smtClean="0">
                <a:ea typeface="ＭＳ Ｐゴシック" panose="020B0600070205080204" pitchFamily="34" charset="-128"/>
              </a:rPr>
              <a:t> less than 60 mm Hg</a:t>
            </a:r>
          </a:p>
          <a:p>
            <a:pPr lvl="1" algn="l" rtl="0" eaLnBrk="1" hangingPunct="1">
              <a:lnSpc>
                <a:spcPct val="100000"/>
              </a:lnSpc>
              <a:spcBef>
                <a:spcPct val="50000"/>
              </a:spcBef>
            </a:pPr>
            <a:r>
              <a:rPr lang="en-US" altLang="en-US" dirty="0" smtClean="0">
                <a:ea typeface="ＭＳ Ｐゴシック" panose="020B0600070205080204" pitchFamily="34" charset="-128"/>
              </a:rPr>
              <a:t>Cyanosis </a:t>
            </a:r>
          </a:p>
          <a:p>
            <a:pPr algn="l" rtl="0" eaLnBrk="1" hangingPunct="1">
              <a:lnSpc>
                <a:spcPct val="100000"/>
              </a:lnSpc>
              <a:spcBef>
                <a:spcPct val="50000"/>
              </a:spcBef>
            </a:pPr>
            <a:r>
              <a:rPr lang="en-US" altLang="en-US" dirty="0" smtClean="0">
                <a:ea typeface="ＭＳ Ｐゴシック" panose="020B0600070205080204" pitchFamily="34" charset="-128"/>
              </a:rPr>
              <a:t>Impaired function of vital centers</a:t>
            </a:r>
          </a:p>
          <a:p>
            <a:pPr lvl="1" algn="l" rtl="0" eaLnBrk="1" hangingPunct="1">
              <a:lnSpc>
                <a:spcPct val="100000"/>
              </a:lnSpc>
              <a:spcBef>
                <a:spcPct val="50000"/>
              </a:spcBef>
            </a:pPr>
            <a:r>
              <a:rPr lang="en-US" altLang="en-US" dirty="0" smtClean="0">
                <a:ea typeface="ＭＳ Ｐゴシック" panose="020B0600070205080204" pitchFamily="34" charset="-128"/>
              </a:rPr>
              <a:t>Agitated or combative behavior, euphoria, impaired judgment, convulsions, delirium, stupor, coma</a:t>
            </a:r>
          </a:p>
          <a:p>
            <a:pPr lvl="1" algn="l" rtl="0" eaLnBrk="1" hangingPunct="1">
              <a:lnSpc>
                <a:spcPct val="100000"/>
              </a:lnSpc>
              <a:spcBef>
                <a:spcPct val="50000"/>
              </a:spcBef>
            </a:pPr>
            <a:r>
              <a:rPr lang="en-US" altLang="en-US" dirty="0" smtClean="0">
                <a:ea typeface="ＭＳ Ｐゴシック" panose="020B0600070205080204" pitchFamily="34" charset="-128"/>
              </a:rPr>
              <a:t>Retinal hemorrhage</a:t>
            </a:r>
          </a:p>
          <a:p>
            <a:pPr lvl="1" algn="l" rtl="0" eaLnBrk="1" hangingPunct="1">
              <a:lnSpc>
                <a:spcPct val="100000"/>
              </a:lnSpc>
              <a:spcBef>
                <a:spcPct val="50000"/>
              </a:spcBef>
            </a:pPr>
            <a:r>
              <a:rPr lang="en-US" altLang="en-US" dirty="0" smtClean="0">
                <a:ea typeface="ＭＳ Ｐゴシック" panose="020B0600070205080204" pitchFamily="34" charset="-128"/>
              </a:rPr>
              <a:t>Hypotension and bradycardia</a:t>
            </a:r>
          </a:p>
          <a:p>
            <a:pPr algn="l" rtl="0" eaLnBrk="1" hangingPunct="1">
              <a:lnSpc>
                <a:spcPct val="100000"/>
              </a:lnSpc>
              <a:spcBef>
                <a:spcPct val="50000"/>
              </a:spcBef>
            </a:pPr>
            <a:r>
              <a:rPr lang="en-US" altLang="en-US" dirty="0" smtClean="0">
                <a:ea typeface="ＭＳ Ｐゴシック" panose="020B0600070205080204" pitchFamily="34" charset="-128"/>
              </a:rPr>
              <a:t>Activation of compensatory mechanisms</a:t>
            </a:r>
          </a:p>
          <a:p>
            <a:pPr lvl="1" algn="l" rtl="0" eaLnBrk="1" hangingPunct="1">
              <a:lnSpc>
                <a:spcPct val="100000"/>
              </a:lnSpc>
              <a:spcBef>
                <a:spcPct val="50000"/>
              </a:spcBef>
            </a:pPr>
            <a:r>
              <a:rPr lang="en-US" altLang="en-US" dirty="0" smtClean="0">
                <a:ea typeface="ＭＳ Ｐゴシック" panose="020B0600070205080204" pitchFamily="34" charset="-128"/>
              </a:rPr>
              <a:t>Sympathetic system activation</a:t>
            </a:r>
          </a:p>
        </p:txBody>
      </p:sp>
    </p:spTree>
    <p:extLst>
      <p:ext uri="{BB962C8B-B14F-4D97-AF65-F5344CB8AC3E}">
        <p14:creationId xmlns:p14="http://schemas.microsoft.com/office/powerpoint/2010/main" val="37178385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a:xfrm>
            <a:off x="280988" y="406400"/>
            <a:ext cx="8524875" cy="384175"/>
          </a:xfrm>
        </p:spPr>
        <p:txBody>
          <a:bodyPr>
            <a:normAutofit fontScale="90000"/>
          </a:bodyPr>
          <a:lstStyle/>
          <a:p>
            <a:pPr eaLnBrk="1" hangingPunct="1">
              <a:defRPr/>
            </a:pPr>
            <a:r>
              <a:rPr lang="en-US" dirty="0" smtClean="0">
                <a:ea typeface="+mj-ea"/>
                <a:cs typeface="+mj-cs"/>
              </a:rPr>
              <a:t>Consequences of COPD</a:t>
            </a:r>
          </a:p>
        </p:txBody>
      </p:sp>
      <p:sp>
        <p:nvSpPr>
          <p:cNvPr id="35843" name="Rectangle 3"/>
          <p:cNvSpPr>
            <a:spLocks noGrp="1" noChangeArrowheads="1"/>
          </p:cNvSpPr>
          <p:nvPr>
            <p:ph type="body" idx="1"/>
          </p:nvPr>
        </p:nvSpPr>
        <p:spPr>
          <a:xfrm>
            <a:off x="293688" y="1254125"/>
            <a:ext cx="8601075" cy="4341813"/>
          </a:xfrm>
        </p:spPr>
        <p:txBody>
          <a:bodyPr>
            <a:normAutofit lnSpcReduction="10000"/>
          </a:bodyPr>
          <a:lstStyle/>
          <a:p>
            <a:pPr algn="l" rtl="0" eaLnBrk="1" hangingPunct="1">
              <a:lnSpc>
                <a:spcPct val="100000"/>
              </a:lnSpc>
              <a:defRPr/>
            </a:pPr>
            <a:r>
              <a:rPr lang="en-US" dirty="0" smtClean="0">
                <a:cs typeface="+mn-cs"/>
              </a:rPr>
              <a:t>COPD </a:t>
            </a:r>
            <a:r>
              <a:rPr lang="en-US" dirty="0" smtClean="0">
                <a:cs typeface="+mn-cs"/>
                <a:sym typeface="Wingdings"/>
              </a:rPr>
              <a:t> decreased ability to exhale </a:t>
            </a:r>
          </a:p>
          <a:p>
            <a:pPr marL="0" indent="0" algn="l" rtl="0" eaLnBrk="1" hangingPunct="1">
              <a:lnSpc>
                <a:spcPct val="100000"/>
              </a:lnSpc>
              <a:buFontTx/>
              <a:buNone/>
              <a:defRPr/>
            </a:pPr>
            <a:r>
              <a:rPr lang="en-US" dirty="0">
                <a:cs typeface="+mn-cs"/>
                <a:sym typeface="Wingdings"/>
              </a:rPr>
              <a:t>	</a:t>
            </a:r>
            <a:r>
              <a:rPr lang="en-US" dirty="0" smtClean="0">
                <a:cs typeface="+mn-cs"/>
                <a:sym typeface="Wingdings"/>
              </a:rPr>
              <a:t> Stale air in the lungs</a:t>
            </a:r>
          </a:p>
          <a:p>
            <a:pPr marL="0" indent="0" algn="l" rtl="0" eaLnBrk="1" hangingPunct="1">
              <a:lnSpc>
                <a:spcPct val="100000"/>
              </a:lnSpc>
              <a:buFontTx/>
              <a:buNone/>
              <a:defRPr/>
            </a:pPr>
            <a:r>
              <a:rPr lang="en-US" dirty="0" smtClean="0">
                <a:cs typeface="+mn-cs"/>
                <a:sym typeface="Wingdings"/>
              </a:rPr>
              <a:t>		 Low O</a:t>
            </a:r>
            <a:r>
              <a:rPr lang="en-US" baseline="-25000" dirty="0" smtClean="0">
                <a:cs typeface="+mn-cs"/>
                <a:sym typeface="Wingdings"/>
              </a:rPr>
              <a:t>2</a:t>
            </a:r>
            <a:r>
              <a:rPr lang="en-US" dirty="0" smtClean="0">
                <a:cs typeface="+mn-cs"/>
                <a:sym typeface="Wingdings"/>
              </a:rPr>
              <a:t> levels  hypoxia</a:t>
            </a:r>
          </a:p>
          <a:p>
            <a:pPr marL="0" indent="0" algn="l" rtl="0" eaLnBrk="1" hangingPunct="1">
              <a:lnSpc>
                <a:spcPct val="100000"/>
              </a:lnSpc>
              <a:buFontTx/>
              <a:buNone/>
              <a:defRPr/>
            </a:pPr>
            <a:r>
              <a:rPr lang="en-US" dirty="0" smtClean="0">
                <a:cs typeface="+mn-cs"/>
                <a:sym typeface="Wingdings"/>
              </a:rPr>
              <a:t>		 High CO</a:t>
            </a:r>
            <a:r>
              <a:rPr lang="en-US" baseline="-25000" dirty="0" smtClean="0">
                <a:cs typeface="+mn-cs"/>
                <a:sym typeface="Wingdings"/>
              </a:rPr>
              <a:t>2</a:t>
            </a:r>
            <a:r>
              <a:rPr lang="en-US" dirty="0" smtClean="0">
                <a:cs typeface="+mn-cs"/>
                <a:sym typeface="Wingdings"/>
              </a:rPr>
              <a:t> levels  hypercapnia</a:t>
            </a:r>
            <a:endParaRPr lang="en-US" dirty="0" smtClean="0">
              <a:cs typeface="+mn-cs"/>
            </a:endParaRPr>
          </a:p>
          <a:p>
            <a:pPr algn="l" rtl="0" eaLnBrk="1" hangingPunct="1">
              <a:lnSpc>
                <a:spcPct val="100000"/>
              </a:lnSpc>
              <a:defRPr/>
            </a:pPr>
            <a:r>
              <a:rPr lang="en-US" dirty="0" smtClean="0">
                <a:cs typeface="+mn-cs"/>
              </a:rPr>
              <a:t>Which </a:t>
            </a:r>
            <a:r>
              <a:rPr lang="en-US" dirty="0">
                <a:cs typeface="+mn-cs"/>
              </a:rPr>
              <a:t>step </a:t>
            </a:r>
            <a:r>
              <a:rPr lang="en-US" dirty="0" smtClean="0">
                <a:cs typeface="+mn-cs"/>
              </a:rPr>
              <a:t>will </a:t>
            </a:r>
            <a:r>
              <a:rPr lang="en-US" dirty="0">
                <a:cs typeface="+mn-cs"/>
              </a:rPr>
              <a:t>cause the central chemoreceptors to increase respiration?</a:t>
            </a:r>
          </a:p>
          <a:p>
            <a:pPr algn="l" rtl="0" eaLnBrk="1" hangingPunct="1">
              <a:lnSpc>
                <a:spcPct val="100000"/>
              </a:lnSpc>
              <a:defRPr/>
            </a:pPr>
            <a:r>
              <a:rPr lang="en-US" dirty="0">
                <a:cs typeface="+mn-cs"/>
              </a:rPr>
              <a:t>Which will cause the peripheral chemoreceptors to increase respiration?</a:t>
            </a:r>
          </a:p>
          <a:p>
            <a:pPr algn="l" rtl="0" eaLnBrk="1" hangingPunct="1">
              <a:lnSpc>
                <a:spcPct val="100000"/>
              </a:lnSpc>
              <a:defRPr/>
            </a:pPr>
            <a:endParaRPr lang="en-US" dirty="0">
              <a:cs typeface="+mn-cs"/>
            </a:endParaRPr>
          </a:p>
        </p:txBody>
      </p:sp>
    </p:spTree>
    <p:extLst>
      <p:ext uri="{BB962C8B-B14F-4D97-AF65-F5344CB8AC3E}">
        <p14:creationId xmlns:p14="http://schemas.microsoft.com/office/powerpoint/2010/main" val="29739928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a:xfrm>
            <a:off x="311150" y="371475"/>
            <a:ext cx="8524875" cy="395288"/>
          </a:xfrm>
        </p:spPr>
        <p:txBody>
          <a:bodyPr>
            <a:normAutofit fontScale="90000"/>
          </a:bodyPr>
          <a:lstStyle/>
          <a:p>
            <a:pPr eaLnBrk="1" hangingPunct="1">
              <a:defRPr/>
            </a:pPr>
            <a:r>
              <a:rPr lang="en-US" dirty="0" smtClean="0">
                <a:ea typeface="+mj-ea"/>
                <a:cs typeface="+mj-cs"/>
              </a:rPr>
              <a:t>Scenario</a:t>
            </a:r>
          </a:p>
        </p:txBody>
      </p:sp>
      <p:sp>
        <p:nvSpPr>
          <p:cNvPr id="33795" name="Rectangle 3"/>
          <p:cNvSpPr>
            <a:spLocks noGrp="1" noChangeArrowheads="1"/>
          </p:cNvSpPr>
          <p:nvPr>
            <p:ph type="body" idx="1"/>
          </p:nvPr>
        </p:nvSpPr>
        <p:spPr>
          <a:xfrm>
            <a:off x="357188" y="1328738"/>
            <a:ext cx="8389937" cy="4343400"/>
          </a:xfrm>
        </p:spPr>
        <p:txBody>
          <a:bodyPr>
            <a:normAutofit fontScale="85000" lnSpcReduction="10000"/>
          </a:bodyPr>
          <a:lstStyle/>
          <a:p>
            <a:pPr algn="l" rtl="0" eaLnBrk="1" hangingPunct="1">
              <a:lnSpc>
                <a:spcPct val="100000"/>
              </a:lnSpc>
            </a:pPr>
            <a:r>
              <a:rPr lang="en-US" altLang="en-US" dirty="0" smtClean="0">
                <a:ea typeface="ＭＳ Ｐゴシック" panose="020B0600070205080204" pitchFamily="34" charset="-128"/>
              </a:rPr>
              <a:t>A patient with chronic bronchitis has a barrel chest and cyanosis. His pulse oximeter reads 86% oxygenation. His PO</a:t>
            </a:r>
            <a:r>
              <a:rPr lang="en-US" altLang="en-US" baseline="-25000" dirty="0" smtClean="0">
                <a:ea typeface="ＭＳ Ｐゴシック" panose="020B0600070205080204" pitchFamily="34" charset="-128"/>
              </a:rPr>
              <a:t>2</a:t>
            </a:r>
            <a:r>
              <a:rPr lang="en-US" altLang="en-US" dirty="0" smtClean="0">
                <a:ea typeface="ＭＳ Ｐゴシック" panose="020B0600070205080204" pitchFamily="34" charset="-128"/>
              </a:rPr>
              <a:t> is 54 mm Hg. His PCO</a:t>
            </a:r>
            <a:r>
              <a:rPr lang="en-US" altLang="en-US" baseline="-25000" dirty="0" smtClean="0">
                <a:ea typeface="ＭＳ Ｐゴシック" panose="020B0600070205080204" pitchFamily="34" charset="-128"/>
              </a:rPr>
              <a:t>2</a:t>
            </a:r>
            <a:r>
              <a:rPr lang="en-US" altLang="en-US" dirty="0" smtClean="0">
                <a:ea typeface="ＭＳ Ｐゴシック" panose="020B0600070205080204" pitchFamily="34" charset="-128"/>
              </a:rPr>
              <a:t> is 56 mm Hg.</a:t>
            </a:r>
          </a:p>
          <a:p>
            <a:pPr algn="l" rtl="0" eaLnBrk="1" hangingPunct="1">
              <a:lnSpc>
                <a:spcPct val="100000"/>
              </a:lnSpc>
            </a:pPr>
            <a:r>
              <a:rPr lang="en-US" altLang="en-US" dirty="0" smtClean="0">
                <a:ea typeface="ＭＳ Ｐゴシック" panose="020B0600070205080204" pitchFamily="34" charset="-128"/>
              </a:rPr>
              <a:t>He is put on low-flow oxygen but complains of shortness of breath. Somebody turns the O</a:t>
            </a:r>
            <a:r>
              <a:rPr lang="en-US" altLang="en-US" baseline="-25000" dirty="0" smtClean="0">
                <a:ea typeface="ＭＳ Ｐゴシック" panose="020B0600070205080204" pitchFamily="34" charset="-128"/>
              </a:rPr>
              <a:t>2</a:t>
            </a:r>
            <a:r>
              <a:rPr lang="en-US" altLang="en-US" dirty="0" smtClean="0">
                <a:ea typeface="ＭＳ Ｐゴシック" panose="020B0600070205080204" pitchFamily="34" charset="-128"/>
              </a:rPr>
              <a:t> flow up. He is found in a coma with a PCO</a:t>
            </a:r>
            <a:r>
              <a:rPr lang="en-US" altLang="en-US" baseline="-25000" dirty="0" smtClean="0">
                <a:ea typeface="ＭＳ Ｐゴシック" panose="020B0600070205080204" pitchFamily="34" charset="-128"/>
              </a:rPr>
              <a:t>2</a:t>
            </a:r>
            <a:r>
              <a:rPr lang="en-US" altLang="en-US" dirty="0" smtClean="0">
                <a:ea typeface="ＭＳ Ｐゴシック" panose="020B0600070205080204" pitchFamily="34" charset="-128"/>
              </a:rPr>
              <a:t> of 59 mm Hg and blood pH of 7.2. </a:t>
            </a:r>
          </a:p>
          <a:p>
            <a:pPr algn="l" rtl="0" eaLnBrk="1" hangingPunct="1">
              <a:lnSpc>
                <a:spcPct val="100000"/>
              </a:lnSpc>
            </a:pPr>
            <a:endParaRPr lang="en-US" altLang="en-US" dirty="0" smtClean="0">
              <a:ea typeface="ＭＳ Ｐゴシック" panose="020B0600070205080204" pitchFamily="34" charset="-128"/>
            </a:endParaRPr>
          </a:p>
          <a:p>
            <a:pPr algn="l" rtl="0" eaLnBrk="1" hangingPunct="1">
              <a:lnSpc>
                <a:spcPct val="100000"/>
              </a:lnSpc>
              <a:buFontTx/>
              <a:buNone/>
            </a:pPr>
            <a:r>
              <a:rPr lang="en-US" altLang="en-US" dirty="0" smtClean="0">
                <a:ea typeface="ＭＳ Ｐゴシック" panose="020B0600070205080204" pitchFamily="34" charset="-128"/>
              </a:rPr>
              <a:t>Questions:</a:t>
            </a:r>
          </a:p>
          <a:p>
            <a:pPr algn="l" rtl="0" eaLnBrk="1" hangingPunct="1">
              <a:lnSpc>
                <a:spcPct val="100000"/>
              </a:lnSpc>
            </a:pPr>
            <a:r>
              <a:rPr lang="en-US" altLang="en-US" dirty="0" smtClean="0">
                <a:ea typeface="ＭＳ Ｐゴシック" panose="020B0600070205080204" pitchFamily="34" charset="-128"/>
              </a:rPr>
              <a:t>What was the cause of the coma? Why?</a:t>
            </a:r>
          </a:p>
        </p:txBody>
      </p:sp>
    </p:spTree>
    <p:extLst>
      <p:ext uri="{BB962C8B-B14F-4D97-AF65-F5344CB8AC3E}">
        <p14:creationId xmlns:p14="http://schemas.microsoft.com/office/powerpoint/2010/main" val="17375913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a:xfrm>
            <a:off x="369888" y="406400"/>
            <a:ext cx="8524875" cy="395288"/>
          </a:xfrm>
        </p:spPr>
        <p:txBody>
          <a:bodyPr>
            <a:normAutofit fontScale="90000"/>
          </a:bodyPr>
          <a:lstStyle/>
          <a:p>
            <a:pPr eaLnBrk="1" hangingPunct="1">
              <a:defRPr/>
            </a:pPr>
            <a:r>
              <a:rPr lang="en-US" dirty="0" smtClean="0">
                <a:ea typeface="+mj-ea"/>
                <a:cs typeface="+mj-cs"/>
              </a:rPr>
              <a:t>COPD Consequences</a:t>
            </a:r>
          </a:p>
        </p:txBody>
      </p:sp>
      <p:sp>
        <p:nvSpPr>
          <p:cNvPr id="34819" name="Rectangle 3"/>
          <p:cNvSpPr>
            <a:spLocks noGrp="1" noChangeArrowheads="1"/>
          </p:cNvSpPr>
          <p:nvPr>
            <p:ph type="body" idx="1"/>
          </p:nvPr>
        </p:nvSpPr>
        <p:spPr>
          <a:xfrm>
            <a:off x="334963" y="1327150"/>
            <a:ext cx="8335962" cy="3881438"/>
          </a:xfrm>
        </p:spPr>
        <p:txBody>
          <a:bodyPr>
            <a:normAutofit fontScale="92500" lnSpcReduction="20000"/>
          </a:bodyPr>
          <a:lstStyle/>
          <a:p>
            <a:pPr algn="l" rtl="0" eaLnBrk="1" hangingPunct="1">
              <a:lnSpc>
                <a:spcPct val="100000"/>
              </a:lnSpc>
            </a:pPr>
            <a:r>
              <a:rPr lang="en-US" altLang="en-US" dirty="0" smtClean="0">
                <a:ea typeface="ＭＳ Ｐゴシック" panose="020B0600070205080204" pitchFamily="34" charset="-128"/>
              </a:rPr>
              <a:t>In a COPD client, exhalation is inefficient and O</a:t>
            </a:r>
            <a:r>
              <a:rPr lang="en-US" altLang="en-US" baseline="-25000" dirty="0" smtClean="0">
                <a:ea typeface="ＭＳ Ｐゴシック" panose="020B0600070205080204" pitchFamily="34" charset="-128"/>
              </a:rPr>
              <a:t>2</a:t>
            </a:r>
            <a:r>
              <a:rPr lang="en-US" altLang="en-US" dirty="0" smtClean="0">
                <a:ea typeface="ＭＳ Ｐゴシック" panose="020B0600070205080204" pitchFamily="34" charset="-128"/>
              </a:rPr>
              <a:t> levels in the lungs decrease.</a:t>
            </a:r>
          </a:p>
          <a:p>
            <a:pPr algn="l" rtl="0" eaLnBrk="1" hangingPunct="1">
              <a:lnSpc>
                <a:spcPct val="100000"/>
              </a:lnSpc>
            </a:pPr>
            <a:r>
              <a:rPr lang="en-US" altLang="en-US" dirty="0" smtClean="0">
                <a:ea typeface="ＭＳ Ｐゴシック" panose="020B0600070205080204" pitchFamily="34" charset="-128"/>
              </a:rPr>
              <a:t>If blood goes through the lungs filled with stale air, it will not pick up much oxygen; it might even pick up CO</a:t>
            </a:r>
            <a:r>
              <a:rPr lang="en-US" altLang="en-US" baseline="-25000" dirty="0" smtClean="0">
                <a:ea typeface="ＭＳ Ｐゴシック" panose="020B0600070205080204" pitchFamily="34" charset="-128"/>
              </a:rPr>
              <a:t>2</a:t>
            </a:r>
            <a:r>
              <a:rPr lang="en-US" altLang="en-US" dirty="0" smtClean="0">
                <a:ea typeface="ＭＳ Ｐゴシック" panose="020B0600070205080204" pitchFamily="34" charset="-128"/>
              </a:rPr>
              <a:t>.</a:t>
            </a:r>
            <a:endParaRPr lang="en-US" altLang="en-US" baseline="-25000" dirty="0" smtClean="0">
              <a:ea typeface="ＭＳ Ｐゴシック" panose="020B0600070205080204" pitchFamily="34" charset="-128"/>
            </a:endParaRPr>
          </a:p>
          <a:p>
            <a:pPr algn="l" rtl="0" eaLnBrk="1" hangingPunct="1">
              <a:lnSpc>
                <a:spcPct val="100000"/>
              </a:lnSpc>
            </a:pPr>
            <a:endParaRPr lang="en-US" altLang="en-US" baseline="-25000" dirty="0" smtClean="0">
              <a:ea typeface="ＭＳ Ｐゴシック" panose="020B0600070205080204" pitchFamily="34" charset="-128"/>
            </a:endParaRPr>
          </a:p>
          <a:p>
            <a:pPr algn="l" rtl="0" eaLnBrk="1" hangingPunct="1">
              <a:lnSpc>
                <a:spcPct val="100000"/>
              </a:lnSpc>
              <a:buFontTx/>
              <a:buNone/>
            </a:pPr>
            <a:r>
              <a:rPr lang="en-US" altLang="en-US" dirty="0" smtClean="0">
                <a:ea typeface="ＭＳ Ｐゴシック" panose="020B0600070205080204" pitchFamily="34" charset="-128"/>
              </a:rPr>
              <a:t>Discussion:</a:t>
            </a:r>
          </a:p>
          <a:p>
            <a:pPr algn="l" rtl="0" eaLnBrk="1" hangingPunct="1">
              <a:lnSpc>
                <a:spcPct val="100000"/>
              </a:lnSpc>
            </a:pPr>
            <a:r>
              <a:rPr lang="en-US" altLang="en-US" dirty="0" smtClean="0">
                <a:ea typeface="ＭＳ Ｐゴシック" panose="020B0600070205080204" pitchFamily="34" charset="-128"/>
              </a:rPr>
              <a:t>What will the pulmonary arterioles do?</a:t>
            </a:r>
          </a:p>
          <a:p>
            <a:pPr algn="l" rtl="0" eaLnBrk="1" hangingPunct="1">
              <a:lnSpc>
                <a:spcPct val="100000"/>
              </a:lnSpc>
            </a:pPr>
            <a:r>
              <a:rPr lang="en-US" altLang="en-US" dirty="0" smtClean="0">
                <a:ea typeface="ＭＳ Ｐゴシック" panose="020B0600070205080204" pitchFamily="34" charset="-128"/>
              </a:rPr>
              <a:t>Which side of the heart will be affected? Why?</a:t>
            </a:r>
          </a:p>
        </p:txBody>
      </p:sp>
    </p:spTree>
    <p:extLst>
      <p:ext uri="{BB962C8B-B14F-4D97-AF65-F5344CB8AC3E}">
        <p14:creationId xmlns:p14="http://schemas.microsoft.com/office/powerpoint/2010/main" val="32364428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a:xfrm>
            <a:off x="315913" y="368300"/>
            <a:ext cx="8524875" cy="384175"/>
          </a:xfrm>
        </p:spPr>
        <p:txBody>
          <a:bodyPr>
            <a:normAutofit fontScale="90000"/>
          </a:bodyPr>
          <a:lstStyle/>
          <a:p>
            <a:pPr eaLnBrk="1" hangingPunct="1">
              <a:defRPr/>
            </a:pPr>
            <a:r>
              <a:rPr lang="en-US" dirty="0" smtClean="0">
                <a:ea typeface="+mj-ea"/>
                <a:cs typeface="+mj-cs"/>
              </a:rPr>
              <a:t>Cystic Fibrosis</a:t>
            </a:r>
          </a:p>
        </p:txBody>
      </p:sp>
      <p:sp>
        <p:nvSpPr>
          <p:cNvPr id="35843" name="Rectangle 3"/>
          <p:cNvSpPr>
            <a:spLocks noGrp="1" noChangeArrowheads="1"/>
          </p:cNvSpPr>
          <p:nvPr>
            <p:ph type="body" idx="1"/>
          </p:nvPr>
        </p:nvSpPr>
        <p:spPr>
          <a:xfrm>
            <a:off x="366713" y="1404938"/>
            <a:ext cx="8042275" cy="3763962"/>
          </a:xfrm>
        </p:spPr>
        <p:txBody>
          <a:bodyPr/>
          <a:lstStyle/>
          <a:p>
            <a:pPr algn="l" rtl="0" eaLnBrk="1" hangingPunct="1">
              <a:lnSpc>
                <a:spcPct val="100000"/>
              </a:lnSpc>
            </a:pPr>
            <a:r>
              <a:rPr lang="en-US" altLang="en-US" dirty="0" smtClean="0">
                <a:ea typeface="ＭＳ Ｐゴシック" panose="020B0600070205080204" pitchFamily="34" charset="-128"/>
              </a:rPr>
              <a:t>Recessive disorder in chloride transport proteins</a:t>
            </a:r>
          </a:p>
          <a:p>
            <a:pPr lvl="1" algn="l" rtl="0" eaLnBrk="1" hangingPunct="1">
              <a:lnSpc>
                <a:spcPct val="100000"/>
              </a:lnSpc>
            </a:pPr>
            <a:r>
              <a:rPr lang="en-US" altLang="en-US" dirty="0" smtClean="0">
                <a:ea typeface="ＭＳ Ｐゴシック" panose="020B0600070205080204" pitchFamily="34" charset="-128"/>
              </a:rPr>
              <a:t>High concentrations of </a:t>
            </a:r>
            <a:r>
              <a:rPr lang="en-US" altLang="en-US" dirty="0" err="1" smtClean="0">
                <a:ea typeface="ＭＳ Ｐゴシック" panose="020B0600070205080204" pitchFamily="34" charset="-128"/>
              </a:rPr>
              <a:t>NaCl</a:t>
            </a:r>
            <a:r>
              <a:rPr lang="en-US" altLang="en-US" dirty="0" smtClean="0">
                <a:ea typeface="ＭＳ Ｐゴシック" panose="020B0600070205080204" pitchFamily="34" charset="-128"/>
              </a:rPr>
              <a:t> in the sweat</a:t>
            </a:r>
          </a:p>
          <a:p>
            <a:pPr lvl="1" algn="l" rtl="0" eaLnBrk="1" hangingPunct="1">
              <a:lnSpc>
                <a:spcPct val="100000"/>
              </a:lnSpc>
            </a:pPr>
            <a:r>
              <a:rPr lang="en-US" altLang="en-US" dirty="0" smtClean="0">
                <a:ea typeface="ＭＳ Ｐゴシック" panose="020B0600070205080204" pitchFamily="34" charset="-128"/>
              </a:rPr>
              <a:t>Less Na</a:t>
            </a:r>
            <a:r>
              <a:rPr lang="en-US" altLang="en-US" baseline="30000" dirty="0" smtClean="0">
                <a:ea typeface="ＭＳ Ｐゴシック" panose="020B0600070205080204" pitchFamily="34" charset="-128"/>
              </a:rPr>
              <a:t>+</a:t>
            </a:r>
            <a:r>
              <a:rPr lang="en-US" altLang="en-US" dirty="0" smtClean="0">
                <a:ea typeface="ＭＳ Ｐゴシック" panose="020B0600070205080204" pitchFamily="34" charset="-128"/>
              </a:rPr>
              <a:t> and water in respiratory mucus and in pancreatic secretions</a:t>
            </a:r>
          </a:p>
          <a:p>
            <a:pPr marL="1257300" lvl="2" indent="-280988" algn="l" rtl="0" eaLnBrk="1" hangingPunct="1">
              <a:lnSpc>
                <a:spcPct val="100000"/>
              </a:lnSpc>
              <a:buFont typeface="Verdana" panose="020B0604030504040204" pitchFamily="34" charset="0"/>
              <a:buChar char="º"/>
            </a:pPr>
            <a:r>
              <a:rPr lang="en-US" altLang="en-US" dirty="0" smtClean="0">
                <a:ea typeface="ＭＳ Ｐゴシック" panose="020B0600070205080204" pitchFamily="34" charset="-128"/>
              </a:rPr>
              <a:t>Mucus is thicker</a:t>
            </a:r>
          </a:p>
          <a:p>
            <a:pPr marL="1657350" lvl="3" algn="l" rtl="0" eaLnBrk="1" hangingPunct="1">
              <a:lnSpc>
                <a:spcPct val="100000"/>
              </a:lnSpc>
              <a:buFont typeface="Wingdings" panose="05000000000000000000" pitchFamily="2" charset="2"/>
              <a:buChar char="§"/>
            </a:pPr>
            <a:r>
              <a:rPr lang="en-US" altLang="en-US" dirty="0" smtClean="0">
                <a:ea typeface="ＭＳ Ｐゴシック" panose="020B0600070205080204" pitchFamily="34" charset="-128"/>
              </a:rPr>
              <a:t>Obstructs airways</a:t>
            </a:r>
          </a:p>
          <a:p>
            <a:pPr marL="1657350" lvl="3" algn="l" rtl="0" eaLnBrk="1" hangingPunct="1">
              <a:lnSpc>
                <a:spcPct val="100000"/>
              </a:lnSpc>
              <a:buFont typeface="Wingdings" panose="05000000000000000000" pitchFamily="2" charset="2"/>
              <a:buChar char="§"/>
            </a:pPr>
            <a:r>
              <a:rPr lang="en-US" altLang="en-US" dirty="0" smtClean="0">
                <a:ea typeface="ＭＳ Ｐゴシック" panose="020B0600070205080204" pitchFamily="34" charset="-128"/>
              </a:rPr>
              <a:t>Obstructs the pancreatic and biliary ducts</a:t>
            </a:r>
          </a:p>
        </p:txBody>
      </p:sp>
    </p:spTree>
    <p:extLst>
      <p:ext uri="{BB962C8B-B14F-4D97-AF65-F5344CB8AC3E}">
        <p14:creationId xmlns:p14="http://schemas.microsoft.com/office/powerpoint/2010/main" val="29597358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a:xfrm>
            <a:off x="327025" y="442913"/>
            <a:ext cx="8524875" cy="384175"/>
          </a:xfrm>
        </p:spPr>
        <p:txBody>
          <a:bodyPr>
            <a:normAutofit fontScale="90000"/>
          </a:bodyPr>
          <a:lstStyle/>
          <a:p>
            <a:pPr eaLnBrk="1" hangingPunct="1">
              <a:defRPr/>
            </a:pPr>
            <a:r>
              <a:rPr lang="en-US" dirty="0"/>
              <a:t>Pathogenesis of Cystic Fibrosis</a:t>
            </a:r>
            <a:endParaRPr lang="en-US" dirty="0" smtClean="0">
              <a:ea typeface="+mj-ea"/>
              <a:cs typeface="+mj-cs"/>
            </a:endParaRPr>
          </a:p>
        </p:txBody>
      </p:sp>
      <p:pic>
        <p:nvPicPr>
          <p:cNvPr id="36867" name="Picture 4" descr="D:\porth\figure_23-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1788" y="1123950"/>
            <a:ext cx="3028950" cy="546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81941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a:xfrm>
            <a:off x="369888" y="382588"/>
            <a:ext cx="8524875" cy="393700"/>
          </a:xfrm>
        </p:spPr>
        <p:txBody>
          <a:bodyPr>
            <a:normAutofit fontScale="90000"/>
          </a:bodyPr>
          <a:lstStyle/>
          <a:p>
            <a:pPr eaLnBrk="1" hangingPunct="1">
              <a:defRPr/>
            </a:pPr>
            <a:r>
              <a:rPr lang="en-US" dirty="0" smtClean="0">
                <a:ea typeface="+mj-ea"/>
                <a:cs typeface="+mj-cs"/>
              </a:rPr>
              <a:t>Discussion</a:t>
            </a:r>
          </a:p>
        </p:txBody>
      </p:sp>
      <p:sp>
        <p:nvSpPr>
          <p:cNvPr id="37891" name="Rectangle 3"/>
          <p:cNvSpPr>
            <a:spLocks noGrp="1" noChangeArrowheads="1"/>
          </p:cNvSpPr>
          <p:nvPr>
            <p:ph type="body" idx="1"/>
          </p:nvPr>
        </p:nvSpPr>
        <p:spPr>
          <a:xfrm>
            <a:off x="355600" y="1420813"/>
            <a:ext cx="8442325" cy="4279900"/>
          </a:xfrm>
        </p:spPr>
        <p:txBody>
          <a:bodyPr/>
          <a:lstStyle/>
          <a:p>
            <a:pPr algn="l" rtl="0" eaLnBrk="1" hangingPunct="1">
              <a:lnSpc>
                <a:spcPct val="100000"/>
              </a:lnSpc>
            </a:pPr>
            <a:r>
              <a:rPr lang="en-US" altLang="en-US" dirty="0" smtClean="0">
                <a:ea typeface="ＭＳ Ｐゴシック" panose="020B0600070205080204" pitchFamily="34" charset="-128"/>
                <a:cs typeface="Times New Roman" panose="02020603050405020304" pitchFamily="18" charset="0"/>
              </a:rPr>
              <a:t>A client with cystic fibrosis is having</a:t>
            </a:r>
          </a:p>
          <a:p>
            <a:pPr lvl="1" algn="l" rtl="0" eaLnBrk="1" hangingPunct="1">
              <a:lnSpc>
                <a:spcPct val="100000"/>
              </a:lnSpc>
            </a:pPr>
            <a:r>
              <a:rPr lang="en-US" altLang="en-US" dirty="0" smtClean="0">
                <a:ea typeface="ＭＳ Ｐゴシック" panose="020B0600070205080204" pitchFamily="34" charset="-128"/>
                <a:cs typeface="Times New Roman" panose="02020603050405020304" pitchFamily="18" charset="0"/>
              </a:rPr>
              <a:t>Respiratory problems</a:t>
            </a:r>
          </a:p>
          <a:p>
            <a:pPr lvl="1" algn="l" rtl="0" eaLnBrk="1" hangingPunct="1">
              <a:lnSpc>
                <a:spcPct val="100000"/>
              </a:lnSpc>
            </a:pPr>
            <a:r>
              <a:rPr lang="en-US" altLang="en-US" dirty="0" smtClean="0">
                <a:ea typeface="ＭＳ Ｐゴシック" panose="020B0600070205080204" pitchFamily="34" charset="-128"/>
                <a:cs typeface="Times New Roman" panose="02020603050405020304" pitchFamily="18" charset="0"/>
              </a:rPr>
              <a:t>Digestive problems, flatulence, steatorrhea, weight loss</a:t>
            </a:r>
          </a:p>
          <a:p>
            <a:pPr algn="l" rtl="0" eaLnBrk="1" hangingPunct="1">
              <a:lnSpc>
                <a:spcPct val="100000"/>
              </a:lnSpc>
              <a:buFontTx/>
              <a:buNone/>
            </a:pPr>
            <a:r>
              <a:rPr lang="en-US" altLang="en-US" dirty="0" smtClean="0">
                <a:ea typeface="ＭＳ Ｐゴシック" panose="020B0600070205080204" pitchFamily="34" charset="-128"/>
                <a:cs typeface="Times New Roman" panose="02020603050405020304" pitchFamily="18" charset="0"/>
              </a:rPr>
              <a:t>Question:</a:t>
            </a:r>
          </a:p>
          <a:p>
            <a:pPr algn="l" rtl="0" eaLnBrk="1" hangingPunct="1">
              <a:lnSpc>
                <a:spcPct val="100000"/>
              </a:lnSpc>
            </a:pPr>
            <a:r>
              <a:rPr lang="en-US" altLang="en-US" dirty="0" smtClean="0">
                <a:ea typeface="ＭＳ Ｐゴシック" panose="020B0600070205080204" pitchFamily="34" charset="-128"/>
                <a:cs typeface="Times New Roman" panose="02020603050405020304" pitchFamily="18" charset="0"/>
              </a:rPr>
              <a:t>He does not understand why a respiratory disease would cause these problems. How would this be explained to the client?</a:t>
            </a:r>
          </a:p>
        </p:txBody>
      </p:sp>
    </p:spTree>
    <p:extLst>
      <p:ext uri="{BB962C8B-B14F-4D97-AF65-F5344CB8AC3E}">
        <p14:creationId xmlns:p14="http://schemas.microsoft.com/office/powerpoint/2010/main" val="2679906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CF</a:t>
            </a:r>
            <a:endParaRPr lang="ar-SA" dirty="0"/>
          </a:p>
        </p:txBody>
      </p:sp>
      <p:sp>
        <p:nvSpPr>
          <p:cNvPr id="3" name="Content Placeholder 2"/>
          <p:cNvSpPr>
            <a:spLocks noGrp="1"/>
          </p:cNvSpPr>
          <p:nvPr>
            <p:ph idx="1"/>
          </p:nvPr>
        </p:nvSpPr>
        <p:spPr/>
        <p:txBody>
          <a:bodyPr>
            <a:normAutofit fontScale="85000" lnSpcReduction="20000"/>
          </a:bodyPr>
          <a:lstStyle/>
          <a:p>
            <a:pPr algn="l" rtl="0"/>
            <a:r>
              <a:rPr lang="en-US" dirty="0" smtClean="0"/>
              <a:t>Cystic fibrosis (CF) is an autosomal recessive genetic disorder manifested by chronic lung disease, pancreatic exocrine deficiency, and elevation of sodium chloride in the sweat. </a:t>
            </a:r>
          </a:p>
          <a:p>
            <a:pPr algn="l" rtl="0"/>
            <a:r>
              <a:rPr lang="en-US" dirty="0" smtClean="0"/>
              <a:t>The defect causes exocrine gland secretions to become exceedingly viscid, and promotes colonization of the respiratory tract with P. </a:t>
            </a:r>
            <a:r>
              <a:rPr lang="en-US" dirty="0" err="1" smtClean="0"/>
              <a:t>aeruginosa</a:t>
            </a:r>
            <a:r>
              <a:rPr lang="en-US" dirty="0" smtClean="0"/>
              <a:t> and other organisms such as S. aureus. </a:t>
            </a:r>
            <a:endParaRPr lang="en-US" dirty="0" smtClean="0"/>
          </a:p>
          <a:p>
            <a:pPr algn="l" rtl="0"/>
            <a:r>
              <a:rPr lang="en-US" dirty="0" smtClean="0"/>
              <a:t>Accumulation </a:t>
            </a:r>
            <a:r>
              <a:rPr lang="en-US" dirty="0" smtClean="0"/>
              <a:t>of viscid mucus in the bronchi, impaired </a:t>
            </a:r>
            <a:r>
              <a:rPr lang="en-US" dirty="0" err="1" smtClean="0"/>
              <a:t>mucociliary</a:t>
            </a:r>
            <a:r>
              <a:rPr lang="en-US" dirty="0" smtClean="0"/>
              <a:t> function, and infection contribute to the development of chronic lung disease and a decreased life expectancy.</a:t>
            </a:r>
            <a:endParaRPr lang="ar-SA" dirty="0"/>
          </a:p>
        </p:txBody>
      </p:sp>
    </p:spTree>
    <p:extLst>
      <p:ext uri="{BB962C8B-B14F-4D97-AF65-F5344CB8AC3E}">
        <p14:creationId xmlns:p14="http://schemas.microsoft.com/office/powerpoint/2010/main" val="9474803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Interstitial Lung Diseases</a:t>
            </a:r>
            <a:endParaRPr lang="ar-SA" dirty="0"/>
          </a:p>
        </p:txBody>
      </p:sp>
      <p:sp>
        <p:nvSpPr>
          <p:cNvPr id="3" name="Content Placeholder 2"/>
          <p:cNvSpPr>
            <a:spLocks noGrp="1"/>
          </p:cNvSpPr>
          <p:nvPr>
            <p:ph idx="1"/>
          </p:nvPr>
        </p:nvSpPr>
        <p:spPr/>
        <p:txBody>
          <a:bodyPr>
            <a:normAutofit lnSpcReduction="10000"/>
          </a:bodyPr>
          <a:lstStyle/>
          <a:p>
            <a:pPr algn="l" rtl="0"/>
            <a:r>
              <a:rPr lang="pt-BR" dirty="0" smtClean="0"/>
              <a:t>The interstitial lung diseases are a diverse </a:t>
            </a:r>
            <a:r>
              <a:rPr lang="en-US" dirty="0" smtClean="0"/>
              <a:t>group of lung disorders that produce similar inflammatory and fibrotic changes in the </a:t>
            </a:r>
            <a:r>
              <a:rPr lang="en-US" dirty="0" err="1" smtClean="0"/>
              <a:t>interstitium</a:t>
            </a:r>
            <a:r>
              <a:rPr lang="en-US" dirty="0" smtClean="0"/>
              <a:t> or alveolar septa of the lung. </a:t>
            </a:r>
          </a:p>
          <a:p>
            <a:pPr algn="l" rtl="0"/>
            <a:r>
              <a:rPr lang="en-US" dirty="0" smtClean="0"/>
              <a:t>As a result, the lungs become stiff and difficult to inflate, increasing the work of breathing and causing dyspnea and decreased exercise tolerance due to hypoxemia, without evidence of wheezing or signs of airway obstruction.</a:t>
            </a:r>
            <a:endParaRPr lang="ar-SA" dirty="0"/>
          </a:p>
        </p:txBody>
      </p:sp>
    </p:spTree>
    <p:extLst>
      <p:ext uri="{BB962C8B-B14F-4D97-AF65-F5344CB8AC3E}">
        <p14:creationId xmlns:p14="http://schemas.microsoft.com/office/powerpoint/2010/main" val="21717499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t>Interstitial Lung Diseases</a:t>
            </a:r>
            <a:endParaRPr lang="ar-SA" dirty="0"/>
          </a:p>
        </p:txBody>
      </p:sp>
      <p:sp>
        <p:nvSpPr>
          <p:cNvPr id="3" name="Content Placeholder 2"/>
          <p:cNvSpPr>
            <a:spLocks noGrp="1"/>
          </p:cNvSpPr>
          <p:nvPr>
            <p:ph idx="1"/>
          </p:nvPr>
        </p:nvSpPr>
        <p:spPr/>
        <p:txBody>
          <a:bodyPr>
            <a:normAutofit/>
          </a:bodyPr>
          <a:lstStyle/>
          <a:p>
            <a:pPr algn="l" rtl="0"/>
            <a:r>
              <a:rPr lang="en-US" dirty="0" smtClean="0"/>
              <a:t>These diseases include drug- and radiation-induced lung disease, environmental and occupational lung diseases caused by inhalation of organic and inorganic dusts, immunologic lung disorders such as those that accompany scleroderma, idiopathic pulmonary fibrosis.</a:t>
            </a:r>
            <a:endParaRPr lang="ar-SA" dirty="0"/>
          </a:p>
        </p:txBody>
      </p:sp>
    </p:spTree>
    <p:extLst>
      <p:ext uri="{BB962C8B-B14F-4D97-AF65-F5344CB8AC3E}">
        <p14:creationId xmlns:p14="http://schemas.microsoft.com/office/powerpoint/2010/main" val="7995683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t>Interstitial Lung Diseases</a:t>
            </a:r>
            <a:endParaRPr lang="ar-SA" dirty="0"/>
          </a:p>
        </p:txBody>
      </p:sp>
      <p:sp>
        <p:nvSpPr>
          <p:cNvPr id="3" name="Content Placeholder 2"/>
          <p:cNvSpPr>
            <a:spLocks noGrp="1"/>
          </p:cNvSpPr>
          <p:nvPr>
            <p:ph idx="1"/>
          </p:nvPr>
        </p:nvSpPr>
        <p:spPr/>
        <p:txBody>
          <a:bodyPr/>
          <a:lstStyle/>
          <a:p>
            <a:pPr algn="l" rtl="0"/>
            <a:r>
              <a:rPr lang="en-US" dirty="0" smtClean="0"/>
              <a:t>The restrictive lung disorders reduce the diffusing capacity of the lung, producing various degrees of hypoxemia, </a:t>
            </a:r>
            <a:r>
              <a:rPr lang="en-US" dirty="0" err="1" smtClean="0"/>
              <a:t>dyspnea</a:t>
            </a:r>
            <a:r>
              <a:rPr lang="en-US" dirty="0" smtClean="0"/>
              <a:t>, </a:t>
            </a:r>
            <a:r>
              <a:rPr lang="en-US" dirty="0" err="1" smtClean="0"/>
              <a:t>tachypnea</a:t>
            </a:r>
            <a:r>
              <a:rPr lang="en-US" dirty="0" smtClean="0"/>
              <a:t>, and eventual cyanosis.</a:t>
            </a:r>
            <a:endParaRPr lang="ar-SA" dirty="0"/>
          </a:p>
        </p:txBody>
      </p:sp>
    </p:spTree>
    <p:extLst>
      <p:ext uri="{BB962C8B-B14F-4D97-AF65-F5344CB8AC3E}">
        <p14:creationId xmlns:p14="http://schemas.microsoft.com/office/powerpoint/2010/main" val="4019735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Hypercapnia</a:t>
            </a:r>
            <a:endParaRPr lang="ar-SA" dirty="0"/>
          </a:p>
        </p:txBody>
      </p:sp>
      <p:sp>
        <p:nvSpPr>
          <p:cNvPr id="3" name="Content Placeholder 2"/>
          <p:cNvSpPr>
            <a:spLocks noGrp="1"/>
          </p:cNvSpPr>
          <p:nvPr>
            <p:ph idx="1"/>
          </p:nvPr>
        </p:nvSpPr>
        <p:spPr/>
        <p:txBody>
          <a:bodyPr>
            <a:normAutofit/>
          </a:bodyPr>
          <a:lstStyle/>
          <a:p>
            <a:pPr algn="l" rtl="0"/>
            <a:r>
              <a:rPr lang="en-US" dirty="0" smtClean="0"/>
              <a:t>Hypercapnia refers to an increase in carbon dioxide levels. </a:t>
            </a:r>
          </a:p>
          <a:p>
            <a:pPr algn="l" rtl="0"/>
            <a:r>
              <a:rPr lang="en-US" dirty="0" smtClean="0"/>
              <a:t>The manifestations of hypercapnia consist of those associated with a decrease in pH (respiratory acidosis); vasodilation of blood vessels, including those in the brain; and depression of central nervous system function.</a:t>
            </a:r>
            <a:endParaRPr lang="ar-SA" dirty="0"/>
          </a:p>
        </p:txBody>
      </p:sp>
    </p:spTree>
    <p:extLst>
      <p:ext uri="{BB962C8B-B14F-4D97-AF65-F5344CB8AC3E}">
        <p14:creationId xmlns:p14="http://schemas.microsoft.com/office/powerpoint/2010/main" val="16986007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t>Interstitial Lung Diseases</a:t>
            </a:r>
            <a:endParaRPr lang="ar-SA" dirty="0"/>
          </a:p>
        </p:txBody>
      </p:sp>
      <p:sp>
        <p:nvSpPr>
          <p:cNvPr id="3" name="Content Placeholder 2"/>
          <p:cNvSpPr>
            <a:spLocks noGrp="1"/>
          </p:cNvSpPr>
          <p:nvPr>
            <p:ph idx="1"/>
          </p:nvPr>
        </p:nvSpPr>
        <p:spPr/>
        <p:txBody>
          <a:bodyPr/>
          <a:lstStyle/>
          <a:p>
            <a:pPr algn="l" rtl="0"/>
            <a:r>
              <a:rPr lang="en-US" dirty="0" smtClean="0"/>
              <a:t>The pulmonary circulation is a low-pressure system that links the right heart and systemic venous system with the left heart and the systemic arterial system and functions as a conduit for exchange of the dissolved gases in the blood with the ventilated air in the alveoli.</a:t>
            </a:r>
            <a:endParaRPr lang="ar-SA" dirty="0"/>
          </a:p>
        </p:txBody>
      </p:sp>
    </p:spTree>
    <p:extLst>
      <p:ext uri="{BB962C8B-B14F-4D97-AF65-F5344CB8AC3E}">
        <p14:creationId xmlns:p14="http://schemas.microsoft.com/office/powerpoint/2010/main" val="479264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a:t>
            </a:r>
            <a:endParaRPr lang="ar-SA" dirty="0"/>
          </a:p>
        </p:txBody>
      </p:sp>
      <p:sp>
        <p:nvSpPr>
          <p:cNvPr id="3" name="Content Placeholder 2"/>
          <p:cNvSpPr>
            <a:spLocks noGrp="1"/>
          </p:cNvSpPr>
          <p:nvPr>
            <p:ph idx="1"/>
          </p:nvPr>
        </p:nvSpPr>
        <p:spPr/>
        <p:txBody>
          <a:bodyPr>
            <a:normAutofit/>
          </a:bodyPr>
          <a:lstStyle/>
          <a:p>
            <a:pPr algn="l" rtl="0"/>
            <a:r>
              <a:rPr lang="en-US" dirty="0" smtClean="0"/>
              <a:t>Pulmonary embolism develops when a blood-borne substance lodges in a branch of the pulmonary artery and obstructs blood flow. </a:t>
            </a:r>
          </a:p>
          <a:p>
            <a:pPr algn="l" rtl="0"/>
            <a:r>
              <a:rPr lang="en-US" dirty="0" smtClean="0"/>
              <a:t>The embolus can consist of a thrombus, air, fat. The most common form is </a:t>
            </a:r>
            <a:r>
              <a:rPr lang="en-US" dirty="0" err="1" smtClean="0"/>
              <a:t>thromboemboli</a:t>
            </a:r>
            <a:r>
              <a:rPr lang="en-US" dirty="0" smtClean="0"/>
              <a:t> arising from the deep venous channels of the lower extremities.</a:t>
            </a:r>
            <a:endParaRPr lang="ar-SA" dirty="0"/>
          </a:p>
        </p:txBody>
      </p:sp>
    </p:spTree>
    <p:extLst>
      <p:ext uri="{BB962C8B-B14F-4D97-AF65-F5344CB8AC3E}">
        <p14:creationId xmlns:p14="http://schemas.microsoft.com/office/powerpoint/2010/main" val="23387551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a:xfrm>
            <a:off x="347663" y="404813"/>
            <a:ext cx="8524875" cy="393700"/>
          </a:xfrm>
        </p:spPr>
        <p:txBody>
          <a:bodyPr>
            <a:normAutofit fontScale="90000"/>
          </a:bodyPr>
          <a:lstStyle/>
          <a:p>
            <a:pPr eaLnBrk="1" hangingPunct="1">
              <a:defRPr/>
            </a:pPr>
            <a:r>
              <a:rPr lang="en-US" dirty="0"/>
              <a:t>Pulmonary Embolism</a:t>
            </a:r>
            <a:endParaRPr lang="en-US" dirty="0" smtClean="0">
              <a:ea typeface="+mj-ea"/>
              <a:cs typeface="+mj-cs"/>
            </a:endParaRPr>
          </a:p>
        </p:txBody>
      </p:sp>
      <p:pic>
        <p:nvPicPr>
          <p:cNvPr id="38915" name="Picture 4" descr="D:\porth\figure_23-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0975" y="1344613"/>
            <a:ext cx="3662363" cy="488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19790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t>
            </a:r>
            <a:endParaRPr lang="ar-SA" dirty="0"/>
          </a:p>
        </p:txBody>
      </p:sp>
      <p:sp>
        <p:nvSpPr>
          <p:cNvPr id="3" name="Content Placeholder 2"/>
          <p:cNvSpPr>
            <a:spLocks noGrp="1"/>
          </p:cNvSpPr>
          <p:nvPr>
            <p:ph idx="1"/>
          </p:nvPr>
        </p:nvSpPr>
        <p:spPr/>
        <p:txBody>
          <a:bodyPr>
            <a:normAutofit fontScale="92500" lnSpcReduction="10000"/>
          </a:bodyPr>
          <a:lstStyle/>
          <a:p>
            <a:pPr algn="l" rtl="0"/>
            <a:r>
              <a:rPr lang="en-US" dirty="0" smtClean="0"/>
              <a:t>Pulmonary hypertension represents an elevation in the pulmonary arterial pressure. </a:t>
            </a:r>
            <a:endParaRPr lang="en-US" dirty="0" smtClean="0"/>
          </a:p>
          <a:p>
            <a:pPr algn="l" rtl="0"/>
            <a:r>
              <a:rPr lang="en-US" dirty="0" smtClean="0"/>
              <a:t>It </a:t>
            </a:r>
            <a:r>
              <a:rPr lang="en-US" dirty="0" smtClean="0"/>
              <a:t>may arise as a secondary disorder associated with other disease conditions, usually cardiac or pulmonary, or as a primary disorder, characterized by abnormal proliferation and contraction of vascular smooth muscle, coagulation abnormalities, and marked intimal fibrosis leading to obliteration or obstruction of the pulmonary arteries and arterioles.</a:t>
            </a:r>
            <a:endParaRPr lang="ar-SA" dirty="0"/>
          </a:p>
        </p:txBody>
      </p:sp>
    </p:spTree>
    <p:extLst>
      <p:ext uri="{BB962C8B-B14F-4D97-AF65-F5344CB8AC3E}">
        <p14:creationId xmlns:p14="http://schemas.microsoft.com/office/powerpoint/2010/main" val="26599068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a:xfrm>
            <a:off x="274638" y="392113"/>
            <a:ext cx="8524875" cy="395287"/>
          </a:xfrm>
        </p:spPr>
        <p:txBody>
          <a:bodyPr>
            <a:normAutofit fontScale="90000"/>
          </a:bodyPr>
          <a:lstStyle/>
          <a:p>
            <a:pPr eaLnBrk="1" hangingPunct="1">
              <a:defRPr/>
            </a:pPr>
            <a:r>
              <a:rPr lang="en-US" dirty="0" smtClean="0">
                <a:ea typeface="+mj-ea"/>
                <a:cs typeface="+mj-cs"/>
              </a:rPr>
              <a:t>Pulmonary Hypertension</a:t>
            </a:r>
          </a:p>
        </p:txBody>
      </p:sp>
      <p:sp>
        <p:nvSpPr>
          <p:cNvPr id="39939" name="Rectangle 3"/>
          <p:cNvSpPr>
            <a:spLocks noGrp="1" noChangeArrowheads="1"/>
          </p:cNvSpPr>
          <p:nvPr>
            <p:ph type="body" idx="1"/>
          </p:nvPr>
        </p:nvSpPr>
        <p:spPr>
          <a:xfrm>
            <a:off x="346075" y="1206500"/>
            <a:ext cx="8389938" cy="4279900"/>
          </a:xfrm>
        </p:spPr>
        <p:txBody>
          <a:bodyPr/>
          <a:lstStyle/>
          <a:p>
            <a:pPr algn="l" rtl="0" eaLnBrk="1" hangingPunct="1">
              <a:lnSpc>
                <a:spcPct val="100000"/>
              </a:lnSpc>
            </a:pPr>
            <a:r>
              <a:rPr lang="en-US" altLang="en-US" dirty="0" smtClean="0">
                <a:ea typeface="ＭＳ Ｐゴシック" panose="020B0600070205080204" pitchFamily="34" charset="-128"/>
              </a:rPr>
              <a:t>Secondary </a:t>
            </a:r>
          </a:p>
          <a:p>
            <a:pPr marL="914400" lvl="1" indent="-280988" algn="l" rtl="0" eaLnBrk="1" hangingPunct="1">
              <a:lnSpc>
                <a:spcPct val="100000"/>
              </a:lnSpc>
              <a:buFont typeface="Verdana" panose="020B0604030504040204" pitchFamily="34" charset="0"/>
              <a:buChar char="º"/>
            </a:pPr>
            <a:r>
              <a:rPr lang="en-US" altLang="en-US" dirty="0" smtClean="0">
                <a:ea typeface="ＭＳ Ｐゴシック" panose="020B0600070205080204" pitchFamily="34" charset="-128"/>
                <a:cs typeface="Times New Roman" panose="02020603050405020304" pitchFamily="18" charset="0"/>
              </a:rPr>
              <a:t>Elevation of pulmonary venous pressure</a:t>
            </a:r>
          </a:p>
          <a:p>
            <a:pPr marL="914400" lvl="1" indent="-280988" algn="l" rtl="0" eaLnBrk="1" hangingPunct="1">
              <a:lnSpc>
                <a:spcPct val="100000"/>
              </a:lnSpc>
              <a:buFont typeface="Verdana" panose="020B0604030504040204" pitchFamily="34" charset="0"/>
              <a:buChar char="º"/>
            </a:pPr>
            <a:r>
              <a:rPr lang="en-US" altLang="en-US" dirty="0" smtClean="0">
                <a:ea typeface="ＭＳ Ｐゴシック" panose="020B0600070205080204" pitchFamily="34" charset="-128"/>
                <a:cs typeface="Times New Roman" panose="02020603050405020304" pitchFamily="18" charset="0"/>
              </a:rPr>
              <a:t> Increased pulmonary blood flow</a:t>
            </a:r>
          </a:p>
          <a:p>
            <a:pPr marL="914400" lvl="1" indent="-280988" algn="l" rtl="0" eaLnBrk="1" hangingPunct="1">
              <a:lnSpc>
                <a:spcPct val="100000"/>
              </a:lnSpc>
              <a:buFont typeface="Verdana" panose="020B0604030504040204" pitchFamily="34" charset="0"/>
              <a:buChar char="º"/>
            </a:pPr>
            <a:r>
              <a:rPr lang="en-US" altLang="en-US" dirty="0" smtClean="0">
                <a:ea typeface="ＭＳ Ｐゴシック" panose="020B0600070205080204" pitchFamily="34" charset="-128"/>
                <a:cs typeface="Times New Roman" panose="02020603050405020304" pitchFamily="18" charset="0"/>
              </a:rPr>
              <a:t> Pulmonary vascular obstruction</a:t>
            </a:r>
          </a:p>
          <a:p>
            <a:pPr marL="914400" lvl="1" indent="-280988" algn="l" rtl="0" eaLnBrk="1" hangingPunct="1">
              <a:lnSpc>
                <a:spcPct val="100000"/>
              </a:lnSpc>
              <a:buFont typeface="Verdana" panose="020B0604030504040204" pitchFamily="34" charset="0"/>
              <a:buChar char="º"/>
            </a:pPr>
            <a:r>
              <a:rPr lang="en-US" altLang="en-US" dirty="0" smtClean="0">
                <a:ea typeface="ＭＳ Ｐゴシック" panose="020B0600070205080204" pitchFamily="34" charset="-128"/>
                <a:cs typeface="Times New Roman" panose="02020603050405020304" pitchFamily="18" charset="0"/>
              </a:rPr>
              <a:t> Hypoxemia</a:t>
            </a:r>
            <a:r>
              <a:rPr lang="en-US" altLang="en-US" dirty="0" smtClean="0">
                <a:ea typeface="ＭＳ Ｐゴシック" panose="020B0600070205080204" pitchFamily="34" charset="-128"/>
              </a:rPr>
              <a:t> </a:t>
            </a:r>
          </a:p>
          <a:p>
            <a:pPr algn="l" rtl="0" eaLnBrk="1" hangingPunct="1">
              <a:lnSpc>
                <a:spcPct val="100000"/>
              </a:lnSpc>
            </a:pPr>
            <a:r>
              <a:rPr lang="en-US" altLang="en-US" dirty="0" smtClean="0">
                <a:ea typeface="ＭＳ Ｐゴシック" panose="020B0600070205080204" pitchFamily="34" charset="-128"/>
              </a:rPr>
              <a:t>Primary</a:t>
            </a:r>
          </a:p>
          <a:p>
            <a:pPr marL="914400" lvl="1" indent="-280988" algn="l" rtl="0" eaLnBrk="1" hangingPunct="1">
              <a:lnSpc>
                <a:spcPct val="100000"/>
              </a:lnSpc>
              <a:buFont typeface="Verdana" panose="020B0604030504040204" pitchFamily="34" charset="0"/>
              <a:buChar char="º"/>
            </a:pPr>
            <a:r>
              <a:rPr lang="en-US" altLang="en-US" dirty="0" smtClean="0">
                <a:ea typeface="ＭＳ Ｐゴシック" panose="020B0600070205080204" pitchFamily="34" charset="-128"/>
              </a:rPr>
              <a:t>Blood vessel walls thicken and constrict</a:t>
            </a:r>
          </a:p>
          <a:p>
            <a:pPr algn="l" rtl="0" eaLnBrk="1" hangingPunct="1">
              <a:lnSpc>
                <a:spcPct val="100000"/>
              </a:lnSpc>
            </a:pPr>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13267274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a:xfrm>
            <a:off x="319088" y="369888"/>
            <a:ext cx="8524875" cy="395287"/>
          </a:xfrm>
        </p:spPr>
        <p:txBody>
          <a:bodyPr>
            <a:normAutofit fontScale="90000"/>
          </a:bodyPr>
          <a:lstStyle/>
          <a:p>
            <a:pPr eaLnBrk="1" hangingPunct="1">
              <a:defRPr/>
            </a:pPr>
            <a:r>
              <a:rPr lang="en-US" dirty="0"/>
              <a:t>Pulmonary Arteries</a:t>
            </a:r>
            <a:endParaRPr lang="en-US" dirty="0" smtClean="0">
              <a:ea typeface="+mj-ea"/>
              <a:cs typeface="+mj-cs"/>
            </a:endParaRPr>
          </a:p>
        </p:txBody>
      </p:sp>
      <p:pic>
        <p:nvPicPr>
          <p:cNvPr id="40963" name="Picture 4" descr="D:\porth\figure_23-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95613" y="1235075"/>
            <a:ext cx="3073400"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191942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Cor</a:t>
            </a:r>
            <a:r>
              <a:rPr lang="en-US" dirty="0" smtClean="0"/>
              <a:t> </a:t>
            </a:r>
            <a:r>
              <a:rPr lang="en-US" dirty="0" err="1" smtClean="0"/>
              <a:t>Pulmonale</a:t>
            </a:r>
            <a:endParaRPr lang="ar-SA" dirty="0"/>
          </a:p>
        </p:txBody>
      </p:sp>
      <p:sp>
        <p:nvSpPr>
          <p:cNvPr id="3" name="Content Placeholder 2"/>
          <p:cNvSpPr>
            <a:spLocks noGrp="1"/>
          </p:cNvSpPr>
          <p:nvPr>
            <p:ph idx="1"/>
          </p:nvPr>
        </p:nvSpPr>
        <p:spPr/>
        <p:txBody>
          <a:bodyPr/>
          <a:lstStyle/>
          <a:p>
            <a:pPr algn="l" rtl="0"/>
            <a:r>
              <a:rPr lang="en-US" dirty="0" err="1" smtClean="0"/>
              <a:t>Cor</a:t>
            </a:r>
            <a:r>
              <a:rPr lang="en-US" dirty="0" smtClean="0"/>
              <a:t> </a:t>
            </a:r>
            <a:r>
              <a:rPr lang="en-US" dirty="0" err="1" smtClean="0"/>
              <a:t>pulmonale</a:t>
            </a:r>
            <a:r>
              <a:rPr lang="en-US" dirty="0" smtClean="0"/>
              <a:t> describes right heart failure caused by pulmonary disease and long-standing pulmonary hypertension.</a:t>
            </a:r>
            <a:endParaRPr lang="ar-SA" dirty="0"/>
          </a:p>
        </p:txBody>
      </p:sp>
    </p:spTree>
    <p:extLst>
      <p:ext uri="{BB962C8B-B14F-4D97-AF65-F5344CB8AC3E}">
        <p14:creationId xmlns:p14="http://schemas.microsoft.com/office/powerpoint/2010/main" val="304015628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a:xfrm>
            <a:off x="276225" y="427038"/>
            <a:ext cx="8524875" cy="388937"/>
          </a:xfrm>
        </p:spPr>
        <p:txBody>
          <a:bodyPr>
            <a:noAutofit/>
          </a:bodyPr>
          <a:lstStyle/>
          <a:p>
            <a:pPr>
              <a:defRPr/>
            </a:pPr>
            <a:r>
              <a:rPr lang="en-US" dirty="0"/>
              <a:t>Cor Pulmonale</a:t>
            </a:r>
          </a:p>
        </p:txBody>
      </p:sp>
      <p:sp>
        <p:nvSpPr>
          <p:cNvPr id="41987" name="Rectangle 3"/>
          <p:cNvSpPr>
            <a:spLocks noGrp="1" noChangeArrowheads="1"/>
          </p:cNvSpPr>
          <p:nvPr>
            <p:ph type="body" idx="1"/>
          </p:nvPr>
        </p:nvSpPr>
        <p:spPr>
          <a:xfrm>
            <a:off x="319088" y="1344613"/>
            <a:ext cx="8289925" cy="4279900"/>
          </a:xfrm>
        </p:spPr>
        <p:txBody>
          <a:bodyPr>
            <a:normAutofit lnSpcReduction="10000"/>
          </a:bodyPr>
          <a:lstStyle/>
          <a:p>
            <a:pPr algn="l" rtl="0" eaLnBrk="1" hangingPunct="1">
              <a:lnSpc>
                <a:spcPct val="100000"/>
              </a:lnSpc>
            </a:pPr>
            <a:r>
              <a:rPr lang="en-US" altLang="en-US" dirty="0" smtClean="0">
                <a:ea typeface="ＭＳ Ｐゴシック" panose="020B0600070205080204" pitchFamily="34" charset="-128"/>
              </a:rPr>
              <a:t>Right-sided heart failure secondary to lung disease or pulmonary hypertension</a:t>
            </a:r>
          </a:p>
          <a:p>
            <a:pPr lvl="1" algn="l" rtl="0" eaLnBrk="1" hangingPunct="1">
              <a:lnSpc>
                <a:spcPct val="100000"/>
              </a:lnSpc>
            </a:pPr>
            <a:r>
              <a:rPr lang="en-US" altLang="en-US" dirty="0" smtClean="0">
                <a:ea typeface="ＭＳ Ｐゴシック" panose="020B0600070205080204" pitchFamily="34" charset="-128"/>
              </a:rPr>
              <a:t>Decreased lung ventilation</a:t>
            </a:r>
          </a:p>
          <a:p>
            <a:pPr lvl="1" algn="l" rtl="0" eaLnBrk="1" hangingPunct="1">
              <a:lnSpc>
                <a:spcPct val="100000"/>
              </a:lnSpc>
            </a:pPr>
            <a:r>
              <a:rPr lang="en-US" altLang="en-US" dirty="0" smtClean="0">
                <a:ea typeface="ＭＳ Ｐゴシック" panose="020B0600070205080204" pitchFamily="34" charset="-128"/>
              </a:rPr>
              <a:t>Pulmonary vasoconstriction</a:t>
            </a:r>
          </a:p>
          <a:p>
            <a:pPr lvl="1" algn="l" rtl="0" eaLnBrk="1" hangingPunct="1">
              <a:lnSpc>
                <a:spcPct val="100000"/>
              </a:lnSpc>
            </a:pPr>
            <a:r>
              <a:rPr lang="en-US" altLang="en-US" dirty="0" smtClean="0">
                <a:ea typeface="ＭＳ Ｐゴシック" panose="020B0600070205080204" pitchFamily="34" charset="-128"/>
              </a:rPr>
              <a:t>Increased workload on the right heart</a:t>
            </a:r>
          </a:p>
          <a:p>
            <a:pPr lvl="1" algn="l" rtl="0" eaLnBrk="1" hangingPunct="1">
              <a:lnSpc>
                <a:spcPct val="100000"/>
              </a:lnSpc>
            </a:pPr>
            <a:r>
              <a:rPr lang="en-US" altLang="en-US" dirty="0" smtClean="0">
                <a:ea typeface="ＭＳ Ｐゴシック" panose="020B0600070205080204" pitchFamily="34" charset="-128"/>
              </a:rPr>
              <a:t>Decreased oxygenation</a:t>
            </a:r>
          </a:p>
          <a:p>
            <a:pPr lvl="1" algn="l" rtl="0" eaLnBrk="1" hangingPunct="1">
              <a:lnSpc>
                <a:spcPct val="100000"/>
              </a:lnSpc>
            </a:pPr>
            <a:r>
              <a:rPr lang="en-US" altLang="en-US" dirty="0" smtClean="0">
                <a:ea typeface="ＭＳ Ｐゴシック" panose="020B0600070205080204" pitchFamily="34" charset="-128"/>
              </a:rPr>
              <a:t>Kidney releases erythropoietin </a:t>
            </a:r>
            <a:r>
              <a:rPr lang="en-US" altLang="en-US" dirty="0" smtClean="0">
                <a:ea typeface="ＭＳ Ｐゴシック" panose="020B0600070205080204" pitchFamily="34" charset="-128"/>
                <a:sym typeface="Wingdings" panose="05000000000000000000" pitchFamily="2" charset="2"/>
              </a:rPr>
              <a:t> more RBCs made  polycythemia makes blood more viscous</a:t>
            </a:r>
          </a:p>
          <a:p>
            <a:pPr lvl="1" algn="l" rtl="0" eaLnBrk="1" hangingPunct="1">
              <a:lnSpc>
                <a:spcPct val="100000"/>
              </a:lnSpc>
            </a:pPr>
            <a:r>
              <a:rPr lang="en-US" altLang="en-US" dirty="0" smtClean="0">
                <a:ea typeface="ＭＳ Ｐゴシック" panose="020B0600070205080204" pitchFamily="34" charset="-128"/>
                <a:sym typeface="Wingdings" panose="05000000000000000000" pitchFamily="2" charset="2"/>
              </a:rPr>
              <a:t>Increased workload on the heart</a:t>
            </a:r>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182110016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ARDS</a:t>
            </a:r>
            <a:endParaRPr lang="ar-SA" dirty="0"/>
          </a:p>
        </p:txBody>
      </p:sp>
      <p:sp>
        <p:nvSpPr>
          <p:cNvPr id="3" name="Content Placeholder 2"/>
          <p:cNvSpPr>
            <a:spLocks noGrp="1"/>
          </p:cNvSpPr>
          <p:nvPr>
            <p:ph idx="1"/>
          </p:nvPr>
        </p:nvSpPr>
        <p:spPr/>
        <p:txBody>
          <a:bodyPr>
            <a:normAutofit fontScale="77500" lnSpcReduction="20000"/>
          </a:bodyPr>
          <a:lstStyle/>
          <a:p>
            <a:pPr algn="l" rtl="0"/>
            <a:r>
              <a:rPr lang="en-US" dirty="0" smtClean="0"/>
              <a:t>The hallmark of acute lung injury and acute respiratory distress syndrome is a pronounced inflammatory response that affects the lung and may result in systemic organ failure. </a:t>
            </a:r>
          </a:p>
          <a:p>
            <a:pPr algn="l" rtl="0"/>
            <a:r>
              <a:rPr lang="en-US" dirty="0" smtClean="0"/>
              <a:t>The acute inflammatory response results in damage and dysfunction of the alveolar–capillary membrane of the lung. </a:t>
            </a:r>
          </a:p>
          <a:p>
            <a:pPr algn="l" rtl="0"/>
            <a:r>
              <a:rPr lang="en-US" dirty="0" smtClean="0"/>
              <a:t>Classically, there is interstitial edema of lung tissue, an increase in surface tension caused by inactivation of surfactant, collapse of alveolar structures, a stiff and noncompliant lung that is difficult to inflate, and impaired diffusion of the respiratory gases with severe hypoxia that is resistant to oxygen therapy.</a:t>
            </a:r>
            <a:endParaRPr lang="ar-SA" dirty="0"/>
          </a:p>
        </p:txBody>
      </p:sp>
    </p:spTree>
    <p:extLst>
      <p:ext uri="{BB962C8B-B14F-4D97-AF65-F5344CB8AC3E}">
        <p14:creationId xmlns:p14="http://schemas.microsoft.com/office/powerpoint/2010/main" val="21039938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a:xfrm>
            <a:off x="315913" y="339725"/>
            <a:ext cx="8524875" cy="430213"/>
          </a:xfrm>
        </p:spPr>
        <p:txBody>
          <a:bodyPr>
            <a:normAutofit fontScale="90000"/>
          </a:bodyPr>
          <a:lstStyle/>
          <a:p>
            <a:pPr eaLnBrk="1" hangingPunct="1">
              <a:lnSpc>
                <a:spcPct val="100000"/>
              </a:lnSpc>
              <a:defRPr/>
            </a:pPr>
            <a:r>
              <a:rPr lang="en-US" dirty="0" smtClean="0">
                <a:ea typeface="+mj-ea"/>
                <a:cs typeface="+mj-cs"/>
              </a:rPr>
              <a:t>Acute Respiratory Distress Syndrome</a:t>
            </a:r>
          </a:p>
        </p:txBody>
      </p:sp>
      <p:sp>
        <p:nvSpPr>
          <p:cNvPr id="43011" name="Rectangle 3"/>
          <p:cNvSpPr>
            <a:spLocks noGrp="1" noChangeArrowheads="1"/>
          </p:cNvSpPr>
          <p:nvPr>
            <p:ph type="body" idx="1"/>
          </p:nvPr>
        </p:nvSpPr>
        <p:spPr>
          <a:xfrm>
            <a:off x="312738" y="1325563"/>
            <a:ext cx="8547100" cy="3960812"/>
          </a:xfrm>
        </p:spPr>
        <p:txBody>
          <a:bodyPr/>
          <a:lstStyle/>
          <a:p>
            <a:pPr algn="l" rtl="0" eaLnBrk="1" hangingPunct="1">
              <a:lnSpc>
                <a:spcPct val="100000"/>
              </a:lnSpc>
            </a:pPr>
            <a:r>
              <a:rPr lang="en-US" altLang="en-US" dirty="0" smtClean="0">
                <a:ea typeface="ＭＳ Ｐゴシック" panose="020B0600070205080204" pitchFamily="34" charset="-128"/>
              </a:rPr>
              <a:t>Exudate enters the alveoli</a:t>
            </a:r>
          </a:p>
          <a:p>
            <a:pPr lvl="1" algn="l" rtl="0" eaLnBrk="1" hangingPunct="1">
              <a:lnSpc>
                <a:spcPct val="100000"/>
              </a:lnSpc>
            </a:pPr>
            <a:r>
              <a:rPr lang="en-US" altLang="en-US" dirty="0" smtClean="0">
                <a:ea typeface="ＭＳ Ｐゴシック" panose="020B0600070205080204" pitchFamily="34" charset="-128"/>
              </a:rPr>
              <a:t>Blocks gas exchange</a:t>
            </a:r>
          </a:p>
          <a:p>
            <a:pPr lvl="1" algn="l" rtl="0" eaLnBrk="1" hangingPunct="1">
              <a:lnSpc>
                <a:spcPct val="100000"/>
              </a:lnSpc>
            </a:pPr>
            <a:r>
              <a:rPr lang="en-US" altLang="en-US" dirty="0" smtClean="0">
                <a:ea typeface="ＭＳ Ｐゴシック" panose="020B0600070205080204" pitchFamily="34" charset="-128"/>
              </a:rPr>
              <a:t>Makes inhalation more </a:t>
            </a:r>
            <a:r>
              <a:rPr lang="en-US" altLang="en-US" dirty="0" smtClean="0">
                <a:ea typeface="ＭＳ Ｐゴシック" panose="020B0600070205080204" pitchFamily="34" charset="-128"/>
              </a:rPr>
              <a:t>difficult</a:t>
            </a:r>
            <a:endParaRPr lang="en-US" altLang="en-US" dirty="0" smtClean="0">
              <a:ea typeface="ＭＳ Ｐゴシック" panose="020B0600070205080204" pitchFamily="34" charset="-128"/>
            </a:endParaRPr>
          </a:p>
          <a:p>
            <a:pPr algn="l" rtl="0" eaLnBrk="1" hangingPunct="1">
              <a:lnSpc>
                <a:spcPct val="100000"/>
              </a:lnSpc>
            </a:pPr>
            <a:r>
              <a:rPr lang="en-US" altLang="en-US" dirty="0" smtClean="0">
                <a:ea typeface="ＭＳ Ｐゴシック" panose="020B0600070205080204" pitchFamily="34" charset="-128"/>
              </a:rPr>
              <a:t>Neutrophils enter the alveoli</a:t>
            </a:r>
          </a:p>
          <a:p>
            <a:pPr lvl="1" algn="l" rtl="0" eaLnBrk="1" hangingPunct="1">
              <a:lnSpc>
                <a:spcPct val="100000"/>
              </a:lnSpc>
            </a:pPr>
            <a:r>
              <a:rPr lang="en-US" altLang="en-US" dirty="0" smtClean="0">
                <a:ea typeface="ＭＳ Ｐゴシック" panose="020B0600070205080204" pitchFamily="34" charset="-128"/>
              </a:rPr>
              <a:t>Release inflammatory mediators, proteolytic enzymes, reactive oxygen species</a:t>
            </a:r>
          </a:p>
        </p:txBody>
      </p:sp>
    </p:spTree>
    <p:extLst>
      <p:ext uri="{BB962C8B-B14F-4D97-AF65-F5344CB8AC3E}">
        <p14:creationId xmlns:p14="http://schemas.microsoft.com/office/powerpoint/2010/main" val="3182737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a:xfrm>
            <a:off x="265113" y="495300"/>
            <a:ext cx="8524875" cy="384175"/>
          </a:xfrm>
        </p:spPr>
        <p:txBody>
          <a:bodyPr>
            <a:normAutofit fontScale="90000"/>
          </a:bodyPr>
          <a:lstStyle/>
          <a:p>
            <a:pPr eaLnBrk="1" hangingPunct="1">
              <a:defRPr/>
            </a:pPr>
            <a:r>
              <a:rPr lang="en-US" dirty="0" smtClean="0">
                <a:ea typeface="+mj-ea"/>
                <a:cs typeface="+mj-cs"/>
              </a:rPr>
              <a:t>Hypercapnia</a:t>
            </a:r>
          </a:p>
        </p:txBody>
      </p:sp>
      <p:sp>
        <p:nvSpPr>
          <p:cNvPr id="5123" name="Rectangle 3"/>
          <p:cNvSpPr>
            <a:spLocks noGrp="1" noChangeArrowheads="1"/>
          </p:cNvSpPr>
          <p:nvPr>
            <p:ph type="body" idx="1"/>
          </p:nvPr>
        </p:nvSpPr>
        <p:spPr>
          <a:xfrm>
            <a:off x="339725" y="1193800"/>
            <a:ext cx="8423275" cy="4279900"/>
          </a:xfrm>
        </p:spPr>
        <p:txBody>
          <a:bodyPr>
            <a:normAutofit fontScale="92500" lnSpcReduction="20000"/>
          </a:bodyPr>
          <a:lstStyle/>
          <a:p>
            <a:pPr algn="l" rtl="0" eaLnBrk="1" hangingPunct="1">
              <a:lnSpc>
                <a:spcPct val="100000"/>
              </a:lnSpc>
              <a:spcBef>
                <a:spcPct val="45000"/>
              </a:spcBef>
            </a:pPr>
            <a:r>
              <a:rPr lang="en-US" altLang="en-US" dirty="0" smtClean="0">
                <a:ea typeface="ＭＳ Ｐゴシック" panose="020B0600070205080204" pitchFamily="34" charset="-128"/>
              </a:rPr>
              <a:t>PCO</a:t>
            </a:r>
            <a:r>
              <a:rPr lang="en-US" altLang="en-US" baseline="-25000" dirty="0" smtClean="0">
                <a:ea typeface="ＭＳ Ｐゴシック" panose="020B0600070205080204" pitchFamily="34" charset="-128"/>
              </a:rPr>
              <a:t>2</a:t>
            </a:r>
            <a:r>
              <a:rPr lang="en-US" altLang="en-US" dirty="0" smtClean="0">
                <a:ea typeface="ＭＳ Ｐゴシック" panose="020B0600070205080204" pitchFamily="34" charset="-128"/>
              </a:rPr>
              <a:t> greater than 50 mm Hg</a:t>
            </a:r>
          </a:p>
          <a:p>
            <a:pPr algn="l" rtl="0" eaLnBrk="1" hangingPunct="1">
              <a:lnSpc>
                <a:spcPct val="100000"/>
              </a:lnSpc>
              <a:spcBef>
                <a:spcPct val="45000"/>
              </a:spcBef>
            </a:pPr>
            <a:r>
              <a:rPr lang="en-US" altLang="en-US" dirty="0" smtClean="0">
                <a:ea typeface="ＭＳ Ｐゴシック" panose="020B0600070205080204" pitchFamily="34" charset="-128"/>
              </a:rPr>
              <a:t>Respiratory acidosis</a:t>
            </a:r>
          </a:p>
          <a:p>
            <a:pPr lvl="1" algn="l" rtl="0" eaLnBrk="1" hangingPunct="1">
              <a:lnSpc>
                <a:spcPct val="100000"/>
              </a:lnSpc>
              <a:spcBef>
                <a:spcPct val="45000"/>
              </a:spcBef>
            </a:pPr>
            <a:r>
              <a:rPr lang="en-US" altLang="en-US" dirty="0" smtClean="0">
                <a:ea typeface="ＭＳ Ｐゴシック" panose="020B0600070205080204" pitchFamily="34" charset="-128"/>
              </a:rPr>
              <a:t>Increased respiration</a:t>
            </a:r>
          </a:p>
          <a:p>
            <a:pPr lvl="1" algn="l" rtl="0" eaLnBrk="1" hangingPunct="1">
              <a:lnSpc>
                <a:spcPct val="100000"/>
              </a:lnSpc>
              <a:spcBef>
                <a:spcPct val="45000"/>
              </a:spcBef>
            </a:pPr>
            <a:r>
              <a:rPr lang="en-US" altLang="en-US" dirty="0" smtClean="0">
                <a:ea typeface="ＭＳ Ｐゴシック" panose="020B0600070205080204" pitchFamily="34" charset="-128"/>
              </a:rPr>
              <a:t>Decreased nerve activity</a:t>
            </a:r>
          </a:p>
          <a:p>
            <a:pPr lvl="2" algn="l" rtl="0" eaLnBrk="1" hangingPunct="1">
              <a:lnSpc>
                <a:spcPct val="100000"/>
              </a:lnSpc>
              <a:spcBef>
                <a:spcPct val="45000"/>
              </a:spcBef>
              <a:buFont typeface="Verdana" panose="020B0604030504040204" pitchFamily="34" charset="0"/>
              <a:buChar char="º"/>
            </a:pPr>
            <a:r>
              <a:rPr lang="en-US" altLang="en-US" dirty="0" smtClean="0">
                <a:ea typeface="ＭＳ Ｐゴシック" panose="020B0600070205080204" pitchFamily="34" charset="-128"/>
              </a:rPr>
              <a:t>Carbon dioxide narcosis</a:t>
            </a:r>
          </a:p>
          <a:p>
            <a:pPr lvl="2" algn="l" rtl="0" eaLnBrk="1" hangingPunct="1">
              <a:lnSpc>
                <a:spcPct val="100000"/>
              </a:lnSpc>
              <a:spcBef>
                <a:spcPct val="45000"/>
              </a:spcBef>
              <a:buFont typeface="Verdana" panose="020B0604030504040204" pitchFamily="34" charset="0"/>
              <a:buChar char="º"/>
            </a:pPr>
            <a:r>
              <a:rPr lang="en-US" altLang="en-US" dirty="0" smtClean="0">
                <a:ea typeface="ＭＳ Ｐゴシック" panose="020B0600070205080204" pitchFamily="34" charset="-128"/>
              </a:rPr>
              <a:t>Disorientation, somnolence, coma</a:t>
            </a:r>
          </a:p>
          <a:p>
            <a:pPr lvl="1" algn="l" rtl="0" eaLnBrk="1" hangingPunct="1">
              <a:lnSpc>
                <a:spcPct val="100000"/>
              </a:lnSpc>
              <a:spcBef>
                <a:spcPct val="45000"/>
              </a:spcBef>
            </a:pPr>
            <a:r>
              <a:rPr lang="en-US" altLang="en-US" dirty="0" smtClean="0">
                <a:ea typeface="ＭＳ Ｐゴシック" panose="020B0600070205080204" pitchFamily="34" charset="-128"/>
              </a:rPr>
              <a:t>Decreased muscle contraction</a:t>
            </a:r>
          </a:p>
          <a:p>
            <a:pPr lvl="2" algn="l" rtl="0" eaLnBrk="1" hangingPunct="1">
              <a:lnSpc>
                <a:spcPct val="100000"/>
              </a:lnSpc>
              <a:spcBef>
                <a:spcPct val="45000"/>
              </a:spcBef>
              <a:buFont typeface="Verdana" panose="020B0604030504040204" pitchFamily="34" charset="0"/>
              <a:buChar char="º"/>
            </a:pPr>
            <a:r>
              <a:rPr lang="en-US" altLang="en-US" dirty="0" smtClean="0">
                <a:ea typeface="ＭＳ Ｐゴシック" panose="020B0600070205080204" pitchFamily="34" charset="-128"/>
              </a:rPr>
              <a:t>Vasodilation</a:t>
            </a:r>
          </a:p>
          <a:p>
            <a:pPr lvl="3" algn="l" rtl="0" eaLnBrk="1" hangingPunct="1">
              <a:lnSpc>
                <a:spcPct val="100000"/>
              </a:lnSpc>
              <a:spcBef>
                <a:spcPct val="45000"/>
              </a:spcBef>
              <a:buFont typeface="Wingdings" panose="05000000000000000000" pitchFamily="2" charset="2"/>
              <a:buChar char="§"/>
            </a:pPr>
            <a:r>
              <a:rPr lang="en-US" altLang="en-US" dirty="0" smtClean="0">
                <a:ea typeface="ＭＳ Ｐゴシック" panose="020B0600070205080204" pitchFamily="34" charset="-128"/>
              </a:rPr>
              <a:t>Headache; warm flushed skin</a:t>
            </a:r>
          </a:p>
        </p:txBody>
      </p:sp>
    </p:spTree>
    <p:extLst>
      <p:ext uri="{BB962C8B-B14F-4D97-AF65-F5344CB8AC3E}">
        <p14:creationId xmlns:p14="http://schemas.microsoft.com/office/powerpoint/2010/main" val="7263791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a:xfrm>
            <a:off x="338138" y="403225"/>
            <a:ext cx="8524875" cy="430213"/>
          </a:xfrm>
        </p:spPr>
        <p:txBody>
          <a:bodyPr>
            <a:normAutofit fontScale="90000"/>
          </a:bodyPr>
          <a:lstStyle/>
          <a:p>
            <a:pPr eaLnBrk="1" hangingPunct="1">
              <a:lnSpc>
                <a:spcPct val="100000"/>
              </a:lnSpc>
              <a:defRPr/>
            </a:pPr>
            <a:r>
              <a:rPr lang="en-US" dirty="0"/>
              <a:t>Mechanisms of Lung Changes in ARDS</a:t>
            </a:r>
            <a:endParaRPr lang="en-US" dirty="0" smtClean="0">
              <a:ea typeface="+mj-ea"/>
              <a:cs typeface="+mj-cs"/>
            </a:endParaRPr>
          </a:p>
        </p:txBody>
      </p:sp>
      <p:pic>
        <p:nvPicPr>
          <p:cNvPr id="44035" name="Picture 4" descr="D:\porth\figure_23-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325" y="1509713"/>
            <a:ext cx="6745288" cy="47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74991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title"/>
          </p:nvPr>
        </p:nvSpPr>
        <p:spPr>
          <a:xfrm>
            <a:off x="376238" y="377825"/>
            <a:ext cx="8524875" cy="384175"/>
          </a:xfrm>
        </p:spPr>
        <p:txBody>
          <a:bodyPr>
            <a:normAutofit fontScale="90000"/>
          </a:bodyPr>
          <a:lstStyle/>
          <a:p>
            <a:pPr eaLnBrk="1" hangingPunct="1">
              <a:defRPr/>
            </a:pPr>
            <a:r>
              <a:rPr lang="en-US" dirty="0" smtClean="0">
                <a:ea typeface="+mj-ea"/>
                <a:cs typeface="+mj-cs"/>
              </a:rPr>
              <a:t>Question </a:t>
            </a:r>
          </a:p>
        </p:txBody>
      </p:sp>
      <p:sp>
        <p:nvSpPr>
          <p:cNvPr id="45059" name="Rectangle 3"/>
          <p:cNvSpPr>
            <a:spLocks noGrp="1" noChangeArrowheads="1"/>
          </p:cNvSpPr>
          <p:nvPr>
            <p:ph type="body" idx="1"/>
          </p:nvPr>
        </p:nvSpPr>
        <p:spPr>
          <a:xfrm>
            <a:off x="265113" y="1560513"/>
            <a:ext cx="8613775" cy="3686175"/>
          </a:xfrm>
        </p:spPr>
        <p:txBody>
          <a:bodyPr/>
          <a:lstStyle/>
          <a:p>
            <a:pPr algn="l" rtl="0" eaLnBrk="1" hangingPunct="1">
              <a:lnSpc>
                <a:spcPct val="100000"/>
              </a:lnSpc>
              <a:buFontTx/>
              <a:buNone/>
            </a:pPr>
            <a:r>
              <a:rPr lang="en-US" altLang="en-US" dirty="0" smtClean="0">
                <a:ea typeface="ＭＳ Ｐゴシック" panose="020B0600070205080204" pitchFamily="34" charset="-128"/>
              </a:rPr>
              <a:t>True or false?</a:t>
            </a:r>
          </a:p>
          <a:p>
            <a:pPr algn="l" rtl="0" eaLnBrk="1" hangingPunct="1">
              <a:lnSpc>
                <a:spcPct val="100000"/>
              </a:lnSpc>
            </a:pPr>
            <a:endParaRPr lang="en-US" altLang="en-US" dirty="0" smtClean="0">
              <a:ea typeface="ＭＳ Ｐゴシック" panose="020B0600070205080204" pitchFamily="34" charset="-128"/>
            </a:endParaRPr>
          </a:p>
          <a:p>
            <a:pPr algn="l" rtl="0" eaLnBrk="1" hangingPunct="1">
              <a:lnSpc>
                <a:spcPct val="100000"/>
              </a:lnSpc>
              <a:buFontTx/>
              <a:buNone/>
            </a:pPr>
            <a:r>
              <a:rPr lang="en-US" altLang="en-US" dirty="0" smtClean="0">
                <a:ea typeface="ＭＳ Ｐゴシック" panose="020B0600070205080204" pitchFamily="34" charset="-128"/>
              </a:rPr>
              <a:t>Patients suffering from ARDS will be not necessarily be hypoxemic.</a:t>
            </a:r>
          </a:p>
        </p:txBody>
      </p:sp>
    </p:spTree>
    <p:extLst>
      <p:ext uri="{BB962C8B-B14F-4D97-AF65-F5344CB8AC3E}">
        <p14:creationId xmlns:p14="http://schemas.microsoft.com/office/powerpoint/2010/main" val="11944428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Grp="1" noChangeArrowheads="1"/>
          </p:cNvSpPr>
          <p:nvPr>
            <p:ph type="title"/>
          </p:nvPr>
        </p:nvSpPr>
        <p:spPr>
          <a:xfrm>
            <a:off x="398463" y="365125"/>
            <a:ext cx="8524875" cy="384175"/>
          </a:xfrm>
        </p:spPr>
        <p:txBody>
          <a:bodyPr>
            <a:normAutofit fontScale="90000"/>
          </a:bodyPr>
          <a:lstStyle/>
          <a:p>
            <a:pPr eaLnBrk="1" hangingPunct="1">
              <a:defRPr/>
            </a:pPr>
            <a:r>
              <a:rPr lang="en-US" dirty="0" smtClean="0">
                <a:ea typeface="+mj-ea"/>
                <a:cs typeface="+mj-cs"/>
              </a:rPr>
              <a:t>Answer </a:t>
            </a:r>
          </a:p>
        </p:txBody>
      </p:sp>
      <p:sp>
        <p:nvSpPr>
          <p:cNvPr id="46083" name="Rectangle 3"/>
          <p:cNvSpPr>
            <a:spLocks noGrp="1" noChangeArrowheads="1"/>
          </p:cNvSpPr>
          <p:nvPr>
            <p:ph type="body" idx="1"/>
          </p:nvPr>
        </p:nvSpPr>
        <p:spPr>
          <a:xfrm>
            <a:off x="330200" y="1400175"/>
            <a:ext cx="8613775" cy="3686175"/>
          </a:xfrm>
        </p:spPr>
        <p:txBody>
          <a:bodyPr>
            <a:normAutofit lnSpcReduction="10000"/>
          </a:bodyPr>
          <a:lstStyle/>
          <a:p>
            <a:pPr algn="l" rtl="0" eaLnBrk="1" hangingPunct="1">
              <a:lnSpc>
                <a:spcPct val="100000"/>
              </a:lnSpc>
              <a:buFontTx/>
              <a:buNone/>
            </a:pPr>
            <a:r>
              <a:rPr lang="en-US" altLang="en-US" dirty="0" smtClean="0">
                <a:ea typeface="ＭＳ Ｐゴシック" panose="020B0600070205080204" pitchFamily="34" charset="-128"/>
              </a:rPr>
              <a:t>False</a:t>
            </a:r>
          </a:p>
          <a:p>
            <a:pPr algn="l" rtl="0" eaLnBrk="1" hangingPunct="1">
              <a:lnSpc>
                <a:spcPct val="100000"/>
              </a:lnSpc>
            </a:pPr>
            <a:endParaRPr lang="en-US" altLang="en-US" dirty="0" smtClean="0">
              <a:ea typeface="ＭＳ Ｐゴシック" panose="020B0600070205080204" pitchFamily="34" charset="-128"/>
            </a:endParaRPr>
          </a:p>
          <a:p>
            <a:pPr algn="l" rtl="0" eaLnBrk="1" hangingPunct="1">
              <a:lnSpc>
                <a:spcPct val="100000"/>
              </a:lnSpc>
              <a:buFontTx/>
              <a:buNone/>
            </a:pPr>
            <a:r>
              <a:rPr lang="en-US" altLang="en-US" dirty="0" smtClean="0">
                <a:ea typeface="ＭＳ Ｐゴシック" panose="020B0600070205080204" pitchFamily="34" charset="-128"/>
              </a:rPr>
              <a:t>Rationale: In ARDS, the alveoli is filled with exudate, decreasing the available surface area for gas exchange. If gas exchange decreases, poorly oxygenated or unoxygenated blood is sent to the tissues (hypoxemia).</a:t>
            </a:r>
          </a:p>
        </p:txBody>
      </p:sp>
    </p:spTree>
    <p:extLst>
      <p:ext uri="{BB962C8B-B14F-4D97-AF65-F5344CB8AC3E}">
        <p14:creationId xmlns:p14="http://schemas.microsoft.com/office/powerpoint/2010/main" val="18731829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315913" y="407988"/>
            <a:ext cx="8524875" cy="384175"/>
          </a:xfrm>
        </p:spPr>
        <p:txBody>
          <a:bodyPr>
            <a:normAutofit fontScale="90000"/>
          </a:bodyPr>
          <a:lstStyle/>
          <a:p>
            <a:pPr eaLnBrk="1" hangingPunct="1">
              <a:defRPr/>
            </a:pPr>
            <a:r>
              <a:rPr lang="en-US" dirty="0" smtClean="0">
                <a:ea typeface="+mj-ea"/>
                <a:cs typeface="+mj-cs"/>
              </a:rPr>
              <a:t>Causes of Respiratory Failure</a:t>
            </a:r>
          </a:p>
        </p:txBody>
      </p:sp>
      <p:sp>
        <p:nvSpPr>
          <p:cNvPr id="47107" name="Rectangle 3"/>
          <p:cNvSpPr>
            <a:spLocks noGrp="1" noChangeArrowheads="1"/>
          </p:cNvSpPr>
          <p:nvPr>
            <p:ph type="body" idx="1"/>
          </p:nvPr>
        </p:nvSpPr>
        <p:spPr>
          <a:xfrm>
            <a:off x="338138" y="1366838"/>
            <a:ext cx="8437562" cy="4441825"/>
          </a:xfrm>
        </p:spPr>
        <p:txBody>
          <a:bodyPr>
            <a:normAutofit fontScale="85000" lnSpcReduction="20000"/>
          </a:bodyPr>
          <a:lstStyle/>
          <a:p>
            <a:pPr algn="l" rtl="0" eaLnBrk="1" hangingPunct="1">
              <a:lnSpc>
                <a:spcPct val="100000"/>
              </a:lnSpc>
              <a:spcBef>
                <a:spcPct val="50000"/>
              </a:spcBef>
            </a:pPr>
            <a:r>
              <a:rPr lang="en-US" altLang="en-US" dirty="0" smtClean="0">
                <a:ea typeface="ＭＳ Ｐゴシック" panose="020B0600070205080204" pitchFamily="34" charset="-128"/>
                <a:cs typeface="Times New Roman" panose="02020603050405020304" pitchFamily="18" charset="0"/>
              </a:rPr>
              <a:t>Hypoventilation </a:t>
            </a:r>
            <a:r>
              <a:rPr lang="en-US" altLang="en-US" dirty="0" smtClean="0">
                <a:ea typeface="ＭＳ Ｐゴシック" panose="020B0600070205080204" pitchFamily="34" charset="-128"/>
                <a:cs typeface="Times New Roman" panose="02020603050405020304" pitchFamily="18" charset="0"/>
                <a:sym typeface="Wingdings" panose="05000000000000000000" pitchFamily="2" charset="2"/>
              </a:rPr>
              <a:t> hypercapnia, hypoxia</a:t>
            </a:r>
            <a:endParaRPr lang="en-US" altLang="en-US" dirty="0" smtClean="0">
              <a:ea typeface="ＭＳ Ｐゴシック" panose="020B0600070205080204" pitchFamily="34" charset="-128"/>
              <a:cs typeface="Times New Roman" panose="02020603050405020304" pitchFamily="18" charset="0"/>
            </a:endParaRPr>
          </a:p>
          <a:p>
            <a:pPr lvl="1" algn="l" rtl="0" eaLnBrk="1" hangingPunct="1">
              <a:lnSpc>
                <a:spcPct val="100000"/>
              </a:lnSpc>
              <a:spcBef>
                <a:spcPct val="50000"/>
              </a:spcBef>
            </a:pPr>
            <a:r>
              <a:rPr lang="en-US" altLang="en-US" dirty="0" smtClean="0">
                <a:ea typeface="ＭＳ Ｐゴシック" panose="020B0600070205080204" pitchFamily="34" charset="-128"/>
                <a:cs typeface="Times New Roman" panose="02020603050405020304" pitchFamily="18" charset="0"/>
              </a:rPr>
              <a:t>Depression of the respiratory center</a:t>
            </a:r>
          </a:p>
          <a:p>
            <a:pPr lvl="1" algn="l" rtl="0" eaLnBrk="1" hangingPunct="1">
              <a:lnSpc>
                <a:spcPct val="100000"/>
              </a:lnSpc>
              <a:spcBef>
                <a:spcPct val="50000"/>
              </a:spcBef>
            </a:pPr>
            <a:r>
              <a:rPr lang="en-US" altLang="en-US" dirty="0" smtClean="0">
                <a:ea typeface="ＭＳ Ｐゴシック" panose="020B0600070205080204" pitchFamily="34" charset="-128"/>
                <a:cs typeface="Times New Roman" panose="02020603050405020304" pitchFamily="18" charset="0"/>
              </a:rPr>
              <a:t>Diseases of respiratory nerves or muscles </a:t>
            </a:r>
          </a:p>
          <a:p>
            <a:pPr algn="l" rtl="0" eaLnBrk="1" hangingPunct="1">
              <a:lnSpc>
                <a:spcPct val="100000"/>
              </a:lnSpc>
              <a:spcBef>
                <a:spcPct val="50000"/>
              </a:spcBef>
            </a:pPr>
            <a:r>
              <a:rPr lang="en-US" altLang="en-US" dirty="0" smtClean="0">
                <a:ea typeface="ＭＳ Ｐゴシック" panose="020B0600070205080204" pitchFamily="34" charset="-128"/>
                <a:cs typeface="Times New Roman" panose="02020603050405020304" pitchFamily="18" charset="0"/>
              </a:rPr>
              <a:t>Ventilation/perfusion mismatching</a:t>
            </a:r>
          </a:p>
          <a:p>
            <a:pPr algn="l" rtl="0" eaLnBrk="1" hangingPunct="1">
              <a:lnSpc>
                <a:spcPct val="100000"/>
              </a:lnSpc>
              <a:spcBef>
                <a:spcPct val="50000"/>
              </a:spcBef>
            </a:pPr>
            <a:r>
              <a:rPr lang="en-US" altLang="en-US" dirty="0" smtClean="0">
                <a:ea typeface="ＭＳ Ｐゴシック" panose="020B0600070205080204" pitchFamily="34" charset="-128"/>
                <a:cs typeface="Times New Roman" panose="02020603050405020304" pitchFamily="18" charset="0"/>
              </a:rPr>
              <a:t>Impaired diffusion </a:t>
            </a:r>
            <a:r>
              <a:rPr lang="en-US" altLang="en-US" dirty="0" smtClean="0">
                <a:ea typeface="ＭＳ Ｐゴシック" panose="020B0600070205080204" pitchFamily="34" charset="-128"/>
                <a:cs typeface="Times New Roman" panose="02020603050405020304" pitchFamily="18" charset="0"/>
                <a:sym typeface="Wingdings" panose="05000000000000000000" pitchFamily="2" charset="2"/>
              </a:rPr>
              <a:t> hypoxemia but not hypercapnia</a:t>
            </a:r>
            <a:endParaRPr lang="en-US" altLang="en-US" dirty="0" smtClean="0">
              <a:ea typeface="ＭＳ Ｐゴシック" panose="020B0600070205080204" pitchFamily="34" charset="-128"/>
              <a:cs typeface="Times New Roman" panose="02020603050405020304" pitchFamily="18" charset="0"/>
            </a:endParaRPr>
          </a:p>
          <a:p>
            <a:pPr lvl="1" algn="l" rtl="0" eaLnBrk="1" hangingPunct="1">
              <a:lnSpc>
                <a:spcPct val="100000"/>
              </a:lnSpc>
              <a:spcBef>
                <a:spcPct val="50000"/>
              </a:spcBef>
            </a:pPr>
            <a:r>
              <a:rPr lang="en-US" altLang="en-US" dirty="0" smtClean="0">
                <a:ea typeface="ＭＳ Ｐゴシック" panose="020B0600070205080204" pitchFamily="34" charset="-128"/>
                <a:cs typeface="Times New Roman" panose="02020603050405020304" pitchFamily="18" charset="0"/>
              </a:rPr>
              <a:t>Interstitial lung disease</a:t>
            </a:r>
          </a:p>
          <a:p>
            <a:pPr lvl="1" algn="l" rtl="0" eaLnBrk="1" hangingPunct="1">
              <a:lnSpc>
                <a:spcPct val="100000"/>
              </a:lnSpc>
              <a:spcBef>
                <a:spcPct val="50000"/>
              </a:spcBef>
            </a:pPr>
            <a:r>
              <a:rPr lang="en-US" altLang="en-US" dirty="0" smtClean="0">
                <a:ea typeface="ＭＳ Ｐゴシック" panose="020B0600070205080204" pitchFamily="34" charset="-128"/>
                <a:cs typeface="Times New Roman" panose="02020603050405020304" pitchFamily="18" charset="0"/>
              </a:rPr>
              <a:t>ALI/ARDS</a:t>
            </a:r>
          </a:p>
          <a:p>
            <a:pPr lvl="1" algn="l" rtl="0" eaLnBrk="1" hangingPunct="1">
              <a:lnSpc>
                <a:spcPct val="100000"/>
              </a:lnSpc>
              <a:spcBef>
                <a:spcPct val="50000"/>
              </a:spcBef>
            </a:pPr>
            <a:r>
              <a:rPr lang="en-US" altLang="en-US" dirty="0" smtClean="0">
                <a:ea typeface="ＭＳ Ｐゴシック" panose="020B0600070205080204" pitchFamily="34" charset="-128"/>
                <a:cs typeface="Times New Roman" panose="02020603050405020304" pitchFamily="18" charset="0"/>
              </a:rPr>
              <a:t>Pulmonary edema</a:t>
            </a:r>
          </a:p>
          <a:p>
            <a:pPr lvl="1" algn="l" rtl="0" eaLnBrk="1" hangingPunct="1">
              <a:lnSpc>
                <a:spcPct val="100000"/>
              </a:lnSpc>
              <a:spcBef>
                <a:spcPct val="50000"/>
              </a:spcBef>
            </a:pPr>
            <a:r>
              <a:rPr lang="en-US" altLang="en-US" dirty="0" smtClean="0">
                <a:ea typeface="ＭＳ Ｐゴシック" panose="020B0600070205080204" pitchFamily="34" charset="-128"/>
                <a:cs typeface="Times New Roman" panose="02020603050405020304" pitchFamily="18" charset="0"/>
              </a:rPr>
              <a:t>Pneumonia</a:t>
            </a:r>
          </a:p>
          <a:p>
            <a:pPr lvl="4" algn="l" rtl="0" eaLnBrk="1" hangingPunct="1">
              <a:lnSpc>
                <a:spcPct val="100000"/>
              </a:lnSpc>
            </a:pPr>
            <a:endParaRPr lang="en-US" altLang="en-US" dirty="0" smtClean="0">
              <a:ea typeface="ＭＳ Ｐゴシック" panose="020B0600070205080204" pitchFamily="34" charset="-128"/>
              <a:cs typeface="Times New Roman" panose="02020603050405020304" pitchFamily="18" charset="0"/>
            </a:endParaRPr>
          </a:p>
          <a:p>
            <a:pPr algn="l" rtl="0" eaLnBrk="1" hangingPunct="1">
              <a:lnSpc>
                <a:spcPct val="100000"/>
              </a:lnSpc>
            </a:pPr>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18614449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ARF</a:t>
            </a:r>
            <a:endParaRPr lang="ar-SA" dirty="0"/>
          </a:p>
        </p:txBody>
      </p:sp>
      <p:sp>
        <p:nvSpPr>
          <p:cNvPr id="3" name="Content Placeholder 2"/>
          <p:cNvSpPr>
            <a:spLocks noGrp="1"/>
          </p:cNvSpPr>
          <p:nvPr>
            <p:ph idx="1"/>
          </p:nvPr>
        </p:nvSpPr>
        <p:spPr/>
        <p:txBody>
          <a:bodyPr>
            <a:normAutofit lnSpcReduction="10000"/>
          </a:bodyPr>
          <a:lstStyle/>
          <a:p>
            <a:pPr algn="l" rtl="0"/>
            <a:r>
              <a:rPr lang="en-US" dirty="0" smtClean="0"/>
              <a:t>Acute respiratory failure is a condition in which the lungs fail to oxygenate the blood adequately (hypoxemic respiratory failure) or prevent undue retention of carbon dioxide (</a:t>
            </a:r>
            <a:r>
              <a:rPr lang="en-US" dirty="0" err="1" smtClean="0"/>
              <a:t>hypercapnic</a:t>
            </a:r>
            <a:r>
              <a:rPr lang="en-US" dirty="0" smtClean="0"/>
              <a:t>/ hypoxemic respiratory failure). </a:t>
            </a:r>
          </a:p>
          <a:p>
            <a:pPr algn="l" rtl="0"/>
            <a:r>
              <a:rPr lang="en-US" dirty="0" smtClean="0"/>
              <a:t>The causes of respiratory failure are many. It may arise acutely in persons with previously healthy lungs, or it may be superimposed on chronic lung disease. </a:t>
            </a:r>
          </a:p>
        </p:txBody>
      </p:sp>
    </p:spTree>
    <p:extLst>
      <p:ext uri="{BB962C8B-B14F-4D97-AF65-F5344CB8AC3E}">
        <p14:creationId xmlns:p14="http://schemas.microsoft.com/office/powerpoint/2010/main" val="15635216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ARF</a:t>
            </a:r>
            <a:endParaRPr lang="ar-SA" dirty="0"/>
          </a:p>
        </p:txBody>
      </p:sp>
      <p:sp>
        <p:nvSpPr>
          <p:cNvPr id="3" name="Content Placeholder 2"/>
          <p:cNvSpPr>
            <a:spLocks noGrp="1"/>
          </p:cNvSpPr>
          <p:nvPr>
            <p:ph idx="1"/>
          </p:nvPr>
        </p:nvSpPr>
        <p:spPr/>
        <p:txBody>
          <a:bodyPr/>
          <a:lstStyle/>
          <a:p>
            <a:pPr algn="l" rtl="0"/>
            <a:r>
              <a:rPr lang="en-US" dirty="0" smtClean="0"/>
              <a:t>Treatment of acute respiratory failure is directed toward treatment of the underlying disease, maintenance of adequate gas exchange and tissue oxygenation, and general supportive care. When alveolar ventilation is inadequate to maintain PO2 or PCO2 levels because of impaired respiratory function or neurologic failure, mechanical ventilation may be necessary.</a:t>
            </a:r>
            <a:endParaRPr lang="ar-SA" dirty="0" smtClean="0"/>
          </a:p>
          <a:p>
            <a:pPr algn="l" rtl="0"/>
            <a:endParaRPr lang="ar-SA"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ChangeArrowheads="1"/>
          </p:cNvSpPr>
          <p:nvPr>
            <p:ph type="title"/>
          </p:nvPr>
        </p:nvSpPr>
        <p:spPr>
          <a:xfrm>
            <a:off x="365125" y="400050"/>
            <a:ext cx="8524875" cy="384175"/>
          </a:xfrm>
        </p:spPr>
        <p:txBody>
          <a:bodyPr>
            <a:normAutofit fontScale="90000"/>
          </a:bodyPr>
          <a:lstStyle/>
          <a:p>
            <a:pPr eaLnBrk="1" hangingPunct="1">
              <a:defRPr/>
            </a:pPr>
            <a:r>
              <a:rPr lang="en-US" dirty="0" smtClean="0">
                <a:ea typeface="+mj-ea"/>
                <a:cs typeface="+mj-cs"/>
              </a:rPr>
              <a:t>Question </a:t>
            </a:r>
          </a:p>
        </p:txBody>
      </p:sp>
      <p:sp>
        <p:nvSpPr>
          <p:cNvPr id="6147" name="Rectangle 3"/>
          <p:cNvSpPr>
            <a:spLocks noGrp="1" noChangeArrowheads="1"/>
          </p:cNvSpPr>
          <p:nvPr>
            <p:ph type="body" idx="1"/>
          </p:nvPr>
        </p:nvSpPr>
        <p:spPr>
          <a:xfrm>
            <a:off x="330200" y="1463675"/>
            <a:ext cx="8613775" cy="3686175"/>
          </a:xfrm>
        </p:spPr>
        <p:txBody>
          <a:bodyPr/>
          <a:lstStyle/>
          <a:p>
            <a:pPr algn="l" rtl="0" eaLnBrk="1" hangingPunct="1">
              <a:lnSpc>
                <a:spcPct val="100000"/>
              </a:lnSpc>
              <a:buFontTx/>
              <a:buNone/>
            </a:pPr>
            <a:r>
              <a:rPr lang="en-US" altLang="en-US" dirty="0" smtClean="0">
                <a:ea typeface="ＭＳ Ｐゴシック" panose="020B0600070205080204" pitchFamily="34" charset="-128"/>
              </a:rPr>
              <a:t>True or false?</a:t>
            </a:r>
          </a:p>
          <a:p>
            <a:pPr algn="l" rtl="0" eaLnBrk="1" hangingPunct="1">
              <a:lnSpc>
                <a:spcPct val="100000"/>
              </a:lnSpc>
            </a:pPr>
            <a:endParaRPr lang="en-US" altLang="en-US" dirty="0" smtClean="0">
              <a:ea typeface="ＭＳ Ｐゴシック" panose="020B0600070205080204" pitchFamily="34" charset="-128"/>
            </a:endParaRPr>
          </a:p>
          <a:p>
            <a:pPr algn="l" rtl="0" eaLnBrk="1" hangingPunct="1">
              <a:lnSpc>
                <a:spcPct val="100000"/>
              </a:lnSpc>
              <a:buFontTx/>
              <a:buNone/>
            </a:pPr>
            <a:r>
              <a:rPr lang="en-US" altLang="en-US" dirty="0" smtClean="0">
                <a:ea typeface="ＭＳ Ｐゴシック" panose="020B0600070205080204" pitchFamily="34" charset="-128"/>
              </a:rPr>
              <a:t>Both hypercapnia and hypoxemia will lead to respiratory failure if untreated.</a:t>
            </a:r>
          </a:p>
        </p:txBody>
      </p:sp>
    </p:spTree>
    <p:extLst>
      <p:ext uri="{BB962C8B-B14F-4D97-AF65-F5344CB8AC3E}">
        <p14:creationId xmlns:p14="http://schemas.microsoft.com/office/powerpoint/2010/main" val="3151460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a:xfrm>
            <a:off x="398463" y="379413"/>
            <a:ext cx="8524875" cy="384175"/>
          </a:xfrm>
        </p:spPr>
        <p:txBody>
          <a:bodyPr>
            <a:normAutofit fontScale="90000"/>
          </a:bodyPr>
          <a:lstStyle/>
          <a:p>
            <a:pPr eaLnBrk="1" hangingPunct="1">
              <a:defRPr/>
            </a:pPr>
            <a:r>
              <a:rPr lang="en-US" dirty="0" smtClean="0">
                <a:ea typeface="+mj-ea"/>
                <a:cs typeface="+mj-cs"/>
              </a:rPr>
              <a:t>Answer </a:t>
            </a:r>
          </a:p>
        </p:txBody>
      </p:sp>
      <p:sp>
        <p:nvSpPr>
          <p:cNvPr id="7171" name="Rectangle 3"/>
          <p:cNvSpPr>
            <a:spLocks noGrp="1" noChangeArrowheads="1"/>
          </p:cNvSpPr>
          <p:nvPr>
            <p:ph type="body" idx="1"/>
          </p:nvPr>
        </p:nvSpPr>
        <p:spPr>
          <a:xfrm>
            <a:off x="287338" y="1463675"/>
            <a:ext cx="8613775" cy="3686175"/>
          </a:xfrm>
        </p:spPr>
        <p:txBody>
          <a:bodyPr>
            <a:normAutofit fontScale="92500" lnSpcReduction="20000"/>
          </a:bodyPr>
          <a:lstStyle/>
          <a:p>
            <a:pPr algn="l" rtl="0" eaLnBrk="1" hangingPunct="1">
              <a:lnSpc>
                <a:spcPct val="100000"/>
              </a:lnSpc>
              <a:buFontTx/>
              <a:buNone/>
            </a:pPr>
            <a:r>
              <a:rPr lang="en-US" altLang="en-US" dirty="0" smtClean="0">
                <a:ea typeface="ＭＳ Ｐゴシック" panose="020B0600070205080204" pitchFamily="34" charset="-128"/>
              </a:rPr>
              <a:t>True</a:t>
            </a:r>
          </a:p>
          <a:p>
            <a:pPr algn="l" rtl="0" eaLnBrk="1" hangingPunct="1">
              <a:lnSpc>
                <a:spcPct val="100000"/>
              </a:lnSpc>
            </a:pPr>
            <a:endParaRPr lang="en-US" altLang="en-US" dirty="0" smtClean="0">
              <a:ea typeface="ＭＳ Ｐゴシック" panose="020B0600070205080204" pitchFamily="34" charset="-128"/>
            </a:endParaRPr>
          </a:p>
          <a:p>
            <a:pPr algn="l" rtl="0" eaLnBrk="1" hangingPunct="1">
              <a:lnSpc>
                <a:spcPct val="100000"/>
              </a:lnSpc>
              <a:buFontTx/>
              <a:buNone/>
            </a:pPr>
            <a:r>
              <a:rPr lang="en-US" altLang="en-US" dirty="0" smtClean="0">
                <a:ea typeface="ＭＳ Ｐゴシック" panose="020B0600070205080204" pitchFamily="34" charset="-128"/>
              </a:rPr>
              <a:t>Rationale: In both hypercapnia (PCO</a:t>
            </a:r>
            <a:r>
              <a:rPr lang="en-US" altLang="en-US" baseline="-25000" dirty="0" smtClean="0">
                <a:ea typeface="ＭＳ Ｐゴシック" panose="020B0600070205080204" pitchFamily="34" charset="-128"/>
              </a:rPr>
              <a:t>2</a:t>
            </a:r>
            <a:r>
              <a:rPr lang="en-US" altLang="en-US" dirty="0" smtClean="0">
                <a:ea typeface="ＭＳ Ｐゴシック" panose="020B0600070205080204" pitchFamily="34" charset="-128"/>
              </a:rPr>
              <a:t> greater than 50 mm Hg), tissues accumulate carbon dioxide; in hypoxemia (PO</a:t>
            </a:r>
            <a:r>
              <a:rPr lang="en-US" altLang="en-US" baseline="-25000" dirty="0" smtClean="0">
                <a:ea typeface="ＭＳ Ｐゴシック" panose="020B0600070205080204" pitchFamily="34" charset="-128"/>
              </a:rPr>
              <a:t>2</a:t>
            </a:r>
            <a:r>
              <a:rPr lang="en-US" altLang="en-US" dirty="0" smtClean="0">
                <a:ea typeface="ＭＳ Ｐゴシック" panose="020B0600070205080204" pitchFamily="34" charset="-128"/>
              </a:rPr>
              <a:t> less than 60 mm Hg), less oxygen is delivered to the tissues. In both cases, gas exchange is impaired, and respiratory failure will result unless the conditions are corrected (with oxygen, mechanical ventilation, etc.).</a:t>
            </a:r>
          </a:p>
        </p:txBody>
      </p:sp>
    </p:spTree>
    <p:extLst>
      <p:ext uri="{BB962C8B-B14F-4D97-AF65-F5344CB8AC3E}">
        <p14:creationId xmlns:p14="http://schemas.microsoft.com/office/powerpoint/2010/main" val="1223555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Disorders of the </a:t>
            </a:r>
            <a:r>
              <a:rPr lang="en-US" dirty="0" smtClean="0"/>
              <a:t>Pleura</a:t>
            </a:r>
            <a:endParaRPr lang="ar-SA" dirty="0"/>
          </a:p>
        </p:txBody>
      </p:sp>
      <p:sp>
        <p:nvSpPr>
          <p:cNvPr id="3" name="Content Placeholder 2"/>
          <p:cNvSpPr>
            <a:spLocks noGrp="1"/>
          </p:cNvSpPr>
          <p:nvPr>
            <p:ph idx="1"/>
          </p:nvPr>
        </p:nvSpPr>
        <p:spPr/>
        <p:txBody>
          <a:bodyPr>
            <a:normAutofit fontScale="92500" lnSpcReduction="20000"/>
          </a:bodyPr>
          <a:lstStyle/>
          <a:p>
            <a:pPr algn="l" rtl="0"/>
            <a:r>
              <a:rPr lang="en-US" dirty="0" smtClean="0"/>
              <a:t>Disorders of the pleura include </a:t>
            </a:r>
            <a:r>
              <a:rPr lang="en-US" dirty="0" err="1" smtClean="0"/>
              <a:t>pleuritis</a:t>
            </a:r>
            <a:r>
              <a:rPr lang="en-US" dirty="0" smtClean="0"/>
              <a:t>, pleural effusion, and pneumothorax. </a:t>
            </a:r>
          </a:p>
          <a:p>
            <a:pPr algn="l" rtl="0"/>
            <a:r>
              <a:rPr lang="en-US" dirty="0" err="1" smtClean="0"/>
              <a:t>Pleuritis</a:t>
            </a:r>
            <a:r>
              <a:rPr lang="en-US" dirty="0" smtClean="0"/>
              <a:t>, or inflammation of the pleura, characteristically causes unilateral pain that is abrupt in onset and exaggerated by respiratory movements. </a:t>
            </a:r>
          </a:p>
          <a:p>
            <a:pPr algn="l" rtl="0"/>
            <a:r>
              <a:rPr lang="en-US" dirty="0" smtClean="0"/>
              <a:t>Pleural effusion refers to the abnormal accumulation of fluid in the pleural cavity. The fluid may be a </a:t>
            </a:r>
            <a:r>
              <a:rPr lang="en-US" dirty="0" err="1" smtClean="0"/>
              <a:t>transudate</a:t>
            </a:r>
            <a:r>
              <a:rPr lang="en-US" dirty="0" smtClean="0"/>
              <a:t> (i.e., hydrothorax), </a:t>
            </a:r>
            <a:r>
              <a:rPr lang="en-US" dirty="0" err="1" smtClean="0"/>
              <a:t>exudate</a:t>
            </a:r>
            <a:r>
              <a:rPr lang="en-US" dirty="0" smtClean="0"/>
              <a:t> (i.e., </a:t>
            </a:r>
            <a:r>
              <a:rPr lang="en-US" dirty="0" err="1" smtClean="0"/>
              <a:t>empyema</a:t>
            </a:r>
            <a:r>
              <a:rPr lang="en-US" dirty="0" smtClean="0"/>
              <a:t>), </a:t>
            </a:r>
            <a:r>
              <a:rPr lang="en-US" dirty="0" err="1" smtClean="0"/>
              <a:t>chyle</a:t>
            </a:r>
            <a:r>
              <a:rPr lang="en-US" dirty="0" smtClean="0"/>
              <a:t> (i.e., </a:t>
            </a:r>
            <a:r>
              <a:rPr lang="en-US" dirty="0" err="1" smtClean="0"/>
              <a:t>chylothorax</a:t>
            </a:r>
            <a:r>
              <a:rPr lang="en-US" dirty="0" smtClean="0"/>
              <a:t>), or blood (</a:t>
            </a:r>
            <a:r>
              <a:rPr lang="en-US" dirty="0" err="1" smtClean="0"/>
              <a:t>hemothorax</a:t>
            </a:r>
            <a:r>
              <a:rPr lang="en-US" dirty="0" smtClean="0"/>
              <a:t>).</a:t>
            </a:r>
            <a:endParaRPr lang="ar-SA" dirty="0"/>
          </a:p>
        </p:txBody>
      </p:sp>
    </p:spTree>
    <p:extLst>
      <p:ext uri="{BB962C8B-B14F-4D97-AF65-F5344CB8AC3E}">
        <p14:creationId xmlns:p14="http://schemas.microsoft.com/office/powerpoint/2010/main" val="3633075115"/>
      </p:ext>
    </p:extLst>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TotalTime>
  <Words>2701</Words>
  <Application>Microsoft Office PowerPoint</Application>
  <PresentationFormat>On-screen Show (4:3)</PresentationFormat>
  <Paragraphs>339</Paragraphs>
  <Slides>65</Slides>
  <Notes>42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65</vt:i4>
      </vt:variant>
    </vt:vector>
  </HeadingPairs>
  <TitlesOfParts>
    <vt:vector size="72" baseType="lpstr">
      <vt:lpstr>ＭＳ Ｐゴシック</vt:lpstr>
      <vt:lpstr>Arial</vt:lpstr>
      <vt:lpstr>Calibri</vt:lpstr>
      <vt:lpstr>Times New Roman</vt:lpstr>
      <vt:lpstr>Verdana</vt:lpstr>
      <vt:lpstr>Wingdings</vt:lpstr>
      <vt:lpstr>سمة Office</vt:lpstr>
      <vt:lpstr>Disorders of Ventilation &amp; Gas Exchange</vt:lpstr>
      <vt:lpstr>Introduction </vt:lpstr>
      <vt:lpstr>Hypoxemia </vt:lpstr>
      <vt:lpstr>Hypoxemia</vt:lpstr>
      <vt:lpstr>Hypercapnia</vt:lpstr>
      <vt:lpstr>Hypercapnia</vt:lpstr>
      <vt:lpstr>Question </vt:lpstr>
      <vt:lpstr>Answer </vt:lpstr>
      <vt:lpstr>Disorders of the Pleura</vt:lpstr>
      <vt:lpstr>Pleura</vt:lpstr>
      <vt:lpstr>Pleural Effusion—Fluid in the Pleural Cavity</vt:lpstr>
      <vt:lpstr>Scenario</vt:lpstr>
      <vt:lpstr>Pneumothorax</vt:lpstr>
      <vt:lpstr>Pneumothorax </vt:lpstr>
      <vt:lpstr>Pneumothorax (cont.)  </vt:lpstr>
      <vt:lpstr>Question </vt:lpstr>
      <vt:lpstr>Answer </vt:lpstr>
      <vt:lpstr>Atelectasis</vt:lpstr>
      <vt:lpstr>Obstructive Airway Disorders</vt:lpstr>
      <vt:lpstr>Bronchial Asthma </vt:lpstr>
      <vt:lpstr>Bronchial Asthma </vt:lpstr>
      <vt:lpstr>Airway Obstruction in Asthma</vt:lpstr>
      <vt:lpstr>Extrinsic (Atopic) Asthma</vt:lpstr>
      <vt:lpstr>Bronchial Asthma</vt:lpstr>
      <vt:lpstr>Intrinsic (Nonatopic) Asthma</vt:lpstr>
      <vt:lpstr>Question </vt:lpstr>
      <vt:lpstr>Answer </vt:lpstr>
      <vt:lpstr>COPD</vt:lpstr>
      <vt:lpstr>COPD</vt:lpstr>
      <vt:lpstr>Chronic Obstructive Pulmonary Disorders</vt:lpstr>
      <vt:lpstr>Mechanisms of COPD</vt:lpstr>
      <vt:lpstr>Emphysema</vt:lpstr>
      <vt:lpstr>Types of Emphysema</vt:lpstr>
      <vt:lpstr>Chest Wall in Emphysema</vt:lpstr>
      <vt:lpstr>Chronic Bronchitis</vt:lpstr>
      <vt:lpstr>Pink Puffers Versus Blue Bloaters</vt:lpstr>
      <vt:lpstr>Question </vt:lpstr>
      <vt:lpstr>Answer </vt:lpstr>
      <vt:lpstr>COPD and Blood pH</vt:lpstr>
      <vt:lpstr>Consequences of COPD</vt:lpstr>
      <vt:lpstr>Scenario</vt:lpstr>
      <vt:lpstr>COPD Consequences</vt:lpstr>
      <vt:lpstr>Cystic Fibrosis</vt:lpstr>
      <vt:lpstr>Pathogenesis of Cystic Fibrosis</vt:lpstr>
      <vt:lpstr>Discussion</vt:lpstr>
      <vt:lpstr>CF</vt:lpstr>
      <vt:lpstr>Interstitial Lung Diseases</vt:lpstr>
      <vt:lpstr>Interstitial Lung Diseases</vt:lpstr>
      <vt:lpstr>Interstitial Lung Diseases</vt:lpstr>
      <vt:lpstr>Interstitial Lung Diseases</vt:lpstr>
      <vt:lpstr>PE</vt:lpstr>
      <vt:lpstr>Pulmonary Embolism</vt:lpstr>
      <vt:lpstr>PH</vt:lpstr>
      <vt:lpstr>Pulmonary Hypertension</vt:lpstr>
      <vt:lpstr>Pulmonary Arteries</vt:lpstr>
      <vt:lpstr>Cor Pulmonale</vt:lpstr>
      <vt:lpstr>Cor Pulmonale</vt:lpstr>
      <vt:lpstr>ARDS</vt:lpstr>
      <vt:lpstr>Acute Respiratory Distress Syndrome</vt:lpstr>
      <vt:lpstr>Mechanisms of Lung Changes in ARDS</vt:lpstr>
      <vt:lpstr>Question </vt:lpstr>
      <vt:lpstr>Answer </vt:lpstr>
      <vt:lpstr>Causes of Respiratory Failure</vt:lpstr>
      <vt:lpstr>ARF</vt:lpstr>
      <vt:lpstr>ARF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Disorders of Ventilation &amp; Gas Exchange</dc:title>
  <dc:creator>Mutaz M Dredei</dc:creator>
  <cp:lastModifiedBy>Mutaz M Dredei</cp:lastModifiedBy>
  <cp:revision>26</cp:revision>
  <dcterms:created xsi:type="dcterms:W3CDTF">2016-10-06T08:01:21Z</dcterms:created>
  <dcterms:modified xsi:type="dcterms:W3CDTF">2019-06-20T11:24:46Z</dcterms:modified>
</cp:coreProperties>
</file>