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30676" y="603884"/>
            <a:ext cx="2882646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09104" y="6309359"/>
            <a:ext cx="1589531" cy="5486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5941" y="483234"/>
            <a:ext cx="245046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49" y="1365326"/>
            <a:ext cx="8115300" cy="40373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03675" y="6498564"/>
            <a:ext cx="148653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531530"/>
            <a:ext cx="1469390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Sunday, </a:t>
            </a:r>
            <a:r>
              <a:rPr dirty="0"/>
              <a:t>July </a:t>
            </a:r>
            <a:r>
              <a:rPr spc="-5" dirty="0"/>
              <a:t>08,</a:t>
            </a:r>
            <a:r>
              <a:rPr spc="-6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gramiz.com/c-programming/types-user-defined-functions" TargetMode="External"/><Relationship Id="rId2" Type="http://schemas.openxmlformats.org/officeDocument/2006/relationships/hyperlink" Target="http://www.tutorialspoint.com/cprogramming/c_functions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6791" rIns="0" bIns="0" rtlCol="0">
            <a:spAutoFit/>
          </a:bodyPr>
          <a:lstStyle/>
          <a:p>
            <a:pPr marL="1853564" marR="5080" indent="-399415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solidFill>
                  <a:srgbClr val="FF0000"/>
                </a:solidFill>
                <a:latin typeface="Arial"/>
                <a:cs typeface="Arial"/>
              </a:rPr>
              <a:t>Top-Down</a:t>
            </a:r>
            <a:r>
              <a:rPr sz="5400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5400" b="1" spc="-5" dirty="0">
                <a:solidFill>
                  <a:srgbClr val="FF0000"/>
                </a:solidFill>
                <a:latin typeface="Arial"/>
                <a:cs typeface="Arial"/>
              </a:rPr>
              <a:t>Design  </a:t>
            </a:r>
            <a:r>
              <a:rPr sz="5400" b="1" dirty="0">
                <a:solidFill>
                  <a:srgbClr val="FF0000"/>
                </a:solidFill>
                <a:latin typeface="Arial"/>
                <a:cs typeface="Arial"/>
              </a:rPr>
              <a:t>with</a:t>
            </a:r>
            <a:r>
              <a:rPr sz="54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5400" b="1" dirty="0">
                <a:solidFill>
                  <a:srgbClr val="FF0000"/>
                </a:solidFill>
                <a:latin typeface="Arial"/>
                <a:cs typeface="Arial"/>
              </a:rPr>
              <a:t>Functions</a:t>
            </a:r>
            <a:endParaRPr sz="5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5845" y="4739004"/>
            <a:ext cx="3363595" cy="7924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5380" marR="5080" indent="-1123315">
              <a:lnSpc>
                <a:spcPct val="1501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Computer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Science</a:t>
            </a:r>
            <a:r>
              <a:rPr sz="18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Department  </a:t>
            </a:r>
            <a:r>
              <a:rPr sz="1800" b="1" spc="-5">
                <a:solidFill>
                  <a:srgbClr val="FFFFFF"/>
                </a:solidFill>
                <a:latin typeface="Arial"/>
                <a:cs typeface="Arial"/>
              </a:rPr>
              <a:t>Comp </a:t>
            </a:r>
            <a:r>
              <a:rPr lang="en-US" sz="1800" b="1" spc="-10">
                <a:solidFill>
                  <a:srgbClr val="FFFFFF"/>
                </a:solidFill>
                <a:latin typeface="Arial"/>
                <a:cs typeface="Arial"/>
              </a:rPr>
              <a:t>132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46576" y="836675"/>
            <a:ext cx="1732788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0972" y="1061564"/>
            <a:ext cx="8702675" cy="5367655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2800" spc="-5" dirty="0">
                <a:latin typeface="Arial"/>
                <a:cs typeface="Arial"/>
              </a:rPr>
              <a:t>How to write 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</a:t>
            </a:r>
            <a:r>
              <a:rPr sz="28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prototype</a:t>
            </a:r>
            <a:endParaRPr sz="2800">
              <a:latin typeface="Arial"/>
              <a:cs typeface="Arial"/>
            </a:endParaRPr>
          </a:p>
          <a:p>
            <a:pPr marL="59690" marR="676910" indent="-47625">
              <a:lnSpc>
                <a:spcPct val="103299"/>
              </a:lnSpc>
              <a:spcBef>
                <a:spcPts val="980"/>
              </a:spcBef>
            </a:pPr>
            <a:r>
              <a:rPr sz="2400" spc="-5" dirty="0">
                <a:latin typeface="Arial"/>
                <a:cs typeface="Arial"/>
              </a:rPr>
              <a:t>Tells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compiler about a function's name, </a:t>
            </a:r>
            <a:r>
              <a:rPr sz="2400" dirty="0">
                <a:latin typeface="Arial"/>
                <a:cs typeface="Arial"/>
              </a:rPr>
              <a:t>return type, </a:t>
            </a:r>
            <a:r>
              <a:rPr sz="2400" spc="-5" dirty="0">
                <a:latin typeface="Arial"/>
                <a:cs typeface="Arial"/>
              </a:rPr>
              <a:t>and  parameters.</a:t>
            </a:r>
            <a:endParaRPr sz="240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1135"/>
              </a:spcBef>
            </a:pP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return_type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function_name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 parameter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list</a:t>
            </a:r>
            <a:r>
              <a:rPr sz="2800" spc="85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55244" marR="558800">
              <a:lnSpc>
                <a:spcPct val="137200"/>
              </a:lnSpc>
              <a:tabLst>
                <a:tab pos="628015" algn="l"/>
                <a:tab pos="5099050" algn="l"/>
              </a:tabLst>
            </a:pP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int	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sum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(int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,int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);</a:t>
            </a:r>
            <a:r>
              <a:rPr sz="2400" dirty="0"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with parameters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return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value 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void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printNum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(int</a:t>
            </a:r>
            <a:r>
              <a:rPr sz="2000" dirty="0">
                <a:latin typeface="Arial"/>
                <a:cs typeface="Arial"/>
              </a:rPr>
              <a:t>);</a:t>
            </a:r>
            <a:r>
              <a:rPr sz="2400" dirty="0"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with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parameters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no return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value 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float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area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(); </a:t>
            </a:r>
            <a:r>
              <a:rPr sz="2800" spc="-5" dirty="0"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no</a:t>
            </a:r>
            <a:r>
              <a:rPr sz="2400" spc="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parameters</a:t>
            </a:r>
            <a:r>
              <a:rPr sz="2400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	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with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return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 value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  <a:spcBef>
                <a:spcPts val="100"/>
              </a:spcBef>
              <a:tabLst>
                <a:tab pos="862965" algn="l"/>
              </a:tabLst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double </a:t>
            </a:r>
            <a:r>
              <a:rPr sz="2800" spc="-5" dirty="0">
                <a:solidFill>
                  <a:srgbClr val="006FC0"/>
                </a:solidFill>
                <a:latin typeface="Arial"/>
                <a:cs typeface="Arial"/>
              </a:rPr>
              <a:t>circumference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(double);// </a:t>
            </a:r>
            <a:r>
              <a:rPr sz="1800" spc="-15" dirty="0">
                <a:solidFill>
                  <a:srgbClr val="C00000"/>
                </a:solidFill>
                <a:latin typeface="Arial"/>
                <a:cs typeface="Arial"/>
              </a:rPr>
              <a:t>with </a:t>
            </a:r>
            <a:r>
              <a:rPr sz="1800" spc="-5" dirty="0">
                <a:solidFill>
                  <a:srgbClr val="C00000"/>
                </a:solidFill>
                <a:latin typeface="Arial"/>
                <a:cs typeface="Arial"/>
              </a:rPr>
              <a:t>parameters </a:t>
            </a:r>
            <a:r>
              <a:rPr sz="1800" spc="-5" dirty="0">
                <a:latin typeface="Arial"/>
                <a:cs typeface="Arial"/>
              </a:rPr>
              <a:t>and </a:t>
            </a:r>
            <a:r>
              <a:rPr sz="1800" spc="-5" dirty="0">
                <a:solidFill>
                  <a:srgbClr val="C00000"/>
                </a:solidFill>
                <a:latin typeface="Arial"/>
                <a:cs typeface="Arial"/>
              </a:rPr>
              <a:t>return value 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void	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printChar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(char); </a:t>
            </a:r>
            <a:r>
              <a:rPr sz="2400" dirty="0"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with parameters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no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return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value 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void	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printSquare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();//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no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arguments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no </a:t>
            </a:r>
            <a:r>
              <a:rPr sz="2400" dirty="0">
                <a:solidFill>
                  <a:srgbClr val="C00000"/>
                </a:solidFill>
                <a:latin typeface="Arial"/>
                <a:cs typeface="Arial"/>
              </a:rPr>
              <a:t>return</a:t>
            </a:r>
            <a:r>
              <a:rPr sz="2400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Arial"/>
                <a:cs typeface="Arial"/>
              </a:rPr>
              <a:t>value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79105"/>
            <a:ext cx="8049259" cy="3684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7975" marR="939165" indent="-295910">
              <a:lnSpc>
                <a:spcPct val="1201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/>
              <a:t>	</a:t>
            </a: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Definition 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Provides </a:t>
            </a:r>
            <a:r>
              <a:rPr sz="2800" dirty="0">
                <a:latin typeface="Arial"/>
                <a:cs typeface="Arial"/>
              </a:rPr>
              <a:t>the actual body of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function.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Arial"/>
              <a:cs typeface="Arial"/>
            </a:endParaRPr>
          </a:p>
          <a:p>
            <a:pPr marL="307975">
              <a:lnSpc>
                <a:spcPct val="100000"/>
              </a:lnSpc>
              <a:tabLst>
                <a:tab pos="2307590" algn="l"/>
              </a:tabLst>
            </a:pP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return_type	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function_name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( </a:t>
            </a:r>
            <a:r>
              <a:rPr sz="3200" spc="-5" dirty="0">
                <a:solidFill>
                  <a:srgbClr val="660066"/>
                </a:solidFill>
                <a:latin typeface="Arial"/>
                <a:cs typeface="Arial"/>
              </a:rPr>
              <a:t>parameter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list</a:t>
            </a:r>
            <a:r>
              <a:rPr sz="3200" spc="-70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latin typeface="Arial"/>
                <a:cs typeface="Arial"/>
              </a:rPr>
              <a:t>{</a:t>
            </a:r>
            <a:endParaRPr sz="2800">
              <a:latin typeface="Arial"/>
              <a:cs typeface="Arial"/>
            </a:endParaRPr>
          </a:p>
          <a:p>
            <a:pPr marL="1390015">
              <a:lnSpc>
                <a:spcPct val="100000"/>
              </a:lnSpc>
              <a:spcBef>
                <a:spcPts val="670"/>
              </a:spcBef>
            </a:pPr>
            <a:r>
              <a:rPr sz="2800" dirty="0">
                <a:latin typeface="Arial"/>
                <a:cs typeface="Arial"/>
              </a:rPr>
              <a:t>body of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function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}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7568" y="1365326"/>
            <a:ext cx="711580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</a:t>
            </a:r>
            <a:r>
              <a:rPr sz="28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Definition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3224" y="2297818"/>
            <a:ext cx="3576954" cy="317817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  <a:tabLst>
                <a:tab pos="585470" algn="l"/>
              </a:tabLst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int	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sum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( </a:t>
            </a:r>
            <a:r>
              <a:rPr sz="3200" spc="-5" dirty="0">
                <a:solidFill>
                  <a:srgbClr val="660066"/>
                </a:solidFill>
                <a:latin typeface="Arial"/>
                <a:cs typeface="Arial"/>
              </a:rPr>
              <a:t>int </a:t>
            </a:r>
            <a:r>
              <a:rPr sz="3200" spc="5" dirty="0">
                <a:solidFill>
                  <a:srgbClr val="660066"/>
                </a:solidFill>
                <a:latin typeface="Arial"/>
                <a:cs typeface="Arial"/>
              </a:rPr>
              <a:t>x, </a:t>
            </a:r>
            <a:r>
              <a:rPr sz="3200" spc="-5" dirty="0">
                <a:solidFill>
                  <a:srgbClr val="660066"/>
                </a:solidFill>
                <a:latin typeface="Arial"/>
                <a:cs typeface="Arial"/>
              </a:rPr>
              <a:t>int</a:t>
            </a:r>
            <a:r>
              <a:rPr sz="3200" spc="-114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y)</a:t>
            </a:r>
            <a:endParaRPr sz="3200">
              <a:latin typeface="Arial"/>
              <a:cs typeface="Arial"/>
            </a:endParaRPr>
          </a:p>
          <a:p>
            <a:pPr marL="109855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latin typeface="Arial"/>
                <a:cs typeface="Arial"/>
              </a:rPr>
              <a:t>{</a:t>
            </a:r>
            <a:endParaRPr sz="2800">
              <a:latin typeface="Arial"/>
              <a:cs typeface="Arial"/>
            </a:endParaRPr>
          </a:p>
          <a:p>
            <a:pPr marL="897890" marR="670560">
              <a:lnSpc>
                <a:spcPct val="120000"/>
              </a:lnSpc>
            </a:pPr>
            <a:r>
              <a:rPr sz="2800" dirty="0">
                <a:latin typeface="Arial"/>
                <a:cs typeface="Arial"/>
              </a:rPr>
              <a:t>int </a:t>
            </a:r>
            <a:r>
              <a:rPr sz="2800" spc="-5" dirty="0">
                <a:latin typeface="Arial"/>
                <a:cs typeface="Arial"/>
              </a:rPr>
              <a:t>result;  </a:t>
            </a:r>
            <a:r>
              <a:rPr sz="2800" dirty="0">
                <a:latin typeface="Arial"/>
                <a:cs typeface="Arial"/>
              </a:rPr>
              <a:t>result= </a:t>
            </a:r>
            <a:r>
              <a:rPr sz="2800" spc="-5" dirty="0">
                <a:latin typeface="Arial"/>
                <a:cs typeface="Arial"/>
              </a:rPr>
              <a:t>x+y; 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</a:t>
            </a:r>
            <a:r>
              <a:rPr sz="28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result;</a:t>
            </a:r>
            <a:endParaRPr sz="2800">
              <a:latin typeface="Arial"/>
              <a:cs typeface="Arial"/>
            </a:endParaRPr>
          </a:p>
          <a:p>
            <a:pPr marL="10985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}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893308" y="3329952"/>
            <a:ext cx="1889760" cy="1012190"/>
            <a:chOff x="5893308" y="3329952"/>
            <a:chExt cx="1889760" cy="1012190"/>
          </a:xfrm>
        </p:grpSpPr>
        <p:sp>
          <p:nvSpPr>
            <p:cNvPr id="9" name="object 9"/>
            <p:cNvSpPr/>
            <p:nvPr/>
          </p:nvSpPr>
          <p:spPr>
            <a:xfrm>
              <a:off x="5893308" y="3329952"/>
              <a:ext cx="1889760" cy="10119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40552" y="3357371"/>
              <a:ext cx="1799844" cy="9220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940552" y="3357371"/>
              <a:ext cx="1800225" cy="922019"/>
            </a:xfrm>
            <a:custGeom>
              <a:avLst/>
              <a:gdLst/>
              <a:ahLst/>
              <a:cxnLst/>
              <a:rect l="l" t="t" r="r" b="b"/>
              <a:pathLst>
                <a:path w="1800225" h="922020">
                  <a:moveTo>
                    <a:pt x="0" y="922019"/>
                  </a:moveTo>
                  <a:lnTo>
                    <a:pt x="1799844" y="922019"/>
                  </a:lnTo>
                  <a:lnTo>
                    <a:pt x="1799844" y="0"/>
                  </a:lnTo>
                  <a:lnTo>
                    <a:pt x="0" y="0"/>
                  </a:lnTo>
                  <a:lnTo>
                    <a:pt x="0" y="922019"/>
                  </a:lnTo>
                  <a:close/>
                </a:path>
              </a:pathLst>
            </a:custGeom>
            <a:ln w="9144">
              <a:solidFill>
                <a:srgbClr val="2929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680072" y="3659885"/>
            <a:ext cx="386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Arial"/>
                <a:cs typeface="Arial"/>
              </a:rPr>
              <a:t>x</a:t>
            </a:r>
            <a:r>
              <a:rPr sz="1800" dirty="0">
                <a:latin typeface="Arial"/>
                <a:cs typeface="Arial"/>
              </a:rPr>
              <a:t>+y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745735" y="3456381"/>
            <a:ext cx="4300855" cy="722630"/>
            <a:chOff x="4745735" y="3456381"/>
            <a:chExt cx="4300855" cy="722630"/>
          </a:xfrm>
        </p:grpSpPr>
        <p:sp>
          <p:nvSpPr>
            <p:cNvPr id="14" name="object 14"/>
            <p:cNvSpPr/>
            <p:nvPr/>
          </p:nvSpPr>
          <p:spPr>
            <a:xfrm>
              <a:off x="4745735" y="3456381"/>
              <a:ext cx="1403603" cy="42067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89169" y="3560591"/>
              <a:ext cx="1153160" cy="171450"/>
            </a:xfrm>
            <a:custGeom>
              <a:avLst/>
              <a:gdLst/>
              <a:ahLst/>
              <a:cxnLst/>
              <a:rect l="l" t="t" r="r" b="b"/>
              <a:pathLst>
                <a:path w="1153160" h="171450">
                  <a:moveTo>
                    <a:pt x="1076851" y="85578"/>
                  </a:moveTo>
                  <a:lnTo>
                    <a:pt x="990853" y="135743"/>
                  </a:lnTo>
                  <a:lnTo>
                    <a:pt x="985246" y="140795"/>
                  </a:lnTo>
                  <a:lnTo>
                    <a:pt x="982090" y="147395"/>
                  </a:lnTo>
                  <a:lnTo>
                    <a:pt x="981602" y="154709"/>
                  </a:lnTo>
                  <a:lnTo>
                    <a:pt x="983995" y="161905"/>
                  </a:lnTo>
                  <a:lnTo>
                    <a:pt x="989048" y="167512"/>
                  </a:lnTo>
                  <a:lnTo>
                    <a:pt x="995648" y="170668"/>
                  </a:lnTo>
                  <a:lnTo>
                    <a:pt x="1002962" y="171156"/>
                  </a:lnTo>
                  <a:lnTo>
                    <a:pt x="1010157" y="168763"/>
                  </a:lnTo>
                  <a:lnTo>
                    <a:pt x="1120019" y="104628"/>
                  </a:lnTo>
                  <a:lnTo>
                    <a:pt x="1114805" y="104628"/>
                  </a:lnTo>
                  <a:lnTo>
                    <a:pt x="1114805" y="102088"/>
                  </a:lnTo>
                  <a:lnTo>
                    <a:pt x="1105153" y="102088"/>
                  </a:lnTo>
                  <a:lnTo>
                    <a:pt x="1076851" y="85578"/>
                  </a:lnTo>
                  <a:close/>
                </a:path>
                <a:path w="1153160" h="171450">
                  <a:moveTo>
                    <a:pt x="1044193" y="66528"/>
                  </a:moveTo>
                  <a:lnTo>
                    <a:pt x="0" y="66528"/>
                  </a:lnTo>
                  <a:lnTo>
                    <a:pt x="0" y="104628"/>
                  </a:lnTo>
                  <a:lnTo>
                    <a:pt x="1044194" y="104628"/>
                  </a:lnTo>
                  <a:lnTo>
                    <a:pt x="1076851" y="85578"/>
                  </a:lnTo>
                  <a:lnTo>
                    <a:pt x="1044193" y="66528"/>
                  </a:lnTo>
                  <a:close/>
                </a:path>
                <a:path w="1153160" h="171450">
                  <a:moveTo>
                    <a:pt x="1120019" y="66528"/>
                  </a:moveTo>
                  <a:lnTo>
                    <a:pt x="1114805" y="66528"/>
                  </a:lnTo>
                  <a:lnTo>
                    <a:pt x="1114805" y="104628"/>
                  </a:lnTo>
                  <a:lnTo>
                    <a:pt x="1120019" y="104628"/>
                  </a:lnTo>
                  <a:lnTo>
                    <a:pt x="1152652" y="85578"/>
                  </a:lnTo>
                  <a:lnTo>
                    <a:pt x="1120019" y="66528"/>
                  </a:lnTo>
                  <a:close/>
                </a:path>
                <a:path w="1153160" h="171450">
                  <a:moveTo>
                    <a:pt x="1105153" y="69068"/>
                  </a:moveTo>
                  <a:lnTo>
                    <a:pt x="1076851" y="85578"/>
                  </a:lnTo>
                  <a:lnTo>
                    <a:pt x="1105153" y="102088"/>
                  </a:lnTo>
                  <a:lnTo>
                    <a:pt x="1105153" y="69068"/>
                  </a:lnTo>
                  <a:close/>
                </a:path>
                <a:path w="1153160" h="171450">
                  <a:moveTo>
                    <a:pt x="1114805" y="69068"/>
                  </a:moveTo>
                  <a:lnTo>
                    <a:pt x="1105153" y="69068"/>
                  </a:lnTo>
                  <a:lnTo>
                    <a:pt x="1105153" y="102088"/>
                  </a:lnTo>
                  <a:lnTo>
                    <a:pt x="1114805" y="102088"/>
                  </a:lnTo>
                  <a:lnTo>
                    <a:pt x="1114805" y="69068"/>
                  </a:lnTo>
                  <a:close/>
                </a:path>
                <a:path w="1153160" h="171450">
                  <a:moveTo>
                    <a:pt x="1002962" y="0"/>
                  </a:moveTo>
                  <a:lnTo>
                    <a:pt x="995648" y="488"/>
                  </a:lnTo>
                  <a:lnTo>
                    <a:pt x="989048" y="3643"/>
                  </a:lnTo>
                  <a:lnTo>
                    <a:pt x="983995" y="9251"/>
                  </a:lnTo>
                  <a:lnTo>
                    <a:pt x="981602" y="16446"/>
                  </a:lnTo>
                  <a:lnTo>
                    <a:pt x="982090" y="23760"/>
                  </a:lnTo>
                  <a:lnTo>
                    <a:pt x="985246" y="30360"/>
                  </a:lnTo>
                  <a:lnTo>
                    <a:pt x="990853" y="35413"/>
                  </a:lnTo>
                  <a:lnTo>
                    <a:pt x="1076851" y="85578"/>
                  </a:lnTo>
                  <a:lnTo>
                    <a:pt x="1105153" y="69068"/>
                  </a:lnTo>
                  <a:lnTo>
                    <a:pt x="1114805" y="69068"/>
                  </a:lnTo>
                  <a:lnTo>
                    <a:pt x="1114805" y="66528"/>
                  </a:lnTo>
                  <a:lnTo>
                    <a:pt x="1120019" y="66528"/>
                  </a:lnTo>
                  <a:lnTo>
                    <a:pt x="1010157" y="2393"/>
                  </a:lnTo>
                  <a:lnTo>
                    <a:pt x="1002962" y="0"/>
                  </a:lnTo>
                  <a:close/>
                </a:path>
              </a:pathLst>
            </a:custGeom>
            <a:solidFill>
              <a:srgbClr val="2C2C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745735" y="3867975"/>
              <a:ext cx="1348739" cy="31095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89169" y="3945763"/>
              <a:ext cx="1152525" cy="120650"/>
            </a:xfrm>
            <a:custGeom>
              <a:avLst/>
              <a:gdLst/>
              <a:ahLst/>
              <a:cxnLst/>
              <a:rect l="l" t="t" r="r" b="b"/>
              <a:pathLst>
                <a:path w="1152525" h="120650">
                  <a:moveTo>
                    <a:pt x="1101235" y="60071"/>
                  </a:moveTo>
                  <a:lnTo>
                    <a:pt x="1042669" y="94234"/>
                  </a:lnTo>
                  <a:lnTo>
                    <a:pt x="1036446" y="97789"/>
                  </a:lnTo>
                  <a:lnTo>
                    <a:pt x="1034414" y="105791"/>
                  </a:lnTo>
                  <a:lnTo>
                    <a:pt x="1037970" y="111887"/>
                  </a:lnTo>
                  <a:lnTo>
                    <a:pt x="1041526" y="118110"/>
                  </a:lnTo>
                  <a:lnTo>
                    <a:pt x="1049527" y="120142"/>
                  </a:lnTo>
                  <a:lnTo>
                    <a:pt x="1130314" y="73025"/>
                  </a:lnTo>
                  <a:lnTo>
                    <a:pt x="1126870" y="73025"/>
                  </a:lnTo>
                  <a:lnTo>
                    <a:pt x="1126870" y="71247"/>
                  </a:lnTo>
                  <a:lnTo>
                    <a:pt x="1120393" y="71247"/>
                  </a:lnTo>
                  <a:lnTo>
                    <a:pt x="1101235" y="60071"/>
                  </a:lnTo>
                  <a:close/>
                </a:path>
                <a:path w="1152525" h="120650">
                  <a:moveTo>
                    <a:pt x="1079028" y="47117"/>
                  </a:moveTo>
                  <a:lnTo>
                    <a:pt x="0" y="47117"/>
                  </a:lnTo>
                  <a:lnTo>
                    <a:pt x="0" y="73025"/>
                  </a:lnTo>
                  <a:lnTo>
                    <a:pt x="1079028" y="73025"/>
                  </a:lnTo>
                  <a:lnTo>
                    <a:pt x="1101235" y="60071"/>
                  </a:lnTo>
                  <a:lnTo>
                    <a:pt x="1079028" y="47117"/>
                  </a:lnTo>
                  <a:close/>
                </a:path>
                <a:path w="1152525" h="120650">
                  <a:moveTo>
                    <a:pt x="1130313" y="47117"/>
                  </a:moveTo>
                  <a:lnTo>
                    <a:pt x="1126870" y="47117"/>
                  </a:lnTo>
                  <a:lnTo>
                    <a:pt x="1126870" y="73025"/>
                  </a:lnTo>
                  <a:lnTo>
                    <a:pt x="1130314" y="73025"/>
                  </a:lnTo>
                  <a:lnTo>
                    <a:pt x="1152524" y="60071"/>
                  </a:lnTo>
                  <a:lnTo>
                    <a:pt x="1130313" y="47117"/>
                  </a:lnTo>
                  <a:close/>
                </a:path>
                <a:path w="1152525" h="120650">
                  <a:moveTo>
                    <a:pt x="1120393" y="48894"/>
                  </a:moveTo>
                  <a:lnTo>
                    <a:pt x="1101235" y="60071"/>
                  </a:lnTo>
                  <a:lnTo>
                    <a:pt x="1120393" y="71247"/>
                  </a:lnTo>
                  <a:lnTo>
                    <a:pt x="1120393" y="48894"/>
                  </a:lnTo>
                  <a:close/>
                </a:path>
                <a:path w="1152525" h="120650">
                  <a:moveTo>
                    <a:pt x="1126870" y="48894"/>
                  </a:moveTo>
                  <a:lnTo>
                    <a:pt x="1120393" y="48894"/>
                  </a:lnTo>
                  <a:lnTo>
                    <a:pt x="1120393" y="71247"/>
                  </a:lnTo>
                  <a:lnTo>
                    <a:pt x="1126870" y="71247"/>
                  </a:lnTo>
                  <a:lnTo>
                    <a:pt x="1126870" y="48894"/>
                  </a:lnTo>
                  <a:close/>
                </a:path>
                <a:path w="1152525" h="120650">
                  <a:moveTo>
                    <a:pt x="1049527" y="0"/>
                  </a:moveTo>
                  <a:lnTo>
                    <a:pt x="1041526" y="2031"/>
                  </a:lnTo>
                  <a:lnTo>
                    <a:pt x="1037970" y="8255"/>
                  </a:lnTo>
                  <a:lnTo>
                    <a:pt x="1034414" y="14350"/>
                  </a:lnTo>
                  <a:lnTo>
                    <a:pt x="1036446" y="22351"/>
                  </a:lnTo>
                  <a:lnTo>
                    <a:pt x="1042669" y="25907"/>
                  </a:lnTo>
                  <a:lnTo>
                    <a:pt x="1101235" y="60071"/>
                  </a:lnTo>
                  <a:lnTo>
                    <a:pt x="1120393" y="48894"/>
                  </a:lnTo>
                  <a:lnTo>
                    <a:pt x="1126870" y="48894"/>
                  </a:lnTo>
                  <a:lnTo>
                    <a:pt x="1126870" y="47117"/>
                  </a:lnTo>
                  <a:lnTo>
                    <a:pt x="1130313" y="47117"/>
                  </a:lnTo>
                  <a:lnTo>
                    <a:pt x="1049527" y="0"/>
                  </a:lnTo>
                  <a:close/>
                </a:path>
              </a:pathLst>
            </a:custGeom>
            <a:solidFill>
              <a:srgbClr val="2C2C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97723" y="3651567"/>
              <a:ext cx="1348740" cy="31095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741157" y="3729355"/>
              <a:ext cx="1152525" cy="120650"/>
            </a:xfrm>
            <a:custGeom>
              <a:avLst/>
              <a:gdLst/>
              <a:ahLst/>
              <a:cxnLst/>
              <a:rect l="l" t="t" r="r" b="b"/>
              <a:pathLst>
                <a:path w="1152525" h="120650">
                  <a:moveTo>
                    <a:pt x="1101235" y="60071"/>
                  </a:moveTo>
                  <a:lnTo>
                    <a:pt x="1042670" y="94234"/>
                  </a:lnTo>
                  <a:lnTo>
                    <a:pt x="1036447" y="97790"/>
                  </a:lnTo>
                  <a:lnTo>
                    <a:pt x="1034415" y="105791"/>
                  </a:lnTo>
                  <a:lnTo>
                    <a:pt x="1037971" y="111887"/>
                  </a:lnTo>
                  <a:lnTo>
                    <a:pt x="1041526" y="118110"/>
                  </a:lnTo>
                  <a:lnTo>
                    <a:pt x="1049527" y="120142"/>
                  </a:lnTo>
                  <a:lnTo>
                    <a:pt x="1130314" y="73025"/>
                  </a:lnTo>
                  <a:lnTo>
                    <a:pt x="1126871" y="73025"/>
                  </a:lnTo>
                  <a:lnTo>
                    <a:pt x="1126871" y="71247"/>
                  </a:lnTo>
                  <a:lnTo>
                    <a:pt x="1120394" y="71247"/>
                  </a:lnTo>
                  <a:lnTo>
                    <a:pt x="1101235" y="60071"/>
                  </a:lnTo>
                  <a:close/>
                </a:path>
                <a:path w="1152525" h="120650">
                  <a:moveTo>
                    <a:pt x="1079028" y="47117"/>
                  </a:moveTo>
                  <a:lnTo>
                    <a:pt x="0" y="47117"/>
                  </a:lnTo>
                  <a:lnTo>
                    <a:pt x="0" y="73025"/>
                  </a:lnTo>
                  <a:lnTo>
                    <a:pt x="1079028" y="73025"/>
                  </a:lnTo>
                  <a:lnTo>
                    <a:pt x="1101235" y="60071"/>
                  </a:lnTo>
                  <a:lnTo>
                    <a:pt x="1079028" y="47117"/>
                  </a:lnTo>
                  <a:close/>
                </a:path>
                <a:path w="1152525" h="120650">
                  <a:moveTo>
                    <a:pt x="1130313" y="47117"/>
                  </a:moveTo>
                  <a:lnTo>
                    <a:pt x="1126871" y="47117"/>
                  </a:lnTo>
                  <a:lnTo>
                    <a:pt x="1126871" y="73025"/>
                  </a:lnTo>
                  <a:lnTo>
                    <a:pt x="1130314" y="73025"/>
                  </a:lnTo>
                  <a:lnTo>
                    <a:pt x="1152525" y="60071"/>
                  </a:lnTo>
                  <a:lnTo>
                    <a:pt x="1130313" y="47117"/>
                  </a:lnTo>
                  <a:close/>
                </a:path>
                <a:path w="1152525" h="120650">
                  <a:moveTo>
                    <a:pt x="1120394" y="48895"/>
                  </a:moveTo>
                  <a:lnTo>
                    <a:pt x="1101235" y="60071"/>
                  </a:lnTo>
                  <a:lnTo>
                    <a:pt x="1120394" y="71247"/>
                  </a:lnTo>
                  <a:lnTo>
                    <a:pt x="1120394" y="48895"/>
                  </a:lnTo>
                  <a:close/>
                </a:path>
                <a:path w="1152525" h="120650">
                  <a:moveTo>
                    <a:pt x="1126871" y="48895"/>
                  </a:moveTo>
                  <a:lnTo>
                    <a:pt x="1120394" y="48895"/>
                  </a:lnTo>
                  <a:lnTo>
                    <a:pt x="1120394" y="71247"/>
                  </a:lnTo>
                  <a:lnTo>
                    <a:pt x="1126871" y="71247"/>
                  </a:lnTo>
                  <a:lnTo>
                    <a:pt x="1126871" y="48895"/>
                  </a:lnTo>
                  <a:close/>
                </a:path>
                <a:path w="1152525" h="120650">
                  <a:moveTo>
                    <a:pt x="1049527" y="0"/>
                  </a:moveTo>
                  <a:lnTo>
                    <a:pt x="1041526" y="2032"/>
                  </a:lnTo>
                  <a:lnTo>
                    <a:pt x="1037971" y="8255"/>
                  </a:lnTo>
                  <a:lnTo>
                    <a:pt x="1034415" y="14351"/>
                  </a:lnTo>
                  <a:lnTo>
                    <a:pt x="1036447" y="22352"/>
                  </a:lnTo>
                  <a:lnTo>
                    <a:pt x="1042670" y="25908"/>
                  </a:lnTo>
                  <a:lnTo>
                    <a:pt x="1101235" y="60071"/>
                  </a:lnTo>
                  <a:lnTo>
                    <a:pt x="1120394" y="48895"/>
                  </a:lnTo>
                  <a:lnTo>
                    <a:pt x="1126871" y="48895"/>
                  </a:lnTo>
                  <a:lnTo>
                    <a:pt x="1126871" y="47117"/>
                  </a:lnTo>
                  <a:lnTo>
                    <a:pt x="1130313" y="47117"/>
                  </a:lnTo>
                  <a:lnTo>
                    <a:pt x="1049527" y="0"/>
                  </a:lnTo>
                  <a:close/>
                </a:path>
              </a:pathLst>
            </a:custGeom>
            <a:solidFill>
              <a:srgbClr val="2C2C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999101" y="3308003"/>
            <a:ext cx="165735" cy="72834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705"/>
              </a:spcBef>
            </a:pPr>
            <a:r>
              <a:rPr sz="1800" b="1" dirty="0">
                <a:latin typeface="Arial"/>
                <a:cs typeface="Arial"/>
              </a:rPr>
              <a:t>x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800" b="1" spc="-5" dirty="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36432" y="3456813"/>
            <a:ext cx="647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r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spc="-5" dirty="0">
                <a:latin typeface="Arial"/>
                <a:cs typeface="Arial"/>
              </a:rPr>
              <a:t>sult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12432" y="3096259"/>
            <a:ext cx="4959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sum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5326"/>
            <a:ext cx="7114540" cy="3086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</a:t>
            </a:r>
            <a:r>
              <a:rPr sz="28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Definition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Arial"/>
              <a:cs typeface="Arial"/>
            </a:endParaRPr>
          </a:p>
          <a:p>
            <a:pPr marL="307975">
              <a:lnSpc>
                <a:spcPct val="100000"/>
              </a:lnSpc>
              <a:tabLst>
                <a:tab pos="1158875" algn="l"/>
              </a:tabLst>
            </a:pP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void	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printNum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( </a:t>
            </a:r>
            <a:r>
              <a:rPr sz="3200" spc="-5" dirty="0">
                <a:solidFill>
                  <a:srgbClr val="660066"/>
                </a:solidFill>
                <a:latin typeface="Arial"/>
                <a:cs typeface="Arial"/>
              </a:rPr>
              <a:t>int</a:t>
            </a:r>
            <a:r>
              <a:rPr sz="3200" spc="-35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x)</a:t>
            </a:r>
            <a:endParaRPr sz="32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90"/>
              </a:spcBef>
            </a:pPr>
            <a:r>
              <a:rPr sz="2800" spc="-5" dirty="0">
                <a:latin typeface="Arial"/>
                <a:cs typeface="Arial"/>
              </a:rPr>
              <a:t>{</a:t>
            </a:r>
            <a:endParaRPr sz="2800">
              <a:latin typeface="Arial"/>
              <a:cs typeface="Arial"/>
            </a:endParaRPr>
          </a:p>
          <a:p>
            <a:pPr marL="11938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printf(“%d”,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x);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Arial"/>
                <a:cs typeface="Arial"/>
              </a:rPr>
              <a:t>}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5326"/>
            <a:ext cx="7114540" cy="1548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</a:t>
            </a:r>
            <a:r>
              <a:rPr sz="28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Definition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Arial"/>
              <a:cs typeface="Arial"/>
            </a:endParaRPr>
          </a:p>
          <a:p>
            <a:pPr marL="463550">
              <a:lnSpc>
                <a:spcPct val="100000"/>
              </a:lnSpc>
            </a:pP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double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circumference </a:t>
            </a:r>
            <a:r>
              <a:rPr sz="3200" spc="-5" dirty="0">
                <a:solidFill>
                  <a:srgbClr val="660066"/>
                </a:solidFill>
                <a:latin typeface="Arial"/>
                <a:cs typeface="Arial"/>
              </a:rPr>
              <a:t>(double</a:t>
            </a:r>
            <a:r>
              <a:rPr sz="3200" spc="-95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r)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0124" y="2984754"/>
            <a:ext cx="161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{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51177" y="3472789"/>
            <a:ext cx="3602990" cy="178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3200" spc="-5" dirty="0">
                <a:latin typeface="Arial"/>
                <a:cs typeface="Arial"/>
              </a:rPr>
              <a:t>double </a:t>
            </a:r>
            <a:r>
              <a:rPr sz="3200" dirty="0">
                <a:latin typeface="Arial"/>
                <a:cs typeface="Arial"/>
              </a:rPr>
              <a:t>circum;  circum= 2 * </a:t>
            </a:r>
            <a:r>
              <a:rPr sz="3200" spc="-5" dirty="0">
                <a:latin typeface="Arial"/>
                <a:cs typeface="Arial"/>
              </a:rPr>
              <a:t>3.14 </a:t>
            </a:r>
            <a:r>
              <a:rPr sz="3200" dirty="0">
                <a:latin typeface="Arial"/>
                <a:cs typeface="Arial"/>
              </a:rPr>
              <a:t>*</a:t>
            </a:r>
            <a:r>
              <a:rPr sz="3200" spc="-1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r; 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return</a:t>
            </a:r>
            <a:r>
              <a:rPr sz="32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circum;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0124" y="5326176"/>
            <a:ext cx="1619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}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893308" y="3329952"/>
            <a:ext cx="1889760" cy="1012190"/>
            <a:chOff x="5893308" y="3329952"/>
            <a:chExt cx="1889760" cy="1012190"/>
          </a:xfrm>
        </p:grpSpPr>
        <p:sp>
          <p:nvSpPr>
            <p:cNvPr id="11" name="object 11"/>
            <p:cNvSpPr/>
            <p:nvPr/>
          </p:nvSpPr>
          <p:spPr>
            <a:xfrm>
              <a:off x="5893308" y="3329952"/>
              <a:ext cx="1889760" cy="10119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940552" y="3357371"/>
              <a:ext cx="1799844" cy="9220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940552" y="3357371"/>
              <a:ext cx="1800225" cy="922019"/>
            </a:xfrm>
            <a:custGeom>
              <a:avLst/>
              <a:gdLst/>
              <a:ahLst/>
              <a:cxnLst/>
              <a:rect l="l" t="t" r="r" b="b"/>
              <a:pathLst>
                <a:path w="1800225" h="922020">
                  <a:moveTo>
                    <a:pt x="0" y="922019"/>
                  </a:moveTo>
                  <a:lnTo>
                    <a:pt x="1799844" y="922019"/>
                  </a:lnTo>
                  <a:lnTo>
                    <a:pt x="1799844" y="0"/>
                  </a:lnTo>
                  <a:lnTo>
                    <a:pt x="0" y="0"/>
                  </a:lnTo>
                  <a:lnTo>
                    <a:pt x="0" y="922019"/>
                  </a:lnTo>
                  <a:close/>
                </a:path>
              </a:pathLst>
            </a:custGeom>
            <a:ln w="9144">
              <a:solidFill>
                <a:srgbClr val="2929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288404" y="3659885"/>
            <a:ext cx="1104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2 * 3.14 *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45735" y="3671265"/>
            <a:ext cx="4300855" cy="421005"/>
            <a:chOff x="4745735" y="3671265"/>
            <a:chExt cx="4300855" cy="421005"/>
          </a:xfrm>
        </p:grpSpPr>
        <p:sp>
          <p:nvSpPr>
            <p:cNvPr id="16" name="object 16"/>
            <p:cNvSpPr/>
            <p:nvPr/>
          </p:nvSpPr>
          <p:spPr>
            <a:xfrm>
              <a:off x="4745735" y="3671265"/>
              <a:ext cx="1403603" cy="42067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89169" y="3775475"/>
              <a:ext cx="1153160" cy="171450"/>
            </a:xfrm>
            <a:custGeom>
              <a:avLst/>
              <a:gdLst/>
              <a:ahLst/>
              <a:cxnLst/>
              <a:rect l="l" t="t" r="r" b="b"/>
              <a:pathLst>
                <a:path w="1153160" h="171450">
                  <a:moveTo>
                    <a:pt x="1076851" y="85578"/>
                  </a:moveTo>
                  <a:lnTo>
                    <a:pt x="990853" y="135743"/>
                  </a:lnTo>
                  <a:lnTo>
                    <a:pt x="985246" y="140795"/>
                  </a:lnTo>
                  <a:lnTo>
                    <a:pt x="982090" y="147395"/>
                  </a:lnTo>
                  <a:lnTo>
                    <a:pt x="981602" y="154709"/>
                  </a:lnTo>
                  <a:lnTo>
                    <a:pt x="983995" y="161905"/>
                  </a:lnTo>
                  <a:lnTo>
                    <a:pt x="989048" y="167513"/>
                  </a:lnTo>
                  <a:lnTo>
                    <a:pt x="995648" y="170668"/>
                  </a:lnTo>
                  <a:lnTo>
                    <a:pt x="1002962" y="171156"/>
                  </a:lnTo>
                  <a:lnTo>
                    <a:pt x="1010157" y="168763"/>
                  </a:lnTo>
                  <a:lnTo>
                    <a:pt x="1120019" y="104628"/>
                  </a:lnTo>
                  <a:lnTo>
                    <a:pt x="1114805" y="104628"/>
                  </a:lnTo>
                  <a:lnTo>
                    <a:pt x="1114805" y="102088"/>
                  </a:lnTo>
                  <a:lnTo>
                    <a:pt x="1105153" y="102088"/>
                  </a:lnTo>
                  <a:lnTo>
                    <a:pt x="1076851" y="85578"/>
                  </a:lnTo>
                  <a:close/>
                </a:path>
                <a:path w="1153160" h="171450">
                  <a:moveTo>
                    <a:pt x="1044194" y="66528"/>
                  </a:moveTo>
                  <a:lnTo>
                    <a:pt x="0" y="66528"/>
                  </a:lnTo>
                  <a:lnTo>
                    <a:pt x="0" y="104628"/>
                  </a:lnTo>
                  <a:lnTo>
                    <a:pt x="1044193" y="104628"/>
                  </a:lnTo>
                  <a:lnTo>
                    <a:pt x="1076851" y="85578"/>
                  </a:lnTo>
                  <a:lnTo>
                    <a:pt x="1044194" y="66528"/>
                  </a:lnTo>
                  <a:close/>
                </a:path>
                <a:path w="1153160" h="171450">
                  <a:moveTo>
                    <a:pt x="1120019" y="66528"/>
                  </a:moveTo>
                  <a:lnTo>
                    <a:pt x="1114805" y="66528"/>
                  </a:lnTo>
                  <a:lnTo>
                    <a:pt x="1114805" y="104628"/>
                  </a:lnTo>
                  <a:lnTo>
                    <a:pt x="1120019" y="104628"/>
                  </a:lnTo>
                  <a:lnTo>
                    <a:pt x="1152652" y="85578"/>
                  </a:lnTo>
                  <a:lnTo>
                    <a:pt x="1120019" y="66528"/>
                  </a:lnTo>
                  <a:close/>
                </a:path>
                <a:path w="1153160" h="171450">
                  <a:moveTo>
                    <a:pt x="1105153" y="69068"/>
                  </a:moveTo>
                  <a:lnTo>
                    <a:pt x="1076851" y="85578"/>
                  </a:lnTo>
                  <a:lnTo>
                    <a:pt x="1105153" y="102088"/>
                  </a:lnTo>
                  <a:lnTo>
                    <a:pt x="1105153" y="69068"/>
                  </a:lnTo>
                  <a:close/>
                </a:path>
                <a:path w="1153160" h="171450">
                  <a:moveTo>
                    <a:pt x="1114805" y="69068"/>
                  </a:moveTo>
                  <a:lnTo>
                    <a:pt x="1105153" y="69068"/>
                  </a:lnTo>
                  <a:lnTo>
                    <a:pt x="1105153" y="102088"/>
                  </a:lnTo>
                  <a:lnTo>
                    <a:pt x="1114805" y="102088"/>
                  </a:lnTo>
                  <a:lnTo>
                    <a:pt x="1114805" y="69068"/>
                  </a:lnTo>
                  <a:close/>
                </a:path>
                <a:path w="1153160" h="171450">
                  <a:moveTo>
                    <a:pt x="1002962" y="0"/>
                  </a:moveTo>
                  <a:lnTo>
                    <a:pt x="995648" y="488"/>
                  </a:lnTo>
                  <a:lnTo>
                    <a:pt x="989048" y="3643"/>
                  </a:lnTo>
                  <a:lnTo>
                    <a:pt x="983995" y="9251"/>
                  </a:lnTo>
                  <a:lnTo>
                    <a:pt x="981602" y="16446"/>
                  </a:lnTo>
                  <a:lnTo>
                    <a:pt x="982090" y="23760"/>
                  </a:lnTo>
                  <a:lnTo>
                    <a:pt x="985246" y="30360"/>
                  </a:lnTo>
                  <a:lnTo>
                    <a:pt x="990853" y="35413"/>
                  </a:lnTo>
                  <a:lnTo>
                    <a:pt x="1076851" y="85578"/>
                  </a:lnTo>
                  <a:lnTo>
                    <a:pt x="1105153" y="69068"/>
                  </a:lnTo>
                  <a:lnTo>
                    <a:pt x="1114805" y="69068"/>
                  </a:lnTo>
                  <a:lnTo>
                    <a:pt x="1114805" y="66528"/>
                  </a:lnTo>
                  <a:lnTo>
                    <a:pt x="1120019" y="66528"/>
                  </a:lnTo>
                  <a:lnTo>
                    <a:pt x="1010157" y="2393"/>
                  </a:lnTo>
                  <a:lnTo>
                    <a:pt x="1002962" y="0"/>
                  </a:lnTo>
                  <a:close/>
                </a:path>
              </a:pathLst>
            </a:custGeom>
            <a:solidFill>
              <a:srgbClr val="2C2C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97723" y="3723195"/>
              <a:ext cx="1348740" cy="31095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741157" y="3800982"/>
              <a:ext cx="1152525" cy="120650"/>
            </a:xfrm>
            <a:custGeom>
              <a:avLst/>
              <a:gdLst/>
              <a:ahLst/>
              <a:cxnLst/>
              <a:rect l="l" t="t" r="r" b="b"/>
              <a:pathLst>
                <a:path w="1152525" h="120650">
                  <a:moveTo>
                    <a:pt x="1101235" y="60071"/>
                  </a:moveTo>
                  <a:lnTo>
                    <a:pt x="1042670" y="94234"/>
                  </a:lnTo>
                  <a:lnTo>
                    <a:pt x="1036447" y="97790"/>
                  </a:lnTo>
                  <a:lnTo>
                    <a:pt x="1034415" y="105791"/>
                  </a:lnTo>
                  <a:lnTo>
                    <a:pt x="1037971" y="111887"/>
                  </a:lnTo>
                  <a:lnTo>
                    <a:pt x="1041526" y="118110"/>
                  </a:lnTo>
                  <a:lnTo>
                    <a:pt x="1049527" y="120142"/>
                  </a:lnTo>
                  <a:lnTo>
                    <a:pt x="1130314" y="73025"/>
                  </a:lnTo>
                  <a:lnTo>
                    <a:pt x="1126871" y="73025"/>
                  </a:lnTo>
                  <a:lnTo>
                    <a:pt x="1126871" y="71247"/>
                  </a:lnTo>
                  <a:lnTo>
                    <a:pt x="1120394" y="71247"/>
                  </a:lnTo>
                  <a:lnTo>
                    <a:pt x="1101235" y="60071"/>
                  </a:lnTo>
                  <a:close/>
                </a:path>
                <a:path w="1152525" h="120650">
                  <a:moveTo>
                    <a:pt x="1079028" y="47117"/>
                  </a:moveTo>
                  <a:lnTo>
                    <a:pt x="0" y="47117"/>
                  </a:lnTo>
                  <a:lnTo>
                    <a:pt x="0" y="73025"/>
                  </a:lnTo>
                  <a:lnTo>
                    <a:pt x="1079028" y="73025"/>
                  </a:lnTo>
                  <a:lnTo>
                    <a:pt x="1101235" y="60071"/>
                  </a:lnTo>
                  <a:lnTo>
                    <a:pt x="1079028" y="47117"/>
                  </a:lnTo>
                  <a:close/>
                </a:path>
                <a:path w="1152525" h="120650">
                  <a:moveTo>
                    <a:pt x="1130313" y="47117"/>
                  </a:moveTo>
                  <a:lnTo>
                    <a:pt x="1126871" y="47117"/>
                  </a:lnTo>
                  <a:lnTo>
                    <a:pt x="1126871" y="73025"/>
                  </a:lnTo>
                  <a:lnTo>
                    <a:pt x="1130314" y="73025"/>
                  </a:lnTo>
                  <a:lnTo>
                    <a:pt x="1152525" y="60071"/>
                  </a:lnTo>
                  <a:lnTo>
                    <a:pt x="1130313" y="47117"/>
                  </a:lnTo>
                  <a:close/>
                </a:path>
                <a:path w="1152525" h="120650">
                  <a:moveTo>
                    <a:pt x="1120394" y="48895"/>
                  </a:moveTo>
                  <a:lnTo>
                    <a:pt x="1101235" y="60071"/>
                  </a:lnTo>
                  <a:lnTo>
                    <a:pt x="1120394" y="71247"/>
                  </a:lnTo>
                  <a:lnTo>
                    <a:pt x="1120394" y="48895"/>
                  </a:lnTo>
                  <a:close/>
                </a:path>
                <a:path w="1152525" h="120650">
                  <a:moveTo>
                    <a:pt x="1126871" y="48895"/>
                  </a:moveTo>
                  <a:lnTo>
                    <a:pt x="1120394" y="48895"/>
                  </a:lnTo>
                  <a:lnTo>
                    <a:pt x="1120394" y="71247"/>
                  </a:lnTo>
                  <a:lnTo>
                    <a:pt x="1126871" y="71247"/>
                  </a:lnTo>
                  <a:lnTo>
                    <a:pt x="1126871" y="48895"/>
                  </a:lnTo>
                  <a:close/>
                </a:path>
                <a:path w="1152525" h="120650">
                  <a:moveTo>
                    <a:pt x="1049527" y="0"/>
                  </a:moveTo>
                  <a:lnTo>
                    <a:pt x="1041526" y="2032"/>
                  </a:lnTo>
                  <a:lnTo>
                    <a:pt x="1037971" y="8255"/>
                  </a:lnTo>
                  <a:lnTo>
                    <a:pt x="1034415" y="14351"/>
                  </a:lnTo>
                  <a:lnTo>
                    <a:pt x="1036447" y="22352"/>
                  </a:lnTo>
                  <a:lnTo>
                    <a:pt x="1042670" y="25908"/>
                  </a:lnTo>
                  <a:lnTo>
                    <a:pt x="1101235" y="60071"/>
                  </a:lnTo>
                  <a:lnTo>
                    <a:pt x="1120394" y="48895"/>
                  </a:lnTo>
                  <a:lnTo>
                    <a:pt x="1126871" y="48895"/>
                  </a:lnTo>
                  <a:lnTo>
                    <a:pt x="1126871" y="47117"/>
                  </a:lnTo>
                  <a:lnTo>
                    <a:pt x="1130313" y="47117"/>
                  </a:lnTo>
                  <a:lnTo>
                    <a:pt x="1049527" y="0"/>
                  </a:lnTo>
                  <a:close/>
                </a:path>
              </a:pathLst>
            </a:custGeom>
            <a:solidFill>
              <a:srgbClr val="2C2C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169153" y="3591814"/>
            <a:ext cx="11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r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20659" y="3591814"/>
            <a:ext cx="774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ci</a:t>
            </a:r>
            <a:r>
              <a:rPr sz="1800" b="1" spc="-15" dirty="0">
                <a:latin typeface="Arial"/>
                <a:cs typeface="Arial"/>
              </a:rPr>
              <a:t>r</a:t>
            </a:r>
            <a:r>
              <a:rPr sz="1800" b="1" spc="-5" dirty="0">
                <a:latin typeface="Arial"/>
                <a:cs typeface="Arial"/>
              </a:rPr>
              <a:t>cum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20180" y="3096259"/>
            <a:ext cx="1585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circumference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79105"/>
            <a:ext cx="7012940" cy="367284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Function</a:t>
            </a:r>
            <a:r>
              <a:rPr sz="2800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Call</a:t>
            </a:r>
            <a:endParaRPr sz="2800">
              <a:latin typeface="Arial"/>
              <a:cs typeface="Arial"/>
            </a:endParaRPr>
          </a:p>
          <a:p>
            <a:pPr marL="355600" marR="5080" indent="-4762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use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function, </a:t>
            </a:r>
            <a:r>
              <a:rPr sz="2800" spc="-5" dirty="0">
                <a:latin typeface="Arial"/>
                <a:cs typeface="Arial"/>
              </a:rPr>
              <a:t>you will </a:t>
            </a:r>
            <a:r>
              <a:rPr sz="2800" dirty="0">
                <a:latin typeface="Arial"/>
                <a:cs typeface="Arial"/>
              </a:rPr>
              <a:t>have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call that  function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perform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defined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task.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int </a:t>
            </a:r>
            <a:r>
              <a:rPr sz="2800" spc="-5" dirty="0">
                <a:latin typeface="Arial"/>
                <a:cs typeface="Arial"/>
              </a:rPr>
              <a:t>mySum =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sum</a:t>
            </a:r>
            <a:r>
              <a:rPr sz="3200" spc="-114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660066"/>
                </a:solidFill>
                <a:latin typeface="Arial"/>
                <a:cs typeface="Arial"/>
              </a:rPr>
              <a:t>(x,y);</a:t>
            </a:r>
            <a:endParaRPr sz="3200">
              <a:latin typeface="Arial"/>
              <a:cs typeface="Arial"/>
            </a:endParaRPr>
          </a:p>
          <a:p>
            <a:pPr marL="405765" marR="1235710" indent="-55244">
              <a:lnSpc>
                <a:spcPct val="122900"/>
              </a:lnSpc>
              <a:spcBef>
                <a:spcPts val="400"/>
              </a:spcBef>
            </a:pPr>
            <a:r>
              <a:rPr sz="2800" dirty="0">
                <a:latin typeface="Arial"/>
                <a:cs typeface="Arial"/>
              </a:rPr>
              <a:t>double circum </a:t>
            </a:r>
            <a:r>
              <a:rPr sz="2800" spc="-5" dirty="0">
                <a:latin typeface="Arial"/>
                <a:cs typeface="Arial"/>
              </a:rPr>
              <a:t>=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circumference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(r);  </a:t>
            </a:r>
            <a:r>
              <a:rPr sz="2800" spc="-5" dirty="0">
                <a:solidFill>
                  <a:srgbClr val="006FC0"/>
                </a:solidFill>
                <a:latin typeface="Arial"/>
                <a:cs typeface="Arial"/>
              </a:rPr>
              <a:t>printNum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(x);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5326"/>
            <a:ext cx="8037195" cy="3183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Terminology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Arial"/>
              <a:cs typeface="Arial"/>
            </a:endParaRPr>
          </a:p>
          <a:p>
            <a:pPr marL="355600" marR="5080" indent="-47625">
              <a:lnSpc>
                <a:spcPct val="100000"/>
              </a:lnSpc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Return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Type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 </a:t>
            </a:r>
            <a:r>
              <a:rPr sz="2800" spc="-5" dirty="0">
                <a:latin typeface="Arial"/>
                <a:cs typeface="Arial"/>
              </a:rPr>
              <a:t>may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value</a:t>
            </a:r>
            <a:r>
              <a:rPr sz="2800" dirty="0">
                <a:latin typeface="Arial"/>
                <a:cs typeface="Arial"/>
              </a:rPr>
              <a:t>. </a:t>
            </a:r>
            <a:r>
              <a:rPr sz="2800" spc="-10" dirty="0">
                <a:latin typeface="Arial"/>
                <a:cs typeface="Arial"/>
              </a:rPr>
              <a:t>The  </a:t>
            </a:r>
            <a:r>
              <a:rPr sz="2800" b="1" spc="-5" dirty="0">
                <a:latin typeface="Arial"/>
                <a:cs typeface="Arial"/>
              </a:rPr>
              <a:t>return_type </a:t>
            </a:r>
            <a:r>
              <a:rPr sz="2800" spc="-5" dirty="0">
                <a:latin typeface="Arial"/>
                <a:cs typeface="Arial"/>
              </a:rPr>
              <a:t>is the </a:t>
            </a:r>
            <a:r>
              <a:rPr sz="2800" dirty="0">
                <a:latin typeface="Arial"/>
                <a:cs typeface="Arial"/>
              </a:rPr>
              <a:t>data </a:t>
            </a:r>
            <a:r>
              <a:rPr sz="2800" spc="-5" dirty="0">
                <a:latin typeface="Arial"/>
                <a:cs typeface="Arial"/>
              </a:rPr>
              <a:t>type of the value the  </a:t>
            </a:r>
            <a:r>
              <a:rPr sz="2800" dirty="0">
                <a:latin typeface="Arial"/>
                <a:cs typeface="Arial"/>
              </a:rPr>
              <a:t>function returns. </a:t>
            </a:r>
            <a:r>
              <a:rPr sz="2800" spc="-5" dirty="0">
                <a:latin typeface="Arial"/>
                <a:cs typeface="Arial"/>
              </a:rPr>
              <a:t>Some </a:t>
            </a:r>
            <a:r>
              <a:rPr sz="2800" dirty="0">
                <a:latin typeface="Arial"/>
                <a:cs typeface="Arial"/>
              </a:rPr>
              <a:t>functions perform </a:t>
            </a:r>
            <a:r>
              <a:rPr sz="2800" spc="-5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desired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operations without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returning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value.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In  this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case,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return_type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is 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keyword</a:t>
            </a:r>
            <a:r>
              <a:rPr sz="2800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void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5326"/>
            <a:ext cx="7856855" cy="2330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Terminology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Arial"/>
              <a:cs typeface="Arial"/>
            </a:endParaRPr>
          </a:p>
          <a:p>
            <a:pPr marL="355600" marR="5080" indent="50165" algn="just">
              <a:lnSpc>
                <a:spcPct val="100000"/>
              </a:lnSpc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Function Name: </a:t>
            </a:r>
            <a:r>
              <a:rPr sz="2800" spc="-5" dirty="0">
                <a:latin typeface="Arial"/>
                <a:cs typeface="Arial"/>
              </a:rPr>
              <a:t>This is the </a:t>
            </a:r>
            <a:r>
              <a:rPr sz="2800" dirty="0">
                <a:latin typeface="Arial"/>
                <a:cs typeface="Arial"/>
              </a:rPr>
              <a:t>actual </a:t>
            </a:r>
            <a:r>
              <a:rPr sz="2800" spc="-5" dirty="0">
                <a:latin typeface="Arial"/>
                <a:cs typeface="Arial"/>
              </a:rPr>
              <a:t>name of the  </a:t>
            </a:r>
            <a:r>
              <a:rPr sz="2800" dirty="0">
                <a:latin typeface="Arial"/>
                <a:cs typeface="Arial"/>
              </a:rPr>
              <a:t>function.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function </a:t>
            </a:r>
            <a:r>
              <a:rPr sz="2800" spc="-5" dirty="0">
                <a:latin typeface="Arial"/>
                <a:cs typeface="Arial"/>
              </a:rPr>
              <a:t>name </a:t>
            </a:r>
            <a:r>
              <a:rPr sz="280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parameter  list together constitute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function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signature.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719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76555" algn="l"/>
                <a:tab pos="377190" algn="l"/>
              </a:tabLst>
            </a:pPr>
            <a:r>
              <a:rPr spc="-5" dirty="0"/>
              <a:t>How to </a:t>
            </a:r>
            <a:r>
              <a:rPr dirty="0"/>
              <a:t>write </a:t>
            </a:r>
            <a:r>
              <a:rPr spc="-5" dirty="0"/>
              <a:t>a </a:t>
            </a:r>
            <a:r>
              <a:rPr dirty="0"/>
              <a:t>function:</a:t>
            </a:r>
            <a:r>
              <a:rPr spc="30" dirty="0"/>
              <a:t> </a:t>
            </a:r>
            <a:r>
              <a:rPr spc="-5" dirty="0">
                <a:solidFill>
                  <a:srgbClr val="FF0000"/>
                </a:solidFill>
              </a:rPr>
              <a:t>Terminology</a:t>
            </a:r>
          </a:p>
          <a:p>
            <a:pPr marL="21590">
              <a:lnSpc>
                <a:spcPct val="100000"/>
              </a:lnSpc>
              <a:spcBef>
                <a:spcPts val="50"/>
              </a:spcBef>
            </a:pPr>
            <a:endParaRPr sz="4050"/>
          </a:p>
          <a:p>
            <a:pPr marL="377190" marR="5080" indent="50165">
              <a:lnSpc>
                <a:spcPct val="100000"/>
              </a:lnSpc>
            </a:pPr>
            <a:r>
              <a:rPr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Parameters: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spc="-5" dirty="0"/>
              <a:t>A parameter is like a </a:t>
            </a:r>
            <a:r>
              <a:rPr dirty="0"/>
              <a:t>placeholder.  </a:t>
            </a:r>
            <a:r>
              <a:rPr spc="-5" dirty="0"/>
              <a:t>When a </a:t>
            </a:r>
            <a:r>
              <a:rPr dirty="0"/>
              <a:t>function </a:t>
            </a:r>
            <a:r>
              <a:rPr spc="-5" dirty="0"/>
              <a:t>is </a:t>
            </a:r>
            <a:r>
              <a:rPr dirty="0"/>
              <a:t>invoked, you pass </a:t>
            </a:r>
            <a:r>
              <a:rPr spc="-5" dirty="0"/>
              <a:t>a value to  the </a:t>
            </a:r>
            <a:r>
              <a:rPr dirty="0"/>
              <a:t>parameter. </a:t>
            </a:r>
            <a:r>
              <a:rPr spc="-5" dirty="0"/>
              <a:t>This value is </a:t>
            </a:r>
            <a:r>
              <a:rPr dirty="0"/>
              <a:t>referred </a:t>
            </a:r>
            <a:r>
              <a:rPr spc="-5" dirty="0"/>
              <a:t>to </a:t>
            </a:r>
            <a:r>
              <a:rPr dirty="0"/>
              <a:t>as actual  parameter </a:t>
            </a:r>
            <a:r>
              <a:rPr spc="-5" dirty="0"/>
              <a:t>or </a:t>
            </a:r>
            <a:r>
              <a:rPr dirty="0"/>
              <a:t>argument. </a:t>
            </a:r>
            <a:r>
              <a:rPr spc="-5" dirty="0"/>
              <a:t>The </a:t>
            </a:r>
            <a:r>
              <a:rPr dirty="0"/>
              <a:t>parameter list refers  </a:t>
            </a:r>
            <a:r>
              <a:rPr spc="-5" dirty="0"/>
              <a:t>to the </a:t>
            </a:r>
            <a:r>
              <a:rPr dirty="0"/>
              <a:t>type, order, and number </a:t>
            </a:r>
            <a:r>
              <a:rPr spc="-5" dirty="0"/>
              <a:t>of </a:t>
            </a:r>
            <a:r>
              <a:rPr dirty="0"/>
              <a:t>the parameters  </a:t>
            </a:r>
            <a:r>
              <a:rPr spc="-5" dirty="0"/>
              <a:t>of a </a:t>
            </a:r>
            <a:r>
              <a:rPr dirty="0"/>
              <a:t>function. </a:t>
            </a:r>
            <a:r>
              <a:rPr spc="-5" dirty="0">
                <a:solidFill>
                  <a:srgbClr val="FF0000"/>
                </a:solidFill>
              </a:rPr>
              <a:t>Parameters are </a:t>
            </a:r>
            <a:r>
              <a:rPr dirty="0">
                <a:solidFill>
                  <a:srgbClr val="FF0000"/>
                </a:solidFill>
              </a:rPr>
              <a:t>optional</a:t>
            </a:r>
            <a:r>
              <a:rPr dirty="0"/>
              <a:t>; that is, </a:t>
            </a:r>
            <a:r>
              <a:rPr spc="-5" dirty="0"/>
              <a:t>a  </a:t>
            </a:r>
            <a:r>
              <a:rPr dirty="0">
                <a:solidFill>
                  <a:srgbClr val="FF0000"/>
                </a:solidFill>
              </a:rPr>
              <a:t>function </a:t>
            </a:r>
            <a:r>
              <a:rPr spc="-5" dirty="0">
                <a:solidFill>
                  <a:srgbClr val="FF0000"/>
                </a:solidFill>
              </a:rPr>
              <a:t>may </a:t>
            </a:r>
            <a:r>
              <a:rPr dirty="0">
                <a:solidFill>
                  <a:srgbClr val="FF0000"/>
                </a:solidFill>
              </a:rPr>
              <a:t>contain </a:t>
            </a:r>
            <a:r>
              <a:rPr spc="-5" dirty="0">
                <a:solidFill>
                  <a:srgbClr val="FF0000"/>
                </a:solidFill>
              </a:rPr>
              <a:t>no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parameters.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5326"/>
            <a:ext cx="7581900" cy="2330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How to </a:t>
            </a:r>
            <a:r>
              <a:rPr sz="2800" dirty="0">
                <a:latin typeface="Arial"/>
                <a:cs typeface="Arial"/>
              </a:rPr>
              <a:t>write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function: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Terminology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Arial"/>
              <a:cs typeface="Arial"/>
            </a:endParaRPr>
          </a:p>
          <a:p>
            <a:pPr marL="355600" marR="5080" indent="-47625">
              <a:lnSpc>
                <a:spcPct val="100000"/>
              </a:lnSpc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Function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Body: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function </a:t>
            </a:r>
            <a:r>
              <a:rPr sz="2800" spc="-5" dirty="0">
                <a:latin typeface="Arial"/>
                <a:cs typeface="Arial"/>
              </a:rPr>
              <a:t>body </a:t>
            </a:r>
            <a:r>
              <a:rPr sz="2800" dirty="0">
                <a:latin typeface="Arial"/>
                <a:cs typeface="Arial"/>
              </a:rPr>
              <a:t>contains </a:t>
            </a:r>
            <a:r>
              <a:rPr sz="2800" spc="-5" dirty="0">
                <a:latin typeface="Arial"/>
                <a:cs typeface="Arial"/>
              </a:rPr>
              <a:t>a  </a:t>
            </a:r>
            <a:r>
              <a:rPr sz="2800" dirty="0">
                <a:latin typeface="Arial"/>
                <a:cs typeface="Arial"/>
              </a:rPr>
              <a:t>collection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dirty="0">
                <a:latin typeface="Arial"/>
                <a:cs typeface="Arial"/>
              </a:rPr>
              <a:t>statements </a:t>
            </a:r>
            <a:r>
              <a:rPr sz="2800" spc="-5" dirty="0">
                <a:latin typeface="Arial"/>
                <a:cs typeface="Arial"/>
              </a:rPr>
              <a:t>that </a:t>
            </a:r>
            <a:r>
              <a:rPr sz="2800" dirty="0">
                <a:latin typeface="Arial"/>
                <a:cs typeface="Arial"/>
              </a:rPr>
              <a:t>define what the  function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does.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24736"/>
            <a:ext cx="8502650" cy="314769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Definition:</a:t>
            </a:r>
            <a:endParaRPr sz="3200">
              <a:latin typeface="Arial"/>
              <a:cs typeface="Arial"/>
            </a:endParaRPr>
          </a:p>
          <a:p>
            <a:pPr marL="748665" marR="508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A function is a group of </a:t>
            </a:r>
            <a:r>
              <a:rPr sz="3200" spc="-5" dirty="0">
                <a:latin typeface="Arial"/>
                <a:cs typeface="Arial"/>
              </a:rPr>
              <a:t>statements </a:t>
            </a:r>
            <a:r>
              <a:rPr sz="3200" dirty="0">
                <a:latin typeface="Arial"/>
                <a:cs typeface="Arial"/>
              </a:rPr>
              <a:t>that  </a:t>
            </a:r>
            <a:r>
              <a:rPr sz="3200" spc="-5" dirty="0">
                <a:latin typeface="Arial"/>
                <a:cs typeface="Arial"/>
              </a:rPr>
              <a:t>together perform </a:t>
            </a:r>
            <a:r>
              <a:rPr sz="3200" dirty="0">
                <a:latin typeface="Arial"/>
                <a:cs typeface="Arial"/>
              </a:rPr>
              <a:t>a task.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Every C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program 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has at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least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one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function,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which is </a:t>
            </a:r>
            <a:r>
              <a:rPr sz="3200" b="1" spc="-5" dirty="0">
                <a:solidFill>
                  <a:srgbClr val="FF0000"/>
                </a:solidFill>
                <a:latin typeface="Arial"/>
                <a:cs typeface="Arial"/>
              </a:rPr>
              <a:t>main()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,  </a:t>
            </a:r>
            <a:r>
              <a:rPr sz="3200" spc="-5" dirty="0">
                <a:latin typeface="Arial"/>
                <a:cs typeface="Arial"/>
              </a:rPr>
              <a:t>and all the </a:t>
            </a:r>
            <a:r>
              <a:rPr sz="3200" dirty="0">
                <a:latin typeface="Arial"/>
                <a:cs typeface="Arial"/>
              </a:rPr>
              <a:t>most </a:t>
            </a:r>
            <a:r>
              <a:rPr sz="3200" spc="-5" dirty="0">
                <a:latin typeface="Arial"/>
                <a:cs typeface="Arial"/>
              </a:rPr>
              <a:t>trivial </a:t>
            </a:r>
            <a:r>
              <a:rPr sz="3200" dirty="0">
                <a:latin typeface="Arial"/>
                <a:cs typeface="Arial"/>
              </a:rPr>
              <a:t>programs can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define  additional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329" y="483234"/>
            <a:ext cx="54038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  <a:r>
              <a:rPr spc="-55" dirty="0"/>
              <a:t> </a:t>
            </a:r>
            <a:r>
              <a:rPr dirty="0"/>
              <a:t>(Exercises)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581658"/>
            <a:ext cx="81673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Write a C program to compute 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area </a:t>
            </a:r>
            <a:r>
              <a:rPr sz="2800" spc="-5" dirty="0">
                <a:latin typeface="Arial"/>
                <a:cs typeface="Arial"/>
              </a:rPr>
              <a:t>of a </a:t>
            </a:r>
            <a:r>
              <a:rPr sz="2800" dirty="0">
                <a:latin typeface="Arial"/>
                <a:cs typeface="Arial"/>
              </a:rPr>
              <a:t>circle  </a:t>
            </a:r>
            <a:r>
              <a:rPr sz="2800" spc="-5" dirty="0">
                <a:latin typeface="Arial"/>
                <a:cs typeface="Arial"/>
              </a:rPr>
              <a:t>with </a:t>
            </a:r>
            <a:r>
              <a:rPr sz="2800" dirty="0">
                <a:latin typeface="Arial"/>
                <a:cs typeface="Arial"/>
              </a:rPr>
              <a:t>radius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217" y="3544646"/>
            <a:ext cx="8274684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8043545" algn="l"/>
              </a:tabLst>
            </a:pPr>
            <a:r>
              <a:rPr sz="2800" spc="-5" dirty="0">
                <a:latin typeface="Arial"/>
                <a:cs typeface="Arial"/>
              </a:rPr>
              <a:t>Write a C </a:t>
            </a:r>
            <a:r>
              <a:rPr sz="2800" dirty="0">
                <a:latin typeface="Arial"/>
                <a:cs typeface="Arial"/>
              </a:rPr>
              <a:t>program </a:t>
            </a:r>
            <a:r>
              <a:rPr sz="2800" spc="-5" dirty="0">
                <a:latin typeface="Arial"/>
                <a:cs typeface="Arial"/>
              </a:rPr>
              <a:t>to compute 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circumference 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 a 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ir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le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with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us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r. (Re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l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</a:t>
            </a:r>
            <a:r>
              <a:rPr sz="2800" spc="5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t cir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um</a:t>
            </a:r>
            <a:r>
              <a:rPr sz="2800" spc="40" dirty="0">
                <a:latin typeface="Arial"/>
                <a:cs typeface="Arial"/>
              </a:rPr>
              <a:t>=</a:t>
            </a:r>
            <a:r>
              <a:rPr sz="2800" spc="-5" dirty="0">
                <a:latin typeface="Arial"/>
                <a:cs typeface="Arial"/>
              </a:rPr>
              <a:t>2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.)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987039" y="1988820"/>
            <a:ext cx="3048000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01583" y="4076700"/>
            <a:ext cx="446531" cy="2895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23"/>
            <a:ext cx="9144000" cy="6380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382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382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690168" y="1510030"/>
            <a:ext cx="7868284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991869" algn="l"/>
              </a:tabLst>
            </a:pPr>
            <a:r>
              <a:rPr sz="2000" b="1" spc="-10" dirty="0">
                <a:latin typeface="Arial"/>
                <a:cs typeface="Arial"/>
              </a:rPr>
              <a:t>Write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	complete c program that asks the user to enter </a:t>
            </a:r>
            <a:r>
              <a:rPr sz="2000" b="1" spc="5" dirty="0">
                <a:latin typeface="Arial"/>
                <a:cs typeface="Arial"/>
              </a:rPr>
              <a:t>two  </a:t>
            </a:r>
            <a:r>
              <a:rPr sz="2000" b="1" dirty="0">
                <a:latin typeface="Arial"/>
                <a:cs typeface="Arial"/>
              </a:rPr>
              <a:t>numbers, finds and prints the sum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them. </a:t>
            </a:r>
            <a:r>
              <a:rPr sz="2000" b="1" spc="-40" dirty="0">
                <a:latin typeface="Arial"/>
                <a:cs typeface="Arial"/>
              </a:rPr>
              <a:t>Your </a:t>
            </a:r>
            <a:r>
              <a:rPr sz="2000" b="1" dirty="0">
                <a:latin typeface="Arial"/>
                <a:cs typeface="Arial"/>
              </a:rPr>
              <a:t>program</a:t>
            </a:r>
            <a:r>
              <a:rPr sz="2000" b="1" spc="-1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should  include at least one function called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sum </a:t>
            </a:r>
            <a:r>
              <a:rPr sz="2000" b="1" dirty="0">
                <a:latin typeface="Arial"/>
                <a:cs typeface="Arial"/>
              </a:rPr>
              <a:t>to return the sum of the  </a:t>
            </a:r>
            <a:r>
              <a:rPr sz="2000" b="1" spc="5" dirty="0">
                <a:latin typeface="Arial"/>
                <a:cs typeface="Arial"/>
              </a:rPr>
              <a:t>two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numbers.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12700" marR="5530215">
              <a:lnSpc>
                <a:spcPct val="200000"/>
              </a:lnSpc>
            </a:pPr>
            <a:r>
              <a:rPr sz="2000" b="1" dirty="0">
                <a:latin typeface="Arial"/>
                <a:cs typeface="Arial"/>
              </a:rPr>
              <a:t>Function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prototype  </a:t>
            </a:r>
            <a:r>
              <a:rPr sz="2000" b="1" dirty="0">
                <a:latin typeface="Arial"/>
                <a:cs typeface="Arial"/>
              </a:rPr>
              <a:t>int sum (int x, int</a:t>
            </a:r>
            <a:r>
              <a:rPr sz="2000" b="1" spc="-16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y)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37259"/>
            <a:ext cx="8227695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180" marR="514350" indent="-285115">
              <a:lnSpc>
                <a:spcPct val="100000"/>
              </a:lnSpc>
              <a:spcBef>
                <a:spcPts val="95"/>
              </a:spcBef>
              <a:buChar char="•"/>
              <a:tabLst>
                <a:tab pos="297180" algn="l"/>
                <a:tab pos="297815" algn="l"/>
                <a:tab pos="3821429" algn="l"/>
              </a:tabLst>
            </a:pPr>
            <a:r>
              <a:rPr sz="2800" spc="-5" dirty="0">
                <a:latin typeface="Arial"/>
                <a:cs typeface="Arial"/>
              </a:rPr>
              <a:t>write the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prototype</a:t>
            </a:r>
            <a:r>
              <a:rPr sz="2800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of	</a:t>
            </a:r>
            <a:r>
              <a:rPr sz="2800" dirty="0">
                <a:latin typeface="Arial"/>
                <a:cs typeface="Arial"/>
              </a:rPr>
              <a:t>average,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function that  returns the average </a:t>
            </a:r>
            <a:r>
              <a:rPr sz="2800" spc="-5" dirty="0">
                <a:latin typeface="Arial"/>
                <a:cs typeface="Arial"/>
              </a:rPr>
              <a:t>of its two </a:t>
            </a:r>
            <a:r>
              <a:rPr sz="2800" dirty="0">
                <a:latin typeface="Arial"/>
                <a:cs typeface="Arial"/>
              </a:rPr>
              <a:t>type double input  parameters.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double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average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(double, double</a:t>
            </a:r>
            <a:r>
              <a:rPr sz="2800" spc="75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);</a:t>
            </a:r>
            <a:endParaRPr sz="2800">
              <a:latin typeface="Arial"/>
              <a:cs typeface="Arial"/>
            </a:endParaRPr>
          </a:p>
          <a:p>
            <a:pPr marL="307975" marR="5080" indent="-295910">
              <a:lnSpc>
                <a:spcPts val="4029"/>
              </a:lnSpc>
              <a:spcBef>
                <a:spcPts val="245"/>
              </a:spcBef>
              <a:buChar char="•"/>
              <a:tabLst>
                <a:tab pos="332105" algn="l"/>
                <a:tab pos="332740" algn="l"/>
                <a:tab pos="1578610" algn="l"/>
              </a:tabLst>
            </a:pPr>
            <a:r>
              <a:rPr sz="2800" spc="-5" dirty="0">
                <a:latin typeface="Arial"/>
                <a:cs typeface="Arial"/>
              </a:rPr>
              <a:t>write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	</a:t>
            </a:r>
            <a:r>
              <a:rPr sz="2800" dirty="0">
                <a:latin typeface="Arial"/>
                <a:cs typeface="Arial"/>
              </a:rPr>
              <a:t>definition for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above function prototype.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 double </a:t>
            </a:r>
            <a:r>
              <a:rPr sz="2800" dirty="0">
                <a:solidFill>
                  <a:srgbClr val="006FC0"/>
                </a:solidFill>
                <a:latin typeface="Arial"/>
                <a:cs typeface="Arial"/>
              </a:rPr>
              <a:t>average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(double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n1,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double </a:t>
            </a:r>
            <a:r>
              <a:rPr sz="2800" dirty="0">
                <a:solidFill>
                  <a:srgbClr val="660066"/>
                </a:solidFill>
                <a:latin typeface="Arial"/>
                <a:cs typeface="Arial"/>
              </a:rPr>
              <a:t>n2</a:t>
            </a:r>
            <a:r>
              <a:rPr sz="2800" spc="70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660066"/>
                </a:solidFill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430"/>
              </a:spcBef>
            </a:pPr>
            <a:r>
              <a:rPr sz="2800" spc="-5" dirty="0">
                <a:latin typeface="Arial"/>
                <a:cs typeface="Arial"/>
              </a:rPr>
              <a:t>{</a:t>
            </a:r>
            <a:endParaRPr sz="2800">
              <a:latin typeface="Arial"/>
              <a:cs typeface="Arial"/>
            </a:endParaRPr>
          </a:p>
          <a:p>
            <a:pPr marL="1586865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return ((n1 </a:t>
            </a:r>
            <a:r>
              <a:rPr sz="2800" spc="-5" dirty="0">
                <a:latin typeface="Arial"/>
                <a:cs typeface="Arial"/>
              </a:rPr>
              <a:t>+ n2) </a:t>
            </a:r>
            <a:r>
              <a:rPr sz="2800" dirty="0">
                <a:latin typeface="Arial"/>
                <a:cs typeface="Arial"/>
              </a:rPr>
              <a:t>/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2.0);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}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255138"/>
            <a:ext cx="7541895" cy="216598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Write 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function call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for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each function</a:t>
            </a:r>
            <a:r>
              <a:rPr sz="28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prototype.</a:t>
            </a:r>
            <a:endParaRPr sz="2800">
              <a:latin typeface="Arial"/>
              <a:cs typeface="Arial"/>
            </a:endParaRPr>
          </a:p>
          <a:p>
            <a:pPr marL="166370">
              <a:lnSpc>
                <a:spcPct val="100000"/>
              </a:lnSpc>
              <a:spcBef>
                <a:spcPts val="625"/>
              </a:spcBef>
            </a:pPr>
            <a:r>
              <a:rPr sz="2000" b="1" dirty="0">
                <a:latin typeface="Arial"/>
                <a:cs typeface="Arial"/>
              </a:rPr>
              <a:t>#include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&lt;stdio.h&gt;</a:t>
            </a:r>
            <a:endParaRPr sz="2000">
              <a:latin typeface="Arial"/>
              <a:cs typeface="Arial"/>
            </a:endParaRPr>
          </a:p>
          <a:p>
            <a:pPr marL="166370" marR="4208145" indent="69850">
              <a:lnSpc>
                <a:spcPct val="100000"/>
              </a:lnSpc>
              <a:tabLst>
                <a:tab pos="1760220" algn="l"/>
              </a:tabLst>
            </a:pPr>
            <a:r>
              <a:rPr sz="2000" b="1" dirty="0">
                <a:latin typeface="Arial"/>
                <a:cs typeface="Arial"/>
              </a:rPr>
              <a:t>/*Functions	</a:t>
            </a:r>
            <a:r>
              <a:rPr sz="2000" b="1" spc="-5" dirty="0">
                <a:latin typeface="Arial"/>
                <a:cs typeface="Arial"/>
              </a:rPr>
              <a:t>Prototypes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*/  </a:t>
            </a:r>
            <a:r>
              <a:rPr sz="2000" b="1" spc="-5" dirty="0">
                <a:latin typeface="Arial"/>
                <a:cs typeface="Arial"/>
              </a:rPr>
              <a:t>void</a:t>
            </a:r>
            <a:r>
              <a:rPr sz="2000" b="1" dirty="0">
                <a:latin typeface="Arial"/>
                <a:cs typeface="Arial"/>
              </a:rPr>
              <a:t> draw_top();</a:t>
            </a:r>
            <a:endParaRPr sz="2000">
              <a:latin typeface="Arial"/>
              <a:cs typeface="Arial"/>
            </a:endParaRPr>
          </a:p>
          <a:p>
            <a:pPr marL="166370">
              <a:lnSpc>
                <a:spcPct val="100000"/>
              </a:lnSpc>
            </a:pPr>
            <a:r>
              <a:rPr sz="2000" b="1" spc="-10" dirty="0">
                <a:latin typeface="Arial"/>
                <a:cs typeface="Arial"/>
              </a:rPr>
              <a:t>void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draw_sides(void);</a:t>
            </a:r>
            <a:endParaRPr sz="2000">
              <a:latin typeface="Arial"/>
              <a:cs typeface="Arial"/>
            </a:endParaRPr>
          </a:p>
          <a:p>
            <a:pPr marL="166370">
              <a:lnSpc>
                <a:spcPct val="100000"/>
              </a:lnSpc>
            </a:pPr>
            <a:r>
              <a:rPr sz="2000" b="1" spc="-5" dirty="0">
                <a:latin typeface="Arial"/>
                <a:cs typeface="Arial"/>
              </a:rPr>
              <a:t>void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draw_bottom(void);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0168" y="3699764"/>
            <a:ext cx="249047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2280" algn="l"/>
              </a:tabLst>
            </a:pPr>
            <a:r>
              <a:rPr sz="2000" b="1" dirty="0">
                <a:latin typeface="Arial"/>
                <a:cs typeface="Arial"/>
              </a:rPr>
              <a:t>int	</a:t>
            </a:r>
            <a:r>
              <a:rPr sz="2000" b="1" spc="-5" dirty="0">
                <a:latin typeface="Arial"/>
                <a:cs typeface="Arial"/>
              </a:rPr>
              <a:t>main(void)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220979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/*Functions </a:t>
            </a:r>
            <a:r>
              <a:rPr sz="2000" b="1" spc="-5" dirty="0">
                <a:latin typeface="Arial"/>
                <a:cs typeface="Arial"/>
              </a:rPr>
              <a:t>calls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*/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9164" y="4919217"/>
            <a:ext cx="12268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return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(0);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0168" y="5223713"/>
            <a:ext cx="323850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1524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/* Functions Definitions</a:t>
            </a:r>
            <a:r>
              <a:rPr sz="2000" b="1" spc="-1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*/</a:t>
            </a:r>
            <a:endParaRPr sz="20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…….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96845" y="4665090"/>
            <a:ext cx="3600450" cy="120650"/>
          </a:xfrm>
          <a:custGeom>
            <a:avLst/>
            <a:gdLst/>
            <a:ahLst/>
            <a:cxnLst/>
            <a:rect l="l" t="t" r="r" b="b"/>
            <a:pathLst>
              <a:path w="3600450" h="120650">
                <a:moveTo>
                  <a:pt x="102997" y="0"/>
                </a:moveTo>
                <a:lnTo>
                  <a:pt x="0" y="60070"/>
                </a:lnTo>
                <a:lnTo>
                  <a:pt x="102997" y="120141"/>
                </a:lnTo>
                <a:lnTo>
                  <a:pt x="110998" y="118109"/>
                </a:lnTo>
                <a:lnTo>
                  <a:pt x="114554" y="111886"/>
                </a:lnTo>
                <a:lnTo>
                  <a:pt x="118110" y="105790"/>
                </a:lnTo>
                <a:lnTo>
                  <a:pt x="116078" y="97789"/>
                </a:lnTo>
                <a:lnTo>
                  <a:pt x="109855" y="94233"/>
                </a:lnTo>
                <a:lnTo>
                  <a:pt x="73496" y="73024"/>
                </a:lnTo>
                <a:lnTo>
                  <a:pt x="25654" y="73024"/>
                </a:lnTo>
                <a:lnTo>
                  <a:pt x="25654" y="47116"/>
                </a:lnTo>
                <a:lnTo>
                  <a:pt x="73496" y="47116"/>
                </a:lnTo>
                <a:lnTo>
                  <a:pt x="109855" y="25907"/>
                </a:lnTo>
                <a:lnTo>
                  <a:pt x="116078" y="22351"/>
                </a:lnTo>
                <a:lnTo>
                  <a:pt x="118110" y="14350"/>
                </a:lnTo>
                <a:lnTo>
                  <a:pt x="114554" y="8254"/>
                </a:lnTo>
                <a:lnTo>
                  <a:pt x="110998" y="2031"/>
                </a:lnTo>
                <a:lnTo>
                  <a:pt x="102997" y="0"/>
                </a:lnTo>
                <a:close/>
              </a:path>
              <a:path w="3600450" h="120650">
                <a:moveTo>
                  <a:pt x="73496" y="47116"/>
                </a:moveTo>
                <a:lnTo>
                  <a:pt x="25654" y="47116"/>
                </a:lnTo>
                <a:lnTo>
                  <a:pt x="25654" y="73024"/>
                </a:lnTo>
                <a:lnTo>
                  <a:pt x="73496" y="73024"/>
                </a:lnTo>
                <a:lnTo>
                  <a:pt x="70448" y="71246"/>
                </a:lnTo>
                <a:lnTo>
                  <a:pt x="32131" y="71246"/>
                </a:lnTo>
                <a:lnTo>
                  <a:pt x="32131" y="48894"/>
                </a:lnTo>
                <a:lnTo>
                  <a:pt x="70448" y="48894"/>
                </a:lnTo>
                <a:lnTo>
                  <a:pt x="73496" y="47116"/>
                </a:lnTo>
                <a:close/>
              </a:path>
              <a:path w="3600450" h="120650">
                <a:moveTo>
                  <a:pt x="3600450" y="47116"/>
                </a:moveTo>
                <a:lnTo>
                  <a:pt x="73496" y="47116"/>
                </a:lnTo>
                <a:lnTo>
                  <a:pt x="51289" y="60070"/>
                </a:lnTo>
                <a:lnTo>
                  <a:pt x="73496" y="73024"/>
                </a:lnTo>
                <a:lnTo>
                  <a:pt x="3600450" y="73024"/>
                </a:lnTo>
                <a:lnTo>
                  <a:pt x="3600450" y="47116"/>
                </a:lnTo>
                <a:close/>
              </a:path>
              <a:path w="3600450" h="120650">
                <a:moveTo>
                  <a:pt x="32131" y="48894"/>
                </a:moveTo>
                <a:lnTo>
                  <a:pt x="32131" y="71246"/>
                </a:lnTo>
                <a:lnTo>
                  <a:pt x="51289" y="60070"/>
                </a:lnTo>
                <a:lnTo>
                  <a:pt x="32131" y="48894"/>
                </a:lnTo>
                <a:close/>
              </a:path>
              <a:path w="3600450" h="120650">
                <a:moveTo>
                  <a:pt x="51289" y="60070"/>
                </a:moveTo>
                <a:lnTo>
                  <a:pt x="32131" y="71246"/>
                </a:lnTo>
                <a:lnTo>
                  <a:pt x="70448" y="71246"/>
                </a:lnTo>
                <a:lnTo>
                  <a:pt x="51289" y="60070"/>
                </a:lnTo>
                <a:close/>
              </a:path>
              <a:path w="3600450" h="120650">
                <a:moveTo>
                  <a:pt x="70448" y="48894"/>
                </a:moveTo>
                <a:lnTo>
                  <a:pt x="32131" y="48894"/>
                </a:lnTo>
                <a:lnTo>
                  <a:pt x="51289" y="60070"/>
                </a:lnTo>
                <a:lnTo>
                  <a:pt x="70448" y="48894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96534" y="4234434"/>
            <a:ext cx="2880360" cy="92392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1113155">
              <a:lnSpc>
                <a:spcPct val="100000"/>
              </a:lnSpc>
              <a:spcBef>
                <a:spcPts val="315"/>
              </a:spcBef>
            </a:pP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draw_top</a:t>
            </a:r>
            <a:r>
              <a:rPr sz="1800" b="1" dirty="0">
                <a:solidFill>
                  <a:srgbClr val="660066"/>
                </a:solidFill>
                <a:latin typeface="Arial"/>
                <a:cs typeface="Arial"/>
              </a:rPr>
              <a:t>();  </a:t>
            </a:r>
            <a:r>
              <a:rPr sz="1800" b="1" dirty="0">
                <a:solidFill>
                  <a:srgbClr val="006FC0"/>
                </a:solidFill>
                <a:latin typeface="Arial"/>
                <a:cs typeface="Arial"/>
              </a:rPr>
              <a:t>draw_sides</a:t>
            </a:r>
            <a:r>
              <a:rPr sz="1800" b="1" dirty="0">
                <a:solidFill>
                  <a:srgbClr val="660066"/>
                </a:solidFill>
                <a:latin typeface="Arial"/>
                <a:cs typeface="Arial"/>
              </a:rPr>
              <a:t>();  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dra</a:t>
            </a:r>
            <a:r>
              <a:rPr sz="1800" b="1" spc="25" dirty="0">
                <a:solidFill>
                  <a:srgbClr val="006FC0"/>
                </a:solidFill>
                <a:latin typeface="Arial"/>
                <a:cs typeface="Arial"/>
              </a:rPr>
              <a:t>w</a:t>
            </a:r>
            <a:r>
              <a:rPr sz="1800" b="1" spc="-5" dirty="0">
                <a:solidFill>
                  <a:srgbClr val="006FC0"/>
                </a:solidFill>
                <a:latin typeface="Arial"/>
                <a:cs typeface="Arial"/>
              </a:rPr>
              <a:t>_botto</a:t>
            </a:r>
            <a:r>
              <a:rPr sz="1800" b="1" spc="-10" dirty="0">
                <a:solidFill>
                  <a:srgbClr val="006FC0"/>
                </a:solidFill>
                <a:latin typeface="Arial"/>
                <a:cs typeface="Arial"/>
              </a:rPr>
              <a:t>m</a:t>
            </a:r>
            <a:r>
              <a:rPr sz="1800" b="1" dirty="0">
                <a:solidFill>
                  <a:srgbClr val="660066"/>
                </a:solidFill>
                <a:latin typeface="Arial"/>
                <a:cs typeface="Arial"/>
              </a:rPr>
              <a:t>();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8665" y="1510029"/>
            <a:ext cx="7471409" cy="2774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30480" indent="-6413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Rewrite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 mathematical expression using </a:t>
            </a:r>
            <a:r>
              <a:rPr sz="2400" b="1" spc="-5" dirty="0">
                <a:latin typeface="Arial"/>
                <a:cs typeface="Arial"/>
              </a:rPr>
              <a:t>C  functions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5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x=b</a:t>
            </a:r>
            <a:r>
              <a:rPr sz="2775" b="1" spc="-7" baseline="25525" dirty="0">
                <a:latin typeface="Arial"/>
                <a:cs typeface="Arial"/>
              </a:rPr>
              <a:t>2</a:t>
            </a:r>
            <a:r>
              <a:rPr sz="2800" b="1" spc="-5" dirty="0">
                <a:latin typeface="Arial"/>
                <a:cs typeface="Arial"/>
              </a:rPr>
              <a:t>+c</a:t>
            </a:r>
            <a:r>
              <a:rPr sz="2775" b="1" spc="-7" baseline="25525" dirty="0">
                <a:latin typeface="Arial"/>
                <a:cs typeface="Arial"/>
              </a:rPr>
              <a:t>2</a:t>
            </a:r>
            <a:r>
              <a:rPr sz="2800" b="1" spc="-5" dirty="0">
                <a:latin typeface="Arial"/>
                <a:cs typeface="Arial"/>
              </a:rPr>
              <a:t>-2bc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00">
              <a:latin typeface="Arial"/>
              <a:cs typeface="Arial"/>
            </a:endParaRPr>
          </a:p>
          <a:p>
            <a:pPr marL="542925">
              <a:lnSpc>
                <a:spcPct val="100000"/>
              </a:lnSpc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double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x, b,</a:t>
            </a:r>
            <a:r>
              <a:rPr sz="2400"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c;</a:t>
            </a:r>
            <a:endParaRPr sz="2400">
              <a:latin typeface="Arial"/>
              <a:cs typeface="Arial"/>
            </a:endParaRPr>
          </a:p>
          <a:p>
            <a:pPr marL="542925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x=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pow(b,2)+pow(c,2)-2*b*c;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16890" y="1510029"/>
            <a:ext cx="8548370" cy="2774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679" marR="975994" indent="-6413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Rewrite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 mathematical expression using </a:t>
            </a:r>
            <a:r>
              <a:rPr sz="2400" b="1" spc="-5" dirty="0">
                <a:latin typeface="Arial"/>
                <a:cs typeface="Arial"/>
              </a:rPr>
              <a:t>C  functions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>
              <a:latin typeface="Arial"/>
              <a:cs typeface="Arial"/>
            </a:endParaRPr>
          </a:p>
          <a:p>
            <a:pPr marL="688975">
              <a:lnSpc>
                <a:spcPct val="100000"/>
              </a:lnSpc>
            </a:pPr>
            <a:r>
              <a:rPr sz="3200" b="1" dirty="0">
                <a:latin typeface="Arial"/>
                <a:cs typeface="Arial"/>
              </a:rPr>
              <a:t>a</a:t>
            </a:r>
            <a:r>
              <a:rPr sz="3150" b="1" baseline="25132" dirty="0">
                <a:latin typeface="Arial"/>
                <a:cs typeface="Arial"/>
              </a:rPr>
              <a:t>2</a:t>
            </a:r>
            <a:r>
              <a:rPr sz="3200" b="1" dirty="0">
                <a:latin typeface="Arial"/>
                <a:cs typeface="Arial"/>
              </a:rPr>
              <a:t>=b</a:t>
            </a:r>
            <a:r>
              <a:rPr sz="3150" b="1" baseline="25132" dirty="0">
                <a:latin typeface="Arial"/>
                <a:cs typeface="Arial"/>
              </a:rPr>
              <a:t>2</a:t>
            </a:r>
            <a:r>
              <a:rPr sz="3200" b="1" dirty="0">
                <a:latin typeface="Arial"/>
                <a:cs typeface="Arial"/>
              </a:rPr>
              <a:t>+c</a:t>
            </a:r>
            <a:r>
              <a:rPr sz="3150" b="1" baseline="25132" dirty="0">
                <a:latin typeface="Arial"/>
                <a:cs typeface="Arial"/>
              </a:rPr>
              <a:t>2</a:t>
            </a:r>
            <a:r>
              <a:rPr sz="3200" b="1" dirty="0">
                <a:latin typeface="Arial"/>
                <a:cs typeface="Arial"/>
              </a:rPr>
              <a:t>-2bc </a:t>
            </a:r>
            <a:r>
              <a:rPr sz="3200" b="1" spc="-5" dirty="0">
                <a:latin typeface="Arial"/>
                <a:cs typeface="Arial"/>
              </a:rPr>
              <a:t>cosα </a:t>
            </a:r>
            <a:r>
              <a:rPr sz="3200" b="1" dirty="0">
                <a:latin typeface="Arial"/>
                <a:cs typeface="Arial"/>
              </a:rPr>
              <a:t>, </a:t>
            </a:r>
            <a:r>
              <a:rPr sz="3200" b="1" spc="-5" dirty="0">
                <a:latin typeface="Arial"/>
                <a:cs typeface="Arial"/>
              </a:rPr>
              <a:t>where </a:t>
            </a:r>
            <a:r>
              <a:rPr sz="3200" b="1" dirty="0">
                <a:latin typeface="Arial"/>
                <a:cs typeface="Arial"/>
              </a:rPr>
              <a:t>α </a:t>
            </a:r>
            <a:r>
              <a:rPr sz="3200" b="1" spc="-5" dirty="0">
                <a:latin typeface="Arial"/>
                <a:cs typeface="Arial"/>
              </a:rPr>
              <a:t>in</a:t>
            </a:r>
            <a:r>
              <a:rPr sz="3200" b="1" spc="-11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degree</a:t>
            </a:r>
            <a:endParaRPr sz="32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2995"/>
              </a:spcBef>
            </a:pPr>
            <a:r>
              <a:rPr sz="2400" b="1" spc="-5" dirty="0">
                <a:latin typeface="Arial"/>
                <a:cs typeface="Arial"/>
              </a:rPr>
              <a:t>double </a:t>
            </a:r>
            <a:r>
              <a:rPr sz="2400" b="1" dirty="0">
                <a:latin typeface="Arial"/>
                <a:cs typeface="Arial"/>
              </a:rPr>
              <a:t>a, b, c,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alpha;</a:t>
            </a:r>
            <a:endParaRPr sz="24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a=sqrt(pow(b,2)+pow(c,2) </a:t>
            </a:r>
            <a:r>
              <a:rPr sz="2400" b="1" dirty="0">
                <a:latin typeface="Arial"/>
                <a:cs typeface="Arial"/>
              </a:rPr>
              <a:t>- </a:t>
            </a:r>
            <a:r>
              <a:rPr sz="2400" b="1" spc="-5" dirty="0">
                <a:latin typeface="Arial"/>
                <a:cs typeface="Arial"/>
              </a:rPr>
              <a:t>2 * </a:t>
            </a:r>
            <a:r>
              <a:rPr sz="2400" b="1" spc="-10" dirty="0">
                <a:latin typeface="Arial"/>
                <a:cs typeface="Arial"/>
              </a:rPr>
              <a:t>b* c* </a:t>
            </a:r>
            <a:r>
              <a:rPr sz="2400" b="1" spc="-5" dirty="0">
                <a:latin typeface="Arial"/>
                <a:cs typeface="Arial"/>
              </a:rPr>
              <a:t>cos(alpha * </a:t>
            </a:r>
            <a:r>
              <a:rPr sz="2400" b="1" dirty="0">
                <a:latin typeface="Arial"/>
                <a:cs typeface="Arial"/>
              </a:rPr>
              <a:t>PI /</a:t>
            </a:r>
            <a:r>
              <a:rPr sz="2400" b="1" spc="9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180.0));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9590" y="5029155"/>
            <a:ext cx="7709534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220"/>
              </a:lnSpc>
              <a:spcBef>
                <a:spcPts val="95"/>
              </a:spcBef>
            </a:pPr>
            <a:r>
              <a:rPr sz="1900" b="1" i="1" spc="-60" dirty="0">
                <a:solidFill>
                  <a:srgbClr val="FF0000"/>
                </a:solidFill>
                <a:latin typeface="Arial"/>
                <a:cs typeface="Arial"/>
              </a:rPr>
              <a:t>converting from degrees </a:t>
            </a:r>
            <a:r>
              <a:rPr sz="1900" b="1" i="1" spc="-50" dirty="0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sz="1900" b="1" i="1" spc="-55" dirty="0">
                <a:solidFill>
                  <a:srgbClr val="FF0000"/>
                </a:solidFill>
                <a:latin typeface="Arial"/>
                <a:cs typeface="Arial"/>
              </a:rPr>
              <a:t>radians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is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simply </a:t>
            </a:r>
            <a:r>
              <a:rPr sz="1900" b="1" i="1" spc="-50" dirty="0">
                <a:solidFill>
                  <a:srgbClr val="FF0000"/>
                </a:solidFill>
                <a:latin typeface="Arial"/>
                <a:cs typeface="Arial"/>
              </a:rPr>
              <a:t>multiply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number</a:t>
            </a:r>
            <a:r>
              <a:rPr sz="1800" b="1" spc="2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of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220"/>
              </a:lnSpc>
            </a:pPr>
            <a:r>
              <a:rPr sz="1900" b="1" i="1" spc="-60" dirty="0">
                <a:solidFill>
                  <a:srgbClr val="FF0000"/>
                </a:solidFill>
                <a:latin typeface="Arial"/>
                <a:cs typeface="Arial"/>
              </a:rPr>
              <a:t>degree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by Π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/180°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83234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28192" y="1798777"/>
            <a:ext cx="8142605" cy="4380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235" indent="-28067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56870" algn="l"/>
              </a:tabLst>
            </a:pPr>
            <a:r>
              <a:rPr sz="2000" b="1" spc="-10" dirty="0">
                <a:latin typeface="Arial"/>
                <a:cs typeface="Arial"/>
              </a:rPr>
              <a:t>Write </a:t>
            </a:r>
            <a:r>
              <a:rPr sz="2000" b="1" dirty="0">
                <a:latin typeface="Arial"/>
                <a:cs typeface="Arial"/>
              </a:rPr>
              <a:t>a complete c program to do the</a:t>
            </a:r>
            <a:r>
              <a:rPr sz="2000" b="1" spc="-1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following.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2200">
              <a:latin typeface="Arial"/>
              <a:cs typeface="Arial"/>
            </a:endParaRPr>
          </a:p>
          <a:p>
            <a:pPr marL="1925320">
              <a:lnSpc>
                <a:spcPct val="100000"/>
              </a:lnSpc>
              <a:spcBef>
                <a:spcPts val="1835"/>
              </a:spcBef>
              <a:tabLst>
                <a:tab pos="3149600" algn="l"/>
                <a:tab pos="3613785" algn="l"/>
                <a:tab pos="4566285" algn="l"/>
              </a:tabLst>
            </a:pPr>
            <a:r>
              <a:rPr sz="3200" b="1" dirty="0">
                <a:latin typeface="Arial"/>
                <a:cs typeface="Arial"/>
              </a:rPr>
              <a:t>Y=</a:t>
            </a:r>
            <a:r>
              <a:rPr sz="3200" b="1" spc="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x</a:t>
            </a:r>
            <a:r>
              <a:rPr sz="3150" b="1" baseline="25132" dirty="0">
                <a:latin typeface="Arial"/>
                <a:cs typeface="Arial"/>
              </a:rPr>
              <a:t>3	</a:t>
            </a:r>
            <a:r>
              <a:rPr sz="3200" b="1" dirty="0">
                <a:latin typeface="Arial"/>
                <a:cs typeface="Arial"/>
              </a:rPr>
              <a:t>+	x</a:t>
            </a:r>
            <a:r>
              <a:rPr sz="3150" b="1" baseline="25132" dirty="0">
                <a:latin typeface="Arial"/>
                <a:cs typeface="Arial"/>
              </a:rPr>
              <a:t>2</a:t>
            </a:r>
            <a:r>
              <a:rPr sz="3150" b="1" spc="457" baseline="25132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+	x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00">
              <a:latin typeface="Arial"/>
              <a:cs typeface="Arial"/>
            </a:endParaRPr>
          </a:p>
          <a:p>
            <a:pPr marL="133985">
              <a:lnSpc>
                <a:spcPct val="100000"/>
              </a:lnSpc>
            </a:pPr>
            <a:r>
              <a:rPr sz="1800" b="1" spc="-35" dirty="0">
                <a:latin typeface="Arial"/>
                <a:cs typeface="Arial"/>
              </a:rPr>
              <a:t>Your </a:t>
            </a:r>
            <a:r>
              <a:rPr sz="1800" b="1" spc="-5" dirty="0">
                <a:latin typeface="Arial"/>
                <a:cs typeface="Arial"/>
              </a:rPr>
              <a:t>program </a:t>
            </a:r>
            <a:r>
              <a:rPr sz="1800" b="1" dirty="0">
                <a:latin typeface="Arial"/>
                <a:cs typeface="Arial"/>
              </a:rPr>
              <a:t>should include </a:t>
            </a:r>
            <a:r>
              <a:rPr sz="1800" b="1" spc="10" dirty="0">
                <a:latin typeface="Arial"/>
                <a:cs typeface="Arial"/>
              </a:rPr>
              <a:t>two </a:t>
            </a:r>
            <a:r>
              <a:rPr sz="1800" b="1" dirty="0">
                <a:latin typeface="Arial"/>
                <a:cs typeface="Arial"/>
              </a:rPr>
              <a:t>functions,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cubic to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return x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to</a:t>
            </a:r>
            <a:r>
              <a:rPr sz="1800"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endParaRPr sz="1800">
              <a:latin typeface="Arial"/>
              <a:cs typeface="Arial"/>
            </a:endParaRPr>
          </a:p>
          <a:p>
            <a:pPr marL="138430">
              <a:lnSpc>
                <a:spcPct val="100000"/>
              </a:lnSpc>
              <a:tabLst>
                <a:tab pos="1840864" algn="l"/>
              </a:tabLst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power</a:t>
            </a:r>
            <a:r>
              <a:rPr sz="18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of</a:t>
            </a:r>
            <a:r>
              <a:rPr sz="18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three	</a:t>
            </a:r>
            <a:r>
              <a:rPr sz="1800" b="1" dirty="0">
                <a:latin typeface="Arial"/>
                <a:cs typeface="Arial"/>
              </a:rPr>
              <a:t>and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square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return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x to the power of</a:t>
            </a:r>
            <a:r>
              <a:rPr sz="1800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10" dirty="0">
                <a:solidFill>
                  <a:srgbClr val="FF0000"/>
                </a:solidFill>
                <a:latin typeface="Arial"/>
                <a:cs typeface="Arial"/>
              </a:rPr>
              <a:t>two</a:t>
            </a:r>
            <a:r>
              <a:rPr sz="1800" b="1" spc="1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Arial"/>
              <a:cs typeface="Arial"/>
            </a:endParaRPr>
          </a:p>
          <a:p>
            <a:pPr marL="211454" marR="46990" indent="-64135">
              <a:lnSpc>
                <a:spcPct val="100000"/>
              </a:lnSpc>
              <a:buAutoNum type="arabicPeriod" startAt="2"/>
              <a:tabLst>
                <a:tab pos="427990" algn="l"/>
              </a:tabLst>
            </a:pPr>
            <a:r>
              <a:rPr sz="2000" b="1" spc="-10" dirty="0">
                <a:latin typeface="Arial"/>
                <a:cs typeface="Arial"/>
              </a:rPr>
              <a:t>Write </a:t>
            </a:r>
            <a:r>
              <a:rPr sz="2000" b="1" dirty="0">
                <a:latin typeface="Arial"/>
                <a:cs typeface="Arial"/>
              </a:rPr>
              <a:t>a complete c program </a:t>
            </a:r>
            <a:r>
              <a:rPr sz="2000" b="1" spc="5" dirty="0">
                <a:latin typeface="Arial"/>
                <a:cs typeface="Arial"/>
              </a:rPr>
              <a:t>with </a:t>
            </a:r>
            <a:r>
              <a:rPr sz="2000" b="1" dirty="0">
                <a:latin typeface="Arial"/>
                <a:cs typeface="Arial"/>
              </a:rPr>
              <a:t>a function that takes a</a:t>
            </a:r>
            <a:r>
              <a:rPr sz="2000" b="1" spc="-2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number  and prints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it..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AutoNum type="arabicPeriod" startAt="2"/>
            </a:pPr>
            <a:endParaRPr sz="2200">
              <a:latin typeface="Arial"/>
              <a:cs typeface="Arial"/>
            </a:endParaRPr>
          </a:p>
          <a:p>
            <a:pPr marL="426084" indent="-280670">
              <a:lnSpc>
                <a:spcPct val="100000"/>
              </a:lnSpc>
              <a:buAutoNum type="arabicPeriod" startAt="2"/>
              <a:tabLst>
                <a:tab pos="426720" algn="l"/>
              </a:tabLst>
            </a:pPr>
            <a:r>
              <a:rPr sz="2000" b="1" spc="-10" dirty="0">
                <a:latin typeface="Arial"/>
                <a:cs typeface="Arial"/>
              </a:rPr>
              <a:t>Write </a:t>
            </a:r>
            <a:r>
              <a:rPr sz="2000" b="1" dirty="0">
                <a:latin typeface="Arial"/>
                <a:cs typeface="Arial"/>
              </a:rPr>
              <a:t>a complete c program </a:t>
            </a:r>
            <a:r>
              <a:rPr sz="2000" b="1" spc="5" dirty="0">
                <a:latin typeface="Arial"/>
                <a:cs typeface="Arial"/>
              </a:rPr>
              <a:t>with </a:t>
            </a:r>
            <a:r>
              <a:rPr sz="2000" b="1" dirty="0">
                <a:latin typeface="Arial"/>
                <a:cs typeface="Arial"/>
              </a:rPr>
              <a:t>a function that reads a</a:t>
            </a:r>
            <a:r>
              <a:rPr sz="2000" b="1" spc="-229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number</a:t>
            </a:r>
            <a:endParaRPr sz="20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5"/>
              </a:spcBef>
              <a:tabLst>
                <a:tab pos="1339850" algn="l"/>
              </a:tabLst>
            </a:pP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then	prints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it..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24736"/>
            <a:ext cx="8914130" cy="178181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Two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types:</a:t>
            </a:r>
            <a:endParaRPr sz="3200">
              <a:latin typeface="Arial"/>
              <a:cs typeface="Arial"/>
            </a:endParaRPr>
          </a:p>
          <a:p>
            <a:pPr marL="1027430" lvl="1" indent="-451484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1028065" algn="l"/>
              </a:tabLst>
            </a:pPr>
            <a:r>
              <a:rPr sz="3200" dirty="0">
                <a:latin typeface="Arial"/>
                <a:cs typeface="Arial"/>
              </a:rPr>
              <a:t>C </a:t>
            </a:r>
            <a:r>
              <a:rPr sz="3200" spc="-5" dirty="0">
                <a:latin typeface="Arial"/>
                <a:cs typeface="Arial"/>
              </a:rPr>
              <a:t>library functions </a:t>
            </a:r>
            <a:r>
              <a:rPr sz="3200" dirty="0">
                <a:latin typeface="Arial"/>
                <a:cs typeface="Arial"/>
              </a:rPr>
              <a:t>(</a:t>
            </a:r>
            <a:r>
              <a:rPr sz="3200" b="1" dirty="0">
                <a:solidFill>
                  <a:srgbClr val="333399"/>
                </a:solidFill>
                <a:latin typeface="Arial"/>
                <a:cs typeface="Arial"/>
              </a:rPr>
              <a:t>sqrt (x), abs</a:t>
            </a:r>
            <a:r>
              <a:rPr sz="3200" b="1" spc="-100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333399"/>
                </a:solidFill>
                <a:latin typeface="Arial"/>
                <a:cs typeface="Arial"/>
              </a:rPr>
              <a:t>(x),…)</a:t>
            </a:r>
            <a:endParaRPr sz="3200">
              <a:latin typeface="Arial"/>
              <a:cs typeface="Arial"/>
            </a:endParaRPr>
          </a:p>
          <a:p>
            <a:pPr marL="1028065" lvl="1" indent="-4521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1028700" algn="l"/>
              </a:tabLst>
            </a:pPr>
            <a:r>
              <a:rPr sz="3200" dirty="0">
                <a:latin typeface="Arial"/>
                <a:cs typeface="Arial"/>
              </a:rPr>
              <a:t>User </a:t>
            </a:r>
            <a:r>
              <a:rPr sz="3200" spc="-5" dirty="0">
                <a:latin typeface="Arial"/>
                <a:cs typeface="Arial"/>
              </a:rPr>
              <a:t>defined </a:t>
            </a:r>
            <a:r>
              <a:rPr sz="3200" dirty="0">
                <a:latin typeface="Arial"/>
                <a:cs typeface="Arial"/>
              </a:rPr>
              <a:t>functions </a:t>
            </a:r>
            <a:r>
              <a:rPr sz="3200" spc="-10" dirty="0">
                <a:latin typeface="Arial"/>
                <a:cs typeface="Arial"/>
              </a:rPr>
              <a:t>(Your </a:t>
            </a:r>
            <a:r>
              <a:rPr sz="3200" dirty="0">
                <a:latin typeface="Arial"/>
                <a:cs typeface="Arial"/>
              </a:rPr>
              <a:t>own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382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4206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4383"/>
            <a:ext cx="9144000" cy="63581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68883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98" y="1487551"/>
            <a:ext cx="8074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What </a:t>
            </a:r>
            <a:r>
              <a:rPr sz="2400" spc="-10" dirty="0">
                <a:latin typeface="Arial"/>
                <a:cs typeface="Arial"/>
              </a:rPr>
              <a:t>will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dirty="0">
                <a:latin typeface="Arial"/>
                <a:cs typeface="Arial"/>
              </a:rPr>
              <a:t>the output if </a:t>
            </a:r>
            <a:r>
              <a:rPr sz="2400" spc="-5" dirty="0">
                <a:latin typeface="Arial"/>
                <a:cs typeface="Arial"/>
              </a:rPr>
              <a:t>you execute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 C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code?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051" y="1915667"/>
            <a:ext cx="4428744" cy="4457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17541" y="5182361"/>
            <a:ext cx="3240405" cy="120142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Output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(screen):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15494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q is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17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17541" y="2565654"/>
            <a:ext cx="3240405" cy="120142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 marR="178308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Main</a:t>
            </a:r>
            <a:r>
              <a:rPr sz="18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function  </a:t>
            </a:r>
            <a:r>
              <a:rPr sz="1800" spc="-5" dirty="0">
                <a:latin typeface="Arial"/>
                <a:cs typeface="Arial"/>
              </a:rPr>
              <a:t>q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17541" y="3885438"/>
            <a:ext cx="3240405" cy="119951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 function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q=3 </a:t>
            </a:r>
            <a:r>
              <a:rPr sz="1800" dirty="0">
                <a:latin typeface="Arial"/>
                <a:cs typeface="Arial"/>
              </a:rPr>
              <a:t>, </a:t>
            </a:r>
            <a:r>
              <a:rPr sz="1800" spc="-5" dirty="0">
                <a:latin typeface="Arial"/>
                <a:cs typeface="Arial"/>
              </a:rPr>
              <a:t>b=3 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c=4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p=??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122" y="468883"/>
            <a:ext cx="63652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 (more</a:t>
            </a:r>
            <a:r>
              <a:rPr spc="-70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98" y="1487551"/>
            <a:ext cx="8074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What </a:t>
            </a:r>
            <a:r>
              <a:rPr sz="2400" spc="-10" dirty="0">
                <a:latin typeface="Arial"/>
                <a:cs typeface="Arial"/>
              </a:rPr>
              <a:t>will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dirty="0">
                <a:latin typeface="Arial"/>
                <a:cs typeface="Arial"/>
              </a:rPr>
              <a:t>the output if </a:t>
            </a:r>
            <a:r>
              <a:rPr sz="2400" spc="-5" dirty="0">
                <a:latin typeface="Arial"/>
                <a:cs typeface="Arial"/>
              </a:rPr>
              <a:t>you execute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 C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code?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051" y="1915667"/>
            <a:ext cx="4428744" cy="4457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17541" y="5182361"/>
            <a:ext cx="3240405" cy="120142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Output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(screen):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15494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q is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17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17541" y="2565654"/>
            <a:ext cx="3240405" cy="120142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 marR="178308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Main</a:t>
            </a:r>
            <a:r>
              <a:rPr sz="18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function  </a:t>
            </a:r>
            <a:r>
              <a:rPr sz="1800" spc="-5" dirty="0">
                <a:latin typeface="Arial"/>
                <a:cs typeface="Arial"/>
              </a:rPr>
              <a:t>q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17541" y="3885438"/>
            <a:ext cx="3240405" cy="119951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 function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q=3 </a:t>
            </a:r>
            <a:r>
              <a:rPr sz="1800" dirty="0">
                <a:latin typeface="Arial"/>
                <a:cs typeface="Arial"/>
              </a:rPr>
              <a:t>, </a:t>
            </a:r>
            <a:r>
              <a:rPr sz="1800" spc="-5" dirty="0">
                <a:latin typeface="Arial"/>
                <a:cs typeface="Arial"/>
              </a:rPr>
              <a:t>b=3 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c=4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p=??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798" y="487792"/>
            <a:ext cx="668464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Let </a:t>
            </a:r>
            <a:r>
              <a:rPr sz="4200" b="1" i="1" spc="-120" dirty="0">
                <a:solidFill>
                  <a:srgbClr val="C00000"/>
                </a:solidFill>
                <a:latin typeface="Arial"/>
                <a:cs typeface="Arial"/>
              </a:rPr>
              <a:t>us </a:t>
            </a: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review the</a:t>
            </a:r>
            <a:r>
              <a:rPr sz="4200" b="1" i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concepts: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52370" y="1088516"/>
            <a:ext cx="6658609" cy="53340"/>
          </a:xfrm>
          <a:custGeom>
            <a:avLst/>
            <a:gdLst/>
            <a:ahLst/>
            <a:cxnLst/>
            <a:rect l="l" t="t" r="r" b="b"/>
            <a:pathLst>
              <a:path w="6658609" h="53340">
                <a:moveTo>
                  <a:pt x="6658356" y="0"/>
                </a:moveTo>
                <a:lnTo>
                  <a:pt x="0" y="0"/>
                </a:lnTo>
                <a:lnTo>
                  <a:pt x="0" y="53340"/>
                </a:lnTo>
                <a:lnTo>
                  <a:pt x="6658356" y="53340"/>
                </a:lnTo>
                <a:lnTo>
                  <a:pt x="665835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510029"/>
            <a:ext cx="8648065" cy="4350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6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Choose the best </a:t>
            </a:r>
            <a:r>
              <a:rPr sz="2400" b="1" dirty="0">
                <a:latin typeface="Arial"/>
                <a:cs typeface="Arial"/>
              </a:rPr>
              <a:t>answer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79450" indent="-343535">
              <a:lnSpc>
                <a:spcPts val="2380"/>
              </a:lnSpc>
              <a:buAutoNum type="arabicPeriod"/>
              <a:tabLst>
                <a:tab pos="679450" algn="l"/>
                <a:tab pos="680085" algn="l"/>
              </a:tabLst>
            </a:pPr>
            <a:r>
              <a:rPr sz="2000" b="1" dirty="0">
                <a:latin typeface="Arial"/>
                <a:cs typeface="Arial"/>
              </a:rPr>
              <a:t>When using a function, </a:t>
            </a:r>
            <a:r>
              <a:rPr sz="2000" b="1" spc="5" dirty="0">
                <a:latin typeface="Arial"/>
                <a:cs typeface="Arial"/>
              </a:rPr>
              <a:t>what </a:t>
            </a:r>
            <a:r>
              <a:rPr sz="2000" b="1" dirty="0">
                <a:latin typeface="Arial"/>
                <a:cs typeface="Arial"/>
              </a:rPr>
              <a:t>is the first thing </a:t>
            </a:r>
            <a:r>
              <a:rPr sz="2000" b="1" spc="-10" dirty="0">
                <a:latin typeface="Arial"/>
                <a:cs typeface="Arial"/>
              </a:rPr>
              <a:t>you </a:t>
            </a:r>
            <a:r>
              <a:rPr sz="2000" b="1" dirty="0">
                <a:latin typeface="Arial"/>
                <a:cs typeface="Arial"/>
              </a:rPr>
              <a:t>must</a:t>
            </a:r>
            <a:r>
              <a:rPr sz="2000" b="1" spc="-2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do?</a:t>
            </a:r>
            <a:endParaRPr sz="2000">
              <a:latin typeface="Arial"/>
              <a:cs typeface="Arial"/>
            </a:endParaRPr>
          </a:p>
          <a:p>
            <a:pPr marL="1050925" lvl="1" indent="-295910">
              <a:lnSpc>
                <a:spcPct val="100000"/>
              </a:lnSpc>
              <a:buAutoNum type="alphaLcParenR"/>
              <a:tabLst>
                <a:tab pos="1051560" algn="l"/>
              </a:tabLst>
            </a:pPr>
            <a:r>
              <a:rPr sz="2000" b="1" spc="-5" dirty="0">
                <a:latin typeface="Arial"/>
                <a:cs typeface="Arial"/>
              </a:rPr>
              <a:t>prototype</a:t>
            </a:r>
            <a:endParaRPr sz="2000">
              <a:latin typeface="Arial"/>
              <a:cs typeface="Arial"/>
            </a:endParaRPr>
          </a:p>
          <a:p>
            <a:pPr marL="1064895" lvl="1" indent="-309880">
              <a:lnSpc>
                <a:spcPct val="100000"/>
              </a:lnSpc>
              <a:buAutoNum type="alphaLcParenR"/>
              <a:tabLst>
                <a:tab pos="1065530" algn="l"/>
              </a:tabLst>
            </a:pPr>
            <a:r>
              <a:rPr sz="2000" b="1" dirty="0">
                <a:latin typeface="Arial"/>
                <a:cs typeface="Arial"/>
              </a:rPr>
              <a:t>declare</a:t>
            </a:r>
            <a:endParaRPr sz="2000">
              <a:latin typeface="Arial"/>
              <a:cs typeface="Arial"/>
            </a:endParaRPr>
          </a:p>
          <a:p>
            <a:pPr marL="1050925" lvl="1" indent="-295910">
              <a:lnSpc>
                <a:spcPct val="100000"/>
              </a:lnSpc>
              <a:buAutoNum type="alphaLcParenR"/>
              <a:tabLst>
                <a:tab pos="1051560" algn="l"/>
              </a:tabLst>
            </a:pPr>
            <a:r>
              <a:rPr sz="2000" b="1" spc="-5" dirty="0">
                <a:latin typeface="Arial"/>
                <a:cs typeface="Arial"/>
              </a:rPr>
              <a:t>initialize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16585" indent="-280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Where should the </a:t>
            </a:r>
            <a:r>
              <a:rPr sz="2000" b="1" spc="-5" dirty="0">
                <a:latin typeface="Arial"/>
                <a:cs typeface="Arial"/>
              </a:rPr>
              <a:t>prototype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be?</a:t>
            </a:r>
            <a:endParaRPr sz="2000">
              <a:latin typeface="Arial"/>
              <a:cs typeface="Arial"/>
            </a:endParaRPr>
          </a:p>
          <a:p>
            <a:pPr marL="980440" lvl="1" indent="-295910">
              <a:lnSpc>
                <a:spcPct val="100000"/>
              </a:lnSpc>
              <a:buAutoNum type="alphaLcParenR"/>
              <a:tabLst>
                <a:tab pos="981075" algn="l"/>
              </a:tabLst>
            </a:pPr>
            <a:r>
              <a:rPr sz="2000" b="1" dirty="0">
                <a:latin typeface="Arial"/>
                <a:cs typeface="Arial"/>
              </a:rPr>
              <a:t>after int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main()</a:t>
            </a:r>
            <a:endParaRPr sz="2000">
              <a:latin typeface="Arial"/>
              <a:cs typeface="Arial"/>
            </a:endParaRPr>
          </a:p>
          <a:p>
            <a:pPr marL="995044" lvl="1" indent="-310515">
              <a:lnSpc>
                <a:spcPct val="100000"/>
              </a:lnSpc>
              <a:buAutoNum type="alphaLcParenR"/>
              <a:tabLst>
                <a:tab pos="995680" algn="l"/>
              </a:tabLst>
            </a:pPr>
            <a:r>
              <a:rPr sz="2000" b="1" dirty="0">
                <a:latin typeface="Arial"/>
                <a:cs typeface="Arial"/>
              </a:rPr>
              <a:t>before </a:t>
            </a:r>
            <a:r>
              <a:rPr sz="2000" b="1" spc="-5" dirty="0">
                <a:latin typeface="Arial"/>
                <a:cs typeface="Arial"/>
              </a:rPr>
              <a:t>int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main()</a:t>
            </a:r>
            <a:endParaRPr sz="2000">
              <a:latin typeface="Arial"/>
              <a:cs typeface="Arial"/>
            </a:endParaRPr>
          </a:p>
          <a:p>
            <a:pPr marL="980440" lvl="1" indent="-295910">
              <a:lnSpc>
                <a:spcPct val="100000"/>
              </a:lnSpc>
              <a:buAutoNum type="alphaLcParenR"/>
              <a:tabLst>
                <a:tab pos="981075" algn="l"/>
              </a:tabLst>
            </a:pPr>
            <a:r>
              <a:rPr sz="2000" b="1" dirty="0">
                <a:latin typeface="Arial"/>
                <a:cs typeface="Arial"/>
              </a:rPr>
              <a:t>a </a:t>
            </a:r>
            <a:r>
              <a:rPr sz="2000" b="1" spc="-5" dirty="0">
                <a:latin typeface="Arial"/>
                <a:cs typeface="Arial"/>
              </a:rPr>
              <a:t>prototype </a:t>
            </a:r>
            <a:r>
              <a:rPr sz="2000" b="1" dirty="0">
                <a:latin typeface="Arial"/>
                <a:cs typeface="Arial"/>
              </a:rPr>
              <a:t>isn't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necessary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16585" indent="-280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Here is a function, double numbers (int x), </a:t>
            </a:r>
            <a:r>
              <a:rPr sz="2000" b="1" spc="5" dirty="0">
                <a:latin typeface="Arial"/>
                <a:cs typeface="Arial"/>
              </a:rPr>
              <a:t>what </a:t>
            </a:r>
            <a:r>
              <a:rPr sz="2000" b="1" dirty="0">
                <a:latin typeface="Arial"/>
                <a:cs typeface="Arial"/>
              </a:rPr>
              <a:t>is the name of</a:t>
            </a:r>
            <a:r>
              <a:rPr sz="2000" b="1" spc="-2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this</a:t>
            </a:r>
            <a:endParaRPr sz="2000">
              <a:latin typeface="Arial"/>
              <a:cs typeface="Arial"/>
            </a:endParaRPr>
          </a:p>
          <a:p>
            <a:pPr marL="67945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function?</a:t>
            </a:r>
            <a:endParaRPr sz="2000">
              <a:latin typeface="Arial"/>
              <a:cs typeface="Arial"/>
            </a:endParaRPr>
          </a:p>
          <a:p>
            <a:pPr marL="910590" lvl="1" indent="-295910">
              <a:lnSpc>
                <a:spcPct val="100000"/>
              </a:lnSpc>
              <a:buAutoNum type="alphaLcParenR"/>
              <a:tabLst>
                <a:tab pos="911225" algn="l"/>
                <a:tab pos="2164080" algn="l"/>
                <a:tab pos="3622675" algn="l"/>
              </a:tabLst>
            </a:pPr>
            <a:r>
              <a:rPr sz="2000" b="1" dirty="0">
                <a:latin typeface="Arial"/>
                <a:cs typeface="Arial"/>
              </a:rPr>
              <a:t>double	b)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int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x	c)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numbers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798" y="487792"/>
            <a:ext cx="668464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Let </a:t>
            </a:r>
            <a:r>
              <a:rPr sz="4200" b="1" i="1" spc="-120" dirty="0">
                <a:solidFill>
                  <a:srgbClr val="C00000"/>
                </a:solidFill>
                <a:latin typeface="Arial"/>
                <a:cs typeface="Arial"/>
              </a:rPr>
              <a:t>us </a:t>
            </a: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review the</a:t>
            </a:r>
            <a:r>
              <a:rPr sz="4200" b="1" i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concepts: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52370" y="1088516"/>
            <a:ext cx="6658609" cy="53340"/>
          </a:xfrm>
          <a:custGeom>
            <a:avLst/>
            <a:gdLst/>
            <a:ahLst/>
            <a:cxnLst/>
            <a:rect l="l" t="t" r="r" b="b"/>
            <a:pathLst>
              <a:path w="6658609" h="53340">
                <a:moveTo>
                  <a:pt x="6658356" y="0"/>
                </a:moveTo>
                <a:lnTo>
                  <a:pt x="0" y="0"/>
                </a:lnTo>
                <a:lnTo>
                  <a:pt x="0" y="53340"/>
                </a:lnTo>
                <a:lnTo>
                  <a:pt x="6658356" y="53340"/>
                </a:lnTo>
                <a:lnTo>
                  <a:pt x="665835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510029"/>
            <a:ext cx="8801100" cy="487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Choose the best </a:t>
            </a:r>
            <a:r>
              <a:rPr sz="2400" b="1" dirty="0">
                <a:latin typeface="Arial"/>
                <a:cs typeface="Arial"/>
              </a:rPr>
              <a:t>answer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16585" indent="-280670">
              <a:lnSpc>
                <a:spcPct val="100000"/>
              </a:lnSpc>
              <a:spcBef>
                <a:spcPts val="1660"/>
              </a:spcBef>
              <a:buAutoNum type="arabicPeriod" startAt="4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From question 3, </a:t>
            </a:r>
            <a:r>
              <a:rPr sz="2000" b="1" spc="5" dirty="0">
                <a:latin typeface="Arial"/>
                <a:cs typeface="Arial"/>
              </a:rPr>
              <a:t>what </a:t>
            </a:r>
            <a:r>
              <a:rPr sz="2000" b="1" dirty="0">
                <a:latin typeface="Arial"/>
                <a:cs typeface="Arial"/>
              </a:rPr>
              <a:t>data </a:t>
            </a:r>
            <a:r>
              <a:rPr sz="2000" b="1" spc="-10" dirty="0">
                <a:latin typeface="Arial"/>
                <a:cs typeface="Arial"/>
              </a:rPr>
              <a:t>type </a:t>
            </a:r>
            <a:r>
              <a:rPr sz="2000" b="1" spc="5" dirty="0">
                <a:latin typeface="Arial"/>
                <a:cs typeface="Arial"/>
              </a:rPr>
              <a:t>will </a:t>
            </a:r>
            <a:r>
              <a:rPr sz="2000" b="1" dirty="0">
                <a:latin typeface="Arial"/>
                <a:cs typeface="Arial"/>
              </a:rPr>
              <a:t>this function</a:t>
            </a:r>
            <a:r>
              <a:rPr sz="2000" b="1" spc="-2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return?</a:t>
            </a:r>
            <a:endParaRPr sz="2000">
              <a:latin typeface="Arial"/>
              <a:cs typeface="Arial"/>
            </a:endParaRPr>
          </a:p>
          <a:p>
            <a:pPr marL="910590" lvl="1" indent="-29591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911225" algn="l"/>
              </a:tabLst>
            </a:pPr>
            <a:r>
              <a:rPr sz="2000" b="1" dirty="0">
                <a:latin typeface="Arial"/>
                <a:cs typeface="Arial"/>
              </a:rPr>
              <a:t>int</a:t>
            </a:r>
            <a:endParaRPr sz="2000">
              <a:latin typeface="Arial"/>
              <a:cs typeface="Arial"/>
            </a:endParaRPr>
          </a:p>
          <a:p>
            <a:pPr marL="924560" lvl="1" indent="-309880">
              <a:lnSpc>
                <a:spcPct val="100000"/>
              </a:lnSpc>
              <a:buAutoNum type="alphaLcParenR"/>
              <a:tabLst>
                <a:tab pos="925194" algn="l"/>
              </a:tabLst>
            </a:pPr>
            <a:r>
              <a:rPr sz="2000" b="1" dirty="0">
                <a:latin typeface="Arial"/>
                <a:cs typeface="Arial"/>
              </a:rPr>
              <a:t>double</a:t>
            </a:r>
            <a:endParaRPr sz="2000">
              <a:latin typeface="Arial"/>
              <a:cs typeface="Arial"/>
            </a:endParaRPr>
          </a:p>
          <a:p>
            <a:pPr marL="910590" lvl="1" indent="-295910">
              <a:lnSpc>
                <a:spcPct val="100000"/>
              </a:lnSpc>
              <a:buAutoNum type="alphaLcParenR"/>
              <a:tabLst>
                <a:tab pos="911225" algn="l"/>
              </a:tabLst>
            </a:pPr>
            <a:r>
              <a:rPr sz="2000" b="1" dirty="0">
                <a:latin typeface="Arial"/>
                <a:cs typeface="Arial"/>
              </a:rPr>
              <a:t>char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16585" indent="-280670">
              <a:lnSpc>
                <a:spcPct val="100000"/>
              </a:lnSpc>
              <a:buAutoNum type="arabicPeriod" startAt="4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From question 4, </a:t>
            </a:r>
            <a:r>
              <a:rPr sz="2000" b="1" spc="10" dirty="0">
                <a:latin typeface="Arial"/>
                <a:cs typeface="Arial"/>
              </a:rPr>
              <a:t>what </a:t>
            </a:r>
            <a:r>
              <a:rPr sz="2000" b="1" dirty="0">
                <a:latin typeface="Arial"/>
                <a:cs typeface="Arial"/>
              </a:rPr>
              <a:t>data </a:t>
            </a:r>
            <a:r>
              <a:rPr sz="2000" b="1" spc="-10" dirty="0">
                <a:latin typeface="Arial"/>
                <a:cs typeface="Arial"/>
              </a:rPr>
              <a:t>type </a:t>
            </a:r>
            <a:r>
              <a:rPr sz="2000" b="1" spc="5" dirty="0">
                <a:latin typeface="Arial"/>
                <a:cs typeface="Arial"/>
              </a:rPr>
              <a:t>will </a:t>
            </a:r>
            <a:r>
              <a:rPr sz="2000" b="1" dirty="0">
                <a:latin typeface="Arial"/>
                <a:cs typeface="Arial"/>
              </a:rPr>
              <a:t>this function take</a:t>
            </a:r>
            <a:r>
              <a:rPr sz="2000" b="1" spc="-28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in?</a:t>
            </a:r>
            <a:endParaRPr sz="2000">
              <a:latin typeface="Arial"/>
              <a:cs typeface="Arial"/>
            </a:endParaRPr>
          </a:p>
          <a:p>
            <a:pPr marL="770255" lvl="1" indent="-294005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770890" algn="l"/>
              </a:tabLst>
            </a:pPr>
            <a:r>
              <a:rPr sz="2000" b="1" dirty="0">
                <a:latin typeface="Arial"/>
                <a:cs typeface="Arial"/>
              </a:rPr>
              <a:t>int</a:t>
            </a:r>
            <a:endParaRPr sz="2000">
              <a:latin typeface="Arial"/>
              <a:cs typeface="Arial"/>
            </a:endParaRPr>
          </a:p>
          <a:p>
            <a:pPr marL="786130" lvl="1" indent="-309880">
              <a:lnSpc>
                <a:spcPct val="100000"/>
              </a:lnSpc>
              <a:buAutoNum type="alphaLcParenR"/>
              <a:tabLst>
                <a:tab pos="786765" algn="l"/>
              </a:tabLst>
            </a:pPr>
            <a:r>
              <a:rPr sz="2000" b="1" dirty="0">
                <a:latin typeface="Arial"/>
                <a:cs typeface="Arial"/>
              </a:rPr>
              <a:t>double</a:t>
            </a:r>
            <a:endParaRPr sz="2000">
              <a:latin typeface="Arial"/>
              <a:cs typeface="Arial"/>
            </a:endParaRPr>
          </a:p>
          <a:p>
            <a:pPr marL="770255" lvl="1" indent="-294005">
              <a:lnSpc>
                <a:spcPct val="100000"/>
              </a:lnSpc>
              <a:buAutoNum type="alphaLcParenR"/>
              <a:tabLst>
                <a:tab pos="770890" algn="l"/>
              </a:tabLst>
            </a:pPr>
            <a:r>
              <a:rPr sz="2000" b="1" dirty="0">
                <a:latin typeface="Arial"/>
                <a:cs typeface="Arial"/>
              </a:rPr>
              <a:t>char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79450" marR="5080" indent="-342900">
              <a:lnSpc>
                <a:spcPct val="100000"/>
              </a:lnSpc>
              <a:buAutoNum type="arabicPeriod" startAt="4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int </a:t>
            </a:r>
            <a:r>
              <a:rPr sz="2000" b="1" spc="-5" dirty="0">
                <a:latin typeface="Arial"/>
                <a:cs typeface="Arial"/>
              </a:rPr>
              <a:t>my_function </a:t>
            </a:r>
            <a:r>
              <a:rPr sz="2000" b="1" dirty="0">
                <a:latin typeface="Arial"/>
                <a:cs typeface="Arial"/>
              </a:rPr>
              <a:t>(double a), </a:t>
            </a:r>
            <a:r>
              <a:rPr sz="2000" b="1" spc="5" dirty="0">
                <a:latin typeface="Arial"/>
                <a:cs typeface="Arial"/>
              </a:rPr>
              <a:t>what </a:t>
            </a:r>
            <a:r>
              <a:rPr sz="2000" b="1" spc="-10" dirty="0">
                <a:latin typeface="Arial"/>
                <a:cs typeface="Arial"/>
              </a:rPr>
              <a:t>type </a:t>
            </a:r>
            <a:r>
              <a:rPr sz="2000" b="1" dirty="0">
                <a:latin typeface="Arial"/>
                <a:cs typeface="Arial"/>
              </a:rPr>
              <a:t>of data will this functions</a:t>
            </a:r>
            <a:r>
              <a:rPr sz="2000" b="1" spc="-1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take  in?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AutoNum type="arabicPeriod" startAt="4"/>
            </a:pPr>
            <a:endParaRPr sz="2050">
              <a:latin typeface="Arial"/>
              <a:cs typeface="Arial"/>
            </a:endParaRPr>
          </a:p>
          <a:p>
            <a:pPr marL="770890" lvl="1" indent="-294640">
              <a:lnSpc>
                <a:spcPct val="100000"/>
              </a:lnSpc>
              <a:buAutoNum type="alphaLcParenR"/>
              <a:tabLst>
                <a:tab pos="771525" algn="l"/>
                <a:tab pos="2092960" algn="l"/>
                <a:tab pos="4916805" algn="l"/>
              </a:tabLst>
            </a:pPr>
            <a:r>
              <a:rPr sz="2000" b="1" dirty="0">
                <a:latin typeface="Arial"/>
                <a:cs typeface="Arial"/>
              </a:rPr>
              <a:t>double	b) </a:t>
            </a:r>
            <a:r>
              <a:rPr sz="2000" b="1" spc="-5" dirty="0">
                <a:latin typeface="Arial"/>
                <a:cs typeface="Arial"/>
              </a:rPr>
              <a:t>int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&amp;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double	c)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798" y="487792"/>
            <a:ext cx="668464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Let </a:t>
            </a:r>
            <a:r>
              <a:rPr sz="4200" b="1" i="1" spc="-120" dirty="0">
                <a:solidFill>
                  <a:srgbClr val="C00000"/>
                </a:solidFill>
                <a:latin typeface="Arial"/>
                <a:cs typeface="Arial"/>
              </a:rPr>
              <a:t>us </a:t>
            </a: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review the</a:t>
            </a:r>
            <a:r>
              <a:rPr sz="4200" b="1" i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concepts: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52370" y="1088516"/>
            <a:ext cx="6658609" cy="53340"/>
          </a:xfrm>
          <a:custGeom>
            <a:avLst/>
            <a:gdLst/>
            <a:ahLst/>
            <a:cxnLst/>
            <a:rect l="l" t="t" r="r" b="b"/>
            <a:pathLst>
              <a:path w="6658609" h="53340">
                <a:moveTo>
                  <a:pt x="6658356" y="0"/>
                </a:moveTo>
                <a:lnTo>
                  <a:pt x="0" y="0"/>
                </a:lnTo>
                <a:lnTo>
                  <a:pt x="0" y="53340"/>
                </a:lnTo>
                <a:lnTo>
                  <a:pt x="6658356" y="53340"/>
                </a:lnTo>
                <a:lnTo>
                  <a:pt x="665835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306981"/>
            <a:ext cx="8954135" cy="4728210"/>
          </a:xfrm>
          <a:prstGeom prst="rect">
            <a:avLst/>
          </a:prstGeom>
        </p:spPr>
        <p:txBody>
          <a:bodyPr vert="horz" wrap="square" lIns="0" tIns="215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95"/>
              </a:spcBef>
            </a:pPr>
            <a:r>
              <a:rPr sz="2400" b="1" spc="-5" dirty="0">
                <a:latin typeface="Arial"/>
                <a:cs typeface="Arial"/>
              </a:rPr>
              <a:t>Choose the best </a:t>
            </a:r>
            <a:r>
              <a:rPr sz="2400" b="1" dirty="0">
                <a:latin typeface="Arial"/>
                <a:cs typeface="Arial"/>
              </a:rPr>
              <a:t>answer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79450" marR="26034" indent="-342900">
              <a:lnSpc>
                <a:spcPct val="100000"/>
              </a:lnSpc>
              <a:spcBef>
                <a:spcPts val="1340"/>
              </a:spcBef>
              <a:buAutoNum type="arabicPeriod" startAt="7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Say </a:t>
            </a:r>
            <a:r>
              <a:rPr sz="2000" b="1" spc="25" dirty="0">
                <a:latin typeface="Arial"/>
                <a:cs typeface="Arial"/>
              </a:rPr>
              <a:t>we </a:t>
            </a:r>
            <a:r>
              <a:rPr sz="2000" b="1" spc="-5" dirty="0">
                <a:latin typeface="Arial"/>
                <a:cs typeface="Arial"/>
              </a:rPr>
              <a:t>have </a:t>
            </a:r>
            <a:r>
              <a:rPr sz="2000" b="1" dirty="0">
                <a:latin typeface="Arial"/>
                <a:cs typeface="Arial"/>
              </a:rPr>
              <a:t>a function, double subtract (double x, double </a:t>
            </a:r>
            <a:r>
              <a:rPr sz="2000" b="1" spc="-15" dirty="0">
                <a:latin typeface="Arial"/>
                <a:cs typeface="Arial"/>
              </a:rPr>
              <a:t>y), </a:t>
            </a:r>
            <a:r>
              <a:rPr sz="2000" b="1" spc="10" dirty="0">
                <a:latin typeface="Arial"/>
                <a:cs typeface="Arial"/>
              </a:rPr>
              <a:t>what</a:t>
            </a:r>
            <a:r>
              <a:rPr sz="2000" b="1" spc="-2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  the correct </a:t>
            </a:r>
            <a:r>
              <a:rPr sz="2000" b="1" spc="5" dirty="0">
                <a:latin typeface="Arial"/>
                <a:cs typeface="Arial"/>
              </a:rPr>
              <a:t>way </a:t>
            </a:r>
            <a:r>
              <a:rPr sz="2000" b="1" dirty="0">
                <a:latin typeface="Arial"/>
                <a:cs typeface="Arial"/>
              </a:rPr>
              <a:t>to call this function in the </a:t>
            </a:r>
            <a:r>
              <a:rPr sz="2000" b="1" spc="-5" dirty="0">
                <a:latin typeface="Arial"/>
                <a:cs typeface="Arial"/>
              </a:rPr>
              <a:t>main</a:t>
            </a:r>
            <a:r>
              <a:rPr sz="2000" b="1" spc="-2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program?</a:t>
            </a:r>
            <a:endParaRPr sz="2000">
              <a:latin typeface="Arial"/>
              <a:cs typeface="Arial"/>
            </a:endParaRPr>
          </a:p>
          <a:p>
            <a:pPr marL="1329690" lvl="1" indent="-295910">
              <a:lnSpc>
                <a:spcPct val="100000"/>
              </a:lnSpc>
              <a:buAutoNum type="alphaLcParenR"/>
              <a:tabLst>
                <a:tab pos="1330325" algn="l"/>
                <a:tab pos="3128645" algn="l"/>
                <a:tab pos="5308600" algn="l"/>
              </a:tabLst>
            </a:pPr>
            <a:r>
              <a:rPr sz="2000" b="1" dirty="0">
                <a:latin typeface="Arial"/>
                <a:cs typeface="Arial"/>
              </a:rPr>
              <a:t>subtract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(x)	b)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subtract</a:t>
            </a:r>
            <a:r>
              <a:rPr sz="2000" b="1" spc="-15" dirty="0">
                <a:latin typeface="Arial"/>
                <a:cs typeface="Arial"/>
              </a:rPr>
              <a:t> (y)	</a:t>
            </a:r>
            <a:r>
              <a:rPr sz="2000" b="1" dirty="0">
                <a:latin typeface="Arial"/>
                <a:cs typeface="Arial"/>
              </a:rPr>
              <a:t>c) subtract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(x,y)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79450" marR="524510" indent="-342900">
              <a:lnSpc>
                <a:spcPct val="100000"/>
              </a:lnSpc>
              <a:buAutoNum type="arabicPeriod" startAt="7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If a </a:t>
            </a:r>
            <a:r>
              <a:rPr sz="2000" b="1" spc="-5" dirty="0">
                <a:latin typeface="Arial"/>
                <a:cs typeface="Arial"/>
              </a:rPr>
              <a:t>variable is </a:t>
            </a:r>
            <a:r>
              <a:rPr sz="2000" b="1" dirty="0">
                <a:latin typeface="Arial"/>
                <a:cs typeface="Arial"/>
              </a:rPr>
              <a:t>declared inside a function, </a:t>
            </a:r>
            <a:r>
              <a:rPr sz="2000" b="1" spc="5" dirty="0">
                <a:latin typeface="Arial"/>
                <a:cs typeface="Arial"/>
              </a:rPr>
              <a:t>what </a:t>
            </a:r>
            <a:r>
              <a:rPr sz="2000" b="1" dirty="0">
                <a:latin typeface="Arial"/>
                <a:cs typeface="Arial"/>
              </a:rPr>
              <a:t>kind of </a:t>
            </a:r>
            <a:r>
              <a:rPr sz="2000" b="1" spc="-5" dirty="0">
                <a:latin typeface="Arial"/>
                <a:cs typeface="Arial"/>
              </a:rPr>
              <a:t>variable</a:t>
            </a:r>
            <a:r>
              <a:rPr sz="2000" b="1" spc="-20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is  </a:t>
            </a:r>
            <a:r>
              <a:rPr sz="2000" b="1" dirty="0">
                <a:latin typeface="Arial"/>
                <a:cs typeface="Arial"/>
              </a:rPr>
              <a:t>this?</a:t>
            </a:r>
            <a:endParaRPr sz="2000">
              <a:latin typeface="Arial"/>
              <a:cs typeface="Arial"/>
            </a:endParaRPr>
          </a:p>
          <a:p>
            <a:pPr marL="1189355" lvl="1" indent="-294005">
              <a:lnSpc>
                <a:spcPct val="100000"/>
              </a:lnSpc>
              <a:buAutoNum type="alphaLcParenR"/>
              <a:tabLst>
                <a:tab pos="1189990" algn="l"/>
                <a:tab pos="3245485" algn="l"/>
                <a:tab pos="5441315" algn="l"/>
              </a:tabLst>
            </a:pPr>
            <a:r>
              <a:rPr sz="2000" b="1" dirty="0">
                <a:latin typeface="Arial"/>
                <a:cs typeface="Arial"/>
              </a:rPr>
              <a:t>global</a:t>
            </a:r>
            <a:r>
              <a:rPr sz="2000" b="1" spc="-5" dirty="0">
                <a:latin typeface="Arial"/>
                <a:cs typeface="Arial"/>
              </a:rPr>
              <a:t> variable	</a:t>
            </a:r>
            <a:r>
              <a:rPr sz="2000" b="1" dirty="0">
                <a:latin typeface="Arial"/>
                <a:cs typeface="Arial"/>
              </a:rPr>
              <a:t>b)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local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variable	</a:t>
            </a:r>
            <a:r>
              <a:rPr sz="2000" b="1" dirty="0">
                <a:latin typeface="Arial"/>
                <a:cs typeface="Arial"/>
              </a:rPr>
              <a:t>c) extended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variable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Arial"/>
              <a:buAutoNum type="alphaLcParenR"/>
            </a:pPr>
            <a:endParaRPr sz="2050">
              <a:latin typeface="Arial"/>
              <a:cs typeface="Arial"/>
            </a:endParaRPr>
          </a:p>
          <a:p>
            <a:pPr marL="679450" marR="5080" indent="-342900">
              <a:lnSpc>
                <a:spcPct val="100000"/>
              </a:lnSpc>
              <a:buAutoNum type="arabicPeriod" startAt="7"/>
              <a:tabLst>
                <a:tab pos="617220" algn="l"/>
              </a:tabLst>
            </a:pPr>
            <a:r>
              <a:rPr sz="2000" b="1" dirty="0">
                <a:latin typeface="Arial"/>
                <a:cs typeface="Arial"/>
              </a:rPr>
              <a:t>If </a:t>
            </a:r>
            <a:r>
              <a:rPr sz="2000" b="1" spc="15" dirty="0">
                <a:latin typeface="Arial"/>
                <a:cs typeface="Arial"/>
              </a:rPr>
              <a:t>we </a:t>
            </a:r>
            <a:r>
              <a:rPr sz="2000" b="1" spc="-5" dirty="0">
                <a:latin typeface="Arial"/>
                <a:cs typeface="Arial"/>
              </a:rPr>
              <a:t>have </a:t>
            </a:r>
            <a:r>
              <a:rPr sz="2000" b="1" dirty="0">
                <a:latin typeface="Arial"/>
                <a:cs typeface="Arial"/>
              </a:rPr>
              <a:t>a function int stop (int n) , are </a:t>
            </a:r>
            <a:r>
              <a:rPr sz="2000" b="1" spc="15" dirty="0">
                <a:latin typeface="Arial"/>
                <a:cs typeface="Arial"/>
              </a:rPr>
              <a:t>we </a:t>
            </a:r>
            <a:r>
              <a:rPr sz="2000" b="1" dirty="0">
                <a:latin typeface="Arial"/>
                <a:cs typeface="Arial"/>
              </a:rPr>
              <a:t>able to send </a:t>
            </a:r>
            <a:r>
              <a:rPr sz="2000" b="1" spc="-5" dirty="0">
                <a:latin typeface="Arial"/>
                <a:cs typeface="Arial"/>
              </a:rPr>
              <a:t>it 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3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different  </a:t>
            </a:r>
            <a:r>
              <a:rPr sz="2000" b="1" spc="-5" dirty="0">
                <a:latin typeface="Arial"/>
                <a:cs typeface="Arial"/>
              </a:rPr>
              <a:t>variable in </a:t>
            </a:r>
            <a:r>
              <a:rPr sz="2000" b="1" dirty="0">
                <a:latin typeface="Arial"/>
                <a:cs typeface="Arial"/>
              </a:rPr>
              <a:t>the </a:t>
            </a:r>
            <a:r>
              <a:rPr sz="2000" b="1" spc="-5" dirty="0">
                <a:latin typeface="Arial"/>
                <a:cs typeface="Arial"/>
              </a:rPr>
              <a:t>main </a:t>
            </a:r>
            <a:r>
              <a:rPr sz="2000" b="1" dirty="0">
                <a:latin typeface="Arial"/>
                <a:cs typeface="Arial"/>
              </a:rPr>
              <a:t>program or does </a:t>
            </a:r>
            <a:r>
              <a:rPr sz="2000" b="1" spc="-5" dirty="0">
                <a:latin typeface="Arial"/>
                <a:cs typeface="Arial"/>
              </a:rPr>
              <a:t>it have </a:t>
            </a:r>
            <a:r>
              <a:rPr sz="2000" b="1" dirty="0">
                <a:latin typeface="Arial"/>
                <a:cs typeface="Arial"/>
              </a:rPr>
              <a:t>to be n. For example,  stop (x)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AutoNum type="arabicPeriod" startAt="7"/>
            </a:pPr>
            <a:endParaRPr sz="2050">
              <a:latin typeface="Arial"/>
              <a:cs typeface="Arial"/>
            </a:endParaRPr>
          </a:p>
          <a:p>
            <a:pPr marL="1189355" lvl="1" indent="-294005">
              <a:lnSpc>
                <a:spcPct val="100000"/>
              </a:lnSpc>
              <a:buAutoNum type="alphaLcParenR"/>
              <a:tabLst>
                <a:tab pos="1189990" algn="l"/>
                <a:tab pos="2453005" algn="l"/>
              </a:tabLst>
            </a:pPr>
            <a:r>
              <a:rPr sz="2000" b="1" spc="-10" dirty="0">
                <a:latin typeface="Arial"/>
                <a:cs typeface="Arial"/>
              </a:rPr>
              <a:t>yes	</a:t>
            </a:r>
            <a:r>
              <a:rPr sz="2000" b="1" dirty="0">
                <a:latin typeface="Arial"/>
                <a:cs typeface="Arial"/>
              </a:rPr>
              <a:t>b)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no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798" y="487792"/>
            <a:ext cx="668464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Let </a:t>
            </a:r>
            <a:r>
              <a:rPr sz="4200" b="1" i="1" spc="-120" dirty="0">
                <a:solidFill>
                  <a:srgbClr val="C00000"/>
                </a:solidFill>
                <a:latin typeface="Arial"/>
                <a:cs typeface="Arial"/>
              </a:rPr>
              <a:t>us </a:t>
            </a: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review the</a:t>
            </a:r>
            <a:r>
              <a:rPr sz="4200" b="1" i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concepts: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52370" y="1088516"/>
            <a:ext cx="6658609" cy="53340"/>
          </a:xfrm>
          <a:custGeom>
            <a:avLst/>
            <a:gdLst/>
            <a:ahLst/>
            <a:cxnLst/>
            <a:rect l="l" t="t" r="r" b="b"/>
            <a:pathLst>
              <a:path w="6658609" h="53340">
                <a:moveTo>
                  <a:pt x="6658356" y="0"/>
                </a:moveTo>
                <a:lnTo>
                  <a:pt x="0" y="0"/>
                </a:lnTo>
                <a:lnTo>
                  <a:pt x="0" y="53340"/>
                </a:lnTo>
                <a:lnTo>
                  <a:pt x="6658356" y="53340"/>
                </a:lnTo>
                <a:lnTo>
                  <a:pt x="665835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10641" y="1436497"/>
            <a:ext cx="3391535" cy="44164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latin typeface="Arial"/>
                <a:cs typeface="Arial"/>
              </a:rPr>
              <a:t>Answers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80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spc="-5" dirty="0">
                <a:latin typeface="Arial"/>
                <a:cs typeface="Arial"/>
              </a:rPr>
              <a:t>a)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prototype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dirty="0">
                <a:latin typeface="Arial"/>
                <a:cs typeface="Arial"/>
              </a:rPr>
              <a:t>b) </a:t>
            </a:r>
            <a:r>
              <a:rPr sz="2400" b="1" spc="-5" dirty="0">
                <a:latin typeface="Arial"/>
                <a:cs typeface="Arial"/>
              </a:rPr>
              <a:t>before </a:t>
            </a:r>
            <a:r>
              <a:rPr sz="2400" b="1" dirty="0">
                <a:latin typeface="Arial"/>
                <a:cs typeface="Arial"/>
              </a:rPr>
              <a:t>int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main()</a:t>
            </a:r>
            <a:endParaRPr sz="2400">
              <a:latin typeface="Arial"/>
              <a:cs typeface="Arial"/>
            </a:endParaRPr>
          </a:p>
          <a:p>
            <a:pPr marL="638810" indent="-626745">
              <a:lnSpc>
                <a:spcPct val="100000"/>
              </a:lnSpc>
              <a:spcBef>
                <a:spcPts val="580"/>
              </a:spcBef>
              <a:buAutoNum type="arabicParenR"/>
              <a:tabLst>
                <a:tab pos="638810" algn="l"/>
                <a:tab pos="639445" algn="l"/>
              </a:tabLst>
            </a:pPr>
            <a:r>
              <a:rPr sz="2400" b="1" spc="-5" dirty="0">
                <a:latin typeface="Arial"/>
                <a:cs typeface="Arial"/>
              </a:rPr>
              <a:t>c) numbers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dirty="0">
                <a:latin typeface="Arial"/>
                <a:cs typeface="Arial"/>
              </a:rPr>
              <a:t>b)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double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80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spc="-5" dirty="0">
                <a:latin typeface="Arial"/>
                <a:cs typeface="Arial"/>
              </a:rPr>
              <a:t>a)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spc="-5" dirty="0">
                <a:latin typeface="Arial"/>
                <a:cs typeface="Arial"/>
              </a:rPr>
              <a:t>a)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double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spc="-5" dirty="0">
                <a:latin typeface="Arial"/>
                <a:cs typeface="Arial"/>
              </a:rPr>
              <a:t>c) subtract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(x,y)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80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dirty="0">
                <a:latin typeface="Arial"/>
                <a:cs typeface="Arial"/>
              </a:rPr>
              <a:t>b) </a:t>
            </a:r>
            <a:r>
              <a:rPr sz="2400" b="1" spc="-5" dirty="0">
                <a:latin typeface="Arial"/>
                <a:cs typeface="Arial"/>
              </a:rPr>
              <a:t>local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variable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621665" algn="l"/>
                <a:tab pos="622300" algn="l"/>
              </a:tabLst>
            </a:pPr>
            <a:r>
              <a:rPr sz="2400" b="1" spc="-5" dirty="0">
                <a:latin typeface="Arial"/>
                <a:cs typeface="Arial"/>
              </a:rPr>
              <a:t>a)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yes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357" y="452986"/>
            <a:ext cx="419481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b="1" i="1" spc="-125" dirty="0">
                <a:solidFill>
                  <a:srgbClr val="C00000"/>
                </a:solidFill>
                <a:latin typeface="Arial"/>
                <a:cs typeface="Arial"/>
              </a:rPr>
              <a:t>Extra </a:t>
            </a:r>
            <a:r>
              <a:rPr sz="4650" b="1" i="1" spc="-130" dirty="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7802" y="1114425"/>
            <a:ext cx="4166870" cy="59690"/>
          </a:xfrm>
          <a:custGeom>
            <a:avLst/>
            <a:gdLst/>
            <a:ahLst/>
            <a:cxnLst/>
            <a:rect l="l" t="t" r="r" b="b"/>
            <a:pathLst>
              <a:path w="4166870" h="59690">
                <a:moveTo>
                  <a:pt x="4166616" y="0"/>
                </a:moveTo>
                <a:lnTo>
                  <a:pt x="0" y="0"/>
                </a:lnTo>
                <a:lnTo>
                  <a:pt x="0" y="59436"/>
                </a:lnTo>
                <a:lnTo>
                  <a:pt x="4166616" y="59436"/>
                </a:lnTo>
                <a:lnTo>
                  <a:pt x="416661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436497"/>
            <a:ext cx="8330565" cy="13430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5" dirty="0">
                <a:latin typeface="Arial"/>
                <a:cs typeface="Arial"/>
              </a:rPr>
              <a:t>Given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declarations: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1701164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double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x;	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int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y;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What </a:t>
            </a:r>
            <a:r>
              <a:rPr sz="2400" spc="-5" dirty="0">
                <a:latin typeface="Arial"/>
                <a:cs typeface="Arial"/>
              </a:rPr>
              <a:t>value is assigned </a:t>
            </a:r>
            <a:r>
              <a:rPr sz="2400" dirty="0">
                <a:latin typeface="Arial"/>
                <a:cs typeface="Arial"/>
              </a:rPr>
              <a:t>to x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y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statements: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3023362"/>
            <a:ext cx="225425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1)  x= ceil</a:t>
            </a:r>
            <a:r>
              <a:rPr sz="2000" b="1" spc="-3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(34.234);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2)  x= ceil</a:t>
            </a:r>
            <a:r>
              <a:rPr sz="2000" b="1" spc="-3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(34.534);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3) x= ceil</a:t>
            </a:r>
            <a:r>
              <a:rPr sz="2000" b="1" spc="-2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(34.0);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4) x= ceil</a:t>
            </a:r>
            <a:r>
              <a:rPr sz="2000" b="1" spc="-2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5) </a:t>
            </a:r>
            <a:r>
              <a:rPr sz="2000" b="1" spc="-5" dirty="0">
                <a:latin typeface="Arial"/>
                <a:cs typeface="Arial"/>
              </a:rPr>
              <a:t>y=abs</a:t>
            </a:r>
            <a:r>
              <a:rPr sz="2000" b="1" spc="-2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(-345);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4547742"/>
            <a:ext cx="2705100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5450" algn="l"/>
              </a:tabLst>
            </a:pPr>
            <a:r>
              <a:rPr sz="2000" b="1" dirty="0">
                <a:latin typeface="Arial"/>
                <a:cs typeface="Arial"/>
              </a:rPr>
              <a:t>6)	x= floor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7) x= floor</a:t>
            </a:r>
            <a:r>
              <a:rPr sz="2000" b="1" spc="-2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(34.89);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25450" algn="l"/>
              </a:tabLst>
            </a:pPr>
            <a:r>
              <a:rPr sz="2000" b="1" dirty="0">
                <a:latin typeface="Arial"/>
                <a:cs typeface="Arial"/>
              </a:rPr>
              <a:t>8)	x=fabs(-</a:t>
            </a:r>
            <a:r>
              <a:rPr sz="2000" b="1" dirty="0">
                <a:latin typeface="Trebuchet MS"/>
                <a:cs typeface="Trebuchet MS"/>
              </a:rPr>
              <a:t>8.532</a:t>
            </a:r>
            <a:r>
              <a:rPr sz="2000" b="1" dirty="0">
                <a:latin typeface="Arial"/>
                <a:cs typeface="Arial"/>
              </a:rPr>
              <a:t>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9)</a:t>
            </a:r>
            <a:r>
              <a:rPr sz="2000" b="1" spc="3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x=pow(2,4);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10) x=floor(21.8 +</a:t>
            </a:r>
            <a:r>
              <a:rPr sz="2000" b="1" spc="-1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0.8);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38776" y="3024885"/>
            <a:ext cx="33972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latin typeface="Arial"/>
                <a:cs typeface="Arial"/>
              </a:rPr>
              <a:t>11) </a:t>
            </a:r>
            <a:r>
              <a:rPr sz="1800" b="1" spc="-5" dirty="0">
                <a:latin typeface="Arial"/>
                <a:cs typeface="Arial"/>
              </a:rPr>
              <a:t>x=floor(-7.5)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12) x=floor(-7.5) * </a:t>
            </a:r>
            <a:r>
              <a:rPr sz="1800" b="1" dirty="0">
                <a:latin typeface="Arial"/>
                <a:cs typeface="Arial"/>
              </a:rPr>
              <a:t>pow(3.0,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2.0);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13) x=ceil(-7.5)</a:t>
            </a:r>
            <a:r>
              <a:rPr sz="1800" b="1" dirty="0">
                <a:latin typeface="Arial"/>
                <a:cs typeface="Arial"/>
              </a:rPr>
              <a:t> 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14) x=ceil(-7.5) * </a:t>
            </a:r>
            <a:r>
              <a:rPr sz="1800" b="1" dirty="0">
                <a:latin typeface="Arial"/>
                <a:cs typeface="Arial"/>
              </a:rPr>
              <a:t>pow(3.0,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2.0);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5573" y="545337"/>
            <a:ext cx="6858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Some Mathematical</a:t>
            </a:r>
            <a:r>
              <a:rPr sz="4000" spc="20" dirty="0"/>
              <a:t> </a:t>
            </a:r>
            <a:r>
              <a:rPr sz="4000" spc="-5" dirty="0"/>
              <a:t>Functions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0512" y="1522412"/>
          <a:ext cx="8399145" cy="4773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9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7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88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Function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019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Sta</a:t>
                      </a:r>
                      <a:r>
                        <a:rPr sz="2400" spc="-1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dard  Header  </a:t>
                      </a: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File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Example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Argument(s)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2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Result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23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abs(x)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b="1" spc="-5" dirty="0">
                          <a:latin typeface="Trebuchet MS"/>
                          <a:cs typeface="Trebuchet MS"/>
                        </a:rPr>
                        <a:t>&lt;stdlib.h&gt;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T="3936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x=-5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abs(x)=5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int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800" spc="-10" dirty="0">
                          <a:latin typeface="Trebuchet MS"/>
                          <a:cs typeface="Trebuchet MS"/>
                        </a:rPr>
                        <a:t>int</a:t>
                      </a:r>
                      <a:endParaRPr sz="2800">
                        <a:latin typeface="Trebuchet MS"/>
                        <a:cs typeface="Trebuchet MS"/>
                      </a:endParaRPr>
                    </a:p>
                  </a:txBody>
                  <a:tcPr marL="0" marR="0" marT="3492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ceil(x)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x=45.23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ceil(x)=46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23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cos(x)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x=0.0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cos(x)=1.0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(radians)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1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exp(x)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x=1.0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exp(x)=2.71828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357" y="452986"/>
            <a:ext cx="419481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b="1" i="1" spc="-125" dirty="0">
                <a:solidFill>
                  <a:srgbClr val="C00000"/>
                </a:solidFill>
                <a:latin typeface="Arial"/>
                <a:cs typeface="Arial"/>
              </a:rPr>
              <a:t>Extra </a:t>
            </a:r>
            <a:r>
              <a:rPr sz="4650" b="1" i="1" spc="-130" dirty="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7802" y="1114425"/>
            <a:ext cx="4166870" cy="59690"/>
          </a:xfrm>
          <a:custGeom>
            <a:avLst/>
            <a:gdLst/>
            <a:ahLst/>
            <a:cxnLst/>
            <a:rect l="l" t="t" r="r" b="b"/>
            <a:pathLst>
              <a:path w="4166870" h="59690">
                <a:moveTo>
                  <a:pt x="4166616" y="0"/>
                </a:moveTo>
                <a:lnTo>
                  <a:pt x="0" y="0"/>
                </a:lnTo>
                <a:lnTo>
                  <a:pt x="0" y="59436"/>
                </a:lnTo>
                <a:lnTo>
                  <a:pt x="4166616" y="59436"/>
                </a:lnTo>
                <a:lnTo>
                  <a:pt x="416661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726184"/>
            <a:ext cx="8978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Rewrite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following mathematical expression using </a:t>
            </a:r>
            <a:r>
              <a:rPr sz="2400" b="1" spc="-5" dirty="0">
                <a:latin typeface="Arial"/>
                <a:cs typeface="Arial"/>
              </a:rPr>
              <a:t>C</a:t>
            </a:r>
            <a:r>
              <a:rPr sz="2400" b="1" spc="1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functions: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79397" y="2503356"/>
            <a:ext cx="1868170" cy="584835"/>
            <a:chOff x="4579397" y="2503356"/>
            <a:chExt cx="1868170" cy="584835"/>
          </a:xfrm>
        </p:grpSpPr>
        <p:sp>
          <p:nvSpPr>
            <p:cNvPr id="9" name="object 9"/>
            <p:cNvSpPr/>
            <p:nvPr/>
          </p:nvSpPr>
          <p:spPr>
            <a:xfrm>
              <a:off x="4594795" y="2526828"/>
              <a:ext cx="1852930" cy="558800"/>
            </a:xfrm>
            <a:custGeom>
              <a:avLst/>
              <a:gdLst/>
              <a:ahLst/>
              <a:cxnLst/>
              <a:rect l="l" t="t" r="r" b="b"/>
              <a:pathLst>
                <a:path w="1852929" h="558800">
                  <a:moveTo>
                    <a:pt x="0" y="377399"/>
                  </a:moveTo>
                  <a:lnTo>
                    <a:pt x="47128" y="347389"/>
                  </a:lnTo>
                </a:path>
                <a:path w="1852929" h="558800">
                  <a:moveTo>
                    <a:pt x="48064" y="347389"/>
                  </a:moveTo>
                  <a:lnTo>
                    <a:pt x="161500" y="557689"/>
                  </a:lnTo>
                </a:path>
                <a:path w="1852929" h="558800">
                  <a:moveTo>
                    <a:pt x="161500" y="558606"/>
                  </a:moveTo>
                  <a:lnTo>
                    <a:pt x="285539" y="1873"/>
                  </a:lnTo>
                </a:path>
                <a:path w="1852929" h="558800">
                  <a:moveTo>
                    <a:pt x="285539" y="0"/>
                  </a:moveTo>
                  <a:lnTo>
                    <a:pt x="1852479" y="0"/>
                  </a:lnTo>
                </a:path>
              </a:pathLst>
            </a:custGeom>
            <a:ln w="54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79397" y="2503356"/>
              <a:ext cx="1856739" cy="570230"/>
            </a:xfrm>
            <a:custGeom>
              <a:avLst/>
              <a:gdLst/>
              <a:ahLst/>
              <a:cxnLst/>
              <a:rect l="l" t="t" r="r" b="b"/>
              <a:pathLst>
                <a:path w="1856739" h="570230">
                  <a:moveTo>
                    <a:pt x="1856572" y="0"/>
                  </a:moveTo>
                  <a:lnTo>
                    <a:pt x="279770" y="0"/>
                  </a:lnTo>
                  <a:lnTo>
                    <a:pt x="164424" y="520109"/>
                  </a:lnTo>
                  <a:lnTo>
                    <a:pt x="64436" y="342687"/>
                  </a:lnTo>
                  <a:lnTo>
                    <a:pt x="0" y="383057"/>
                  </a:lnTo>
                  <a:lnTo>
                    <a:pt x="6743" y="396208"/>
                  </a:lnTo>
                  <a:lnTo>
                    <a:pt x="38474" y="374609"/>
                  </a:lnTo>
                  <a:lnTo>
                    <a:pt x="152885" y="569884"/>
                  </a:lnTo>
                  <a:lnTo>
                    <a:pt x="175962" y="569884"/>
                  </a:lnTo>
                  <a:lnTo>
                    <a:pt x="297078" y="23472"/>
                  </a:lnTo>
                  <a:lnTo>
                    <a:pt x="1856572" y="23472"/>
                  </a:lnTo>
                  <a:lnTo>
                    <a:pt x="185657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3626689" y="3205628"/>
            <a:ext cx="2847975" cy="0"/>
          </a:xfrm>
          <a:custGeom>
            <a:avLst/>
            <a:gdLst/>
            <a:ahLst/>
            <a:cxnLst/>
            <a:rect l="l" t="t" r="r" b="b"/>
            <a:pathLst>
              <a:path w="2847975">
                <a:moveTo>
                  <a:pt x="0" y="0"/>
                </a:moveTo>
                <a:lnTo>
                  <a:pt x="2847482" y="0"/>
                </a:lnTo>
              </a:path>
            </a:pathLst>
          </a:custGeom>
          <a:ln w="188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00313" y="3205961"/>
            <a:ext cx="508000" cy="5924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700" spc="45" dirty="0">
                <a:latin typeface="Times New Roman"/>
                <a:cs typeface="Times New Roman"/>
              </a:rPr>
              <a:t>2</a:t>
            </a:r>
            <a:r>
              <a:rPr sz="3700" i="1" spc="45" dirty="0">
                <a:latin typeface="Times New Roman"/>
                <a:cs typeface="Times New Roman"/>
              </a:rPr>
              <a:t>a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20320" y="2542189"/>
            <a:ext cx="2842895" cy="5924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1253490" algn="l"/>
              </a:tabLst>
            </a:pPr>
            <a:r>
              <a:rPr sz="3700" spc="10" dirty="0">
                <a:latin typeface="Symbol"/>
                <a:cs typeface="Symbol"/>
              </a:rPr>
              <a:t></a:t>
            </a:r>
            <a:r>
              <a:rPr sz="3700" i="1" spc="10" dirty="0">
                <a:latin typeface="Times New Roman"/>
                <a:cs typeface="Times New Roman"/>
              </a:rPr>
              <a:t>b</a:t>
            </a:r>
            <a:r>
              <a:rPr sz="3700" i="1" spc="-350" dirty="0">
                <a:latin typeface="Times New Roman"/>
                <a:cs typeface="Times New Roman"/>
              </a:rPr>
              <a:t> </a:t>
            </a:r>
            <a:r>
              <a:rPr sz="3700" spc="50" dirty="0">
                <a:latin typeface="Symbol"/>
                <a:cs typeface="Symbol"/>
              </a:rPr>
              <a:t></a:t>
            </a:r>
            <a:r>
              <a:rPr sz="3700" spc="50" dirty="0">
                <a:latin typeface="Times New Roman"/>
                <a:cs typeface="Times New Roman"/>
              </a:rPr>
              <a:t>	</a:t>
            </a:r>
            <a:r>
              <a:rPr sz="3700" i="1" spc="80" dirty="0">
                <a:latin typeface="Times New Roman"/>
                <a:cs typeface="Times New Roman"/>
              </a:rPr>
              <a:t>b</a:t>
            </a:r>
            <a:r>
              <a:rPr sz="3225" spc="120" baseline="42635" dirty="0">
                <a:latin typeface="Times New Roman"/>
                <a:cs typeface="Times New Roman"/>
              </a:rPr>
              <a:t>2 </a:t>
            </a:r>
            <a:r>
              <a:rPr sz="3700" spc="50" dirty="0">
                <a:latin typeface="Symbol"/>
                <a:cs typeface="Symbol"/>
              </a:rPr>
              <a:t></a:t>
            </a:r>
            <a:r>
              <a:rPr sz="3700" spc="-715" dirty="0">
                <a:latin typeface="Times New Roman"/>
                <a:cs typeface="Times New Roman"/>
              </a:rPr>
              <a:t> </a:t>
            </a:r>
            <a:r>
              <a:rPr sz="3700" spc="20" dirty="0">
                <a:latin typeface="Times New Roman"/>
                <a:cs typeface="Times New Roman"/>
              </a:rPr>
              <a:t>4</a:t>
            </a:r>
            <a:r>
              <a:rPr sz="3700" i="1" spc="20" dirty="0">
                <a:latin typeface="Times New Roman"/>
                <a:cs typeface="Times New Roman"/>
              </a:rPr>
              <a:t>ac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26714" y="2838848"/>
            <a:ext cx="1204595" cy="5924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700" i="1" spc="-5" dirty="0">
                <a:latin typeface="Times New Roman"/>
                <a:cs typeface="Times New Roman"/>
              </a:rPr>
              <a:t>root</a:t>
            </a:r>
            <a:r>
              <a:rPr sz="3700" i="1" spc="20" dirty="0">
                <a:latin typeface="Times New Roman"/>
                <a:cs typeface="Times New Roman"/>
              </a:rPr>
              <a:t> </a:t>
            </a:r>
            <a:r>
              <a:rPr sz="3700" spc="50" dirty="0">
                <a:latin typeface="Symbol"/>
                <a:cs typeface="Symbol"/>
              </a:rPr>
              <a:t></a:t>
            </a:r>
            <a:endParaRPr sz="37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5477" y="4508753"/>
            <a:ext cx="7922259" cy="120269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691515" marR="5025390" indent="-600710">
              <a:lnSpc>
                <a:spcPct val="100000"/>
              </a:lnSpc>
              <a:spcBef>
                <a:spcPts val="315"/>
              </a:spcBef>
              <a:tabLst>
                <a:tab pos="1607185" algn="l"/>
              </a:tabLst>
            </a:pPr>
            <a:r>
              <a:rPr sz="1800" b="1" dirty="0">
                <a:latin typeface="Arial"/>
                <a:cs typeface="Arial"/>
              </a:rPr>
              <a:t>Hint: </a:t>
            </a:r>
            <a:r>
              <a:rPr sz="1800" b="1" spc="-5" dirty="0">
                <a:solidFill>
                  <a:srgbClr val="009999"/>
                </a:solidFill>
                <a:latin typeface="Tahoma"/>
                <a:cs typeface="Tahoma"/>
              </a:rPr>
              <a:t>Compute two </a:t>
            </a:r>
            <a:r>
              <a:rPr sz="1800" b="1" dirty="0">
                <a:solidFill>
                  <a:srgbClr val="009999"/>
                </a:solidFill>
                <a:latin typeface="Tahoma"/>
                <a:cs typeface="Tahoma"/>
              </a:rPr>
              <a:t>roots  </a:t>
            </a:r>
            <a:r>
              <a:rPr sz="1800" b="1" spc="-5" dirty="0">
                <a:solidFill>
                  <a:srgbClr val="009999"/>
                </a:solidFill>
                <a:latin typeface="Tahoma"/>
                <a:cs typeface="Tahoma"/>
              </a:rPr>
              <a:t>double </a:t>
            </a:r>
            <a:r>
              <a:rPr sz="1800" b="1" dirty="0">
                <a:solidFill>
                  <a:srgbClr val="009999"/>
                </a:solidFill>
                <a:latin typeface="Tahoma"/>
                <a:cs typeface="Tahoma"/>
              </a:rPr>
              <a:t>a, b, </a:t>
            </a:r>
            <a:r>
              <a:rPr sz="1800" b="1" spc="-5" dirty="0">
                <a:solidFill>
                  <a:srgbClr val="009999"/>
                </a:solidFill>
                <a:latin typeface="Tahoma"/>
                <a:cs typeface="Tahoma"/>
              </a:rPr>
              <a:t>c;  double	</a:t>
            </a:r>
            <a:r>
              <a:rPr sz="1800" b="1" dirty="0">
                <a:solidFill>
                  <a:srgbClr val="009999"/>
                </a:solidFill>
                <a:latin typeface="Tahoma"/>
                <a:cs typeface="Tahoma"/>
              </a:rPr>
              <a:t>root_1=  </a:t>
            </a:r>
            <a:r>
              <a:rPr sz="1800" b="1" spc="-5" dirty="0">
                <a:solidFill>
                  <a:srgbClr val="009999"/>
                </a:solidFill>
                <a:latin typeface="Tahoma"/>
                <a:cs typeface="Tahoma"/>
              </a:rPr>
              <a:t>double	</a:t>
            </a:r>
            <a:r>
              <a:rPr sz="1800" b="1" dirty="0">
                <a:solidFill>
                  <a:srgbClr val="009999"/>
                </a:solidFill>
                <a:latin typeface="Tahoma"/>
                <a:cs typeface="Tahoma"/>
              </a:rPr>
              <a:t>root_2=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357" y="452986"/>
            <a:ext cx="419481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b="1" i="1" spc="-125" dirty="0">
                <a:solidFill>
                  <a:srgbClr val="C00000"/>
                </a:solidFill>
                <a:latin typeface="Arial"/>
                <a:cs typeface="Arial"/>
              </a:rPr>
              <a:t>Extra </a:t>
            </a:r>
            <a:r>
              <a:rPr sz="4650" b="1" i="1" spc="-130" dirty="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7802" y="1114425"/>
            <a:ext cx="4166870" cy="59690"/>
          </a:xfrm>
          <a:custGeom>
            <a:avLst/>
            <a:gdLst/>
            <a:ahLst/>
            <a:cxnLst/>
            <a:rect l="l" t="t" r="r" b="b"/>
            <a:pathLst>
              <a:path w="4166870" h="59690">
                <a:moveTo>
                  <a:pt x="4166616" y="0"/>
                </a:moveTo>
                <a:lnTo>
                  <a:pt x="0" y="0"/>
                </a:lnTo>
                <a:lnTo>
                  <a:pt x="0" y="59436"/>
                </a:lnTo>
                <a:lnTo>
                  <a:pt x="4166616" y="59436"/>
                </a:lnTo>
                <a:lnTo>
                  <a:pt x="416661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163" y="1419775"/>
            <a:ext cx="9086850" cy="473519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810"/>
              </a:spcBef>
            </a:pPr>
            <a:r>
              <a:rPr sz="2400" b="1" spc="-5" dirty="0">
                <a:latin typeface="Arial"/>
                <a:cs typeface="Arial"/>
              </a:rPr>
              <a:t>Choose the best </a:t>
            </a:r>
            <a:r>
              <a:rPr sz="2400" b="1" dirty="0">
                <a:latin typeface="Arial"/>
                <a:cs typeface="Arial"/>
              </a:rPr>
              <a:t>answer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03530" indent="-25527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304165" algn="l"/>
              </a:tabLst>
            </a:pPr>
            <a:r>
              <a:rPr sz="1800" spc="-5" dirty="0">
                <a:latin typeface="Arial"/>
                <a:cs typeface="Arial"/>
              </a:rPr>
              <a:t>Which is not a proper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prototype?</a:t>
            </a:r>
            <a:endParaRPr sz="1800">
              <a:latin typeface="Arial"/>
              <a:cs typeface="Arial"/>
            </a:endParaRPr>
          </a:p>
          <a:p>
            <a:pPr marL="696595" lvl="1" indent="-279400">
              <a:lnSpc>
                <a:spcPct val="100000"/>
              </a:lnSpc>
              <a:buAutoNum type="alphaUcPeriod"/>
              <a:tabLst>
                <a:tab pos="697230" algn="l"/>
              </a:tabLst>
            </a:pPr>
            <a:r>
              <a:rPr sz="1800" spc="-5" dirty="0">
                <a:latin typeface="Arial"/>
                <a:cs typeface="Arial"/>
              </a:rPr>
              <a:t>int funct(char </a:t>
            </a:r>
            <a:r>
              <a:rPr sz="1800" spc="-10" dirty="0">
                <a:latin typeface="Arial"/>
                <a:cs typeface="Arial"/>
              </a:rPr>
              <a:t>x, </a:t>
            </a:r>
            <a:r>
              <a:rPr sz="1800" spc="-5" dirty="0">
                <a:latin typeface="Arial"/>
                <a:cs typeface="Arial"/>
              </a:rPr>
              <a:t>char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y);</a:t>
            </a:r>
            <a:endParaRPr sz="1800">
              <a:latin typeface="Arial"/>
              <a:cs typeface="Arial"/>
            </a:endParaRPr>
          </a:p>
          <a:p>
            <a:pPr marL="708660" lvl="1" indent="-279400">
              <a:lnSpc>
                <a:spcPct val="100000"/>
              </a:lnSpc>
              <a:spcBef>
                <a:spcPts val="5"/>
              </a:spcBef>
              <a:buAutoNum type="alphaUcPeriod"/>
              <a:tabLst>
                <a:tab pos="709295" algn="l"/>
              </a:tabLst>
            </a:pPr>
            <a:r>
              <a:rPr sz="1800" spc="-5" dirty="0">
                <a:latin typeface="Arial"/>
                <a:cs typeface="Arial"/>
              </a:rPr>
              <a:t>double funct(char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x)</a:t>
            </a:r>
            <a:endParaRPr sz="1800">
              <a:latin typeface="Arial"/>
              <a:cs typeface="Arial"/>
            </a:endParaRPr>
          </a:p>
          <a:p>
            <a:pPr marL="721995" lvl="1" indent="-292735">
              <a:lnSpc>
                <a:spcPct val="100000"/>
              </a:lnSpc>
              <a:buAutoNum type="alphaUcPeriod"/>
              <a:tabLst>
                <a:tab pos="722630" algn="l"/>
              </a:tabLst>
            </a:pPr>
            <a:r>
              <a:rPr sz="1800" spc="-5" dirty="0">
                <a:latin typeface="Arial"/>
                <a:cs typeface="Arial"/>
              </a:rPr>
              <a:t>void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funct();</a:t>
            </a:r>
            <a:endParaRPr sz="1800">
              <a:latin typeface="Arial"/>
              <a:cs typeface="Arial"/>
            </a:endParaRPr>
          </a:p>
          <a:p>
            <a:pPr marL="721995" lvl="1" indent="-292735">
              <a:lnSpc>
                <a:spcPct val="100000"/>
              </a:lnSpc>
              <a:buAutoNum type="alphaUcPeriod"/>
              <a:tabLst>
                <a:tab pos="722630" algn="l"/>
              </a:tabLst>
            </a:pPr>
            <a:r>
              <a:rPr sz="1800" spc="-5" dirty="0">
                <a:latin typeface="Arial"/>
                <a:cs typeface="Arial"/>
              </a:rPr>
              <a:t>char x();</a:t>
            </a:r>
            <a:endParaRPr sz="18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550"/>
              </a:spcBef>
              <a:buAutoNum type="arabicPeriod"/>
              <a:tabLst>
                <a:tab pos="267335" algn="l"/>
              </a:tabLst>
            </a:pPr>
            <a:r>
              <a:rPr sz="1800" spc="-5" dirty="0">
                <a:latin typeface="Arial"/>
                <a:cs typeface="Arial"/>
              </a:rPr>
              <a:t>What </a:t>
            </a:r>
            <a:r>
              <a:rPr sz="1800" dirty="0">
                <a:latin typeface="Arial"/>
                <a:cs typeface="Arial"/>
              </a:rPr>
              <a:t>is </a:t>
            </a:r>
            <a:r>
              <a:rPr sz="1800" spc="-5" dirty="0">
                <a:latin typeface="Arial"/>
                <a:cs typeface="Arial"/>
              </a:rPr>
              <a:t>the return </a:t>
            </a:r>
            <a:r>
              <a:rPr sz="1800" spc="-10" dirty="0">
                <a:latin typeface="Arial"/>
                <a:cs typeface="Arial"/>
              </a:rPr>
              <a:t>type </a:t>
            </a:r>
            <a:r>
              <a:rPr sz="1800" spc="-5" dirty="0">
                <a:latin typeface="Arial"/>
                <a:cs typeface="Arial"/>
              </a:rPr>
              <a:t>of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function </a:t>
            </a:r>
            <a:r>
              <a:rPr sz="1800" spc="-15" dirty="0">
                <a:latin typeface="Arial"/>
                <a:cs typeface="Arial"/>
              </a:rPr>
              <a:t>with </a:t>
            </a:r>
            <a:r>
              <a:rPr sz="1800" spc="-10" dirty="0">
                <a:latin typeface="Arial"/>
                <a:cs typeface="Arial"/>
              </a:rPr>
              <a:t>prototype: </a:t>
            </a:r>
            <a:r>
              <a:rPr sz="1800" spc="-5" dirty="0">
                <a:latin typeface="Arial"/>
                <a:cs typeface="Arial"/>
              </a:rPr>
              <a:t>"int func(char </a:t>
            </a:r>
            <a:r>
              <a:rPr sz="1800" spc="-10" dirty="0">
                <a:latin typeface="Arial"/>
                <a:cs typeface="Arial"/>
              </a:rPr>
              <a:t>x, </a:t>
            </a:r>
            <a:r>
              <a:rPr sz="1800" spc="-5" dirty="0">
                <a:latin typeface="Arial"/>
                <a:cs typeface="Arial"/>
              </a:rPr>
              <a:t>float </a:t>
            </a:r>
            <a:r>
              <a:rPr sz="1800" spc="-70" dirty="0">
                <a:latin typeface="Arial"/>
                <a:cs typeface="Arial"/>
              </a:rPr>
              <a:t>v, </a:t>
            </a:r>
            <a:r>
              <a:rPr sz="1800" spc="-10" dirty="0">
                <a:latin typeface="Arial"/>
                <a:cs typeface="Arial"/>
              </a:rPr>
              <a:t>double</a:t>
            </a:r>
            <a:r>
              <a:rPr sz="1800" spc="3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t);"</a:t>
            </a:r>
            <a:endParaRPr sz="1800">
              <a:latin typeface="Arial"/>
              <a:cs typeface="Arial"/>
            </a:endParaRPr>
          </a:p>
          <a:p>
            <a:pPr marL="786765" lvl="1" indent="-279400">
              <a:lnSpc>
                <a:spcPct val="100000"/>
              </a:lnSpc>
              <a:buAutoNum type="alphaUcPeriod"/>
              <a:tabLst>
                <a:tab pos="787400" algn="l"/>
              </a:tabLst>
            </a:pPr>
            <a:r>
              <a:rPr sz="1800" spc="-5" dirty="0">
                <a:latin typeface="Arial"/>
                <a:cs typeface="Arial"/>
              </a:rPr>
              <a:t>char</a:t>
            </a:r>
            <a:endParaRPr sz="1800">
              <a:latin typeface="Arial"/>
              <a:cs typeface="Arial"/>
            </a:endParaRPr>
          </a:p>
          <a:p>
            <a:pPr marL="800735" lvl="1" indent="-281305">
              <a:lnSpc>
                <a:spcPct val="100000"/>
              </a:lnSpc>
              <a:buAutoNum type="alphaUcPeriod"/>
              <a:tabLst>
                <a:tab pos="801370" algn="l"/>
              </a:tabLst>
            </a:pPr>
            <a:r>
              <a:rPr sz="1800" spc="-5" dirty="0">
                <a:latin typeface="Arial"/>
                <a:cs typeface="Arial"/>
              </a:rPr>
              <a:t>int</a:t>
            </a:r>
            <a:endParaRPr sz="1800">
              <a:latin typeface="Arial"/>
              <a:cs typeface="Arial"/>
            </a:endParaRPr>
          </a:p>
          <a:p>
            <a:pPr marL="812165" lvl="1" indent="-292735">
              <a:lnSpc>
                <a:spcPct val="100000"/>
              </a:lnSpc>
              <a:buAutoNum type="alphaUcPeriod"/>
              <a:tabLst>
                <a:tab pos="812800" algn="l"/>
              </a:tabLst>
            </a:pPr>
            <a:r>
              <a:rPr sz="1800" spc="-5" dirty="0">
                <a:latin typeface="Arial"/>
                <a:cs typeface="Arial"/>
              </a:rPr>
              <a:t>float</a:t>
            </a:r>
            <a:endParaRPr sz="1800">
              <a:latin typeface="Arial"/>
              <a:cs typeface="Arial"/>
            </a:endParaRPr>
          </a:p>
          <a:p>
            <a:pPr marL="812165" lvl="1" indent="-292735">
              <a:lnSpc>
                <a:spcPct val="100000"/>
              </a:lnSpc>
              <a:buAutoNum type="alphaUcPeriod"/>
              <a:tabLst>
                <a:tab pos="812800" algn="l"/>
              </a:tabLst>
            </a:pPr>
            <a:r>
              <a:rPr sz="1800" spc="-5" dirty="0">
                <a:latin typeface="Arial"/>
                <a:cs typeface="Arial"/>
              </a:rPr>
              <a:t>double</a:t>
            </a:r>
            <a:endParaRPr sz="18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67335" algn="l"/>
              </a:tabLst>
            </a:pPr>
            <a:r>
              <a:rPr sz="1800" spc="-5" dirty="0">
                <a:latin typeface="Arial"/>
                <a:cs typeface="Arial"/>
              </a:rPr>
              <a:t>Which </a:t>
            </a:r>
            <a:r>
              <a:rPr sz="1800" dirty="0">
                <a:latin typeface="Arial"/>
                <a:cs typeface="Arial"/>
              </a:rPr>
              <a:t>of the </a:t>
            </a:r>
            <a:r>
              <a:rPr sz="1800" spc="-10" dirty="0">
                <a:latin typeface="Arial"/>
                <a:cs typeface="Arial"/>
              </a:rPr>
              <a:t>following </a:t>
            </a:r>
            <a:r>
              <a:rPr sz="1800" spc="-5" dirty="0">
                <a:latin typeface="Arial"/>
                <a:cs typeface="Arial"/>
              </a:rPr>
              <a:t>is a valid function call (assuming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function</a:t>
            </a:r>
            <a:r>
              <a:rPr sz="1800" spc="11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exists)?</a:t>
            </a:r>
            <a:endParaRPr sz="1800">
              <a:latin typeface="Arial"/>
              <a:cs typeface="Arial"/>
            </a:endParaRPr>
          </a:p>
          <a:p>
            <a:pPr marL="786765" lvl="1" indent="-279400">
              <a:lnSpc>
                <a:spcPct val="100000"/>
              </a:lnSpc>
              <a:buAutoNum type="alphaUcPeriod"/>
              <a:tabLst>
                <a:tab pos="787400" algn="l"/>
              </a:tabLst>
            </a:pPr>
            <a:r>
              <a:rPr sz="1800" spc="-5" dirty="0">
                <a:latin typeface="Arial"/>
                <a:cs typeface="Arial"/>
              </a:rPr>
              <a:t>funct;</a:t>
            </a:r>
            <a:endParaRPr sz="1800">
              <a:latin typeface="Arial"/>
              <a:cs typeface="Arial"/>
            </a:endParaRPr>
          </a:p>
          <a:p>
            <a:pPr marL="800735" lvl="1" indent="-281305">
              <a:lnSpc>
                <a:spcPct val="100000"/>
              </a:lnSpc>
              <a:buAutoNum type="alphaUcPeriod"/>
              <a:tabLst>
                <a:tab pos="801370" algn="l"/>
              </a:tabLst>
            </a:pPr>
            <a:r>
              <a:rPr sz="1800" spc="-5" dirty="0">
                <a:latin typeface="Arial"/>
                <a:cs typeface="Arial"/>
              </a:rPr>
              <a:t>funct </a:t>
            </a:r>
            <a:r>
              <a:rPr sz="1800" spc="-10" dirty="0">
                <a:latin typeface="Arial"/>
                <a:cs typeface="Arial"/>
              </a:rPr>
              <a:t>x,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y;</a:t>
            </a:r>
            <a:endParaRPr sz="1800">
              <a:latin typeface="Arial"/>
              <a:cs typeface="Arial"/>
            </a:endParaRPr>
          </a:p>
          <a:p>
            <a:pPr marL="812165" lvl="1" indent="-292735">
              <a:lnSpc>
                <a:spcPct val="100000"/>
              </a:lnSpc>
              <a:buAutoNum type="alphaUcPeriod"/>
              <a:tabLst>
                <a:tab pos="812800" algn="l"/>
              </a:tabLst>
            </a:pPr>
            <a:r>
              <a:rPr sz="1800" spc="-5" dirty="0">
                <a:latin typeface="Arial"/>
                <a:cs typeface="Arial"/>
              </a:rPr>
              <a:t>funct();</a:t>
            </a:r>
            <a:endParaRPr sz="1800">
              <a:latin typeface="Arial"/>
              <a:cs typeface="Arial"/>
            </a:endParaRPr>
          </a:p>
          <a:p>
            <a:pPr marL="812800" lvl="1" indent="-293370">
              <a:lnSpc>
                <a:spcPct val="100000"/>
              </a:lnSpc>
              <a:buAutoNum type="alphaUcPeriod"/>
              <a:tabLst>
                <a:tab pos="813435" algn="l"/>
              </a:tabLst>
            </a:pPr>
            <a:r>
              <a:rPr sz="1800" spc="-5" dirty="0">
                <a:latin typeface="Arial"/>
                <a:cs typeface="Arial"/>
              </a:rPr>
              <a:t>int funct();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357" y="452986"/>
            <a:ext cx="419481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b="1" i="1" spc="-125" dirty="0">
                <a:solidFill>
                  <a:srgbClr val="C00000"/>
                </a:solidFill>
                <a:latin typeface="Arial"/>
                <a:cs typeface="Arial"/>
              </a:rPr>
              <a:t>Extra </a:t>
            </a:r>
            <a:r>
              <a:rPr sz="4650" b="1" i="1" spc="-130" dirty="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87802" y="1114425"/>
            <a:ext cx="4166870" cy="59690"/>
          </a:xfrm>
          <a:custGeom>
            <a:avLst/>
            <a:gdLst/>
            <a:ahLst/>
            <a:cxnLst/>
            <a:rect l="l" t="t" r="r" b="b"/>
            <a:pathLst>
              <a:path w="4166870" h="59690">
                <a:moveTo>
                  <a:pt x="4166616" y="0"/>
                </a:moveTo>
                <a:lnTo>
                  <a:pt x="0" y="0"/>
                </a:lnTo>
                <a:lnTo>
                  <a:pt x="0" y="59436"/>
                </a:lnTo>
                <a:lnTo>
                  <a:pt x="4166616" y="59436"/>
                </a:lnTo>
                <a:lnTo>
                  <a:pt x="416661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419775"/>
            <a:ext cx="6574155" cy="274447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400" b="1" spc="-5" dirty="0">
                <a:latin typeface="Arial"/>
                <a:cs typeface="Arial"/>
              </a:rPr>
              <a:t>Choose the best </a:t>
            </a:r>
            <a:r>
              <a:rPr sz="2400" b="1" dirty="0">
                <a:latin typeface="Arial"/>
                <a:cs typeface="Arial"/>
              </a:rPr>
              <a:t>answer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530"/>
              </a:spcBef>
              <a:buAutoNum type="arabicPeriod" startAt="4"/>
              <a:tabLst>
                <a:tab pos="267335" algn="l"/>
              </a:tabLst>
            </a:pPr>
            <a:r>
              <a:rPr sz="1800" spc="-5" dirty="0">
                <a:latin typeface="Arial"/>
                <a:cs typeface="Arial"/>
              </a:rPr>
              <a:t>Which </a:t>
            </a:r>
            <a:r>
              <a:rPr sz="1800" dirty="0">
                <a:latin typeface="Arial"/>
                <a:cs typeface="Arial"/>
              </a:rPr>
              <a:t>of the </a:t>
            </a:r>
            <a:r>
              <a:rPr sz="1800" spc="-10" dirty="0">
                <a:latin typeface="Arial"/>
                <a:cs typeface="Arial"/>
              </a:rPr>
              <a:t>following </a:t>
            </a:r>
            <a:r>
              <a:rPr sz="1800" spc="-5" dirty="0">
                <a:latin typeface="Arial"/>
                <a:cs typeface="Arial"/>
              </a:rPr>
              <a:t>is a correct function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definition?</a:t>
            </a:r>
            <a:endParaRPr sz="1800">
              <a:latin typeface="Arial"/>
              <a:cs typeface="Arial"/>
            </a:endParaRPr>
          </a:p>
          <a:p>
            <a:pPr marL="786765" lvl="1" indent="-279400">
              <a:lnSpc>
                <a:spcPct val="100000"/>
              </a:lnSpc>
              <a:buAutoNum type="alphaUcPeriod"/>
              <a:tabLst>
                <a:tab pos="787400" algn="l"/>
              </a:tabLst>
            </a:pPr>
            <a:r>
              <a:rPr sz="1800" spc="-5" dirty="0">
                <a:latin typeface="Arial"/>
                <a:cs typeface="Arial"/>
              </a:rPr>
              <a:t>int funct();</a:t>
            </a:r>
            <a:endParaRPr sz="1800">
              <a:latin typeface="Arial"/>
              <a:cs typeface="Arial"/>
            </a:endParaRPr>
          </a:p>
          <a:p>
            <a:pPr marL="800100" lvl="1" indent="-280670">
              <a:lnSpc>
                <a:spcPct val="100000"/>
              </a:lnSpc>
              <a:spcBef>
                <a:spcPts val="5"/>
              </a:spcBef>
              <a:buAutoNum type="alphaUcPeriod"/>
              <a:tabLst>
                <a:tab pos="800735" algn="l"/>
              </a:tabLst>
            </a:pPr>
            <a:r>
              <a:rPr sz="1800" spc="-5" dirty="0">
                <a:latin typeface="Arial"/>
                <a:cs typeface="Arial"/>
              </a:rPr>
              <a:t>int funct(int x) </a:t>
            </a:r>
            <a:r>
              <a:rPr sz="1800" dirty="0">
                <a:latin typeface="Arial"/>
                <a:cs typeface="Arial"/>
              </a:rPr>
              <a:t>{return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x=x+1;}</a:t>
            </a:r>
            <a:endParaRPr sz="1800">
              <a:latin typeface="Arial"/>
              <a:cs typeface="Arial"/>
            </a:endParaRPr>
          </a:p>
          <a:p>
            <a:pPr marL="812165" lvl="1" indent="-292735">
              <a:lnSpc>
                <a:spcPct val="100000"/>
              </a:lnSpc>
              <a:buAutoNum type="alphaUcPeriod"/>
              <a:tabLst>
                <a:tab pos="812800" algn="l"/>
              </a:tabLst>
            </a:pPr>
            <a:r>
              <a:rPr sz="1800" spc="-5" dirty="0">
                <a:latin typeface="Arial"/>
                <a:cs typeface="Arial"/>
              </a:rPr>
              <a:t>void funct(int)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{printf("Hello");}</a:t>
            </a:r>
            <a:endParaRPr sz="1800">
              <a:latin typeface="Arial"/>
              <a:cs typeface="Arial"/>
            </a:endParaRPr>
          </a:p>
          <a:p>
            <a:pPr marL="812165" lvl="1" indent="-292735">
              <a:lnSpc>
                <a:spcPct val="100000"/>
              </a:lnSpc>
              <a:buAutoNum type="alphaUcPeriod"/>
              <a:tabLst>
                <a:tab pos="812800" algn="l"/>
              </a:tabLst>
            </a:pPr>
            <a:r>
              <a:rPr sz="1800" spc="-5" dirty="0">
                <a:latin typeface="Arial"/>
                <a:cs typeface="Arial"/>
              </a:rPr>
              <a:t>void funct(x)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{printf("Hello")}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5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spc="-5" dirty="0">
                <a:latin typeface="Arial"/>
                <a:cs typeface="Arial"/>
              </a:rPr>
              <a:t>a </a:t>
            </a:r>
            <a:r>
              <a:rPr sz="1800" b="1" dirty="0">
                <a:latin typeface="Arial"/>
                <a:cs typeface="Arial"/>
              </a:rPr>
              <a:t>function to </a:t>
            </a:r>
            <a:r>
              <a:rPr sz="1800" b="1" spc="-5" dirty="0">
                <a:latin typeface="Arial"/>
                <a:cs typeface="Arial"/>
              </a:rPr>
              <a:t>return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square </a:t>
            </a:r>
            <a:r>
              <a:rPr sz="1800" b="1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an </a:t>
            </a:r>
            <a:r>
              <a:rPr sz="1800" b="1" dirty="0">
                <a:latin typeface="Arial"/>
                <a:cs typeface="Arial"/>
              </a:rPr>
              <a:t>integer number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0676" y="603884"/>
            <a:ext cx="25768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Arial"/>
                <a:cs typeface="Arial"/>
              </a:rPr>
              <a:t>Quest</a:t>
            </a:r>
            <a:r>
              <a:rPr sz="4400" spc="10" dirty="0">
                <a:latin typeface="Arial"/>
                <a:cs typeface="Arial"/>
              </a:rPr>
              <a:t>i</a:t>
            </a:r>
            <a:r>
              <a:rPr sz="4400" dirty="0">
                <a:latin typeface="Arial"/>
                <a:cs typeface="Arial"/>
              </a:rPr>
              <a:t>on?</a:t>
            </a:r>
            <a:endParaRPr sz="4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091" y="1621663"/>
            <a:ext cx="74244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good question </a:t>
            </a:r>
            <a:r>
              <a:rPr sz="3200" dirty="0">
                <a:latin typeface="Arial"/>
                <a:cs typeface="Arial"/>
              </a:rPr>
              <a:t>deserve a </a:t>
            </a:r>
            <a:r>
              <a:rPr sz="3200" spc="-5" dirty="0">
                <a:latin typeface="Arial"/>
                <a:cs typeface="Arial"/>
              </a:rPr>
              <a:t>good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grade…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91639" y="2564892"/>
            <a:ext cx="5766816" cy="3499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796" y="4694171"/>
            <a:ext cx="8715375" cy="143256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515"/>
              </a:spcBef>
            </a:pPr>
            <a:r>
              <a:rPr sz="2500" b="1" i="1" spc="-55" dirty="0">
                <a:solidFill>
                  <a:srgbClr val="FF0000"/>
                </a:solidFill>
                <a:latin typeface="Arial"/>
                <a:cs typeface="Arial"/>
              </a:rPr>
              <a:t>References:</a:t>
            </a:r>
            <a:endParaRPr sz="2500">
              <a:latin typeface="Arial"/>
              <a:cs typeface="Arial"/>
            </a:endParaRPr>
          </a:p>
          <a:p>
            <a:pPr marL="12700" marR="5080" indent="68580">
              <a:lnSpc>
                <a:spcPts val="2400"/>
              </a:lnSpc>
              <a:spcBef>
                <a:spcPts val="520"/>
              </a:spcBef>
              <a:tabLst>
                <a:tab pos="5059680" algn="l"/>
              </a:tabLst>
            </a:pPr>
            <a:r>
              <a:rPr sz="2100" b="1" i="1" spc="-60" dirty="0">
                <a:latin typeface="Arial"/>
                <a:cs typeface="Arial"/>
              </a:rPr>
              <a:t>Problem </a:t>
            </a:r>
            <a:r>
              <a:rPr sz="2100" b="1" i="1" spc="-55" dirty="0">
                <a:latin typeface="Arial"/>
                <a:cs typeface="Arial"/>
              </a:rPr>
              <a:t>Solving </a:t>
            </a:r>
            <a:r>
              <a:rPr sz="2100" b="1" i="1" spc="-70" dirty="0">
                <a:latin typeface="Arial"/>
                <a:cs typeface="Arial"/>
              </a:rPr>
              <a:t>&amp; </a:t>
            </a:r>
            <a:r>
              <a:rPr sz="2100" b="1" i="1" spc="-60" dirty="0">
                <a:latin typeface="Arial"/>
                <a:cs typeface="Arial"/>
              </a:rPr>
              <a:t>Program </a:t>
            </a:r>
            <a:r>
              <a:rPr sz="2100" b="1" i="1" spc="-55" dirty="0">
                <a:latin typeface="Arial"/>
                <a:cs typeface="Arial"/>
              </a:rPr>
              <a:t>Design</a:t>
            </a:r>
            <a:r>
              <a:rPr sz="2100" b="1" i="1" spc="95" dirty="0">
                <a:latin typeface="Arial"/>
                <a:cs typeface="Arial"/>
              </a:rPr>
              <a:t> </a:t>
            </a:r>
            <a:r>
              <a:rPr sz="2100" b="1" i="1" spc="-45" dirty="0">
                <a:latin typeface="Arial"/>
                <a:cs typeface="Arial"/>
              </a:rPr>
              <a:t>in</a:t>
            </a:r>
            <a:r>
              <a:rPr sz="2100" b="1" i="1" spc="-35" dirty="0">
                <a:latin typeface="Arial"/>
                <a:cs typeface="Arial"/>
              </a:rPr>
              <a:t> </a:t>
            </a:r>
            <a:r>
              <a:rPr sz="2100" b="1" i="1" spc="-70" dirty="0">
                <a:latin typeface="Arial"/>
                <a:cs typeface="Arial"/>
              </a:rPr>
              <a:t>C	</a:t>
            </a:r>
            <a:r>
              <a:rPr sz="2100" b="1" i="1" spc="-55" dirty="0">
                <a:latin typeface="Arial"/>
                <a:cs typeface="Arial"/>
              </a:rPr>
              <a:t>(main </a:t>
            </a:r>
            <a:r>
              <a:rPr sz="2100" b="1" i="1" spc="-50" dirty="0">
                <a:latin typeface="Arial"/>
                <a:cs typeface="Arial"/>
              </a:rPr>
              <a:t>reference)  </a:t>
            </a:r>
            <a:r>
              <a:rPr sz="2100" b="1" i="1" u="heavy" spc="-5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http://www.tutorialspoint.com/cprogramming/c_functions.htm </a:t>
            </a:r>
            <a:r>
              <a:rPr sz="2100" b="1" i="1" spc="-55" dirty="0">
                <a:solidFill>
                  <a:srgbClr val="009999"/>
                </a:solidFill>
                <a:latin typeface="Arial"/>
                <a:cs typeface="Arial"/>
              </a:rPr>
              <a:t> </a:t>
            </a:r>
            <a:r>
              <a:rPr sz="2100" b="1" i="1" u="heavy" spc="-5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http://www.programiz.com/c-programming/types-user-defined-functions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99004" y="620268"/>
            <a:ext cx="3528060" cy="41772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09562" y="1481200"/>
          <a:ext cx="8571229" cy="4817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9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Function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Standard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Header</a:t>
                      </a:r>
                      <a:r>
                        <a:rPr sz="2400" spc="-1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File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Example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Argument(s)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2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Result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fabs(x)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x=-8.432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fab(x)=8.432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2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floor(x)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x=45.23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floor(x)=45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log(x)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x=2.71828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log(x)=1.0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657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log10(x)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x=100.0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log10(x)=2.0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25573" y="545337"/>
            <a:ext cx="6858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Some Mathematical</a:t>
            </a:r>
            <a:r>
              <a:rPr sz="4000" spc="20" dirty="0"/>
              <a:t> </a:t>
            </a:r>
            <a:r>
              <a:rPr sz="4000" spc="-5" dirty="0"/>
              <a:t>Functions</a:t>
            </a:r>
            <a:endParaRPr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90512" y="1393825"/>
          <a:ext cx="8534400" cy="4711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9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Function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Standard  Header</a:t>
                      </a:r>
                      <a:r>
                        <a:rPr sz="2400" spc="-8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File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Example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Argument(s)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25" dirty="0">
                          <a:solidFill>
                            <a:srgbClr val="333399"/>
                          </a:solidFill>
                          <a:latin typeface="Trebuchet MS"/>
                          <a:cs typeface="Trebuchet MS"/>
                        </a:rPr>
                        <a:t>Result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23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pow(x,y)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x=0.16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y=0.5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pow(x,y)=0.4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sin(x)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x=1.5708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sin(x)=1.0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(radians)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sqrt(x)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x=2.25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sqrt(x)=1.5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027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tan(x)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&lt;math.h&gt;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x=0.0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tan(x)=0.0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(radians)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double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25573" y="545337"/>
            <a:ext cx="6858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Some Mathematical</a:t>
            </a:r>
            <a:r>
              <a:rPr sz="4000" spc="20" dirty="0"/>
              <a:t> </a:t>
            </a:r>
            <a:r>
              <a:rPr sz="4000" spc="-5" dirty="0"/>
              <a:t>Functions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355952"/>
            <a:ext cx="8400415" cy="5100320"/>
          </a:xfrm>
          <a:prstGeom prst="rect">
            <a:avLst/>
          </a:prstGeom>
        </p:spPr>
        <p:txBody>
          <a:bodyPr vert="horz" wrap="square" lIns="0" tIns="2787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1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Why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Functions:</a:t>
            </a:r>
            <a:endParaRPr sz="3200">
              <a:latin typeface="Arial"/>
              <a:cs typeface="Arial"/>
            </a:endParaRPr>
          </a:p>
          <a:p>
            <a:pPr marL="643255" marR="5080" lvl="1" indent="-405765">
              <a:lnSpc>
                <a:spcPct val="103400"/>
              </a:lnSpc>
              <a:spcBef>
                <a:spcPts val="1470"/>
              </a:spcBef>
              <a:buAutoNum type="arabicParenR"/>
              <a:tabLst>
                <a:tab pos="593725" algn="l"/>
              </a:tabLst>
            </a:pPr>
            <a:r>
              <a:rPr sz="2400" spc="-5" dirty="0">
                <a:latin typeface="Arial"/>
                <a:cs typeface="Arial"/>
              </a:rPr>
              <a:t>Useful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C programmers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divide their programs into  separate functions </a:t>
            </a:r>
            <a:r>
              <a:rPr sz="2400" dirty="0">
                <a:latin typeface="Arial"/>
                <a:cs typeface="Arial"/>
              </a:rPr>
              <a:t>( </a:t>
            </a:r>
            <a:r>
              <a:rPr sz="2400" spc="-5" dirty="0">
                <a:latin typeface="Arial"/>
                <a:cs typeface="Arial"/>
              </a:rPr>
              <a:t>instead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big “chunk‘” </a:t>
            </a:r>
            <a:r>
              <a:rPr sz="2400" dirty="0">
                <a:latin typeface="Arial"/>
                <a:cs typeface="Arial"/>
              </a:rPr>
              <a:t>). </a:t>
            </a:r>
            <a:r>
              <a:rPr sz="2400" spc="-5" dirty="0">
                <a:latin typeface="Arial"/>
                <a:cs typeface="Arial"/>
              </a:rPr>
              <a:t>This </a:t>
            </a:r>
            <a:r>
              <a:rPr sz="2400" dirty="0">
                <a:latin typeface="Arial"/>
                <a:cs typeface="Arial"/>
              </a:rPr>
              <a:t>make it  </a:t>
            </a:r>
            <a:r>
              <a:rPr sz="2400" spc="-5" dirty="0">
                <a:latin typeface="Arial"/>
                <a:cs typeface="Arial"/>
              </a:rPr>
              <a:t>easy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debug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code and handling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error.</a:t>
            </a:r>
            <a:endParaRPr sz="2400">
              <a:latin typeface="Arial"/>
              <a:cs typeface="Arial"/>
            </a:endParaRPr>
          </a:p>
          <a:p>
            <a:pPr marL="706120" lvl="1" indent="-356235">
              <a:lnSpc>
                <a:spcPct val="100000"/>
              </a:lnSpc>
              <a:spcBef>
                <a:spcPts val="1535"/>
              </a:spcBef>
              <a:buAutoNum type="arabicParenR"/>
              <a:tabLst>
                <a:tab pos="706755" algn="l"/>
              </a:tabLst>
            </a:pPr>
            <a:r>
              <a:rPr sz="2400" spc="-5" dirty="0">
                <a:latin typeface="Arial"/>
                <a:cs typeface="Arial"/>
              </a:rPr>
              <a:t>reusability:</a:t>
            </a:r>
            <a:endParaRPr sz="2400">
              <a:latin typeface="Arial"/>
              <a:cs typeface="Arial"/>
            </a:endParaRPr>
          </a:p>
          <a:p>
            <a:pPr marL="1383665" lvl="2" indent="-457834">
              <a:lnSpc>
                <a:spcPct val="100000"/>
              </a:lnSpc>
              <a:spcBef>
                <a:spcPts val="770"/>
              </a:spcBef>
              <a:buChar char="•"/>
              <a:tabLst>
                <a:tab pos="1383665" algn="l"/>
                <a:tab pos="1384300" algn="l"/>
              </a:tabLst>
            </a:pPr>
            <a:r>
              <a:rPr sz="2400" dirty="0">
                <a:latin typeface="Arial"/>
                <a:cs typeface="Arial"/>
              </a:rPr>
              <a:t>Once a </a:t>
            </a:r>
            <a:r>
              <a:rPr sz="2400" spc="-5" dirty="0">
                <a:latin typeface="Arial"/>
                <a:cs typeface="Arial"/>
              </a:rPr>
              <a:t>function </a:t>
            </a:r>
            <a:r>
              <a:rPr sz="240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defined, </a:t>
            </a:r>
            <a:r>
              <a:rPr sz="2400" dirty="0">
                <a:latin typeface="Arial"/>
                <a:cs typeface="Arial"/>
              </a:rPr>
              <a:t>it can be </a:t>
            </a:r>
            <a:r>
              <a:rPr sz="2400" spc="-5" dirty="0">
                <a:latin typeface="Arial"/>
                <a:cs typeface="Arial"/>
              </a:rPr>
              <a:t>used over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marL="138366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over and over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again.</a:t>
            </a:r>
            <a:endParaRPr sz="2400">
              <a:latin typeface="Arial"/>
              <a:cs typeface="Arial"/>
            </a:endParaRPr>
          </a:p>
          <a:p>
            <a:pPr marL="1320165" marR="532130" indent="-457200">
              <a:lnSpc>
                <a:spcPct val="100000"/>
              </a:lnSpc>
              <a:spcBef>
                <a:spcPts val="580"/>
              </a:spcBef>
              <a:buChar char="•"/>
              <a:tabLst>
                <a:tab pos="1320165" algn="l"/>
                <a:tab pos="1320800" algn="l"/>
              </a:tabLst>
            </a:pPr>
            <a:r>
              <a:rPr sz="2400" spc="-5" dirty="0">
                <a:latin typeface="Arial"/>
                <a:cs typeface="Arial"/>
              </a:rPr>
              <a:t>You can invoke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same function many times in  your</a:t>
            </a:r>
            <a:r>
              <a:rPr sz="2400" dirty="0">
                <a:latin typeface="Arial"/>
                <a:cs typeface="Arial"/>
              </a:rPr>
              <a:t> program.</a:t>
            </a:r>
            <a:endParaRPr sz="2400">
              <a:latin typeface="Arial"/>
              <a:cs typeface="Arial"/>
            </a:endParaRPr>
          </a:p>
          <a:p>
            <a:pPr marL="1320165" marR="1276350" indent="-457200">
              <a:lnSpc>
                <a:spcPct val="100000"/>
              </a:lnSpc>
              <a:spcBef>
                <a:spcPts val="575"/>
              </a:spcBef>
              <a:buChar char="•"/>
              <a:tabLst>
                <a:tab pos="1320165" algn="l"/>
                <a:tab pos="1320800" algn="l"/>
              </a:tabLst>
            </a:pPr>
            <a:r>
              <a:rPr sz="2400" spc="-5" dirty="0">
                <a:latin typeface="Arial"/>
                <a:cs typeface="Arial"/>
              </a:rPr>
              <a:t>Use same function in several different (and  separate)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programs.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4736"/>
            <a:ext cx="7969884" cy="441579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Types of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functions:</a:t>
            </a:r>
            <a:endParaRPr sz="3200">
              <a:latin typeface="Arial"/>
              <a:cs typeface="Arial"/>
            </a:endParaRPr>
          </a:p>
          <a:p>
            <a:pPr marL="355600" marR="1268730" indent="-342900">
              <a:lnSpc>
                <a:spcPct val="100000"/>
              </a:lnSpc>
              <a:spcBef>
                <a:spcPts val="770"/>
              </a:spcBef>
              <a:buSzPct val="96875"/>
              <a:buAutoNum type="arabicPeriod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Function with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no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arguments </a:t>
            </a:r>
            <a:r>
              <a:rPr sz="3200" spc="-5" dirty="0">
                <a:latin typeface="Arial"/>
                <a:cs typeface="Arial"/>
              </a:rPr>
              <a:t>and</a:t>
            </a:r>
            <a:r>
              <a:rPr sz="3200" spc="-150" dirty="0"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no 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return</a:t>
            </a:r>
            <a:r>
              <a:rPr sz="32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value.</a:t>
            </a:r>
            <a:endParaRPr sz="3200">
              <a:latin typeface="Arial"/>
              <a:cs typeface="Arial"/>
            </a:endParaRPr>
          </a:p>
          <a:p>
            <a:pPr marL="355600" marR="770890" indent="-342900">
              <a:lnSpc>
                <a:spcPct val="100000"/>
              </a:lnSpc>
              <a:spcBef>
                <a:spcPts val="770"/>
              </a:spcBef>
              <a:buSzPct val="96875"/>
              <a:buAutoNum type="arabicPeriod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Function with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no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arguments </a:t>
            </a:r>
            <a:r>
              <a:rPr sz="3200" spc="-5" dirty="0">
                <a:latin typeface="Arial"/>
                <a:cs typeface="Arial"/>
              </a:rPr>
              <a:t>but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return 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value</a:t>
            </a:r>
            <a:endParaRPr sz="3200">
              <a:latin typeface="Arial"/>
              <a:cs typeface="Arial"/>
            </a:endParaRPr>
          </a:p>
          <a:p>
            <a:pPr marL="355600" marR="659765" indent="-342900">
              <a:lnSpc>
                <a:spcPct val="100000"/>
              </a:lnSpc>
              <a:spcBef>
                <a:spcPts val="770"/>
              </a:spcBef>
              <a:buSzPct val="96875"/>
              <a:buAutoNum type="arabicPeriod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Function with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arguments </a:t>
            </a:r>
            <a:r>
              <a:rPr sz="3200" spc="-5" dirty="0">
                <a:latin typeface="Arial"/>
                <a:cs typeface="Arial"/>
              </a:rPr>
              <a:t>and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no</a:t>
            </a:r>
            <a:r>
              <a:rPr sz="3200" spc="-1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return 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value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SzPct val="96875"/>
              <a:buAutoNum type="arabicPeriod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Function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with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argument </a:t>
            </a:r>
            <a:r>
              <a:rPr sz="3200" spc="-5" dirty="0">
                <a:latin typeface="Arial"/>
                <a:cs typeface="Arial"/>
              </a:rPr>
              <a:t>and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return</a:t>
            </a:r>
            <a:r>
              <a:rPr sz="3200" spc="-1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0000"/>
                </a:solidFill>
                <a:latin typeface="Arial"/>
                <a:cs typeface="Arial"/>
              </a:rPr>
              <a:t>value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4736"/>
            <a:ext cx="459105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How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write a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function:</a:t>
            </a:r>
            <a:endParaRPr sz="3200">
              <a:latin typeface="Arial"/>
              <a:cs typeface="Arial"/>
            </a:endParaRPr>
          </a:p>
          <a:p>
            <a:pPr marL="915669" lvl="1" indent="-45275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916305" algn="l"/>
              </a:tabLst>
            </a:pPr>
            <a:r>
              <a:rPr sz="3200" spc="-5" dirty="0">
                <a:latin typeface="Arial"/>
                <a:cs typeface="Arial"/>
              </a:rPr>
              <a:t>Function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prototype</a:t>
            </a:r>
            <a:endParaRPr sz="3200">
              <a:latin typeface="Arial"/>
              <a:cs typeface="Arial"/>
            </a:endParaRPr>
          </a:p>
          <a:p>
            <a:pPr marL="915669" lvl="1" indent="-45275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916305" algn="l"/>
              </a:tabLst>
            </a:pPr>
            <a:r>
              <a:rPr sz="3200" spc="-5" dirty="0">
                <a:latin typeface="Arial"/>
                <a:cs typeface="Arial"/>
              </a:rPr>
              <a:t>Function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Definition</a:t>
            </a:r>
            <a:endParaRPr sz="3200">
              <a:latin typeface="Arial"/>
              <a:cs typeface="Arial"/>
            </a:endParaRPr>
          </a:p>
          <a:p>
            <a:pPr marL="915669" lvl="1" indent="-452755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916305" algn="l"/>
              </a:tabLst>
            </a:pPr>
            <a:r>
              <a:rPr sz="3200" spc="-5" dirty="0">
                <a:latin typeface="Arial"/>
                <a:cs typeface="Arial"/>
              </a:rPr>
              <a:t>Function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Call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2234</Words>
  <Application>Microsoft Macintosh PowerPoint</Application>
  <PresentationFormat>On-screen Show (4:3)</PresentationFormat>
  <Paragraphs>367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Symbol</vt:lpstr>
      <vt:lpstr>Tahoma</vt:lpstr>
      <vt:lpstr>Times New Roman</vt:lpstr>
      <vt:lpstr>Trebuchet MS</vt:lpstr>
      <vt:lpstr>Office Theme</vt:lpstr>
      <vt:lpstr>PowerPoint Presentation</vt:lpstr>
      <vt:lpstr>Functions</vt:lpstr>
      <vt:lpstr>Functions</vt:lpstr>
      <vt:lpstr>Some Mathematical Functions</vt:lpstr>
      <vt:lpstr>Some Mathematical Functions</vt:lpstr>
      <vt:lpstr>Some Mathematical 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</vt:lpstr>
      <vt:lpstr>Functions (Exercises)</vt:lpstr>
      <vt:lpstr>PowerPoint Presentation</vt:lpstr>
      <vt:lpstr>PowerPoint Presentation</vt:lpstr>
      <vt:lpstr>PowerPoint Presentation</vt:lpstr>
      <vt:lpstr>Functions (more practice)</vt:lpstr>
      <vt:lpstr>Functions (more practice)</vt:lpstr>
      <vt:lpstr>Functions (more practice)</vt:lpstr>
      <vt:lpstr>Functions (more practice)</vt:lpstr>
      <vt:lpstr>Functions (more practice)</vt:lpstr>
      <vt:lpstr>Functions (more practice)</vt:lpstr>
      <vt:lpstr>PowerPoint Presentation</vt:lpstr>
      <vt:lpstr>PowerPoint Presentation</vt:lpstr>
      <vt:lpstr>PowerPoint Presentation</vt:lpstr>
      <vt:lpstr>Functions (more practice)</vt:lpstr>
      <vt:lpstr>Functions (more practice)</vt:lpstr>
      <vt:lpstr>Let us review the concepts:</vt:lpstr>
      <vt:lpstr>Let us review the concepts:</vt:lpstr>
      <vt:lpstr>Let us review the concepts:</vt:lpstr>
      <vt:lpstr>Let us review the concepts:</vt:lpstr>
      <vt:lpstr>Extra Exercises</vt:lpstr>
      <vt:lpstr>Extra Exercises</vt:lpstr>
      <vt:lpstr>Extra Exercises</vt:lpstr>
      <vt:lpstr>Extra Exercises</vt:lpstr>
      <vt:lpstr>PowerPoint Presentation</vt:lpstr>
      <vt:lpstr>References: Problem Solving &amp; Program Design in C (main reference)  http://www.tutorialspoint.com/cprogramming/c_functions.htm  http://www.programiz.com/c-programming/types-user-defined-functions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anas arram</cp:lastModifiedBy>
  <cp:revision>5</cp:revision>
  <dcterms:created xsi:type="dcterms:W3CDTF">2020-11-01T18:34:21Z</dcterms:created>
  <dcterms:modified xsi:type="dcterms:W3CDTF">2023-04-26T17:34:14Z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2020-11-01T00:00:00Z</vt:filetime>
  </property>
</Properties>
</file>