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78" r:id="rId6"/>
    <p:sldId id="271" r:id="rId7"/>
    <p:sldId id="260" r:id="rId8"/>
    <p:sldId id="274" r:id="rId9"/>
    <p:sldId id="262" r:id="rId10"/>
    <p:sldId id="273" r:id="rId11"/>
    <p:sldId id="276" r:id="rId12"/>
    <p:sldId id="277" r:id="rId13"/>
    <p:sldId id="263" r:id="rId14"/>
    <p:sldId id="264" r:id="rId15"/>
    <p:sldId id="275" r:id="rId16"/>
    <p:sldId id="265" r:id="rId17"/>
    <p:sldId id="279" r:id="rId18"/>
    <p:sldId id="281" r:id="rId19"/>
    <p:sldId id="280" r:id="rId20"/>
    <p:sldId id="266" r:id="rId21"/>
    <p:sldId id="27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33" d="100"/>
          <a:sy n="133" d="100"/>
        </p:scale>
        <p:origin x="-23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D09BEC-C930-D34E-841D-2F19287A5267}" type="datetimeFigureOut">
              <a:rPr lang="en-US" smtClean="0"/>
              <a:pPr/>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28651-0E06-B443-B536-521AF99CAA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09BEC-C930-D34E-841D-2F19287A5267}" type="datetimeFigureOut">
              <a:rPr lang="en-US" smtClean="0"/>
              <a:pPr/>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28651-0E06-B443-B536-521AF99CAA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09BEC-C930-D34E-841D-2F19287A5267}" type="datetimeFigureOut">
              <a:rPr lang="en-US" smtClean="0"/>
              <a:pPr/>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28651-0E06-B443-B536-521AF99CAA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09BEC-C930-D34E-841D-2F19287A5267}" type="datetimeFigureOut">
              <a:rPr lang="en-US" smtClean="0"/>
              <a:pPr/>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28651-0E06-B443-B536-521AF99CAA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09BEC-C930-D34E-841D-2F19287A5267}" type="datetimeFigureOut">
              <a:rPr lang="en-US" smtClean="0"/>
              <a:pPr/>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28651-0E06-B443-B536-521AF99CAA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D09BEC-C930-D34E-841D-2F19287A5267}" type="datetimeFigureOut">
              <a:rPr lang="en-US" smtClean="0"/>
              <a:pPr/>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28651-0E06-B443-B536-521AF99CAA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D09BEC-C930-D34E-841D-2F19287A5267}" type="datetimeFigureOut">
              <a:rPr lang="en-US" smtClean="0"/>
              <a:pPr/>
              <a:t>12/5/16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28651-0E06-B443-B536-521AF99CAA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D09BEC-C930-D34E-841D-2F19287A5267}" type="datetimeFigureOut">
              <a:rPr lang="en-US" smtClean="0"/>
              <a:pPr/>
              <a:t>12/5/16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28651-0E06-B443-B536-521AF99CAA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09BEC-C930-D34E-841D-2F19287A5267}" type="datetimeFigureOut">
              <a:rPr lang="en-US" smtClean="0"/>
              <a:pPr/>
              <a:t>12/5/16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28651-0E06-B443-B536-521AF99CAA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09BEC-C930-D34E-841D-2F19287A5267}" type="datetimeFigureOut">
              <a:rPr lang="en-US" smtClean="0"/>
              <a:pPr/>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28651-0E06-B443-B536-521AF99CAA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09BEC-C930-D34E-841D-2F19287A5267}" type="datetimeFigureOut">
              <a:rPr lang="en-US" smtClean="0"/>
              <a:pPr/>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28651-0E06-B443-B536-521AF99CAA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09BEC-C930-D34E-841D-2F19287A5267}" type="datetimeFigureOut">
              <a:rPr lang="en-US" smtClean="0"/>
              <a:pPr/>
              <a:t>12/5/16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28651-0E06-B443-B536-521AF99CAA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 Id="rId3"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hyperlink" Target="http://upload.wikimedia.org/wikipedia/commons/3/34/Wainwright_building_st_louis_USA.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00px-2006-03-30_2240x1680_chicago_school_windows.jpg"/>
          <p:cNvPicPr>
            <a:picLocks noChangeAspect="1"/>
          </p:cNvPicPr>
          <p:nvPr/>
        </p:nvPicPr>
        <p:blipFill>
          <a:blip r:embed="rId2"/>
          <a:stretch>
            <a:fillRect/>
          </a:stretch>
        </p:blipFill>
        <p:spPr>
          <a:xfrm>
            <a:off x="3200400" y="0"/>
            <a:ext cx="5943600" cy="6858000"/>
          </a:xfrm>
          <a:prstGeom prst="rect">
            <a:avLst/>
          </a:prstGeom>
        </p:spPr>
      </p:pic>
      <p:sp>
        <p:nvSpPr>
          <p:cNvPr id="7" name="Rectangle 6"/>
          <p:cNvSpPr/>
          <p:nvPr/>
        </p:nvSpPr>
        <p:spPr>
          <a:xfrm>
            <a:off x="1447800" y="3429000"/>
            <a:ext cx="7696200" cy="1981200"/>
          </a:xfrm>
          <a:prstGeom prst="rect">
            <a:avLst/>
          </a:prstGeom>
          <a:solidFill>
            <a:schemeClr val="tx1">
              <a:alpha val="5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334000" y="4081790"/>
            <a:ext cx="3810000" cy="523220"/>
          </a:xfrm>
          <a:prstGeom prst="rect">
            <a:avLst/>
          </a:prstGeom>
          <a:noFill/>
        </p:spPr>
        <p:txBody>
          <a:bodyPr wrap="square" rtlCol="0">
            <a:spAutoFit/>
          </a:bodyPr>
          <a:lstStyle/>
          <a:p>
            <a:r>
              <a:rPr lang="en-US" sz="2800" b="1" dirty="0" smtClean="0">
                <a:solidFill>
                  <a:schemeClr val="bg1"/>
                </a:solidFill>
                <a:latin typeface="Copperplate Gothic Bold"/>
                <a:cs typeface="Copperplate Gothic Bold"/>
              </a:rPr>
              <a:t>Chicago School</a:t>
            </a:r>
            <a:endParaRPr lang="en-US" sz="2800" b="1" dirty="0">
              <a:solidFill>
                <a:schemeClr val="bg1"/>
              </a:solidFill>
              <a:latin typeface="Copperplate Gothic Bold"/>
              <a:cs typeface="Copperplate Gothic Bold"/>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6934200" cy="5016759"/>
          </a:xfrm>
          <a:prstGeom prst="rect">
            <a:avLst/>
          </a:prstGeom>
          <a:noFill/>
        </p:spPr>
        <p:txBody>
          <a:bodyPr wrap="square" rtlCol="0">
            <a:spAutoFit/>
          </a:bodyPr>
          <a:lstStyle/>
          <a:p>
            <a:pPr algn="just"/>
            <a:r>
              <a:rPr lang="en-US" sz="1600" dirty="0" smtClean="0">
                <a:solidFill>
                  <a:srgbClr val="FFFFFF"/>
                </a:solidFill>
                <a:latin typeface="Copperplate Gothic Light"/>
                <a:cs typeface="Copperplate Gothic Light"/>
              </a:rPr>
              <a:t>The organic idea can be traced back to  the romantic movement of around 1800s – particularly to such writer as Schelling and the </a:t>
            </a:r>
            <a:r>
              <a:rPr lang="en-US" sz="1600" dirty="0" err="1" smtClean="0">
                <a:solidFill>
                  <a:srgbClr val="FFFFFF"/>
                </a:solidFill>
                <a:latin typeface="Copperplate Gothic Light"/>
                <a:cs typeface="Copperplate Gothic Light"/>
              </a:rPr>
              <a:t>Shlegel</a:t>
            </a:r>
            <a:r>
              <a:rPr lang="en-US" sz="1600" dirty="0" smtClean="0">
                <a:solidFill>
                  <a:srgbClr val="FFFFFF"/>
                </a:solidFill>
                <a:latin typeface="Copperplate Gothic Light"/>
                <a:cs typeface="Copperplate Gothic Light"/>
              </a:rPr>
              <a:t> brothers, who believed that the external form of the work of art should, as in plants and animals be the product of an inner force or essence rather than being mechanically imposed from without as they judged to be the case with classicism (Page 41).</a:t>
            </a:r>
          </a:p>
          <a:p>
            <a:pPr algn="just"/>
            <a:endParaRPr lang="en-US" sz="1600" dirty="0">
              <a:solidFill>
                <a:srgbClr val="FFFFFF"/>
              </a:solidFill>
              <a:latin typeface="Copperplate Gothic Light"/>
              <a:cs typeface="Copperplate Gothic Light"/>
            </a:endParaRPr>
          </a:p>
          <a:p>
            <a:pPr algn="just"/>
            <a:r>
              <a:rPr lang="en-US" sz="1600" dirty="0" smtClean="0">
                <a:solidFill>
                  <a:srgbClr val="FFFFFF"/>
                </a:solidFill>
                <a:latin typeface="Copperplate Gothic Light"/>
                <a:cs typeface="Copperplate Gothic Light"/>
              </a:rPr>
              <a:t>However …</a:t>
            </a:r>
          </a:p>
          <a:p>
            <a:pPr algn="just"/>
            <a:endParaRPr lang="en-US" sz="1600" dirty="0">
              <a:solidFill>
                <a:srgbClr val="FFFFFF"/>
              </a:solidFill>
              <a:latin typeface="Copperplate Gothic Light"/>
              <a:cs typeface="Copperplate Gothic Light"/>
            </a:endParaRPr>
          </a:p>
          <a:p>
            <a:pPr algn="just"/>
            <a:r>
              <a:rPr lang="en-US" sz="1600" dirty="0" smtClean="0">
                <a:solidFill>
                  <a:srgbClr val="FFFFFF"/>
                </a:solidFill>
                <a:latin typeface="Copperplate Gothic Light"/>
                <a:cs typeface="Copperplate Gothic Light"/>
              </a:rPr>
              <a:t>Although the auditorium building had impure solutions, yet it had the merit of presenting to the street a complex texture capable of being read as part of a continuous urban fabric. On the other hand the Wainwright building with its vertical emphasis and strongly marked corner pilasters, isolated itself from its context and became a self sufficient entity emphasizing the individuality of the business it both housed and represented (Page 41).</a:t>
            </a:r>
          </a:p>
          <a:p>
            <a:pPr algn="just"/>
            <a:endParaRPr lang="en-US" sz="1600" dirty="0">
              <a:solidFill>
                <a:srgbClr val="FFFFFF"/>
              </a:solidFill>
              <a:latin typeface="Copperplate Gothic Light"/>
              <a:cs typeface="Copperplate Gothic Light"/>
            </a:endParaRPr>
          </a:p>
          <a:p>
            <a:pPr algn="just"/>
            <a:r>
              <a:rPr lang="en-US" sz="1600" dirty="0" smtClean="0">
                <a:solidFill>
                  <a:srgbClr val="FFFFFF"/>
                </a:solidFill>
                <a:latin typeface="Copperplate Gothic Light"/>
                <a:cs typeface="Copperplate Gothic Light"/>
              </a:rPr>
              <a:t>  </a:t>
            </a:r>
            <a:endParaRPr lang="en-US" sz="1600" dirty="0">
              <a:solidFill>
                <a:srgbClr val="FFFFFF"/>
              </a:solidFill>
              <a:latin typeface="Copperplate Gothic Light"/>
              <a:cs typeface="Copperplate Gothic Light"/>
            </a:endParaRPr>
          </a:p>
        </p:txBody>
      </p:sp>
    </p:spTree>
    <p:extLst>
      <p:ext uri="{BB962C8B-B14F-4D97-AF65-F5344CB8AC3E}">
        <p14:creationId xmlns:p14="http://schemas.microsoft.com/office/powerpoint/2010/main" val="35046144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000" y="1308100"/>
            <a:ext cx="6350000" cy="4229100"/>
          </a:xfrm>
          <a:prstGeom prst="rect">
            <a:avLst/>
          </a:prstGeom>
        </p:spPr>
      </p:pic>
    </p:spTree>
    <p:extLst>
      <p:ext uri="{BB962C8B-B14F-4D97-AF65-F5344CB8AC3E}">
        <p14:creationId xmlns:p14="http://schemas.microsoft.com/office/powerpoint/2010/main" val="237388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0"/>
            <a:ext cx="5015552" cy="6858000"/>
          </a:xfrm>
          <a:prstGeom prst="rect">
            <a:avLst/>
          </a:prstGeom>
        </p:spPr>
      </p:pic>
    </p:spTree>
    <p:extLst>
      <p:ext uri="{BB962C8B-B14F-4D97-AF65-F5344CB8AC3E}">
        <p14:creationId xmlns:p14="http://schemas.microsoft.com/office/powerpoint/2010/main" val="72058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99" y="1143000"/>
            <a:ext cx="7429499" cy="923330"/>
          </a:xfrm>
          <a:prstGeom prst="rect">
            <a:avLst/>
          </a:prstGeom>
          <a:noFill/>
        </p:spPr>
        <p:txBody>
          <a:bodyPr wrap="square" rtlCol="0">
            <a:spAutoFit/>
          </a:bodyPr>
          <a:lstStyle/>
          <a:p>
            <a:r>
              <a:rPr lang="en-US" dirty="0" smtClean="0">
                <a:solidFill>
                  <a:srgbClr val="FFFFFF"/>
                </a:solidFill>
                <a:latin typeface="Copperplate Gothic Light"/>
                <a:cs typeface="Copperplate Gothic Light"/>
              </a:rPr>
              <a:t>Individualism vs. Collectivism – Burnham vs. Sullivan (</a:t>
            </a:r>
            <a:r>
              <a:rPr lang="en-US" dirty="0" smtClean="0">
                <a:solidFill>
                  <a:schemeClr val="accent2">
                    <a:lumMod val="75000"/>
                  </a:schemeClr>
                </a:solidFill>
                <a:latin typeface="Copperplate Gothic Light"/>
                <a:cs typeface="Copperplate Gothic Light"/>
              </a:rPr>
              <a:t>page 43</a:t>
            </a:r>
            <a:r>
              <a:rPr lang="en-US" dirty="0" smtClean="0">
                <a:solidFill>
                  <a:srgbClr val="FFFFFF"/>
                </a:solidFill>
                <a:latin typeface="Copperplate Gothic Light"/>
                <a:cs typeface="Copperplate Gothic Light"/>
              </a:rPr>
              <a:t>)</a:t>
            </a:r>
          </a:p>
          <a:p>
            <a:endParaRPr lang="en-US" dirty="0" smtClean="0">
              <a:solidFill>
                <a:srgbClr val="FFFFFF"/>
              </a:solidFill>
              <a:latin typeface="Copperplate Gothic Light"/>
              <a:cs typeface="Copperplate Gothic Light"/>
            </a:endParaRPr>
          </a:p>
        </p:txBody>
      </p:sp>
      <p:pic>
        <p:nvPicPr>
          <p:cNvPr id="4" name="Picture 3" descr="72_flatiron.jpg"/>
          <p:cNvPicPr>
            <a:picLocks noChangeAspect="1"/>
          </p:cNvPicPr>
          <p:nvPr/>
        </p:nvPicPr>
        <p:blipFill>
          <a:blip r:embed="rId2"/>
          <a:stretch>
            <a:fillRect/>
          </a:stretch>
        </p:blipFill>
        <p:spPr>
          <a:xfrm>
            <a:off x="5562600" y="1837816"/>
            <a:ext cx="3247429" cy="4639183"/>
          </a:xfrm>
          <a:prstGeom prst="rect">
            <a:avLst/>
          </a:prstGeom>
        </p:spPr>
      </p:pic>
      <p:pic>
        <p:nvPicPr>
          <p:cNvPr id="5" name="Picture 4"/>
          <p:cNvPicPr>
            <a:picLocks noChangeAspect="1"/>
          </p:cNvPicPr>
          <p:nvPr/>
        </p:nvPicPr>
        <p:blipFill rotWithShape="1">
          <a:blip r:embed="rId3"/>
          <a:srcRect l="5973" r="6811"/>
          <a:stretch/>
        </p:blipFill>
        <p:spPr>
          <a:xfrm>
            <a:off x="3352800" y="1828800"/>
            <a:ext cx="2136422" cy="4639184"/>
          </a:xfrm>
          <a:prstGeom prst="rect">
            <a:avLst/>
          </a:prstGeom>
        </p:spPr>
      </p:pic>
      <p:pic>
        <p:nvPicPr>
          <p:cNvPr id="6" name="Picture 5"/>
          <p:cNvPicPr>
            <a:picLocks noChangeAspect="1"/>
          </p:cNvPicPr>
          <p:nvPr/>
        </p:nvPicPr>
        <p:blipFill>
          <a:blip r:embed="rId4"/>
          <a:stretch>
            <a:fillRect/>
          </a:stretch>
        </p:blipFill>
        <p:spPr>
          <a:xfrm>
            <a:off x="152400" y="1843460"/>
            <a:ext cx="3107841" cy="46617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80365"/>
            <a:ext cx="8305800" cy="646331"/>
          </a:xfrm>
          <a:prstGeom prst="rect">
            <a:avLst/>
          </a:prstGeom>
        </p:spPr>
        <p:txBody>
          <a:bodyPr wrap="square">
            <a:spAutoFit/>
          </a:bodyPr>
          <a:lstStyle/>
          <a:p>
            <a:r>
              <a:rPr lang="en-US" dirty="0" smtClean="0">
                <a:solidFill>
                  <a:srgbClr val="FFFFFF"/>
                </a:solidFill>
                <a:latin typeface="Copperplate Gothic Light"/>
                <a:cs typeface="Copperplate Gothic Light"/>
              </a:rPr>
              <a:t>The Columbian Exposition – Frederick Law Olmsted (landscape) and Daniel Burnham (buildings)</a:t>
            </a:r>
            <a:endParaRPr lang="en-US" dirty="0">
              <a:solidFill>
                <a:srgbClr val="FFFFFF"/>
              </a:solidFill>
              <a:latin typeface="Copperplate Gothic Light"/>
              <a:cs typeface="Copperplate Gothic Light"/>
            </a:endParaRPr>
          </a:p>
        </p:txBody>
      </p:sp>
      <p:pic>
        <p:nvPicPr>
          <p:cNvPr id="3" name="Picture 2" descr="crowdson.jpg"/>
          <p:cNvPicPr>
            <a:picLocks noChangeAspect="1"/>
          </p:cNvPicPr>
          <p:nvPr/>
        </p:nvPicPr>
        <p:blipFill>
          <a:blip r:embed="rId2"/>
          <a:stretch>
            <a:fillRect/>
          </a:stretch>
        </p:blipFill>
        <p:spPr>
          <a:xfrm>
            <a:off x="4343400" y="2362200"/>
            <a:ext cx="4649802" cy="3644900"/>
          </a:xfrm>
          <a:prstGeom prst="rect">
            <a:avLst/>
          </a:prstGeom>
        </p:spPr>
      </p:pic>
      <p:sp>
        <p:nvSpPr>
          <p:cNvPr id="4" name="TextBox 3"/>
          <p:cNvSpPr txBox="1"/>
          <p:nvPr/>
        </p:nvSpPr>
        <p:spPr>
          <a:xfrm>
            <a:off x="304800" y="2362200"/>
            <a:ext cx="3962400" cy="3539430"/>
          </a:xfrm>
          <a:prstGeom prst="rect">
            <a:avLst/>
          </a:prstGeom>
          <a:noFill/>
        </p:spPr>
        <p:txBody>
          <a:bodyPr wrap="square" rtlCol="0">
            <a:spAutoFit/>
          </a:bodyPr>
          <a:lstStyle/>
          <a:p>
            <a:pPr algn="just"/>
            <a:r>
              <a:rPr lang="en-US" sz="1600" dirty="0" smtClean="0">
                <a:solidFill>
                  <a:srgbClr val="FFFFFF"/>
                </a:solidFill>
                <a:latin typeface="Copperplate Gothic Light"/>
                <a:cs typeface="Copperplate Gothic Light"/>
              </a:rPr>
              <a:t>Chicago was chosen to house the 1893 world exposition because it was seen to represent the dynamism of the mid-west, however the fair’s promoters were more interested in the creation of a national tradition than a regional one. They were looking for a ready made architectural language that could represent the united states as unified, culturally mature imperial power.</a:t>
            </a:r>
          </a:p>
          <a:p>
            <a:pPr algn="just"/>
            <a:endParaRPr lang="en-US" sz="1600" dirty="0" smtClean="0">
              <a:solidFill>
                <a:srgbClr val="FFFFFF"/>
              </a:solidFill>
              <a:latin typeface="Copperplate Gothic Light"/>
              <a:cs typeface="Copperplate Gothic Light"/>
            </a:endParaRPr>
          </a:p>
        </p:txBody>
      </p:sp>
      <p:sp>
        <p:nvSpPr>
          <p:cNvPr id="5" name="TextBox 4"/>
          <p:cNvSpPr txBox="1"/>
          <p:nvPr/>
        </p:nvSpPr>
        <p:spPr>
          <a:xfrm>
            <a:off x="304800" y="5901630"/>
            <a:ext cx="3962400" cy="830997"/>
          </a:xfrm>
          <a:prstGeom prst="rect">
            <a:avLst/>
          </a:prstGeom>
          <a:noFill/>
        </p:spPr>
        <p:txBody>
          <a:bodyPr wrap="square" rtlCol="0">
            <a:spAutoFit/>
          </a:bodyPr>
          <a:lstStyle/>
          <a:p>
            <a:pPr algn="just"/>
            <a:r>
              <a:rPr lang="en-US" sz="1600" dirty="0" smtClean="0">
                <a:solidFill>
                  <a:srgbClr val="953735"/>
                </a:solidFill>
                <a:latin typeface="Copperplate Gothic Light"/>
                <a:cs typeface="Copperplate Gothic Light"/>
              </a:rPr>
              <a:t>Page 44 – the choice of the Beaux arts principles</a:t>
            </a:r>
          </a:p>
          <a:p>
            <a:pPr algn="just"/>
            <a:endParaRPr lang="en-US" sz="1600" dirty="0" smtClean="0">
              <a:solidFill>
                <a:srgbClr val="FFFFFF"/>
              </a:solidFill>
              <a:latin typeface="Copperplate Gothic Light"/>
              <a:cs typeface="Copperplate Gothic Light"/>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481280"/>
            <a:ext cx="5943600" cy="1323439"/>
          </a:xfrm>
          <a:prstGeom prst="rect">
            <a:avLst/>
          </a:prstGeom>
          <a:noFill/>
        </p:spPr>
        <p:txBody>
          <a:bodyPr wrap="square" rtlCol="0">
            <a:spAutoFit/>
          </a:bodyPr>
          <a:lstStyle/>
          <a:p>
            <a:pPr algn="just"/>
            <a:r>
              <a:rPr lang="en-US" sz="1600" dirty="0" smtClean="0">
                <a:solidFill>
                  <a:srgbClr val="FFFFFF"/>
                </a:solidFill>
                <a:latin typeface="Copperplate Gothic Light"/>
                <a:cs typeface="Copperplate Gothic Light"/>
              </a:rPr>
              <a:t>Burnham, unlike Sullivan, was able to see ‘functionalism as valid for a commercial architecture ruled by cost , and classicism as valid for an architecture representing national power and cosmopolitan culture.</a:t>
            </a:r>
          </a:p>
        </p:txBody>
      </p:sp>
      <p:pic>
        <p:nvPicPr>
          <p:cNvPr id="5" name="Picture 4"/>
          <p:cNvPicPr>
            <a:picLocks noChangeAspect="1"/>
          </p:cNvPicPr>
          <p:nvPr/>
        </p:nvPicPr>
        <p:blipFill>
          <a:blip r:embed="rId2"/>
          <a:stretch>
            <a:fillRect/>
          </a:stretch>
        </p:blipFill>
        <p:spPr>
          <a:xfrm>
            <a:off x="2387578" y="2057400"/>
            <a:ext cx="5864600" cy="4626518"/>
          </a:xfrm>
          <a:prstGeom prst="rect">
            <a:avLst/>
          </a:prstGeom>
        </p:spPr>
      </p:pic>
    </p:spTree>
    <p:extLst>
      <p:ext uri="{BB962C8B-B14F-4D97-AF65-F5344CB8AC3E}">
        <p14:creationId xmlns:p14="http://schemas.microsoft.com/office/powerpoint/2010/main" val="977732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322" y="946666"/>
            <a:ext cx="3787478" cy="369332"/>
          </a:xfrm>
          <a:prstGeom prst="rect">
            <a:avLst/>
          </a:prstGeom>
        </p:spPr>
        <p:txBody>
          <a:bodyPr wrap="none">
            <a:spAutoFit/>
          </a:bodyPr>
          <a:lstStyle/>
          <a:p>
            <a:r>
              <a:rPr lang="en-US" dirty="0" smtClean="0">
                <a:solidFill>
                  <a:srgbClr val="FFFFFF"/>
                </a:solidFill>
                <a:latin typeface="Copperplate Gothic Light"/>
                <a:cs typeface="Copperplate Gothic Light"/>
              </a:rPr>
              <a:t>The City Beautiful Movement</a:t>
            </a:r>
            <a:endParaRPr lang="en-US" dirty="0">
              <a:solidFill>
                <a:srgbClr val="FFFFFF"/>
              </a:solidFill>
              <a:latin typeface="Copperplate Gothic Light"/>
              <a:cs typeface="Copperplate Gothic Light"/>
            </a:endParaRPr>
          </a:p>
        </p:txBody>
      </p:sp>
      <p:pic>
        <p:nvPicPr>
          <p:cNvPr id="3" name="Picture 2" descr="EROZF00Z.jpg"/>
          <p:cNvPicPr>
            <a:picLocks noChangeAspect="1"/>
          </p:cNvPicPr>
          <p:nvPr/>
        </p:nvPicPr>
        <p:blipFill>
          <a:blip r:embed="rId2"/>
          <a:stretch>
            <a:fillRect/>
          </a:stretch>
        </p:blipFill>
        <p:spPr>
          <a:xfrm>
            <a:off x="4648200" y="381000"/>
            <a:ext cx="4114800" cy="6172200"/>
          </a:xfrm>
          <a:prstGeom prst="rect">
            <a:avLst/>
          </a:prstGeom>
        </p:spPr>
      </p:pic>
      <p:sp>
        <p:nvSpPr>
          <p:cNvPr id="4" name="TextBox 3"/>
          <p:cNvSpPr txBox="1"/>
          <p:nvPr/>
        </p:nvSpPr>
        <p:spPr>
          <a:xfrm>
            <a:off x="1600200" y="5968424"/>
            <a:ext cx="3330278" cy="584776"/>
          </a:xfrm>
          <a:prstGeom prst="rect">
            <a:avLst/>
          </a:prstGeom>
          <a:noFill/>
        </p:spPr>
        <p:txBody>
          <a:bodyPr wrap="square" rtlCol="0">
            <a:spAutoFit/>
          </a:bodyPr>
          <a:lstStyle/>
          <a:p>
            <a:r>
              <a:rPr lang="en-US" sz="1600" dirty="0" smtClean="0">
                <a:solidFill>
                  <a:srgbClr val="FFFFFF"/>
                </a:solidFill>
                <a:latin typeface="Copperplate Gothic Light"/>
                <a:cs typeface="Copperplate Gothic Light"/>
              </a:rPr>
              <a:t>The Conway Building - Burnham</a:t>
            </a:r>
            <a:endParaRPr lang="en-US" sz="1600" dirty="0">
              <a:solidFill>
                <a:srgbClr val="FFFFFF"/>
              </a:solidFill>
              <a:latin typeface="Copperplate Gothic Light"/>
              <a:cs typeface="Copperplate Gothic Light"/>
            </a:endParaRPr>
          </a:p>
        </p:txBody>
      </p:sp>
      <p:sp>
        <p:nvSpPr>
          <p:cNvPr id="5" name="Rectangle 4"/>
          <p:cNvSpPr/>
          <p:nvPr/>
        </p:nvSpPr>
        <p:spPr>
          <a:xfrm>
            <a:off x="327322" y="2057400"/>
            <a:ext cx="4320878" cy="2554545"/>
          </a:xfrm>
          <a:prstGeom prst="rect">
            <a:avLst/>
          </a:prstGeom>
        </p:spPr>
        <p:txBody>
          <a:bodyPr wrap="square">
            <a:spAutoFit/>
          </a:bodyPr>
          <a:lstStyle/>
          <a:p>
            <a:pPr algn="just"/>
            <a:r>
              <a:rPr lang="en-US" sz="1600" dirty="0" smtClean="0">
                <a:solidFill>
                  <a:srgbClr val="FFFFFF"/>
                </a:solidFill>
                <a:latin typeface="Copperplate Gothic Light"/>
                <a:cs typeface="Copperplate Gothic Light"/>
              </a:rPr>
              <a:t>The </a:t>
            </a:r>
            <a:r>
              <a:rPr lang="en-US" sz="1600" dirty="0">
                <a:solidFill>
                  <a:srgbClr val="FFFFFF"/>
                </a:solidFill>
                <a:latin typeface="Copperplate Gothic Light"/>
                <a:cs typeface="Copperplate Gothic Light"/>
              </a:rPr>
              <a:t>movement, which was originally most closely associated </a:t>
            </a:r>
            <a:r>
              <a:rPr lang="en-US" sz="1600" dirty="0" smtClean="0">
                <a:solidFill>
                  <a:srgbClr val="FFFFFF"/>
                </a:solidFill>
                <a:latin typeface="Copperplate Gothic Light"/>
                <a:cs typeface="Copperplate Gothic Light"/>
              </a:rPr>
              <a:t>with Chicago and Washington DC, did not seek beauty for its own good but rather for the common good to create moral and civic virtue  among urban populations.  </a:t>
            </a:r>
          </a:p>
          <a:p>
            <a:pPr algn="just"/>
            <a:endParaRPr lang="en-US" sz="1600" dirty="0">
              <a:solidFill>
                <a:srgbClr val="FFFFFF"/>
              </a:solidFill>
              <a:latin typeface="Copperplate Gothic Light"/>
              <a:cs typeface="Copperplate Gothic Light"/>
            </a:endParaRPr>
          </a:p>
          <a:p>
            <a:pPr algn="just"/>
            <a:r>
              <a:rPr lang="en-US" sz="1600" dirty="0" smtClean="0">
                <a:solidFill>
                  <a:srgbClr val="953735"/>
                </a:solidFill>
                <a:latin typeface="Copperplate Gothic Light"/>
                <a:cs typeface="Copperplate Gothic Light"/>
              </a:rPr>
              <a:t>Burnham’s urban design experience page 46</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0"/>
            <a:ext cx="5504155" cy="6858000"/>
          </a:xfrm>
          <a:prstGeom prst="rect">
            <a:avLst/>
          </a:prstGeom>
        </p:spPr>
      </p:pic>
      <p:sp>
        <p:nvSpPr>
          <p:cNvPr id="3" name="TextBox 2"/>
          <p:cNvSpPr txBox="1"/>
          <p:nvPr/>
        </p:nvSpPr>
        <p:spPr>
          <a:xfrm>
            <a:off x="6113755" y="5208607"/>
            <a:ext cx="3024796" cy="1200329"/>
          </a:xfrm>
          <a:prstGeom prst="rect">
            <a:avLst/>
          </a:prstGeom>
          <a:noFill/>
        </p:spPr>
        <p:txBody>
          <a:bodyPr wrap="none" rtlCol="0">
            <a:spAutoFit/>
          </a:bodyPr>
          <a:lstStyle/>
          <a:p>
            <a:r>
              <a:rPr lang="en-US" dirty="0" smtClean="0">
                <a:solidFill>
                  <a:schemeClr val="bg1"/>
                </a:solidFill>
                <a:latin typeface="Copperplate"/>
                <a:cs typeface="Copperplate"/>
              </a:rPr>
              <a:t>Carson, </a:t>
            </a:r>
            <a:r>
              <a:rPr lang="en-US" dirty="0" err="1" smtClean="0">
                <a:solidFill>
                  <a:schemeClr val="bg1"/>
                </a:solidFill>
                <a:latin typeface="Copperplate"/>
                <a:cs typeface="Copperplate"/>
              </a:rPr>
              <a:t>pirie</a:t>
            </a:r>
            <a:r>
              <a:rPr lang="en-US" dirty="0" smtClean="0">
                <a:solidFill>
                  <a:schemeClr val="bg1"/>
                </a:solidFill>
                <a:latin typeface="Copperplate"/>
                <a:cs typeface="Copperplate"/>
              </a:rPr>
              <a:t> and </a:t>
            </a:r>
            <a:r>
              <a:rPr lang="en-US" dirty="0" err="1" smtClean="0">
                <a:solidFill>
                  <a:schemeClr val="bg1"/>
                </a:solidFill>
                <a:latin typeface="Copperplate"/>
                <a:cs typeface="Copperplate"/>
              </a:rPr>
              <a:t>scott</a:t>
            </a:r>
            <a:endParaRPr lang="en-US" dirty="0" smtClean="0">
              <a:solidFill>
                <a:schemeClr val="bg1"/>
              </a:solidFill>
              <a:latin typeface="Copperplate"/>
              <a:cs typeface="Copperplate"/>
            </a:endParaRPr>
          </a:p>
          <a:p>
            <a:r>
              <a:rPr lang="en-US" dirty="0" smtClean="0">
                <a:solidFill>
                  <a:schemeClr val="bg1"/>
                </a:solidFill>
                <a:latin typeface="Copperplate"/>
                <a:cs typeface="Copperplate"/>
              </a:rPr>
              <a:t>Sullivan 1899</a:t>
            </a:r>
          </a:p>
          <a:p>
            <a:r>
              <a:rPr lang="en-US" dirty="0" smtClean="0">
                <a:solidFill>
                  <a:schemeClr val="bg1"/>
                </a:solidFill>
                <a:latin typeface="Copperplate"/>
                <a:cs typeface="Copperplate"/>
              </a:rPr>
              <a:t>Burnham 1906 </a:t>
            </a:r>
          </a:p>
          <a:p>
            <a:r>
              <a:rPr lang="en-US" dirty="0" err="1" smtClean="0">
                <a:solidFill>
                  <a:schemeClr val="bg1"/>
                </a:solidFill>
                <a:latin typeface="Copperplate"/>
                <a:cs typeface="Copperplate"/>
              </a:rPr>
              <a:t>Holabird</a:t>
            </a:r>
            <a:r>
              <a:rPr lang="en-US" dirty="0" smtClean="0">
                <a:solidFill>
                  <a:schemeClr val="bg1"/>
                </a:solidFill>
                <a:latin typeface="Copperplate"/>
                <a:cs typeface="Copperplate"/>
              </a:rPr>
              <a:t> and Root 1961 </a:t>
            </a:r>
            <a:endParaRPr lang="en-US" dirty="0">
              <a:solidFill>
                <a:schemeClr val="bg1"/>
              </a:solidFill>
              <a:latin typeface="Copperplate"/>
              <a:cs typeface="Copperplate"/>
            </a:endParaRPr>
          </a:p>
        </p:txBody>
      </p:sp>
    </p:spTree>
    <p:extLst>
      <p:ext uri="{BB962C8B-B14F-4D97-AF65-F5344CB8AC3E}">
        <p14:creationId xmlns:p14="http://schemas.microsoft.com/office/powerpoint/2010/main" val="4192664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0700" y="571500"/>
            <a:ext cx="5562600" cy="5715000"/>
          </a:xfrm>
          <a:prstGeom prst="rect">
            <a:avLst/>
          </a:prstGeom>
        </p:spPr>
      </p:pic>
    </p:spTree>
    <p:extLst>
      <p:ext uri="{BB962C8B-B14F-4D97-AF65-F5344CB8AC3E}">
        <p14:creationId xmlns:p14="http://schemas.microsoft.com/office/powerpoint/2010/main" val="325862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3900" y="0"/>
            <a:ext cx="5143500" cy="6858000"/>
          </a:xfrm>
          <a:prstGeom prst="rect">
            <a:avLst/>
          </a:prstGeom>
        </p:spPr>
      </p:pic>
    </p:spTree>
    <p:extLst>
      <p:ext uri="{BB962C8B-B14F-4D97-AF65-F5344CB8AC3E}">
        <p14:creationId xmlns:p14="http://schemas.microsoft.com/office/powerpoint/2010/main" val="250658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4572000" cy="4031873"/>
          </a:xfrm>
          <a:prstGeom prst="rect">
            <a:avLst/>
          </a:prstGeom>
          <a:noFill/>
        </p:spPr>
        <p:txBody>
          <a:bodyPr wrap="square" rtlCol="0">
            <a:spAutoFit/>
          </a:bodyPr>
          <a:lstStyle/>
          <a:p>
            <a:pPr algn="just"/>
            <a:r>
              <a:rPr lang="en-US" sz="1600" dirty="0" smtClean="0">
                <a:solidFill>
                  <a:srgbClr val="FFFFFF"/>
                </a:solidFill>
                <a:latin typeface="Copperplate Gothic Light"/>
                <a:cs typeface="Copperplate Gothic Light"/>
              </a:rPr>
              <a:t>1890 – 1910 </a:t>
            </a:r>
          </a:p>
          <a:p>
            <a:pPr algn="just"/>
            <a:r>
              <a:rPr lang="en-US" sz="1600" dirty="0" smtClean="0">
                <a:solidFill>
                  <a:srgbClr val="FFFFFF"/>
                </a:solidFill>
                <a:latin typeface="Copperplate Gothic Light"/>
                <a:cs typeface="Copperplate Gothic Light"/>
              </a:rPr>
              <a:t>Problems facing American architecture</a:t>
            </a:r>
          </a:p>
          <a:p>
            <a:pPr algn="just"/>
            <a:endParaRPr lang="en-US" sz="1600" dirty="0" smtClean="0">
              <a:solidFill>
                <a:srgbClr val="FFFFFF"/>
              </a:solidFill>
              <a:latin typeface="Copperplate Gothic Light"/>
              <a:cs typeface="Copperplate Gothic Light"/>
            </a:endParaRPr>
          </a:p>
          <a:p>
            <a:pPr algn="just"/>
            <a:endParaRPr lang="en-US" sz="1600" dirty="0" smtClean="0">
              <a:solidFill>
                <a:srgbClr val="FFFFFF"/>
              </a:solidFill>
              <a:latin typeface="Copperplate Gothic Light"/>
              <a:cs typeface="Copperplate Gothic Light"/>
            </a:endParaRPr>
          </a:p>
          <a:p>
            <a:pPr algn="just">
              <a:buFont typeface="Arial"/>
              <a:buChar char="•"/>
            </a:pPr>
            <a:r>
              <a:rPr lang="en-US" sz="1600" dirty="0" smtClean="0">
                <a:solidFill>
                  <a:srgbClr val="FFFFFF"/>
                </a:solidFill>
                <a:latin typeface="Copperplate Gothic Light"/>
                <a:cs typeface="Copperplate Gothic Light"/>
              </a:rPr>
              <a:t>The absence of good architectural models</a:t>
            </a:r>
          </a:p>
          <a:p>
            <a:pPr algn="just">
              <a:buFont typeface="Arial"/>
              <a:buChar char="•"/>
            </a:pPr>
            <a:endParaRPr lang="en-US" sz="1600" dirty="0" smtClean="0">
              <a:solidFill>
                <a:srgbClr val="FFFFFF"/>
              </a:solidFill>
              <a:latin typeface="Copperplate Gothic Light"/>
              <a:cs typeface="Copperplate Gothic Light"/>
            </a:endParaRPr>
          </a:p>
          <a:p>
            <a:pPr algn="just">
              <a:buFont typeface="Arial"/>
              <a:buChar char="•"/>
            </a:pPr>
            <a:r>
              <a:rPr lang="en-US" sz="1600" dirty="0" smtClean="0">
                <a:solidFill>
                  <a:srgbClr val="FFFFFF"/>
                </a:solidFill>
                <a:latin typeface="Copperplate Gothic Light"/>
                <a:cs typeface="Copperplate Gothic Light"/>
              </a:rPr>
              <a:t>There was a need for a universal culture of architecture such as existed in Europe</a:t>
            </a:r>
          </a:p>
          <a:p>
            <a:pPr algn="just">
              <a:buFont typeface="Arial"/>
              <a:buChar char="•"/>
            </a:pPr>
            <a:endParaRPr lang="en-US" sz="1600" dirty="0" smtClean="0">
              <a:solidFill>
                <a:srgbClr val="FFFFFF"/>
              </a:solidFill>
              <a:latin typeface="Copperplate Gothic Light"/>
              <a:cs typeface="Copperplate Gothic Light"/>
            </a:endParaRPr>
          </a:p>
          <a:p>
            <a:pPr algn="just">
              <a:buFont typeface="Arial"/>
              <a:buChar char="•"/>
            </a:pPr>
            <a:r>
              <a:rPr lang="en-US" sz="1600" dirty="0" err="1" smtClean="0">
                <a:solidFill>
                  <a:srgbClr val="FFFFFF"/>
                </a:solidFill>
                <a:latin typeface="Copperplate Gothic Light"/>
                <a:cs typeface="Copperplate Gothic Light"/>
              </a:rPr>
              <a:t>Baux</a:t>
            </a:r>
            <a:r>
              <a:rPr lang="en-US" sz="1600" dirty="0" smtClean="0">
                <a:solidFill>
                  <a:srgbClr val="FFFFFF"/>
                </a:solidFill>
                <a:latin typeface="Copperplate Gothic Light"/>
                <a:cs typeface="Copperplate Gothic Light"/>
              </a:rPr>
              <a:t>-arts system failed to produce an architecture appropriate to modern life.</a:t>
            </a:r>
          </a:p>
          <a:p>
            <a:pPr algn="just">
              <a:buFont typeface="Arial"/>
              <a:buChar char="•"/>
            </a:pPr>
            <a:endParaRPr lang="en-US" sz="1600" dirty="0">
              <a:solidFill>
                <a:srgbClr val="FFFFFF"/>
              </a:solidFill>
              <a:latin typeface="Copperplate Gothic Light"/>
              <a:cs typeface="Copperplate Gothic Light"/>
            </a:endParaRPr>
          </a:p>
        </p:txBody>
      </p:sp>
      <p:pic>
        <p:nvPicPr>
          <p:cNvPr id="3" name="Picture 2" descr="400px-2010-03-03_1856x2784_chicago_chicago_building.jpg"/>
          <p:cNvPicPr>
            <a:picLocks noChangeAspect="1"/>
          </p:cNvPicPr>
          <p:nvPr/>
        </p:nvPicPr>
        <p:blipFill>
          <a:blip r:embed="rId2"/>
          <a:stretch>
            <a:fillRect/>
          </a:stretch>
        </p:blipFill>
        <p:spPr>
          <a:xfrm>
            <a:off x="5105400" y="-38100"/>
            <a:ext cx="4038600" cy="6057900"/>
          </a:xfrm>
          <a:prstGeom prst="rect">
            <a:avLst/>
          </a:prstGeom>
        </p:spPr>
      </p:pic>
      <p:sp>
        <p:nvSpPr>
          <p:cNvPr id="4" name="Rectangle 3"/>
          <p:cNvSpPr/>
          <p:nvPr/>
        </p:nvSpPr>
        <p:spPr>
          <a:xfrm>
            <a:off x="5365587" y="6096000"/>
            <a:ext cx="3626013" cy="584776"/>
          </a:xfrm>
          <a:prstGeom prst="rect">
            <a:avLst/>
          </a:prstGeom>
        </p:spPr>
        <p:txBody>
          <a:bodyPr wrap="none">
            <a:spAutoFit/>
          </a:bodyPr>
          <a:lstStyle/>
          <a:p>
            <a:r>
              <a:rPr lang="en-US" sz="1600" dirty="0">
                <a:solidFill>
                  <a:srgbClr val="FFFFFF"/>
                </a:solidFill>
                <a:latin typeface="Copperplate Gothic Light"/>
                <a:cs typeface="Copperplate Gothic Light"/>
              </a:rPr>
              <a:t>Chicago Savings Bank </a:t>
            </a:r>
            <a:r>
              <a:rPr lang="en-US" sz="1600" dirty="0" smtClean="0">
                <a:solidFill>
                  <a:srgbClr val="FFFFFF"/>
                </a:solidFill>
                <a:latin typeface="Copperplate Gothic Light"/>
                <a:cs typeface="Copperplate Gothic Light"/>
              </a:rPr>
              <a:t>Building</a:t>
            </a:r>
          </a:p>
          <a:p>
            <a:r>
              <a:rPr lang="en-US" sz="1600" dirty="0" smtClean="0">
                <a:solidFill>
                  <a:srgbClr val="FFFFFF"/>
                </a:solidFill>
                <a:latin typeface="Copperplate Gothic Light"/>
                <a:cs typeface="Copperplate Gothic Light"/>
              </a:rPr>
              <a:t>1904-05, </a:t>
            </a:r>
            <a:r>
              <a:rPr lang="en-US" sz="1600" u="sng" dirty="0" err="1">
                <a:solidFill>
                  <a:srgbClr val="FFFFFF"/>
                </a:solidFill>
                <a:latin typeface="Copperplate Gothic Light"/>
                <a:cs typeface="Copperplate Gothic Light"/>
              </a:rPr>
              <a:t>Holabird</a:t>
            </a:r>
            <a:r>
              <a:rPr lang="en-US" sz="1600" u="sng" dirty="0">
                <a:solidFill>
                  <a:srgbClr val="FFFFFF"/>
                </a:solidFill>
                <a:latin typeface="Copperplate Gothic Light"/>
                <a:cs typeface="Copperplate Gothic Light"/>
              </a:rPr>
              <a:t> &amp; Roche</a:t>
            </a:r>
            <a:endParaRPr lang="en-US" sz="1600" dirty="0">
              <a:solidFill>
                <a:srgbClr val="FFFFFF"/>
              </a:solidFill>
              <a:latin typeface="Copperplate Gothic Light"/>
              <a:cs typeface="Copperplate Gothic Light"/>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00px-Capitol_and_Lincoln_Memorial.jpg"/>
          <p:cNvPicPr>
            <a:picLocks noChangeAspect="1"/>
          </p:cNvPicPr>
          <p:nvPr/>
        </p:nvPicPr>
        <p:blipFill>
          <a:blip r:embed="rId2"/>
          <a:stretch>
            <a:fillRect/>
          </a:stretch>
        </p:blipFill>
        <p:spPr>
          <a:xfrm>
            <a:off x="3477049" y="3048000"/>
            <a:ext cx="5686568" cy="3810000"/>
          </a:xfrm>
          <a:prstGeom prst="rect">
            <a:avLst/>
          </a:prstGeom>
        </p:spPr>
      </p:pic>
      <p:pic>
        <p:nvPicPr>
          <p:cNvPr id="2" name="Picture 1" descr="800px-McMillan_Plan.jpg"/>
          <p:cNvPicPr>
            <a:picLocks noChangeAspect="1"/>
          </p:cNvPicPr>
          <p:nvPr/>
        </p:nvPicPr>
        <p:blipFill>
          <a:blip r:embed="rId3"/>
          <a:srcRect r="3877" b="8000"/>
          <a:stretch>
            <a:fillRect/>
          </a:stretch>
        </p:blipFill>
        <p:spPr>
          <a:xfrm>
            <a:off x="3477049" y="0"/>
            <a:ext cx="5666951" cy="3505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00px-WashingtonUnionStation.JPG"/>
          <p:cNvPicPr>
            <a:picLocks noChangeAspect="1"/>
          </p:cNvPicPr>
          <p:nvPr/>
        </p:nvPicPr>
        <p:blipFill>
          <a:blip r:embed="rId2"/>
          <a:stretch>
            <a:fillRect/>
          </a:stretch>
        </p:blipFill>
        <p:spPr>
          <a:xfrm>
            <a:off x="1371600" y="240268"/>
            <a:ext cx="7620000" cy="5715000"/>
          </a:xfrm>
          <a:prstGeom prst="rect">
            <a:avLst/>
          </a:prstGeom>
        </p:spPr>
      </p:pic>
      <p:sp>
        <p:nvSpPr>
          <p:cNvPr id="5" name="TextBox 4"/>
          <p:cNvSpPr txBox="1"/>
          <p:nvPr/>
        </p:nvSpPr>
        <p:spPr>
          <a:xfrm>
            <a:off x="5867400" y="6139934"/>
            <a:ext cx="3276600" cy="369332"/>
          </a:xfrm>
          <a:prstGeom prst="rect">
            <a:avLst/>
          </a:prstGeom>
          <a:noFill/>
        </p:spPr>
        <p:txBody>
          <a:bodyPr wrap="square" rtlCol="0">
            <a:spAutoFit/>
          </a:bodyPr>
          <a:lstStyle/>
          <a:p>
            <a:r>
              <a:rPr lang="en-US" dirty="0" smtClean="0">
                <a:solidFill>
                  <a:srgbClr val="FFFFFF"/>
                </a:solidFill>
                <a:latin typeface="Copperplate Gothic Light"/>
                <a:cs typeface="Copperplate Gothic Light"/>
              </a:rPr>
              <a:t>Union Station, DC</a:t>
            </a:r>
            <a:endParaRPr lang="en-US" dirty="0">
              <a:solidFill>
                <a:srgbClr val="FFFFFF"/>
              </a:solidFill>
              <a:latin typeface="Copperplate Gothic Light"/>
              <a:cs typeface="Copperplate Gothic Light"/>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93680"/>
            <a:ext cx="8610600" cy="3046988"/>
          </a:xfrm>
          <a:prstGeom prst="rect">
            <a:avLst/>
          </a:prstGeom>
        </p:spPr>
        <p:txBody>
          <a:bodyPr wrap="square">
            <a:spAutoFit/>
          </a:bodyPr>
          <a:lstStyle/>
          <a:p>
            <a:pPr algn="just">
              <a:buFont typeface="Arial"/>
              <a:buChar char="•"/>
            </a:pPr>
            <a:endParaRPr lang="en-US" sz="1600" dirty="0" smtClean="0">
              <a:solidFill>
                <a:srgbClr val="FFFFFF"/>
              </a:solidFill>
              <a:latin typeface="Copperplate Gothic Light"/>
              <a:cs typeface="Copperplate Gothic Light"/>
            </a:endParaRPr>
          </a:p>
          <a:p>
            <a:pPr algn="just">
              <a:buFont typeface="Arial"/>
              <a:buChar char="•"/>
            </a:pPr>
            <a:r>
              <a:rPr lang="en-US" sz="1600" dirty="0" smtClean="0">
                <a:solidFill>
                  <a:srgbClr val="FFFFFF"/>
                </a:solidFill>
                <a:latin typeface="Copperplate Gothic Light"/>
                <a:cs typeface="Copperplate Gothic Light"/>
              </a:rPr>
              <a:t>Although Schuyler praised American architects (Chicago school architects) for their attempts of adapting the technological advancements into their architecture, such as the elevator and the steel frame, </a:t>
            </a:r>
            <a:r>
              <a:rPr lang="en-US" sz="1600" dirty="0">
                <a:solidFill>
                  <a:srgbClr val="FFFFFF"/>
                </a:solidFill>
                <a:latin typeface="Copperplate Gothic Light"/>
                <a:cs typeface="Copperplate Gothic Light"/>
              </a:rPr>
              <a:t>t</a:t>
            </a:r>
            <a:r>
              <a:rPr lang="en-US" sz="1600" dirty="0" smtClean="0">
                <a:solidFill>
                  <a:srgbClr val="FFFFFF"/>
                </a:solidFill>
                <a:latin typeface="Copperplate Gothic Light"/>
                <a:cs typeface="Copperplate Gothic Light"/>
              </a:rPr>
              <a:t>he question of aesthetics remained unsolved.</a:t>
            </a:r>
          </a:p>
          <a:p>
            <a:pPr algn="just">
              <a:buFont typeface="Arial"/>
              <a:buChar char="•"/>
            </a:pPr>
            <a:endParaRPr lang="en-US" sz="1600" dirty="0" smtClean="0">
              <a:solidFill>
                <a:srgbClr val="FFFFFF"/>
              </a:solidFill>
              <a:latin typeface="Copperplate Gothic Light"/>
              <a:cs typeface="Copperplate Gothic Light"/>
            </a:endParaRPr>
          </a:p>
          <a:p>
            <a:pPr algn="just">
              <a:buFont typeface="Arial"/>
              <a:buChar char="•"/>
            </a:pPr>
            <a:r>
              <a:rPr lang="en-US" sz="1600" dirty="0" smtClean="0">
                <a:solidFill>
                  <a:srgbClr val="FFFFFF"/>
                </a:solidFill>
                <a:latin typeface="Copperplate Gothic Light"/>
                <a:cs typeface="Copperplate Gothic Light"/>
              </a:rPr>
              <a:t>He draws attention to the conflict between the architect as a manipulator of a visual language (classicist) and as an exponent of a changing technology (</a:t>
            </a:r>
            <a:r>
              <a:rPr lang="en-US" sz="1600" dirty="0" err="1" smtClean="0">
                <a:solidFill>
                  <a:srgbClr val="FFFFFF"/>
                </a:solidFill>
                <a:latin typeface="Copperplate Gothic Light"/>
                <a:cs typeface="Copperplate Gothic Light"/>
              </a:rPr>
              <a:t>organicist</a:t>
            </a:r>
            <a:r>
              <a:rPr lang="en-US" sz="1600" dirty="0" smtClean="0">
                <a:solidFill>
                  <a:srgbClr val="FFFFFF"/>
                </a:solidFill>
                <a:latin typeface="Copperplate Gothic Light"/>
                <a:cs typeface="Copperplate Gothic Light"/>
              </a:rPr>
              <a:t>).</a:t>
            </a:r>
          </a:p>
          <a:p>
            <a:pPr algn="just">
              <a:buFont typeface="Arial"/>
              <a:buChar char="•"/>
            </a:pPr>
            <a:endParaRPr lang="en-US" sz="1600" dirty="0">
              <a:solidFill>
                <a:srgbClr val="FFFFFF"/>
              </a:solidFill>
              <a:latin typeface="Copperplate Gothic Light"/>
              <a:cs typeface="Copperplate Gothic Light"/>
            </a:endParaRPr>
          </a:p>
          <a:p>
            <a:pPr algn="just">
              <a:buFont typeface="Arial"/>
              <a:buChar char="•"/>
            </a:pPr>
            <a:endParaRPr lang="en-US" sz="1600" dirty="0" smtClean="0">
              <a:solidFill>
                <a:srgbClr val="FFFFFF"/>
              </a:solidFill>
              <a:latin typeface="Copperplate Gothic Light"/>
              <a:cs typeface="Copperplate Gothic Light"/>
            </a:endParaRPr>
          </a:p>
          <a:p>
            <a:pPr algn="just">
              <a:buFont typeface="Arial"/>
              <a:buChar char="•"/>
            </a:pPr>
            <a:endParaRPr lang="en-US" sz="1600" dirty="0" smtClean="0">
              <a:solidFill>
                <a:srgbClr val="FFFFFF"/>
              </a:solidFill>
              <a:latin typeface="Copperplate Gothic Light"/>
              <a:cs typeface="Copperplate Gothic Light"/>
            </a:endParaRPr>
          </a:p>
        </p:txBody>
      </p:sp>
      <p:pic>
        <p:nvPicPr>
          <p:cNvPr id="3" name="Picture 2" descr="140_lg.jpg"/>
          <p:cNvPicPr>
            <a:picLocks noChangeAspect="1"/>
          </p:cNvPicPr>
          <p:nvPr/>
        </p:nvPicPr>
        <p:blipFill>
          <a:blip r:embed="rId2"/>
          <a:stretch>
            <a:fillRect/>
          </a:stretch>
        </p:blipFill>
        <p:spPr>
          <a:xfrm>
            <a:off x="0" y="3276600"/>
            <a:ext cx="9144000" cy="3581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46770"/>
            <a:ext cx="8458200" cy="3539430"/>
          </a:xfrm>
          <a:prstGeom prst="rect">
            <a:avLst/>
          </a:prstGeom>
          <a:noFill/>
        </p:spPr>
        <p:txBody>
          <a:bodyPr wrap="square" rtlCol="0">
            <a:spAutoFit/>
          </a:bodyPr>
          <a:lstStyle/>
          <a:p>
            <a:pPr algn="just"/>
            <a:r>
              <a:rPr lang="en-US" sz="1600" dirty="0">
                <a:solidFill>
                  <a:srgbClr val="FFFFFF"/>
                </a:solidFill>
                <a:latin typeface="Copperplate Gothic Light"/>
                <a:cs typeface="Copperplate Gothic Light"/>
              </a:rPr>
              <a:t>C</a:t>
            </a:r>
            <a:r>
              <a:rPr lang="en-US" sz="1600" dirty="0" smtClean="0">
                <a:solidFill>
                  <a:srgbClr val="FFFFFF"/>
                </a:solidFill>
                <a:latin typeface="Copperplate Gothic Light"/>
                <a:cs typeface="Copperplate Gothic Light"/>
              </a:rPr>
              <a:t>hicago School Evolution</a:t>
            </a:r>
          </a:p>
          <a:p>
            <a:pPr algn="just"/>
            <a:endParaRPr lang="en-US" sz="1600" dirty="0" smtClean="0">
              <a:solidFill>
                <a:srgbClr val="FFFFFF"/>
              </a:solidFill>
              <a:latin typeface="Copperplate Gothic Light"/>
              <a:cs typeface="Copperplate Gothic Light"/>
            </a:endParaRPr>
          </a:p>
          <a:p>
            <a:pPr algn="just">
              <a:buFont typeface="Arial"/>
              <a:buChar char="•"/>
            </a:pPr>
            <a:r>
              <a:rPr lang="en-US" sz="1600" dirty="0" smtClean="0">
                <a:solidFill>
                  <a:srgbClr val="FFFFFF"/>
                </a:solidFill>
                <a:latin typeface="Copperplate Gothic Light"/>
                <a:cs typeface="Copperplate Gothic Light"/>
              </a:rPr>
              <a:t>The great Chicago fire in 1871</a:t>
            </a:r>
          </a:p>
          <a:p>
            <a:pPr algn="just">
              <a:buFont typeface="Arial"/>
              <a:buChar char="•"/>
            </a:pPr>
            <a:endParaRPr lang="en-US" sz="1600" dirty="0" smtClean="0">
              <a:solidFill>
                <a:srgbClr val="FFFFFF"/>
              </a:solidFill>
              <a:latin typeface="Copperplate Gothic Light"/>
              <a:cs typeface="Copperplate Gothic Light"/>
            </a:endParaRPr>
          </a:p>
          <a:p>
            <a:pPr algn="just">
              <a:buFont typeface="Arial"/>
              <a:buChar char="•"/>
            </a:pPr>
            <a:r>
              <a:rPr lang="en-US" sz="1600" dirty="0" smtClean="0">
                <a:solidFill>
                  <a:srgbClr val="FFFFFF"/>
                </a:solidFill>
                <a:latin typeface="Copperplate Gothic Light"/>
                <a:cs typeface="Copperplate Gothic Light"/>
              </a:rPr>
              <a:t>Booming of the city due to massive reconstruction of the city – architects coming from all over the place to take part in the reconstruction phase and the opportunity they saw there to create a new architectural culture .</a:t>
            </a:r>
          </a:p>
          <a:p>
            <a:pPr algn="just">
              <a:buFont typeface="Arial"/>
              <a:buChar char="•"/>
            </a:pPr>
            <a:endParaRPr lang="en-US" sz="1600" dirty="0" smtClean="0">
              <a:solidFill>
                <a:srgbClr val="FFFFFF"/>
              </a:solidFill>
              <a:latin typeface="Copperplate Gothic Light"/>
              <a:cs typeface="Copperplate Gothic Light"/>
            </a:endParaRPr>
          </a:p>
          <a:p>
            <a:pPr algn="just">
              <a:buFont typeface="Arial"/>
              <a:buChar char="•"/>
            </a:pPr>
            <a:r>
              <a:rPr lang="en-US" sz="1600" dirty="0" smtClean="0">
                <a:solidFill>
                  <a:srgbClr val="FFFFFF"/>
                </a:solidFill>
                <a:latin typeface="Copperplate Gothic Light"/>
                <a:cs typeface="Copperplate Gothic Light"/>
              </a:rPr>
              <a:t>They didn’t fully reject the traditiona</a:t>
            </a:r>
            <a:r>
              <a:rPr lang="en-US" sz="1600" dirty="0">
                <a:solidFill>
                  <a:srgbClr val="FFFFFF"/>
                </a:solidFill>
                <a:latin typeface="Copperplate Gothic Light"/>
                <a:cs typeface="Copperplate Gothic Light"/>
              </a:rPr>
              <a:t>l</a:t>
            </a:r>
            <a:r>
              <a:rPr lang="en-US" sz="1600" dirty="0" smtClean="0">
                <a:solidFill>
                  <a:srgbClr val="FFFFFF"/>
                </a:solidFill>
                <a:latin typeface="Copperplate Gothic Light"/>
                <a:cs typeface="Copperplate Gothic Light"/>
              </a:rPr>
              <a:t> </a:t>
            </a:r>
            <a:r>
              <a:rPr lang="en-US" sz="1600" dirty="0" err="1" smtClean="0">
                <a:solidFill>
                  <a:srgbClr val="FFFFFF"/>
                </a:solidFill>
                <a:latin typeface="Copperplate Gothic Light"/>
                <a:cs typeface="Copperplate Gothic Light"/>
              </a:rPr>
              <a:t>Baux</a:t>
            </a:r>
            <a:r>
              <a:rPr lang="en-US" sz="1600" dirty="0" smtClean="0">
                <a:solidFill>
                  <a:srgbClr val="FFFFFF"/>
                </a:solidFill>
                <a:latin typeface="Copperplate Gothic Light"/>
                <a:cs typeface="Copperplate Gothic Light"/>
              </a:rPr>
              <a:t>-arts style, however the tradition they endorsed was vague and adaptable to modern conditions; both technical and economical.</a:t>
            </a:r>
          </a:p>
          <a:p>
            <a:pPr algn="just"/>
            <a:endParaRPr lang="en-US" sz="1600" dirty="0" smtClean="0">
              <a:solidFill>
                <a:srgbClr val="FFFFFF"/>
              </a:solidFill>
              <a:latin typeface="Copperplate Gothic Light"/>
              <a:cs typeface="Copperplate Gothic Light"/>
            </a:endParaRPr>
          </a:p>
          <a:p>
            <a:pPr algn="just"/>
            <a:endParaRPr lang="en-US" sz="1600" dirty="0" smtClean="0">
              <a:solidFill>
                <a:srgbClr val="FFFFFF"/>
              </a:solidFill>
              <a:latin typeface="Copperplate Gothic Light"/>
              <a:cs typeface="Copperplate Gothic Light"/>
            </a:endParaRPr>
          </a:p>
        </p:txBody>
      </p:sp>
      <p:pic>
        <p:nvPicPr>
          <p:cNvPr id="3" name="Picture 2" descr="photo_chicago-skyline.jpg"/>
          <p:cNvPicPr>
            <a:picLocks noChangeAspect="1"/>
          </p:cNvPicPr>
          <p:nvPr/>
        </p:nvPicPr>
        <p:blipFill>
          <a:blip r:embed="rId2"/>
          <a:srcRect t="42222" b="8889"/>
          <a:stretch>
            <a:fillRect/>
          </a:stretch>
        </p:blipFill>
        <p:spPr>
          <a:xfrm>
            <a:off x="0" y="3429000"/>
            <a:ext cx="9144000" cy="3352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000" y="1308100"/>
            <a:ext cx="6350000" cy="4229100"/>
          </a:xfrm>
          <a:prstGeom prst="rect">
            <a:avLst/>
          </a:prstGeom>
        </p:spPr>
      </p:pic>
    </p:spTree>
    <p:extLst>
      <p:ext uri="{BB962C8B-B14F-4D97-AF65-F5344CB8AC3E}">
        <p14:creationId xmlns:p14="http://schemas.microsoft.com/office/powerpoint/2010/main" val="230333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143000"/>
            <a:ext cx="3810000" cy="3539430"/>
          </a:xfrm>
          <a:prstGeom prst="rect">
            <a:avLst/>
          </a:prstGeom>
        </p:spPr>
        <p:txBody>
          <a:bodyPr wrap="square">
            <a:spAutoFit/>
          </a:bodyPr>
          <a:lstStyle/>
          <a:p>
            <a:pPr algn="just"/>
            <a:r>
              <a:rPr lang="en-US" sz="1600" dirty="0" smtClean="0">
                <a:solidFill>
                  <a:srgbClr val="FFFFFF"/>
                </a:solidFill>
                <a:latin typeface="Copperplate Gothic Light"/>
                <a:cs typeface="Copperplate Gothic Light"/>
              </a:rPr>
              <a:t>New </a:t>
            </a:r>
            <a:r>
              <a:rPr lang="en-US" sz="1600" dirty="0">
                <a:solidFill>
                  <a:srgbClr val="FFFFFF"/>
                </a:solidFill>
                <a:latin typeface="Copperplate Gothic Light"/>
                <a:cs typeface="Copperplate Gothic Light"/>
              </a:rPr>
              <a:t>construction was more than just rebuilding in more permanent</a:t>
            </a:r>
            <a:r>
              <a:rPr lang="en-US" sz="1600" dirty="0" smtClean="0">
                <a:solidFill>
                  <a:srgbClr val="FFFFFF"/>
                </a:solidFill>
                <a:latin typeface="Copperplate Gothic Light"/>
                <a:cs typeface="Copperplate Gothic Light"/>
              </a:rPr>
              <a:t> materials. It </a:t>
            </a:r>
            <a:r>
              <a:rPr lang="en-US" sz="1600" dirty="0">
                <a:solidFill>
                  <a:srgbClr val="FFFFFF"/>
                </a:solidFill>
                <a:latin typeface="Copperplate Gothic Light"/>
                <a:cs typeface="Copperplate Gothic Light"/>
              </a:rPr>
              <a:t>was driven by explosive demographic and economic </a:t>
            </a:r>
            <a:r>
              <a:rPr lang="en-US" sz="1600" dirty="0" smtClean="0">
                <a:solidFill>
                  <a:srgbClr val="FFFFFF"/>
                </a:solidFill>
                <a:latin typeface="Copperplate Gothic Light"/>
                <a:cs typeface="Copperplate Gothic Light"/>
              </a:rPr>
              <a:t>growth. </a:t>
            </a:r>
          </a:p>
          <a:p>
            <a:pPr algn="just"/>
            <a:endParaRPr lang="en-US" sz="1600" dirty="0" smtClean="0">
              <a:solidFill>
                <a:srgbClr val="FFFFFF"/>
              </a:solidFill>
              <a:latin typeface="Copperplate Gothic Light"/>
              <a:cs typeface="Copperplate Gothic Light"/>
            </a:endParaRPr>
          </a:p>
          <a:p>
            <a:pPr algn="just"/>
            <a:r>
              <a:rPr lang="en-US" sz="1600" dirty="0" smtClean="0">
                <a:solidFill>
                  <a:srgbClr val="FFFFFF"/>
                </a:solidFill>
                <a:latin typeface="Copperplate Gothic Light"/>
                <a:cs typeface="Copperplate Gothic Light"/>
              </a:rPr>
              <a:t>City </a:t>
            </a:r>
            <a:r>
              <a:rPr lang="en-US" sz="1600" dirty="0">
                <a:solidFill>
                  <a:srgbClr val="FFFFFF"/>
                </a:solidFill>
                <a:latin typeface="Copperplate Gothic Light"/>
                <a:cs typeface="Copperplate Gothic Light"/>
              </a:rPr>
              <a:t>became railroad center of</a:t>
            </a:r>
            <a:r>
              <a:rPr lang="en-US" sz="1600" dirty="0" smtClean="0">
                <a:solidFill>
                  <a:srgbClr val="FFFFFF"/>
                </a:solidFill>
                <a:latin typeface="Copperplate Gothic Light"/>
                <a:cs typeface="Copperplate Gothic Light"/>
              </a:rPr>
              <a:t> continent.</a:t>
            </a:r>
          </a:p>
          <a:p>
            <a:pPr algn="just"/>
            <a:endParaRPr lang="en-US" sz="1600" dirty="0" smtClean="0">
              <a:solidFill>
                <a:srgbClr val="FFFFFF"/>
              </a:solidFill>
              <a:latin typeface="Copperplate Gothic Light"/>
              <a:cs typeface="Copperplate Gothic Light"/>
            </a:endParaRPr>
          </a:p>
          <a:p>
            <a:pPr algn="just"/>
            <a:r>
              <a:rPr lang="en-US" sz="1600" dirty="0" smtClean="0">
                <a:solidFill>
                  <a:srgbClr val="FFFFFF"/>
                </a:solidFill>
                <a:latin typeface="Copperplate Gothic Light"/>
                <a:cs typeface="Copperplate Gothic Light"/>
              </a:rPr>
              <a:t>Land </a:t>
            </a:r>
            <a:r>
              <a:rPr lang="en-US" sz="1600" dirty="0">
                <a:solidFill>
                  <a:srgbClr val="FFFFFF"/>
                </a:solidFill>
                <a:latin typeface="Copperplate Gothic Light"/>
                <a:cs typeface="Copperplate Gothic Light"/>
              </a:rPr>
              <a:t>became extremely</a:t>
            </a:r>
            <a:r>
              <a:rPr lang="en-US" sz="1600" dirty="0" smtClean="0">
                <a:solidFill>
                  <a:srgbClr val="FFFFFF"/>
                </a:solidFill>
                <a:latin typeface="Copperplate Gothic Light"/>
                <a:cs typeface="Copperplate Gothic Light"/>
              </a:rPr>
              <a:t> expensive which led to Piling </a:t>
            </a:r>
            <a:r>
              <a:rPr lang="en-US" sz="1600" dirty="0">
                <a:solidFill>
                  <a:srgbClr val="FFFFFF"/>
                </a:solidFill>
                <a:latin typeface="Copperplate Gothic Light"/>
                <a:cs typeface="Copperplate Gothic Light"/>
              </a:rPr>
              <a:t>up stories to structures of 8, 12, 16 or more stories. Accessible by the elevator</a:t>
            </a:r>
          </a:p>
        </p:txBody>
      </p:sp>
      <p:pic>
        <p:nvPicPr>
          <p:cNvPr id="5" name="Picture 4" descr="reliance.jpg"/>
          <p:cNvPicPr>
            <a:picLocks noChangeAspect="1"/>
          </p:cNvPicPr>
          <p:nvPr/>
        </p:nvPicPr>
        <p:blipFill>
          <a:blip r:embed="rId2"/>
          <a:stretch>
            <a:fillRect/>
          </a:stretch>
        </p:blipFill>
        <p:spPr>
          <a:xfrm>
            <a:off x="4800600" y="0"/>
            <a:ext cx="4445000" cy="68720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5541"/>
            <a:ext cx="4648200" cy="830997"/>
          </a:xfrm>
          <a:prstGeom prst="rect">
            <a:avLst/>
          </a:prstGeom>
          <a:noFill/>
        </p:spPr>
        <p:txBody>
          <a:bodyPr wrap="square" rtlCol="0">
            <a:spAutoFit/>
          </a:bodyPr>
          <a:lstStyle/>
          <a:p>
            <a:r>
              <a:rPr lang="en-US" sz="1600" dirty="0" smtClean="0">
                <a:solidFill>
                  <a:srgbClr val="FFFFFF"/>
                </a:solidFill>
                <a:latin typeface="Copperplate Gothic Light"/>
                <a:cs typeface="Copperplate Gothic Light"/>
              </a:rPr>
              <a:t>Problems of the new skyscraper</a:t>
            </a:r>
          </a:p>
          <a:p>
            <a:endParaRPr lang="en-US" sz="1600" dirty="0" smtClean="0">
              <a:solidFill>
                <a:srgbClr val="FFFFFF"/>
              </a:solidFill>
              <a:latin typeface="Copperplate Gothic Light"/>
              <a:cs typeface="Copperplate Gothic Light"/>
            </a:endParaRPr>
          </a:p>
          <a:p>
            <a:endParaRPr lang="en-US" sz="1600" dirty="0" smtClean="0">
              <a:solidFill>
                <a:srgbClr val="FFFFFF"/>
              </a:solidFill>
              <a:latin typeface="Copperplate Gothic Light"/>
              <a:cs typeface="Copperplate Gothic Light"/>
            </a:endParaRPr>
          </a:p>
        </p:txBody>
      </p:sp>
      <p:sp>
        <p:nvSpPr>
          <p:cNvPr id="3" name="Rectangle 2"/>
          <p:cNvSpPr/>
          <p:nvPr/>
        </p:nvSpPr>
        <p:spPr>
          <a:xfrm>
            <a:off x="304800" y="966538"/>
            <a:ext cx="4648200" cy="5509201"/>
          </a:xfrm>
          <a:prstGeom prst="rect">
            <a:avLst/>
          </a:prstGeom>
        </p:spPr>
        <p:txBody>
          <a:bodyPr wrap="square">
            <a:spAutoFit/>
          </a:bodyPr>
          <a:lstStyle/>
          <a:p>
            <a:pPr algn="just"/>
            <a:r>
              <a:rPr lang="en-US" sz="1600" dirty="0" smtClean="0">
                <a:solidFill>
                  <a:srgbClr val="FFFFFF"/>
                </a:solidFill>
                <a:latin typeface="Copperplate Gothic Light"/>
                <a:cs typeface="Copperplate Gothic Light"/>
              </a:rPr>
              <a:t>The technical limits of weight</a:t>
            </a:r>
            <a:r>
              <a:rPr lang="x-none" sz="1600" dirty="0" smtClean="0">
                <a:solidFill>
                  <a:srgbClr val="FFFFFF"/>
                </a:solidFill>
                <a:latin typeface="Copperplate Gothic Light"/>
                <a:cs typeface="Copperplate Gothic Light"/>
              </a:rPr>
              <a:t>-</a:t>
            </a:r>
            <a:r>
              <a:rPr lang="en-US" sz="1600" dirty="0" smtClean="0">
                <a:solidFill>
                  <a:srgbClr val="FFFFFF"/>
                </a:solidFill>
                <a:latin typeface="Copperplate Gothic Light"/>
                <a:cs typeface="Copperplate Gothic Light"/>
              </a:rPr>
              <a:t>bearing masonry had always imposed formal as well as structural constraints; those constraints were suddenly gone</a:t>
            </a:r>
            <a:r>
              <a:rPr lang="x-none" sz="1600" dirty="0" smtClean="0">
                <a:solidFill>
                  <a:srgbClr val="FFFFFF"/>
                </a:solidFill>
                <a:latin typeface="Copperplate Gothic Light"/>
                <a:cs typeface="Copperplate Gothic Light"/>
              </a:rPr>
              <a:t>. </a:t>
            </a:r>
            <a:r>
              <a:rPr lang="en-US" sz="1600" dirty="0" smtClean="0">
                <a:solidFill>
                  <a:srgbClr val="FFFFFF"/>
                </a:solidFill>
                <a:latin typeface="Copperplate Gothic Light"/>
                <a:cs typeface="Copperplate Gothic Light"/>
              </a:rPr>
              <a:t>None of the historical precedents were any help, and this new freedom created a kind of technical and stylistic crisis</a:t>
            </a:r>
            <a:r>
              <a:rPr lang="x-none" sz="1600" dirty="0" smtClean="0">
                <a:solidFill>
                  <a:srgbClr val="FFFFFF"/>
                </a:solidFill>
                <a:latin typeface="Copperplate Gothic Light"/>
                <a:cs typeface="Copperplate Gothic Light"/>
              </a:rPr>
              <a:t>.</a:t>
            </a:r>
            <a:endParaRPr lang="en-US" sz="1600" dirty="0" smtClean="0">
              <a:solidFill>
                <a:srgbClr val="FFFFFF"/>
              </a:solidFill>
              <a:latin typeface="Copperplate Gothic Light"/>
              <a:cs typeface="Copperplate Gothic Light"/>
            </a:endParaRPr>
          </a:p>
          <a:p>
            <a:pPr algn="just"/>
            <a:endParaRPr lang="en-US" sz="1600" dirty="0" smtClean="0">
              <a:solidFill>
                <a:srgbClr val="FFFFFF"/>
              </a:solidFill>
              <a:latin typeface="Copperplate Gothic Light"/>
              <a:cs typeface="Copperplate Gothic Light"/>
            </a:endParaRPr>
          </a:p>
          <a:p>
            <a:pPr algn="just"/>
            <a:r>
              <a:rPr lang="en-US" sz="1600" dirty="0" smtClean="0">
                <a:solidFill>
                  <a:srgbClr val="FFFFFF"/>
                </a:solidFill>
                <a:latin typeface="Copperplate Gothic Light"/>
                <a:cs typeface="Copperplate Gothic Light"/>
              </a:rPr>
              <a:t>The last restrictions in height were removed when it became possible to support the external walls as well as the floors on the steel frame thus reducing the mass of the wall to that of thin cladding.</a:t>
            </a:r>
          </a:p>
          <a:p>
            <a:pPr algn="just"/>
            <a:endParaRPr lang="en-US" sz="1600" dirty="0" smtClean="0">
              <a:solidFill>
                <a:srgbClr val="FFFFFF"/>
              </a:solidFill>
              <a:latin typeface="Copperplate Gothic Light"/>
              <a:cs typeface="Copperplate Gothic Light"/>
            </a:endParaRPr>
          </a:p>
          <a:p>
            <a:pPr algn="just"/>
            <a:r>
              <a:rPr lang="en-US" sz="1600" dirty="0" smtClean="0">
                <a:solidFill>
                  <a:srgbClr val="FFFFFF"/>
                </a:solidFill>
                <a:latin typeface="Copperplate Gothic Light"/>
                <a:cs typeface="Copperplate Gothic Light"/>
              </a:rPr>
              <a:t>In some cases such as the auditorium building did not reflect the </a:t>
            </a:r>
            <a:r>
              <a:rPr lang="en-US" sz="1600" dirty="0" err="1" smtClean="0">
                <a:solidFill>
                  <a:srgbClr val="FFFFFF"/>
                </a:solidFill>
                <a:latin typeface="Copperplate Gothic Light"/>
                <a:cs typeface="Copperplate Gothic Light"/>
              </a:rPr>
              <a:t>programme</a:t>
            </a:r>
            <a:r>
              <a:rPr lang="en-US" sz="1600" dirty="0" smtClean="0">
                <a:solidFill>
                  <a:srgbClr val="FFFFFF"/>
                </a:solidFill>
                <a:latin typeface="Copperplate Gothic Light"/>
                <a:cs typeface="Copperplate Gothic Light"/>
              </a:rPr>
              <a:t> since every floor had exactly the same function. Tacoma building, similarity of functions were represented but it lacked monumental expression since it was a succession of of floors</a:t>
            </a:r>
          </a:p>
        </p:txBody>
      </p:sp>
      <p:pic>
        <p:nvPicPr>
          <p:cNvPr id="5" name="Picture 4" descr="Holabird__Roche__Chicago_Tacoma_Building_demolished1887.JPG"/>
          <p:cNvPicPr>
            <a:picLocks noChangeAspect="1"/>
          </p:cNvPicPr>
          <p:nvPr/>
        </p:nvPicPr>
        <p:blipFill>
          <a:blip r:embed="rId2"/>
          <a:srcRect t="5260" b="6179"/>
          <a:stretch>
            <a:fillRect/>
          </a:stretch>
        </p:blipFill>
        <p:spPr>
          <a:xfrm>
            <a:off x="6781800" y="0"/>
            <a:ext cx="2230902" cy="3951438"/>
          </a:xfrm>
          <a:prstGeom prst="rect">
            <a:avLst/>
          </a:prstGeom>
        </p:spPr>
      </p:pic>
      <p:pic>
        <p:nvPicPr>
          <p:cNvPr id="4" name="Picture 3" descr="260px-Auditorium_Building5.jpg"/>
          <p:cNvPicPr>
            <a:picLocks noChangeAspect="1"/>
          </p:cNvPicPr>
          <p:nvPr/>
        </p:nvPicPr>
        <p:blipFill>
          <a:blip r:embed="rId3"/>
          <a:stretch>
            <a:fillRect/>
          </a:stretch>
        </p:blipFill>
        <p:spPr>
          <a:xfrm>
            <a:off x="5465298" y="3886200"/>
            <a:ext cx="3657600" cy="278540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7256" y="2634544"/>
            <a:ext cx="4711700" cy="3810000"/>
          </a:xfrm>
          <a:prstGeom prst="rect">
            <a:avLst/>
          </a:prstGeom>
        </p:spPr>
      </p:pic>
      <p:pic>
        <p:nvPicPr>
          <p:cNvPr id="5" name="Picture 4"/>
          <p:cNvPicPr>
            <a:picLocks noChangeAspect="1"/>
          </p:cNvPicPr>
          <p:nvPr/>
        </p:nvPicPr>
        <p:blipFill>
          <a:blip r:embed="rId3"/>
          <a:stretch>
            <a:fillRect/>
          </a:stretch>
        </p:blipFill>
        <p:spPr>
          <a:xfrm>
            <a:off x="152400" y="609600"/>
            <a:ext cx="3810000" cy="2696307"/>
          </a:xfrm>
          <a:prstGeom prst="rect">
            <a:avLst/>
          </a:prstGeom>
        </p:spPr>
      </p:pic>
      <p:pic>
        <p:nvPicPr>
          <p:cNvPr id="6" name="Picture 5"/>
          <p:cNvPicPr>
            <a:picLocks noChangeAspect="1"/>
          </p:cNvPicPr>
          <p:nvPr/>
        </p:nvPicPr>
        <p:blipFill>
          <a:blip r:embed="rId4"/>
          <a:stretch>
            <a:fillRect/>
          </a:stretch>
        </p:blipFill>
        <p:spPr>
          <a:xfrm>
            <a:off x="152400" y="3581400"/>
            <a:ext cx="3810000" cy="2857500"/>
          </a:xfrm>
          <a:prstGeom prst="rect">
            <a:avLst/>
          </a:prstGeom>
        </p:spPr>
      </p:pic>
      <p:sp>
        <p:nvSpPr>
          <p:cNvPr id="7" name="TextBox 6"/>
          <p:cNvSpPr txBox="1"/>
          <p:nvPr/>
        </p:nvSpPr>
        <p:spPr>
          <a:xfrm>
            <a:off x="4343400" y="1177498"/>
            <a:ext cx="3810000" cy="830997"/>
          </a:xfrm>
          <a:prstGeom prst="rect">
            <a:avLst/>
          </a:prstGeom>
          <a:noFill/>
        </p:spPr>
        <p:txBody>
          <a:bodyPr wrap="square" rtlCol="0">
            <a:spAutoFit/>
          </a:bodyPr>
          <a:lstStyle/>
          <a:p>
            <a:pPr algn="just"/>
            <a:r>
              <a:rPr lang="en-US" sz="1600" dirty="0" smtClean="0">
                <a:solidFill>
                  <a:schemeClr val="bg1"/>
                </a:solidFill>
                <a:latin typeface="Copperplate Gothic Light"/>
                <a:cs typeface="Copperplate Gothic Light"/>
              </a:rPr>
              <a:t>Sullivan believed that the ornament is an extension of the structure.</a:t>
            </a:r>
            <a:endParaRPr lang="en-US" sz="1600" dirty="0">
              <a:solidFill>
                <a:schemeClr val="bg1"/>
              </a:solidFill>
              <a:latin typeface="Copperplate Gothic Light"/>
              <a:cs typeface="Copperplate Gothic Light"/>
            </a:endParaRPr>
          </a:p>
        </p:txBody>
      </p:sp>
    </p:spTree>
    <p:extLst>
      <p:ext uri="{BB962C8B-B14F-4D97-AF65-F5344CB8AC3E}">
        <p14:creationId xmlns:p14="http://schemas.microsoft.com/office/powerpoint/2010/main" val="33012021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mage:Wainwright building st louis USA.jpg">
            <a:hlinkClick r:id="rId2"/>
          </p:cNvPr>
          <p:cNvPicPr>
            <a:picLocks noChangeAspect="1" noChangeArrowheads="1"/>
          </p:cNvPicPr>
          <p:nvPr/>
        </p:nvPicPr>
        <p:blipFill>
          <a:blip r:embed="rId3"/>
          <a:srcRect/>
          <a:stretch>
            <a:fillRect/>
          </a:stretch>
        </p:blipFill>
        <p:spPr bwMode="auto">
          <a:xfrm>
            <a:off x="5105400" y="367988"/>
            <a:ext cx="3886200" cy="4280212"/>
          </a:xfrm>
          <a:prstGeom prst="rect">
            <a:avLst/>
          </a:prstGeom>
          <a:noFill/>
        </p:spPr>
      </p:pic>
      <p:pic>
        <p:nvPicPr>
          <p:cNvPr id="3" name="Picture 2" descr="400px-2010-07-04_1880x2820_stlouis_wainwright_building.jpg"/>
          <p:cNvPicPr>
            <a:picLocks noChangeAspect="1"/>
          </p:cNvPicPr>
          <p:nvPr/>
        </p:nvPicPr>
        <p:blipFill>
          <a:blip r:embed="rId4"/>
          <a:stretch>
            <a:fillRect/>
          </a:stretch>
        </p:blipFill>
        <p:spPr>
          <a:xfrm>
            <a:off x="228600" y="0"/>
            <a:ext cx="4572000" cy="6858000"/>
          </a:xfrm>
          <a:prstGeom prst="rect">
            <a:avLst/>
          </a:prstGeom>
        </p:spPr>
      </p:pic>
      <p:sp>
        <p:nvSpPr>
          <p:cNvPr id="4" name="TextBox 3"/>
          <p:cNvSpPr txBox="1"/>
          <p:nvPr/>
        </p:nvSpPr>
        <p:spPr>
          <a:xfrm>
            <a:off x="5181600" y="4953000"/>
            <a:ext cx="3657600" cy="1569660"/>
          </a:xfrm>
          <a:prstGeom prst="rect">
            <a:avLst/>
          </a:prstGeom>
          <a:noFill/>
        </p:spPr>
        <p:txBody>
          <a:bodyPr wrap="square" rtlCol="0">
            <a:spAutoFit/>
          </a:bodyPr>
          <a:lstStyle/>
          <a:p>
            <a:pPr algn="just"/>
            <a:r>
              <a:rPr lang="en-US" sz="1600" dirty="0" smtClean="0">
                <a:solidFill>
                  <a:srgbClr val="FFFFFF"/>
                </a:solidFill>
                <a:latin typeface="Copperplate Gothic Light"/>
                <a:cs typeface="Copperplate Gothic Light"/>
              </a:rPr>
              <a:t>Wainwright building – Louis Sullivan dealt with this problem and offered a solution presented in this building – the organic principles</a:t>
            </a:r>
            <a:endParaRPr lang="en-US" sz="1600" dirty="0">
              <a:solidFill>
                <a:srgbClr val="FFFFFF"/>
              </a:solidFill>
              <a:latin typeface="Copperplate Gothic Light"/>
              <a:cs typeface="Copperplate Gothic Light"/>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1082</TotalTime>
  <Words>785</Words>
  <Application>Microsoft Macintosh PowerPoint</Application>
  <PresentationFormat>On-screen Show (4:3)</PresentationFormat>
  <Paragraphs>59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Dima Yaser</dc:creator>
  <cp:lastModifiedBy>Dima Yaser</cp:lastModifiedBy>
  <cp:revision>28</cp:revision>
  <dcterms:created xsi:type="dcterms:W3CDTF">2010-11-23T19:03:16Z</dcterms:created>
  <dcterms:modified xsi:type="dcterms:W3CDTF">2016-12-05T07:16:26Z</dcterms:modified>
</cp:coreProperties>
</file>