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8" r:id="rId4"/>
    <p:sldId id="281" r:id="rId5"/>
    <p:sldId id="282" r:id="rId6"/>
    <p:sldId id="283" r:id="rId7"/>
    <p:sldId id="284" r:id="rId8"/>
    <p:sldId id="285" r:id="rId9"/>
    <p:sldId id="286" r:id="rId10"/>
    <p:sldId id="259" r:id="rId11"/>
    <p:sldId id="261" r:id="rId12"/>
    <p:sldId id="289" r:id="rId13"/>
    <p:sldId id="262" r:id="rId14"/>
    <p:sldId id="260" r:id="rId15"/>
    <p:sldId id="263" r:id="rId16"/>
    <p:sldId id="266" r:id="rId17"/>
    <p:sldId id="265" r:id="rId18"/>
    <p:sldId id="264" r:id="rId19"/>
    <p:sldId id="275" r:id="rId20"/>
    <p:sldId id="273" r:id="rId21"/>
    <p:sldId id="272" r:id="rId22"/>
    <p:sldId id="271" r:id="rId23"/>
    <p:sldId id="270" r:id="rId24"/>
    <p:sldId id="277" r:id="rId25"/>
    <p:sldId id="276" r:id="rId26"/>
    <p:sldId id="280" r:id="rId27"/>
    <p:sldId id="279" r:id="rId28"/>
    <p:sldId id="287" r:id="rId29"/>
    <p:sldId id="290" r:id="rId30"/>
    <p:sldId id="291" r:id="rId31"/>
    <p:sldId id="292" r:id="rId32"/>
    <p:sldId id="29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380"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Language development in school-age children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23396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Acquisition of metalinguistic competence</a:t>
            </a:r>
          </a:p>
        </p:txBody>
      </p:sp>
      <p:sp>
        <p:nvSpPr>
          <p:cNvPr id="3" name="Content Placeholder 2"/>
          <p:cNvSpPr>
            <a:spLocks noGrp="1"/>
          </p:cNvSpPr>
          <p:nvPr>
            <p:ph idx="1"/>
          </p:nvPr>
        </p:nvSpPr>
        <p:spPr>
          <a:xfrm>
            <a:off x="630316" y="2175028"/>
            <a:ext cx="11274640" cy="4097755"/>
          </a:xfrm>
        </p:spPr>
        <p:txBody>
          <a:bodyPr/>
          <a:lstStyle/>
          <a:p>
            <a:r>
              <a:rPr lang="en-US" sz="2400" b="1" dirty="0">
                <a:solidFill>
                  <a:srgbClr val="00B050"/>
                </a:solidFill>
              </a:rPr>
              <a:t>1. Phonological Awareness</a:t>
            </a:r>
          </a:p>
          <a:p>
            <a:r>
              <a:rPr lang="en-GB" dirty="0"/>
              <a:t>the later-developing abilities in phonological awareness involve awareness of the smallest units of sound (phonemes) </a:t>
            </a:r>
            <a:r>
              <a:rPr lang="en-GB" sz="2400" b="1" dirty="0">
                <a:solidFill>
                  <a:srgbClr val="00B050"/>
                </a:solidFill>
              </a:rPr>
              <a:t>phonemic awareness </a:t>
            </a:r>
            <a:endParaRPr lang="en-GB" dirty="0"/>
          </a:p>
          <a:p>
            <a:r>
              <a:rPr lang="en-GB" dirty="0"/>
              <a:t> include:</a:t>
            </a:r>
          </a:p>
          <a:p>
            <a:pPr>
              <a:buFont typeface="Wingdings" panose="05000000000000000000" pitchFamily="2" charset="2"/>
              <a:buChar char="§"/>
            </a:pPr>
            <a:r>
              <a:rPr lang="en-GB" dirty="0"/>
              <a:t> blending sounds to make syllables and words</a:t>
            </a:r>
            <a:r>
              <a:rPr lang="en-US" dirty="0"/>
              <a:t>, </a:t>
            </a:r>
            <a:r>
              <a:rPr lang="en-GB" dirty="0"/>
              <a:t>segmenting sounds from words : kindergarten or first grade (around age 5–6years).</a:t>
            </a:r>
          </a:p>
          <a:p>
            <a:pPr>
              <a:buFont typeface="Wingdings" panose="05000000000000000000" pitchFamily="2" charset="2"/>
              <a:buChar char="§"/>
            </a:pPr>
            <a:r>
              <a:rPr lang="en-GB" dirty="0"/>
              <a:t>manipulating sounds: second grade (at around age 7 years). </a:t>
            </a:r>
            <a:endParaRPr lang="en-US" dirty="0"/>
          </a:p>
        </p:txBody>
      </p:sp>
    </p:spTree>
    <p:extLst>
      <p:ext uri="{BB962C8B-B14F-4D97-AF65-F5344CB8AC3E}">
        <p14:creationId xmlns:p14="http://schemas.microsoft.com/office/powerpoint/2010/main" val="666975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596" y="842668"/>
            <a:ext cx="10507728" cy="1499616"/>
          </a:xfrm>
        </p:spPr>
        <p:txBody>
          <a:bodyPr>
            <a:normAutofit fontScale="90000"/>
          </a:bodyPr>
          <a:lstStyle/>
          <a:p>
            <a:r>
              <a:rPr lang="en-US" b="1" dirty="0">
                <a:solidFill>
                  <a:srgbClr val="00B050"/>
                </a:solidFill>
              </a:rPr>
              <a:t>2. Figurative Language:</a:t>
            </a:r>
            <a:br>
              <a:rPr lang="en-US" b="1" dirty="0">
                <a:solidFill>
                  <a:srgbClr val="00B050"/>
                </a:solidFill>
              </a:rPr>
            </a:br>
            <a:r>
              <a:rPr lang="en-GB" sz="4900" dirty="0"/>
              <a:t>use nonliteral </a:t>
            </a:r>
            <a:r>
              <a:rPr lang="en-US" sz="4900" dirty="0"/>
              <a:t>Language</a:t>
            </a:r>
            <a:r>
              <a:rPr lang="en-US" sz="4800" b="1" dirty="0">
                <a:solidFill>
                  <a:srgbClr val="00B050"/>
                </a:solidFill>
              </a:rPr>
              <a:t> </a:t>
            </a:r>
            <a:r>
              <a:rPr lang="en-GB" sz="4900" dirty="0"/>
              <a:t>and often abstract ways</a:t>
            </a:r>
            <a:br>
              <a:rPr lang="en-US" b="1" dirty="0">
                <a:solidFill>
                  <a:srgbClr val="00B050"/>
                </a:solidFill>
              </a:rPr>
            </a:br>
            <a:endParaRPr lang="en-US" dirty="0"/>
          </a:p>
        </p:txBody>
      </p:sp>
      <p:sp>
        <p:nvSpPr>
          <p:cNvPr id="3" name="Content Placeholder 2"/>
          <p:cNvSpPr>
            <a:spLocks noGrp="1"/>
          </p:cNvSpPr>
          <p:nvPr>
            <p:ph idx="1"/>
          </p:nvPr>
        </p:nvSpPr>
        <p:spPr>
          <a:xfrm>
            <a:off x="766675" y="1980065"/>
            <a:ext cx="10658649" cy="4611270"/>
          </a:xfrm>
        </p:spPr>
        <p:txBody>
          <a:bodyPr>
            <a:normAutofit/>
          </a:bodyPr>
          <a:lstStyle/>
          <a:p>
            <a:pPr marL="0" indent="0">
              <a:buNone/>
            </a:pPr>
            <a:r>
              <a:rPr kumimoji="0" lang="en-US" sz="4500" b="0" i="0" u="none" strike="noStrike" kern="1200" cap="all" spc="100" normalizeH="0" baseline="0" noProof="0" dirty="0">
                <a:ln>
                  <a:noFill/>
                </a:ln>
                <a:solidFill>
                  <a:prstClr val="black">
                    <a:lumMod val="95000"/>
                    <a:lumOff val="5000"/>
                  </a:prstClr>
                </a:solidFill>
                <a:effectLst/>
                <a:uLnTx/>
                <a:uFillTx/>
                <a:latin typeface="Tw Cen MT Condensed" panose="020B0606020104020203"/>
                <a:ea typeface="+mj-ea"/>
                <a:cs typeface="+mj-cs"/>
              </a:rPr>
              <a:t>Metaphor</a:t>
            </a:r>
            <a:endParaRPr lang="en-US" b="1" dirty="0">
              <a:solidFill>
                <a:srgbClr val="00B050"/>
              </a:solidFill>
            </a:endParaRPr>
          </a:p>
          <a:p>
            <a:pPr>
              <a:buFont typeface="Wingdings" panose="05000000000000000000" pitchFamily="2" charset="2"/>
              <a:buChar char="§"/>
            </a:pPr>
            <a:r>
              <a:rPr lang="en-US" b="1" dirty="0">
                <a:solidFill>
                  <a:srgbClr val="00B050"/>
                </a:solidFill>
              </a:rPr>
              <a:t>A metaphor </a:t>
            </a:r>
            <a:r>
              <a:rPr lang="en-US" dirty="0"/>
              <a:t>conveys similarity between two ideas or objects by stating that those two ideas or objects are the same.</a:t>
            </a:r>
          </a:p>
          <a:p>
            <a:pPr>
              <a:buFont typeface="Wingdings" panose="05000000000000000000" pitchFamily="2" charset="2"/>
              <a:buChar char="§"/>
            </a:pPr>
            <a:r>
              <a:rPr lang="en-US" dirty="0"/>
              <a:t>metaphors consist of a term called the </a:t>
            </a:r>
            <a:r>
              <a:rPr lang="en-US" b="1" dirty="0">
                <a:solidFill>
                  <a:srgbClr val="00B050"/>
                </a:solidFill>
              </a:rPr>
              <a:t>topic or the target, </a:t>
            </a:r>
            <a:r>
              <a:rPr lang="en-US" dirty="0"/>
              <a:t>which is compared to another term called </a:t>
            </a:r>
            <a:r>
              <a:rPr lang="en-US" b="1" dirty="0">
                <a:solidFill>
                  <a:srgbClr val="00B050"/>
                </a:solidFill>
              </a:rPr>
              <a:t>the vehicle or the base. </a:t>
            </a:r>
            <a:r>
              <a:rPr lang="en-US" dirty="0"/>
              <a:t>Those share features and form the basis of comparison </a:t>
            </a:r>
            <a:r>
              <a:rPr lang="en-US" b="1" dirty="0">
                <a:solidFill>
                  <a:srgbClr val="00B050"/>
                </a:solidFill>
              </a:rPr>
              <a:t>called the ground. </a:t>
            </a:r>
          </a:p>
          <a:p>
            <a:pPr>
              <a:buFont typeface="Wingdings" panose="05000000000000000000" pitchFamily="2" charset="2"/>
              <a:buChar char="§"/>
            </a:pPr>
            <a:r>
              <a:rPr lang="en-US" dirty="0"/>
              <a:t>children understand </a:t>
            </a:r>
            <a:r>
              <a:rPr lang="en-US" b="1" dirty="0">
                <a:solidFill>
                  <a:srgbClr val="00B050"/>
                </a:solidFill>
              </a:rPr>
              <a:t>basic-level metaphors </a:t>
            </a:r>
            <a:r>
              <a:rPr lang="en-US" dirty="0"/>
              <a:t>(e.g., the girl in the pool is a fish) before they understand </a:t>
            </a:r>
            <a:r>
              <a:rPr lang="en-US" b="1" dirty="0">
                <a:solidFill>
                  <a:srgbClr val="00B050"/>
                </a:solidFill>
              </a:rPr>
              <a:t>subordinate-level metaphors </a:t>
            </a:r>
            <a:r>
              <a:rPr lang="en-US" dirty="0"/>
              <a:t>(e.g., the girl in the pool is a dolphin). </a:t>
            </a:r>
            <a:endParaRPr lang="en-US" b="1" dirty="0">
              <a:solidFill>
                <a:srgbClr val="00B050"/>
              </a:solidFill>
            </a:endParaRPr>
          </a:p>
        </p:txBody>
      </p:sp>
    </p:spTree>
    <p:extLst>
      <p:ext uri="{BB962C8B-B14F-4D97-AF65-F5344CB8AC3E}">
        <p14:creationId xmlns:p14="http://schemas.microsoft.com/office/powerpoint/2010/main" val="1994704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1BE81-B09D-41A3-A51F-0052BE9F52E3}"/>
              </a:ext>
            </a:extLst>
          </p:cNvPr>
          <p:cNvSpPr>
            <a:spLocks noGrp="1"/>
          </p:cNvSpPr>
          <p:nvPr>
            <p:ph type="title"/>
          </p:nvPr>
        </p:nvSpPr>
        <p:spPr/>
        <p:txBody>
          <a:bodyPr/>
          <a:lstStyle/>
          <a:p>
            <a:r>
              <a:rPr lang="en-US" dirty="0"/>
              <a:t>metaphors</a:t>
            </a:r>
            <a:endParaRPr lang="en-GB" dirty="0"/>
          </a:p>
        </p:txBody>
      </p:sp>
      <p:sp>
        <p:nvSpPr>
          <p:cNvPr id="3" name="Content Placeholder 2">
            <a:extLst>
              <a:ext uri="{FF2B5EF4-FFF2-40B4-BE49-F238E27FC236}">
                <a16:creationId xmlns:a16="http://schemas.microsoft.com/office/drawing/2014/main" id="{671CEEE4-096E-4D51-9178-7CD3224E26AB}"/>
              </a:ext>
            </a:extLst>
          </p:cNvPr>
          <p:cNvSpPr>
            <a:spLocks noGrp="1"/>
          </p:cNvSpPr>
          <p:nvPr>
            <p:ph idx="1"/>
          </p:nvPr>
        </p:nvSpPr>
        <p:spPr/>
        <p:txBody>
          <a:bodyPr/>
          <a:lstStyle/>
          <a:p>
            <a:endParaRPr lang="en-GB"/>
          </a:p>
        </p:txBody>
      </p:sp>
      <p:pic>
        <p:nvPicPr>
          <p:cNvPr id="4" name="Picture 3" descr="Table&#10;&#10;Description automatically generated with medium confidence">
            <a:extLst>
              <a:ext uri="{FF2B5EF4-FFF2-40B4-BE49-F238E27FC236}">
                <a16:creationId xmlns:a16="http://schemas.microsoft.com/office/drawing/2014/main" id="{1CE8DEBD-A454-4C48-B23A-4B4CBD7FE7C4}"/>
              </a:ext>
            </a:extLst>
          </p:cNvPr>
          <p:cNvPicPr>
            <a:picLocks noChangeAspect="1"/>
          </p:cNvPicPr>
          <p:nvPr/>
        </p:nvPicPr>
        <p:blipFill>
          <a:blip r:embed="rId2"/>
          <a:stretch>
            <a:fillRect/>
          </a:stretch>
        </p:blipFill>
        <p:spPr>
          <a:xfrm>
            <a:off x="1024128" y="2073369"/>
            <a:ext cx="9794289" cy="4448621"/>
          </a:xfrm>
          <a:prstGeom prst="rect">
            <a:avLst/>
          </a:prstGeom>
        </p:spPr>
      </p:pic>
    </p:spTree>
    <p:extLst>
      <p:ext uri="{BB962C8B-B14F-4D97-AF65-F5344CB8AC3E}">
        <p14:creationId xmlns:p14="http://schemas.microsoft.com/office/powerpoint/2010/main" val="572223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150" y="390618"/>
            <a:ext cx="9720072" cy="1499616"/>
          </a:xfrm>
        </p:spPr>
        <p:txBody>
          <a:bodyPr/>
          <a:lstStyle/>
          <a:p>
            <a:r>
              <a:rPr lang="en-US" dirty="0"/>
              <a:t>Similes</a:t>
            </a:r>
          </a:p>
        </p:txBody>
      </p:sp>
      <p:sp>
        <p:nvSpPr>
          <p:cNvPr id="3" name="Content Placeholder 2"/>
          <p:cNvSpPr>
            <a:spLocks noGrp="1"/>
          </p:cNvSpPr>
          <p:nvPr>
            <p:ph idx="1"/>
          </p:nvPr>
        </p:nvSpPr>
        <p:spPr>
          <a:xfrm>
            <a:off x="1024128" y="1258645"/>
            <a:ext cx="9720073" cy="5050715"/>
          </a:xfrm>
        </p:spPr>
        <p:txBody>
          <a:bodyPr/>
          <a:lstStyle/>
          <a:p>
            <a:endParaRPr lang="en-US" b="1" dirty="0">
              <a:solidFill>
                <a:srgbClr val="00B050"/>
              </a:solidFill>
            </a:endParaRPr>
          </a:p>
          <a:p>
            <a:endParaRPr lang="en-US" b="1" dirty="0">
              <a:solidFill>
                <a:srgbClr val="00B050"/>
              </a:solidFill>
            </a:endParaRPr>
          </a:p>
          <a:p>
            <a:r>
              <a:rPr lang="en-US" b="1" dirty="0">
                <a:solidFill>
                  <a:srgbClr val="00B050"/>
                </a:solidFill>
              </a:rPr>
              <a:t>Similes </a:t>
            </a:r>
            <a:r>
              <a:rPr lang="en-US" dirty="0"/>
              <a:t>are similar to predictive metaphors by containing a topic, a vehicle, and the ground. But they make the comparison between the topic and vehicle explicit by using the word </a:t>
            </a:r>
            <a:r>
              <a:rPr lang="en-US" b="1" dirty="0">
                <a:solidFill>
                  <a:srgbClr val="00B050"/>
                </a:solidFill>
              </a:rPr>
              <a:t>like or as. </a:t>
            </a:r>
            <a:endParaRPr lang="en-US" dirty="0"/>
          </a:p>
          <a:p>
            <a:r>
              <a:rPr lang="en-US" dirty="0"/>
              <a:t>Examples : </a:t>
            </a:r>
          </a:p>
          <a:p>
            <a:r>
              <a:rPr lang="en-US" b="1" dirty="0">
                <a:solidFill>
                  <a:srgbClr val="00B050"/>
                </a:solidFill>
              </a:rPr>
              <a:t>she acts like a queen</a:t>
            </a:r>
            <a:r>
              <a:rPr lang="en-US" dirty="0"/>
              <a:t>. </a:t>
            </a:r>
          </a:p>
          <a:p>
            <a:r>
              <a:rPr lang="en-US" b="1" dirty="0">
                <a:solidFill>
                  <a:srgbClr val="00B050"/>
                </a:solidFill>
              </a:rPr>
              <a:t>quiet as a mouse </a:t>
            </a:r>
            <a:r>
              <a:rPr lang="en-US" dirty="0"/>
              <a:t>and </a:t>
            </a:r>
            <a:r>
              <a:rPr lang="en-US" b="1" dirty="0">
                <a:solidFill>
                  <a:srgbClr val="00B050"/>
                </a:solidFill>
              </a:rPr>
              <a:t>flat as a pancake</a:t>
            </a:r>
            <a:r>
              <a:rPr lang="en-US" dirty="0"/>
              <a:t>. </a:t>
            </a:r>
          </a:p>
        </p:txBody>
      </p:sp>
    </p:spTree>
    <p:extLst>
      <p:ext uri="{BB962C8B-B14F-4D97-AF65-F5344CB8AC3E}">
        <p14:creationId xmlns:p14="http://schemas.microsoft.com/office/powerpoint/2010/main" val="1601821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Hyperboles</a:t>
            </a:r>
          </a:p>
        </p:txBody>
      </p:sp>
      <p:sp>
        <p:nvSpPr>
          <p:cNvPr id="3" name="Content Placeholder 2"/>
          <p:cNvSpPr>
            <a:spLocks noGrp="1"/>
          </p:cNvSpPr>
          <p:nvPr>
            <p:ph idx="1"/>
          </p:nvPr>
        </p:nvSpPr>
        <p:spPr/>
        <p:txBody>
          <a:bodyPr>
            <a:normAutofit/>
          </a:bodyPr>
          <a:lstStyle/>
          <a:p>
            <a:r>
              <a:rPr lang="en-US" b="1" dirty="0">
                <a:solidFill>
                  <a:srgbClr val="00B050"/>
                </a:solidFill>
              </a:rPr>
              <a:t>Hyperbole</a:t>
            </a:r>
            <a:r>
              <a:rPr lang="en-US" dirty="0"/>
              <a:t> is a form of figurative language that uses exaggeration for emphasis or effect. </a:t>
            </a:r>
          </a:p>
          <a:p>
            <a:r>
              <a:rPr lang="en-US" dirty="0"/>
              <a:t>Examples </a:t>
            </a:r>
          </a:p>
          <a:p>
            <a:r>
              <a:rPr lang="en-US" b="1" dirty="0">
                <a:solidFill>
                  <a:srgbClr val="00B050"/>
                </a:solidFill>
              </a:rPr>
              <a:t>I’m so hungry, I could eat a horse</a:t>
            </a:r>
            <a:r>
              <a:rPr lang="en-US" dirty="0"/>
              <a:t>.</a:t>
            </a:r>
          </a:p>
        </p:txBody>
      </p:sp>
    </p:spTree>
    <p:extLst>
      <p:ext uri="{BB962C8B-B14F-4D97-AF65-F5344CB8AC3E}">
        <p14:creationId xmlns:p14="http://schemas.microsoft.com/office/powerpoint/2010/main" val="2226964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Idioms </a:t>
            </a:r>
          </a:p>
        </p:txBody>
      </p:sp>
      <p:sp>
        <p:nvSpPr>
          <p:cNvPr id="3" name="Content Placeholder 2"/>
          <p:cNvSpPr>
            <a:spLocks noGrp="1"/>
          </p:cNvSpPr>
          <p:nvPr>
            <p:ph idx="1"/>
          </p:nvPr>
        </p:nvSpPr>
        <p:spPr>
          <a:xfrm>
            <a:off x="1024128" y="2084832"/>
            <a:ext cx="10597601" cy="4224528"/>
          </a:xfrm>
        </p:spPr>
        <p:txBody>
          <a:bodyPr>
            <a:normAutofit/>
          </a:bodyPr>
          <a:lstStyle/>
          <a:p>
            <a:r>
              <a:rPr lang="en-US" sz="2400" b="1" dirty="0">
                <a:solidFill>
                  <a:srgbClr val="00B050"/>
                </a:solidFill>
              </a:rPr>
              <a:t>idioms </a:t>
            </a:r>
            <a:r>
              <a:rPr lang="en-US" sz="2400" dirty="0"/>
              <a:t>are expressions containing both a literal and a figurative meaning.</a:t>
            </a:r>
          </a:p>
          <a:p>
            <a:r>
              <a:rPr lang="en-US" sz="2400" b="1" dirty="0">
                <a:solidFill>
                  <a:srgbClr val="00B050"/>
                </a:solidFill>
              </a:rPr>
              <a:t>Example: </a:t>
            </a:r>
            <a:r>
              <a:rPr lang="en-US" sz="2400" dirty="0"/>
              <a:t>We’re in the same boat are examples of idioms</a:t>
            </a:r>
          </a:p>
          <a:p>
            <a:endParaRPr lang="en-US" sz="2400" dirty="0"/>
          </a:p>
          <a:p>
            <a:r>
              <a:rPr lang="en-US" sz="2400" b="1" dirty="0">
                <a:solidFill>
                  <a:srgbClr val="00B050"/>
                </a:solidFill>
              </a:rPr>
              <a:t>There are two types: </a:t>
            </a:r>
          </a:p>
          <a:p>
            <a:pPr>
              <a:buFont typeface="Wingdings" panose="05000000000000000000" pitchFamily="2" charset="2"/>
              <a:buChar char="§"/>
            </a:pPr>
            <a:r>
              <a:rPr lang="en-US" sz="2400" b="1" dirty="0"/>
              <a:t>Transparent idioms</a:t>
            </a:r>
            <a:r>
              <a:rPr lang="en-US" sz="2400" dirty="0"/>
              <a:t>: </a:t>
            </a:r>
            <a:r>
              <a:rPr lang="en-GB" sz="2400" dirty="0"/>
              <a:t>the figurative meaning is an extension of the literal meaning (e.g., hold one’s tongue).</a:t>
            </a:r>
            <a:endParaRPr lang="en-US" sz="2400" dirty="0"/>
          </a:p>
          <a:p>
            <a:pPr>
              <a:buFont typeface="Wingdings" panose="05000000000000000000" pitchFamily="2" charset="2"/>
              <a:buChar char="§"/>
            </a:pPr>
            <a:r>
              <a:rPr lang="en-US" sz="2400" b="1" dirty="0"/>
              <a:t>Opaque idioms: </a:t>
            </a:r>
            <a:r>
              <a:rPr lang="en-GB" sz="2400" dirty="0"/>
              <a:t>demonstrate little relationship between the literal interpretation and the figurative interpretation (e.g., drive someone up the wall).</a:t>
            </a:r>
            <a:endParaRPr lang="en-US" sz="2400" dirty="0"/>
          </a:p>
        </p:txBody>
      </p:sp>
    </p:spTree>
    <p:extLst>
      <p:ext uri="{BB962C8B-B14F-4D97-AF65-F5344CB8AC3E}">
        <p14:creationId xmlns:p14="http://schemas.microsoft.com/office/powerpoint/2010/main" val="1578136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idioms</a:t>
            </a:r>
          </a:p>
        </p:txBody>
      </p:sp>
      <p:pic>
        <p:nvPicPr>
          <p:cNvPr id="4" name="Content Placeholder 3"/>
          <p:cNvPicPr>
            <a:picLocks noGrp="1" noChangeAspect="1"/>
          </p:cNvPicPr>
          <p:nvPr>
            <p:ph idx="1"/>
          </p:nvPr>
        </p:nvPicPr>
        <p:blipFill rotWithShape="1">
          <a:blip r:embed="rId2"/>
          <a:srcRect l="30208" t="12249" r="12643" b="20726"/>
          <a:stretch/>
        </p:blipFill>
        <p:spPr>
          <a:xfrm>
            <a:off x="2755033" y="1162280"/>
            <a:ext cx="7421701" cy="5451337"/>
          </a:xfrm>
          <a:prstGeom prst="rect">
            <a:avLst/>
          </a:prstGeom>
        </p:spPr>
      </p:pic>
      <p:sp>
        <p:nvSpPr>
          <p:cNvPr id="3" name="TextBox 2">
            <a:extLst>
              <a:ext uri="{FF2B5EF4-FFF2-40B4-BE49-F238E27FC236}">
                <a16:creationId xmlns:a16="http://schemas.microsoft.com/office/drawing/2014/main" id="{FCC8EB10-3712-48DF-BE14-EF886268FAFA}"/>
              </a:ext>
            </a:extLst>
          </p:cNvPr>
          <p:cNvSpPr txBox="1"/>
          <p:nvPr/>
        </p:nvSpPr>
        <p:spPr>
          <a:xfrm>
            <a:off x="397565" y="1815548"/>
            <a:ext cx="2067339" cy="3970318"/>
          </a:xfrm>
          <a:prstGeom prst="rect">
            <a:avLst/>
          </a:prstGeom>
          <a:noFill/>
        </p:spPr>
        <p:txBody>
          <a:bodyPr wrap="square" rtlCol="0">
            <a:spAutoFit/>
          </a:bodyPr>
          <a:lstStyle/>
          <a:p>
            <a:r>
              <a:rPr lang="en-US" dirty="0"/>
              <a:t>=Go through the motions</a:t>
            </a:r>
          </a:p>
          <a:p>
            <a:endParaRPr lang="en-US" dirty="0"/>
          </a:p>
          <a:p>
            <a:r>
              <a:rPr lang="en-US" dirty="0"/>
              <a:t>=Skating on thin ice</a:t>
            </a:r>
          </a:p>
          <a:p>
            <a:endParaRPr lang="en-US" dirty="0"/>
          </a:p>
          <a:p>
            <a:r>
              <a:rPr lang="en-US" dirty="0"/>
              <a:t>= hold one’s tongue </a:t>
            </a:r>
          </a:p>
          <a:p>
            <a:endParaRPr lang="en-US" dirty="0"/>
          </a:p>
          <a:p>
            <a:r>
              <a:rPr lang="en-US" dirty="0"/>
              <a:t>=Take down a peg</a:t>
            </a:r>
          </a:p>
          <a:p>
            <a:endParaRPr lang="en-US" dirty="0"/>
          </a:p>
          <a:p>
            <a:r>
              <a:rPr lang="en-US" dirty="0"/>
              <a:t>=Vote with one’s feet</a:t>
            </a:r>
          </a:p>
          <a:p>
            <a:endParaRPr lang="en-US" dirty="0"/>
          </a:p>
          <a:p>
            <a:r>
              <a:rPr lang="en-US" dirty="0"/>
              <a:t>=Drive someone up the wall </a:t>
            </a:r>
          </a:p>
        </p:txBody>
      </p:sp>
    </p:spTree>
    <p:extLst>
      <p:ext uri="{BB962C8B-B14F-4D97-AF65-F5344CB8AC3E}">
        <p14:creationId xmlns:p14="http://schemas.microsoft.com/office/powerpoint/2010/main" val="2316945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Irony and Sarcasm.</a:t>
            </a:r>
          </a:p>
        </p:txBody>
      </p:sp>
      <p:sp>
        <p:nvSpPr>
          <p:cNvPr id="3" name="Content Placeholder 2"/>
          <p:cNvSpPr>
            <a:spLocks noGrp="1"/>
          </p:cNvSpPr>
          <p:nvPr>
            <p:ph idx="1"/>
          </p:nvPr>
        </p:nvSpPr>
        <p:spPr/>
        <p:txBody>
          <a:bodyPr/>
          <a:lstStyle/>
          <a:p>
            <a:r>
              <a:rPr lang="en-US" b="1" dirty="0">
                <a:solidFill>
                  <a:srgbClr val="00B050"/>
                </a:solidFill>
              </a:rPr>
              <a:t>Irony and sarcasm </a:t>
            </a:r>
            <a:r>
              <a:rPr lang="en-US" dirty="0"/>
              <a:t>are types of figurative language for which a speaker’s intentions differ from the literal meaning of the words he or she uses.</a:t>
            </a:r>
          </a:p>
          <a:p>
            <a:pPr marL="0" indent="0">
              <a:buNone/>
            </a:pPr>
            <a:r>
              <a:rPr lang="en-US" b="1" dirty="0">
                <a:solidFill>
                  <a:srgbClr val="00B050"/>
                </a:solidFill>
              </a:rPr>
              <a:t>Irony</a:t>
            </a:r>
            <a:r>
              <a:rPr lang="en-US" dirty="0"/>
              <a:t> refers to </a:t>
            </a:r>
            <a:r>
              <a:rPr lang="en-US" b="1" dirty="0">
                <a:solidFill>
                  <a:srgbClr val="00B050"/>
                </a:solidFill>
              </a:rPr>
              <a:t>unmet general expectations </a:t>
            </a:r>
            <a:r>
              <a:rPr lang="en-US" dirty="0"/>
              <a:t>that are not the fault of an individual, whereas </a:t>
            </a:r>
            <a:r>
              <a:rPr lang="en-US" b="1" dirty="0">
                <a:solidFill>
                  <a:srgbClr val="00B050"/>
                </a:solidFill>
              </a:rPr>
              <a:t>sarcasm</a:t>
            </a:r>
            <a:r>
              <a:rPr lang="en-US" dirty="0"/>
              <a:t> refers to </a:t>
            </a:r>
            <a:r>
              <a:rPr lang="en-US" b="1" dirty="0">
                <a:solidFill>
                  <a:srgbClr val="00B050"/>
                </a:solidFill>
              </a:rPr>
              <a:t>a specific individual’s failure to meet an expectation. </a:t>
            </a:r>
          </a:p>
          <a:p>
            <a:pPr marL="0" indent="0">
              <a:buNone/>
            </a:pPr>
            <a:r>
              <a:rPr lang="en-US" dirty="0"/>
              <a:t>Examples </a:t>
            </a:r>
          </a:p>
          <a:p>
            <a:pPr>
              <a:buFont typeface="Wingdings" panose="05000000000000000000" pitchFamily="2" charset="2"/>
              <a:buChar char="§"/>
            </a:pPr>
            <a:r>
              <a:rPr lang="en-US" dirty="0"/>
              <a:t>Looking at her son's messy room, Mom says, "Wow, you could win an award for cleanliness!“</a:t>
            </a:r>
          </a:p>
          <a:p>
            <a:pPr>
              <a:buFont typeface="Wingdings" panose="05000000000000000000" pitchFamily="2" charset="2"/>
              <a:buChar char="§"/>
            </a:pPr>
            <a:r>
              <a:rPr lang="en-US" dirty="0"/>
              <a:t> </a:t>
            </a:r>
            <a:r>
              <a:rPr lang="en-US" dirty="0" err="1"/>
              <a:t>tim</a:t>
            </a:r>
            <a:r>
              <a:rPr lang="en-US" dirty="0"/>
              <a:t> and </a:t>
            </a:r>
            <a:r>
              <a:rPr lang="en-US" dirty="0" err="1"/>
              <a:t>jan</a:t>
            </a:r>
            <a:r>
              <a:rPr lang="en-US" dirty="0"/>
              <a:t> walk to the park to have a picnic. As they unpack their food, it begins to rain. </a:t>
            </a:r>
            <a:r>
              <a:rPr lang="en-US" dirty="0" err="1"/>
              <a:t>jan</a:t>
            </a:r>
            <a:r>
              <a:rPr lang="en-US" dirty="0"/>
              <a:t> comments, “What perfect weather for a picnic.”</a:t>
            </a:r>
          </a:p>
        </p:txBody>
      </p:sp>
    </p:spTree>
    <p:extLst>
      <p:ext uri="{BB962C8B-B14F-4D97-AF65-F5344CB8AC3E}">
        <p14:creationId xmlns:p14="http://schemas.microsoft.com/office/powerpoint/2010/main" val="186895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Proverbs.</a:t>
            </a:r>
          </a:p>
        </p:txBody>
      </p:sp>
      <p:sp>
        <p:nvSpPr>
          <p:cNvPr id="3" name="Content Placeholder 2"/>
          <p:cNvSpPr>
            <a:spLocks noGrp="1"/>
          </p:cNvSpPr>
          <p:nvPr>
            <p:ph idx="1"/>
          </p:nvPr>
        </p:nvSpPr>
        <p:spPr/>
        <p:txBody>
          <a:bodyPr>
            <a:normAutofit/>
          </a:bodyPr>
          <a:lstStyle/>
          <a:p>
            <a:r>
              <a:rPr lang="en-US" b="1" dirty="0">
                <a:solidFill>
                  <a:srgbClr val="00B050"/>
                </a:solidFill>
              </a:rPr>
              <a:t>Proverbs</a:t>
            </a:r>
            <a:r>
              <a:rPr lang="en-US" dirty="0"/>
              <a:t> are statements expressing the conventional values, beliefs, and wisdom of a society. </a:t>
            </a:r>
          </a:p>
          <a:p>
            <a:pPr marL="0" indent="0">
              <a:buNone/>
            </a:pPr>
            <a:r>
              <a:rPr lang="en-US" dirty="0"/>
              <a:t>proverbs serve a </a:t>
            </a:r>
            <a:r>
              <a:rPr lang="en-US" b="1" dirty="0">
                <a:solidFill>
                  <a:srgbClr val="00B050"/>
                </a:solidFill>
              </a:rPr>
              <a:t>variety of communicative functions:</a:t>
            </a:r>
          </a:p>
          <a:p>
            <a:pPr>
              <a:buFont typeface="Courier New" panose="02070309020205020404" pitchFamily="49" charset="0"/>
              <a:buChar char="o"/>
            </a:pPr>
            <a:r>
              <a:rPr lang="en-GB" dirty="0"/>
              <a:t>commenting: Blood is thicker than water.</a:t>
            </a:r>
          </a:p>
          <a:p>
            <a:pPr>
              <a:buFont typeface="Courier New" panose="02070309020205020404" pitchFamily="49" charset="0"/>
              <a:buChar char="o"/>
            </a:pPr>
            <a:r>
              <a:rPr lang="en-GB" dirty="0"/>
              <a:t>interpreting: His bark is worse than his bite.</a:t>
            </a:r>
          </a:p>
          <a:p>
            <a:pPr>
              <a:buFont typeface="Courier New" panose="02070309020205020404" pitchFamily="49" charset="0"/>
              <a:buChar char="o"/>
            </a:pPr>
            <a:r>
              <a:rPr lang="en-GB" dirty="0"/>
              <a:t>Advising: Don’t count your chickens before they hatch.</a:t>
            </a:r>
          </a:p>
          <a:p>
            <a:pPr>
              <a:buFont typeface="Courier New" panose="02070309020205020404" pitchFamily="49" charset="0"/>
              <a:buChar char="o"/>
            </a:pPr>
            <a:r>
              <a:rPr lang="en-GB" dirty="0"/>
              <a:t>Warning: It’s better to be safe than sorry.</a:t>
            </a:r>
          </a:p>
          <a:p>
            <a:pPr>
              <a:buFont typeface="Courier New" panose="02070309020205020404" pitchFamily="49" charset="0"/>
              <a:buChar char="o"/>
            </a:pPr>
            <a:r>
              <a:rPr lang="en-GB" dirty="0"/>
              <a:t>encouraging: Every cloud has a silver lining</a:t>
            </a:r>
            <a:endParaRPr lang="en-US" dirty="0"/>
          </a:p>
        </p:txBody>
      </p:sp>
    </p:spTree>
    <p:extLst>
      <p:ext uri="{BB962C8B-B14F-4D97-AF65-F5344CB8AC3E}">
        <p14:creationId xmlns:p14="http://schemas.microsoft.com/office/powerpoint/2010/main" val="1917086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9" y="3285385"/>
            <a:ext cx="9720072" cy="1499616"/>
          </a:xfrm>
        </p:spPr>
        <p:txBody>
          <a:bodyPr>
            <a:normAutofit fontScale="90000"/>
          </a:bodyPr>
          <a:lstStyle/>
          <a:p>
            <a:r>
              <a:rPr lang="en-US" dirty="0" err="1"/>
              <a:t>WHAt</a:t>
            </a:r>
            <a:r>
              <a:rPr lang="en-US" dirty="0"/>
              <a:t> </a:t>
            </a:r>
            <a:r>
              <a:rPr lang="en-US" dirty="0" err="1"/>
              <a:t>mAjOr</a:t>
            </a:r>
            <a:r>
              <a:rPr lang="en-US" dirty="0"/>
              <a:t> </a:t>
            </a:r>
            <a:r>
              <a:rPr lang="en-US" dirty="0" err="1"/>
              <a:t>AcHievementS</a:t>
            </a:r>
            <a:r>
              <a:rPr lang="en-US" dirty="0"/>
              <a:t> in </a:t>
            </a:r>
            <a:r>
              <a:rPr lang="en-US" dirty="0" err="1"/>
              <a:t>LAnguAge</a:t>
            </a:r>
            <a:r>
              <a:rPr lang="en-US" dirty="0"/>
              <a:t> </a:t>
            </a:r>
            <a:r>
              <a:rPr lang="en-US" dirty="0" err="1"/>
              <a:t>FOrm</a:t>
            </a:r>
            <a:r>
              <a:rPr lang="en-US" dirty="0"/>
              <a:t>, </a:t>
            </a:r>
            <a:r>
              <a:rPr lang="en-US" dirty="0" err="1"/>
              <a:t>cOntent</a:t>
            </a:r>
            <a:r>
              <a:rPr lang="en-US" dirty="0"/>
              <a:t>, </a:t>
            </a:r>
            <a:r>
              <a:rPr lang="en-US" dirty="0" err="1"/>
              <a:t>AnD</a:t>
            </a:r>
            <a:r>
              <a:rPr lang="en-US" dirty="0"/>
              <a:t> </a:t>
            </a:r>
            <a:r>
              <a:rPr lang="en-US" dirty="0" err="1"/>
              <a:t>uSe</a:t>
            </a:r>
            <a:r>
              <a:rPr lang="en-US" dirty="0"/>
              <a:t> </a:t>
            </a:r>
            <a:r>
              <a:rPr lang="en-US" dirty="0" err="1"/>
              <a:t>cHArActerize</a:t>
            </a:r>
            <a:r>
              <a:rPr lang="en-US" dirty="0"/>
              <a:t> </a:t>
            </a:r>
            <a:r>
              <a:rPr lang="en-US" dirty="0" err="1"/>
              <a:t>tHe</a:t>
            </a:r>
            <a:r>
              <a:rPr lang="en-US" dirty="0"/>
              <a:t> </a:t>
            </a:r>
            <a:r>
              <a:rPr lang="en-US" dirty="0" err="1"/>
              <a:t>ScHOOL</a:t>
            </a:r>
            <a:r>
              <a:rPr lang="en-US" dirty="0"/>
              <a:t>-Age </a:t>
            </a:r>
            <a:r>
              <a:rPr lang="en-US" dirty="0" err="1"/>
              <a:t>YeArS</a:t>
            </a:r>
            <a:r>
              <a:rPr lang="en-US" dirty="0"/>
              <a:t> </a:t>
            </a:r>
            <a:r>
              <a:rPr lang="en-US" dirty="0" err="1"/>
              <a:t>AnD</a:t>
            </a:r>
            <a:r>
              <a:rPr lang="en-US" dirty="0"/>
              <a:t> </a:t>
            </a:r>
            <a:r>
              <a:rPr lang="en-US" dirty="0" err="1"/>
              <a:t>BeYOnD</a:t>
            </a:r>
            <a:r>
              <a:rPr lang="en-US" dirty="0"/>
              <a:t>?</a:t>
            </a:r>
          </a:p>
        </p:txBody>
      </p:sp>
    </p:spTree>
    <p:extLst>
      <p:ext uri="{BB962C8B-B14F-4D97-AF65-F5344CB8AC3E}">
        <p14:creationId xmlns:p14="http://schemas.microsoft.com/office/powerpoint/2010/main" val="398031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49706"/>
            <a:ext cx="9720072" cy="1499616"/>
          </a:xfrm>
        </p:spPr>
        <p:txBody>
          <a:bodyPr/>
          <a:lstStyle/>
          <a:p>
            <a:r>
              <a:rPr lang="en-US" dirty="0"/>
              <a:t>Shifting Sources of Language input</a:t>
            </a:r>
          </a:p>
        </p:txBody>
      </p:sp>
      <p:sp>
        <p:nvSpPr>
          <p:cNvPr id="3" name="Content Placeholder 2"/>
          <p:cNvSpPr>
            <a:spLocks noGrp="1"/>
          </p:cNvSpPr>
          <p:nvPr>
            <p:ph idx="1"/>
          </p:nvPr>
        </p:nvSpPr>
        <p:spPr>
          <a:xfrm>
            <a:off x="559293" y="1997476"/>
            <a:ext cx="11398927" cy="4860524"/>
          </a:xfrm>
        </p:spPr>
        <p:txBody>
          <a:bodyPr>
            <a:normAutofit/>
          </a:bodyPr>
          <a:lstStyle/>
          <a:p>
            <a:r>
              <a:rPr lang="en-GB" dirty="0"/>
              <a:t>Children’s sole source of language input is oral. However, once children learn to read, they can acquire language input from text as well.</a:t>
            </a:r>
            <a:endParaRPr lang="en-US" dirty="0"/>
          </a:p>
          <a:p>
            <a:r>
              <a:rPr lang="en-US" dirty="0"/>
              <a:t>Beginning at around age 8–10 years, children shift to gaining more and more of their language input from text.</a:t>
            </a:r>
          </a:p>
          <a:p>
            <a:r>
              <a:rPr lang="en-GB" dirty="0"/>
              <a:t>Reading helps build children’s lexical knowledge and the phonological, semantic, and pragmatic aspects of oral language. </a:t>
            </a:r>
            <a:r>
              <a:rPr lang="en-GB" b="1" dirty="0">
                <a:solidFill>
                  <a:srgbClr val="00B050"/>
                </a:solidFill>
              </a:rPr>
              <a:t>Symbiotic relationship </a:t>
            </a:r>
            <a:r>
              <a:rPr lang="en-GB" dirty="0"/>
              <a:t>with reading and writing development</a:t>
            </a:r>
          </a:p>
          <a:p>
            <a:r>
              <a:rPr lang="en-GB" b="1" dirty="0">
                <a:solidFill>
                  <a:srgbClr val="00B050"/>
                </a:solidFill>
              </a:rPr>
              <a:t>The pre-reading stage</a:t>
            </a:r>
            <a:r>
              <a:rPr lang="en-GB" dirty="0"/>
              <a:t>, period from birth to the beginning of formal education, </a:t>
            </a:r>
            <a:r>
              <a:rPr lang="en-US" dirty="0"/>
              <a:t>include</a:t>
            </a:r>
            <a:r>
              <a:rPr lang="en-GB" dirty="0"/>
              <a:t> most critical developments, including oral language, print awareness, and phonological awareness. </a:t>
            </a:r>
            <a:endParaRPr lang="en-US" dirty="0"/>
          </a:p>
        </p:txBody>
      </p:sp>
    </p:spTree>
    <p:extLst>
      <p:ext uri="{BB962C8B-B14F-4D97-AF65-F5344CB8AC3E}">
        <p14:creationId xmlns:p14="http://schemas.microsoft.com/office/powerpoint/2010/main" val="865969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phonological development</a:t>
            </a:r>
          </a:p>
        </p:txBody>
      </p:sp>
      <p:sp>
        <p:nvSpPr>
          <p:cNvPr id="3" name="Content Placeholder 2"/>
          <p:cNvSpPr>
            <a:spLocks noGrp="1"/>
          </p:cNvSpPr>
          <p:nvPr>
            <p:ph idx="1"/>
          </p:nvPr>
        </p:nvSpPr>
        <p:spPr>
          <a:xfrm>
            <a:off x="677899" y="1861073"/>
            <a:ext cx="11102769" cy="4655137"/>
          </a:xfrm>
        </p:spPr>
        <p:txBody>
          <a:bodyPr>
            <a:normAutofit/>
          </a:bodyPr>
          <a:lstStyle/>
          <a:p>
            <a:pPr>
              <a:buFont typeface="Wingdings" panose="05000000000000000000" pitchFamily="2" charset="2"/>
              <a:buChar char="§"/>
            </a:pPr>
            <a:r>
              <a:rPr lang="en-US" b="1" dirty="0">
                <a:solidFill>
                  <a:srgbClr val="00B050"/>
                </a:solidFill>
              </a:rPr>
              <a:t>morphophonemic development </a:t>
            </a:r>
            <a:r>
              <a:rPr lang="en-US" dirty="0"/>
              <a:t>relates to development in the interaction between </a:t>
            </a:r>
            <a:r>
              <a:rPr lang="en-US" b="1" dirty="0">
                <a:solidFill>
                  <a:srgbClr val="00B050"/>
                </a:solidFill>
              </a:rPr>
              <a:t>morphological and phonological processes: </a:t>
            </a:r>
          </a:p>
          <a:p>
            <a:pPr marL="0" indent="0">
              <a:buNone/>
            </a:pPr>
            <a:r>
              <a:rPr lang="en-US" b="1" dirty="0">
                <a:solidFill>
                  <a:srgbClr val="00B050"/>
                </a:solidFill>
              </a:rPr>
              <a:t>1- </a:t>
            </a:r>
            <a:r>
              <a:rPr lang="en-US" dirty="0"/>
              <a:t>at around age 5 or 6 years, children correctly use the plural ending </a:t>
            </a:r>
            <a:r>
              <a:rPr lang="en-US" b="1" dirty="0">
                <a:solidFill>
                  <a:srgbClr val="00B050"/>
                </a:solidFill>
              </a:rPr>
              <a:t>/</a:t>
            </a:r>
            <a:r>
              <a:rPr lang="en-US" b="1" dirty="0" err="1">
                <a:solidFill>
                  <a:srgbClr val="00B050"/>
                </a:solidFill>
              </a:rPr>
              <a:t>iz</a:t>
            </a:r>
            <a:r>
              <a:rPr lang="en-US" b="1" dirty="0">
                <a:solidFill>
                  <a:srgbClr val="00B050"/>
                </a:solidFill>
              </a:rPr>
              <a:t>/, </a:t>
            </a:r>
            <a:r>
              <a:rPr lang="en-US" dirty="0"/>
              <a:t>as in </a:t>
            </a:r>
            <a:r>
              <a:rPr lang="en-US" b="1" dirty="0">
                <a:solidFill>
                  <a:srgbClr val="00B050"/>
                </a:solidFill>
              </a:rPr>
              <a:t>matches and watches</a:t>
            </a:r>
            <a:r>
              <a:rPr lang="en-US" dirty="0"/>
              <a:t>.</a:t>
            </a:r>
          </a:p>
          <a:p>
            <a:pPr marL="0" indent="0">
              <a:buNone/>
            </a:pPr>
            <a:r>
              <a:rPr lang="en-US" b="1" dirty="0">
                <a:solidFill>
                  <a:srgbClr val="00B050"/>
                </a:solidFill>
              </a:rPr>
              <a:t>2- vowel shifting </a:t>
            </a:r>
            <a:r>
              <a:rPr lang="en-US" dirty="0"/>
              <a:t> occurs when the form class of a word (e.g., noun, verb, adjective) changes when adding a derivational suffix. examples of vowel shifting include /</a:t>
            </a:r>
            <a:r>
              <a:rPr lang="en-US" dirty="0" err="1"/>
              <a:t>aI</a:t>
            </a:r>
            <a:r>
              <a:rPr lang="en-US" dirty="0"/>
              <a:t>/ to /I/ (decide–decision) children usually master vowel shifting  </a:t>
            </a:r>
            <a:r>
              <a:rPr lang="en-US" b="1" dirty="0">
                <a:solidFill>
                  <a:srgbClr val="00B050"/>
                </a:solidFill>
              </a:rPr>
              <a:t>until about 17 years of age</a:t>
            </a:r>
            <a:r>
              <a:rPr lang="en-US" dirty="0"/>
              <a:t>.</a:t>
            </a:r>
          </a:p>
          <a:p>
            <a:pPr marL="0" indent="0">
              <a:buNone/>
            </a:pPr>
            <a:r>
              <a:rPr lang="en-US" b="1" dirty="0">
                <a:solidFill>
                  <a:srgbClr val="00B050"/>
                </a:solidFill>
              </a:rPr>
              <a:t>3- use stress and emphasis </a:t>
            </a:r>
            <a:r>
              <a:rPr lang="en-US" dirty="0"/>
              <a:t>to distinguish </a:t>
            </a:r>
            <a:r>
              <a:rPr lang="en-GB" dirty="0"/>
              <a:t>phrases from compound words (hot dog vs. Hotdog) and </a:t>
            </a:r>
            <a:r>
              <a:rPr lang="en-US" dirty="0"/>
              <a:t>nouns from verbs (present vs. present). children usually master stress and emphasis </a:t>
            </a:r>
            <a:r>
              <a:rPr lang="en-US" b="1" dirty="0">
                <a:solidFill>
                  <a:srgbClr val="00B050"/>
                </a:solidFill>
              </a:rPr>
              <a:t>by 12 years of age.</a:t>
            </a:r>
          </a:p>
        </p:txBody>
      </p:sp>
    </p:spTree>
    <p:extLst>
      <p:ext uri="{BB962C8B-B14F-4D97-AF65-F5344CB8AC3E}">
        <p14:creationId xmlns:p14="http://schemas.microsoft.com/office/powerpoint/2010/main" val="2294803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morphological Development</a:t>
            </a:r>
          </a:p>
        </p:txBody>
      </p:sp>
      <p:sp>
        <p:nvSpPr>
          <p:cNvPr id="3" name="Content Placeholder 2"/>
          <p:cNvSpPr>
            <a:spLocks noGrp="1"/>
          </p:cNvSpPr>
          <p:nvPr>
            <p:ph idx="1"/>
          </p:nvPr>
        </p:nvSpPr>
        <p:spPr/>
        <p:txBody>
          <a:bodyPr>
            <a:normAutofit/>
          </a:bodyPr>
          <a:lstStyle/>
          <a:p>
            <a:endParaRPr lang="en-US" dirty="0"/>
          </a:p>
          <a:p>
            <a:r>
              <a:rPr lang="en-US" b="1" dirty="0">
                <a:solidFill>
                  <a:srgbClr val="00B050"/>
                </a:solidFill>
              </a:rPr>
              <a:t>The use of derivational prefixes and derivational suffixes. </a:t>
            </a:r>
          </a:p>
          <a:p>
            <a:r>
              <a:rPr lang="en-US" b="1" dirty="0">
                <a:solidFill>
                  <a:srgbClr val="00B050"/>
                </a:solidFill>
              </a:rPr>
              <a:t>-</a:t>
            </a:r>
            <a:r>
              <a:rPr lang="en-US" dirty="0"/>
              <a:t>When we add a derivational prefix to the beginning of a word, it changes the </a:t>
            </a:r>
            <a:r>
              <a:rPr lang="en-US" b="1" dirty="0">
                <a:solidFill>
                  <a:srgbClr val="00B050"/>
                </a:solidFill>
              </a:rPr>
              <a:t>word’s meaning ( healthy –unhealthy). </a:t>
            </a:r>
          </a:p>
          <a:p>
            <a:r>
              <a:rPr lang="en-US" dirty="0"/>
              <a:t>-When we add a </a:t>
            </a:r>
            <a:r>
              <a:rPr lang="en-US" b="1" dirty="0">
                <a:solidFill>
                  <a:srgbClr val="00B050"/>
                </a:solidFill>
              </a:rPr>
              <a:t>derivational suffix </a:t>
            </a:r>
            <a:r>
              <a:rPr lang="en-US" dirty="0"/>
              <a:t>to the end of a word, it can change the word’s </a:t>
            </a:r>
            <a:r>
              <a:rPr lang="en-US" b="1" dirty="0">
                <a:solidFill>
                  <a:srgbClr val="00B050"/>
                </a:solidFill>
              </a:rPr>
              <a:t>form class, meaning, or both</a:t>
            </a:r>
            <a:r>
              <a:rPr lang="en-US" dirty="0"/>
              <a:t>. ( child-childhood / jealous-jealousy). </a:t>
            </a:r>
          </a:p>
          <a:p>
            <a:endParaRPr lang="en-US" dirty="0"/>
          </a:p>
        </p:txBody>
      </p:sp>
    </p:spTree>
    <p:extLst>
      <p:ext uri="{BB962C8B-B14F-4D97-AF65-F5344CB8AC3E}">
        <p14:creationId xmlns:p14="http://schemas.microsoft.com/office/powerpoint/2010/main" val="2995051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Syntax Development</a:t>
            </a:r>
          </a:p>
        </p:txBody>
      </p:sp>
      <p:sp>
        <p:nvSpPr>
          <p:cNvPr id="3" name="Content Placeholder 2"/>
          <p:cNvSpPr>
            <a:spLocks noGrp="1"/>
          </p:cNvSpPr>
          <p:nvPr>
            <p:ph idx="1"/>
          </p:nvPr>
        </p:nvSpPr>
        <p:spPr>
          <a:xfrm>
            <a:off x="722287" y="1877626"/>
            <a:ext cx="11147158" cy="4887157"/>
          </a:xfrm>
        </p:spPr>
        <p:txBody>
          <a:bodyPr>
            <a:normAutofit lnSpcReduction="10000"/>
          </a:bodyPr>
          <a:lstStyle/>
          <a:p>
            <a:endParaRPr lang="en-US" dirty="0"/>
          </a:p>
          <a:p>
            <a:r>
              <a:rPr lang="en-US" dirty="0"/>
              <a:t>Complex syntax refers to developmentally advanced grammatical structures that mark a “literate,” or decontextualized, language style. </a:t>
            </a:r>
          </a:p>
          <a:p>
            <a:r>
              <a:rPr lang="en-GB" dirty="0"/>
              <a:t>Examples: noun-phrase post modification with past participles (a dance called the waltz), complex verb phrases using the perfective aspect (Stephanie has arrived from Vancouver), adverbial conjunctions (only, consequently), and passive voice construction (The fish were caught by an experienced fisherman).</a:t>
            </a:r>
            <a:endParaRPr lang="en-US" dirty="0"/>
          </a:p>
          <a:p>
            <a:r>
              <a:rPr lang="en-US" dirty="0"/>
              <a:t>We can measure these skills through:</a:t>
            </a:r>
          </a:p>
          <a:p>
            <a:pPr marL="0" indent="0">
              <a:buNone/>
            </a:pPr>
            <a:r>
              <a:rPr lang="en-US" b="1" dirty="0">
                <a:solidFill>
                  <a:srgbClr val="00B050"/>
                </a:solidFill>
              </a:rPr>
              <a:t>1- persuasive writing :</a:t>
            </a:r>
            <a:r>
              <a:rPr lang="en-US" dirty="0"/>
              <a:t> </a:t>
            </a:r>
            <a:r>
              <a:rPr lang="en-GB" dirty="0"/>
              <a:t>the goal is to adopt a particular point of view and convince the reader to adopt the same point or to take action consistent with that point of view. Examples, letters to support the re-election of a political official, and e-mail messages to persuade colleagues to help with an important project</a:t>
            </a:r>
            <a:endParaRPr lang="en-US" dirty="0"/>
          </a:p>
          <a:p>
            <a:pPr marL="0" indent="0">
              <a:buNone/>
            </a:pPr>
            <a:r>
              <a:rPr lang="en-US" b="1" dirty="0">
                <a:solidFill>
                  <a:srgbClr val="00B050"/>
                </a:solidFill>
              </a:rPr>
              <a:t>2- narrative tasks: </a:t>
            </a:r>
            <a:r>
              <a:rPr lang="en-US" dirty="0"/>
              <a:t>particularly those involving fables include complex story content .</a:t>
            </a:r>
          </a:p>
          <a:p>
            <a:endParaRPr lang="en-US" dirty="0"/>
          </a:p>
          <a:p>
            <a:endParaRPr lang="en-US" dirty="0"/>
          </a:p>
        </p:txBody>
      </p:sp>
    </p:spTree>
    <p:extLst>
      <p:ext uri="{BB962C8B-B14F-4D97-AF65-F5344CB8AC3E}">
        <p14:creationId xmlns:p14="http://schemas.microsoft.com/office/powerpoint/2010/main" val="726010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content</a:t>
            </a:r>
          </a:p>
        </p:txBody>
      </p:sp>
      <p:sp>
        <p:nvSpPr>
          <p:cNvPr id="3" name="Content Placeholder 2"/>
          <p:cNvSpPr>
            <a:spLocks noGrp="1"/>
          </p:cNvSpPr>
          <p:nvPr>
            <p:ph idx="1"/>
          </p:nvPr>
        </p:nvSpPr>
        <p:spPr/>
        <p:txBody>
          <a:bodyPr/>
          <a:lstStyle/>
          <a:p>
            <a:pPr marL="0" indent="0">
              <a:buNone/>
            </a:pPr>
            <a:endParaRPr lang="en-US" dirty="0"/>
          </a:p>
          <a:p>
            <a:r>
              <a:rPr lang="en-US" dirty="0"/>
              <a:t>(a) lexical development</a:t>
            </a:r>
          </a:p>
          <a:p>
            <a:r>
              <a:rPr lang="en-US" dirty="0"/>
              <a:t>(b) understanding of multiple meanings</a:t>
            </a:r>
          </a:p>
          <a:p>
            <a:r>
              <a:rPr lang="en-US" dirty="0"/>
              <a:t>(c) understanding of lexical and sentential ambiguity</a:t>
            </a:r>
          </a:p>
          <a:p>
            <a:pPr marL="0" indent="0">
              <a:buNone/>
            </a:pPr>
            <a:r>
              <a:rPr lang="en-US" dirty="0"/>
              <a:t> (d) development of literate language.</a:t>
            </a:r>
          </a:p>
        </p:txBody>
      </p:sp>
    </p:spTree>
    <p:extLst>
      <p:ext uri="{BB962C8B-B14F-4D97-AF65-F5344CB8AC3E}">
        <p14:creationId xmlns:p14="http://schemas.microsoft.com/office/powerpoint/2010/main" val="2242100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Lexical Development</a:t>
            </a:r>
          </a:p>
        </p:txBody>
      </p:sp>
      <p:sp>
        <p:nvSpPr>
          <p:cNvPr id="3" name="Content Placeholder 2"/>
          <p:cNvSpPr>
            <a:spLocks noGrp="1"/>
          </p:cNvSpPr>
          <p:nvPr>
            <p:ph idx="1"/>
          </p:nvPr>
        </p:nvSpPr>
        <p:spPr>
          <a:xfrm>
            <a:off x="585926" y="1917576"/>
            <a:ext cx="11194741" cy="4660777"/>
          </a:xfrm>
        </p:spPr>
        <p:txBody>
          <a:bodyPr>
            <a:normAutofit/>
          </a:bodyPr>
          <a:lstStyle/>
          <a:p>
            <a:r>
              <a:rPr lang="en-US" dirty="0"/>
              <a:t>school-age children learn new words in at least three ways:</a:t>
            </a:r>
          </a:p>
          <a:p>
            <a:r>
              <a:rPr lang="en-US" dirty="0"/>
              <a:t>1- </a:t>
            </a:r>
            <a:r>
              <a:rPr lang="en-US" b="1" dirty="0">
                <a:solidFill>
                  <a:srgbClr val="00B050"/>
                </a:solidFill>
              </a:rPr>
              <a:t>direct instruction </a:t>
            </a:r>
            <a:r>
              <a:rPr lang="en-US" dirty="0"/>
              <a:t>involves learning the meaning of a word directly from a more knowledgeable source. This source may be another </a:t>
            </a:r>
            <a:r>
              <a:rPr lang="en-US" b="1" dirty="0">
                <a:solidFill>
                  <a:srgbClr val="00B050"/>
                </a:solidFill>
              </a:rPr>
              <a:t>person</a:t>
            </a:r>
            <a:r>
              <a:rPr lang="en-US" dirty="0"/>
              <a:t> or a reference such as a </a:t>
            </a:r>
            <a:r>
              <a:rPr lang="en-US" b="1" dirty="0">
                <a:solidFill>
                  <a:srgbClr val="00B050"/>
                </a:solidFill>
              </a:rPr>
              <a:t>dictionary</a:t>
            </a:r>
            <a:r>
              <a:rPr lang="en-US" dirty="0"/>
              <a:t>.(</a:t>
            </a:r>
            <a:r>
              <a:rPr lang="en-GB" dirty="0"/>
              <a:t>children do not begin to use dictionaries to learn the meanings of words until about second grade (age 7 or 8 years).</a:t>
            </a:r>
            <a:endParaRPr lang="en-US" dirty="0"/>
          </a:p>
          <a:p>
            <a:r>
              <a:rPr lang="en-US" dirty="0"/>
              <a:t>2- </a:t>
            </a:r>
            <a:r>
              <a:rPr lang="en-US" b="1" dirty="0">
                <a:solidFill>
                  <a:srgbClr val="00B050"/>
                </a:solidFill>
              </a:rPr>
              <a:t>contextual abstraction </a:t>
            </a:r>
            <a:r>
              <a:rPr lang="en-US" dirty="0"/>
              <a:t>involves using context clues in both spoken and written forms of language to determine the meanings of unfamiliar words.</a:t>
            </a:r>
            <a:r>
              <a:rPr lang="en-GB" dirty="0"/>
              <a:t> Pragmatic inferences (use for storybook) Using individual’s personal knowledge of the world or background knowledge of a text to determine the meaning. Logical inferences (use for textbooks) use only the information the text provides and are more difficult to make than pragmatic inferences</a:t>
            </a:r>
            <a:endParaRPr lang="en-US" dirty="0"/>
          </a:p>
          <a:p>
            <a:r>
              <a:rPr lang="en-US" dirty="0"/>
              <a:t>3- </a:t>
            </a:r>
            <a:r>
              <a:rPr lang="en-US" b="1" dirty="0">
                <a:solidFill>
                  <a:srgbClr val="00B050"/>
                </a:solidFill>
              </a:rPr>
              <a:t>morphological analysis </a:t>
            </a:r>
            <a:r>
              <a:rPr lang="en-US" dirty="0"/>
              <a:t>involves analyzing the lexical, inflectional, and derivational morphemes of unfamiliar words to infer their meanings.</a:t>
            </a:r>
          </a:p>
        </p:txBody>
      </p:sp>
    </p:spTree>
    <p:extLst>
      <p:ext uri="{BB962C8B-B14F-4D97-AF65-F5344CB8AC3E}">
        <p14:creationId xmlns:p14="http://schemas.microsoft.com/office/powerpoint/2010/main" val="1461583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of multiple meanings</a:t>
            </a:r>
          </a:p>
        </p:txBody>
      </p:sp>
      <p:sp>
        <p:nvSpPr>
          <p:cNvPr id="3" name="Content Placeholder 2"/>
          <p:cNvSpPr>
            <a:spLocks noGrp="1"/>
          </p:cNvSpPr>
          <p:nvPr>
            <p:ph idx="1"/>
          </p:nvPr>
        </p:nvSpPr>
        <p:spPr>
          <a:xfrm>
            <a:off x="788751" y="2073469"/>
            <a:ext cx="10614497" cy="4224528"/>
          </a:xfrm>
        </p:spPr>
        <p:txBody>
          <a:bodyPr/>
          <a:lstStyle/>
          <a:p>
            <a:endParaRPr lang="en-US" dirty="0"/>
          </a:p>
          <a:p>
            <a:endParaRPr lang="en-US" dirty="0"/>
          </a:p>
          <a:p>
            <a:r>
              <a:rPr lang="en-US" dirty="0"/>
              <a:t>As students develop, they become able to provide multiple definitions for words with several similar meanings, but they have particular </a:t>
            </a:r>
            <a:r>
              <a:rPr lang="en-US" b="1" dirty="0">
                <a:solidFill>
                  <a:srgbClr val="00B050"/>
                </a:solidFill>
              </a:rPr>
              <a:t>difficulty understanding the secondary meanings of words if it not related to the primary meaning.</a:t>
            </a:r>
          </a:p>
          <a:p>
            <a:r>
              <a:rPr lang="en-GB" dirty="0"/>
              <a:t>Being able to supply multiple meanings for words requires </a:t>
            </a:r>
            <a:r>
              <a:rPr lang="en-GB" b="1" dirty="0">
                <a:solidFill>
                  <a:srgbClr val="00B050"/>
                </a:solidFill>
              </a:rPr>
              <a:t>lexical knowledge and metalinguistic knowledge</a:t>
            </a:r>
            <a:endParaRPr lang="en-US" b="1" dirty="0">
              <a:solidFill>
                <a:srgbClr val="00B050"/>
              </a:solidFill>
            </a:endParaRPr>
          </a:p>
        </p:txBody>
      </p:sp>
    </p:spTree>
    <p:extLst>
      <p:ext uri="{BB962C8B-B14F-4D97-AF65-F5344CB8AC3E}">
        <p14:creationId xmlns:p14="http://schemas.microsoft.com/office/powerpoint/2010/main" val="1754757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841" y="523490"/>
            <a:ext cx="10836438" cy="1499616"/>
          </a:xfrm>
        </p:spPr>
        <p:txBody>
          <a:bodyPr>
            <a:normAutofit fontScale="90000"/>
          </a:bodyPr>
          <a:lstStyle/>
          <a:p>
            <a:br>
              <a:rPr lang="en-US" dirty="0"/>
            </a:br>
            <a:r>
              <a:rPr lang="en-US" dirty="0"/>
              <a:t>Understanding of Lexical and Sentential Ambiguity</a:t>
            </a:r>
            <a:br>
              <a:rPr lang="en-US" dirty="0"/>
            </a:br>
            <a:endParaRPr lang="en-US" dirty="0"/>
          </a:p>
        </p:txBody>
      </p:sp>
      <p:sp>
        <p:nvSpPr>
          <p:cNvPr id="3" name="Content Placeholder 2"/>
          <p:cNvSpPr>
            <a:spLocks noGrp="1"/>
          </p:cNvSpPr>
          <p:nvPr>
            <p:ph idx="1"/>
          </p:nvPr>
        </p:nvSpPr>
        <p:spPr>
          <a:xfrm>
            <a:off x="455721" y="1864312"/>
            <a:ext cx="11546889" cy="4791278"/>
          </a:xfrm>
        </p:spPr>
        <p:txBody>
          <a:bodyPr>
            <a:normAutofit fontScale="92500" lnSpcReduction="10000"/>
          </a:bodyPr>
          <a:lstStyle/>
          <a:p>
            <a:r>
              <a:rPr lang="en-US" dirty="0"/>
              <a:t>******Lexical ambiguity occurs for words and phrases with multiple meanings. It may take one of three forms:</a:t>
            </a:r>
          </a:p>
          <a:p>
            <a:r>
              <a:rPr lang="en-US" dirty="0"/>
              <a:t>1. </a:t>
            </a:r>
            <a:r>
              <a:rPr lang="en-US" b="1" dirty="0">
                <a:solidFill>
                  <a:srgbClr val="00B050"/>
                </a:solidFill>
              </a:rPr>
              <a:t>Homophones </a:t>
            </a:r>
            <a:r>
              <a:rPr lang="en-US" dirty="0"/>
              <a:t>are words that sound alike but have different meanings. Homophones may be </a:t>
            </a:r>
            <a:r>
              <a:rPr lang="en-US" b="1" dirty="0">
                <a:solidFill>
                  <a:srgbClr val="00B050"/>
                </a:solidFill>
              </a:rPr>
              <a:t>spelled alike (brown bear vs. I can't bear seeing you cry) or may be spelled differently (brown bear vs. bare hands)</a:t>
            </a:r>
            <a:r>
              <a:rPr lang="en-US" dirty="0"/>
              <a:t>.</a:t>
            </a:r>
          </a:p>
          <a:p>
            <a:r>
              <a:rPr lang="en-US" dirty="0"/>
              <a:t>2. </a:t>
            </a:r>
            <a:r>
              <a:rPr lang="en-US" b="1" dirty="0">
                <a:solidFill>
                  <a:srgbClr val="00B050"/>
                </a:solidFill>
              </a:rPr>
              <a:t>Homographs</a:t>
            </a:r>
            <a:r>
              <a:rPr lang="en-US" dirty="0"/>
              <a:t> are words that are spelled the same way but have different meanings. Homographs may sound alike (row a boat vs. row of homes)</a:t>
            </a:r>
          </a:p>
          <a:p>
            <a:r>
              <a:rPr lang="en-US" dirty="0"/>
              <a:t>3. </a:t>
            </a:r>
            <a:r>
              <a:rPr lang="en-US" b="1" dirty="0">
                <a:solidFill>
                  <a:srgbClr val="00B050"/>
                </a:solidFill>
              </a:rPr>
              <a:t>Homonyms</a:t>
            </a:r>
            <a:r>
              <a:rPr lang="en-US" dirty="0"/>
              <a:t> are words that are alike in spelling and pronunciation but differ in meaning (</a:t>
            </a:r>
            <a:r>
              <a:rPr lang="en-US" b="1" dirty="0">
                <a:solidFill>
                  <a:srgbClr val="00B050"/>
                </a:solidFill>
              </a:rPr>
              <a:t>brown bear vs. I can't bear seeing you cry</a:t>
            </a:r>
            <a:r>
              <a:rPr lang="en-US" dirty="0"/>
              <a:t>)</a:t>
            </a:r>
          </a:p>
          <a:p>
            <a:r>
              <a:rPr lang="en-US" dirty="0"/>
              <a:t>****Sentential Ambiguity, involve:</a:t>
            </a:r>
            <a:endParaRPr lang="en-GB" dirty="0"/>
          </a:p>
          <a:p>
            <a:pPr marL="0" indent="0">
              <a:buNone/>
            </a:pPr>
            <a:r>
              <a:rPr lang="en-GB" dirty="0"/>
              <a:t>1. </a:t>
            </a:r>
            <a:r>
              <a:rPr lang="en-GB" b="1" dirty="0">
                <a:solidFill>
                  <a:srgbClr val="00B050"/>
                </a:solidFill>
              </a:rPr>
              <a:t>Phonological ambiguity</a:t>
            </a:r>
            <a:r>
              <a:rPr lang="en-GB" dirty="0"/>
              <a:t>: occurs with a sound sequence that carries more than one interpretation “confuses the boundaries between words” (I can’t wait for the weekend vs. I can’t wait for the weak end).</a:t>
            </a:r>
          </a:p>
          <a:p>
            <a:pPr marL="0" indent="0">
              <a:buNone/>
            </a:pPr>
            <a:r>
              <a:rPr lang="en-GB" dirty="0"/>
              <a:t>2. </a:t>
            </a:r>
            <a:r>
              <a:rPr lang="en-GB" b="1" dirty="0">
                <a:solidFill>
                  <a:srgbClr val="00B050"/>
                </a:solidFill>
              </a:rPr>
              <a:t>Surface-structure ambiguity</a:t>
            </a:r>
            <a:r>
              <a:rPr lang="en-GB" dirty="0"/>
              <a:t>: occurs when words within a sentence can be grouped in two different ways with two different interpretation (I fed </a:t>
            </a:r>
            <a:r>
              <a:rPr lang="en-GB" sz="2100" b="1" dirty="0">
                <a:solidFill>
                  <a:srgbClr val="00B050"/>
                </a:solidFill>
              </a:rPr>
              <a:t>her</a:t>
            </a:r>
            <a:r>
              <a:rPr lang="en-GB" dirty="0"/>
              <a:t> bird seed vs. I fed her </a:t>
            </a:r>
            <a:r>
              <a:rPr lang="en-GB" sz="2100" b="1" dirty="0">
                <a:solidFill>
                  <a:srgbClr val="00B050"/>
                </a:solidFill>
              </a:rPr>
              <a:t>bird</a:t>
            </a:r>
            <a:r>
              <a:rPr lang="en-GB" dirty="0"/>
              <a:t> seed).</a:t>
            </a:r>
          </a:p>
          <a:p>
            <a:pPr marL="0" indent="0">
              <a:buNone/>
            </a:pPr>
            <a:r>
              <a:rPr lang="en-GB" dirty="0"/>
              <a:t>2. </a:t>
            </a:r>
            <a:r>
              <a:rPr lang="en-GB" b="1" dirty="0">
                <a:solidFill>
                  <a:srgbClr val="00B050"/>
                </a:solidFill>
              </a:rPr>
              <a:t>Deep-structure ambiguity: </a:t>
            </a:r>
            <a:r>
              <a:rPr lang="en-GB" dirty="0"/>
              <a:t>a noun in the sentence serves as the subject in one interpretation and as an object in another (e.g., The duck is ready to eat can mean “the duck is hungry” or “the duck is ready to be eaten</a:t>
            </a:r>
            <a:r>
              <a:rPr lang="en-US" dirty="0"/>
              <a:t> </a:t>
            </a:r>
          </a:p>
        </p:txBody>
      </p:sp>
    </p:spTree>
    <p:extLst>
      <p:ext uri="{BB962C8B-B14F-4D97-AF65-F5344CB8AC3E}">
        <p14:creationId xmlns:p14="http://schemas.microsoft.com/office/powerpoint/2010/main" val="465540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574" y="716188"/>
            <a:ext cx="9720072" cy="997203"/>
          </a:xfrm>
        </p:spPr>
        <p:txBody>
          <a:bodyPr/>
          <a:lstStyle/>
          <a:p>
            <a:r>
              <a:rPr lang="en-US" dirty="0"/>
              <a:t>Development of Literate Language</a:t>
            </a:r>
          </a:p>
        </p:txBody>
      </p:sp>
      <p:sp>
        <p:nvSpPr>
          <p:cNvPr id="3" name="Content Placeholder 2"/>
          <p:cNvSpPr>
            <a:spLocks noGrp="1"/>
          </p:cNvSpPr>
          <p:nvPr>
            <p:ph idx="1"/>
          </p:nvPr>
        </p:nvSpPr>
        <p:spPr>
          <a:xfrm>
            <a:off x="393290" y="1713391"/>
            <a:ext cx="11700387" cy="5041369"/>
          </a:xfrm>
        </p:spPr>
        <p:txBody>
          <a:bodyPr>
            <a:normAutofit fontScale="85000" lnSpcReduction="20000"/>
          </a:bodyPr>
          <a:lstStyle/>
          <a:p>
            <a:r>
              <a:rPr lang="en-GB" dirty="0"/>
              <a:t>language that is highly decontextualized, use for reflecting, reasoning, planning, and hypothesizing. </a:t>
            </a:r>
            <a:endParaRPr lang="en-US" dirty="0"/>
          </a:p>
          <a:p>
            <a:r>
              <a:rPr lang="en-US" dirty="0"/>
              <a:t>Four specific features of literate language that children learn to use :</a:t>
            </a:r>
          </a:p>
          <a:p>
            <a:r>
              <a:rPr lang="en-US" dirty="0"/>
              <a:t>1. </a:t>
            </a:r>
            <a:r>
              <a:rPr lang="en-US" b="1" dirty="0">
                <a:solidFill>
                  <a:srgbClr val="00B050"/>
                </a:solidFill>
              </a:rPr>
              <a:t>Elaborated noun phrase:</a:t>
            </a:r>
            <a:r>
              <a:rPr lang="en-US" dirty="0"/>
              <a:t> is a group of words consisting of a noun and one or more modifiers providing additional information about the noun, including articles (a, an, the), possessives (my, his, their) and so on. children’s elaborated noun phrases become increasingly complex as they age:</a:t>
            </a:r>
          </a:p>
          <a:p>
            <a:r>
              <a:rPr lang="en-GB" dirty="0"/>
              <a:t>-By age 5, </a:t>
            </a:r>
            <a:r>
              <a:rPr lang="en-GB" b="1" dirty="0">
                <a:solidFill>
                  <a:srgbClr val="00B050"/>
                </a:solidFill>
              </a:rPr>
              <a:t>simple designating noun phrases </a:t>
            </a:r>
            <a:r>
              <a:rPr lang="en-GB" dirty="0"/>
              <a:t>include a determiner + noun (e.g., the boy, some candy). </a:t>
            </a:r>
          </a:p>
          <a:p>
            <a:r>
              <a:rPr lang="en-GB" dirty="0"/>
              <a:t>-By age 8, </a:t>
            </a:r>
            <a:r>
              <a:rPr lang="en-GB" b="1" dirty="0">
                <a:solidFill>
                  <a:srgbClr val="00B050"/>
                </a:solidFill>
              </a:rPr>
              <a:t>simple descriptive noun phrases </a:t>
            </a:r>
            <a:r>
              <a:rPr lang="en-GB" dirty="0"/>
              <a:t>consist of a determiner + descriptive element + noun (e.g., the garage door, a small toy). </a:t>
            </a:r>
          </a:p>
          <a:p>
            <a:r>
              <a:rPr lang="en-GB" dirty="0"/>
              <a:t>-By age 11, </a:t>
            </a:r>
            <a:r>
              <a:rPr lang="en-GB" b="1" dirty="0">
                <a:solidFill>
                  <a:srgbClr val="00B050"/>
                </a:solidFill>
              </a:rPr>
              <a:t>elaborated noun phrases with post modification</a:t>
            </a:r>
            <a:r>
              <a:rPr lang="en-GB" dirty="0"/>
              <a:t>, which consist of a determiner+ noun + prepositional phrase or a clause (e.g., a boy named Dillon, a girl with red hair)</a:t>
            </a:r>
          </a:p>
          <a:p>
            <a:r>
              <a:rPr lang="en-US" dirty="0"/>
              <a:t>2. </a:t>
            </a:r>
            <a:r>
              <a:rPr lang="en-US" b="1" dirty="0">
                <a:solidFill>
                  <a:srgbClr val="00B050"/>
                </a:solidFill>
              </a:rPr>
              <a:t>Adverbs:</a:t>
            </a:r>
            <a:r>
              <a:rPr lang="en-US" dirty="0"/>
              <a:t> is a syntactic form that modifies verbs and enhances the explicitness of action and event descriptions. Adverbs provide additional information about time ,manner ,degree ,place ,reason ,and affirmation or negation </a:t>
            </a:r>
          </a:p>
          <a:p>
            <a:r>
              <a:rPr lang="en-US" dirty="0"/>
              <a:t> 3. </a:t>
            </a:r>
            <a:r>
              <a:rPr lang="en-US" b="1" dirty="0">
                <a:solidFill>
                  <a:srgbClr val="00B050"/>
                </a:solidFill>
              </a:rPr>
              <a:t>Conjunctions:</a:t>
            </a:r>
            <a:r>
              <a:rPr lang="en-US" dirty="0"/>
              <a:t> are words that organize information and clarify relationships among elements. Coordinating conjunctions include and, for, or, yet, but, nor, so. </a:t>
            </a:r>
            <a:r>
              <a:rPr lang="en-GB" dirty="0"/>
              <a:t>Subordinating conjunctions are more numerous and include after, although, as, because, and therefore.</a:t>
            </a:r>
            <a:endParaRPr lang="en-US" dirty="0"/>
          </a:p>
          <a:p>
            <a:r>
              <a:rPr lang="en-US" dirty="0"/>
              <a:t>4. </a:t>
            </a:r>
            <a:r>
              <a:rPr lang="en-US" b="1" dirty="0">
                <a:solidFill>
                  <a:srgbClr val="00B050"/>
                </a:solidFill>
              </a:rPr>
              <a:t>Mental and linguistic verbs: </a:t>
            </a:r>
            <a:r>
              <a:rPr lang="en-US" dirty="0"/>
              <a:t>Mental verbs include </a:t>
            </a:r>
            <a:r>
              <a:rPr lang="en-US" b="1" dirty="0">
                <a:solidFill>
                  <a:srgbClr val="00B050"/>
                </a:solidFill>
              </a:rPr>
              <a:t>think, know, believe, imagine, feel, consider, suppose, decide, forget, and remember. </a:t>
            </a:r>
            <a:r>
              <a:rPr lang="en-US" dirty="0"/>
              <a:t>Linguistic verbs include </a:t>
            </a:r>
            <a:r>
              <a:rPr lang="en-US" b="1" dirty="0">
                <a:solidFill>
                  <a:srgbClr val="00B050"/>
                </a:solidFill>
              </a:rPr>
              <a:t>say, tell, speak, shout, answer, call, reply, and yell.</a:t>
            </a:r>
          </a:p>
        </p:txBody>
      </p:sp>
    </p:spTree>
    <p:extLst>
      <p:ext uri="{BB962C8B-B14F-4D97-AF65-F5344CB8AC3E}">
        <p14:creationId xmlns:p14="http://schemas.microsoft.com/office/powerpoint/2010/main" val="2528049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use</a:t>
            </a:r>
          </a:p>
        </p:txBody>
      </p:sp>
      <p:sp>
        <p:nvSpPr>
          <p:cNvPr id="3" name="Content Placeholder 2"/>
          <p:cNvSpPr>
            <a:spLocks noGrp="1"/>
          </p:cNvSpPr>
          <p:nvPr>
            <p:ph idx="1"/>
          </p:nvPr>
        </p:nvSpPr>
        <p:spPr>
          <a:xfrm>
            <a:off x="463689" y="2249424"/>
            <a:ext cx="9720073" cy="4023360"/>
          </a:xfrm>
        </p:spPr>
        <p:txBody>
          <a:bodyPr/>
          <a:lstStyle/>
          <a:p>
            <a:pPr marL="0" indent="0">
              <a:buNone/>
            </a:pPr>
            <a:endParaRPr lang="en-US" dirty="0"/>
          </a:p>
          <a:p>
            <a:r>
              <a:rPr lang="en-US" dirty="0"/>
              <a:t>(a) functional flexibility </a:t>
            </a:r>
          </a:p>
          <a:p>
            <a:r>
              <a:rPr lang="en-US" dirty="0"/>
              <a:t>(b) conversational skills </a:t>
            </a:r>
          </a:p>
          <a:p>
            <a:r>
              <a:rPr lang="en-US" dirty="0"/>
              <a:t>(c) narrative development</a:t>
            </a:r>
          </a:p>
          <a:p>
            <a:pPr marL="0" indent="0">
              <a:buNone/>
            </a:pPr>
            <a:r>
              <a:rPr lang="en-US" dirty="0"/>
              <a:t> </a:t>
            </a:r>
          </a:p>
        </p:txBody>
      </p:sp>
    </p:spTree>
    <p:extLst>
      <p:ext uri="{BB962C8B-B14F-4D97-AF65-F5344CB8AC3E}">
        <p14:creationId xmlns:p14="http://schemas.microsoft.com/office/powerpoint/2010/main" val="3178636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58574-396C-4600-B115-A961278FAC8D}"/>
              </a:ext>
            </a:extLst>
          </p:cNvPr>
          <p:cNvSpPr>
            <a:spLocks noGrp="1"/>
          </p:cNvSpPr>
          <p:nvPr>
            <p:ph type="title"/>
          </p:nvPr>
        </p:nvSpPr>
        <p:spPr/>
        <p:txBody>
          <a:bodyPr/>
          <a:lstStyle/>
          <a:p>
            <a:r>
              <a:rPr lang="en-US" dirty="0"/>
              <a:t>functional flexibility </a:t>
            </a:r>
            <a:br>
              <a:rPr lang="en-US" dirty="0"/>
            </a:br>
            <a:endParaRPr lang="en-GB" dirty="0"/>
          </a:p>
        </p:txBody>
      </p:sp>
      <p:sp>
        <p:nvSpPr>
          <p:cNvPr id="3" name="Content Placeholder 2">
            <a:extLst>
              <a:ext uri="{FF2B5EF4-FFF2-40B4-BE49-F238E27FC236}">
                <a16:creationId xmlns:a16="http://schemas.microsoft.com/office/drawing/2014/main" id="{24FF6C66-8D7E-4202-BA0F-1FC2EBE6739D}"/>
              </a:ext>
            </a:extLst>
          </p:cNvPr>
          <p:cNvSpPr>
            <a:spLocks noGrp="1"/>
          </p:cNvSpPr>
          <p:nvPr>
            <p:ph idx="1"/>
          </p:nvPr>
        </p:nvSpPr>
        <p:spPr>
          <a:xfrm>
            <a:off x="609600" y="1936955"/>
            <a:ext cx="11434916" cy="4372405"/>
          </a:xfrm>
        </p:spPr>
        <p:txBody>
          <a:bodyPr>
            <a:normAutofit/>
          </a:bodyPr>
          <a:lstStyle/>
          <a:p>
            <a:r>
              <a:rPr lang="en-GB" dirty="0"/>
              <a:t>refers to the ability to use language for multiple communicative purposes or functions. two specific language functions that exhibit notable development during the school-age years:</a:t>
            </a:r>
          </a:p>
          <a:p>
            <a:pPr marL="0" indent="0">
              <a:buNone/>
            </a:pPr>
            <a:r>
              <a:rPr lang="en-GB" dirty="0"/>
              <a:t>1. </a:t>
            </a:r>
            <a:r>
              <a:rPr lang="en-GB" sz="2400" b="1" dirty="0">
                <a:solidFill>
                  <a:srgbClr val="00B050"/>
                </a:solidFill>
              </a:rPr>
              <a:t>expository discourse </a:t>
            </a:r>
            <a:r>
              <a:rPr lang="en-GB" dirty="0"/>
              <a:t>is language used to convey information. three important factors related to the comprehension of expository </a:t>
            </a:r>
            <a:r>
              <a:rPr lang="en-GB" b="1" dirty="0">
                <a:solidFill>
                  <a:srgbClr val="00B050"/>
                </a:solidFill>
              </a:rPr>
              <a:t>text domain-specific topic knowledge</a:t>
            </a:r>
            <a:r>
              <a:rPr lang="en-GB" dirty="0"/>
              <a:t>, </a:t>
            </a:r>
            <a:r>
              <a:rPr lang="en-GB" b="1" dirty="0">
                <a:solidFill>
                  <a:srgbClr val="00B050"/>
                </a:solidFill>
              </a:rPr>
              <a:t>text coherence </a:t>
            </a:r>
            <a:r>
              <a:rPr lang="en-GB" dirty="0"/>
              <a:t>(relationships between pieces of information are clear) is generally easier to comprehend than text that is not as coherent. </a:t>
            </a:r>
            <a:r>
              <a:rPr lang="en-GB" b="1" dirty="0">
                <a:solidFill>
                  <a:srgbClr val="00B050"/>
                </a:solidFill>
              </a:rPr>
              <a:t>text cohesion </a:t>
            </a:r>
            <a:r>
              <a:rPr lang="en-GB" dirty="0"/>
              <a:t>(the text is explicit with regard to relations within and across sentences) is generally easier to comprehend than text that is less cohesive.</a:t>
            </a:r>
          </a:p>
          <a:p>
            <a:pPr marL="0" indent="0">
              <a:buNone/>
            </a:pPr>
            <a:r>
              <a:rPr lang="en-GB" dirty="0"/>
              <a:t>2. </a:t>
            </a:r>
            <a:r>
              <a:rPr lang="en-GB" sz="2400" b="1" dirty="0">
                <a:solidFill>
                  <a:srgbClr val="00B050"/>
                </a:solidFill>
              </a:rPr>
              <a:t>persuasive discourse</a:t>
            </a:r>
            <a:r>
              <a:rPr lang="en-GB" dirty="0"/>
              <a:t> seven skills required for successful persuasion: Adjust to listener characteristics (age, authority, familiarity), State advantages as a reason to comply, Anticipate and reply to counterarguments, use positive techniques such as politeness to increase compliance, Avoid negative techniques, generate a large number and variety of arguments and control the discourse assertively.</a:t>
            </a:r>
          </a:p>
        </p:txBody>
      </p:sp>
    </p:spTree>
    <p:extLst>
      <p:ext uri="{BB962C8B-B14F-4D97-AF65-F5344CB8AC3E}">
        <p14:creationId xmlns:p14="http://schemas.microsoft.com/office/powerpoint/2010/main" val="138615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16EC32-DA1E-4205-A3A3-D10B9013C64D}"/>
              </a:ext>
            </a:extLst>
          </p:cNvPr>
          <p:cNvSpPr>
            <a:spLocks noGrp="1"/>
          </p:cNvSpPr>
          <p:nvPr>
            <p:ph idx="1"/>
          </p:nvPr>
        </p:nvSpPr>
        <p:spPr/>
        <p:txBody>
          <a:bodyPr/>
          <a:lstStyle/>
          <a:p>
            <a:r>
              <a:rPr lang="en-US" dirty="0"/>
              <a:t>(</a:t>
            </a:r>
            <a:r>
              <a:rPr lang="en-US" dirty="0" err="1"/>
              <a:t>chall</a:t>
            </a:r>
            <a:r>
              <a:rPr lang="en-US" dirty="0"/>
              <a:t>, 1996) scheme for reading development: </a:t>
            </a:r>
          </a:p>
          <a:p>
            <a:pPr marL="457200" indent="-457200">
              <a:buFont typeface="+mj-lt"/>
              <a:buAutoNum type="arabicPeriod"/>
            </a:pPr>
            <a:r>
              <a:rPr lang="en-US" b="1" dirty="0">
                <a:solidFill>
                  <a:srgbClr val="00B050"/>
                </a:solidFill>
              </a:rPr>
              <a:t>Initial reading, or decoding</a:t>
            </a:r>
          </a:p>
          <a:p>
            <a:pPr marL="457200" indent="-457200">
              <a:buFont typeface="+mj-lt"/>
              <a:buAutoNum type="arabicPeriod"/>
            </a:pPr>
            <a:r>
              <a:rPr lang="en-US" b="1" dirty="0">
                <a:solidFill>
                  <a:srgbClr val="00B050"/>
                </a:solidFill>
              </a:rPr>
              <a:t>Confirmation, fluency, and ungluing from print</a:t>
            </a:r>
          </a:p>
          <a:p>
            <a:pPr marL="457200" indent="-457200">
              <a:buFont typeface="+mj-lt"/>
              <a:buAutoNum type="arabicPeriod"/>
            </a:pPr>
            <a:r>
              <a:rPr lang="en-US" b="1" dirty="0">
                <a:solidFill>
                  <a:srgbClr val="00B050"/>
                </a:solidFill>
              </a:rPr>
              <a:t>Reading to learn the new </a:t>
            </a:r>
          </a:p>
          <a:p>
            <a:pPr marL="457200" indent="-457200">
              <a:buFont typeface="+mj-lt"/>
              <a:buAutoNum type="arabicPeriod"/>
            </a:pPr>
            <a:r>
              <a:rPr lang="en-US" b="1" dirty="0">
                <a:solidFill>
                  <a:srgbClr val="00B050"/>
                </a:solidFill>
              </a:rPr>
              <a:t>Multiple viewpoints—high school</a:t>
            </a:r>
          </a:p>
          <a:p>
            <a:pPr marL="457200" indent="-457200">
              <a:buFont typeface="+mj-lt"/>
              <a:buAutoNum type="arabicPeriod"/>
            </a:pPr>
            <a:r>
              <a:rPr lang="en-US" b="1" dirty="0">
                <a:solidFill>
                  <a:srgbClr val="00B050"/>
                </a:solidFill>
              </a:rPr>
              <a:t>Construction and reconstruction—a world view</a:t>
            </a:r>
          </a:p>
          <a:p>
            <a:endParaRPr lang="en-GB" dirty="0"/>
          </a:p>
        </p:txBody>
      </p:sp>
      <p:sp>
        <p:nvSpPr>
          <p:cNvPr id="4" name="Title 1">
            <a:extLst>
              <a:ext uri="{FF2B5EF4-FFF2-40B4-BE49-F238E27FC236}">
                <a16:creationId xmlns:a16="http://schemas.microsoft.com/office/drawing/2014/main" id="{760D1E5C-4CAF-4E9E-915C-0C911A90B3A8}"/>
              </a:ext>
            </a:extLst>
          </p:cNvPr>
          <p:cNvSpPr txBox="1">
            <a:spLocks/>
          </p:cNvSpPr>
          <p:nvPr/>
        </p:nvSpPr>
        <p:spPr>
          <a:xfrm>
            <a:off x="1176528" y="73761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a:t>Shifting Sources of Language input</a:t>
            </a:r>
            <a:endParaRPr lang="en-US" dirty="0"/>
          </a:p>
        </p:txBody>
      </p:sp>
    </p:spTree>
    <p:extLst>
      <p:ext uri="{BB962C8B-B14F-4D97-AF65-F5344CB8AC3E}">
        <p14:creationId xmlns:p14="http://schemas.microsoft.com/office/powerpoint/2010/main" val="2817372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F75E2-95F4-4D8E-A29F-AB46FE1F877C}"/>
              </a:ext>
            </a:extLst>
          </p:cNvPr>
          <p:cNvSpPr>
            <a:spLocks noGrp="1"/>
          </p:cNvSpPr>
          <p:nvPr>
            <p:ph type="title"/>
          </p:nvPr>
        </p:nvSpPr>
        <p:spPr/>
        <p:txBody>
          <a:bodyPr/>
          <a:lstStyle/>
          <a:p>
            <a:r>
              <a:rPr lang="en-US" dirty="0"/>
              <a:t>conversational skills</a:t>
            </a:r>
            <a:endParaRPr lang="en-GB" dirty="0"/>
          </a:p>
        </p:txBody>
      </p:sp>
      <p:sp>
        <p:nvSpPr>
          <p:cNvPr id="3" name="Content Placeholder 2">
            <a:extLst>
              <a:ext uri="{FF2B5EF4-FFF2-40B4-BE49-F238E27FC236}">
                <a16:creationId xmlns:a16="http://schemas.microsoft.com/office/drawing/2014/main" id="{CBC5554F-CAE3-426E-89E9-B37044F688F5}"/>
              </a:ext>
            </a:extLst>
          </p:cNvPr>
          <p:cNvSpPr>
            <a:spLocks noGrp="1"/>
          </p:cNvSpPr>
          <p:nvPr>
            <p:ph idx="1"/>
          </p:nvPr>
        </p:nvSpPr>
        <p:spPr>
          <a:xfrm>
            <a:off x="560440" y="1946787"/>
            <a:ext cx="11316928" cy="4630994"/>
          </a:xfrm>
        </p:spPr>
        <p:txBody>
          <a:bodyPr>
            <a:normAutofit/>
          </a:bodyPr>
          <a:lstStyle/>
          <a:p>
            <a:r>
              <a:rPr lang="en-GB" dirty="0"/>
              <a:t>1. Staying on topic longer and shifting smoothly from one topic to another</a:t>
            </a:r>
          </a:p>
          <a:p>
            <a:r>
              <a:rPr lang="en-GB" dirty="0"/>
              <a:t>2. Having extended dialogues with other people who last for several conversational turns</a:t>
            </a:r>
          </a:p>
          <a:p>
            <a:r>
              <a:rPr lang="en-GB" dirty="0"/>
              <a:t>3. making a larger number of relevant and factual comments</a:t>
            </a:r>
          </a:p>
          <a:p>
            <a:r>
              <a:rPr lang="en-GB" dirty="0"/>
              <a:t>4. Adjusting the content and style of their speech to the listener’s thoughts and feelings</a:t>
            </a:r>
          </a:p>
          <a:p>
            <a:r>
              <a:rPr lang="en-GB" dirty="0"/>
              <a:t>By about age 7 years, they begin to use indirect language, including hints, and they recognize other people’s indirect requests for action (e.g., “Do you know what time it is?”). </a:t>
            </a:r>
          </a:p>
          <a:p>
            <a:r>
              <a:rPr lang="en-GB" dirty="0"/>
              <a:t>at around age 9 years, school-age children begin to use more sophisticated strategies, such as providing additional background information and defining terms to repair breakdowns when they occur.</a:t>
            </a:r>
          </a:p>
        </p:txBody>
      </p:sp>
    </p:spTree>
    <p:extLst>
      <p:ext uri="{BB962C8B-B14F-4D97-AF65-F5344CB8AC3E}">
        <p14:creationId xmlns:p14="http://schemas.microsoft.com/office/powerpoint/2010/main" val="3009728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2D3F5-6D3A-4958-A235-49DCF4F7B645}"/>
              </a:ext>
            </a:extLst>
          </p:cNvPr>
          <p:cNvSpPr>
            <a:spLocks noGrp="1"/>
          </p:cNvSpPr>
          <p:nvPr>
            <p:ph type="title"/>
          </p:nvPr>
        </p:nvSpPr>
        <p:spPr>
          <a:xfrm>
            <a:off x="899840" y="753892"/>
            <a:ext cx="9720072" cy="1499616"/>
          </a:xfrm>
        </p:spPr>
        <p:txBody>
          <a:bodyPr/>
          <a:lstStyle/>
          <a:p>
            <a:r>
              <a:rPr lang="en-US" dirty="0"/>
              <a:t>narrative development</a:t>
            </a:r>
            <a:br>
              <a:rPr lang="en-US" dirty="0"/>
            </a:br>
            <a:endParaRPr lang="en-GB" dirty="0"/>
          </a:p>
        </p:txBody>
      </p:sp>
      <p:sp>
        <p:nvSpPr>
          <p:cNvPr id="3" name="Content Placeholder 2">
            <a:extLst>
              <a:ext uri="{FF2B5EF4-FFF2-40B4-BE49-F238E27FC236}">
                <a16:creationId xmlns:a16="http://schemas.microsoft.com/office/drawing/2014/main" id="{02568C01-DD5C-4819-B55F-6B999C5643C6}"/>
              </a:ext>
            </a:extLst>
          </p:cNvPr>
          <p:cNvSpPr>
            <a:spLocks noGrp="1"/>
          </p:cNvSpPr>
          <p:nvPr>
            <p:ph idx="1"/>
          </p:nvPr>
        </p:nvSpPr>
        <p:spPr>
          <a:xfrm>
            <a:off x="629266" y="1897626"/>
            <a:ext cx="10744978" cy="4411734"/>
          </a:xfrm>
        </p:spPr>
        <p:txBody>
          <a:bodyPr>
            <a:normAutofit/>
          </a:bodyPr>
          <a:lstStyle/>
          <a:p>
            <a:r>
              <a:rPr lang="en-GB" dirty="0"/>
              <a:t>Types of Narratives. Younger children (about 5–6 years old) can produce at least four types of narratives:</a:t>
            </a:r>
          </a:p>
          <a:p>
            <a:r>
              <a:rPr lang="en-GB" dirty="0"/>
              <a:t>1. </a:t>
            </a:r>
            <a:r>
              <a:rPr lang="en-GB" b="1" dirty="0">
                <a:solidFill>
                  <a:srgbClr val="00B050"/>
                </a:solidFill>
              </a:rPr>
              <a:t>Recounts</a:t>
            </a:r>
            <a:r>
              <a:rPr lang="en-GB" sz="2400" b="1" dirty="0">
                <a:solidFill>
                  <a:srgbClr val="00B050"/>
                </a:solidFill>
              </a:rPr>
              <a:t> </a:t>
            </a:r>
            <a:r>
              <a:rPr lang="en-GB" dirty="0"/>
              <a:t>also called personal narratives involve telling a story about personal experiences, or retelling a story the person has heard or read.</a:t>
            </a:r>
          </a:p>
          <a:p>
            <a:r>
              <a:rPr lang="en-GB" dirty="0"/>
              <a:t>2.</a:t>
            </a:r>
            <a:r>
              <a:rPr lang="en-GB" sz="2400" dirty="0"/>
              <a:t> </a:t>
            </a:r>
            <a:r>
              <a:rPr lang="en-GB" b="1" dirty="0">
                <a:solidFill>
                  <a:srgbClr val="00B050"/>
                </a:solidFill>
              </a:rPr>
              <a:t>Accounts</a:t>
            </a:r>
            <a:r>
              <a:rPr lang="en-GB" sz="2400" b="1" dirty="0">
                <a:solidFill>
                  <a:srgbClr val="00B050"/>
                </a:solidFill>
              </a:rPr>
              <a:t> </a:t>
            </a:r>
            <a:r>
              <a:rPr lang="en-GB" sz="2400" dirty="0"/>
              <a:t> </a:t>
            </a:r>
            <a:r>
              <a:rPr lang="en-GB" dirty="0"/>
              <a:t>a type of personal narrative they are spontaneous. Accounts are thus highly individualized because adults cannot prompt the child or supply missing information.</a:t>
            </a:r>
          </a:p>
          <a:p>
            <a:r>
              <a:rPr lang="en-GB" dirty="0"/>
              <a:t>3. </a:t>
            </a:r>
            <a:r>
              <a:rPr lang="en-GB" b="1" dirty="0">
                <a:solidFill>
                  <a:srgbClr val="00B050"/>
                </a:solidFill>
              </a:rPr>
              <a:t>Event casts </a:t>
            </a:r>
            <a:r>
              <a:rPr lang="en-GB" dirty="0"/>
              <a:t>describe a current situation or event as it is happening .</a:t>
            </a:r>
          </a:p>
          <a:p>
            <a:r>
              <a:rPr lang="en-GB" dirty="0"/>
              <a:t>4. </a:t>
            </a:r>
            <a:r>
              <a:rPr lang="en-GB" b="1" dirty="0">
                <a:solidFill>
                  <a:srgbClr val="00B050"/>
                </a:solidFill>
              </a:rPr>
              <a:t>Fictionalized stories </a:t>
            </a:r>
            <a:r>
              <a:rPr lang="en-GB" dirty="0"/>
              <a:t>also called </a:t>
            </a:r>
            <a:r>
              <a:rPr lang="en-GB"/>
              <a:t>fictional narratives are </a:t>
            </a:r>
            <a:r>
              <a:rPr lang="en-GB" dirty="0"/>
              <a:t>invented narratives and usually have a main character who must overcome a challenge or solve a problem. </a:t>
            </a:r>
          </a:p>
        </p:txBody>
      </p:sp>
    </p:spTree>
    <p:extLst>
      <p:ext uri="{BB962C8B-B14F-4D97-AF65-F5344CB8AC3E}">
        <p14:creationId xmlns:p14="http://schemas.microsoft.com/office/powerpoint/2010/main" val="1832331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9E95B9-6B1F-4403-8A04-5DFC4D67C765}"/>
              </a:ext>
            </a:extLst>
          </p:cNvPr>
          <p:cNvSpPr>
            <a:spLocks noGrp="1"/>
          </p:cNvSpPr>
          <p:nvPr>
            <p:ph idx="1"/>
          </p:nvPr>
        </p:nvSpPr>
        <p:spPr>
          <a:xfrm>
            <a:off x="612559" y="1917577"/>
            <a:ext cx="11416684" cy="4722919"/>
          </a:xfrm>
        </p:spPr>
        <p:txBody>
          <a:bodyPr>
            <a:normAutofit lnSpcReduction="10000"/>
          </a:bodyPr>
          <a:lstStyle/>
          <a:p>
            <a:r>
              <a:rPr lang="en-GB" b="1" dirty="0">
                <a:solidFill>
                  <a:srgbClr val="00B050"/>
                </a:solidFill>
              </a:rPr>
              <a:t>Elements of Mature Narratives</a:t>
            </a:r>
            <a:r>
              <a:rPr lang="en-GB" dirty="0"/>
              <a:t>: school-age children learn how to move both forward and backward in time as they narrate, also begin to describe other individuals’ physical and mental states and motivations for actions, their narratives grow to include multiple episodes (includes a problem or challenge and all the elements that relate to solving the problem or challenge). </a:t>
            </a:r>
            <a:r>
              <a:rPr lang="en-GB" b="1" dirty="0">
                <a:solidFill>
                  <a:srgbClr val="00B050"/>
                </a:solidFill>
              </a:rPr>
              <a:t>Story grammar </a:t>
            </a:r>
            <a:r>
              <a:rPr lang="en-GB" dirty="0"/>
              <a:t>refers to the components of a narrative (e.g., characters, setting, episodes and the rules that govern how these components are organized.)</a:t>
            </a:r>
          </a:p>
          <a:p>
            <a:r>
              <a:rPr lang="en-GB" b="1" dirty="0">
                <a:solidFill>
                  <a:srgbClr val="00B050"/>
                </a:solidFill>
              </a:rPr>
              <a:t>Expressive elaboration </a:t>
            </a:r>
            <a:r>
              <a:rPr lang="en-GB" dirty="0"/>
              <a:t>adds to a narrative’s story grammar and enhances its overall expressive quality. the development of children’s expressive elaboration in three main categories:</a:t>
            </a:r>
          </a:p>
          <a:p>
            <a:r>
              <a:rPr lang="en-GB" dirty="0"/>
              <a:t>1. Appendages: cues that a narrator is telling or ending a story (e.g., a formal introduction to a story, “Once upon a time” ; a formal ending to a story, such as “the end”)</a:t>
            </a:r>
          </a:p>
          <a:p>
            <a:r>
              <a:rPr lang="en-GB" dirty="0"/>
              <a:t>2. Orientations: elements that provide more detail to the setting and characters (e.g., characters’ names, relations between characters, personal attributes of characters)</a:t>
            </a:r>
          </a:p>
          <a:p>
            <a:r>
              <a:rPr lang="en-GB" dirty="0"/>
              <a:t>3. Evaluations: Ways to convey narrator or character perspectives (e.g., using interesting modifiers, repetition for emphasis, internal-state words, or dialogue)</a:t>
            </a:r>
          </a:p>
        </p:txBody>
      </p:sp>
      <p:sp>
        <p:nvSpPr>
          <p:cNvPr id="4" name="Title 1">
            <a:extLst>
              <a:ext uri="{FF2B5EF4-FFF2-40B4-BE49-F238E27FC236}">
                <a16:creationId xmlns:a16="http://schemas.microsoft.com/office/drawing/2014/main" id="{82FF6C72-60A2-4B44-B73A-9783C5A0FC6F}"/>
              </a:ext>
            </a:extLst>
          </p:cNvPr>
          <p:cNvSpPr txBox="1">
            <a:spLocks/>
          </p:cNvSpPr>
          <p:nvPr/>
        </p:nvSpPr>
        <p:spPr>
          <a:xfrm>
            <a:off x="899840" y="461640"/>
            <a:ext cx="10871950" cy="111858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sz="3600" dirty="0"/>
              <a:t>narrative development</a:t>
            </a:r>
            <a:endParaRPr lang="en-GB" sz="3600" dirty="0"/>
          </a:p>
        </p:txBody>
      </p:sp>
    </p:spTree>
    <p:extLst>
      <p:ext uri="{BB962C8B-B14F-4D97-AF65-F5344CB8AC3E}">
        <p14:creationId xmlns:p14="http://schemas.microsoft.com/office/powerpoint/2010/main" val="3643009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Shifting Sources of Language input</a:t>
            </a:r>
          </a:p>
        </p:txBody>
      </p:sp>
      <p:sp>
        <p:nvSpPr>
          <p:cNvPr id="3" name="Content Placeholder 2"/>
          <p:cNvSpPr>
            <a:spLocks noGrp="1"/>
          </p:cNvSpPr>
          <p:nvPr>
            <p:ph idx="1"/>
          </p:nvPr>
        </p:nvSpPr>
        <p:spPr>
          <a:xfrm>
            <a:off x="497149" y="2299317"/>
            <a:ext cx="11487705" cy="4436171"/>
          </a:xfrm>
        </p:spPr>
        <p:txBody>
          <a:bodyPr>
            <a:normAutofit lnSpcReduction="10000"/>
          </a:bodyPr>
          <a:lstStyle/>
          <a:p>
            <a:pPr>
              <a:buFont typeface="Wingdings" panose="05000000000000000000" pitchFamily="2" charset="2"/>
              <a:buChar char="Ø"/>
            </a:pPr>
            <a:r>
              <a:rPr lang="en-US" sz="2400" b="1" dirty="0">
                <a:solidFill>
                  <a:srgbClr val="00B050"/>
                </a:solidFill>
              </a:rPr>
              <a:t>Initial reading, or decoding</a:t>
            </a:r>
            <a:r>
              <a:rPr lang="en-US" sz="2800" b="1" dirty="0">
                <a:solidFill>
                  <a:srgbClr val="00B050"/>
                </a:solidFill>
              </a:rPr>
              <a:t>:</a:t>
            </a:r>
          </a:p>
          <a:p>
            <a:pPr>
              <a:buFontTx/>
              <a:buChar char="-"/>
            </a:pPr>
            <a:r>
              <a:rPr lang="en-US" dirty="0"/>
              <a:t>From KG through first grade </a:t>
            </a:r>
            <a:r>
              <a:rPr lang="en-GB" dirty="0"/>
              <a:t>when children are about 5–7 years old.</a:t>
            </a:r>
            <a:endParaRPr lang="en-US" dirty="0"/>
          </a:p>
          <a:p>
            <a:pPr>
              <a:buFontTx/>
              <a:buChar char="-"/>
            </a:pPr>
            <a:r>
              <a:rPr lang="en-US" dirty="0"/>
              <a:t>Decode words by associating letters with corresponding sounds in spoken words.</a:t>
            </a:r>
          </a:p>
          <a:p>
            <a:pPr>
              <a:buFontTx/>
              <a:buChar char="-"/>
            </a:pPr>
            <a:r>
              <a:rPr lang="en-US" dirty="0"/>
              <a:t>This stage has three phases: </a:t>
            </a:r>
          </a:p>
          <a:p>
            <a:pPr>
              <a:buFont typeface="Arial" panose="020B0604020202020204" pitchFamily="34" charset="0"/>
              <a:buChar char="•"/>
            </a:pPr>
            <a:r>
              <a:rPr lang="en-US" dirty="0"/>
              <a:t>Making errors semantically and syntactically, (growling-barking).</a:t>
            </a:r>
          </a:p>
          <a:p>
            <a:pPr>
              <a:buFont typeface="Arial" panose="020B0604020202020204" pitchFamily="34" charset="0"/>
              <a:buChar char="•"/>
            </a:pPr>
            <a:r>
              <a:rPr lang="en-US" dirty="0"/>
              <a:t>Making errors graphically. (</a:t>
            </a:r>
            <a:r>
              <a:rPr lang="en-GB" dirty="0"/>
              <a:t>substituting for the word a word that looks similar “letters, pronouncing..” but does not make sense semantically.), (growing-green).</a:t>
            </a:r>
            <a:endParaRPr lang="en-US" dirty="0"/>
          </a:p>
          <a:p>
            <a:pPr>
              <a:buFont typeface="Arial" panose="020B0604020202020204" pitchFamily="34" charset="0"/>
              <a:buChar char="•"/>
            </a:pPr>
            <a:r>
              <a:rPr lang="en-US" dirty="0"/>
              <a:t>Making errors graphically but semantically related, (growing-going).</a:t>
            </a:r>
          </a:p>
          <a:p>
            <a:pPr>
              <a:lnSpc>
                <a:spcPct val="100000"/>
              </a:lnSpc>
              <a:buFontTx/>
              <a:buChar char="-"/>
            </a:pPr>
            <a:r>
              <a:rPr lang="en-GB" dirty="0"/>
              <a:t>children who are more proficient at reading move through these phases more quickly than do children who are less proficient.</a:t>
            </a:r>
            <a:endParaRPr lang="en-US" dirty="0"/>
          </a:p>
          <a:p>
            <a:pPr marL="0" indent="0">
              <a:buNone/>
            </a:pPr>
            <a:endParaRPr lang="en-US" dirty="0"/>
          </a:p>
        </p:txBody>
      </p:sp>
    </p:spTree>
    <p:extLst>
      <p:ext uri="{BB962C8B-B14F-4D97-AF65-F5344CB8AC3E}">
        <p14:creationId xmlns:p14="http://schemas.microsoft.com/office/powerpoint/2010/main" val="136852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Shifting Sources of Language input</a:t>
            </a:r>
          </a:p>
        </p:txBody>
      </p:sp>
      <p:sp>
        <p:nvSpPr>
          <p:cNvPr id="3" name="Content Placeholder 2"/>
          <p:cNvSpPr>
            <a:spLocks noGrp="1"/>
          </p:cNvSpPr>
          <p:nvPr>
            <p:ph idx="1"/>
          </p:nvPr>
        </p:nvSpPr>
        <p:spPr>
          <a:xfrm>
            <a:off x="639192" y="1882066"/>
            <a:ext cx="11336785" cy="4427294"/>
          </a:xfrm>
        </p:spPr>
        <p:txBody>
          <a:bodyPr>
            <a:normAutofit/>
          </a:bodyPr>
          <a:lstStyle/>
          <a:p>
            <a:pPr>
              <a:buFont typeface="Wingdings" panose="05000000000000000000" pitchFamily="2" charset="2"/>
              <a:buChar char="Ø"/>
            </a:pPr>
            <a:r>
              <a:rPr lang="en-US" sz="2400" b="1" dirty="0">
                <a:solidFill>
                  <a:srgbClr val="00B050"/>
                </a:solidFill>
              </a:rPr>
              <a:t>Confirmation, fluency, and ungluing from print:</a:t>
            </a:r>
          </a:p>
          <a:p>
            <a:pPr>
              <a:buFontTx/>
              <a:buChar char="-"/>
            </a:pPr>
            <a:r>
              <a:rPr lang="en-US" dirty="0"/>
              <a:t>Second to third grade 7-8 years old</a:t>
            </a:r>
          </a:p>
          <a:p>
            <a:pPr>
              <a:buFontTx/>
              <a:buChar char="-"/>
            </a:pPr>
            <a:r>
              <a:rPr lang="en-GB" sz="2400" b="1" dirty="0">
                <a:solidFill>
                  <a:srgbClr val="00B050"/>
                </a:solidFill>
              </a:rPr>
              <a:t>confirmation</a:t>
            </a:r>
            <a:r>
              <a:rPr lang="en-GB" dirty="0"/>
              <a:t> as they become more confident in the reading skills they have gained; particularly proficient with high-frequency words and use the repetition of language to gain fluency and speed in reading.</a:t>
            </a:r>
            <a:endParaRPr lang="en-US" dirty="0"/>
          </a:p>
          <a:p>
            <a:pPr>
              <a:buFontTx/>
              <a:buChar char="-"/>
            </a:pPr>
            <a:r>
              <a:rPr lang="en-US" sz="2400" b="1" dirty="0">
                <a:solidFill>
                  <a:srgbClr val="00B050"/>
                </a:solidFill>
              </a:rPr>
              <a:t>Fluency</a:t>
            </a:r>
            <a:r>
              <a:rPr lang="en-US" dirty="0"/>
              <a:t> refers to reading that is efficient, well paced and free of errors</a:t>
            </a:r>
          </a:p>
          <a:p>
            <a:pPr>
              <a:buFontTx/>
              <a:buChar char="-"/>
            </a:pPr>
            <a:r>
              <a:rPr lang="en-US" sz="2400" b="1" dirty="0">
                <a:solidFill>
                  <a:srgbClr val="00B050"/>
                </a:solidFill>
              </a:rPr>
              <a:t>Ungluing from prints </a:t>
            </a:r>
            <a:r>
              <a:rPr lang="en-GB" dirty="0"/>
              <a:t>become more confident and fluent in their reading abilities</a:t>
            </a:r>
            <a:r>
              <a:rPr lang="en-US" dirty="0"/>
              <a:t> and reading become automatic and for learn.</a:t>
            </a:r>
          </a:p>
          <a:p>
            <a:pPr>
              <a:buFontTx/>
              <a:buChar char="-"/>
            </a:pPr>
            <a:r>
              <a:rPr lang="en-GB" dirty="0"/>
              <a:t>they gradually begin to transition from learning to read to reading to learn.</a:t>
            </a:r>
            <a:endParaRPr lang="en-US" dirty="0"/>
          </a:p>
        </p:txBody>
      </p:sp>
    </p:spTree>
    <p:extLst>
      <p:ext uri="{BB962C8B-B14F-4D97-AF65-F5344CB8AC3E}">
        <p14:creationId xmlns:p14="http://schemas.microsoft.com/office/powerpoint/2010/main" val="4012251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Shifting Sources of Language input</a:t>
            </a:r>
          </a:p>
        </p:txBody>
      </p:sp>
      <p:sp>
        <p:nvSpPr>
          <p:cNvPr id="3" name="Content Placeholder 2"/>
          <p:cNvSpPr>
            <a:spLocks noGrp="1"/>
          </p:cNvSpPr>
          <p:nvPr>
            <p:ph idx="1"/>
          </p:nvPr>
        </p:nvSpPr>
        <p:spPr>
          <a:xfrm>
            <a:off x="1024128" y="1861073"/>
            <a:ext cx="10854194" cy="4566360"/>
          </a:xfrm>
        </p:spPr>
        <p:txBody>
          <a:bodyPr>
            <a:normAutofit/>
          </a:bodyPr>
          <a:lstStyle/>
          <a:p>
            <a:pPr>
              <a:buFont typeface="Wingdings" panose="05000000000000000000" pitchFamily="2" charset="2"/>
              <a:buChar char="Ø"/>
            </a:pPr>
            <a:r>
              <a:rPr lang="en-US" sz="2400" b="1" dirty="0">
                <a:solidFill>
                  <a:srgbClr val="00B050"/>
                </a:solidFill>
              </a:rPr>
              <a:t>Reading to learn the new :</a:t>
            </a:r>
          </a:p>
          <a:p>
            <a:pPr marL="0" indent="0">
              <a:buNone/>
            </a:pPr>
            <a:r>
              <a:rPr lang="en-US" b="1" dirty="0">
                <a:solidFill>
                  <a:srgbClr val="00B050"/>
                </a:solidFill>
              </a:rPr>
              <a:t>-</a:t>
            </a:r>
            <a:r>
              <a:rPr lang="en-US" dirty="0"/>
              <a:t>grade 4 to 8 or 9, age 9-14 years old</a:t>
            </a:r>
          </a:p>
          <a:p>
            <a:pPr>
              <a:buFontTx/>
              <a:buChar char="-"/>
            </a:pPr>
            <a:r>
              <a:rPr lang="en-US" dirty="0"/>
              <a:t>Read to gain new information </a:t>
            </a:r>
          </a:p>
          <a:p>
            <a:pPr>
              <a:buFontTx/>
              <a:buChar char="-"/>
            </a:pPr>
            <a:r>
              <a:rPr lang="en-US" dirty="0"/>
              <a:t>There is two phases: </a:t>
            </a:r>
          </a:p>
          <a:p>
            <a:pPr>
              <a:buFont typeface="Arial" panose="020B0604020202020204" pitchFamily="34" charset="0"/>
              <a:buChar char="•"/>
            </a:pPr>
            <a:r>
              <a:rPr lang="en-US" dirty="0"/>
              <a:t>Stage 3A </a:t>
            </a:r>
            <a:r>
              <a:rPr lang="en-GB" dirty="0"/>
              <a:t>(grades 4–6, or ages 9–11 years)</a:t>
            </a:r>
            <a:r>
              <a:rPr lang="en-US" dirty="0"/>
              <a:t>: read beyond egocentric purposes, can read works of typical adult length but not at the adult level of reading difficulty </a:t>
            </a:r>
          </a:p>
          <a:p>
            <a:pPr>
              <a:buFont typeface="Arial" panose="020B0604020202020204" pitchFamily="34" charset="0"/>
              <a:buChar char="•"/>
            </a:pPr>
            <a:r>
              <a:rPr lang="en-US" dirty="0"/>
              <a:t>Stage 3B </a:t>
            </a:r>
            <a:r>
              <a:rPr lang="en-GB" dirty="0"/>
              <a:t>(grades 7–8 or 9 and ages 12–14 years),</a:t>
            </a:r>
            <a:r>
              <a:rPr lang="en-US" dirty="0"/>
              <a:t>: read on a general adult level</a:t>
            </a:r>
          </a:p>
          <a:p>
            <a:pPr>
              <a:buFont typeface="Arial" panose="020B0604020202020204" pitchFamily="34" charset="0"/>
              <a:buChar char="•"/>
            </a:pPr>
            <a:r>
              <a:rPr lang="en-GB" dirty="0"/>
              <a:t>Reading during Stage 3 helps expand children’s vocabularies, build background and world knowledge, and develop strategic reading habits</a:t>
            </a:r>
            <a:endParaRPr lang="en-US" dirty="0"/>
          </a:p>
        </p:txBody>
      </p:sp>
    </p:spTree>
    <p:extLst>
      <p:ext uri="{BB962C8B-B14F-4D97-AF65-F5344CB8AC3E}">
        <p14:creationId xmlns:p14="http://schemas.microsoft.com/office/powerpoint/2010/main" val="1649028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Shifting Sources of Language input</a:t>
            </a:r>
          </a:p>
        </p:txBody>
      </p:sp>
      <p:sp>
        <p:nvSpPr>
          <p:cNvPr id="3" name="Content Placeholder 2"/>
          <p:cNvSpPr>
            <a:spLocks noGrp="1"/>
          </p:cNvSpPr>
          <p:nvPr>
            <p:ph idx="1"/>
          </p:nvPr>
        </p:nvSpPr>
        <p:spPr>
          <a:xfrm>
            <a:off x="1024128" y="1861073"/>
            <a:ext cx="9720073" cy="4448287"/>
          </a:xfrm>
        </p:spPr>
        <p:txBody>
          <a:bodyPr/>
          <a:lstStyle/>
          <a:p>
            <a:pPr>
              <a:buFont typeface="Wingdings" panose="05000000000000000000" pitchFamily="2" charset="2"/>
              <a:buChar char="Ø"/>
            </a:pPr>
            <a:r>
              <a:rPr lang="en-US" sz="2400" b="1" dirty="0">
                <a:solidFill>
                  <a:srgbClr val="00B050"/>
                </a:solidFill>
              </a:rPr>
              <a:t>Multiple viewpoints—high school</a:t>
            </a:r>
          </a:p>
          <a:p>
            <a:pPr marL="0" indent="0">
              <a:buNone/>
            </a:pPr>
            <a:r>
              <a:rPr lang="en-US" dirty="0"/>
              <a:t>-high school period 14-18years old</a:t>
            </a:r>
          </a:p>
          <a:p>
            <a:pPr marL="0" indent="0">
              <a:buNone/>
            </a:pPr>
            <a:r>
              <a:rPr lang="en-US" dirty="0"/>
              <a:t>-</a:t>
            </a:r>
            <a:r>
              <a:rPr lang="en-GB" dirty="0"/>
              <a:t>children are able to read more difficult texts with multiple sets of facts, theories, and viewpoints.</a:t>
            </a:r>
            <a:endParaRPr lang="en-US" dirty="0"/>
          </a:p>
          <a:p>
            <a:pPr marL="0" indent="0">
              <a:buNone/>
            </a:pPr>
            <a:r>
              <a:rPr lang="en-US" dirty="0"/>
              <a:t>-children can consider multiple viewpoints </a:t>
            </a:r>
            <a:r>
              <a:rPr lang="en-GB" dirty="0"/>
              <a:t>on an issue</a:t>
            </a:r>
            <a:endParaRPr lang="en-US" dirty="0"/>
          </a:p>
          <a:p>
            <a:pPr marL="0" indent="0">
              <a:buNone/>
            </a:pPr>
            <a:endParaRPr lang="en-US" b="1" dirty="0">
              <a:solidFill>
                <a:srgbClr val="00B050"/>
              </a:solidFill>
            </a:endParaRPr>
          </a:p>
        </p:txBody>
      </p:sp>
    </p:spTree>
    <p:extLst>
      <p:ext uri="{BB962C8B-B14F-4D97-AF65-F5344CB8AC3E}">
        <p14:creationId xmlns:p14="http://schemas.microsoft.com/office/powerpoint/2010/main" val="1190773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453" y="548640"/>
            <a:ext cx="9720072" cy="1111484"/>
          </a:xfrm>
        </p:spPr>
        <p:txBody>
          <a:bodyPr/>
          <a:lstStyle/>
          <a:p>
            <a:r>
              <a:rPr lang="en-US" dirty="0"/>
              <a:t>Shifting Sources of Language input</a:t>
            </a:r>
          </a:p>
        </p:txBody>
      </p:sp>
      <p:sp>
        <p:nvSpPr>
          <p:cNvPr id="3" name="Content Placeholder 2"/>
          <p:cNvSpPr>
            <a:spLocks noGrp="1"/>
          </p:cNvSpPr>
          <p:nvPr>
            <p:ph idx="1"/>
          </p:nvPr>
        </p:nvSpPr>
        <p:spPr>
          <a:xfrm>
            <a:off x="674704" y="1935332"/>
            <a:ext cx="10069498" cy="4374028"/>
          </a:xfrm>
        </p:spPr>
        <p:txBody>
          <a:bodyPr/>
          <a:lstStyle/>
          <a:p>
            <a:pPr>
              <a:buFont typeface="Wingdings" panose="05000000000000000000" pitchFamily="2" charset="2"/>
              <a:buChar char="Ø"/>
            </a:pPr>
            <a:r>
              <a:rPr lang="en-US" sz="2400" b="1" dirty="0">
                <a:solidFill>
                  <a:srgbClr val="00B050"/>
                </a:solidFill>
              </a:rPr>
              <a:t>Construction and reconstruction—a world view:</a:t>
            </a:r>
          </a:p>
          <a:p>
            <a:pPr>
              <a:buFontTx/>
              <a:buChar char="-"/>
            </a:pPr>
            <a:r>
              <a:rPr lang="en-US" dirty="0"/>
              <a:t>College From age 18 on</a:t>
            </a:r>
          </a:p>
          <a:p>
            <a:pPr>
              <a:buFontTx/>
              <a:buChar char="-"/>
            </a:pPr>
            <a:r>
              <a:rPr lang="en-US" dirty="0"/>
              <a:t>Can read selectively </a:t>
            </a:r>
          </a:p>
          <a:p>
            <a:pPr>
              <a:buFontTx/>
              <a:buChar char="-"/>
            </a:pPr>
            <a:r>
              <a:rPr lang="en-US" dirty="0"/>
              <a:t>Make judgments </a:t>
            </a:r>
            <a:r>
              <a:rPr lang="en-GB" dirty="0"/>
              <a:t>about what to read, how much to read, and at what level of detail to achieve comprehension.</a:t>
            </a:r>
            <a:endParaRPr lang="en-US" dirty="0"/>
          </a:p>
          <a:p>
            <a:pPr>
              <a:buFontTx/>
              <a:buChar char="-"/>
            </a:pPr>
            <a:r>
              <a:rPr lang="en-US" dirty="0"/>
              <a:t>Using analysis, synthesis and prediction</a:t>
            </a:r>
          </a:p>
        </p:txBody>
      </p:sp>
    </p:spTree>
    <p:extLst>
      <p:ext uri="{BB962C8B-B14F-4D97-AF65-F5344CB8AC3E}">
        <p14:creationId xmlns:p14="http://schemas.microsoft.com/office/powerpoint/2010/main" val="2125969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3FD51-7A1E-4AA0-919E-E2E6A90FE2AC}"/>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9067BE83-7832-4A36-AD80-66C50B393425}"/>
              </a:ext>
            </a:extLst>
          </p:cNvPr>
          <p:cNvSpPr>
            <a:spLocks noGrp="1"/>
          </p:cNvSpPr>
          <p:nvPr>
            <p:ph idx="1"/>
          </p:nvPr>
        </p:nvSpPr>
        <p:spPr>
          <a:xfrm>
            <a:off x="666320" y="3664226"/>
            <a:ext cx="3759905" cy="2608558"/>
          </a:xfrm>
          <a:ln>
            <a:solidFill>
              <a:srgbClr val="FF0000"/>
            </a:solidFill>
          </a:ln>
        </p:spPr>
        <p:txBody>
          <a:bodyPr>
            <a:normAutofit/>
          </a:bodyPr>
          <a:lstStyle/>
          <a:p>
            <a:r>
              <a:rPr lang="en-US" sz="4000" dirty="0">
                <a:solidFill>
                  <a:srgbClr val="FF0000"/>
                </a:solidFill>
              </a:rPr>
              <a:t>Stage 3: yes I read in a book, the author said it was true</a:t>
            </a:r>
          </a:p>
          <a:p>
            <a:endParaRPr lang="en-US" sz="4000" dirty="0">
              <a:solidFill>
                <a:srgbClr val="FF0000"/>
              </a:solidFill>
            </a:endParaRPr>
          </a:p>
        </p:txBody>
      </p:sp>
      <p:sp>
        <p:nvSpPr>
          <p:cNvPr id="4" name="Content Placeholder 2">
            <a:extLst>
              <a:ext uri="{FF2B5EF4-FFF2-40B4-BE49-F238E27FC236}">
                <a16:creationId xmlns:a16="http://schemas.microsoft.com/office/drawing/2014/main" id="{B9CC7151-A4DD-4420-954B-34E9106E3E63}"/>
              </a:ext>
            </a:extLst>
          </p:cNvPr>
          <p:cNvSpPr txBox="1">
            <a:spLocks/>
          </p:cNvSpPr>
          <p:nvPr/>
        </p:nvSpPr>
        <p:spPr>
          <a:xfrm>
            <a:off x="2128829" y="1674015"/>
            <a:ext cx="7934342" cy="1294472"/>
          </a:xfrm>
          <a:prstGeom prst="rect">
            <a:avLst/>
          </a:prstGeom>
          <a:ln>
            <a:solidFill>
              <a:schemeClr val="tx1">
                <a:lumMod val="75000"/>
                <a:lumOff val="25000"/>
              </a:schemeClr>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sz="2800" dirty="0">
                <a:solidFill>
                  <a:schemeClr val="tx1">
                    <a:lumMod val="95000"/>
                    <a:lumOff val="5000"/>
                  </a:schemeClr>
                </a:solidFill>
              </a:rPr>
              <a:t>Stage 4: I don’t know. One of the authors I read said it was true; the other said it was not. I think there may be no true answer on the subject</a:t>
            </a:r>
          </a:p>
          <a:p>
            <a:endParaRPr lang="en-US" dirty="0">
              <a:solidFill>
                <a:schemeClr val="tx1">
                  <a:lumMod val="95000"/>
                  <a:lumOff val="5000"/>
                </a:schemeClr>
              </a:solidFill>
            </a:endParaRPr>
          </a:p>
        </p:txBody>
      </p:sp>
      <p:sp>
        <p:nvSpPr>
          <p:cNvPr id="5" name="Content Placeholder 2">
            <a:extLst>
              <a:ext uri="{FF2B5EF4-FFF2-40B4-BE49-F238E27FC236}">
                <a16:creationId xmlns:a16="http://schemas.microsoft.com/office/drawing/2014/main" id="{C1A96DBF-9203-4725-BB36-C99DC5731EC8}"/>
              </a:ext>
            </a:extLst>
          </p:cNvPr>
          <p:cNvSpPr txBox="1">
            <a:spLocks/>
          </p:cNvSpPr>
          <p:nvPr/>
        </p:nvSpPr>
        <p:spPr>
          <a:xfrm>
            <a:off x="6095999" y="3253408"/>
            <a:ext cx="5259257" cy="2498035"/>
          </a:xfrm>
          <a:prstGeom prst="rect">
            <a:avLst/>
          </a:prstGeom>
          <a:solidFill>
            <a:schemeClr val="accent2">
              <a:lumMod val="75000"/>
            </a:schemeClr>
          </a:solidFill>
          <a:ln>
            <a:solidFill>
              <a:schemeClr val="tx1">
                <a:lumMod val="75000"/>
                <a:lumOff val="25000"/>
              </a:schemeClr>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sz="2800" dirty="0">
                <a:solidFill>
                  <a:schemeClr val="bg1"/>
                </a:solidFill>
              </a:rPr>
              <a:t>Stage 5: there are different views on the matter, but one of the view seems to have the best evidence supporting it, and I would tend to go along with that view.</a:t>
            </a:r>
            <a:endParaRPr lang="en-US" dirty="0">
              <a:solidFill>
                <a:schemeClr val="bg1"/>
              </a:solidFill>
            </a:endParaRPr>
          </a:p>
        </p:txBody>
      </p:sp>
    </p:spTree>
    <p:extLst>
      <p:ext uri="{BB962C8B-B14F-4D97-AF65-F5344CB8AC3E}">
        <p14:creationId xmlns:p14="http://schemas.microsoft.com/office/powerpoint/2010/main" val="3952731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2012</TotalTime>
  <Words>3095</Words>
  <Application>Microsoft Office PowerPoint</Application>
  <PresentationFormat>Widescreen</PresentationFormat>
  <Paragraphs>190</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Courier New</vt:lpstr>
      <vt:lpstr>Tw Cen MT</vt:lpstr>
      <vt:lpstr>Tw Cen MT Condensed</vt:lpstr>
      <vt:lpstr>Wingdings</vt:lpstr>
      <vt:lpstr>Wingdings 3</vt:lpstr>
      <vt:lpstr>Integral</vt:lpstr>
      <vt:lpstr>Language development in school-age children</vt:lpstr>
      <vt:lpstr>Shifting Sources of Language input</vt:lpstr>
      <vt:lpstr>PowerPoint Presentation</vt:lpstr>
      <vt:lpstr>Shifting Sources of Language input</vt:lpstr>
      <vt:lpstr>Shifting Sources of Language input</vt:lpstr>
      <vt:lpstr>Shifting Sources of Language input</vt:lpstr>
      <vt:lpstr>Shifting Sources of Language input</vt:lpstr>
      <vt:lpstr>Shifting Sources of Language input</vt:lpstr>
      <vt:lpstr>Examples:</vt:lpstr>
      <vt:lpstr>Acquisition of metalinguistic competence</vt:lpstr>
      <vt:lpstr>2. Figurative Language: use nonliteral Language and often abstract ways </vt:lpstr>
      <vt:lpstr>metaphors</vt:lpstr>
      <vt:lpstr>Similes</vt:lpstr>
      <vt:lpstr>Hyperboles</vt:lpstr>
      <vt:lpstr>Idioms </vt:lpstr>
      <vt:lpstr>idioms</vt:lpstr>
      <vt:lpstr>Irony and Sarcasm.</vt:lpstr>
      <vt:lpstr>Proverbs.</vt:lpstr>
      <vt:lpstr>WHAt mAjOr AcHievementS in LAnguAge FOrm, cOntent, AnD uSe cHArActerize tHe ScHOOL-Age YeArS AnD BeYOnD?</vt:lpstr>
      <vt:lpstr>phonological development</vt:lpstr>
      <vt:lpstr>morphological Development</vt:lpstr>
      <vt:lpstr>Complex Syntax Development</vt:lpstr>
      <vt:lpstr>Language content</vt:lpstr>
      <vt:lpstr>Lexical Development</vt:lpstr>
      <vt:lpstr>Understanding of multiple meanings</vt:lpstr>
      <vt:lpstr> Understanding of Lexical and Sentential Ambiguity </vt:lpstr>
      <vt:lpstr>Development of Literate Language</vt:lpstr>
      <vt:lpstr>Language use</vt:lpstr>
      <vt:lpstr>functional flexibility  </vt:lpstr>
      <vt:lpstr>conversational skills</vt:lpstr>
      <vt:lpstr>narrative development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development in school-age children</dc:title>
  <dc:creator>Juhayna B Taha</dc:creator>
  <cp:lastModifiedBy>Maher Mohammad Eid Abuhelal</cp:lastModifiedBy>
  <cp:revision>104</cp:revision>
  <dcterms:created xsi:type="dcterms:W3CDTF">2018-01-10T10:11:14Z</dcterms:created>
  <dcterms:modified xsi:type="dcterms:W3CDTF">2022-03-02T13:44:07Z</dcterms:modified>
</cp:coreProperties>
</file>