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J Rappocciolo" userId="879f8e48-bda6-4e77-b76f-bf556f28e237" providerId="ADAL" clId="{E803002B-CEE4-4B96-B25B-2FE127279C8B}"/>
    <pc:docChg chg="undo custSel addSld modSld sldOrd">
      <pc:chgData name="Emilia J Rappocciolo" userId="879f8e48-bda6-4e77-b76f-bf556f28e237" providerId="ADAL" clId="{E803002B-CEE4-4B96-B25B-2FE127279C8B}" dt="2024-11-11T09:29:26.313" v="700" actId="20578"/>
      <pc:docMkLst>
        <pc:docMk/>
      </pc:docMkLst>
      <pc:sldChg chg="modSp mod">
        <pc:chgData name="Emilia J Rappocciolo" userId="879f8e48-bda6-4e77-b76f-bf556f28e237" providerId="ADAL" clId="{E803002B-CEE4-4B96-B25B-2FE127279C8B}" dt="2024-11-11T08:10:08.464" v="2"/>
        <pc:sldMkLst>
          <pc:docMk/>
          <pc:sldMk cId="2163291454" sldId="259"/>
        </pc:sldMkLst>
        <pc:spChg chg="mod">
          <ac:chgData name="Emilia J Rappocciolo" userId="879f8e48-bda6-4e77-b76f-bf556f28e237" providerId="ADAL" clId="{E803002B-CEE4-4B96-B25B-2FE127279C8B}" dt="2024-11-11T08:10:08.464" v="2"/>
          <ac:spMkLst>
            <pc:docMk/>
            <pc:sldMk cId="2163291454" sldId="259"/>
            <ac:spMk id="2" creationId="{F463FA03-1C6E-3A0F-F328-2388DB3821A0}"/>
          </ac:spMkLst>
        </pc:spChg>
      </pc:sldChg>
      <pc:sldChg chg="modSp mod">
        <pc:chgData name="Emilia J Rappocciolo" userId="879f8e48-bda6-4e77-b76f-bf556f28e237" providerId="ADAL" clId="{E803002B-CEE4-4B96-B25B-2FE127279C8B}" dt="2024-11-11T08:09:58.952" v="1"/>
        <pc:sldMkLst>
          <pc:docMk/>
          <pc:sldMk cId="3960887222" sldId="260"/>
        </pc:sldMkLst>
        <pc:spChg chg="mod">
          <ac:chgData name="Emilia J Rappocciolo" userId="879f8e48-bda6-4e77-b76f-bf556f28e237" providerId="ADAL" clId="{E803002B-CEE4-4B96-B25B-2FE127279C8B}" dt="2024-11-11T08:09:58.952" v="1"/>
          <ac:spMkLst>
            <pc:docMk/>
            <pc:sldMk cId="3960887222" sldId="260"/>
            <ac:spMk id="2" creationId="{F463FA03-1C6E-3A0F-F328-2388DB3821A0}"/>
          </ac:spMkLst>
        </pc:spChg>
      </pc:sldChg>
      <pc:sldChg chg="modSp mod">
        <pc:chgData name="Emilia J Rappocciolo" userId="879f8e48-bda6-4e77-b76f-bf556f28e237" providerId="ADAL" clId="{E803002B-CEE4-4B96-B25B-2FE127279C8B}" dt="2024-11-11T08:09:46.884" v="0" actId="1076"/>
        <pc:sldMkLst>
          <pc:docMk/>
          <pc:sldMk cId="2761601634" sldId="261"/>
        </pc:sldMkLst>
        <pc:spChg chg="mod">
          <ac:chgData name="Emilia J Rappocciolo" userId="879f8e48-bda6-4e77-b76f-bf556f28e237" providerId="ADAL" clId="{E803002B-CEE4-4B96-B25B-2FE127279C8B}" dt="2024-11-11T08:09:46.884" v="0" actId="1076"/>
          <ac:spMkLst>
            <pc:docMk/>
            <pc:sldMk cId="2761601634" sldId="261"/>
            <ac:spMk id="2" creationId="{F463FA03-1C6E-3A0F-F328-2388DB3821A0}"/>
          </ac:spMkLst>
        </pc:spChg>
      </pc:sldChg>
      <pc:sldChg chg="modSp new mod">
        <pc:chgData name="Emilia J Rappocciolo" userId="879f8e48-bda6-4e77-b76f-bf556f28e237" providerId="ADAL" clId="{E803002B-CEE4-4B96-B25B-2FE127279C8B}" dt="2024-11-11T08:13:46.170" v="98" actId="20577"/>
        <pc:sldMkLst>
          <pc:docMk/>
          <pc:sldMk cId="841912504" sldId="262"/>
        </pc:sldMkLst>
        <pc:spChg chg="mod">
          <ac:chgData name="Emilia J Rappocciolo" userId="879f8e48-bda6-4e77-b76f-bf556f28e237" providerId="ADAL" clId="{E803002B-CEE4-4B96-B25B-2FE127279C8B}" dt="2024-11-11T08:11:37.656" v="84" actId="14100"/>
          <ac:spMkLst>
            <pc:docMk/>
            <pc:sldMk cId="841912504" sldId="262"/>
            <ac:spMk id="2" creationId="{C371EB41-BD18-06A2-F2A2-C1D6CF34304F}"/>
          </ac:spMkLst>
        </pc:spChg>
        <pc:spChg chg="mod">
          <ac:chgData name="Emilia J Rappocciolo" userId="879f8e48-bda6-4e77-b76f-bf556f28e237" providerId="ADAL" clId="{E803002B-CEE4-4B96-B25B-2FE127279C8B}" dt="2024-11-11T08:13:46.170" v="98" actId="20577"/>
          <ac:spMkLst>
            <pc:docMk/>
            <pc:sldMk cId="841912504" sldId="262"/>
            <ac:spMk id="3" creationId="{AAFF9A91-1411-4FF7-D0DF-BFF37427132B}"/>
          </ac:spMkLst>
        </pc:spChg>
      </pc:sldChg>
      <pc:sldChg chg="modSp add mod">
        <pc:chgData name="Emilia J Rappocciolo" userId="879f8e48-bda6-4e77-b76f-bf556f28e237" providerId="ADAL" clId="{E803002B-CEE4-4B96-B25B-2FE127279C8B}" dt="2024-11-11T08:55:51.779" v="174" actId="27636"/>
        <pc:sldMkLst>
          <pc:docMk/>
          <pc:sldMk cId="2995274337" sldId="263"/>
        </pc:sldMkLst>
        <pc:spChg chg="mod">
          <ac:chgData name="Emilia J Rappocciolo" userId="879f8e48-bda6-4e77-b76f-bf556f28e237" providerId="ADAL" clId="{E803002B-CEE4-4B96-B25B-2FE127279C8B}" dt="2024-11-11T08:55:12.226" v="172" actId="20577"/>
          <ac:spMkLst>
            <pc:docMk/>
            <pc:sldMk cId="2995274337" sldId="263"/>
            <ac:spMk id="2" creationId="{C371EB41-BD18-06A2-F2A2-C1D6CF34304F}"/>
          </ac:spMkLst>
        </pc:spChg>
        <pc:spChg chg="mod">
          <ac:chgData name="Emilia J Rappocciolo" userId="879f8e48-bda6-4e77-b76f-bf556f28e237" providerId="ADAL" clId="{E803002B-CEE4-4B96-B25B-2FE127279C8B}" dt="2024-11-11T08:55:51.779" v="174" actId="27636"/>
          <ac:spMkLst>
            <pc:docMk/>
            <pc:sldMk cId="2995274337" sldId="263"/>
            <ac:spMk id="3" creationId="{AAFF9A91-1411-4FF7-D0DF-BFF37427132B}"/>
          </ac:spMkLst>
        </pc:spChg>
      </pc:sldChg>
      <pc:sldChg chg="modSp add mod">
        <pc:chgData name="Emilia J Rappocciolo" userId="879f8e48-bda6-4e77-b76f-bf556f28e237" providerId="ADAL" clId="{E803002B-CEE4-4B96-B25B-2FE127279C8B}" dt="2024-11-11T08:57:47.740" v="218" actId="27636"/>
        <pc:sldMkLst>
          <pc:docMk/>
          <pc:sldMk cId="1655042929" sldId="264"/>
        </pc:sldMkLst>
        <pc:spChg chg="mod">
          <ac:chgData name="Emilia J Rappocciolo" userId="879f8e48-bda6-4e77-b76f-bf556f28e237" providerId="ADAL" clId="{E803002B-CEE4-4B96-B25B-2FE127279C8B}" dt="2024-11-11T08:56:13.121" v="190" actId="14100"/>
          <ac:spMkLst>
            <pc:docMk/>
            <pc:sldMk cId="1655042929" sldId="264"/>
            <ac:spMk id="2" creationId="{C371EB41-BD18-06A2-F2A2-C1D6CF34304F}"/>
          </ac:spMkLst>
        </pc:spChg>
        <pc:spChg chg="mod">
          <ac:chgData name="Emilia J Rappocciolo" userId="879f8e48-bda6-4e77-b76f-bf556f28e237" providerId="ADAL" clId="{E803002B-CEE4-4B96-B25B-2FE127279C8B}" dt="2024-11-11T08:57:47.740" v="218" actId="27636"/>
          <ac:spMkLst>
            <pc:docMk/>
            <pc:sldMk cId="1655042929" sldId="264"/>
            <ac:spMk id="3" creationId="{AAFF9A91-1411-4FF7-D0DF-BFF37427132B}"/>
          </ac:spMkLst>
        </pc:spChg>
      </pc:sldChg>
      <pc:sldChg chg="modSp new mod">
        <pc:chgData name="Emilia J Rappocciolo" userId="879f8e48-bda6-4e77-b76f-bf556f28e237" providerId="ADAL" clId="{E803002B-CEE4-4B96-B25B-2FE127279C8B}" dt="2024-11-11T08:59:12.454" v="240" actId="20577"/>
        <pc:sldMkLst>
          <pc:docMk/>
          <pc:sldMk cId="4095500175" sldId="265"/>
        </pc:sldMkLst>
        <pc:spChg chg="mod">
          <ac:chgData name="Emilia J Rappocciolo" userId="879f8e48-bda6-4e77-b76f-bf556f28e237" providerId="ADAL" clId="{E803002B-CEE4-4B96-B25B-2FE127279C8B}" dt="2024-11-11T08:58:32.456" v="232" actId="1076"/>
          <ac:spMkLst>
            <pc:docMk/>
            <pc:sldMk cId="4095500175" sldId="265"/>
            <ac:spMk id="2" creationId="{504DE351-C845-9400-3F6B-25F90C9B67F1}"/>
          </ac:spMkLst>
        </pc:spChg>
        <pc:spChg chg="mod">
          <ac:chgData name="Emilia J Rappocciolo" userId="879f8e48-bda6-4e77-b76f-bf556f28e237" providerId="ADAL" clId="{E803002B-CEE4-4B96-B25B-2FE127279C8B}" dt="2024-11-11T08:59:12.454" v="240" actId="20577"/>
          <ac:spMkLst>
            <pc:docMk/>
            <pc:sldMk cId="4095500175" sldId="265"/>
            <ac:spMk id="3" creationId="{1612F539-E93E-96BE-3184-41AF2AABEC15}"/>
          </ac:spMkLst>
        </pc:spChg>
      </pc:sldChg>
      <pc:sldChg chg="modSp new mod">
        <pc:chgData name="Emilia J Rappocciolo" userId="879f8e48-bda6-4e77-b76f-bf556f28e237" providerId="ADAL" clId="{E803002B-CEE4-4B96-B25B-2FE127279C8B}" dt="2024-11-11T09:18:04.964" v="634" actId="20577"/>
        <pc:sldMkLst>
          <pc:docMk/>
          <pc:sldMk cId="1078892735" sldId="266"/>
        </pc:sldMkLst>
        <pc:spChg chg="mod">
          <ac:chgData name="Emilia J Rappocciolo" userId="879f8e48-bda6-4e77-b76f-bf556f28e237" providerId="ADAL" clId="{E803002B-CEE4-4B96-B25B-2FE127279C8B}" dt="2024-11-11T09:11:35.472" v="283" actId="1035"/>
          <ac:spMkLst>
            <pc:docMk/>
            <pc:sldMk cId="1078892735" sldId="266"/>
            <ac:spMk id="2" creationId="{E3838EF0-3B52-F04D-4652-7DA188DC84A5}"/>
          </ac:spMkLst>
        </pc:spChg>
        <pc:spChg chg="mod">
          <ac:chgData name="Emilia J Rappocciolo" userId="879f8e48-bda6-4e77-b76f-bf556f28e237" providerId="ADAL" clId="{E803002B-CEE4-4B96-B25B-2FE127279C8B}" dt="2024-11-11T09:18:04.964" v="634" actId="20577"/>
          <ac:spMkLst>
            <pc:docMk/>
            <pc:sldMk cId="1078892735" sldId="266"/>
            <ac:spMk id="3" creationId="{3D9AAF2A-CD1D-C73A-7781-82A2ACD0943F}"/>
          </ac:spMkLst>
        </pc:spChg>
      </pc:sldChg>
      <pc:sldChg chg="addSp delSp modSp add mod">
        <pc:chgData name="Emilia J Rappocciolo" userId="879f8e48-bda6-4e77-b76f-bf556f28e237" providerId="ADAL" clId="{E803002B-CEE4-4B96-B25B-2FE127279C8B}" dt="2024-11-11T09:19:29.960" v="648" actId="1035"/>
        <pc:sldMkLst>
          <pc:docMk/>
          <pc:sldMk cId="865121715" sldId="267"/>
        </pc:sldMkLst>
        <pc:spChg chg="mod">
          <ac:chgData name="Emilia J Rappocciolo" userId="879f8e48-bda6-4e77-b76f-bf556f28e237" providerId="ADAL" clId="{E803002B-CEE4-4B96-B25B-2FE127279C8B}" dt="2024-11-11T09:19:29.960" v="648" actId="1035"/>
          <ac:spMkLst>
            <pc:docMk/>
            <pc:sldMk cId="865121715" sldId="267"/>
            <ac:spMk id="2" creationId="{E3838EF0-3B52-F04D-4652-7DA188DC84A5}"/>
          </ac:spMkLst>
        </pc:spChg>
        <pc:spChg chg="del mod">
          <ac:chgData name="Emilia J Rappocciolo" userId="879f8e48-bda6-4e77-b76f-bf556f28e237" providerId="ADAL" clId="{E803002B-CEE4-4B96-B25B-2FE127279C8B}" dt="2024-11-11T09:19:11.016" v="637" actId="22"/>
          <ac:spMkLst>
            <pc:docMk/>
            <pc:sldMk cId="865121715" sldId="267"/>
            <ac:spMk id="3" creationId="{3D9AAF2A-CD1D-C73A-7781-82A2ACD0943F}"/>
          </ac:spMkLst>
        </pc:spChg>
        <pc:picChg chg="add mod ord">
          <ac:chgData name="Emilia J Rappocciolo" userId="879f8e48-bda6-4e77-b76f-bf556f28e237" providerId="ADAL" clId="{E803002B-CEE4-4B96-B25B-2FE127279C8B}" dt="2024-11-11T09:19:23.777" v="639" actId="14100"/>
          <ac:picMkLst>
            <pc:docMk/>
            <pc:sldMk cId="865121715" sldId="267"/>
            <ac:picMk id="5" creationId="{0B32EBB1-C249-F4F9-2355-FC165AB76C0A}"/>
          </ac:picMkLst>
        </pc:picChg>
      </pc:sldChg>
      <pc:sldChg chg="modSp add mod">
        <pc:chgData name="Emilia J Rappocciolo" userId="879f8e48-bda6-4e77-b76f-bf556f28e237" providerId="ADAL" clId="{E803002B-CEE4-4B96-B25B-2FE127279C8B}" dt="2024-11-11T09:23:44.234" v="673" actId="20577"/>
        <pc:sldMkLst>
          <pc:docMk/>
          <pc:sldMk cId="4047524992" sldId="268"/>
        </pc:sldMkLst>
        <pc:spChg chg="mod">
          <ac:chgData name="Emilia J Rappocciolo" userId="879f8e48-bda6-4e77-b76f-bf556f28e237" providerId="ADAL" clId="{E803002B-CEE4-4B96-B25B-2FE127279C8B}" dt="2024-11-11T09:23:44.234" v="673" actId="20577"/>
          <ac:spMkLst>
            <pc:docMk/>
            <pc:sldMk cId="4047524992" sldId="268"/>
            <ac:spMk id="3" creationId="{3D9AAF2A-CD1D-C73A-7781-82A2ACD0943F}"/>
          </ac:spMkLst>
        </pc:spChg>
      </pc:sldChg>
      <pc:sldChg chg="addSp delSp modSp new mod ord modClrScheme chgLayout">
        <pc:chgData name="Emilia J Rappocciolo" userId="879f8e48-bda6-4e77-b76f-bf556f28e237" providerId="ADAL" clId="{E803002B-CEE4-4B96-B25B-2FE127279C8B}" dt="2024-11-11T09:29:26.313" v="700" actId="20578"/>
        <pc:sldMkLst>
          <pc:docMk/>
          <pc:sldMk cId="1033208774" sldId="269"/>
        </pc:sldMkLst>
        <pc:spChg chg="del">
          <ac:chgData name="Emilia J Rappocciolo" userId="879f8e48-bda6-4e77-b76f-bf556f28e237" providerId="ADAL" clId="{E803002B-CEE4-4B96-B25B-2FE127279C8B}" dt="2024-11-11T09:25:47.129" v="675" actId="700"/>
          <ac:spMkLst>
            <pc:docMk/>
            <pc:sldMk cId="1033208774" sldId="269"/>
            <ac:spMk id="2" creationId="{9D007A4B-5B26-E81D-B77E-8C4F0B6447C6}"/>
          </ac:spMkLst>
        </pc:spChg>
        <pc:spChg chg="del">
          <ac:chgData name="Emilia J Rappocciolo" userId="879f8e48-bda6-4e77-b76f-bf556f28e237" providerId="ADAL" clId="{E803002B-CEE4-4B96-B25B-2FE127279C8B}" dt="2024-11-11T09:25:47.129" v="675" actId="700"/>
          <ac:spMkLst>
            <pc:docMk/>
            <pc:sldMk cId="1033208774" sldId="269"/>
            <ac:spMk id="3" creationId="{D556D45B-EE51-E6E6-80AC-CCEDEE2855BF}"/>
          </ac:spMkLst>
        </pc:spChg>
        <pc:spChg chg="add del mod">
          <ac:chgData name="Emilia J Rappocciolo" userId="879f8e48-bda6-4e77-b76f-bf556f28e237" providerId="ADAL" clId="{E803002B-CEE4-4B96-B25B-2FE127279C8B}" dt="2024-11-11T09:26:54.690" v="682"/>
          <ac:spMkLst>
            <pc:docMk/>
            <pc:sldMk cId="1033208774" sldId="269"/>
            <ac:spMk id="6" creationId="{990618C9-0C53-664C-7420-7088F36CDA16}"/>
          </ac:spMkLst>
        </pc:spChg>
        <pc:spChg chg="add mod">
          <ac:chgData name="Emilia J Rappocciolo" userId="879f8e48-bda6-4e77-b76f-bf556f28e237" providerId="ADAL" clId="{E803002B-CEE4-4B96-B25B-2FE127279C8B}" dt="2024-11-11T09:28:11.561" v="695" actId="114"/>
          <ac:spMkLst>
            <pc:docMk/>
            <pc:sldMk cId="1033208774" sldId="269"/>
            <ac:spMk id="7" creationId="{C56CF10F-7F5B-8C7F-E0FD-F353D3F3AA5D}"/>
          </ac:spMkLst>
        </pc:spChg>
        <pc:graphicFrameChg chg="add del modGraphic">
          <ac:chgData name="Emilia J Rappocciolo" userId="879f8e48-bda6-4e77-b76f-bf556f28e237" providerId="ADAL" clId="{E803002B-CEE4-4B96-B25B-2FE127279C8B}" dt="2024-11-11T09:29:20.130" v="699" actId="27309"/>
          <ac:graphicFrameMkLst>
            <pc:docMk/>
            <pc:sldMk cId="1033208774" sldId="269"/>
            <ac:graphicFrameMk id="9" creationId="{34FE2FD9-8A7D-F47F-C864-ABE95A8C256A}"/>
          </ac:graphicFrameMkLst>
        </pc:graphicFrameChg>
        <pc:picChg chg="add mod">
          <ac:chgData name="Emilia J Rappocciolo" userId="879f8e48-bda6-4e77-b76f-bf556f28e237" providerId="ADAL" clId="{E803002B-CEE4-4B96-B25B-2FE127279C8B}" dt="2024-11-11T09:26:06.301" v="679" actId="14100"/>
          <ac:picMkLst>
            <pc:docMk/>
            <pc:sldMk cId="1033208774" sldId="269"/>
            <ac:picMk id="5" creationId="{82CA9494-FC75-F276-AA6F-828811C7313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11/11/2024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11/11/2024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11/11/2024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11/11/2024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1D3C6-A7A2-4238-C8C2-44567EB0A680}"/>
              </a:ext>
            </a:extLst>
          </p:cNvPr>
          <p:cNvSpPr>
            <a:spLocks noGrp="1"/>
          </p:cNvSpPr>
          <p:nvPr>
            <p:ph type="ctrTitle"/>
          </p:nvPr>
        </p:nvSpPr>
        <p:spPr/>
        <p:txBody>
          <a:bodyPr/>
          <a:lstStyle/>
          <a:p>
            <a:r>
              <a:rPr lang="en-GB" dirty="0"/>
              <a:t>Lecture 11</a:t>
            </a:r>
          </a:p>
        </p:txBody>
      </p:sp>
      <p:sp>
        <p:nvSpPr>
          <p:cNvPr id="3" name="Subtitle 2">
            <a:extLst>
              <a:ext uri="{FF2B5EF4-FFF2-40B4-BE49-F238E27FC236}">
                <a16:creationId xmlns:a16="http://schemas.microsoft.com/office/drawing/2014/main" id="{9BDA0D70-3540-000B-BF28-F644BEC8FEEB}"/>
              </a:ext>
            </a:extLst>
          </p:cNvPr>
          <p:cNvSpPr>
            <a:spLocks noGrp="1"/>
          </p:cNvSpPr>
          <p:nvPr>
            <p:ph type="subTitle" idx="1"/>
          </p:nvPr>
        </p:nvSpPr>
        <p:spPr/>
        <p:txBody>
          <a:bodyPr/>
          <a:lstStyle/>
          <a:p>
            <a:r>
              <a:rPr lang="en-GB" dirty="0"/>
              <a:t>NUTD 343</a:t>
            </a:r>
          </a:p>
          <a:p>
            <a:r>
              <a:rPr lang="en-GB" dirty="0" err="1"/>
              <a:t>Dr.</a:t>
            </a:r>
            <a:r>
              <a:rPr lang="en-GB" dirty="0"/>
              <a:t> Emilia Rappocciolo</a:t>
            </a:r>
          </a:p>
        </p:txBody>
      </p:sp>
    </p:spTree>
    <p:extLst>
      <p:ext uri="{BB962C8B-B14F-4D97-AF65-F5344CB8AC3E}">
        <p14:creationId xmlns:p14="http://schemas.microsoft.com/office/powerpoint/2010/main" val="3300928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E351-C845-9400-3F6B-25F90C9B67F1}"/>
              </a:ext>
            </a:extLst>
          </p:cNvPr>
          <p:cNvSpPr>
            <a:spLocks noGrp="1"/>
          </p:cNvSpPr>
          <p:nvPr>
            <p:ph type="title"/>
          </p:nvPr>
        </p:nvSpPr>
        <p:spPr>
          <a:xfrm>
            <a:off x="2231136" y="250317"/>
            <a:ext cx="7729728" cy="597408"/>
          </a:xfrm>
        </p:spPr>
        <p:txBody>
          <a:bodyPr>
            <a:normAutofit fontScale="90000"/>
          </a:bodyPr>
          <a:lstStyle/>
          <a:p>
            <a:r>
              <a:rPr lang="en-GB" dirty="0"/>
              <a:t>prevention</a:t>
            </a:r>
          </a:p>
        </p:txBody>
      </p:sp>
      <p:sp>
        <p:nvSpPr>
          <p:cNvPr id="3" name="Content Placeholder 2">
            <a:extLst>
              <a:ext uri="{FF2B5EF4-FFF2-40B4-BE49-F238E27FC236}">
                <a16:creationId xmlns:a16="http://schemas.microsoft.com/office/drawing/2014/main" id="{1612F539-E93E-96BE-3184-41AF2AABEC15}"/>
              </a:ext>
            </a:extLst>
          </p:cNvPr>
          <p:cNvSpPr>
            <a:spLocks noGrp="1"/>
          </p:cNvSpPr>
          <p:nvPr>
            <p:ph idx="1"/>
          </p:nvPr>
        </p:nvSpPr>
        <p:spPr>
          <a:xfrm>
            <a:off x="1409700" y="1285875"/>
            <a:ext cx="9334500" cy="4800599"/>
          </a:xfrm>
        </p:spPr>
        <p:txBody>
          <a:bodyPr>
            <a:normAutofit/>
          </a:bodyPr>
          <a:lstStyle/>
          <a:p>
            <a:r>
              <a:rPr lang="en-GB" sz="2400" dirty="0"/>
              <a:t>Keep the cell numbers low by using proper sanitation during food preparation and handling</a:t>
            </a:r>
          </a:p>
          <a:p>
            <a:r>
              <a:rPr lang="en-GB" sz="2400" dirty="0"/>
              <a:t>Cook food to the highest temperature recommended to kill the cells and as many spores as possible</a:t>
            </a:r>
          </a:p>
          <a:p>
            <a:r>
              <a:rPr lang="en-GB" sz="2400" dirty="0"/>
              <a:t>Cool food quickly and uniformly (within 1 h) to refrigerated temperature &lt;10°C</a:t>
            </a:r>
          </a:p>
          <a:p>
            <a:r>
              <a:rPr lang="en-GB" sz="2400" dirty="0"/>
              <a:t>Reheat refrigerated foods quickly and uniformly (to kill vegetative cells)</a:t>
            </a:r>
          </a:p>
          <a:p>
            <a:r>
              <a:rPr lang="en-GB" sz="2400" dirty="0"/>
              <a:t>Keep reheated food hot above 60°C while being served</a:t>
            </a:r>
          </a:p>
          <a:p>
            <a:endParaRPr lang="en-GB" sz="2400" dirty="0"/>
          </a:p>
        </p:txBody>
      </p:sp>
    </p:spTree>
    <p:extLst>
      <p:ext uri="{BB962C8B-B14F-4D97-AF65-F5344CB8AC3E}">
        <p14:creationId xmlns:p14="http://schemas.microsoft.com/office/powerpoint/2010/main" val="4095500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38EF0-3B52-F04D-4652-7DA188DC84A5}"/>
              </a:ext>
            </a:extLst>
          </p:cNvPr>
          <p:cNvSpPr>
            <a:spLocks noGrp="1"/>
          </p:cNvSpPr>
          <p:nvPr>
            <p:ph type="title"/>
          </p:nvPr>
        </p:nvSpPr>
        <p:spPr>
          <a:xfrm>
            <a:off x="2231136" y="259842"/>
            <a:ext cx="7729728" cy="549783"/>
          </a:xfrm>
        </p:spPr>
        <p:txBody>
          <a:bodyPr>
            <a:normAutofit fontScale="90000"/>
          </a:bodyPr>
          <a:lstStyle/>
          <a:p>
            <a:r>
              <a:rPr lang="en-GB" i="1" dirty="0"/>
              <a:t>Bacillus cereus</a:t>
            </a:r>
          </a:p>
        </p:txBody>
      </p:sp>
      <p:sp>
        <p:nvSpPr>
          <p:cNvPr id="3" name="Content Placeholder 2">
            <a:extLst>
              <a:ext uri="{FF2B5EF4-FFF2-40B4-BE49-F238E27FC236}">
                <a16:creationId xmlns:a16="http://schemas.microsoft.com/office/drawing/2014/main" id="{3D9AAF2A-CD1D-C73A-7781-82A2ACD0943F}"/>
              </a:ext>
            </a:extLst>
          </p:cNvPr>
          <p:cNvSpPr>
            <a:spLocks noGrp="1"/>
          </p:cNvSpPr>
          <p:nvPr>
            <p:ph idx="1"/>
          </p:nvPr>
        </p:nvSpPr>
        <p:spPr>
          <a:xfrm>
            <a:off x="1323975" y="1323976"/>
            <a:ext cx="9715500" cy="4943474"/>
          </a:xfrm>
        </p:spPr>
        <p:txBody>
          <a:bodyPr>
            <a:normAutofit lnSpcReduction="10000"/>
          </a:bodyPr>
          <a:lstStyle/>
          <a:p>
            <a:r>
              <a:rPr lang="en-GB" sz="2400" dirty="0"/>
              <a:t>Gram positive, spore forming bacillus.</a:t>
            </a:r>
          </a:p>
          <a:p>
            <a:r>
              <a:rPr lang="en-GB" sz="2400" dirty="0"/>
              <a:t>Related to </a:t>
            </a:r>
            <a:r>
              <a:rPr lang="en-GB" sz="2400" i="1" dirty="0"/>
              <a:t>B. thuringiensis, </a:t>
            </a:r>
            <a:r>
              <a:rPr lang="en-GB" sz="2400" dirty="0"/>
              <a:t>and</a:t>
            </a:r>
            <a:r>
              <a:rPr lang="en-GB" sz="2400" i="1" dirty="0"/>
              <a:t> B. anthracis. </a:t>
            </a:r>
            <a:r>
              <a:rPr lang="en-GB" sz="2400" dirty="0"/>
              <a:t>All carry toxin producing genes on plasmids (can be transferred)</a:t>
            </a:r>
          </a:p>
          <a:p>
            <a:r>
              <a:rPr lang="en-GB" sz="2400" dirty="0"/>
              <a:t>The disease is short and self solving so often not reported.</a:t>
            </a:r>
          </a:p>
          <a:p>
            <a:r>
              <a:rPr lang="en-GB" sz="2400" dirty="0"/>
              <a:t>There are two types of </a:t>
            </a:r>
            <a:r>
              <a:rPr lang="en-GB" sz="2400" i="1" dirty="0"/>
              <a:t>B. cereus</a:t>
            </a:r>
            <a:r>
              <a:rPr lang="en-GB" sz="2400" dirty="0"/>
              <a:t> foodborne illness. The first type, caused by an emetic toxin, results in vomiting. The second type, caused by an enterotoxin(s), results in </a:t>
            </a:r>
            <a:r>
              <a:rPr lang="en-GB" sz="2400" dirty="0" err="1"/>
              <a:t>diarrhea</a:t>
            </a:r>
            <a:r>
              <a:rPr lang="en-GB" sz="2400" dirty="0"/>
              <a:t>. </a:t>
            </a:r>
          </a:p>
          <a:p>
            <a:r>
              <a:rPr lang="en-GB" sz="2400" dirty="0"/>
              <a:t>A few </a:t>
            </a:r>
            <a:r>
              <a:rPr lang="en-GB" sz="2400" i="1" dirty="0"/>
              <a:t>B. cereus</a:t>
            </a:r>
            <a:r>
              <a:rPr lang="en-GB" sz="2400" dirty="0"/>
              <a:t> strains make both toxins and cause both symptoms. The incubation time (&gt;6 h; average, 12 h) for diarrheal illness is too long for the illness to be caused by a toxin premade in the food. However, the emetic toxin can be formed in food when the </a:t>
            </a:r>
            <a:r>
              <a:rPr lang="en-GB" sz="2400" i="1" dirty="0"/>
              <a:t>B. cereus</a:t>
            </a:r>
            <a:r>
              <a:rPr lang="en-GB" sz="2400" dirty="0"/>
              <a:t> population is at least 100-fold higher than that necessary for causing the diarrheal illness</a:t>
            </a:r>
          </a:p>
        </p:txBody>
      </p:sp>
    </p:spTree>
    <p:extLst>
      <p:ext uri="{BB962C8B-B14F-4D97-AF65-F5344CB8AC3E}">
        <p14:creationId xmlns:p14="http://schemas.microsoft.com/office/powerpoint/2010/main" val="1078892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38EF0-3B52-F04D-4652-7DA188DC84A5}"/>
              </a:ext>
            </a:extLst>
          </p:cNvPr>
          <p:cNvSpPr>
            <a:spLocks noGrp="1"/>
          </p:cNvSpPr>
          <p:nvPr>
            <p:ph type="title"/>
          </p:nvPr>
        </p:nvSpPr>
        <p:spPr>
          <a:xfrm>
            <a:off x="2231136" y="259842"/>
            <a:ext cx="7729728" cy="549783"/>
          </a:xfrm>
        </p:spPr>
        <p:txBody>
          <a:bodyPr>
            <a:normAutofit fontScale="90000"/>
          </a:bodyPr>
          <a:lstStyle/>
          <a:p>
            <a:r>
              <a:rPr lang="en-GB" i="1" dirty="0"/>
              <a:t>Bacillus cereus</a:t>
            </a:r>
          </a:p>
        </p:txBody>
      </p:sp>
      <p:sp>
        <p:nvSpPr>
          <p:cNvPr id="3" name="Content Placeholder 2">
            <a:extLst>
              <a:ext uri="{FF2B5EF4-FFF2-40B4-BE49-F238E27FC236}">
                <a16:creationId xmlns:a16="http://schemas.microsoft.com/office/drawing/2014/main" id="{3D9AAF2A-CD1D-C73A-7781-82A2ACD0943F}"/>
              </a:ext>
            </a:extLst>
          </p:cNvPr>
          <p:cNvSpPr>
            <a:spLocks noGrp="1"/>
          </p:cNvSpPr>
          <p:nvPr>
            <p:ph idx="1"/>
          </p:nvPr>
        </p:nvSpPr>
        <p:spPr>
          <a:xfrm>
            <a:off x="1323975" y="1323976"/>
            <a:ext cx="9715500" cy="4943474"/>
          </a:xfrm>
        </p:spPr>
        <p:txBody>
          <a:bodyPr>
            <a:normAutofit/>
          </a:bodyPr>
          <a:lstStyle/>
          <a:p>
            <a:r>
              <a:rPr lang="en-GB" sz="2400" dirty="0"/>
              <a:t>The emetic toxin </a:t>
            </a:r>
            <a:r>
              <a:rPr lang="en-GB" sz="2400" dirty="0" err="1"/>
              <a:t>cereulide</a:t>
            </a:r>
            <a:r>
              <a:rPr lang="en-GB" sz="2400" dirty="0"/>
              <a:t> causes emesis (vomiting). </a:t>
            </a:r>
            <a:r>
              <a:rPr lang="en-GB" sz="2400" dirty="0" err="1"/>
              <a:t>Cereulide</a:t>
            </a:r>
            <a:r>
              <a:rPr lang="en-GB" sz="2400" dirty="0"/>
              <a:t> is not a conventional protein.</a:t>
            </a:r>
          </a:p>
          <a:p>
            <a:r>
              <a:rPr lang="en-GB" sz="2400" dirty="0" err="1"/>
              <a:t>Cereulide</a:t>
            </a:r>
            <a:r>
              <a:rPr lang="en-GB" sz="2400" dirty="0"/>
              <a:t> has a ring structure of three repeats of four amino acids and/or </a:t>
            </a:r>
            <a:r>
              <a:rPr lang="en-GB" sz="2400" dirty="0" err="1"/>
              <a:t>oxyacids</a:t>
            </a:r>
            <a:r>
              <a:rPr lang="en-GB" sz="2400" dirty="0"/>
              <a:t>: [D-O-Leu–D-Ala–L-</a:t>
            </a:r>
            <a:r>
              <a:rPr lang="en-GB" sz="2400" dirty="0" err="1"/>
              <a:t>OVal</a:t>
            </a:r>
            <a:r>
              <a:rPr lang="en-GB" sz="2400" dirty="0"/>
              <a:t>–L-Val]3. The structure suggests that </a:t>
            </a:r>
            <a:r>
              <a:rPr lang="en-GB" sz="2400" dirty="0" err="1"/>
              <a:t>cereulide</a:t>
            </a:r>
            <a:r>
              <a:rPr lang="en-GB" sz="2400" dirty="0"/>
              <a:t> is an enzymatically synthesized peptide and not a gene product.</a:t>
            </a:r>
          </a:p>
          <a:p>
            <a:r>
              <a:rPr lang="en-GB" sz="2400" dirty="0"/>
              <a:t>The emetic toxin itself is resistant to autoclaving, a wide range of pH values (2 to 11), and digestion by proteases. It is not antigenic, so immunology-based methods cannot be used for its detection.</a:t>
            </a:r>
          </a:p>
        </p:txBody>
      </p:sp>
    </p:spTree>
    <p:extLst>
      <p:ext uri="{BB962C8B-B14F-4D97-AF65-F5344CB8AC3E}">
        <p14:creationId xmlns:p14="http://schemas.microsoft.com/office/powerpoint/2010/main" val="4047524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38EF0-3B52-F04D-4652-7DA188DC84A5}"/>
              </a:ext>
            </a:extLst>
          </p:cNvPr>
          <p:cNvSpPr>
            <a:spLocks noGrp="1"/>
          </p:cNvSpPr>
          <p:nvPr>
            <p:ph type="title"/>
          </p:nvPr>
        </p:nvSpPr>
        <p:spPr>
          <a:xfrm>
            <a:off x="2231136" y="174117"/>
            <a:ext cx="7729728" cy="549783"/>
          </a:xfrm>
        </p:spPr>
        <p:txBody>
          <a:bodyPr>
            <a:normAutofit fontScale="90000"/>
          </a:bodyPr>
          <a:lstStyle/>
          <a:p>
            <a:r>
              <a:rPr lang="en-GB" i="1" dirty="0"/>
              <a:t>Bacillus cereus</a:t>
            </a:r>
          </a:p>
        </p:txBody>
      </p:sp>
      <p:pic>
        <p:nvPicPr>
          <p:cNvPr id="5" name="Content Placeholder 4">
            <a:extLst>
              <a:ext uri="{FF2B5EF4-FFF2-40B4-BE49-F238E27FC236}">
                <a16:creationId xmlns:a16="http://schemas.microsoft.com/office/drawing/2014/main" id="{0B32EBB1-C249-F4F9-2355-FC165AB76C0A}"/>
              </a:ext>
            </a:extLst>
          </p:cNvPr>
          <p:cNvPicPr>
            <a:picLocks noGrp="1" noChangeAspect="1"/>
          </p:cNvPicPr>
          <p:nvPr>
            <p:ph idx="1"/>
          </p:nvPr>
        </p:nvPicPr>
        <p:blipFill>
          <a:blip r:embed="rId2"/>
          <a:stretch>
            <a:fillRect/>
          </a:stretch>
        </p:blipFill>
        <p:spPr>
          <a:xfrm>
            <a:off x="2231137" y="862622"/>
            <a:ext cx="8027288" cy="5775447"/>
          </a:xfrm>
        </p:spPr>
      </p:pic>
    </p:spTree>
    <p:extLst>
      <p:ext uri="{BB962C8B-B14F-4D97-AF65-F5344CB8AC3E}">
        <p14:creationId xmlns:p14="http://schemas.microsoft.com/office/powerpoint/2010/main" val="865121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CA9494-FC75-F276-AA6F-828811C73139}"/>
              </a:ext>
            </a:extLst>
          </p:cNvPr>
          <p:cNvPicPr>
            <a:picLocks noChangeAspect="1"/>
          </p:cNvPicPr>
          <p:nvPr/>
        </p:nvPicPr>
        <p:blipFill>
          <a:blip r:embed="rId2"/>
          <a:stretch>
            <a:fillRect/>
          </a:stretch>
        </p:blipFill>
        <p:spPr>
          <a:xfrm>
            <a:off x="2820241" y="1383340"/>
            <a:ext cx="6295183" cy="4264986"/>
          </a:xfrm>
          <a:prstGeom prst="rect">
            <a:avLst/>
          </a:prstGeom>
        </p:spPr>
      </p:pic>
      <p:sp>
        <p:nvSpPr>
          <p:cNvPr id="7" name="TextBox 6">
            <a:extLst>
              <a:ext uri="{FF2B5EF4-FFF2-40B4-BE49-F238E27FC236}">
                <a16:creationId xmlns:a16="http://schemas.microsoft.com/office/drawing/2014/main" id="{C56CF10F-7F5B-8C7F-E0FD-F353D3F3AA5D}"/>
              </a:ext>
            </a:extLst>
          </p:cNvPr>
          <p:cNvSpPr txBox="1"/>
          <p:nvPr/>
        </p:nvSpPr>
        <p:spPr>
          <a:xfrm>
            <a:off x="800101" y="5867400"/>
            <a:ext cx="10163174" cy="830997"/>
          </a:xfrm>
          <a:prstGeom prst="rect">
            <a:avLst/>
          </a:prstGeom>
          <a:noFill/>
        </p:spPr>
        <p:txBody>
          <a:bodyPr wrap="square" rtlCol="0">
            <a:spAutoFit/>
          </a:bodyPr>
          <a:lstStyle/>
          <a:p>
            <a:r>
              <a:rPr lang="en-GB" sz="1600" dirty="0"/>
              <a:t>Potential ecological niche for emetic </a:t>
            </a:r>
            <a:r>
              <a:rPr lang="en-GB" sz="1600" i="1" dirty="0"/>
              <a:t>B. cereus</a:t>
            </a:r>
            <a:r>
              <a:rPr lang="en-GB" sz="1600" dirty="0"/>
              <a:t> strains. Specific strains may contaminate roots and tops of crops and enter the human or animal food supply. Spores from emetic strains are more resistant to heat and may be enriched for in cooked or heat-processed foods</a:t>
            </a:r>
          </a:p>
        </p:txBody>
      </p:sp>
    </p:spTree>
    <p:extLst>
      <p:ext uri="{BB962C8B-B14F-4D97-AF65-F5344CB8AC3E}">
        <p14:creationId xmlns:p14="http://schemas.microsoft.com/office/powerpoint/2010/main" val="103320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61F9-CC58-6743-B3F2-3FFBB5E6935E}"/>
              </a:ext>
            </a:extLst>
          </p:cNvPr>
          <p:cNvSpPr>
            <a:spLocks noGrp="1"/>
          </p:cNvSpPr>
          <p:nvPr>
            <p:ph type="title"/>
          </p:nvPr>
        </p:nvSpPr>
        <p:spPr>
          <a:xfrm>
            <a:off x="2231136" y="231267"/>
            <a:ext cx="7729728" cy="740283"/>
          </a:xfrm>
        </p:spPr>
        <p:txBody>
          <a:bodyPr>
            <a:normAutofit fontScale="90000"/>
          </a:bodyPr>
          <a:lstStyle/>
          <a:p>
            <a:r>
              <a:rPr lang="en-GB" i="1" dirty="0"/>
              <a:t>Clostridium </a:t>
            </a:r>
            <a:r>
              <a:rPr lang="en-GB" i="1" dirty="0" err="1"/>
              <a:t>perifringens</a:t>
            </a:r>
            <a:endParaRPr lang="en-GB" i="1" dirty="0"/>
          </a:p>
        </p:txBody>
      </p:sp>
      <p:sp>
        <p:nvSpPr>
          <p:cNvPr id="3" name="Content Placeholder 2">
            <a:extLst>
              <a:ext uri="{FF2B5EF4-FFF2-40B4-BE49-F238E27FC236}">
                <a16:creationId xmlns:a16="http://schemas.microsoft.com/office/drawing/2014/main" id="{F77FB7B6-4584-C02E-D9AF-FCF14CF5AD4E}"/>
              </a:ext>
            </a:extLst>
          </p:cNvPr>
          <p:cNvSpPr>
            <a:spLocks noGrp="1"/>
          </p:cNvSpPr>
          <p:nvPr>
            <p:ph idx="1"/>
          </p:nvPr>
        </p:nvSpPr>
        <p:spPr>
          <a:xfrm>
            <a:off x="1209676" y="1066801"/>
            <a:ext cx="9791700" cy="5286374"/>
          </a:xfrm>
        </p:spPr>
        <p:txBody>
          <a:bodyPr>
            <a:normAutofit/>
          </a:bodyPr>
          <a:lstStyle/>
          <a:p>
            <a:r>
              <a:rPr lang="en-GB" sz="2400" dirty="0"/>
              <a:t>Characteristics : Gram-positive, rod-shaped, encapsulated, non-motile </a:t>
            </a:r>
            <a:r>
              <a:rPr lang="en-GB" sz="2400" i="1" dirty="0"/>
              <a:t>C. perfringens</a:t>
            </a:r>
            <a:r>
              <a:rPr lang="en-GB" sz="2400" dirty="0"/>
              <a:t> enterotoxin (CPE)  and b-toxin – have activity on the human GI tract.</a:t>
            </a:r>
          </a:p>
          <a:p>
            <a:r>
              <a:rPr lang="en-GB" sz="2400" dirty="0"/>
              <a:t>Toxin typing: classifies </a:t>
            </a:r>
            <a:r>
              <a:rPr lang="en-GB" sz="2400" i="1" dirty="0"/>
              <a:t>C. perfringens</a:t>
            </a:r>
            <a:r>
              <a:rPr lang="en-GB" sz="2400" dirty="0"/>
              <a:t> isolates into five types (A through E) according to production of 4 major enterotoxins: alpha, beta, epsilon, and iota (multiplex PCR)</a:t>
            </a:r>
          </a:p>
          <a:p>
            <a:r>
              <a:rPr lang="en-GB" sz="2400" dirty="0"/>
              <a:t>Anaerobe </a:t>
            </a:r>
          </a:p>
          <a:p>
            <a:r>
              <a:rPr lang="en-GB" sz="2400" dirty="0"/>
              <a:t>Virulence: due to toxin production</a:t>
            </a:r>
          </a:p>
          <a:p>
            <a:endParaRPr lang="en-GB" sz="2400" dirty="0"/>
          </a:p>
        </p:txBody>
      </p:sp>
      <p:pic>
        <p:nvPicPr>
          <p:cNvPr id="4" name="Picture 3">
            <a:extLst>
              <a:ext uri="{FF2B5EF4-FFF2-40B4-BE49-F238E27FC236}">
                <a16:creationId xmlns:a16="http://schemas.microsoft.com/office/drawing/2014/main" id="{4A7D71F1-1E19-AB03-684A-B87BAACE3DF4}"/>
              </a:ext>
            </a:extLst>
          </p:cNvPr>
          <p:cNvPicPr>
            <a:picLocks noChangeAspect="1"/>
          </p:cNvPicPr>
          <p:nvPr/>
        </p:nvPicPr>
        <p:blipFill>
          <a:blip r:embed="rId2"/>
          <a:stretch>
            <a:fillRect/>
          </a:stretch>
        </p:blipFill>
        <p:spPr>
          <a:xfrm>
            <a:off x="5816258" y="3619501"/>
            <a:ext cx="5927918" cy="2828926"/>
          </a:xfrm>
          <a:prstGeom prst="rect">
            <a:avLst/>
          </a:prstGeom>
        </p:spPr>
      </p:pic>
    </p:spTree>
    <p:extLst>
      <p:ext uri="{BB962C8B-B14F-4D97-AF65-F5344CB8AC3E}">
        <p14:creationId xmlns:p14="http://schemas.microsoft.com/office/powerpoint/2010/main" val="29533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FA03-1C6E-3A0F-F328-2388DB3821A0}"/>
              </a:ext>
            </a:extLst>
          </p:cNvPr>
          <p:cNvSpPr>
            <a:spLocks noGrp="1"/>
          </p:cNvSpPr>
          <p:nvPr>
            <p:ph type="title"/>
          </p:nvPr>
        </p:nvSpPr>
        <p:spPr>
          <a:xfrm>
            <a:off x="2231136" y="221743"/>
            <a:ext cx="7729728" cy="521207"/>
          </a:xfrm>
        </p:spPr>
        <p:txBody>
          <a:bodyPr>
            <a:normAutofit fontScale="90000"/>
          </a:bodyPr>
          <a:lstStyle/>
          <a:p>
            <a:r>
              <a:rPr lang="en-GB" dirty="0"/>
              <a:t>disease</a:t>
            </a:r>
          </a:p>
        </p:txBody>
      </p:sp>
      <p:sp>
        <p:nvSpPr>
          <p:cNvPr id="3" name="Content Placeholder 2">
            <a:extLst>
              <a:ext uri="{FF2B5EF4-FFF2-40B4-BE49-F238E27FC236}">
                <a16:creationId xmlns:a16="http://schemas.microsoft.com/office/drawing/2014/main" id="{B28CF630-F29C-191E-5420-29EE31BB44EB}"/>
              </a:ext>
            </a:extLst>
          </p:cNvPr>
          <p:cNvSpPr>
            <a:spLocks noGrp="1"/>
          </p:cNvSpPr>
          <p:nvPr>
            <p:ph idx="1"/>
          </p:nvPr>
        </p:nvSpPr>
        <p:spPr>
          <a:xfrm>
            <a:off x="1476375" y="1466850"/>
            <a:ext cx="9086850" cy="4686300"/>
          </a:xfrm>
        </p:spPr>
        <p:txBody>
          <a:bodyPr>
            <a:noAutofit/>
          </a:bodyPr>
          <a:lstStyle/>
          <a:p>
            <a:r>
              <a:rPr lang="en-GB" sz="2400" dirty="0"/>
              <a:t>Toxin types are associated with 2 foodborne diseases:</a:t>
            </a:r>
          </a:p>
          <a:p>
            <a:r>
              <a:rPr lang="en-GB" sz="2400" dirty="0"/>
              <a:t> Type C isolates producing beta toxin: necrotizing enterocolitis, life threatening illness</a:t>
            </a:r>
          </a:p>
          <a:p>
            <a:r>
              <a:rPr lang="en-GB" sz="2400" dirty="0"/>
              <a:t>Type A food poisoning: self-limiting, associated with type A isolates producing CPE (</a:t>
            </a:r>
            <a:r>
              <a:rPr lang="en-GB" sz="2400" b="1" dirty="0"/>
              <a:t>C</a:t>
            </a:r>
            <a:r>
              <a:rPr lang="en-GB" sz="2400" dirty="0"/>
              <a:t>lostridium </a:t>
            </a:r>
            <a:r>
              <a:rPr lang="en-GB" sz="2400" b="1" dirty="0" err="1"/>
              <a:t>P</a:t>
            </a:r>
            <a:r>
              <a:rPr lang="en-GB" sz="2400" dirty="0" err="1"/>
              <a:t>erifringens</a:t>
            </a:r>
            <a:r>
              <a:rPr lang="en-GB" sz="2400" dirty="0"/>
              <a:t> </a:t>
            </a:r>
            <a:r>
              <a:rPr lang="en-GB" sz="2400" b="1" dirty="0"/>
              <a:t>E</a:t>
            </a:r>
            <a:r>
              <a:rPr lang="en-GB" sz="2400" dirty="0"/>
              <a:t>nterotoxin)</a:t>
            </a:r>
          </a:p>
          <a:p>
            <a:r>
              <a:rPr lang="en-GB" sz="2400" dirty="0"/>
              <a:t>toxins active in the GI tract</a:t>
            </a:r>
          </a:p>
          <a:p>
            <a:r>
              <a:rPr lang="en-GB" sz="2400" dirty="0"/>
              <a:t>Cells have exceptional short doubling time (Type A &lt;10 m at 43°C). Rapid growth in foods to reach a pathogenic burden. </a:t>
            </a:r>
          </a:p>
          <a:p>
            <a:r>
              <a:rPr lang="en-GB" sz="2400" dirty="0"/>
              <a:t>Forms spores tolerant of food environment stresses such as radiation, desiccation, freezing, refrigeration, and heat- favours survival in incompletely cooked/inadequately held foods.</a:t>
            </a:r>
          </a:p>
        </p:txBody>
      </p:sp>
    </p:spTree>
    <p:extLst>
      <p:ext uri="{BB962C8B-B14F-4D97-AF65-F5344CB8AC3E}">
        <p14:creationId xmlns:p14="http://schemas.microsoft.com/office/powerpoint/2010/main" val="3885761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FA03-1C6E-3A0F-F328-2388DB3821A0}"/>
              </a:ext>
            </a:extLst>
          </p:cNvPr>
          <p:cNvSpPr>
            <a:spLocks noGrp="1"/>
          </p:cNvSpPr>
          <p:nvPr>
            <p:ph type="title"/>
          </p:nvPr>
        </p:nvSpPr>
        <p:spPr>
          <a:xfrm>
            <a:off x="2231136" y="221743"/>
            <a:ext cx="7729728" cy="521207"/>
          </a:xfrm>
        </p:spPr>
        <p:txBody>
          <a:bodyPr>
            <a:normAutofit fontScale="90000"/>
          </a:bodyPr>
          <a:lstStyle/>
          <a:p>
            <a:r>
              <a:rPr lang="en-GB" dirty="0"/>
              <a:t>Type A foodborne disease</a:t>
            </a:r>
          </a:p>
        </p:txBody>
      </p:sp>
      <p:sp>
        <p:nvSpPr>
          <p:cNvPr id="3" name="Content Placeholder 2">
            <a:extLst>
              <a:ext uri="{FF2B5EF4-FFF2-40B4-BE49-F238E27FC236}">
                <a16:creationId xmlns:a16="http://schemas.microsoft.com/office/drawing/2014/main" id="{B28CF630-F29C-191E-5420-29EE31BB44EB}"/>
              </a:ext>
            </a:extLst>
          </p:cNvPr>
          <p:cNvSpPr>
            <a:spLocks noGrp="1"/>
          </p:cNvSpPr>
          <p:nvPr>
            <p:ph idx="1"/>
          </p:nvPr>
        </p:nvSpPr>
        <p:spPr>
          <a:xfrm>
            <a:off x="1476375" y="1466850"/>
            <a:ext cx="9086850" cy="4686300"/>
          </a:xfrm>
        </p:spPr>
        <p:txBody>
          <a:bodyPr>
            <a:noAutofit/>
          </a:bodyPr>
          <a:lstStyle/>
          <a:p>
            <a:r>
              <a:rPr lang="en-GB" sz="2400" dirty="0"/>
              <a:t>Toxin is responsible for causing the illness </a:t>
            </a:r>
          </a:p>
          <a:p>
            <a:r>
              <a:rPr lang="en-GB" sz="2400" dirty="0" err="1"/>
              <a:t>Toxicoinfection</a:t>
            </a:r>
            <a:r>
              <a:rPr lang="en-GB" sz="2400" dirty="0"/>
              <a:t> (foodborne illness caused by ingesting bacteria that produce toxins within the digestive tract).</a:t>
            </a:r>
          </a:p>
          <a:p>
            <a:r>
              <a:rPr lang="en-GB" sz="2400" dirty="0"/>
              <a:t>For spore producing bacteria like </a:t>
            </a:r>
            <a:r>
              <a:rPr lang="en-GB" sz="2400" i="1" dirty="0"/>
              <a:t>C. </a:t>
            </a:r>
            <a:r>
              <a:rPr lang="en-GB" sz="2400" i="1" dirty="0" err="1"/>
              <a:t>perifringens</a:t>
            </a:r>
            <a:r>
              <a:rPr lang="en-GB" sz="2400" i="1" dirty="0"/>
              <a:t>: </a:t>
            </a:r>
            <a:r>
              <a:rPr lang="en-GB" sz="2400" dirty="0"/>
              <a:t>ingestion of large numbers of live vegetative cells. Vegetative cells do  not multiply in the digestive tract, but sporulate and release toxins</a:t>
            </a:r>
          </a:p>
          <a:p>
            <a:r>
              <a:rPr lang="en-GB" sz="2400" dirty="0" err="1"/>
              <a:t>Toxicoinfection</a:t>
            </a:r>
            <a:r>
              <a:rPr lang="en-GB" sz="2400" dirty="0"/>
              <a:t> for Gram-negative bacteria: live cells are ingested in moderate numbers, cells rapidly multiply in the digestive tract and release toxins</a:t>
            </a:r>
          </a:p>
          <a:p>
            <a:pPr marL="0" indent="0">
              <a:buNone/>
            </a:pPr>
            <a:endParaRPr lang="en-GB" sz="2400" dirty="0"/>
          </a:p>
        </p:txBody>
      </p:sp>
    </p:spTree>
    <p:extLst>
      <p:ext uri="{BB962C8B-B14F-4D97-AF65-F5344CB8AC3E}">
        <p14:creationId xmlns:p14="http://schemas.microsoft.com/office/powerpoint/2010/main" val="216329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FA03-1C6E-3A0F-F328-2388DB3821A0}"/>
              </a:ext>
            </a:extLst>
          </p:cNvPr>
          <p:cNvSpPr>
            <a:spLocks noGrp="1"/>
          </p:cNvSpPr>
          <p:nvPr>
            <p:ph type="title"/>
          </p:nvPr>
        </p:nvSpPr>
        <p:spPr>
          <a:xfrm>
            <a:off x="2231136" y="221743"/>
            <a:ext cx="7729728" cy="521207"/>
          </a:xfrm>
        </p:spPr>
        <p:txBody>
          <a:bodyPr>
            <a:normAutofit fontScale="90000"/>
          </a:bodyPr>
          <a:lstStyle/>
          <a:p>
            <a:r>
              <a:rPr lang="en-GB" dirty="0"/>
              <a:t>Type A foodborne disease</a:t>
            </a:r>
          </a:p>
        </p:txBody>
      </p:sp>
      <p:sp>
        <p:nvSpPr>
          <p:cNvPr id="3" name="Content Placeholder 2">
            <a:extLst>
              <a:ext uri="{FF2B5EF4-FFF2-40B4-BE49-F238E27FC236}">
                <a16:creationId xmlns:a16="http://schemas.microsoft.com/office/drawing/2014/main" id="{B28CF630-F29C-191E-5420-29EE31BB44EB}"/>
              </a:ext>
            </a:extLst>
          </p:cNvPr>
          <p:cNvSpPr>
            <a:spLocks noGrp="1"/>
          </p:cNvSpPr>
          <p:nvPr>
            <p:ph idx="1"/>
          </p:nvPr>
        </p:nvSpPr>
        <p:spPr>
          <a:xfrm>
            <a:off x="1476375" y="1466850"/>
            <a:ext cx="9086850" cy="4686300"/>
          </a:xfrm>
        </p:spPr>
        <p:txBody>
          <a:bodyPr>
            <a:noAutofit/>
          </a:bodyPr>
          <a:lstStyle/>
          <a:p>
            <a:r>
              <a:rPr lang="en-GB" sz="2400" dirty="0" err="1"/>
              <a:t>Toxicoinfection</a:t>
            </a:r>
            <a:r>
              <a:rPr lang="en-GB" sz="2400" dirty="0"/>
              <a:t> develops 8-16 h after consumption of contaminated food and last 12 – 24 h</a:t>
            </a:r>
          </a:p>
          <a:p>
            <a:r>
              <a:rPr lang="en-GB" sz="2400" dirty="0"/>
              <a:t>Victims suffer from </a:t>
            </a:r>
            <a:r>
              <a:rPr lang="en-GB" sz="2400" dirty="0" err="1"/>
              <a:t>diarrhea</a:t>
            </a:r>
            <a:r>
              <a:rPr lang="en-GB" sz="2400" dirty="0"/>
              <a:t> and severe abdominal cramps</a:t>
            </a:r>
          </a:p>
          <a:p>
            <a:r>
              <a:rPr lang="en-GB" sz="2400" dirty="0"/>
              <a:t>Illness occurs as follows:</a:t>
            </a:r>
          </a:p>
          <a:p>
            <a:pPr lvl="1"/>
            <a:r>
              <a:rPr lang="en-GB" sz="2200" dirty="0"/>
              <a:t>Temperature abuse allows spores to germinate to vegetative cells </a:t>
            </a:r>
          </a:p>
          <a:p>
            <a:pPr lvl="1"/>
            <a:r>
              <a:rPr lang="en-GB" sz="2200" dirty="0"/>
              <a:t>Rapidly divide in foods</a:t>
            </a:r>
          </a:p>
          <a:p>
            <a:pPr lvl="1"/>
            <a:r>
              <a:rPr lang="en-GB" sz="2200" dirty="0"/>
              <a:t>Enough numbers will survive the acidity in the stomach </a:t>
            </a:r>
          </a:p>
          <a:p>
            <a:pPr lvl="1"/>
            <a:r>
              <a:rPr lang="en-GB" sz="2200" dirty="0"/>
              <a:t>In small intestine where they multiply, sporulate and release enterotoxin during sporulation</a:t>
            </a:r>
          </a:p>
          <a:p>
            <a:pPr lvl="1"/>
            <a:r>
              <a:rPr lang="en-GB" sz="2200" dirty="0"/>
              <a:t>Toxin quickly adhere and damage small intestinal cells, result in fluid loss</a:t>
            </a:r>
          </a:p>
          <a:p>
            <a:pPr marL="228600" lvl="1" indent="0">
              <a:buNone/>
            </a:pPr>
            <a:endParaRPr lang="en-GB" sz="2200" dirty="0"/>
          </a:p>
          <a:p>
            <a:pPr lvl="1"/>
            <a:endParaRPr lang="en-GB" sz="2200" dirty="0"/>
          </a:p>
          <a:p>
            <a:endParaRPr lang="en-GB" sz="2400" dirty="0"/>
          </a:p>
        </p:txBody>
      </p:sp>
    </p:spTree>
    <p:extLst>
      <p:ext uri="{BB962C8B-B14F-4D97-AF65-F5344CB8AC3E}">
        <p14:creationId xmlns:p14="http://schemas.microsoft.com/office/powerpoint/2010/main" val="396088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FA03-1C6E-3A0F-F328-2388DB3821A0}"/>
              </a:ext>
            </a:extLst>
          </p:cNvPr>
          <p:cNvSpPr>
            <a:spLocks noGrp="1"/>
          </p:cNvSpPr>
          <p:nvPr>
            <p:ph type="title"/>
          </p:nvPr>
        </p:nvSpPr>
        <p:spPr>
          <a:xfrm>
            <a:off x="2231136" y="202693"/>
            <a:ext cx="7729728" cy="521207"/>
          </a:xfrm>
        </p:spPr>
        <p:txBody>
          <a:bodyPr>
            <a:normAutofit fontScale="90000"/>
          </a:bodyPr>
          <a:lstStyle/>
          <a:p>
            <a:r>
              <a:rPr lang="en-GB" dirty="0"/>
              <a:t>Type A foodborne disease</a:t>
            </a:r>
          </a:p>
        </p:txBody>
      </p:sp>
      <p:sp>
        <p:nvSpPr>
          <p:cNvPr id="3" name="Content Placeholder 2">
            <a:extLst>
              <a:ext uri="{FF2B5EF4-FFF2-40B4-BE49-F238E27FC236}">
                <a16:creationId xmlns:a16="http://schemas.microsoft.com/office/drawing/2014/main" id="{B28CF630-F29C-191E-5420-29EE31BB44EB}"/>
              </a:ext>
            </a:extLst>
          </p:cNvPr>
          <p:cNvSpPr>
            <a:spLocks noGrp="1"/>
          </p:cNvSpPr>
          <p:nvPr>
            <p:ph idx="1"/>
          </p:nvPr>
        </p:nvSpPr>
        <p:spPr>
          <a:xfrm>
            <a:off x="1476375" y="1466850"/>
            <a:ext cx="9086850" cy="4686300"/>
          </a:xfrm>
        </p:spPr>
        <p:txBody>
          <a:bodyPr>
            <a:noAutofit/>
          </a:bodyPr>
          <a:lstStyle/>
          <a:p>
            <a:r>
              <a:rPr lang="en-GB" sz="2400" dirty="0"/>
              <a:t>Infectious dosage</a:t>
            </a:r>
          </a:p>
          <a:p>
            <a:r>
              <a:rPr lang="en-GB" sz="2400" dirty="0"/>
              <a:t>Cells are killed by acid in stomach</a:t>
            </a:r>
          </a:p>
          <a:p>
            <a:r>
              <a:rPr lang="en-GB" sz="2400" dirty="0" err="1"/>
              <a:t>Toxicoinfection</a:t>
            </a:r>
            <a:r>
              <a:rPr lang="en-GB" sz="2400" dirty="0"/>
              <a:t> develops when heavily contaminated food is eaten</a:t>
            </a:r>
          </a:p>
          <a:p>
            <a:r>
              <a:rPr lang="en-GB" sz="2400" dirty="0"/>
              <a:t>Dose = 1x10</a:t>
            </a:r>
            <a:r>
              <a:rPr lang="en-GB" sz="2400" baseline="30000" dirty="0"/>
              <a:t>6</a:t>
            </a:r>
            <a:r>
              <a:rPr lang="en-GB" sz="2400" dirty="0"/>
              <a:t> – 1x10</a:t>
            </a:r>
            <a:r>
              <a:rPr lang="en-GB" sz="2400" baseline="30000" dirty="0"/>
              <a:t>7</a:t>
            </a:r>
            <a:r>
              <a:rPr lang="en-GB" sz="2400" dirty="0"/>
              <a:t> cells/g</a:t>
            </a:r>
          </a:p>
          <a:p>
            <a:r>
              <a:rPr lang="en-GB" sz="2400" dirty="0"/>
              <a:t>Toxin is produced during sporulation</a:t>
            </a:r>
          </a:p>
          <a:p>
            <a:r>
              <a:rPr lang="en-GB" sz="2400" dirty="0"/>
              <a:t>Disease is mild because continuous flushing of intestine removes unbound toxin</a:t>
            </a:r>
          </a:p>
          <a:p>
            <a:r>
              <a:rPr lang="en-GB" sz="2400" dirty="0"/>
              <a:t>Infection is more serious in elderly and debilitated people</a:t>
            </a:r>
          </a:p>
          <a:p>
            <a:r>
              <a:rPr lang="en-GB" sz="2400" dirty="0"/>
              <a:t>Antibodies to toxin is produced, but there is no evidence that previous exposure provides protection </a:t>
            </a:r>
          </a:p>
          <a:p>
            <a:endParaRPr lang="en-GB" sz="2400" dirty="0"/>
          </a:p>
        </p:txBody>
      </p:sp>
    </p:spTree>
    <p:extLst>
      <p:ext uri="{BB962C8B-B14F-4D97-AF65-F5344CB8AC3E}">
        <p14:creationId xmlns:p14="http://schemas.microsoft.com/office/powerpoint/2010/main" val="2761601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1EB41-BD18-06A2-F2A2-C1D6CF34304F}"/>
              </a:ext>
            </a:extLst>
          </p:cNvPr>
          <p:cNvSpPr>
            <a:spLocks noGrp="1"/>
          </p:cNvSpPr>
          <p:nvPr>
            <p:ph type="title"/>
          </p:nvPr>
        </p:nvSpPr>
        <p:spPr>
          <a:xfrm>
            <a:off x="2231136" y="97918"/>
            <a:ext cx="7729728" cy="340232"/>
          </a:xfrm>
        </p:spPr>
        <p:txBody>
          <a:bodyPr>
            <a:normAutofit fontScale="90000"/>
          </a:bodyPr>
          <a:lstStyle/>
          <a:p>
            <a:r>
              <a:rPr lang="en-GB" dirty="0"/>
              <a:t>Susceptibility to temperature</a:t>
            </a:r>
          </a:p>
        </p:txBody>
      </p:sp>
      <p:sp>
        <p:nvSpPr>
          <p:cNvPr id="3" name="Content Placeholder 2">
            <a:extLst>
              <a:ext uri="{FF2B5EF4-FFF2-40B4-BE49-F238E27FC236}">
                <a16:creationId xmlns:a16="http://schemas.microsoft.com/office/drawing/2014/main" id="{AAFF9A91-1411-4FF7-D0DF-BFF37427132B}"/>
              </a:ext>
            </a:extLst>
          </p:cNvPr>
          <p:cNvSpPr>
            <a:spLocks noGrp="1"/>
          </p:cNvSpPr>
          <p:nvPr>
            <p:ph idx="1"/>
          </p:nvPr>
        </p:nvSpPr>
        <p:spPr>
          <a:xfrm>
            <a:off x="1562100" y="1114426"/>
            <a:ext cx="8398764" cy="4625602"/>
          </a:xfrm>
        </p:spPr>
        <p:txBody>
          <a:bodyPr>
            <a:normAutofit fontScale="92500" lnSpcReduction="10000"/>
          </a:bodyPr>
          <a:lstStyle/>
          <a:p>
            <a:r>
              <a:rPr lang="en-GB" dirty="0"/>
              <a:t>Sp</a:t>
            </a:r>
            <a:r>
              <a:rPr lang="en-GB" sz="2400" dirty="0"/>
              <a:t>ores survive in undercooked foods</a:t>
            </a:r>
          </a:p>
          <a:p>
            <a:r>
              <a:rPr lang="en-GB" sz="2400" dirty="0"/>
              <a:t>Survive boiling for several hours </a:t>
            </a:r>
          </a:p>
          <a:p>
            <a:r>
              <a:rPr lang="en-GB" sz="2400" dirty="0"/>
              <a:t>Incomplete cooking of foods </a:t>
            </a:r>
          </a:p>
          <a:p>
            <a:pPr lvl="1"/>
            <a:r>
              <a:rPr lang="en-GB" sz="2200" dirty="0"/>
              <a:t>Fail to kill spores</a:t>
            </a:r>
          </a:p>
          <a:p>
            <a:pPr lvl="1"/>
            <a:r>
              <a:rPr lang="en-GB" sz="2200" dirty="0" err="1"/>
              <a:t>Favor</a:t>
            </a:r>
            <a:r>
              <a:rPr lang="en-GB" sz="2200" dirty="0"/>
              <a:t> the development of Type A </a:t>
            </a:r>
            <a:r>
              <a:rPr lang="en-GB" sz="2200" dirty="0" err="1"/>
              <a:t>toxicoinfection</a:t>
            </a:r>
            <a:r>
              <a:rPr lang="en-GB" sz="2200" dirty="0"/>
              <a:t> by inducing spore germination</a:t>
            </a:r>
          </a:p>
          <a:p>
            <a:pPr lvl="1"/>
            <a:r>
              <a:rPr lang="en-GB" sz="2200" dirty="0"/>
              <a:t>Vegetative cells are not thermophilic but their optimal growth Temp is 43 – 45°C, may reach 50°C,</a:t>
            </a:r>
          </a:p>
          <a:p>
            <a:r>
              <a:rPr lang="en-GB" sz="2400" dirty="0"/>
              <a:t>Vegetative cells of </a:t>
            </a:r>
            <a:r>
              <a:rPr lang="en-GB" sz="2400" dirty="0" err="1"/>
              <a:t>toxicoinfection</a:t>
            </a:r>
            <a:r>
              <a:rPr lang="en-GB" sz="2400" dirty="0"/>
              <a:t> are 2 fold more heat resistant than other isolates</a:t>
            </a:r>
          </a:p>
          <a:p>
            <a:r>
              <a:rPr lang="en-GB" sz="2400" dirty="0"/>
              <a:t>Cells are not tolerant to refrigeration, NG at 6°C,</a:t>
            </a:r>
          </a:p>
          <a:p>
            <a:r>
              <a:rPr lang="en-GB" sz="2400" dirty="0"/>
              <a:t>Spores are cold resistant</a:t>
            </a:r>
          </a:p>
          <a:p>
            <a:endParaRPr lang="en-GB" sz="2400" dirty="0"/>
          </a:p>
        </p:txBody>
      </p:sp>
    </p:spTree>
    <p:extLst>
      <p:ext uri="{BB962C8B-B14F-4D97-AF65-F5344CB8AC3E}">
        <p14:creationId xmlns:p14="http://schemas.microsoft.com/office/powerpoint/2010/main" val="841912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1EB41-BD18-06A2-F2A2-C1D6CF34304F}"/>
              </a:ext>
            </a:extLst>
          </p:cNvPr>
          <p:cNvSpPr>
            <a:spLocks noGrp="1"/>
          </p:cNvSpPr>
          <p:nvPr>
            <p:ph type="title"/>
          </p:nvPr>
        </p:nvSpPr>
        <p:spPr>
          <a:xfrm>
            <a:off x="2231136" y="97918"/>
            <a:ext cx="7729728" cy="340232"/>
          </a:xfrm>
        </p:spPr>
        <p:txBody>
          <a:bodyPr>
            <a:normAutofit fontScale="90000"/>
          </a:bodyPr>
          <a:lstStyle/>
          <a:p>
            <a:r>
              <a:rPr lang="en-GB" dirty="0"/>
              <a:t>Susceptibility to aw, </a:t>
            </a:r>
            <a:r>
              <a:rPr lang="en-GB" dirty="0" err="1"/>
              <a:t>ph</a:t>
            </a:r>
            <a:endParaRPr lang="en-GB" dirty="0"/>
          </a:p>
        </p:txBody>
      </p:sp>
      <p:sp>
        <p:nvSpPr>
          <p:cNvPr id="3" name="Content Placeholder 2">
            <a:extLst>
              <a:ext uri="{FF2B5EF4-FFF2-40B4-BE49-F238E27FC236}">
                <a16:creationId xmlns:a16="http://schemas.microsoft.com/office/drawing/2014/main" id="{AAFF9A91-1411-4FF7-D0DF-BFF37427132B}"/>
              </a:ext>
            </a:extLst>
          </p:cNvPr>
          <p:cNvSpPr>
            <a:spLocks noGrp="1"/>
          </p:cNvSpPr>
          <p:nvPr>
            <p:ph idx="1"/>
          </p:nvPr>
        </p:nvSpPr>
        <p:spPr>
          <a:xfrm>
            <a:off x="1562100" y="1114426"/>
            <a:ext cx="8398764" cy="4625602"/>
          </a:xfrm>
        </p:spPr>
        <p:txBody>
          <a:bodyPr>
            <a:normAutofit fontScale="92500" lnSpcReduction="20000"/>
          </a:bodyPr>
          <a:lstStyle/>
          <a:p>
            <a:r>
              <a:rPr lang="en-GB" sz="2400" dirty="0"/>
              <a:t>The cells need several amino acids for growth so they can grow very well in many protein rich foods</a:t>
            </a:r>
          </a:p>
          <a:p>
            <a:r>
              <a:rPr lang="en-GB" sz="2400" dirty="0"/>
              <a:t>Aw: 0.93 – 0.97, </a:t>
            </a:r>
          </a:p>
          <a:p>
            <a:r>
              <a:rPr lang="en-GB" sz="2400" dirty="0"/>
              <a:t>Do not require extremely reduced environment for growth</a:t>
            </a:r>
          </a:p>
          <a:p>
            <a:r>
              <a:rPr lang="en-GB" sz="2400" dirty="0"/>
              <a:t>pH: optimal is 6 -7</a:t>
            </a:r>
          </a:p>
          <a:p>
            <a:r>
              <a:rPr lang="en-GB" sz="2400" dirty="0"/>
              <a:t>Poor growth or not at all at pH &lt; 5 or &gt; 8.3</a:t>
            </a:r>
          </a:p>
          <a:p>
            <a:r>
              <a:rPr lang="en-GB" sz="2400" dirty="0"/>
              <a:t>Growth is also affected by the presence of curing agents such as nitrates - The cells fail to grow well at:</a:t>
            </a:r>
          </a:p>
          <a:p>
            <a:pPr lvl="1"/>
            <a:r>
              <a:rPr lang="en-GB" sz="2400" dirty="0"/>
              <a:t>pH &lt; 5.0, </a:t>
            </a:r>
          </a:p>
          <a:p>
            <a:pPr lvl="1"/>
            <a:r>
              <a:rPr lang="en-GB" sz="2400" dirty="0"/>
              <a:t>NaCl &gt; 5%</a:t>
            </a:r>
          </a:p>
          <a:p>
            <a:pPr lvl="1"/>
            <a:r>
              <a:rPr lang="en-GB" sz="2400" dirty="0"/>
              <a:t>Aw &lt;0.93, </a:t>
            </a:r>
          </a:p>
          <a:p>
            <a:pPr lvl="1"/>
            <a:r>
              <a:rPr lang="en-GB" sz="2400" dirty="0"/>
              <a:t>500 ppm nitrite </a:t>
            </a:r>
          </a:p>
        </p:txBody>
      </p:sp>
    </p:spTree>
    <p:extLst>
      <p:ext uri="{BB962C8B-B14F-4D97-AF65-F5344CB8AC3E}">
        <p14:creationId xmlns:p14="http://schemas.microsoft.com/office/powerpoint/2010/main" val="2995274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1EB41-BD18-06A2-F2A2-C1D6CF34304F}"/>
              </a:ext>
            </a:extLst>
          </p:cNvPr>
          <p:cNvSpPr>
            <a:spLocks noGrp="1"/>
          </p:cNvSpPr>
          <p:nvPr>
            <p:ph type="title"/>
          </p:nvPr>
        </p:nvSpPr>
        <p:spPr>
          <a:xfrm>
            <a:off x="2231136" y="97918"/>
            <a:ext cx="7729728" cy="416432"/>
          </a:xfrm>
        </p:spPr>
        <p:txBody>
          <a:bodyPr>
            <a:normAutofit fontScale="90000"/>
          </a:bodyPr>
          <a:lstStyle/>
          <a:p>
            <a:r>
              <a:rPr lang="en-GB" dirty="0"/>
              <a:t>outbreaks</a:t>
            </a:r>
          </a:p>
        </p:txBody>
      </p:sp>
      <p:sp>
        <p:nvSpPr>
          <p:cNvPr id="3" name="Content Placeholder 2">
            <a:extLst>
              <a:ext uri="{FF2B5EF4-FFF2-40B4-BE49-F238E27FC236}">
                <a16:creationId xmlns:a16="http://schemas.microsoft.com/office/drawing/2014/main" id="{AAFF9A91-1411-4FF7-D0DF-BFF37427132B}"/>
              </a:ext>
            </a:extLst>
          </p:cNvPr>
          <p:cNvSpPr>
            <a:spLocks noGrp="1"/>
          </p:cNvSpPr>
          <p:nvPr>
            <p:ph idx="1"/>
          </p:nvPr>
        </p:nvSpPr>
        <p:spPr>
          <a:xfrm>
            <a:off x="1562100" y="1114425"/>
            <a:ext cx="8953500" cy="5200649"/>
          </a:xfrm>
        </p:spPr>
        <p:txBody>
          <a:bodyPr>
            <a:normAutofit lnSpcReduction="10000"/>
          </a:bodyPr>
          <a:lstStyle/>
          <a:p>
            <a:r>
              <a:rPr lang="en-GB" sz="2400" dirty="0"/>
              <a:t>1st outbreak: From corned beef</a:t>
            </a:r>
          </a:p>
          <a:p>
            <a:r>
              <a:rPr lang="en-GB" sz="2400" dirty="0"/>
              <a:t>Boiled 3 hrs, cooled to RT, then refrigerated</a:t>
            </a:r>
          </a:p>
          <a:p>
            <a:r>
              <a:rPr lang="en-GB" sz="2400" dirty="0"/>
              <a:t>4 days later – warmed to 48 C and served</a:t>
            </a:r>
          </a:p>
          <a:p>
            <a:r>
              <a:rPr lang="en-GB" sz="2400" dirty="0"/>
              <a:t>Sandwiches were left at RT from morning till afternoon then eaten</a:t>
            </a:r>
          </a:p>
          <a:p>
            <a:r>
              <a:rPr lang="en-GB" sz="2400" dirty="0"/>
              <a:t>2nd outbreak: Precooked/frozen corned beef</a:t>
            </a:r>
          </a:p>
          <a:p>
            <a:r>
              <a:rPr lang="en-GB" sz="2400" dirty="0"/>
              <a:t>Thawed  and cooked in 5 kg pieces </a:t>
            </a:r>
          </a:p>
          <a:p>
            <a:r>
              <a:rPr lang="en-GB" sz="2400" dirty="0"/>
              <a:t>Stored in the fridge </a:t>
            </a:r>
          </a:p>
          <a:p>
            <a:r>
              <a:rPr lang="en-GB" sz="2400" dirty="0"/>
              <a:t>Reheated under a heat lamp for 90 minutes  before serving</a:t>
            </a:r>
          </a:p>
          <a:p>
            <a:r>
              <a:rPr lang="en-GB" sz="2400" dirty="0"/>
              <a:t>When tested – it contained  large numbers of </a:t>
            </a:r>
            <a:r>
              <a:rPr lang="en-GB" sz="2400" i="1" dirty="0"/>
              <a:t>C.  </a:t>
            </a:r>
            <a:r>
              <a:rPr lang="en-GB" sz="2400" i="1" dirty="0" err="1"/>
              <a:t>perfringenes</a:t>
            </a:r>
            <a:endParaRPr lang="en-GB" sz="2400" i="1" dirty="0"/>
          </a:p>
          <a:p>
            <a:r>
              <a:rPr lang="en-GB" sz="2400" dirty="0"/>
              <a:t>Conclusion: meat + Temp abuse are significant in outbreaks of               </a:t>
            </a:r>
            <a:r>
              <a:rPr lang="en-GB" sz="2400" i="1" dirty="0"/>
              <a:t>C. </a:t>
            </a:r>
            <a:r>
              <a:rPr lang="en-GB" sz="2400" i="1" dirty="0" err="1"/>
              <a:t>perfringenes</a:t>
            </a:r>
            <a:r>
              <a:rPr lang="en-GB" sz="2400" dirty="0"/>
              <a:t> type A</a:t>
            </a:r>
          </a:p>
          <a:p>
            <a:endParaRPr lang="en-GB" sz="2400" dirty="0"/>
          </a:p>
        </p:txBody>
      </p:sp>
    </p:spTree>
    <p:extLst>
      <p:ext uri="{BB962C8B-B14F-4D97-AF65-F5344CB8AC3E}">
        <p14:creationId xmlns:p14="http://schemas.microsoft.com/office/powerpoint/2010/main" val="165504292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153</TotalTime>
  <Words>1074</Words>
  <Application>Microsoft Office PowerPoint</Application>
  <PresentationFormat>Widescreen</PresentationFormat>
  <Paragraphs>89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Gill Sans MT</vt:lpstr>
      <vt:lpstr>Parcel</vt:lpstr>
      <vt:lpstr>Lecture 11</vt:lpstr>
      <vt:lpstr>Clostridium perifringens</vt:lpstr>
      <vt:lpstr>disease</vt:lpstr>
      <vt:lpstr>Type A foodborne disease</vt:lpstr>
      <vt:lpstr>Type A foodborne disease</vt:lpstr>
      <vt:lpstr>Type A foodborne disease</vt:lpstr>
      <vt:lpstr>Susceptibility to temperature</vt:lpstr>
      <vt:lpstr>Susceptibility to aw, ph</vt:lpstr>
      <vt:lpstr>outbreaks</vt:lpstr>
      <vt:lpstr>prevention</vt:lpstr>
      <vt:lpstr>Bacillus cereus</vt:lpstr>
      <vt:lpstr>Bacillus cereus</vt:lpstr>
      <vt:lpstr>Bacillus cereus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11</dc:title>
  <dc:creator>Emilia J Rappocciolo</dc:creator>
  <cp:lastModifiedBy>Emilia J Rappocciolo</cp:lastModifiedBy>
  <cp:revision>1</cp:revision>
  <dcterms:created xsi:type="dcterms:W3CDTF">2024-11-11T06:54:27Z</dcterms:created>
  <dcterms:modified xsi:type="dcterms:W3CDTF">2024-11-11T09:29:36Z</dcterms:modified>
</cp:coreProperties>
</file>